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webextensions/webextension1.xml" ContentType="application/vnd.ms-office.webextension+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4"/>
  </p:sldMasterIdLst>
  <p:handoutMasterIdLst>
    <p:handoutMasterId r:id="rId39"/>
  </p:handoutMasterIdLst>
  <p:sldIdLst>
    <p:sldId id="256" r:id="rId5"/>
    <p:sldId id="286" r:id="rId6"/>
    <p:sldId id="287" r:id="rId7"/>
    <p:sldId id="285" r:id="rId8"/>
    <p:sldId id="260" r:id="rId9"/>
    <p:sldId id="261" r:id="rId10"/>
    <p:sldId id="262" r:id="rId11"/>
    <p:sldId id="263" r:id="rId12"/>
    <p:sldId id="264" r:id="rId13"/>
    <p:sldId id="265" r:id="rId14"/>
    <p:sldId id="266" r:id="rId15"/>
    <p:sldId id="289" r:id="rId16"/>
    <p:sldId id="267" r:id="rId17"/>
    <p:sldId id="268" r:id="rId18"/>
    <p:sldId id="298" r:id="rId19"/>
    <p:sldId id="290" r:id="rId20"/>
    <p:sldId id="269" r:id="rId21"/>
    <p:sldId id="270" r:id="rId22"/>
    <p:sldId id="271" r:id="rId23"/>
    <p:sldId id="272" r:id="rId24"/>
    <p:sldId id="291" r:id="rId25"/>
    <p:sldId id="273" r:id="rId26"/>
    <p:sldId id="274" r:id="rId27"/>
    <p:sldId id="292" r:id="rId28"/>
    <p:sldId id="295" r:id="rId29"/>
    <p:sldId id="275" r:id="rId30"/>
    <p:sldId id="276" r:id="rId31"/>
    <p:sldId id="277" r:id="rId32"/>
    <p:sldId id="293" r:id="rId33"/>
    <p:sldId id="278" r:id="rId34"/>
    <p:sldId id="279" r:id="rId35"/>
    <p:sldId id="296" r:id="rId36"/>
    <p:sldId id="294" r:id="rId37"/>
    <p:sldId id="297"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76" autoAdjust="0"/>
  </p:normalViewPr>
  <p:slideViewPr>
    <p:cSldViewPr snapToGrid="0">
      <p:cViewPr varScale="1">
        <p:scale>
          <a:sx n="107" d="100"/>
          <a:sy n="107" d="100"/>
        </p:scale>
        <p:origin x="138" y="444"/>
      </p:cViewPr>
      <p:guideLst/>
    </p:cSldViewPr>
  </p:slideViewPr>
  <p:notesTextViewPr>
    <p:cViewPr>
      <p:scale>
        <a:sx n="1" d="1"/>
        <a:sy n="1" d="1"/>
      </p:scale>
      <p:origin x="0" y="0"/>
    </p:cViewPr>
  </p:notesTextViewPr>
  <p:sorterViewPr>
    <p:cViewPr>
      <p:scale>
        <a:sx n="100" d="100"/>
        <a:sy n="100" d="100"/>
      </p:scale>
      <p:origin x="0" y="-13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539BE-0732-409C-9407-B6E32054388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8F54E7A-457A-4EDB-8EC2-ED18E1586E69}">
      <dgm:prSet/>
      <dgm:spPr/>
      <dgm:t>
        <a:bodyPr/>
        <a:lstStyle/>
        <a:p>
          <a:r>
            <a:rPr lang="en-US"/>
            <a:t>As global demand changes so will imports and exports</a:t>
          </a:r>
        </a:p>
      </dgm:t>
    </dgm:pt>
    <dgm:pt modelId="{60B0FF68-ACB7-4463-B2CC-39C43EA45E8A}" type="parTrans" cxnId="{0DD8C4CA-98F1-4439-A6EA-6E7FEAAC20D7}">
      <dgm:prSet/>
      <dgm:spPr/>
      <dgm:t>
        <a:bodyPr/>
        <a:lstStyle/>
        <a:p>
          <a:endParaRPr lang="en-US"/>
        </a:p>
      </dgm:t>
    </dgm:pt>
    <dgm:pt modelId="{00B9CD7B-8B96-4A66-BFBF-CC32176E46AC}" type="sibTrans" cxnId="{0DD8C4CA-98F1-4439-A6EA-6E7FEAAC20D7}">
      <dgm:prSet/>
      <dgm:spPr/>
      <dgm:t>
        <a:bodyPr/>
        <a:lstStyle/>
        <a:p>
          <a:endParaRPr lang="en-US"/>
        </a:p>
      </dgm:t>
    </dgm:pt>
    <dgm:pt modelId="{CA1CC3C2-ED8C-46B4-AC1D-C06CD571B19B}">
      <dgm:prSet/>
      <dgm:spPr/>
      <dgm:t>
        <a:bodyPr/>
        <a:lstStyle/>
        <a:p>
          <a:r>
            <a:rPr lang="en-US"/>
            <a:t>A strong economy will import goods and services in order to meet its needs</a:t>
          </a:r>
        </a:p>
      </dgm:t>
    </dgm:pt>
    <dgm:pt modelId="{D04008BF-54CC-4EF2-A777-56AB368942FC}" type="parTrans" cxnId="{A643741D-442F-4D54-8D03-74690680D102}">
      <dgm:prSet/>
      <dgm:spPr/>
      <dgm:t>
        <a:bodyPr/>
        <a:lstStyle/>
        <a:p>
          <a:endParaRPr lang="en-US"/>
        </a:p>
      </dgm:t>
    </dgm:pt>
    <dgm:pt modelId="{5516AB8D-3DBE-4A94-9477-F8377B741C77}" type="sibTrans" cxnId="{A643741D-442F-4D54-8D03-74690680D102}">
      <dgm:prSet/>
      <dgm:spPr/>
      <dgm:t>
        <a:bodyPr/>
        <a:lstStyle/>
        <a:p>
          <a:endParaRPr lang="en-US"/>
        </a:p>
      </dgm:t>
    </dgm:pt>
    <dgm:pt modelId="{C4F11AAB-E148-4B72-8B7E-0173B38F66A8}">
      <dgm:prSet/>
      <dgm:spPr/>
      <dgm:t>
        <a:bodyPr/>
        <a:lstStyle/>
        <a:p>
          <a:r>
            <a:rPr lang="en-US"/>
            <a:t>This might lead to an increase in domestic consumption</a:t>
          </a:r>
        </a:p>
      </dgm:t>
    </dgm:pt>
    <dgm:pt modelId="{EE303F85-CAAE-4F20-A69D-8692E1EF69DD}" type="parTrans" cxnId="{13030428-A440-48B1-9B7A-52250A1F5569}">
      <dgm:prSet/>
      <dgm:spPr/>
      <dgm:t>
        <a:bodyPr/>
        <a:lstStyle/>
        <a:p>
          <a:endParaRPr lang="en-US"/>
        </a:p>
      </dgm:t>
    </dgm:pt>
    <dgm:pt modelId="{BA97905F-4055-4359-84DF-A702A31F27FE}" type="sibTrans" cxnId="{13030428-A440-48B1-9B7A-52250A1F5569}">
      <dgm:prSet/>
      <dgm:spPr/>
      <dgm:t>
        <a:bodyPr/>
        <a:lstStyle/>
        <a:p>
          <a:endParaRPr lang="en-US"/>
        </a:p>
      </dgm:t>
    </dgm:pt>
    <dgm:pt modelId="{52C39C22-83BC-4DA5-8E44-41253C69F159}">
      <dgm:prSet/>
      <dgm:spPr/>
      <dgm:t>
        <a:bodyPr/>
        <a:lstStyle/>
        <a:p>
          <a:r>
            <a:rPr lang="en-US"/>
            <a:t>However, it might be components or raw materials  required in the production process for goods and services</a:t>
          </a:r>
        </a:p>
      </dgm:t>
    </dgm:pt>
    <dgm:pt modelId="{3113A502-D607-477F-8E90-DE8CCF3B9AA8}" type="parTrans" cxnId="{68DB83C7-DEF8-49A2-A2C6-6AD9E4AFAC7B}">
      <dgm:prSet/>
      <dgm:spPr/>
      <dgm:t>
        <a:bodyPr/>
        <a:lstStyle/>
        <a:p>
          <a:endParaRPr lang="en-US"/>
        </a:p>
      </dgm:t>
    </dgm:pt>
    <dgm:pt modelId="{345DBB06-E20E-46AB-B9D1-944D71FE968D}" type="sibTrans" cxnId="{68DB83C7-DEF8-49A2-A2C6-6AD9E4AFAC7B}">
      <dgm:prSet/>
      <dgm:spPr/>
      <dgm:t>
        <a:bodyPr/>
        <a:lstStyle/>
        <a:p>
          <a:endParaRPr lang="en-US"/>
        </a:p>
      </dgm:t>
    </dgm:pt>
    <dgm:pt modelId="{55178BFE-0098-4C36-9434-B8193BDF849E}">
      <dgm:prSet/>
      <dgm:spPr/>
      <dgm:t>
        <a:bodyPr/>
        <a:lstStyle/>
        <a:p>
          <a:r>
            <a:rPr lang="en-US"/>
            <a:t>These products might then be exported</a:t>
          </a:r>
        </a:p>
      </dgm:t>
    </dgm:pt>
    <dgm:pt modelId="{589446D6-4843-412F-B095-52449C5CF3EB}" type="parTrans" cxnId="{798F5D89-CC33-459F-ACC6-B7E2476266D0}">
      <dgm:prSet/>
      <dgm:spPr/>
      <dgm:t>
        <a:bodyPr/>
        <a:lstStyle/>
        <a:p>
          <a:endParaRPr lang="en-US"/>
        </a:p>
      </dgm:t>
    </dgm:pt>
    <dgm:pt modelId="{3506D4ED-A8A2-4C31-BC17-368120592A98}" type="sibTrans" cxnId="{798F5D89-CC33-459F-ACC6-B7E2476266D0}">
      <dgm:prSet/>
      <dgm:spPr/>
      <dgm:t>
        <a:bodyPr/>
        <a:lstStyle/>
        <a:p>
          <a:endParaRPr lang="en-US"/>
        </a:p>
      </dgm:t>
    </dgm:pt>
    <dgm:pt modelId="{79F034A4-69EE-49F3-92B5-5AC439EECA5B}" type="pres">
      <dgm:prSet presAssocID="{578539BE-0732-409C-9407-B6E320543889}" presName="diagram" presStyleCnt="0">
        <dgm:presLayoutVars>
          <dgm:dir/>
          <dgm:resizeHandles val="exact"/>
        </dgm:presLayoutVars>
      </dgm:prSet>
      <dgm:spPr/>
    </dgm:pt>
    <dgm:pt modelId="{0B039E59-B6B0-482F-AD40-B0BBD818AAF8}" type="pres">
      <dgm:prSet presAssocID="{D8F54E7A-457A-4EDB-8EC2-ED18E1586E69}" presName="node" presStyleLbl="node1" presStyleIdx="0" presStyleCnt="5">
        <dgm:presLayoutVars>
          <dgm:bulletEnabled val="1"/>
        </dgm:presLayoutVars>
      </dgm:prSet>
      <dgm:spPr/>
    </dgm:pt>
    <dgm:pt modelId="{98338501-6625-4642-9E14-D691937DFA4F}" type="pres">
      <dgm:prSet presAssocID="{00B9CD7B-8B96-4A66-BFBF-CC32176E46AC}" presName="sibTrans" presStyleCnt="0"/>
      <dgm:spPr/>
    </dgm:pt>
    <dgm:pt modelId="{3B556DD7-D9E1-437C-9FE0-B6E78ECA40C9}" type="pres">
      <dgm:prSet presAssocID="{CA1CC3C2-ED8C-46B4-AC1D-C06CD571B19B}" presName="node" presStyleLbl="node1" presStyleIdx="1" presStyleCnt="5">
        <dgm:presLayoutVars>
          <dgm:bulletEnabled val="1"/>
        </dgm:presLayoutVars>
      </dgm:prSet>
      <dgm:spPr/>
    </dgm:pt>
    <dgm:pt modelId="{BF87E301-C8DC-4DA2-8335-A99EF5D65B5B}" type="pres">
      <dgm:prSet presAssocID="{5516AB8D-3DBE-4A94-9477-F8377B741C77}" presName="sibTrans" presStyleCnt="0"/>
      <dgm:spPr/>
    </dgm:pt>
    <dgm:pt modelId="{D91E6C2B-B182-4439-9E52-AF7BE13A72C4}" type="pres">
      <dgm:prSet presAssocID="{C4F11AAB-E148-4B72-8B7E-0173B38F66A8}" presName="node" presStyleLbl="node1" presStyleIdx="2" presStyleCnt="5">
        <dgm:presLayoutVars>
          <dgm:bulletEnabled val="1"/>
        </dgm:presLayoutVars>
      </dgm:prSet>
      <dgm:spPr/>
    </dgm:pt>
    <dgm:pt modelId="{E2273FBB-C623-43E9-A634-4857EE6D0274}" type="pres">
      <dgm:prSet presAssocID="{BA97905F-4055-4359-84DF-A702A31F27FE}" presName="sibTrans" presStyleCnt="0"/>
      <dgm:spPr/>
    </dgm:pt>
    <dgm:pt modelId="{2658150B-522C-43BB-98CB-EACD0883F555}" type="pres">
      <dgm:prSet presAssocID="{52C39C22-83BC-4DA5-8E44-41253C69F159}" presName="node" presStyleLbl="node1" presStyleIdx="3" presStyleCnt="5">
        <dgm:presLayoutVars>
          <dgm:bulletEnabled val="1"/>
        </dgm:presLayoutVars>
      </dgm:prSet>
      <dgm:spPr/>
    </dgm:pt>
    <dgm:pt modelId="{8B67FD5F-0CE8-4D52-9CAA-E56B21A5D3C4}" type="pres">
      <dgm:prSet presAssocID="{345DBB06-E20E-46AB-B9D1-944D71FE968D}" presName="sibTrans" presStyleCnt="0"/>
      <dgm:spPr/>
    </dgm:pt>
    <dgm:pt modelId="{4142D722-954C-42DF-BE2C-29D6E72581B8}" type="pres">
      <dgm:prSet presAssocID="{55178BFE-0098-4C36-9434-B8193BDF849E}" presName="node" presStyleLbl="node1" presStyleIdx="4" presStyleCnt="5">
        <dgm:presLayoutVars>
          <dgm:bulletEnabled val="1"/>
        </dgm:presLayoutVars>
      </dgm:prSet>
      <dgm:spPr/>
    </dgm:pt>
  </dgm:ptLst>
  <dgm:cxnLst>
    <dgm:cxn modelId="{DE1B2E11-B59E-4F21-8BB0-1505BF9DC42E}" type="presOf" srcId="{C4F11AAB-E148-4B72-8B7E-0173B38F66A8}" destId="{D91E6C2B-B182-4439-9E52-AF7BE13A72C4}" srcOrd="0" destOrd="0" presId="urn:microsoft.com/office/officeart/2005/8/layout/default"/>
    <dgm:cxn modelId="{3D71F715-9AC3-4AAB-BF53-7ED257E26F93}" type="presOf" srcId="{52C39C22-83BC-4DA5-8E44-41253C69F159}" destId="{2658150B-522C-43BB-98CB-EACD0883F555}" srcOrd="0" destOrd="0" presId="urn:microsoft.com/office/officeart/2005/8/layout/default"/>
    <dgm:cxn modelId="{A643741D-442F-4D54-8D03-74690680D102}" srcId="{578539BE-0732-409C-9407-B6E320543889}" destId="{CA1CC3C2-ED8C-46B4-AC1D-C06CD571B19B}" srcOrd="1" destOrd="0" parTransId="{D04008BF-54CC-4EF2-A777-56AB368942FC}" sibTransId="{5516AB8D-3DBE-4A94-9477-F8377B741C77}"/>
    <dgm:cxn modelId="{13030428-A440-48B1-9B7A-52250A1F5569}" srcId="{578539BE-0732-409C-9407-B6E320543889}" destId="{C4F11AAB-E148-4B72-8B7E-0173B38F66A8}" srcOrd="2" destOrd="0" parTransId="{EE303F85-CAAE-4F20-A69D-8692E1EF69DD}" sibTransId="{BA97905F-4055-4359-84DF-A702A31F27FE}"/>
    <dgm:cxn modelId="{BA8DA62D-EDEB-4C86-9B95-1D689AE49C92}" type="presOf" srcId="{D8F54E7A-457A-4EDB-8EC2-ED18E1586E69}" destId="{0B039E59-B6B0-482F-AD40-B0BBD818AAF8}" srcOrd="0" destOrd="0" presId="urn:microsoft.com/office/officeart/2005/8/layout/default"/>
    <dgm:cxn modelId="{B3E85A3E-BFC0-43C9-8C14-4217C52E9F46}" type="presOf" srcId="{578539BE-0732-409C-9407-B6E320543889}" destId="{79F034A4-69EE-49F3-92B5-5AC439EECA5B}" srcOrd="0" destOrd="0" presId="urn:microsoft.com/office/officeart/2005/8/layout/default"/>
    <dgm:cxn modelId="{C4D51A83-DDD8-4C2B-A0FD-1EAECA109E6F}" type="presOf" srcId="{CA1CC3C2-ED8C-46B4-AC1D-C06CD571B19B}" destId="{3B556DD7-D9E1-437C-9FE0-B6E78ECA40C9}" srcOrd="0" destOrd="0" presId="urn:microsoft.com/office/officeart/2005/8/layout/default"/>
    <dgm:cxn modelId="{798F5D89-CC33-459F-ACC6-B7E2476266D0}" srcId="{578539BE-0732-409C-9407-B6E320543889}" destId="{55178BFE-0098-4C36-9434-B8193BDF849E}" srcOrd="4" destOrd="0" parTransId="{589446D6-4843-412F-B095-52449C5CF3EB}" sibTransId="{3506D4ED-A8A2-4C31-BC17-368120592A98}"/>
    <dgm:cxn modelId="{68DB83C7-DEF8-49A2-A2C6-6AD9E4AFAC7B}" srcId="{578539BE-0732-409C-9407-B6E320543889}" destId="{52C39C22-83BC-4DA5-8E44-41253C69F159}" srcOrd="3" destOrd="0" parTransId="{3113A502-D607-477F-8E90-DE8CCF3B9AA8}" sibTransId="{345DBB06-E20E-46AB-B9D1-944D71FE968D}"/>
    <dgm:cxn modelId="{0DD8C4CA-98F1-4439-A6EA-6E7FEAAC20D7}" srcId="{578539BE-0732-409C-9407-B6E320543889}" destId="{D8F54E7A-457A-4EDB-8EC2-ED18E1586E69}" srcOrd="0" destOrd="0" parTransId="{60B0FF68-ACB7-4463-B2CC-39C43EA45E8A}" sibTransId="{00B9CD7B-8B96-4A66-BFBF-CC32176E46AC}"/>
    <dgm:cxn modelId="{565CA8DB-32DB-4BEB-ADCD-4A57F680637D}" type="presOf" srcId="{55178BFE-0098-4C36-9434-B8193BDF849E}" destId="{4142D722-954C-42DF-BE2C-29D6E72581B8}" srcOrd="0" destOrd="0" presId="urn:microsoft.com/office/officeart/2005/8/layout/default"/>
    <dgm:cxn modelId="{D4B6B733-AE02-4436-8C03-C4C77EEFBD7A}" type="presParOf" srcId="{79F034A4-69EE-49F3-92B5-5AC439EECA5B}" destId="{0B039E59-B6B0-482F-AD40-B0BBD818AAF8}" srcOrd="0" destOrd="0" presId="urn:microsoft.com/office/officeart/2005/8/layout/default"/>
    <dgm:cxn modelId="{4907A7FB-CE74-4C1F-860B-5F6D32A2D944}" type="presParOf" srcId="{79F034A4-69EE-49F3-92B5-5AC439EECA5B}" destId="{98338501-6625-4642-9E14-D691937DFA4F}" srcOrd="1" destOrd="0" presId="urn:microsoft.com/office/officeart/2005/8/layout/default"/>
    <dgm:cxn modelId="{86AF5748-E386-4214-BC37-0117871DEC59}" type="presParOf" srcId="{79F034A4-69EE-49F3-92B5-5AC439EECA5B}" destId="{3B556DD7-D9E1-437C-9FE0-B6E78ECA40C9}" srcOrd="2" destOrd="0" presId="urn:microsoft.com/office/officeart/2005/8/layout/default"/>
    <dgm:cxn modelId="{11C78982-1D15-4512-A4BF-3083BBC0A753}" type="presParOf" srcId="{79F034A4-69EE-49F3-92B5-5AC439EECA5B}" destId="{BF87E301-C8DC-4DA2-8335-A99EF5D65B5B}" srcOrd="3" destOrd="0" presId="urn:microsoft.com/office/officeart/2005/8/layout/default"/>
    <dgm:cxn modelId="{B5FCC3AB-6A8C-4F90-A2D6-4A02FFAFC1E3}" type="presParOf" srcId="{79F034A4-69EE-49F3-92B5-5AC439EECA5B}" destId="{D91E6C2B-B182-4439-9E52-AF7BE13A72C4}" srcOrd="4" destOrd="0" presId="urn:microsoft.com/office/officeart/2005/8/layout/default"/>
    <dgm:cxn modelId="{19F2D9B9-0312-446A-8207-05D8166ACD74}" type="presParOf" srcId="{79F034A4-69EE-49F3-92B5-5AC439EECA5B}" destId="{E2273FBB-C623-43E9-A634-4857EE6D0274}" srcOrd="5" destOrd="0" presId="urn:microsoft.com/office/officeart/2005/8/layout/default"/>
    <dgm:cxn modelId="{1D4129F8-5E2C-4BFD-B28E-D5E102F7F32A}" type="presParOf" srcId="{79F034A4-69EE-49F3-92B5-5AC439EECA5B}" destId="{2658150B-522C-43BB-98CB-EACD0883F555}" srcOrd="6" destOrd="0" presId="urn:microsoft.com/office/officeart/2005/8/layout/default"/>
    <dgm:cxn modelId="{FD61AA8C-87A7-4687-867D-D71A3C68CCA6}" type="presParOf" srcId="{79F034A4-69EE-49F3-92B5-5AC439EECA5B}" destId="{8B67FD5F-0CE8-4D52-9CAA-E56B21A5D3C4}" srcOrd="7" destOrd="0" presId="urn:microsoft.com/office/officeart/2005/8/layout/default"/>
    <dgm:cxn modelId="{59D9B964-D0E2-4BA1-B982-0D06DFD948FA}" type="presParOf" srcId="{79F034A4-69EE-49F3-92B5-5AC439EECA5B}" destId="{4142D722-954C-42DF-BE2C-29D6E72581B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687A0-13AA-4346-87E1-6083D87A459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2C50AAE-F6F5-42B1-A137-92C6BE752AEA}">
      <dgm:prSet/>
      <dgm:spPr/>
      <dgm:t>
        <a:bodyPr/>
        <a:lstStyle/>
        <a:p>
          <a:r>
            <a:rPr lang="en-US"/>
            <a:t>Draw a spider diagram to identify all of the possible factors contributing to increased trade liberalisation</a:t>
          </a:r>
        </a:p>
      </dgm:t>
    </dgm:pt>
    <dgm:pt modelId="{5D855DA8-0FFA-4681-9F45-E67FE89D4DA5}" type="parTrans" cxnId="{E486E3A8-EA8D-49BA-92CC-AC9A32C9B075}">
      <dgm:prSet/>
      <dgm:spPr/>
      <dgm:t>
        <a:bodyPr/>
        <a:lstStyle/>
        <a:p>
          <a:endParaRPr lang="en-US"/>
        </a:p>
      </dgm:t>
    </dgm:pt>
    <dgm:pt modelId="{165579EA-8E29-4666-A40A-A8DBC1294B6B}" type="sibTrans" cxnId="{E486E3A8-EA8D-49BA-92CC-AC9A32C9B075}">
      <dgm:prSet/>
      <dgm:spPr/>
      <dgm:t>
        <a:bodyPr/>
        <a:lstStyle/>
        <a:p>
          <a:endParaRPr lang="en-US"/>
        </a:p>
      </dgm:t>
    </dgm:pt>
    <dgm:pt modelId="{2B0E778E-C76F-4FCA-9EBB-E8933450472F}">
      <dgm:prSet/>
      <dgm:spPr/>
      <dgm:t>
        <a:bodyPr/>
        <a:lstStyle/>
        <a:p>
          <a:r>
            <a:rPr lang="en-US"/>
            <a:t>Carry out some research to evidence these contributions</a:t>
          </a:r>
        </a:p>
      </dgm:t>
    </dgm:pt>
    <dgm:pt modelId="{060B63DD-7103-4C57-BE6F-5BE3EE3444FE}" type="parTrans" cxnId="{4CD8AD67-391D-4274-BA97-4CFCB55ADCA1}">
      <dgm:prSet/>
      <dgm:spPr/>
      <dgm:t>
        <a:bodyPr/>
        <a:lstStyle/>
        <a:p>
          <a:endParaRPr lang="en-US"/>
        </a:p>
      </dgm:t>
    </dgm:pt>
    <dgm:pt modelId="{02CE2514-219A-4EE6-A2B3-E1D7BA8540D6}" type="sibTrans" cxnId="{4CD8AD67-391D-4274-BA97-4CFCB55ADCA1}">
      <dgm:prSet/>
      <dgm:spPr/>
      <dgm:t>
        <a:bodyPr/>
        <a:lstStyle/>
        <a:p>
          <a:endParaRPr lang="en-US"/>
        </a:p>
      </dgm:t>
    </dgm:pt>
    <dgm:pt modelId="{9FA63226-456F-43B6-838F-1CB614DA3863}">
      <dgm:prSet/>
      <dgm:spPr/>
      <dgm:t>
        <a:bodyPr/>
        <a:lstStyle/>
        <a:p>
          <a:r>
            <a:rPr lang="en-US"/>
            <a:t>To what extent do you think that trade liberalisation is the key factor contributing to increased globalisation?</a:t>
          </a:r>
        </a:p>
      </dgm:t>
    </dgm:pt>
    <dgm:pt modelId="{DC253811-A496-4FCC-B68F-6A971502EE90}" type="parTrans" cxnId="{3336A53A-83AC-4D08-B8F2-E45141E3913F}">
      <dgm:prSet/>
      <dgm:spPr/>
      <dgm:t>
        <a:bodyPr/>
        <a:lstStyle/>
        <a:p>
          <a:endParaRPr lang="en-US"/>
        </a:p>
      </dgm:t>
    </dgm:pt>
    <dgm:pt modelId="{A8960505-8F74-4215-AECB-CAAD81D39D9E}" type="sibTrans" cxnId="{3336A53A-83AC-4D08-B8F2-E45141E3913F}">
      <dgm:prSet/>
      <dgm:spPr/>
      <dgm:t>
        <a:bodyPr/>
        <a:lstStyle/>
        <a:p>
          <a:endParaRPr lang="en-US"/>
        </a:p>
      </dgm:t>
    </dgm:pt>
    <dgm:pt modelId="{DFAAECDC-D267-4204-BE66-10EF7C83669F}" type="pres">
      <dgm:prSet presAssocID="{FE8687A0-13AA-4346-87E1-6083D87A459A}" presName="vert0" presStyleCnt="0">
        <dgm:presLayoutVars>
          <dgm:dir/>
          <dgm:animOne val="branch"/>
          <dgm:animLvl val="lvl"/>
        </dgm:presLayoutVars>
      </dgm:prSet>
      <dgm:spPr/>
    </dgm:pt>
    <dgm:pt modelId="{E7413A64-C7A7-4DBE-9342-5399E2E3E98C}" type="pres">
      <dgm:prSet presAssocID="{32C50AAE-F6F5-42B1-A137-92C6BE752AEA}" presName="thickLine" presStyleLbl="alignNode1" presStyleIdx="0" presStyleCnt="3"/>
      <dgm:spPr/>
    </dgm:pt>
    <dgm:pt modelId="{EBF3FFCE-C5E1-40DB-B825-50D555972C5F}" type="pres">
      <dgm:prSet presAssocID="{32C50AAE-F6F5-42B1-A137-92C6BE752AEA}" presName="horz1" presStyleCnt="0"/>
      <dgm:spPr/>
    </dgm:pt>
    <dgm:pt modelId="{58DF631A-D84E-46F5-8262-83D6D1BE340C}" type="pres">
      <dgm:prSet presAssocID="{32C50AAE-F6F5-42B1-A137-92C6BE752AEA}" presName="tx1" presStyleLbl="revTx" presStyleIdx="0" presStyleCnt="3"/>
      <dgm:spPr/>
    </dgm:pt>
    <dgm:pt modelId="{B70215B2-31C0-4C9F-9A00-D4F1B697D8F8}" type="pres">
      <dgm:prSet presAssocID="{32C50AAE-F6F5-42B1-A137-92C6BE752AEA}" presName="vert1" presStyleCnt="0"/>
      <dgm:spPr/>
    </dgm:pt>
    <dgm:pt modelId="{320EC19A-2A3C-436F-BF8F-388A6941F108}" type="pres">
      <dgm:prSet presAssocID="{2B0E778E-C76F-4FCA-9EBB-E8933450472F}" presName="thickLine" presStyleLbl="alignNode1" presStyleIdx="1" presStyleCnt="3"/>
      <dgm:spPr/>
    </dgm:pt>
    <dgm:pt modelId="{26F23593-E569-4F68-8669-25EFFFFEDD61}" type="pres">
      <dgm:prSet presAssocID="{2B0E778E-C76F-4FCA-9EBB-E8933450472F}" presName="horz1" presStyleCnt="0"/>
      <dgm:spPr/>
    </dgm:pt>
    <dgm:pt modelId="{C34E2F97-A76B-4560-A219-B57AC1293F1F}" type="pres">
      <dgm:prSet presAssocID="{2B0E778E-C76F-4FCA-9EBB-E8933450472F}" presName="tx1" presStyleLbl="revTx" presStyleIdx="1" presStyleCnt="3"/>
      <dgm:spPr/>
    </dgm:pt>
    <dgm:pt modelId="{B008FDA0-26EF-4E70-B9E8-EF0D3C0B088E}" type="pres">
      <dgm:prSet presAssocID="{2B0E778E-C76F-4FCA-9EBB-E8933450472F}" presName="vert1" presStyleCnt="0"/>
      <dgm:spPr/>
    </dgm:pt>
    <dgm:pt modelId="{D9D8EC11-34E3-4A1A-B667-8256CE83DA28}" type="pres">
      <dgm:prSet presAssocID="{9FA63226-456F-43B6-838F-1CB614DA3863}" presName="thickLine" presStyleLbl="alignNode1" presStyleIdx="2" presStyleCnt="3"/>
      <dgm:spPr/>
    </dgm:pt>
    <dgm:pt modelId="{7CDAC8C3-287F-4D3E-BA6F-174E7F10E34C}" type="pres">
      <dgm:prSet presAssocID="{9FA63226-456F-43B6-838F-1CB614DA3863}" presName="horz1" presStyleCnt="0"/>
      <dgm:spPr/>
    </dgm:pt>
    <dgm:pt modelId="{1F68A417-5C32-4A32-842A-3946F3DC4066}" type="pres">
      <dgm:prSet presAssocID="{9FA63226-456F-43B6-838F-1CB614DA3863}" presName="tx1" presStyleLbl="revTx" presStyleIdx="2" presStyleCnt="3"/>
      <dgm:spPr/>
    </dgm:pt>
    <dgm:pt modelId="{0278920C-6079-4661-9AAE-4D9CB32A2DFF}" type="pres">
      <dgm:prSet presAssocID="{9FA63226-456F-43B6-838F-1CB614DA3863}" presName="vert1" presStyleCnt="0"/>
      <dgm:spPr/>
    </dgm:pt>
  </dgm:ptLst>
  <dgm:cxnLst>
    <dgm:cxn modelId="{3336A53A-83AC-4D08-B8F2-E45141E3913F}" srcId="{FE8687A0-13AA-4346-87E1-6083D87A459A}" destId="{9FA63226-456F-43B6-838F-1CB614DA3863}" srcOrd="2" destOrd="0" parTransId="{DC253811-A496-4FCC-B68F-6A971502EE90}" sibTransId="{A8960505-8F74-4215-AECB-CAAD81D39D9E}"/>
    <dgm:cxn modelId="{4CD8AD67-391D-4274-BA97-4CFCB55ADCA1}" srcId="{FE8687A0-13AA-4346-87E1-6083D87A459A}" destId="{2B0E778E-C76F-4FCA-9EBB-E8933450472F}" srcOrd="1" destOrd="0" parTransId="{060B63DD-7103-4C57-BE6F-5BE3EE3444FE}" sibTransId="{02CE2514-219A-4EE6-A2B3-E1D7BA8540D6}"/>
    <dgm:cxn modelId="{5D1B6975-54AC-4DF4-A8B1-F46AE8039A71}" type="presOf" srcId="{32C50AAE-F6F5-42B1-A137-92C6BE752AEA}" destId="{58DF631A-D84E-46F5-8262-83D6D1BE340C}" srcOrd="0" destOrd="0" presId="urn:microsoft.com/office/officeart/2008/layout/LinedList"/>
    <dgm:cxn modelId="{AED7499F-EBCC-41EC-8B1D-A7D0936F12FD}" type="presOf" srcId="{2B0E778E-C76F-4FCA-9EBB-E8933450472F}" destId="{C34E2F97-A76B-4560-A219-B57AC1293F1F}" srcOrd="0" destOrd="0" presId="urn:microsoft.com/office/officeart/2008/layout/LinedList"/>
    <dgm:cxn modelId="{E486E3A8-EA8D-49BA-92CC-AC9A32C9B075}" srcId="{FE8687A0-13AA-4346-87E1-6083D87A459A}" destId="{32C50AAE-F6F5-42B1-A137-92C6BE752AEA}" srcOrd="0" destOrd="0" parTransId="{5D855DA8-0FFA-4681-9F45-E67FE89D4DA5}" sibTransId="{165579EA-8E29-4666-A40A-A8DBC1294B6B}"/>
    <dgm:cxn modelId="{F50BDDC1-CB36-4245-A8C2-DC773A7C35CE}" type="presOf" srcId="{FE8687A0-13AA-4346-87E1-6083D87A459A}" destId="{DFAAECDC-D267-4204-BE66-10EF7C83669F}" srcOrd="0" destOrd="0" presId="urn:microsoft.com/office/officeart/2008/layout/LinedList"/>
    <dgm:cxn modelId="{1B947CD1-80F8-493A-8BAA-F9B2DE892B40}" type="presOf" srcId="{9FA63226-456F-43B6-838F-1CB614DA3863}" destId="{1F68A417-5C32-4A32-842A-3946F3DC4066}" srcOrd="0" destOrd="0" presId="urn:microsoft.com/office/officeart/2008/layout/LinedList"/>
    <dgm:cxn modelId="{B8F094F8-BAF3-42F3-B8A3-98C958F2E3D5}" type="presParOf" srcId="{DFAAECDC-D267-4204-BE66-10EF7C83669F}" destId="{E7413A64-C7A7-4DBE-9342-5399E2E3E98C}" srcOrd="0" destOrd="0" presId="urn:microsoft.com/office/officeart/2008/layout/LinedList"/>
    <dgm:cxn modelId="{71856F6F-5E29-4E28-B7A9-308ECD877014}" type="presParOf" srcId="{DFAAECDC-D267-4204-BE66-10EF7C83669F}" destId="{EBF3FFCE-C5E1-40DB-B825-50D555972C5F}" srcOrd="1" destOrd="0" presId="urn:microsoft.com/office/officeart/2008/layout/LinedList"/>
    <dgm:cxn modelId="{CCCF33F5-BBB2-4B72-9B1F-ABEB8A923F06}" type="presParOf" srcId="{EBF3FFCE-C5E1-40DB-B825-50D555972C5F}" destId="{58DF631A-D84E-46F5-8262-83D6D1BE340C}" srcOrd="0" destOrd="0" presId="urn:microsoft.com/office/officeart/2008/layout/LinedList"/>
    <dgm:cxn modelId="{1AD05178-CED1-44B1-8593-CF07AAA140D5}" type="presParOf" srcId="{EBF3FFCE-C5E1-40DB-B825-50D555972C5F}" destId="{B70215B2-31C0-4C9F-9A00-D4F1B697D8F8}" srcOrd="1" destOrd="0" presId="urn:microsoft.com/office/officeart/2008/layout/LinedList"/>
    <dgm:cxn modelId="{54A27827-EB82-472B-905C-B0A80B6CF340}" type="presParOf" srcId="{DFAAECDC-D267-4204-BE66-10EF7C83669F}" destId="{320EC19A-2A3C-436F-BF8F-388A6941F108}" srcOrd="2" destOrd="0" presId="urn:microsoft.com/office/officeart/2008/layout/LinedList"/>
    <dgm:cxn modelId="{2BA41ECC-310E-4F15-8340-F9A4E8C68892}" type="presParOf" srcId="{DFAAECDC-D267-4204-BE66-10EF7C83669F}" destId="{26F23593-E569-4F68-8669-25EFFFFEDD61}" srcOrd="3" destOrd="0" presId="urn:microsoft.com/office/officeart/2008/layout/LinedList"/>
    <dgm:cxn modelId="{61E77BAD-82DB-4711-BEAE-DD3829777DC7}" type="presParOf" srcId="{26F23593-E569-4F68-8669-25EFFFFEDD61}" destId="{C34E2F97-A76B-4560-A219-B57AC1293F1F}" srcOrd="0" destOrd="0" presId="urn:microsoft.com/office/officeart/2008/layout/LinedList"/>
    <dgm:cxn modelId="{7A172A57-9D26-42CF-8B52-E3EC1B8FE51A}" type="presParOf" srcId="{26F23593-E569-4F68-8669-25EFFFFEDD61}" destId="{B008FDA0-26EF-4E70-B9E8-EF0D3C0B088E}" srcOrd="1" destOrd="0" presId="urn:microsoft.com/office/officeart/2008/layout/LinedList"/>
    <dgm:cxn modelId="{CC50D3A3-01BF-4BBD-BB22-4EDB1A0449EF}" type="presParOf" srcId="{DFAAECDC-D267-4204-BE66-10EF7C83669F}" destId="{D9D8EC11-34E3-4A1A-B667-8256CE83DA28}" srcOrd="4" destOrd="0" presId="urn:microsoft.com/office/officeart/2008/layout/LinedList"/>
    <dgm:cxn modelId="{879F0DE5-4F86-41DC-8F99-607F96F80AEB}" type="presParOf" srcId="{DFAAECDC-D267-4204-BE66-10EF7C83669F}" destId="{7CDAC8C3-287F-4D3E-BA6F-174E7F10E34C}" srcOrd="5" destOrd="0" presId="urn:microsoft.com/office/officeart/2008/layout/LinedList"/>
    <dgm:cxn modelId="{A1B47EE7-BC52-4DD1-B566-71BECCF1738B}" type="presParOf" srcId="{7CDAC8C3-287F-4D3E-BA6F-174E7F10E34C}" destId="{1F68A417-5C32-4A32-842A-3946F3DC4066}" srcOrd="0" destOrd="0" presId="urn:microsoft.com/office/officeart/2008/layout/LinedList"/>
    <dgm:cxn modelId="{93337BFD-AE4A-40BB-BF06-1E45939B527A}" type="presParOf" srcId="{7CDAC8C3-287F-4D3E-BA6F-174E7F10E34C}" destId="{0278920C-6079-4661-9AAE-4D9CB32A2D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D8A06-F74C-46BB-8DE0-1FA69ECE0C5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2D3B88B-21C9-4002-8D19-F7E804D7EBB0}">
      <dgm:prSet/>
      <dgm:spPr/>
      <dgm:t>
        <a:bodyPr/>
        <a:lstStyle/>
        <a:p>
          <a:r>
            <a:rPr lang="en-US"/>
            <a:t>Define globalisation.</a:t>
          </a:r>
        </a:p>
      </dgm:t>
    </dgm:pt>
    <dgm:pt modelId="{7FE11759-0DA9-40AE-AEAE-B9AA52C38408}" type="parTrans" cxnId="{1CA4D5AA-FCDC-44B0-BE52-A0A79E6AD1AD}">
      <dgm:prSet/>
      <dgm:spPr/>
      <dgm:t>
        <a:bodyPr/>
        <a:lstStyle/>
        <a:p>
          <a:endParaRPr lang="en-US"/>
        </a:p>
      </dgm:t>
    </dgm:pt>
    <dgm:pt modelId="{59F57515-2AB6-495D-90F5-20A803ED8F64}" type="sibTrans" cxnId="{1CA4D5AA-FCDC-44B0-BE52-A0A79E6AD1AD}">
      <dgm:prSet/>
      <dgm:spPr/>
      <dgm:t>
        <a:bodyPr/>
        <a:lstStyle/>
        <a:p>
          <a:endParaRPr lang="en-US"/>
        </a:p>
      </dgm:t>
    </dgm:pt>
    <dgm:pt modelId="{7B9DDE06-709B-4597-A10D-E15DEF4C5088}">
      <dgm:prSet/>
      <dgm:spPr/>
      <dgm:t>
        <a:bodyPr/>
        <a:lstStyle/>
        <a:p>
          <a:r>
            <a:rPr lang="en-US"/>
            <a:t>State 4 indicators of economic growth.</a:t>
          </a:r>
        </a:p>
      </dgm:t>
    </dgm:pt>
    <dgm:pt modelId="{4CF2D642-01DB-40C9-B64E-E091124D0B71}" type="parTrans" cxnId="{75A3FE1B-30E9-4219-BE51-DF36F1596B00}">
      <dgm:prSet/>
      <dgm:spPr/>
      <dgm:t>
        <a:bodyPr/>
        <a:lstStyle/>
        <a:p>
          <a:endParaRPr lang="en-US"/>
        </a:p>
      </dgm:t>
    </dgm:pt>
    <dgm:pt modelId="{0BBE77DC-E526-4A41-9133-F7077766E542}" type="sibTrans" cxnId="{75A3FE1B-30E9-4219-BE51-DF36F1596B00}">
      <dgm:prSet/>
      <dgm:spPr/>
      <dgm:t>
        <a:bodyPr/>
        <a:lstStyle/>
        <a:p>
          <a:endParaRPr lang="en-US"/>
        </a:p>
      </dgm:t>
    </dgm:pt>
    <dgm:pt modelId="{DC9B1B10-46C5-4412-BF98-AD97225EDCF8}">
      <dgm:prSet/>
      <dgm:spPr/>
      <dgm:t>
        <a:bodyPr/>
        <a:lstStyle/>
        <a:p>
          <a:r>
            <a:rPr lang="en-US"/>
            <a:t>What is FDI?</a:t>
          </a:r>
        </a:p>
      </dgm:t>
    </dgm:pt>
    <dgm:pt modelId="{105314E8-AA8E-48B8-B2AD-0DA1F60A8B6C}" type="parTrans" cxnId="{A9F93F84-8058-40A1-9CF1-3D0BB1F40EAE}">
      <dgm:prSet/>
      <dgm:spPr/>
      <dgm:t>
        <a:bodyPr/>
        <a:lstStyle/>
        <a:p>
          <a:endParaRPr lang="en-US"/>
        </a:p>
      </dgm:t>
    </dgm:pt>
    <dgm:pt modelId="{82A22A7A-47ED-4DD3-BDBF-50833B3D2BBB}" type="sibTrans" cxnId="{A9F93F84-8058-40A1-9CF1-3D0BB1F40EAE}">
      <dgm:prSet/>
      <dgm:spPr/>
      <dgm:t>
        <a:bodyPr/>
        <a:lstStyle/>
        <a:p>
          <a:endParaRPr lang="en-US"/>
        </a:p>
      </dgm:t>
    </dgm:pt>
    <dgm:pt modelId="{DC1EBE02-3AD5-4F0C-83E9-18A03A179666}">
      <dgm:prSet/>
      <dgm:spPr/>
      <dgm:t>
        <a:bodyPr/>
        <a:lstStyle/>
        <a:p>
          <a:r>
            <a:rPr lang="en-US"/>
            <a:t>Briefly explain 2 factors contributing to increased globalisation</a:t>
          </a:r>
        </a:p>
      </dgm:t>
    </dgm:pt>
    <dgm:pt modelId="{24F6D983-5979-4182-9FF5-5189DEDC8EF7}" type="parTrans" cxnId="{341CCCCF-A188-43D8-AA85-10511A9C911C}">
      <dgm:prSet/>
      <dgm:spPr/>
      <dgm:t>
        <a:bodyPr/>
        <a:lstStyle/>
        <a:p>
          <a:endParaRPr lang="en-US"/>
        </a:p>
      </dgm:t>
    </dgm:pt>
    <dgm:pt modelId="{A30996D8-7D89-4A1B-8B10-7DC969ED2E78}" type="sibTrans" cxnId="{341CCCCF-A188-43D8-AA85-10511A9C911C}">
      <dgm:prSet/>
      <dgm:spPr/>
      <dgm:t>
        <a:bodyPr/>
        <a:lstStyle/>
        <a:p>
          <a:endParaRPr lang="en-US"/>
        </a:p>
      </dgm:t>
    </dgm:pt>
    <dgm:pt modelId="{4041BF70-AECE-41E8-A312-8D912FBAF681}" type="pres">
      <dgm:prSet presAssocID="{956D8A06-F74C-46BB-8DE0-1FA69ECE0C54}" presName="linear" presStyleCnt="0">
        <dgm:presLayoutVars>
          <dgm:animLvl val="lvl"/>
          <dgm:resizeHandles val="exact"/>
        </dgm:presLayoutVars>
      </dgm:prSet>
      <dgm:spPr/>
    </dgm:pt>
    <dgm:pt modelId="{E64C2AE2-97B7-48AD-A600-E26AD793541A}" type="pres">
      <dgm:prSet presAssocID="{22D3B88B-21C9-4002-8D19-F7E804D7EBB0}" presName="parentText" presStyleLbl="node1" presStyleIdx="0" presStyleCnt="4">
        <dgm:presLayoutVars>
          <dgm:chMax val="0"/>
          <dgm:bulletEnabled val="1"/>
        </dgm:presLayoutVars>
      </dgm:prSet>
      <dgm:spPr/>
    </dgm:pt>
    <dgm:pt modelId="{47891DD8-789D-4F9E-A274-D40D27628365}" type="pres">
      <dgm:prSet presAssocID="{59F57515-2AB6-495D-90F5-20A803ED8F64}" presName="spacer" presStyleCnt="0"/>
      <dgm:spPr/>
    </dgm:pt>
    <dgm:pt modelId="{5F71CD94-25B0-46B1-B756-E1085F752B70}" type="pres">
      <dgm:prSet presAssocID="{7B9DDE06-709B-4597-A10D-E15DEF4C5088}" presName="parentText" presStyleLbl="node1" presStyleIdx="1" presStyleCnt="4">
        <dgm:presLayoutVars>
          <dgm:chMax val="0"/>
          <dgm:bulletEnabled val="1"/>
        </dgm:presLayoutVars>
      </dgm:prSet>
      <dgm:spPr/>
    </dgm:pt>
    <dgm:pt modelId="{3967B004-B09A-4C37-968C-0F2E8B6C878F}" type="pres">
      <dgm:prSet presAssocID="{0BBE77DC-E526-4A41-9133-F7077766E542}" presName="spacer" presStyleCnt="0"/>
      <dgm:spPr/>
    </dgm:pt>
    <dgm:pt modelId="{AA87456C-118F-4650-9FA5-2D15079F0FE3}" type="pres">
      <dgm:prSet presAssocID="{DC9B1B10-46C5-4412-BF98-AD97225EDCF8}" presName="parentText" presStyleLbl="node1" presStyleIdx="2" presStyleCnt="4">
        <dgm:presLayoutVars>
          <dgm:chMax val="0"/>
          <dgm:bulletEnabled val="1"/>
        </dgm:presLayoutVars>
      </dgm:prSet>
      <dgm:spPr/>
    </dgm:pt>
    <dgm:pt modelId="{6EA07DB7-F05C-4EC1-A620-6E24BB2BF018}" type="pres">
      <dgm:prSet presAssocID="{82A22A7A-47ED-4DD3-BDBF-50833B3D2BBB}" presName="spacer" presStyleCnt="0"/>
      <dgm:spPr/>
    </dgm:pt>
    <dgm:pt modelId="{BCE9B4F9-3A5C-4DD3-AE5B-036CC111FE66}" type="pres">
      <dgm:prSet presAssocID="{DC1EBE02-3AD5-4F0C-83E9-18A03A179666}" presName="parentText" presStyleLbl="node1" presStyleIdx="3" presStyleCnt="4">
        <dgm:presLayoutVars>
          <dgm:chMax val="0"/>
          <dgm:bulletEnabled val="1"/>
        </dgm:presLayoutVars>
      </dgm:prSet>
      <dgm:spPr/>
    </dgm:pt>
  </dgm:ptLst>
  <dgm:cxnLst>
    <dgm:cxn modelId="{75A3FE1B-30E9-4219-BE51-DF36F1596B00}" srcId="{956D8A06-F74C-46BB-8DE0-1FA69ECE0C54}" destId="{7B9DDE06-709B-4597-A10D-E15DEF4C5088}" srcOrd="1" destOrd="0" parTransId="{4CF2D642-01DB-40C9-B64E-E091124D0B71}" sibTransId="{0BBE77DC-E526-4A41-9133-F7077766E542}"/>
    <dgm:cxn modelId="{6273C32E-89D1-44BC-9A7D-F348AD79E5DF}" type="presOf" srcId="{7B9DDE06-709B-4597-A10D-E15DEF4C5088}" destId="{5F71CD94-25B0-46B1-B756-E1085F752B70}" srcOrd="0" destOrd="0" presId="urn:microsoft.com/office/officeart/2005/8/layout/vList2"/>
    <dgm:cxn modelId="{F8A5BF4D-F2A1-4FF0-890E-63EB393738C6}" type="presOf" srcId="{22D3B88B-21C9-4002-8D19-F7E804D7EBB0}" destId="{E64C2AE2-97B7-48AD-A600-E26AD793541A}" srcOrd="0" destOrd="0" presId="urn:microsoft.com/office/officeart/2005/8/layout/vList2"/>
    <dgm:cxn modelId="{A9F93F84-8058-40A1-9CF1-3D0BB1F40EAE}" srcId="{956D8A06-F74C-46BB-8DE0-1FA69ECE0C54}" destId="{DC9B1B10-46C5-4412-BF98-AD97225EDCF8}" srcOrd="2" destOrd="0" parTransId="{105314E8-AA8E-48B8-B2AD-0DA1F60A8B6C}" sibTransId="{82A22A7A-47ED-4DD3-BDBF-50833B3D2BBB}"/>
    <dgm:cxn modelId="{4A6BF99D-090D-4B64-9084-8B33D5F76CC8}" type="presOf" srcId="{956D8A06-F74C-46BB-8DE0-1FA69ECE0C54}" destId="{4041BF70-AECE-41E8-A312-8D912FBAF681}" srcOrd="0" destOrd="0" presId="urn:microsoft.com/office/officeart/2005/8/layout/vList2"/>
    <dgm:cxn modelId="{1CA4D5AA-FCDC-44B0-BE52-A0A79E6AD1AD}" srcId="{956D8A06-F74C-46BB-8DE0-1FA69ECE0C54}" destId="{22D3B88B-21C9-4002-8D19-F7E804D7EBB0}" srcOrd="0" destOrd="0" parTransId="{7FE11759-0DA9-40AE-AEAE-B9AA52C38408}" sibTransId="{59F57515-2AB6-495D-90F5-20A803ED8F64}"/>
    <dgm:cxn modelId="{341CCCCF-A188-43D8-AA85-10511A9C911C}" srcId="{956D8A06-F74C-46BB-8DE0-1FA69ECE0C54}" destId="{DC1EBE02-3AD5-4F0C-83E9-18A03A179666}" srcOrd="3" destOrd="0" parTransId="{24F6D983-5979-4182-9FF5-5189DEDC8EF7}" sibTransId="{A30996D8-7D89-4A1B-8B10-7DC969ED2E78}"/>
    <dgm:cxn modelId="{3DA3F5E3-AC50-4F1A-A2A0-9E4A27B189D4}" type="presOf" srcId="{DC1EBE02-3AD5-4F0C-83E9-18A03A179666}" destId="{BCE9B4F9-3A5C-4DD3-AE5B-036CC111FE66}" srcOrd="0" destOrd="0" presId="urn:microsoft.com/office/officeart/2005/8/layout/vList2"/>
    <dgm:cxn modelId="{463CD2EC-18D3-4D6C-8897-002ABAD5B13D}" type="presOf" srcId="{DC9B1B10-46C5-4412-BF98-AD97225EDCF8}" destId="{AA87456C-118F-4650-9FA5-2D15079F0FE3}" srcOrd="0" destOrd="0" presId="urn:microsoft.com/office/officeart/2005/8/layout/vList2"/>
    <dgm:cxn modelId="{26C82ACC-5046-48C1-8F16-EDA1079BA483}" type="presParOf" srcId="{4041BF70-AECE-41E8-A312-8D912FBAF681}" destId="{E64C2AE2-97B7-48AD-A600-E26AD793541A}" srcOrd="0" destOrd="0" presId="urn:microsoft.com/office/officeart/2005/8/layout/vList2"/>
    <dgm:cxn modelId="{B5EDD7C4-FCE7-47EF-A680-D16A78825868}" type="presParOf" srcId="{4041BF70-AECE-41E8-A312-8D912FBAF681}" destId="{47891DD8-789D-4F9E-A274-D40D27628365}" srcOrd="1" destOrd="0" presId="urn:microsoft.com/office/officeart/2005/8/layout/vList2"/>
    <dgm:cxn modelId="{465CBBBB-19E2-4724-B9BD-1C5FC3C5BC4A}" type="presParOf" srcId="{4041BF70-AECE-41E8-A312-8D912FBAF681}" destId="{5F71CD94-25B0-46B1-B756-E1085F752B70}" srcOrd="2" destOrd="0" presId="urn:microsoft.com/office/officeart/2005/8/layout/vList2"/>
    <dgm:cxn modelId="{6F7B02BE-3F42-47E9-929C-EF4001BAA2A0}" type="presParOf" srcId="{4041BF70-AECE-41E8-A312-8D912FBAF681}" destId="{3967B004-B09A-4C37-968C-0F2E8B6C878F}" srcOrd="3" destOrd="0" presId="urn:microsoft.com/office/officeart/2005/8/layout/vList2"/>
    <dgm:cxn modelId="{749C7A44-240B-4F46-AFFD-CA861D63DBBA}" type="presParOf" srcId="{4041BF70-AECE-41E8-A312-8D912FBAF681}" destId="{AA87456C-118F-4650-9FA5-2D15079F0FE3}" srcOrd="4" destOrd="0" presId="urn:microsoft.com/office/officeart/2005/8/layout/vList2"/>
    <dgm:cxn modelId="{E9D737AB-E7F3-4411-AC0F-E9B412FFE8BF}" type="presParOf" srcId="{4041BF70-AECE-41E8-A312-8D912FBAF681}" destId="{6EA07DB7-F05C-4EC1-A620-6E24BB2BF018}" srcOrd="5" destOrd="0" presId="urn:microsoft.com/office/officeart/2005/8/layout/vList2"/>
    <dgm:cxn modelId="{20180CCC-5175-49B4-A3B8-A2BA63C1AB78}" type="presParOf" srcId="{4041BF70-AECE-41E8-A312-8D912FBAF681}" destId="{BCE9B4F9-3A5C-4DD3-AE5B-036CC111FE6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95BF0-191E-43BB-8C46-754B3A26B212}"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D8E2D2E3-4AAB-436A-A829-147DC876B019}">
      <dgm:prSet/>
      <dgm:spPr/>
      <dgm:t>
        <a:bodyPr/>
        <a:lstStyle/>
        <a:p>
          <a:r>
            <a:rPr lang="en-US"/>
            <a:t>Foreign Direct Investment (FDI) is investment made by a business or other entity from one country into the production capacity of a business or other entity from another country e.g. factories.  </a:t>
          </a:r>
        </a:p>
      </dgm:t>
    </dgm:pt>
    <dgm:pt modelId="{DD022F13-3056-4E1E-A35D-32C7CB54F2D8}" type="parTrans" cxnId="{DF27FF84-6EDC-4849-91C5-3946808FCE03}">
      <dgm:prSet/>
      <dgm:spPr/>
      <dgm:t>
        <a:bodyPr/>
        <a:lstStyle/>
        <a:p>
          <a:endParaRPr lang="en-US"/>
        </a:p>
      </dgm:t>
    </dgm:pt>
    <dgm:pt modelId="{8BB40706-D70F-4A54-9AC2-4D70FEFB3C21}" type="sibTrans" cxnId="{DF27FF84-6EDC-4849-91C5-3946808FCE03}">
      <dgm:prSet/>
      <dgm:spPr/>
      <dgm:t>
        <a:bodyPr/>
        <a:lstStyle/>
        <a:p>
          <a:endParaRPr lang="en-US"/>
        </a:p>
      </dgm:t>
    </dgm:pt>
    <dgm:pt modelId="{DE340B3B-8E29-406A-9F04-C68EA6D6B71E}">
      <dgm:prSet/>
      <dgm:spPr/>
      <dgm:t>
        <a:bodyPr/>
        <a:lstStyle/>
        <a:p>
          <a:r>
            <a:rPr lang="en-US"/>
            <a:t>Most FDI is horizontal, with the duplication of production facilities in different countries. Some vertical FDI occurs where different stages of the production process occur in different countries.</a:t>
          </a:r>
        </a:p>
      </dgm:t>
    </dgm:pt>
    <dgm:pt modelId="{0C4FD1FE-6C6B-4DDA-A2CC-7B0ABB437C6F}" type="parTrans" cxnId="{3CD40E82-177D-4480-8FF1-BAD5B4972237}">
      <dgm:prSet/>
      <dgm:spPr/>
      <dgm:t>
        <a:bodyPr/>
        <a:lstStyle/>
        <a:p>
          <a:endParaRPr lang="en-US"/>
        </a:p>
      </dgm:t>
    </dgm:pt>
    <dgm:pt modelId="{82EC152A-CADD-47AB-8861-52589C1E44B5}" type="sibTrans" cxnId="{3CD40E82-177D-4480-8FF1-BAD5B4972237}">
      <dgm:prSet/>
      <dgm:spPr/>
      <dgm:t>
        <a:bodyPr/>
        <a:lstStyle/>
        <a:p>
          <a:endParaRPr lang="en-US"/>
        </a:p>
      </dgm:t>
    </dgm:pt>
    <dgm:pt modelId="{00223E52-B349-4430-9F4A-B546A0DB1E1B}">
      <dgm:prSet/>
      <dgm:spPr/>
      <dgm:t>
        <a:bodyPr/>
        <a:lstStyle/>
        <a:p>
          <a:r>
            <a:rPr lang="en-US"/>
            <a:t>It was originally believed that FDI occurred due to differing interest rates in different countries. Businesses would transfer money globally to where they could obtain the highest interest rate. </a:t>
          </a:r>
        </a:p>
      </dgm:t>
    </dgm:pt>
    <dgm:pt modelId="{FAD45068-3395-4B0C-BC98-D6BF1BAB97F2}" type="parTrans" cxnId="{82DEC03F-DDF3-4681-BF22-1BD69BF92FAA}">
      <dgm:prSet/>
      <dgm:spPr/>
      <dgm:t>
        <a:bodyPr/>
        <a:lstStyle/>
        <a:p>
          <a:endParaRPr lang="en-US"/>
        </a:p>
      </dgm:t>
    </dgm:pt>
    <dgm:pt modelId="{8AEB6CB9-643E-4296-BE9C-8B9D5BA399ED}" type="sibTrans" cxnId="{82DEC03F-DDF3-4681-BF22-1BD69BF92FAA}">
      <dgm:prSet/>
      <dgm:spPr/>
      <dgm:t>
        <a:bodyPr/>
        <a:lstStyle/>
        <a:p>
          <a:endParaRPr lang="en-US"/>
        </a:p>
      </dgm:t>
    </dgm:pt>
    <dgm:pt modelId="{E91E8EAB-52C8-4F5F-B1D7-A78F1F1293A1}">
      <dgm:prSet/>
      <dgm:spPr/>
      <dgm:t>
        <a:bodyPr/>
        <a:lstStyle/>
        <a:p>
          <a:r>
            <a:rPr lang="en-US"/>
            <a:t>Other theories believe that businesses cluster production together geographically or operate in countries that are close to them geographically.</a:t>
          </a:r>
        </a:p>
      </dgm:t>
    </dgm:pt>
    <dgm:pt modelId="{B9B33240-823B-428E-9B33-53F264939CAE}" type="parTrans" cxnId="{9ADE86AE-D21D-4962-B26B-06F982AC4A74}">
      <dgm:prSet/>
      <dgm:spPr/>
      <dgm:t>
        <a:bodyPr/>
        <a:lstStyle/>
        <a:p>
          <a:endParaRPr lang="en-US"/>
        </a:p>
      </dgm:t>
    </dgm:pt>
    <dgm:pt modelId="{32AC5A0A-10A8-4584-8827-B8F735C538DB}" type="sibTrans" cxnId="{9ADE86AE-D21D-4962-B26B-06F982AC4A74}">
      <dgm:prSet/>
      <dgm:spPr/>
      <dgm:t>
        <a:bodyPr/>
        <a:lstStyle/>
        <a:p>
          <a:endParaRPr lang="en-US"/>
        </a:p>
      </dgm:t>
    </dgm:pt>
    <dgm:pt modelId="{552BDFE6-EE40-4213-8E9B-6124F86041C5}" type="pres">
      <dgm:prSet presAssocID="{04095BF0-191E-43BB-8C46-754B3A26B212}" presName="vert0" presStyleCnt="0">
        <dgm:presLayoutVars>
          <dgm:dir/>
          <dgm:animOne val="branch"/>
          <dgm:animLvl val="lvl"/>
        </dgm:presLayoutVars>
      </dgm:prSet>
      <dgm:spPr/>
    </dgm:pt>
    <dgm:pt modelId="{EA0805E2-7E94-4C8B-BC55-2E8A00498B7A}" type="pres">
      <dgm:prSet presAssocID="{D8E2D2E3-4AAB-436A-A829-147DC876B019}" presName="thickLine" presStyleLbl="alignNode1" presStyleIdx="0" presStyleCnt="4"/>
      <dgm:spPr/>
    </dgm:pt>
    <dgm:pt modelId="{8DE799D4-D06C-44E8-A016-268C45A687AD}" type="pres">
      <dgm:prSet presAssocID="{D8E2D2E3-4AAB-436A-A829-147DC876B019}" presName="horz1" presStyleCnt="0"/>
      <dgm:spPr/>
    </dgm:pt>
    <dgm:pt modelId="{A15E7EEF-D289-4B83-95B0-5747950EE510}" type="pres">
      <dgm:prSet presAssocID="{D8E2D2E3-4AAB-436A-A829-147DC876B019}" presName="tx1" presStyleLbl="revTx" presStyleIdx="0" presStyleCnt="4"/>
      <dgm:spPr/>
    </dgm:pt>
    <dgm:pt modelId="{1988FE3A-7B8E-4C5A-ACDF-E8CA90650CD9}" type="pres">
      <dgm:prSet presAssocID="{D8E2D2E3-4AAB-436A-A829-147DC876B019}" presName="vert1" presStyleCnt="0"/>
      <dgm:spPr/>
    </dgm:pt>
    <dgm:pt modelId="{09DD93B4-4FAC-4787-998C-3B0726B31E3F}" type="pres">
      <dgm:prSet presAssocID="{DE340B3B-8E29-406A-9F04-C68EA6D6B71E}" presName="thickLine" presStyleLbl="alignNode1" presStyleIdx="1" presStyleCnt="4"/>
      <dgm:spPr/>
    </dgm:pt>
    <dgm:pt modelId="{3D22EACE-46D3-4E4A-A315-D6A7F55417F5}" type="pres">
      <dgm:prSet presAssocID="{DE340B3B-8E29-406A-9F04-C68EA6D6B71E}" presName="horz1" presStyleCnt="0"/>
      <dgm:spPr/>
    </dgm:pt>
    <dgm:pt modelId="{150637D3-F653-480F-952E-E4A976F0AF79}" type="pres">
      <dgm:prSet presAssocID="{DE340B3B-8E29-406A-9F04-C68EA6D6B71E}" presName="tx1" presStyleLbl="revTx" presStyleIdx="1" presStyleCnt="4"/>
      <dgm:spPr/>
    </dgm:pt>
    <dgm:pt modelId="{ADC7A54B-1525-4551-9095-9044BE7FA7FF}" type="pres">
      <dgm:prSet presAssocID="{DE340B3B-8E29-406A-9F04-C68EA6D6B71E}" presName="vert1" presStyleCnt="0"/>
      <dgm:spPr/>
    </dgm:pt>
    <dgm:pt modelId="{0CF73F1E-1474-4292-99AD-221D34117F62}" type="pres">
      <dgm:prSet presAssocID="{00223E52-B349-4430-9F4A-B546A0DB1E1B}" presName="thickLine" presStyleLbl="alignNode1" presStyleIdx="2" presStyleCnt="4"/>
      <dgm:spPr/>
    </dgm:pt>
    <dgm:pt modelId="{D148091C-24E1-4B3B-9466-1F0D1464E9FB}" type="pres">
      <dgm:prSet presAssocID="{00223E52-B349-4430-9F4A-B546A0DB1E1B}" presName="horz1" presStyleCnt="0"/>
      <dgm:spPr/>
    </dgm:pt>
    <dgm:pt modelId="{F8B6BD5D-A5E2-4BD8-AB07-5112D40585C3}" type="pres">
      <dgm:prSet presAssocID="{00223E52-B349-4430-9F4A-B546A0DB1E1B}" presName="tx1" presStyleLbl="revTx" presStyleIdx="2" presStyleCnt="4"/>
      <dgm:spPr/>
    </dgm:pt>
    <dgm:pt modelId="{361AA9BA-663B-4167-9C20-D44EE45A714D}" type="pres">
      <dgm:prSet presAssocID="{00223E52-B349-4430-9F4A-B546A0DB1E1B}" presName="vert1" presStyleCnt="0"/>
      <dgm:spPr/>
    </dgm:pt>
    <dgm:pt modelId="{807E8B66-2F93-40C8-AA48-F2CAF445ECD6}" type="pres">
      <dgm:prSet presAssocID="{E91E8EAB-52C8-4F5F-B1D7-A78F1F1293A1}" presName="thickLine" presStyleLbl="alignNode1" presStyleIdx="3" presStyleCnt="4"/>
      <dgm:spPr/>
    </dgm:pt>
    <dgm:pt modelId="{F40F227F-E674-40D8-B080-A704F6F251BD}" type="pres">
      <dgm:prSet presAssocID="{E91E8EAB-52C8-4F5F-B1D7-A78F1F1293A1}" presName="horz1" presStyleCnt="0"/>
      <dgm:spPr/>
    </dgm:pt>
    <dgm:pt modelId="{1F2489FF-4C1D-4B50-806D-91484B5617F7}" type="pres">
      <dgm:prSet presAssocID="{E91E8EAB-52C8-4F5F-B1D7-A78F1F1293A1}" presName="tx1" presStyleLbl="revTx" presStyleIdx="3" presStyleCnt="4"/>
      <dgm:spPr/>
    </dgm:pt>
    <dgm:pt modelId="{FB06794D-6CB8-4F4C-9A2B-D70E73FD9391}" type="pres">
      <dgm:prSet presAssocID="{E91E8EAB-52C8-4F5F-B1D7-A78F1F1293A1}" presName="vert1" presStyleCnt="0"/>
      <dgm:spPr/>
    </dgm:pt>
  </dgm:ptLst>
  <dgm:cxnLst>
    <dgm:cxn modelId="{2D0DCA01-C8C7-4713-9043-906190057050}" type="presOf" srcId="{E91E8EAB-52C8-4F5F-B1D7-A78F1F1293A1}" destId="{1F2489FF-4C1D-4B50-806D-91484B5617F7}" srcOrd="0" destOrd="0" presId="urn:microsoft.com/office/officeart/2008/layout/LinedList"/>
    <dgm:cxn modelId="{E9EA050A-B83D-4CEC-A5A4-F5D4FD5DEA35}" type="presOf" srcId="{00223E52-B349-4430-9F4A-B546A0DB1E1B}" destId="{F8B6BD5D-A5E2-4BD8-AB07-5112D40585C3}" srcOrd="0" destOrd="0" presId="urn:microsoft.com/office/officeart/2008/layout/LinedList"/>
    <dgm:cxn modelId="{42168410-E4F1-4A39-A641-9E2A11062CE2}" type="presOf" srcId="{04095BF0-191E-43BB-8C46-754B3A26B212}" destId="{552BDFE6-EE40-4213-8E9B-6124F86041C5}" srcOrd="0" destOrd="0" presId="urn:microsoft.com/office/officeart/2008/layout/LinedList"/>
    <dgm:cxn modelId="{82DEC03F-DDF3-4681-BF22-1BD69BF92FAA}" srcId="{04095BF0-191E-43BB-8C46-754B3A26B212}" destId="{00223E52-B349-4430-9F4A-B546A0DB1E1B}" srcOrd="2" destOrd="0" parTransId="{FAD45068-3395-4B0C-BC98-D6BF1BAB97F2}" sibTransId="{8AEB6CB9-643E-4296-BE9C-8B9D5BA399ED}"/>
    <dgm:cxn modelId="{CD66E073-F3C3-4812-975B-1E7978B46F0B}" type="presOf" srcId="{DE340B3B-8E29-406A-9F04-C68EA6D6B71E}" destId="{150637D3-F653-480F-952E-E4A976F0AF79}" srcOrd="0" destOrd="0" presId="urn:microsoft.com/office/officeart/2008/layout/LinedList"/>
    <dgm:cxn modelId="{3CD40E82-177D-4480-8FF1-BAD5B4972237}" srcId="{04095BF0-191E-43BB-8C46-754B3A26B212}" destId="{DE340B3B-8E29-406A-9F04-C68EA6D6B71E}" srcOrd="1" destOrd="0" parTransId="{0C4FD1FE-6C6B-4DDA-A2CC-7B0ABB437C6F}" sibTransId="{82EC152A-CADD-47AB-8861-52589C1E44B5}"/>
    <dgm:cxn modelId="{DF27FF84-6EDC-4849-91C5-3946808FCE03}" srcId="{04095BF0-191E-43BB-8C46-754B3A26B212}" destId="{D8E2D2E3-4AAB-436A-A829-147DC876B019}" srcOrd="0" destOrd="0" parTransId="{DD022F13-3056-4E1E-A35D-32C7CB54F2D8}" sibTransId="{8BB40706-D70F-4A54-9AC2-4D70FEFB3C21}"/>
    <dgm:cxn modelId="{9ADE86AE-D21D-4962-B26B-06F982AC4A74}" srcId="{04095BF0-191E-43BB-8C46-754B3A26B212}" destId="{E91E8EAB-52C8-4F5F-B1D7-A78F1F1293A1}" srcOrd="3" destOrd="0" parTransId="{B9B33240-823B-428E-9B33-53F264939CAE}" sibTransId="{32AC5A0A-10A8-4584-8827-B8F735C538DB}"/>
    <dgm:cxn modelId="{1C8AD1AF-64CB-48C0-82E5-666C5A9DD782}" type="presOf" srcId="{D8E2D2E3-4AAB-436A-A829-147DC876B019}" destId="{A15E7EEF-D289-4B83-95B0-5747950EE510}" srcOrd="0" destOrd="0" presId="urn:microsoft.com/office/officeart/2008/layout/LinedList"/>
    <dgm:cxn modelId="{5C03C396-0362-4842-9609-6671D39D5CF6}" type="presParOf" srcId="{552BDFE6-EE40-4213-8E9B-6124F86041C5}" destId="{EA0805E2-7E94-4C8B-BC55-2E8A00498B7A}" srcOrd="0" destOrd="0" presId="urn:microsoft.com/office/officeart/2008/layout/LinedList"/>
    <dgm:cxn modelId="{C946F11F-6498-48BC-ACB1-5595CBB87815}" type="presParOf" srcId="{552BDFE6-EE40-4213-8E9B-6124F86041C5}" destId="{8DE799D4-D06C-44E8-A016-268C45A687AD}" srcOrd="1" destOrd="0" presId="urn:microsoft.com/office/officeart/2008/layout/LinedList"/>
    <dgm:cxn modelId="{987EADB4-FF6E-4364-92D1-4F2DAAE50D81}" type="presParOf" srcId="{8DE799D4-D06C-44E8-A016-268C45A687AD}" destId="{A15E7EEF-D289-4B83-95B0-5747950EE510}" srcOrd="0" destOrd="0" presId="urn:microsoft.com/office/officeart/2008/layout/LinedList"/>
    <dgm:cxn modelId="{F36825C6-74DC-4EC2-8BB5-764B6CBEB731}" type="presParOf" srcId="{8DE799D4-D06C-44E8-A016-268C45A687AD}" destId="{1988FE3A-7B8E-4C5A-ACDF-E8CA90650CD9}" srcOrd="1" destOrd="0" presId="urn:microsoft.com/office/officeart/2008/layout/LinedList"/>
    <dgm:cxn modelId="{D74DB2F3-635E-4A5A-BECE-999272F57D07}" type="presParOf" srcId="{552BDFE6-EE40-4213-8E9B-6124F86041C5}" destId="{09DD93B4-4FAC-4787-998C-3B0726B31E3F}" srcOrd="2" destOrd="0" presId="urn:microsoft.com/office/officeart/2008/layout/LinedList"/>
    <dgm:cxn modelId="{7E22B365-2402-44D3-8587-0915B91E64F7}" type="presParOf" srcId="{552BDFE6-EE40-4213-8E9B-6124F86041C5}" destId="{3D22EACE-46D3-4E4A-A315-D6A7F55417F5}" srcOrd="3" destOrd="0" presId="urn:microsoft.com/office/officeart/2008/layout/LinedList"/>
    <dgm:cxn modelId="{9CA3750E-345C-4C92-AB72-938C2F197D0D}" type="presParOf" srcId="{3D22EACE-46D3-4E4A-A315-D6A7F55417F5}" destId="{150637D3-F653-480F-952E-E4A976F0AF79}" srcOrd="0" destOrd="0" presId="urn:microsoft.com/office/officeart/2008/layout/LinedList"/>
    <dgm:cxn modelId="{E2C19C28-B05E-4945-9A34-6B8E402887A2}" type="presParOf" srcId="{3D22EACE-46D3-4E4A-A315-D6A7F55417F5}" destId="{ADC7A54B-1525-4551-9095-9044BE7FA7FF}" srcOrd="1" destOrd="0" presId="urn:microsoft.com/office/officeart/2008/layout/LinedList"/>
    <dgm:cxn modelId="{CA661CA8-9C37-4043-B9C6-727EEB519E95}" type="presParOf" srcId="{552BDFE6-EE40-4213-8E9B-6124F86041C5}" destId="{0CF73F1E-1474-4292-99AD-221D34117F62}" srcOrd="4" destOrd="0" presId="urn:microsoft.com/office/officeart/2008/layout/LinedList"/>
    <dgm:cxn modelId="{1F4B6F5B-31F5-4AE5-8F41-77D464F91EE6}" type="presParOf" srcId="{552BDFE6-EE40-4213-8E9B-6124F86041C5}" destId="{D148091C-24E1-4B3B-9466-1F0D1464E9FB}" srcOrd="5" destOrd="0" presId="urn:microsoft.com/office/officeart/2008/layout/LinedList"/>
    <dgm:cxn modelId="{0300D376-AF0F-4006-A057-50419C81FEBF}" type="presParOf" srcId="{D148091C-24E1-4B3B-9466-1F0D1464E9FB}" destId="{F8B6BD5D-A5E2-4BD8-AB07-5112D40585C3}" srcOrd="0" destOrd="0" presId="urn:microsoft.com/office/officeart/2008/layout/LinedList"/>
    <dgm:cxn modelId="{B0FC5B3B-D975-4FEF-9DF2-889840F1B305}" type="presParOf" srcId="{D148091C-24E1-4B3B-9466-1F0D1464E9FB}" destId="{361AA9BA-663B-4167-9C20-D44EE45A714D}" srcOrd="1" destOrd="0" presId="urn:microsoft.com/office/officeart/2008/layout/LinedList"/>
    <dgm:cxn modelId="{FE0A0418-8F7D-47F0-BE6E-BDF1B778C9AB}" type="presParOf" srcId="{552BDFE6-EE40-4213-8E9B-6124F86041C5}" destId="{807E8B66-2F93-40C8-AA48-F2CAF445ECD6}" srcOrd="6" destOrd="0" presId="urn:microsoft.com/office/officeart/2008/layout/LinedList"/>
    <dgm:cxn modelId="{039BAADC-EB8E-40F2-954E-CB1F3C84ADAE}" type="presParOf" srcId="{552BDFE6-EE40-4213-8E9B-6124F86041C5}" destId="{F40F227F-E674-40D8-B080-A704F6F251BD}" srcOrd="7" destOrd="0" presId="urn:microsoft.com/office/officeart/2008/layout/LinedList"/>
    <dgm:cxn modelId="{C9E31BC8-6093-4B41-8E54-443CD31174B9}" type="presParOf" srcId="{F40F227F-E674-40D8-B080-A704F6F251BD}" destId="{1F2489FF-4C1D-4B50-806D-91484B5617F7}" srcOrd="0" destOrd="0" presId="urn:microsoft.com/office/officeart/2008/layout/LinedList"/>
    <dgm:cxn modelId="{9DDBC8FB-AB19-489B-980F-BC1A873B03C4}" type="presParOf" srcId="{F40F227F-E674-40D8-B080-A704F6F251BD}" destId="{FB06794D-6CB8-4F4C-9A2B-D70E73FD93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624961-BCB2-47D9-8734-14173D13163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B513BF6-8F9D-43AA-B2D3-8D9141A5F43C}">
      <dgm:prSet/>
      <dgm:spPr/>
      <dgm:t>
        <a:bodyPr/>
        <a:lstStyle/>
        <a:p>
          <a:r>
            <a:rPr lang="en-US"/>
            <a:t>Japanese theorist Terumoto Ozawa developed the ideas of Michael Porter, believing that businesses would operate where they could gain a competitive advantage.  </a:t>
          </a:r>
        </a:p>
      </dgm:t>
    </dgm:pt>
    <dgm:pt modelId="{56A99F7A-D98D-4C53-9248-E8A4CE8686DC}" type="parTrans" cxnId="{100367B3-EE6C-4C54-8085-7FD23C8B458F}">
      <dgm:prSet/>
      <dgm:spPr/>
      <dgm:t>
        <a:bodyPr/>
        <a:lstStyle/>
        <a:p>
          <a:endParaRPr lang="en-US"/>
        </a:p>
      </dgm:t>
    </dgm:pt>
    <dgm:pt modelId="{4FBC7AB3-0235-4EDF-9531-D79E8AA09BC4}" type="sibTrans" cxnId="{100367B3-EE6C-4C54-8085-7FD23C8B458F}">
      <dgm:prSet/>
      <dgm:spPr/>
      <dgm:t>
        <a:bodyPr/>
        <a:lstStyle/>
        <a:p>
          <a:endParaRPr lang="en-US"/>
        </a:p>
      </dgm:t>
    </dgm:pt>
    <dgm:pt modelId="{DE9711C6-4A72-4011-AA32-C84AF4CAE048}">
      <dgm:prSet/>
      <dgm:spPr/>
      <dgm:t>
        <a:bodyPr/>
        <a:lstStyle/>
        <a:p>
          <a:r>
            <a:rPr lang="en-US"/>
            <a:t>At first we have a less developed country that can be exploited in terms of costs e.g. labour by multinational corporations. This benefits the MNC but also creates income and wealth in a country.</a:t>
          </a:r>
        </a:p>
      </dgm:t>
    </dgm:pt>
    <dgm:pt modelId="{4B442BF4-113E-47FF-9495-4383DAEB744A}" type="parTrans" cxnId="{34B06EA3-CF77-4ECA-86A9-7E46DDA5EA87}">
      <dgm:prSet/>
      <dgm:spPr/>
      <dgm:t>
        <a:bodyPr/>
        <a:lstStyle/>
        <a:p>
          <a:endParaRPr lang="en-US"/>
        </a:p>
      </dgm:t>
    </dgm:pt>
    <dgm:pt modelId="{3F917B7F-4CB8-4EF1-B891-A147DB071329}" type="sibTrans" cxnId="{34B06EA3-CF77-4ECA-86A9-7E46DDA5EA87}">
      <dgm:prSet/>
      <dgm:spPr/>
      <dgm:t>
        <a:bodyPr/>
        <a:lstStyle/>
        <a:p>
          <a:endParaRPr lang="en-US"/>
        </a:p>
      </dgm:t>
    </dgm:pt>
    <dgm:pt modelId="{AFE4DD2D-6322-49FA-9010-25984B990824}">
      <dgm:prSet/>
      <dgm:spPr/>
      <dgm:t>
        <a:bodyPr/>
        <a:lstStyle/>
        <a:p>
          <a:r>
            <a:rPr lang="en-US"/>
            <a:t>This leads to economic growth that attracts inflows of FDI but also creates wealthier domestic businesses. As a result the economy and domestic businesses grow.</a:t>
          </a:r>
        </a:p>
      </dgm:t>
    </dgm:pt>
    <dgm:pt modelId="{9D30A174-EE79-4537-A3B3-09580AAB663A}" type="parTrans" cxnId="{1B140939-19E5-4E15-B3EE-D8AE47048C0A}">
      <dgm:prSet/>
      <dgm:spPr/>
      <dgm:t>
        <a:bodyPr/>
        <a:lstStyle/>
        <a:p>
          <a:endParaRPr lang="en-US"/>
        </a:p>
      </dgm:t>
    </dgm:pt>
    <dgm:pt modelId="{79CFB7EB-696E-4AC8-9B86-69974754D3E9}" type="sibTrans" cxnId="{1B140939-19E5-4E15-B3EE-D8AE47048C0A}">
      <dgm:prSet/>
      <dgm:spPr/>
      <dgm:t>
        <a:bodyPr/>
        <a:lstStyle/>
        <a:p>
          <a:endParaRPr lang="en-US"/>
        </a:p>
      </dgm:t>
    </dgm:pt>
    <dgm:pt modelId="{159994DC-7740-4B1F-958D-F3EB16FFFF9E}">
      <dgm:prSet/>
      <dgm:spPr/>
      <dgm:t>
        <a:bodyPr/>
        <a:lstStyle/>
        <a:p>
          <a:r>
            <a:rPr lang="en-US"/>
            <a:t>Finally, rising standards of living and greater use of technology lead to more FDI, both in and out of the country. Domestic businesses have acquired the skill and knowledge base of the MNC. External economies of scale occur, where domestic businesses grow in order to supply the MNC. Eventually, some domestic businesses are so large that they start to invest abroad themselves.</a:t>
          </a:r>
        </a:p>
      </dgm:t>
    </dgm:pt>
    <dgm:pt modelId="{C310CFAF-E228-4AF9-90C1-6ED4AE93A1B2}" type="parTrans" cxnId="{CE2D5CDA-B50C-40FD-8651-F0E356F7F871}">
      <dgm:prSet/>
      <dgm:spPr/>
      <dgm:t>
        <a:bodyPr/>
        <a:lstStyle/>
        <a:p>
          <a:endParaRPr lang="en-US"/>
        </a:p>
      </dgm:t>
    </dgm:pt>
    <dgm:pt modelId="{3550DEA6-2ADF-4088-A81B-61503C6C15C0}" type="sibTrans" cxnId="{CE2D5CDA-B50C-40FD-8651-F0E356F7F871}">
      <dgm:prSet/>
      <dgm:spPr/>
      <dgm:t>
        <a:bodyPr/>
        <a:lstStyle/>
        <a:p>
          <a:endParaRPr lang="en-US"/>
        </a:p>
      </dgm:t>
    </dgm:pt>
    <dgm:pt modelId="{A91A81FE-47B0-4DC1-BD55-B059F41E6B7E}" type="pres">
      <dgm:prSet presAssocID="{8F624961-BCB2-47D9-8734-14173D131634}" presName="vert0" presStyleCnt="0">
        <dgm:presLayoutVars>
          <dgm:dir/>
          <dgm:animOne val="branch"/>
          <dgm:animLvl val="lvl"/>
        </dgm:presLayoutVars>
      </dgm:prSet>
      <dgm:spPr/>
    </dgm:pt>
    <dgm:pt modelId="{B8D4870E-BC9F-4444-994F-6721CA2E35C5}" type="pres">
      <dgm:prSet presAssocID="{1B513BF6-8F9D-43AA-B2D3-8D9141A5F43C}" presName="thickLine" presStyleLbl="alignNode1" presStyleIdx="0" presStyleCnt="4"/>
      <dgm:spPr/>
    </dgm:pt>
    <dgm:pt modelId="{BA8AE3D6-3442-43B0-A2A5-7C64F388DF8B}" type="pres">
      <dgm:prSet presAssocID="{1B513BF6-8F9D-43AA-B2D3-8D9141A5F43C}" presName="horz1" presStyleCnt="0"/>
      <dgm:spPr/>
    </dgm:pt>
    <dgm:pt modelId="{328D3F42-30FC-4535-ABCA-7988DAA9AD38}" type="pres">
      <dgm:prSet presAssocID="{1B513BF6-8F9D-43AA-B2D3-8D9141A5F43C}" presName="tx1" presStyleLbl="revTx" presStyleIdx="0" presStyleCnt="4"/>
      <dgm:spPr/>
    </dgm:pt>
    <dgm:pt modelId="{46D6D007-8BB9-4DBF-A011-D325291AF0A7}" type="pres">
      <dgm:prSet presAssocID="{1B513BF6-8F9D-43AA-B2D3-8D9141A5F43C}" presName="vert1" presStyleCnt="0"/>
      <dgm:spPr/>
    </dgm:pt>
    <dgm:pt modelId="{8C7B2A16-7560-44A4-952F-849A06D9FFB3}" type="pres">
      <dgm:prSet presAssocID="{DE9711C6-4A72-4011-AA32-C84AF4CAE048}" presName="thickLine" presStyleLbl="alignNode1" presStyleIdx="1" presStyleCnt="4"/>
      <dgm:spPr/>
    </dgm:pt>
    <dgm:pt modelId="{76C895D4-91B1-4DDB-A7FD-38222F2222E8}" type="pres">
      <dgm:prSet presAssocID="{DE9711C6-4A72-4011-AA32-C84AF4CAE048}" presName="horz1" presStyleCnt="0"/>
      <dgm:spPr/>
    </dgm:pt>
    <dgm:pt modelId="{0C4D7632-1F79-4BC9-ADFD-CB6E12F62250}" type="pres">
      <dgm:prSet presAssocID="{DE9711C6-4A72-4011-AA32-C84AF4CAE048}" presName="tx1" presStyleLbl="revTx" presStyleIdx="1" presStyleCnt="4"/>
      <dgm:spPr/>
    </dgm:pt>
    <dgm:pt modelId="{EB14BF5A-C26F-40FD-8960-E0C8B554118A}" type="pres">
      <dgm:prSet presAssocID="{DE9711C6-4A72-4011-AA32-C84AF4CAE048}" presName="vert1" presStyleCnt="0"/>
      <dgm:spPr/>
    </dgm:pt>
    <dgm:pt modelId="{3144A332-28F5-46ED-81DF-CED6C80F3F82}" type="pres">
      <dgm:prSet presAssocID="{AFE4DD2D-6322-49FA-9010-25984B990824}" presName="thickLine" presStyleLbl="alignNode1" presStyleIdx="2" presStyleCnt="4"/>
      <dgm:spPr/>
    </dgm:pt>
    <dgm:pt modelId="{F7108622-0CF9-40F3-A293-EA28E52ECBD4}" type="pres">
      <dgm:prSet presAssocID="{AFE4DD2D-6322-49FA-9010-25984B990824}" presName="horz1" presStyleCnt="0"/>
      <dgm:spPr/>
    </dgm:pt>
    <dgm:pt modelId="{A01E89E2-2E53-4FCB-A0D1-3D97B39D8FD7}" type="pres">
      <dgm:prSet presAssocID="{AFE4DD2D-6322-49FA-9010-25984B990824}" presName="tx1" presStyleLbl="revTx" presStyleIdx="2" presStyleCnt="4"/>
      <dgm:spPr/>
    </dgm:pt>
    <dgm:pt modelId="{65491688-3407-40EF-BDF9-517597BA0CCD}" type="pres">
      <dgm:prSet presAssocID="{AFE4DD2D-6322-49FA-9010-25984B990824}" presName="vert1" presStyleCnt="0"/>
      <dgm:spPr/>
    </dgm:pt>
    <dgm:pt modelId="{5ED5715B-9C5E-4833-8963-5E47C2376A47}" type="pres">
      <dgm:prSet presAssocID="{159994DC-7740-4B1F-958D-F3EB16FFFF9E}" presName="thickLine" presStyleLbl="alignNode1" presStyleIdx="3" presStyleCnt="4"/>
      <dgm:spPr/>
    </dgm:pt>
    <dgm:pt modelId="{3BADFE87-1819-4F0C-B732-77DBDE261E67}" type="pres">
      <dgm:prSet presAssocID="{159994DC-7740-4B1F-958D-F3EB16FFFF9E}" presName="horz1" presStyleCnt="0"/>
      <dgm:spPr/>
    </dgm:pt>
    <dgm:pt modelId="{C659EC61-BCD5-48F8-AFF7-2340CF6AE391}" type="pres">
      <dgm:prSet presAssocID="{159994DC-7740-4B1F-958D-F3EB16FFFF9E}" presName="tx1" presStyleLbl="revTx" presStyleIdx="3" presStyleCnt="4"/>
      <dgm:spPr/>
    </dgm:pt>
    <dgm:pt modelId="{3D8259DC-24DB-4364-972F-E63147243DA4}" type="pres">
      <dgm:prSet presAssocID="{159994DC-7740-4B1F-958D-F3EB16FFFF9E}" presName="vert1" presStyleCnt="0"/>
      <dgm:spPr/>
    </dgm:pt>
  </dgm:ptLst>
  <dgm:cxnLst>
    <dgm:cxn modelId="{113A9424-FFC3-45E8-854C-A683DD42B434}" type="presOf" srcId="{AFE4DD2D-6322-49FA-9010-25984B990824}" destId="{A01E89E2-2E53-4FCB-A0D1-3D97B39D8FD7}" srcOrd="0" destOrd="0" presId="urn:microsoft.com/office/officeart/2008/layout/LinedList"/>
    <dgm:cxn modelId="{EA243228-2F52-41E9-9E10-D46B64E946B6}" type="presOf" srcId="{DE9711C6-4A72-4011-AA32-C84AF4CAE048}" destId="{0C4D7632-1F79-4BC9-ADFD-CB6E12F62250}" srcOrd="0" destOrd="0" presId="urn:microsoft.com/office/officeart/2008/layout/LinedList"/>
    <dgm:cxn modelId="{1B140939-19E5-4E15-B3EE-D8AE47048C0A}" srcId="{8F624961-BCB2-47D9-8734-14173D131634}" destId="{AFE4DD2D-6322-49FA-9010-25984B990824}" srcOrd="2" destOrd="0" parTransId="{9D30A174-EE79-4537-A3B3-09580AAB663A}" sibTransId="{79CFB7EB-696E-4AC8-9B86-69974754D3E9}"/>
    <dgm:cxn modelId="{37DA434F-091F-4255-A72F-A0F6F26A02E0}" type="presOf" srcId="{1B513BF6-8F9D-43AA-B2D3-8D9141A5F43C}" destId="{328D3F42-30FC-4535-ABCA-7988DAA9AD38}" srcOrd="0" destOrd="0" presId="urn:microsoft.com/office/officeart/2008/layout/LinedList"/>
    <dgm:cxn modelId="{34B06EA3-CF77-4ECA-86A9-7E46DDA5EA87}" srcId="{8F624961-BCB2-47D9-8734-14173D131634}" destId="{DE9711C6-4A72-4011-AA32-C84AF4CAE048}" srcOrd="1" destOrd="0" parTransId="{4B442BF4-113E-47FF-9495-4383DAEB744A}" sibTransId="{3F917B7F-4CB8-4EF1-B891-A147DB071329}"/>
    <dgm:cxn modelId="{100367B3-EE6C-4C54-8085-7FD23C8B458F}" srcId="{8F624961-BCB2-47D9-8734-14173D131634}" destId="{1B513BF6-8F9D-43AA-B2D3-8D9141A5F43C}" srcOrd="0" destOrd="0" parTransId="{56A99F7A-D98D-4C53-9248-E8A4CE8686DC}" sibTransId="{4FBC7AB3-0235-4EDF-9531-D79E8AA09BC4}"/>
    <dgm:cxn modelId="{CE2D5CDA-B50C-40FD-8651-F0E356F7F871}" srcId="{8F624961-BCB2-47D9-8734-14173D131634}" destId="{159994DC-7740-4B1F-958D-F3EB16FFFF9E}" srcOrd="3" destOrd="0" parTransId="{C310CFAF-E228-4AF9-90C1-6ED4AE93A1B2}" sibTransId="{3550DEA6-2ADF-4088-A81B-61503C6C15C0}"/>
    <dgm:cxn modelId="{F31DEFF0-08BF-487F-A451-0523BE3EF7B1}" type="presOf" srcId="{8F624961-BCB2-47D9-8734-14173D131634}" destId="{A91A81FE-47B0-4DC1-BD55-B059F41E6B7E}" srcOrd="0" destOrd="0" presId="urn:microsoft.com/office/officeart/2008/layout/LinedList"/>
    <dgm:cxn modelId="{1F51F6F1-2EE0-48F5-96E3-9A84BEBAC493}" type="presOf" srcId="{159994DC-7740-4B1F-958D-F3EB16FFFF9E}" destId="{C659EC61-BCD5-48F8-AFF7-2340CF6AE391}" srcOrd="0" destOrd="0" presId="urn:microsoft.com/office/officeart/2008/layout/LinedList"/>
    <dgm:cxn modelId="{AC3B0319-BBED-4757-B9A5-5FD9F0CBF365}" type="presParOf" srcId="{A91A81FE-47B0-4DC1-BD55-B059F41E6B7E}" destId="{B8D4870E-BC9F-4444-994F-6721CA2E35C5}" srcOrd="0" destOrd="0" presId="urn:microsoft.com/office/officeart/2008/layout/LinedList"/>
    <dgm:cxn modelId="{360C2C5A-25A7-4877-9DCF-808E44E9221A}" type="presParOf" srcId="{A91A81FE-47B0-4DC1-BD55-B059F41E6B7E}" destId="{BA8AE3D6-3442-43B0-A2A5-7C64F388DF8B}" srcOrd="1" destOrd="0" presId="urn:microsoft.com/office/officeart/2008/layout/LinedList"/>
    <dgm:cxn modelId="{53204B91-5206-44F2-94CC-8862E39F0F47}" type="presParOf" srcId="{BA8AE3D6-3442-43B0-A2A5-7C64F388DF8B}" destId="{328D3F42-30FC-4535-ABCA-7988DAA9AD38}" srcOrd="0" destOrd="0" presId="urn:microsoft.com/office/officeart/2008/layout/LinedList"/>
    <dgm:cxn modelId="{79737CBD-0E5C-4343-AD27-71FEAD7D589D}" type="presParOf" srcId="{BA8AE3D6-3442-43B0-A2A5-7C64F388DF8B}" destId="{46D6D007-8BB9-4DBF-A011-D325291AF0A7}" srcOrd="1" destOrd="0" presId="urn:microsoft.com/office/officeart/2008/layout/LinedList"/>
    <dgm:cxn modelId="{AD1FAADA-A791-4882-8695-39BE212B0512}" type="presParOf" srcId="{A91A81FE-47B0-4DC1-BD55-B059F41E6B7E}" destId="{8C7B2A16-7560-44A4-952F-849A06D9FFB3}" srcOrd="2" destOrd="0" presId="urn:microsoft.com/office/officeart/2008/layout/LinedList"/>
    <dgm:cxn modelId="{4B5D361A-8736-4E1C-80FD-3BCA5E76CB74}" type="presParOf" srcId="{A91A81FE-47B0-4DC1-BD55-B059F41E6B7E}" destId="{76C895D4-91B1-4DDB-A7FD-38222F2222E8}" srcOrd="3" destOrd="0" presId="urn:microsoft.com/office/officeart/2008/layout/LinedList"/>
    <dgm:cxn modelId="{C542A074-638A-4C29-81AD-135F44F1038D}" type="presParOf" srcId="{76C895D4-91B1-4DDB-A7FD-38222F2222E8}" destId="{0C4D7632-1F79-4BC9-ADFD-CB6E12F62250}" srcOrd="0" destOrd="0" presId="urn:microsoft.com/office/officeart/2008/layout/LinedList"/>
    <dgm:cxn modelId="{16453C84-8BCC-4B27-A8E4-48AC7B743856}" type="presParOf" srcId="{76C895D4-91B1-4DDB-A7FD-38222F2222E8}" destId="{EB14BF5A-C26F-40FD-8960-E0C8B554118A}" srcOrd="1" destOrd="0" presId="urn:microsoft.com/office/officeart/2008/layout/LinedList"/>
    <dgm:cxn modelId="{B4FEB018-0968-480B-9FC1-B6A143DDD0A2}" type="presParOf" srcId="{A91A81FE-47B0-4DC1-BD55-B059F41E6B7E}" destId="{3144A332-28F5-46ED-81DF-CED6C80F3F82}" srcOrd="4" destOrd="0" presId="urn:microsoft.com/office/officeart/2008/layout/LinedList"/>
    <dgm:cxn modelId="{DC7B7B9C-C0CF-4815-98BA-F566246B187D}" type="presParOf" srcId="{A91A81FE-47B0-4DC1-BD55-B059F41E6B7E}" destId="{F7108622-0CF9-40F3-A293-EA28E52ECBD4}" srcOrd="5" destOrd="0" presId="urn:microsoft.com/office/officeart/2008/layout/LinedList"/>
    <dgm:cxn modelId="{5101480C-81DB-4B91-83C5-72F6FEB84793}" type="presParOf" srcId="{F7108622-0CF9-40F3-A293-EA28E52ECBD4}" destId="{A01E89E2-2E53-4FCB-A0D1-3D97B39D8FD7}" srcOrd="0" destOrd="0" presId="urn:microsoft.com/office/officeart/2008/layout/LinedList"/>
    <dgm:cxn modelId="{59A9901A-D27C-4AC7-894F-A62F7DD8376B}" type="presParOf" srcId="{F7108622-0CF9-40F3-A293-EA28E52ECBD4}" destId="{65491688-3407-40EF-BDF9-517597BA0CCD}" srcOrd="1" destOrd="0" presId="urn:microsoft.com/office/officeart/2008/layout/LinedList"/>
    <dgm:cxn modelId="{A4F3DBEE-A397-4653-AC48-96D7A443D12C}" type="presParOf" srcId="{A91A81FE-47B0-4DC1-BD55-B059F41E6B7E}" destId="{5ED5715B-9C5E-4833-8963-5E47C2376A47}" srcOrd="6" destOrd="0" presId="urn:microsoft.com/office/officeart/2008/layout/LinedList"/>
    <dgm:cxn modelId="{8798F4D8-ECCF-4B07-8D4F-1A2AB17A9FCF}" type="presParOf" srcId="{A91A81FE-47B0-4DC1-BD55-B059F41E6B7E}" destId="{3BADFE87-1819-4F0C-B732-77DBDE261E67}" srcOrd="7" destOrd="0" presId="urn:microsoft.com/office/officeart/2008/layout/LinedList"/>
    <dgm:cxn modelId="{81F79808-FCE9-4667-A043-FA60A8D75A0C}" type="presParOf" srcId="{3BADFE87-1819-4F0C-B732-77DBDE261E67}" destId="{C659EC61-BCD5-48F8-AFF7-2340CF6AE391}" srcOrd="0" destOrd="0" presId="urn:microsoft.com/office/officeart/2008/layout/LinedList"/>
    <dgm:cxn modelId="{12713E58-A45A-4E83-94A3-85FE9DD7A250}" type="presParOf" srcId="{3BADFE87-1819-4F0C-B732-77DBDE261E67}" destId="{3D8259DC-24DB-4364-972F-E63147243D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39E59-B6B0-482F-AD40-B0BBD818AAF8}">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As global demand changes so will imports and exports</a:t>
          </a:r>
        </a:p>
      </dsp:txBody>
      <dsp:txXfrm>
        <a:off x="0" y="39687"/>
        <a:ext cx="3286125" cy="1971675"/>
      </dsp:txXfrm>
    </dsp:sp>
    <dsp:sp modelId="{3B556DD7-D9E1-437C-9FE0-B6E78ECA40C9}">
      <dsp:nvSpPr>
        <dsp:cNvPr id="0" name=""/>
        <dsp:cNvSpPr/>
      </dsp:nvSpPr>
      <dsp:spPr>
        <a:xfrm>
          <a:off x="3614737" y="39687"/>
          <a:ext cx="3286125" cy="19716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 strong economy will import goods and services in order to meet its needs</a:t>
          </a:r>
        </a:p>
      </dsp:txBody>
      <dsp:txXfrm>
        <a:off x="3614737" y="39687"/>
        <a:ext cx="3286125" cy="1971675"/>
      </dsp:txXfrm>
    </dsp:sp>
    <dsp:sp modelId="{D91E6C2B-B182-4439-9E52-AF7BE13A72C4}">
      <dsp:nvSpPr>
        <dsp:cNvPr id="0" name=""/>
        <dsp:cNvSpPr/>
      </dsp:nvSpPr>
      <dsp:spPr>
        <a:xfrm>
          <a:off x="7229475" y="39687"/>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This might lead to an increase in domestic consumption</a:t>
          </a:r>
        </a:p>
      </dsp:txBody>
      <dsp:txXfrm>
        <a:off x="7229475" y="39687"/>
        <a:ext cx="3286125" cy="1971675"/>
      </dsp:txXfrm>
    </dsp:sp>
    <dsp:sp modelId="{2658150B-522C-43BB-98CB-EACD0883F555}">
      <dsp:nvSpPr>
        <dsp:cNvPr id="0" name=""/>
        <dsp:cNvSpPr/>
      </dsp:nvSpPr>
      <dsp:spPr>
        <a:xfrm>
          <a:off x="1807368" y="2339975"/>
          <a:ext cx="3286125" cy="19716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However, it might be components or raw materials  required in the production process for goods and services</a:t>
          </a:r>
        </a:p>
      </dsp:txBody>
      <dsp:txXfrm>
        <a:off x="1807368" y="2339975"/>
        <a:ext cx="3286125" cy="1971675"/>
      </dsp:txXfrm>
    </dsp:sp>
    <dsp:sp modelId="{4142D722-954C-42DF-BE2C-29D6E72581B8}">
      <dsp:nvSpPr>
        <dsp:cNvPr id="0" name=""/>
        <dsp:cNvSpPr/>
      </dsp:nvSpPr>
      <dsp:spPr>
        <a:xfrm>
          <a:off x="5422106"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These products might then be exported</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13A64-C7A7-4DBE-9342-5399E2E3E98C}">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F631A-D84E-46F5-8262-83D6D1BE340C}">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Draw a spider diagram to identify all of the possible factors contributing to increased trade liberalisation</a:t>
          </a:r>
        </a:p>
      </dsp:txBody>
      <dsp:txXfrm>
        <a:off x="0" y="2492"/>
        <a:ext cx="6492875" cy="1700138"/>
      </dsp:txXfrm>
    </dsp:sp>
    <dsp:sp modelId="{320EC19A-2A3C-436F-BF8F-388A6941F108}">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E2F97-A76B-4560-A219-B57AC1293F1F}">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Carry out some research to evidence these contributions</a:t>
          </a:r>
        </a:p>
      </dsp:txBody>
      <dsp:txXfrm>
        <a:off x="0" y="1702630"/>
        <a:ext cx="6492875" cy="1700138"/>
      </dsp:txXfrm>
    </dsp:sp>
    <dsp:sp modelId="{D9D8EC11-34E3-4A1A-B667-8256CE83DA28}">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8A417-5C32-4A32-842A-3946F3DC4066}">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To what extent do you think that trade liberalisation is the key factor contributing to increased globalisation?</a:t>
          </a:r>
        </a:p>
      </dsp:txBody>
      <dsp:txXfrm>
        <a:off x="0" y="3402769"/>
        <a:ext cx="6492875" cy="1700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2AE2-97B7-48AD-A600-E26AD793541A}">
      <dsp:nvSpPr>
        <dsp:cNvPr id="0" name=""/>
        <dsp:cNvSpPr/>
      </dsp:nvSpPr>
      <dsp:spPr>
        <a:xfrm>
          <a:off x="0" y="46309"/>
          <a:ext cx="6666833" cy="12712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Define globalisation.</a:t>
          </a:r>
        </a:p>
      </dsp:txBody>
      <dsp:txXfrm>
        <a:off x="62055" y="108364"/>
        <a:ext cx="6542723" cy="1147095"/>
      </dsp:txXfrm>
    </dsp:sp>
    <dsp:sp modelId="{5F71CD94-25B0-46B1-B756-E1085F752B70}">
      <dsp:nvSpPr>
        <dsp:cNvPr id="0" name=""/>
        <dsp:cNvSpPr/>
      </dsp:nvSpPr>
      <dsp:spPr>
        <a:xfrm>
          <a:off x="0" y="1409674"/>
          <a:ext cx="6666833" cy="127120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State 4 indicators of economic growth.</a:t>
          </a:r>
        </a:p>
      </dsp:txBody>
      <dsp:txXfrm>
        <a:off x="62055" y="1471729"/>
        <a:ext cx="6542723" cy="1147095"/>
      </dsp:txXfrm>
    </dsp:sp>
    <dsp:sp modelId="{AA87456C-118F-4650-9FA5-2D15079F0FE3}">
      <dsp:nvSpPr>
        <dsp:cNvPr id="0" name=""/>
        <dsp:cNvSpPr/>
      </dsp:nvSpPr>
      <dsp:spPr>
        <a:xfrm>
          <a:off x="0" y="2773040"/>
          <a:ext cx="6666833" cy="127120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is FDI?</a:t>
          </a:r>
        </a:p>
      </dsp:txBody>
      <dsp:txXfrm>
        <a:off x="62055" y="2835095"/>
        <a:ext cx="6542723" cy="1147095"/>
      </dsp:txXfrm>
    </dsp:sp>
    <dsp:sp modelId="{BCE9B4F9-3A5C-4DD3-AE5B-036CC111FE66}">
      <dsp:nvSpPr>
        <dsp:cNvPr id="0" name=""/>
        <dsp:cNvSpPr/>
      </dsp:nvSpPr>
      <dsp:spPr>
        <a:xfrm>
          <a:off x="0" y="4136405"/>
          <a:ext cx="6666833" cy="12712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Briefly explain 2 factors contributing to increased globalisation</a:t>
          </a:r>
        </a:p>
      </dsp:txBody>
      <dsp:txXfrm>
        <a:off x="62055" y="4198460"/>
        <a:ext cx="6542723"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805E2-7E94-4C8B-BC55-2E8A00498B7A}">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5E7EEF-D289-4B83-95B0-5747950EE510}">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Foreign Direct Investment (FDI) is investment made by a business or other entity from one country into the production capacity of a business or other entity from another country e.g. factories.  </a:t>
          </a:r>
        </a:p>
      </dsp:txBody>
      <dsp:txXfrm>
        <a:off x="0" y="0"/>
        <a:ext cx="6666833" cy="1363480"/>
      </dsp:txXfrm>
    </dsp:sp>
    <dsp:sp modelId="{09DD93B4-4FAC-4787-998C-3B0726B31E3F}">
      <dsp:nvSpPr>
        <dsp:cNvPr id="0" name=""/>
        <dsp:cNvSpPr/>
      </dsp:nvSpPr>
      <dsp:spPr>
        <a:xfrm>
          <a:off x="0" y="136348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0637D3-F653-480F-952E-E4A976F0AF79}">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Most FDI is horizontal, with the duplication of production facilities in different countries. Some vertical FDI occurs where different stages of the production process occur in different countries.</a:t>
          </a:r>
        </a:p>
      </dsp:txBody>
      <dsp:txXfrm>
        <a:off x="0" y="1363480"/>
        <a:ext cx="6666833" cy="1363480"/>
      </dsp:txXfrm>
    </dsp:sp>
    <dsp:sp modelId="{0CF73F1E-1474-4292-99AD-221D34117F62}">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B6BD5D-A5E2-4BD8-AB07-5112D40585C3}">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 was originally believed that FDI occurred due to differing interest rates in different countries. Businesses would transfer money globally to where they could obtain the highest interest rate. </a:t>
          </a:r>
        </a:p>
      </dsp:txBody>
      <dsp:txXfrm>
        <a:off x="0" y="2726960"/>
        <a:ext cx="6666833" cy="1363480"/>
      </dsp:txXfrm>
    </dsp:sp>
    <dsp:sp modelId="{807E8B66-2F93-40C8-AA48-F2CAF445ECD6}">
      <dsp:nvSpPr>
        <dsp:cNvPr id="0" name=""/>
        <dsp:cNvSpPr/>
      </dsp:nvSpPr>
      <dsp:spPr>
        <a:xfrm>
          <a:off x="0" y="409044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2489FF-4C1D-4B50-806D-91484B5617F7}">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Other theories believe that businesses cluster production together geographically or operate in countries that are close to them geographically.</a:t>
          </a:r>
        </a:p>
      </dsp:txBody>
      <dsp:txXfrm>
        <a:off x="0" y="4090440"/>
        <a:ext cx="6666833" cy="1363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870E-BC9F-4444-994F-6721CA2E35C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D3F42-30FC-4535-ABCA-7988DAA9AD3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Japanese theorist Terumoto Ozawa developed the ideas of Michael Porter, believing that businesses would operate where they could gain a competitive advantage.  </a:t>
          </a:r>
        </a:p>
      </dsp:txBody>
      <dsp:txXfrm>
        <a:off x="0" y="0"/>
        <a:ext cx="6900512" cy="1384035"/>
      </dsp:txXfrm>
    </dsp:sp>
    <dsp:sp modelId="{8C7B2A16-7560-44A4-952F-849A06D9FFB3}">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D7632-1F79-4BC9-ADFD-CB6E12F6225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At first we have a less developed country that can be exploited in terms of costs e.g. labour by multinational corporations. This benefits the MNC but also creates income and wealth in a country.</a:t>
          </a:r>
        </a:p>
      </dsp:txBody>
      <dsp:txXfrm>
        <a:off x="0" y="1384035"/>
        <a:ext cx="6900512" cy="1384035"/>
      </dsp:txXfrm>
    </dsp:sp>
    <dsp:sp modelId="{3144A332-28F5-46ED-81DF-CED6C80F3F82}">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E89E2-2E53-4FCB-A0D1-3D97B39D8FD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This leads to economic growth that attracts inflows of FDI but also creates wealthier domestic businesses. As a result the economy and domestic businesses grow.</a:t>
          </a:r>
        </a:p>
      </dsp:txBody>
      <dsp:txXfrm>
        <a:off x="0" y="2768070"/>
        <a:ext cx="6900512" cy="1384035"/>
      </dsp:txXfrm>
    </dsp:sp>
    <dsp:sp modelId="{5ED5715B-9C5E-4833-8963-5E47C2376A47}">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9EC61-BCD5-48F8-AFF7-2340CF6AE39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Finally, rising standards of living and greater use of technology lead to more FDI, both in and out of the country. Domestic businesses have acquired the skill and knowledge base of the MNC. External economies of scale occur, where domestic businesses grow in order to supply the MNC. Eventually, some domestic businesses are so large that they start to invest abroad themselves.</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50C4DD-9790-469A-9B24-6E72B018D34C}" type="datetimeFigureOut">
              <a:rPr lang="en-GB" smtClean="0"/>
              <a:t>18/03/2025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1A5C63-E1EB-4FFD-8384-B7D3411E2900}" type="slidenum">
              <a:rPr lang="en-GB" smtClean="0"/>
              <a:t>‹#›</a:t>
            </a:fld>
            <a:endParaRPr lang="en-GB"/>
          </a:p>
        </p:txBody>
      </p:sp>
    </p:spTree>
    <p:extLst>
      <p:ext uri="{BB962C8B-B14F-4D97-AF65-F5344CB8AC3E}">
        <p14:creationId xmlns:p14="http://schemas.microsoft.com/office/powerpoint/2010/main" val="3900859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80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164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489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8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456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684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834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629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899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146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800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680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428014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1/relationships/webextension" Target="../webextensions/webextension1.xml"/><Relationship Id="rId1" Type="http://schemas.openxmlformats.org/officeDocument/2006/relationships/slideLayout" Target="../slideLayouts/slideLayout1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3C44B4-11C5-E6F9-957F-3A33D0F885AC}"/>
              </a:ext>
            </a:extLst>
          </p:cNvPr>
          <p:cNvPicPr>
            <a:picLocks noChangeAspect="1"/>
          </p:cNvPicPr>
          <p:nvPr/>
        </p:nvPicPr>
        <p:blipFill rotWithShape="1">
          <a:blip r:embed="rId3"/>
          <a:srcRect t="9091" r="18700" b="-2"/>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49F42A4-ED30-4B0B-B123-73221FE98ECD}"/>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400" dirty="0"/>
              <a:t>3.1.2 Trade and Growth</a:t>
            </a:r>
            <a:br>
              <a:rPr lang="en-US" sz="4400" dirty="0">
                <a:cs typeface="Calibri Light"/>
              </a:rPr>
            </a:br>
            <a:br>
              <a:rPr lang="en-US" sz="4400" dirty="0"/>
            </a:br>
            <a:r>
              <a:rPr lang="en-US" sz="2800" b="1" dirty="0"/>
              <a:t>3.1 </a:t>
            </a:r>
            <a:r>
              <a:rPr lang="en-US" sz="2800" b="1" dirty="0" err="1"/>
              <a:t>Globalisation</a:t>
            </a:r>
            <a:endParaRPr lang="en-US" sz="2800" dirty="0">
              <a:cs typeface="Calibri Light" panose="020F0302020204030204"/>
            </a:endParaRP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5A92EF1-9CF7-96F7-83DC-B0DE39AF94C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9" name="Picture 8">
            <a:extLst>
              <a:ext uri="{FF2B5EF4-FFF2-40B4-BE49-F238E27FC236}">
                <a16:creationId xmlns:a16="http://schemas.microsoft.com/office/drawing/2014/main" id="{23A465AB-6AAC-B695-1FF8-F5E70C7F909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10" name="Footer Placeholder 2">
            <a:extLst>
              <a:ext uri="{FF2B5EF4-FFF2-40B4-BE49-F238E27FC236}">
                <a16:creationId xmlns:a16="http://schemas.microsoft.com/office/drawing/2014/main" id="{37CB9C60-7383-7B44-5DAE-6391E98274B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89D10E3-F19F-E6D9-69F7-0699E6D3C17E}"/>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Increasing trade liberalisation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US" sz="2000"/>
              <a:t>As global demand and supply changes so will imports and exports</a:t>
            </a:r>
          </a:p>
          <a:p>
            <a:r>
              <a:rPr lang="en-US" sz="2000"/>
              <a:t>If an economy increases its productive capacity this will allow it to increase supply to the rest of the world</a:t>
            </a:r>
          </a:p>
          <a:p>
            <a:r>
              <a:rPr lang="en-US" sz="2000"/>
              <a:t>This will lead to an increase in exports</a:t>
            </a:r>
          </a:p>
          <a:p>
            <a:pPr lvl="1"/>
            <a:r>
              <a:rPr lang="en-US" sz="2000" dirty="0"/>
              <a:t>Of course, countries will need to supply goods and services that are in demand to be able to do this</a:t>
            </a:r>
          </a:p>
          <a:p>
            <a:r>
              <a:rPr lang="en-US" sz="2000"/>
              <a:t>The US is the biggest economy in terms of global imports</a:t>
            </a:r>
          </a:p>
          <a:p>
            <a:r>
              <a:rPr lang="en-US" sz="2000"/>
              <a:t>However, newly rich countries are dramatically increasing their demand for goods and services</a:t>
            </a:r>
          </a:p>
          <a:p>
            <a:r>
              <a:rPr lang="en-US" sz="2000"/>
              <a:t>As these countries see economic growth the state of the world economy changes, as does the pattern of imports and exports</a:t>
            </a:r>
          </a:p>
          <a:p>
            <a:endParaRPr lang="en-GB" sz="2000"/>
          </a:p>
        </p:txBody>
      </p:sp>
      <p:pic>
        <p:nvPicPr>
          <p:cNvPr id="4" name="Picture 3">
            <a:extLst>
              <a:ext uri="{FF2B5EF4-FFF2-40B4-BE49-F238E27FC236}">
                <a16:creationId xmlns:a16="http://schemas.microsoft.com/office/drawing/2014/main" id="{FD8579A7-9708-DC66-9EFC-CA6399860D9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ABFBB635-4E3A-5271-E0AA-81F3924D65D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7FC9D8EF-A98D-6BA2-82FA-176E8A793495}"/>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9433AED-9012-97A6-C340-8158A8A06C0B}"/>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1369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DEBB2-D54E-470C-86B3-631BDDF6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45820"/>
            <a:ext cx="6087194"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68033CC-D08D-4609-83FF-2537764F4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915" y="844868"/>
            <a:ext cx="8465085" cy="5167312"/>
          </a:xfrm>
          <a:custGeom>
            <a:avLst/>
            <a:gdLst>
              <a:gd name="connsiteX0" fmla="*/ 2612652 w 8465085"/>
              <a:gd name="connsiteY0" fmla="*/ 0 h 5167312"/>
              <a:gd name="connsiteX1" fmla="*/ 7243482 w 8465085"/>
              <a:gd name="connsiteY1" fmla="*/ 0 h 5167312"/>
              <a:gd name="connsiteX2" fmla="*/ 8465085 w 8465085"/>
              <a:gd name="connsiteY2" fmla="*/ 0 h 5167312"/>
              <a:gd name="connsiteX3" fmla="*/ 8465085 w 8465085"/>
              <a:gd name="connsiteY3" fmla="*/ 5167312 h 5167312"/>
              <a:gd name="connsiteX4" fmla="*/ 7243482 w 8465085"/>
              <a:gd name="connsiteY4" fmla="*/ 5167312 h 5167312"/>
              <a:gd name="connsiteX5" fmla="*/ 221324 w 8465085"/>
              <a:gd name="connsiteY5" fmla="*/ 5167312 h 5167312"/>
              <a:gd name="connsiteX6" fmla="*/ 2615203 w 8465085"/>
              <a:gd name="connsiteY6" fmla="*/ 952 h 5167312"/>
              <a:gd name="connsiteX7" fmla="*/ 2612652 w 8465085"/>
              <a:gd name="connsiteY7" fmla="*/ 952 h 5167312"/>
              <a:gd name="connsiteX8" fmla="*/ 0 w 8465085"/>
              <a:gd name="connsiteY8" fmla="*/ 0 h 5167312"/>
              <a:gd name="connsiteX9" fmla="*/ 2274554 w 8465085"/>
              <a:gd name="connsiteY9" fmla="*/ 0 h 5167312"/>
              <a:gd name="connsiteX10" fmla="*/ 2274554 w 8465085"/>
              <a:gd name="connsiteY10" fmla="*/ 952 h 5167312"/>
              <a:gd name="connsiteX11" fmla="*/ 0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2612652" y="0"/>
                </a:moveTo>
                <a:lnTo>
                  <a:pt x="7243482" y="0"/>
                </a:lnTo>
                <a:lnTo>
                  <a:pt x="8465085" y="0"/>
                </a:lnTo>
                <a:lnTo>
                  <a:pt x="8465085" y="5167312"/>
                </a:lnTo>
                <a:lnTo>
                  <a:pt x="7243482" y="5167312"/>
                </a:lnTo>
                <a:lnTo>
                  <a:pt x="221324" y="5167312"/>
                </a:lnTo>
                <a:lnTo>
                  <a:pt x="2615203" y="952"/>
                </a:lnTo>
                <a:lnTo>
                  <a:pt x="2612652" y="952"/>
                </a:lnTo>
                <a:close/>
                <a:moveTo>
                  <a:pt x="0" y="0"/>
                </a:moveTo>
                <a:lnTo>
                  <a:pt x="2274554" y="0"/>
                </a:lnTo>
                <a:lnTo>
                  <a:pt x="2274554" y="952"/>
                </a:lnTo>
                <a:lnTo>
                  <a:pt x="0" y="952"/>
                </a:lnTo>
                <a:close/>
              </a:path>
            </a:pathLst>
          </a:custGeom>
          <a:solidFill>
            <a:srgbClr val="ABAD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1841614"/>
            <a:ext cx="3409508" cy="3173819"/>
          </a:xfrm>
        </p:spPr>
        <p:txBody>
          <a:bodyPr>
            <a:normAutofit/>
          </a:bodyPr>
          <a:lstStyle/>
          <a:p>
            <a:r>
              <a:rPr lang="en-GB">
                <a:solidFill>
                  <a:schemeClr val="bg1"/>
                </a:solidFill>
              </a:rPr>
              <a:t>Increasing trade liberalisation</a:t>
            </a:r>
          </a:p>
        </p:txBody>
      </p:sp>
      <p:sp>
        <p:nvSpPr>
          <p:cNvPr id="3" name="Content Placeholder 2"/>
          <p:cNvSpPr>
            <a:spLocks noGrp="1"/>
          </p:cNvSpPr>
          <p:nvPr>
            <p:ph idx="1"/>
          </p:nvPr>
        </p:nvSpPr>
        <p:spPr>
          <a:xfrm>
            <a:off x="6096000" y="1137208"/>
            <a:ext cx="5257800" cy="4582632"/>
          </a:xfrm>
        </p:spPr>
        <p:txBody>
          <a:bodyPr anchor="ctr">
            <a:normAutofit/>
          </a:bodyPr>
          <a:lstStyle/>
          <a:p>
            <a:r>
              <a:rPr lang="en-US" sz="2000" dirty="0"/>
              <a:t>China is the biggest economy in terms of global exports</a:t>
            </a:r>
          </a:p>
          <a:p>
            <a:r>
              <a:rPr lang="en-US" sz="2000" dirty="0"/>
              <a:t>They have used their low costs to supply everything from textiles to electronics</a:t>
            </a:r>
            <a:endParaRPr lang="en-US" sz="2000" dirty="0">
              <a:cs typeface="Calibri"/>
            </a:endParaRPr>
          </a:p>
          <a:p>
            <a:r>
              <a:rPr lang="en-US" sz="2000" dirty="0"/>
              <a:t>As China sees economic growth their costs will increase e.g. higher wage costs making it more difficult to maintain demand for exports</a:t>
            </a:r>
            <a:endParaRPr lang="en-US" sz="2000" dirty="0">
              <a:cs typeface="Calibri"/>
            </a:endParaRPr>
          </a:p>
          <a:p>
            <a:r>
              <a:rPr lang="en-US" sz="2000" dirty="0"/>
              <a:t>Many countries </a:t>
            </a:r>
            <a:r>
              <a:rPr lang="en-US" sz="2000" dirty="0" err="1"/>
              <a:t>utilise</a:t>
            </a:r>
            <a:r>
              <a:rPr lang="en-US" sz="2000" dirty="0"/>
              <a:t> their natural resources in order to export e.g. Saudi Arabia is oil rich</a:t>
            </a:r>
          </a:p>
        </p:txBody>
      </p:sp>
      <p:pic>
        <p:nvPicPr>
          <p:cNvPr id="4" name="Picture 3">
            <a:extLst>
              <a:ext uri="{FF2B5EF4-FFF2-40B4-BE49-F238E27FC236}">
                <a16:creationId xmlns:a16="http://schemas.microsoft.com/office/drawing/2014/main" id="{E609FE7B-DBAD-46AE-C389-F2A3CE3BD9D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C761E933-143D-C99B-565E-3C76C13E057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BCEE0D4C-FFC8-B0DD-EDA0-4588CC85B62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9456E0-5E6F-6269-A78C-5CC67D7E1398}"/>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95801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643467" y="321734"/>
            <a:ext cx="5136416" cy="1135737"/>
          </a:xfrm>
          <a:prstGeom prst="roundRect">
            <a:avLst/>
          </a:prstGeom>
        </p:spPr>
        <p:txBody>
          <a:bodyPr vert="horz" lIns="91440" tIns="45720" rIns="91440" bIns="45720" rtlCol="0" anchor="ctr">
            <a:normAutofit/>
          </a:bodyPr>
          <a:lstStyle/>
          <a:p>
            <a:r>
              <a:rPr lang="en-US" sz="3600"/>
              <a:t>Activity 2</a:t>
            </a:r>
          </a:p>
        </p:txBody>
      </p:sp>
      <p:sp>
        <p:nvSpPr>
          <p:cNvPr id="8" name="Content Placeholder 2"/>
          <p:cNvSpPr txBox="1">
            <a:spLocks/>
          </p:cNvSpPr>
          <p:nvPr/>
        </p:nvSpPr>
        <p:spPr>
          <a:xfrm>
            <a:off x="643468" y="1782981"/>
            <a:ext cx="5136416"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b="0" i="0" u="none" strike="noStrike" cap="none" spc="0" normalizeH="0" baseline="0" noProof="0">
                <a:ln>
                  <a:noFill/>
                </a:ln>
                <a:effectLst/>
                <a:uLnTx/>
                <a:uFillTx/>
              </a:rPr>
              <a:t>Explain how</a:t>
            </a:r>
            <a:r>
              <a:rPr lang="en-US" b="1"/>
              <a:t> trade liberalisation</a:t>
            </a:r>
            <a:r>
              <a:rPr lang="en-US"/>
              <a:t> has contributed to increased </a:t>
            </a:r>
            <a:r>
              <a:rPr lang="en-US" b="1"/>
              <a:t>globalisation</a:t>
            </a:r>
          </a:p>
          <a:p>
            <a:pPr>
              <a:defRPr/>
            </a:pPr>
            <a:r>
              <a:rPr lang="en-US"/>
              <a:t>Research a real world example of trade liberalisation leading to an increase in globalization. </a:t>
            </a:r>
          </a:p>
        </p:txBody>
      </p:sp>
      <p:sp>
        <p:nvSpPr>
          <p:cNvPr id="11"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1540CB4-8190-CFD3-F9E4-0F355E14DD39}"/>
              </a:ext>
            </a:extLst>
          </p:cNvPr>
          <p:cNvPicPr>
            <a:picLocks noChangeAspect="1"/>
          </p:cNvPicPr>
          <p:nvPr/>
        </p:nvPicPr>
        <p:blipFill rotWithShape="1">
          <a:blip r:embed="rId3"/>
          <a:srcRect l="14489" r="34934" b="-2"/>
          <a:stretch/>
        </p:blipFill>
        <p:spPr>
          <a:xfrm>
            <a:off x="6412117" y="10"/>
            <a:ext cx="5779884" cy="6857990"/>
          </a:xfrm>
          <a:prstGeom prst="rect">
            <a:avLst/>
          </a:prstGeom>
        </p:spPr>
      </p:pic>
      <p:grpSp>
        <p:nvGrpSpPr>
          <p:cNvPr id="20" name="Group 1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C5C2D24A-4309-1A56-E964-EEE27E8C592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A2DDBE96-063A-409A-DE4F-B5DFA80C9B5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28B856CE-1BC0-0DF4-98ED-B0333C5EF26F}"/>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E29F915-4194-6F05-2742-25D553404270}"/>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81225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sz="3700" dirty="0"/>
              <a:t>The role of </a:t>
            </a:r>
            <a:r>
              <a:rPr lang="en-US" sz="3700" dirty="0" err="1"/>
              <a:t>specialisation</a:t>
            </a:r>
            <a:r>
              <a:rPr lang="en-US" sz="3700" dirty="0"/>
              <a:t> and </a:t>
            </a:r>
            <a:br>
              <a:rPr lang="en-US" sz="3700" dirty="0"/>
            </a:br>
            <a:r>
              <a:rPr lang="en-US" sz="3700" dirty="0"/>
              <a:t>increasing </a:t>
            </a:r>
            <a:r>
              <a:rPr lang="en-US" sz="3700" dirty="0" err="1"/>
              <a:t>specialisation</a:t>
            </a:r>
            <a:r>
              <a:rPr lang="en-US" sz="3700" dirty="0"/>
              <a:t> by country </a:t>
            </a:r>
            <a:endParaRPr lang="en-GB" sz="3700"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US" sz="2400" dirty="0" err="1"/>
              <a:t>Specialisation</a:t>
            </a:r>
            <a:r>
              <a:rPr lang="en-US" sz="2400" dirty="0"/>
              <a:t> occurs when economic units such as individuals, businesses, regions or countries concentrate on producing specific goods or services</a:t>
            </a:r>
          </a:p>
          <a:p>
            <a:r>
              <a:rPr lang="en-US" sz="2400" dirty="0" err="1"/>
              <a:t>Specialised</a:t>
            </a:r>
            <a:r>
              <a:rPr lang="en-US" sz="2400" dirty="0"/>
              <a:t> use of workers within an </a:t>
            </a:r>
            <a:r>
              <a:rPr lang="en-US" sz="2400" dirty="0" err="1"/>
              <a:t>organisation</a:t>
            </a:r>
            <a:r>
              <a:rPr lang="en-US" sz="2400" dirty="0"/>
              <a:t> is called the division of </a:t>
            </a:r>
            <a:r>
              <a:rPr lang="en-US" sz="2400" dirty="0" err="1"/>
              <a:t>labour</a:t>
            </a:r>
            <a:endParaRPr lang="en-US" sz="2400" dirty="0"/>
          </a:p>
          <a:p>
            <a:r>
              <a:rPr lang="en-US" sz="2400" dirty="0" err="1"/>
              <a:t>Specialisation</a:t>
            </a:r>
            <a:r>
              <a:rPr lang="en-US" sz="2400" dirty="0"/>
              <a:t> is likely to lead to increased output per worker (productivity) as the workforce have a better understanding of their job role</a:t>
            </a:r>
          </a:p>
          <a:p>
            <a:r>
              <a:rPr lang="en-US" sz="2400" dirty="0"/>
              <a:t>This will help provide a competitive advantage as businesses improve the quality of their products</a:t>
            </a:r>
          </a:p>
          <a:p>
            <a:endParaRPr lang="en-GB" sz="2400" dirty="0"/>
          </a:p>
        </p:txBody>
      </p:sp>
    </p:spTree>
    <p:extLst>
      <p:ext uri="{BB962C8B-B14F-4D97-AF65-F5344CB8AC3E}">
        <p14:creationId xmlns:p14="http://schemas.microsoft.com/office/powerpoint/2010/main" val="41567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US" sz="4200">
                <a:solidFill>
                  <a:srgbClr val="FFFFFF"/>
                </a:solidFill>
              </a:rPr>
              <a:t>The role of specialisation and </a:t>
            </a:r>
            <a:br>
              <a:rPr lang="en-US" sz="4200">
                <a:solidFill>
                  <a:srgbClr val="FFFFFF"/>
                </a:solidFill>
              </a:rPr>
            </a:br>
            <a:r>
              <a:rPr lang="en-US" sz="4200">
                <a:solidFill>
                  <a:srgbClr val="FFFFFF"/>
                </a:solidFill>
              </a:rPr>
              <a:t>increasing specialisation by country</a:t>
            </a:r>
            <a:endParaRPr lang="en-GB" sz="4200">
              <a:solidFill>
                <a:srgbClr val="FFFFFF"/>
              </a:solidFill>
            </a:endParaRPr>
          </a:p>
        </p:txBody>
      </p:sp>
      <p:sp>
        <p:nvSpPr>
          <p:cNvPr id="3" name="Content Placeholder 2"/>
          <p:cNvSpPr>
            <a:spLocks noGrp="1"/>
          </p:cNvSpPr>
          <p:nvPr>
            <p:ph idx="1"/>
          </p:nvPr>
        </p:nvSpPr>
        <p:spPr>
          <a:xfrm>
            <a:off x="838200" y="2586789"/>
            <a:ext cx="10515600" cy="3590174"/>
          </a:xfrm>
        </p:spPr>
        <p:txBody>
          <a:bodyPr>
            <a:normAutofit/>
          </a:bodyPr>
          <a:lstStyle/>
          <a:p>
            <a:r>
              <a:rPr lang="en-US" sz="2000"/>
              <a:t>Specialisation increases output as economic units become more effective and efficient in what they produce due to:</a:t>
            </a:r>
          </a:p>
          <a:p>
            <a:pPr lvl="1"/>
            <a:r>
              <a:rPr lang="en-US" sz="2000" dirty="0"/>
              <a:t>Greater understanding of the requirements of production</a:t>
            </a:r>
          </a:p>
          <a:p>
            <a:pPr lvl="1"/>
            <a:r>
              <a:rPr lang="en-US" sz="2000" dirty="0"/>
              <a:t>Each economic unit can </a:t>
            </a:r>
            <a:r>
              <a:rPr lang="en-US" sz="2000"/>
              <a:t>specialise</a:t>
            </a:r>
            <a:r>
              <a:rPr lang="en-US" sz="2000" dirty="0"/>
              <a:t> in what they are best at</a:t>
            </a:r>
          </a:p>
          <a:p>
            <a:pPr lvl="1"/>
            <a:r>
              <a:rPr lang="en-US" sz="2000" dirty="0"/>
              <a:t>Efficient use of time as there is no switching between tasks</a:t>
            </a:r>
          </a:p>
          <a:p>
            <a:pPr lvl="1"/>
            <a:r>
              <a:rPr lang="en-US" sz="2000" dirty="0"/>
              <a:t>Technical economies of scale as capital equipment is used to produce goods and services</a:t>
            </a:r>
          </a:p>
          <a:p>
            <a:r>
              <a:rPr lang="en-US" sz="2000"/>
              <a:t>The increased output can then be exchanged for other goods and services that the economic unit is not as good at producing</a:t>
            </a:r>
          </a:p>
          <a:p>
            <a:r>
              <a:rPr lang="en-US" sz="2000"/>
              <a:t>Specialisation allows for the exchange of goods and services between the economic units</a:t>
            </a:r>
          </a:p>
          <a:p>
            <a:endParaRPr lang="en-US" sz="2000"/>
          </a:p>
          <a:p>
            <a:endParaRPr lang="en-GB" sz="2000"/>
          </a:p>
        </p:txBody>
      </p:sp>
      <p:pic>
        <p:nvPicPr>
          <p:cNvPr id="4" name="Picture 3">
            <a:extLst>
              <a:ext uri="{FF2B5EF4-FFF2-40B4-BE49-F238E27FC236}">
                <a16:creationId xmlns:a16="http://schemas.microsoft.com/office/drawing/2014/main" id="{A2D98EDC-C93F-0E6C-7D91-F0430342FEA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4703E276-601D-014A-E6CA-63E36F28273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CE1DD119-F6A4-72EB-A3EB-F335B319296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0060A6-41F6-8D5E-9703-20F654FEB1F7}"/>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6969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E87F4-1CB5-413E-9A2A-047083B5CFC5}"/>
              </a:ext>
            </a:extLst>
          </p:cNvPr>
          <p:cNvSpPr>
            <a:spLocks noGrp="1"/>
          </p:cNvSpPr>
          <p:nvPr>
            <p:ph idx="1"/>
          </p:nvPr>
        </p:nvSpPr>
        <p:spPr/>
        <p:txBody>
          <a:bodyPr/>
          <a:lstStyle/>
          <a:p>
            <a:endParaRPr lang="en-GB"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Forms">
                <a:extLst>
                  <a:ext uri="{FF2B5EF4-FFF2-40B4-BE49-F238E27FC236}">
                    <a16:creationId xmlns:a16="http://schemas.microsoft.com/office/drawing/2014/main" id="{749513E2-864F-0926-641B-1798EA763DA6}"/>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title="Forms">
                <a:extLst>
                  <a:ext uri="{FF2B5EF4-FFF2-40B4-BE49-F238E27FC236}">
                    <a16:creationId xmlns:a16="http://schemas.microsoft.com/office/drawing/2014/main" id="{749513E2-864F-0926-641B-1798EA763DA6}"/>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pic>
        <p:nvPicPr>
          <p:cNvPr id="4" name="Picture 3">
            <a:extLst>
              <a:ext uri="{FF2B5EF4-FFF2-40B4-BE49-F238E27FC236}">
                <a16:creationId xmlns:a16="http://schemas.microsoft.com/office/drawing/2014/main" id="{5A3C4D7C-1638-AF34-D508-AF216714C06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8C463E19-6C94-9845-BEFF-C1CB16D3CA8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0632A4E6-217A-A927-06C5-BC357B14C7EE}"/>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E0B87F7-CF0C-564F-2A66-B2F473BD5F80}"/>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3196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2EFC90-EB25-5766-58DB-641B289D3A86}"/>
              </a:ext>
            </a:extLst>
          </p:cNvPr>
          <p:cNvPicPr>
            <a:picLocks noChangeAspect="1"/>
          </p:cNvPicPr>
          <p:nvPr/>
        </p:nvPicPr>
        <p:blipFill rotWithShape="1">
          <a:blip r:embed="rId3"/>
          <a:srcRect t="4158"/>
          <a:stretch/>
        </p:blipFill>
        <p:spPr>
          <a:xfrm>
            <a:off x="2522356" y="10"/>
            <a:ext cx="9669642" cy="6857990"/>
          </a:xfrm>
          <a:prstGeom prst="rect">
            <a:avLst/>
          </a:prstGeom>
        </p:spPr>
      </p:pic>
      <p:sp>
        <p:nvSpPr>
          <p:cNvPr id="32"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38200" y="365125"/>
            <a:ext cx="3822189" cy="1899912"/>
          </a:xfrm>
          <a:prstGeom prst="roundRect">
            <a:avLst/>
          </a:prstGeom>
        </p:spPr>
        <p:txBody>
          <a:bodyPr vert="horz" lIns="91440" tIns="45720" rIns="91440" bIns="45720" rtlCol="0" anchor="ctr">
            <a:normAutofit/>
          </a:bodyPr>
          <a:lstStyle/>
          <a:p>
            <a:r>
              <a:rPr lang="en-US" sz="4000"/>
              <a:t>Activity 3</a:t>
            </a:r>
          </a:p>
        </p:txBody>
      </p:sp>
      <p:sp>
        <p:nvSpPr>
          <p:cNvPr id="8" name="Content Placeholder 2"/>
          <p:cNvSpPr txBox="1">
            <a:spLocks/>
          </p:cNvSpPr>
          <p:nvPr/>
        </p:nvSpPr>
        <p:spPr>
          <a:xfrm>
            <a:off x="838200" y="2434201"/>
            <a:ext cx="3822189" cy="3742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Explain how</a:t>
            </a:r>
            <a:r>
              <a:rPr lang="en-US" sz="2400" b="1" dirty="0"/>
              <a:t> </a:t>
            </a:r>
            <a:r>
              <a:rPr lang="en-US" sz="2400" dirty="0"/>
              <a:t>increased</a:t>
            </a:r>
            <a:r>
              <a:rPr lang="en-US" sz="2400" b="1" dirty="0"/>
              <a:t> </a:t>
            </a:r>
            <a:r>
              <a:rPr lang="en-US" sz="2400" b="1" dirty="0" err="1"/>
              <a:t>specialisation</a:t>
            </a:r>
            <a:r>
              <a:rPr lang="en-US" sz="2400" b="1" dirty="0"/>
              <a:t> </a:t>
            </a:r>
            <a:r>
              <a:rPr lang="en-US" sz="2400" dirty="0"/>
              <a:t>by countries has led to greater </a:t>
            </a:r>
            <a:r>
              <a:rPr lang="en-US" sz="2400" b="1" dirty="0" err="1"/>
              <a:t>globalisation</a:t>
            </a:r>
            <a:r>
              <a:rPr lang="en-US" sz="2400" b="1" dirty="0"/>
              <a:t> </a:t>
            </a:r>
          </a:p>
          <a:p>
            <a:pPr>
              <a:defRPr/>
            </a:pPr>
            <a:r>
              <a:rPr lang="en-US" sz="2400" dirty="0"/>
              <a:t>Explain how India has a competitive advantage in IT services and how this has led to increased </a:t>
            </a:r>
            <a:r>
              <a:rPr lang="en-US" sz="2400" dirty="0" err="1"/>
              <a:t>globalisation</a:t>
            </a:r>
            <a:r>
              <a:rPr lang="en-US" sz="2400" dirty="0"/>
              <a:t> </a:t>
            </a:r>
            <a:endParaRPr lang="en-US" sz="2400" dirty="0">
              <a:cs typeface="Calibri"/>
            </a:endParaRPr>
          </a:p>
        </p:txBody>
      </p:sp>
      <p:pic>
        <p:nvPicPr>
          <p:cNvPr id="3" name="Picture 2">
            <a:extLst>
              <a:ext uri="{FF2B5EF4-FFF2-40B4-BE49-F238E27FC236}">
                <a16:creationId xmlns:a16="http://schemas.microsoft.com/office/drawing/2014/main" id="{2FCB8641-F970-CA4B-B2C3-4BD00239B90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062AEED0-85AB-CEFF-3533-498B05A887A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592CD648-9F37-65BC-7EAB-0ABB20777EA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BD70AF-DDE8-C7DC-9D59-CD29149E1CDF}"/>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11661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Trade liberalisation and economic growth</a:t>
            </a:r>
            <a:endParaRPr lang="en-GB" sz="4000">
              <a:solidFill>
                <a:srgbClr val="FFFFFF"/>
              </a:solidFill>
            </a:endParaRP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000"/>
              <a:t>Globalisation is the process of greater integration and inter-connectedness between countries </a:t>
            </a:r>
          </a:p>
          <a:p>
            <a:endParaRPr lang="en-US" sz="2000"/>
          </a:p>
          <a:p>
            <a:r>
              <a:rPr lang="en-US" sz="2000"/>
              <a:t>Globalisation usually includes the following features and characteristics:</a:t>
            </a:r>
          </a:p>
          <a:p>
            <a:pPr lvl="1"/>
            <a:r>
              <a:rPr lang="en-US" sz="2000" dirty="0"/>
              <a:t>Free movement of goods and services</a:t>
            </a:r>
          </a:p>
          <a:p>
            <a:pPr lvl="1"/>
            <a:r>
              <a:rPr lang="en-US" sz="2000" dirty="0"/>
              <a:t>Free movement of </a:t>
            </a:r>
            <a:r>
              <a:rPr lang="en-US" sz="2000"/>
              <a:t>labour</a:t>
            </a:r>
            <a:endParaRPr lang="en-US" sz="2000" dirty="0"/>
          </a:p>
          <a:p>
            <a:pPr lvl="1"/>
            <a:r>
              <a:rPr lang="en-US" sz="2000" dirty="0"/>
              <a:t>Free movement of capital</a:t>
            </a:r>
          </a:p>
          <a:p>
            <a:pPr lvl="1"/>
            <a:r>
              <a:rPr lang="en-US" sz="2000" dirty="0"/>
              <a:t>Increased cultural exchange</a:t>
            </a:r>
          </a:p>
          <a:p>
            <a:pPr lvl="1"/>
            <a:endParaRPr lang="en-US" sz="2000"/>
          </a:p>
          <a:p>
            <a:r>
              <a:rPr lang="en-US" sz="2000"/>
              <a:t>The International Monetary Fund (IMF) define globalisation as “The process through which an increasingly free flow of ideas, people, goods, services and capital leads to the integration of economies and societies.”</a:t>
            </a:r>
          </a:p>
        </p:txBody>
      </p:sp>
      <p:pic>
        <p:nvPicPr>
          <p:cNvPr id="4" name="Picture 3">
            <a:extLst>
              <a:ext uri="{FF2B5EF4-FFF2-40B4-BE49-F238E27FC236}">
                <a16:creationId xmlns:a16="http://schemas.microsoft.com/office/drawing/2014/main" id="{1D2A63EC-B851-791B-7B86-41F4C2EE463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BB740787-22C9-2777-1E50-9F5685349C4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092B8661-0723-03A7-C43F-87068D03744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51C1F8-3D85-CA65-B11B-2AA99E8FFD8E}"/>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7001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rPr>
              <a:t>Trade liberalisation and economic growth</a:t>
            </a:r>
            <a:endParaRPr lang="en-GB" sz="4000">
              <a:solidFill>
                <a:srgbClr val="FFFFFF"/>
              </a:solidFill>
            </a:endParaRPr>
          </a:p>
        </p:txBody>
      </p:sp>
      <p:sp>
        <p:nvSpPr>
          <p:cNvPr id="3" name="Content Placeholder 2"/>
          <p:cNvSpPr>
            <a:spLocks noGrp="1"/>
          </p:cNvSpPr>
          <p:nvPr>
            <p:ph idx="1"/>
          </p:nvPr>
        </p:nvSpPr>
        <p:spPr>
          <a:xfrm>
            <a:off x="1371599" y="2318197"/>
            <a:ext cx="9724031" cy="3683358"/>
          </a:xfrm>
        </p:spPr>
        <p:txBody>
          <a:bodyPr anchor="ctr">
            <a:normAutofit/>
          </a:bodyPr>
          <a:lstStyle/>
          <a:p>
            <a:pPr marL="0" indent="0">
              <a:buNone/>
            </a:pPr>
            <a:r>
              <a:rPr lang="en-US" sz="2000"/>
              <a:t>Reduced cost of transportation and communication</a:t>
            </a:r>
          </a:p>
          <a:p>
            <a:pPr lvl="1"/>
            <a:r>
              <a:rPr lang="en-US" sz="2000" dirty="0"/>
              <a:t>This has made the movement of goods and services across the globe faster and cheaper</a:t>
            </a:r>
          </a:p>
          <a:p>
            <a:pPr lvl="1"/>
            <a:r>
              <a:rPr lang="en-US" sz="2000" dirty="0"/>
              <a:t>Improved transportation services such as shipping and airlines have made this possible</a:t>
            </a:r>
          </a:p>
          <a:p>
            <a:pPr lvl="1"/>
            <a:r>
              <a:rPr lang="en-US" sz="2000" dirty="0"/>
              <a:t>Improved infrastructure e.g. roads and internet has also made </a:t>
            </a:r>
            <a:r>
              <a:rPr lang="en-US" sz="2000"/>
              <a:t>globalisation</a:t>
            </a:r>
            <a:r>
              <a:rPr lang="en-US" sz="2000" dirty="0"/>
              <a:t> easier</a:t>
            </a:r>
          </a:p>
          <a:p>
            <a:pPr lvl="1"/>
            <a:r>
              <a:rPr lang="en-US" sz="2000" dirty="0"/>
              <a:t>Use of the internet, e-commerce and mobile technology has made it quicker and easier to communicate </a:t>
            </a:r>
          </a:p>
          <a:p>
            <a:pPr lvl="1"/>
            <a:r>
              <a:rPr lang="en-US" sz="2000" dirty="0"/>
              <a:t>Advances in technology have </a:t>
            </a:r>
            <a:r>
              <a:rPr lang="en-US" sz="2000"/>
              <a:t>revolutionised</a:t>
            </a:r>
            <a:r>
              <a:rPr lang="en-US" sz="2000" dirty="0"/>
              <a:t> communications, making it easier to communicate globally and lowered the cost of communication e.g. teleconference and Skype v face to face meetings</a:t>
            </a:r>
          </a:p>
          <a:p>
            <a:pPr lvl="1"/>
            <a:endParaRPr lang="en-GB" sz="2000" dirty="0"/>
          </a:p>
        </p:txBody>
      </p:sp>
      <p:pic>
        <p:nvPicPr>
          <p:cNvPr id="4" name="Picture 3">
            <a:extLst>
              <a:ext uri="{FF2B5EF4-FFF2-40B4-BE49-F238E27FC236}">
                <a16:creationId xmlns:a16="http://schemas.microsoft.com/office/drawing/2014/main" id="{4B27F674-765A-A9C5-1624-25C30D44E9F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CFA6188C-C7DD-9642-45AC-F5A61A715A7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91C9FF31-67B8-59CA-F065-F225F83CB8FE}"/>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AFED3FF-FCB3-4F91-A3EA-DF533FC9AC95}"/>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1179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Trade liberalisation and economic growth</a:t>
            </a:r>
            <a:endParaRPr lang="en-GB" sz="4000">
              <a:solidFill>
                <a:srgbClr val="FFFFFF"/>
              </a:solidFill>
            </a:endParaRPr>
          </a:p>
        </p:txBody>
      </p:sp>
      <p:sp>
        <p:nvSpPr>
          <p:cNvPr id="29" name="Content Placeholder 2"/>
          <p:cNvSpPr>
            <a:spLocks noGrp="1"/>
          </p:cNvSpPr>
          <p:nvPr>
            <p:ph idx="1"/>
          </p:nvPr>
        </p:nvSpPr>
        <p:spPr>
          <a:xfrm>
            <a:off x="4810259" y="649480"/>
            <a:ext cx="6555347" cy="5546047"/>
          </a:xfrm>
        </p:spPr>
        <p:txBody>
          <a:bodyPr anchor="ctr">
            <a:normAutofit/>
          </a:bodyPr>
          <a:lstStyle/>
          <a:p>
            <a:r>
              <a:rPr lang="en-US" sz="2000"/>
              <a:t>Increased significance of global (transnational) companies</a:t>
            </a:r>
          </a:p>
          <a:p>
            <a:pPr lvl="1"/>
            <a:r>
              <a:rPr lang="en-US" sz="2000"/>
              <a:t>Many large organisations have taken advantage of lower trade barriers, labour mobility and cheaper transportation to grow rapidly and enter previously untapped markets</a:t>
            </a:r>
          </a:p>
          <a:p>
            <a:r>
              <a:rPr lang="en-US" sz="2000"/>
              <a:t>Increased investment flows (FDI)</a:t>
            </a:r>
          </a:p>
          <a:p>
            <a:pPr lvl="1"/>
            <a:r>
              <a:rPr lang="en-US" sz="2000"/>
              <a:t>There has been a significant relaxation on the rules and regulations surrounding the movement of capital, which can move either freely or at very low cost quickly across the globe. This has led to an increase in foreign direct investment. The greater freedom of movement of capital enables businesses to invest outside their country of origin. This may lower their own costs of production and improve economic prospects and job opportunities in the invested country</a:t>
            </a:r>
          </a:p>
          <a:p>
            <a:endParaRPr lang="en-GB" sz="2000"/>
          </a:p>
        </p:txBody>
      </p:sp>
      <p:pic>
        <p:nvPicPr>
          <p:cNvPr id="3" name="Picture 2">
            <a:extLst>
              <a:ext uri="{FF2B5EF4-FFF2-40B4-BE49-F238E27FC236}">
                <a16:creationId xmlns:a16="http://schemas.microsoft.com/office/drawing/2014/main" id="{D5A9ED17-8B0B-A931-6621-F39EFA9EEA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29BAF243-F059-1760-5039-41D0B148ADA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0E08BA23-5863-0A5C-7F9D-355C595F987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4E8C3FE-A68F-4434-935D-263A1C3A6F27}"/>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8849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C7C53C-B425-14E3-2295-D741C3DC2AFD}"/>
              </a:ext>
            </a:extLst>
          </p:cNvPr>
          <p:cNvPicPr>
            <a:picLocks noChangeAspect="1"/>
          </p:cNvPicPr>
          <p:nvPr/>
        </p:nvPicPr>
        <p:blipFill rotWithShape="1">
          <a:blip r:embed="rId3"/>
          <a:srcRect l="16995"/>
          <a:stretch/>
        </p:blipFill>
        <p:spPr>
          <a:xfrm>
            <a:off x="4117521" y="10"/>
            <a:ext cx="8074479" cy="6857990"/>
          </a:xfrm>
          <a:prstGeom prst="rect">
            <a:avLst/>
          </a:prstGeom>
        </p:spPr>
      </p:pic>
      <p:sp>
        <p:nvSpPr>
          <p:cNvPr id="33" name="Freeform: Shape 3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a:prstGeom prst="roundRect">
            <a:avLst/>
          </a:prstGeom>
        </p:spPr>
        <p:txBody>
          <a:bodyPr vert="horz" lIns="91440" tIns="45720" rIns="91440" bIns="45720" rtlCol="0" anchor="ctr">
            <a:normAutofit/>
          </a:bodyPr>
          <a:lstStyle/>
          <a:p>
            <a:r>
              <a:rPr lang="en-US"/>
              <a:t>Recall Activity</a:t>
            </a:r>
          </a:p>
        </p:txBody>
      </p:sp>
      <p:sp>
        <p:nvSpPr>
          <p:cNvPr id="12" name="Content Placeholder 2"/>
          <p:cNvSpPr>
            <a:spLocks noGrp="1"/>
          </p:cNvSpPr>
          <p:nvPr>
            <p:ph idx="1"/>
          </p:nvPr>
        </p:nvSpPr>
        <p:spPr>
          <a:xfrm>
            <a:off x="804672" y="2022601"/>
            <a:ext cx="4387197" cy="4154361"/>
          </a:xfrm>
        </p:spPr>
        <p:txBody>
          <a:bodyPr vert="horz" lIns="91440" tIns="45720" rIns="91440" bIns="45720" rtlCol="0">
            <a:normAutofit/>
          </a:bodyPr>
          <a:lstStyle/>
          <a:p>
            <a:r>
              <a:rPr lang="en-US"/>
              <a:t>What is the difference between nominal and real values?</a:t>
            </a:r>
          </a:p>
          <a:p>
            <a:pPr lvl="0"/>
            <a:r>
              <a:rPr lang="en-US"/>
              <a:t>What is meant by the term base year?</a:t>
            </a:r>
          </a:p>
          <a:p>
            <a:r>
              <a:rPr lang="en-US"/>
              <a:t>Give 2 advantages and one disadvantage to Britain, due to globalisation</a:t>
            </a:r>
          </a:p>
        </p:txBody>
      </p:sp>
      <p:sp>
        <p:nvSpPr>
          <p:cNvPr id="8" name="Content Placeholder 2"/>
          <p:cNvSpPr txBox="1">
            <a:spLocks/>
          </p:cNvSpPr>
          <p:nvPr/>
        </p:nvSpPr>
        <p:spPr>
          <a:xfrm>
            <a:off x="2442323" y="1281804"/>
            <a:ext cx="9247205" cy="532954"/>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39146C0-C8AC-7376-78F2-3EC14D235E7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9A68C266-7EA7-B936-8BB7-C6C2EA22016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C843B1E5-F74A-DD16-21A9-4221EB3CF38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B5A0E46-84F8-666D-69DF-F148D61EDF19}"/>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16384642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sz="4100"/>
              <a:t>Trade </a:t>
            </a:r>
            <a:r>
              <a:rPr lang="en-US" sz="4100" err="1"/>
              <a:t>liberalisation</a:t>
            </a:r>
            <a:r>
              <a:rPr lang="en-US" sz="4100"/>
              <a:t> and economic growth</a:t>
            </a:r>
            <a:endParaRPr lang="en-GB" sz="41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US" sz="2000"/>
              <a:t>Growth of the global labour force</a:t>
            </a:r>
          </a:p>
          <a:p>
            <a:pPr lvl="1"/>
            <a:r>
              <a:rPr lang="en-US" sz="2000" dirty="0"/>
              <a:t>Growth, in terms of both quantity and quality, has led to a diverse international workforce. With increasingly freer movement of </a:t>
            </a:r>
            <a:r>
              <a:rPr lang="en-US" sz="2000"/>
              <a:t>labour</a:t>
            </a:r>
            <a:r>
              <a:rPr lang="en-US" sz="2000" dirty="0"/>
              <a:t> this has transformed workforces globally</a:t>
            </a:r>
          </a:p>
          <a:p>
            <a:pPr lvl="1"/>
            <a:r>
              <a:rPr lang="en-US" sz="2000" dirty="0"/>
              <a:t>In many economies, such as the UK, we are seeing low skilled foreign workers employed in industries that do not require high rates of human capital</a:t>
            </a:r>
          </a:p>
          <a:p>
            <a:pPr lvl="1"/>
            <a:r>
              <a:rPr lang="en-US" sz="2000" dirty="0"/>
              <a:t>At the same time we are seeing highly skilled workers from the same countries, but employed in industries where there is a high human capital requirement</a:t>
            </a:r>
          </a:p>
          <a:p>
            <a:r>
              <a:rPr lang="en-US" sz="2000"/>
              <a:t>Structural change</a:t>
            </a:r>
          </a:p>
          <a:p>
            <a:pPr lvl="1"/>
            <a:r>
              <a:rPr lang="en-US" sz="2000" dirty="0"/>
              <a:t>National economies have been transformed with countries moving away from the primary sector to manufacturing, whilst other economies have moved from the secondary sector to services</a:t>
            </a:r>
          </a:p>
          <a:p>
            <a:endParaRPr lang="en-GB" sz="2000"/>
          </a:p>
        </p:txBody>
      </p:sp>
      <p:pic>
        <p:nvPicPr>
          <p:cNvPr id="4" name="Picture 3">
            <a:extLst>
              <a:ext uri="{FF2B5EF4-FFF2-40B4-BE49-F238E27FC236}">
                <a16:creationId xmlns:a16="http://schemas.microsoft.com/office/drawing/2014/main" id="{5899FDE8-A990-C8A0-840C-F8E18B709D8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396A41E0-A042-85E9-DD01-17C3DED51EA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A9710970-605E-1902-D842-3FF07ECCF81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B31A8D-5DE2-472E-0484-2204BE9B207A}"/>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019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22F6EB-BCB4-B2F1-9ABB-4796EC710C97}"/>
              </a:ext>
            </a:extLst>
          </p:cNvPr>
          <p:cNvPicPr>
            <a:picLocks noChangeAspect="1"/>
          </p:cNvPicPr>
          <p:nvPr/>
        </p:nvPicPr>
        <p:blipFill rotWithShape="1">
          <a:blip r:embed="rId3"/>
          <a:srcRect l="35372" r="3935" b="6"/>
          <a:stretch/>
        </p:blipFill>
        <p:spPr>
          <a:xfrm>
            <a:off x="4559968" y="10"/>
            <a:ext cx="7632032" cy="6857990"/>
          </a:xfrm>
          <a:prstGeom prst="rect">
            <a:avLst/>
          </a:prstGeom>
        </p:spPr>
      </p:pic>
      <p:sp useBgFill="1">
        <p:nvSpPr>
          <p:cNvPr id="16" name="Freeform: Shape 15">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idx="4294967295"/>
          </p:nvPr>
        </p:nvSpPr>
        <p:spPr>
          <a:xfrm>
            <a:off x="765051" y="662400"/>
            <a:ext cx="3409200" cy="1492132"/>
          </a:xfrm>
          <a:prstGeom prst="roundRect">
            <a:avLst/>
          </a:prstGeom>
        </p:spPr>
        <p:txBody>
          <a:bodyPr vert="horz" lIns="91440" tIns="45720" rIns="91440" bIns="45720" rtlCol="0" anchor="t">
            <a:normAutofit/>
          </a:bodyPr>
          <a:lstStyle/>
          <a:p>
            <a:r>
              <a:rPr lang="en-US"/>
              <a:t>Activity 4</a:t>
            </a:r>
          </a:p>
        </p:txBody>
      </p:sp>
      <p:sp>
        <p:nvSpPr>
          <p:cNvPr id="8" name="Content Placeholder 2"/>
          <p:cNvSpPr txBox="1">
            <a:spLocks/>
          </p:cNvSpPr>
          <p:nvPr/>
        </p:nvSpPr>
        <p:spPr>
          <a:xfrm>
            <a:off x="765051" y="2286000"/>
            <a:ext cx="3409200" cy="384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i="0" u="none" strike="noStrike" cap="none" spc="0" normalizeH="0" baseline="0" noProof="0">
                <a:ln>
                  <a:noFill/>
                </a:ln>
                <a:solidFill>
                  <a:srgbClr val="000000"/>
                </a:solidFill>
                <a:effectLst/>
                <a:uLnTx/>
                <a:uFillTx/>
              </a:rPr>
              <a:t>Explain</a:t>
            </a:r>
            <a:r>
              <a:rPr kumimoji="0" lang="en-US" i="0" u="none" strike="noStrike" cap="none" spc="0" normalizeH="0" noProof="0">
                <a:ln>
                  <a:noFill/>
                </a:ln>
                <a:solidFill>
                  <a:srgbClr val="000000"/>
                </a:solidFill>
                <a:effectLst/>
                <a:uLnTx/>
                <a:uFillTx/>
              </a:rPr>
              <a:t> the link between trade liberalistion and economic growth.</a:t>
            </a:r>
          </a:p>
          <a:p>
            <a:pPr>
              <a:defRPr/>
            </a:pPr>
            <a:r>
              <a:rPr lang="en-US">
                <a:solidFill>
                  <a:srgbClr val="000000"/>
                </a:solidFill>
              </a:rPr>
              <a:t>Explain the link between supply chains ad trade liberalization.</a:t>
            </a:r>
          </a:p>
          <a:p>
            <a:pPr marL="228600" marR="0" lvl="0" fontAlgn="auto">
              <a:spcBef>
                <a:spcPts val="1000"/>
              </a:spcBef>
              <a:spcAft>
                <a:spcPts val="0"/>
              </a:spcAft>
              <a:buClrTx/>
              <a:buSzTx/>
              <a:tabLst/>
              <a:defRPr/>
            </a:pPr>
            <a:endParaRPr kumimoji="0" lang="en-US" i="0" u="none" strike="noStrike" cap="none" spc="0" normalizeH="0" baseline="0" noProof="0">
              <a:ln>
                <a:noFill/>
              </a:ln>
              <a:solidFill>
                <a:srgbClr val="000000"/>
              </a:solidFill>
              <a:effectLst/>
              <a:uLnTx/>
              <a:uFillTx/>
            </a:endParaRPr>
          </a:p>
        </p:txBody>
      </p:sp>
      <p:pic>
        <p:nvPicPr>
          <p:cNvPr id="3" name="Picture 2">
            <a:extLst>
              <a:ext uri="{FF2B5EF4-FFF2-40B4-BE49-F238E27FC236}">
                <a16:creationId xmlns:a16="http://schemas.microsoft.com/office/drawing/2014/main" id="{14E9B5BE-9DCA-FF00-8D01-0F4CFF1B815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31E44CE7-0EE2-E0C0-F1BB-552F01BEC3F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18ED24F3-9EB1-C6D0-A5AF-9421CDBCCEF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8E865E1-BFAB-44AE-2D6B-B9F811AF16A7}"/>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81312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542C0457-34A6-7F2B-667F-AC7FA3CD5DE0}"/>
              </a:ext>
            </a:extLst>
          </p:cNvPr>
          <p:cNvPicPr>
            <a:picLocks noChangeAspect="1"/>
          </p:cNvPicPr>
          <p:nvPr/>
        </p:nvPicPr>
        <p:blipFill rotWithShape="1">
          <a:blip r:embed="rId2"/>
          <a:srcRect l="18135" r="19265" b="-2"/>
          <a:stretch/>
        </p:blipFill>
        <p:spPr>
          <a:xfrm>
            <a:off x="4559968" y="10"/>
            <a:ext cx="7632032" cy="6857990"/>
          </a:xfrm>
          <a:prstGeom prst="rect">
            <a:avLst/>
          </a:prstGeom>
        </p:spPr>
      </p:pic>
      <p:sp useBgFill="1">
        <p:nvSpPr>
          <p:cNvPr id="11" name="Freeform: Shape 10">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p:nvPr>
        </p:nvSpPr>
        <p:spPr>
          <a:xfrm>
            <a:off x="765051" y="662400"/>
            <a:ext cx="3409200" cy="1492132"/>
          </a:xfrm>
        </p:spPr>
        <p:txBody>
          <a:bodyPr anchor="t">
            <a:normAutofit/>
          </a:bodyPr>
          <a:lstStyle/>
          <a:p>
            <a:r>
              <a:rPr lang="en-GB" dirty="0"/>
              <a:t>Discussion</a:t>
            </a:r>
          </a:p>
        </p:txBody>
      </p:sp>
      <p:sp>
        <p:nvSpPr>
          <p:cNvPr id="3" name="Content Placeholder 2"/>
          <p:cNvSpPr>
            <a:spLocks noGrp="1"/>
          </p:cNvSpPr>
          <p:nvPr>
            <p:ph idx="1"/>
          </p:nvPr>
        </p:nvSpPr>
        <p:spPr>
          <a:xfrm>
            <a:off x="765051" y="2286000"/>
            <a:ext cx="3409200" cy="3844800"/>
          </a:xfrm>
        </p:spPr>
        <p:txBody>
          <a:bodyPr>
            <a:normAutofit/>
          </a:bodyPr>
          <a:lstStyle/>
          <a:p>
            <a:r>
              <a:rPr lang="en-US" sz="2000">
                <a:solidFill>
                  <a:srgbClr val="000000"/>
                </a:solidFill>
              </a:rPr>
              <a:t>Considering carefully the different causes of globalisation, which do you think are the most significant? </a:t>
            </a:r>
          </a:p>
          <a:p>
            <a:endParaRPr lang="en-US" sz="2000">
              <a:solidFill>
                <a:srgbClr val="000000"/>
              </a:solidFill>
            </a:endParaRPr>
          </a:p>
          <a:p>
            <a:r>
              <a:rPr lang="en-US" sz="2000">
                <a:solidFill>
                  <a:srgbClr val="000000"/>
                </a:solidFill>
              </a:rPr>
              <a:t>Which are likely to gain increasing significance over the next 20 years?</a:t>
            </a:r>
          </a:p>
          <a:p>
            <a:endParaRPr lang="en-GB" sz="2000">
              <a:solidFill>
                <a:srgbClr val="000000"/>
              </a:solidFill>
            </a:endParaRPr>
          </a:p>
        </p:txBody>
      </p:sp>
      <p:pic>
        <p:nvPicPr>
          <p:cNvPr id="4" name="Picture 3">
            <a:extLst>
              <a:ext uri="{FF2B5EF4-FFF2-40B4-BE49-F238E27FC236}">
                <a16:creationId xmlns:a16="http://schemas.microsoft.com/office/drawing/2014/main" id="{A9F5506E-15AF-CB52-FDF9-B74530B7E8B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B5051195-01A4-1A0D-9F74-F1FE657CC87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D7BAA1FC-7A1B-7BA4-DE4B-649B4479DE7E}"/>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B189FA0-E22D-FE7B-6490-71EBAE6A5AB7}"/>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2344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PH"/>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PH"/>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PH"/>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PH"/>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PH"/>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PH"/>
            </a:p>
          </p:txBody>
        </p:sp>
      </p:grpSp>
      <p:sp>
        <p:nvSpPr>
          <p:cNvPr id="2" name="Title 1"/>
          <p:cNvSpPr>
            <a:spLocks noGrp="1"/>
          </p:cNvSpPr>
          <p:nvPr>
            <p:ph type="title"/>
          </p:nvPr>
        </p:nvSpPr>
        <p:spPr>
          <a:xfrm>
            <a:off x="535020" y="685800"/>
            <a:ext cx="2780271" cy="5105400"/>
          </a:xfrm>
        </p:spPr>
        <p:txBody>
          <a:bodyPr>
            <a:normAutofit/>
          </a:bodyPr>
          <a:lstStyle/>
          <a:p>
            <a:r>
              <a:rPr lang="en-GB" sz="4000">
                <a:solidFill>
                  <a:srgbClr val="FFFFFF"/>
                </a:solidFill>
              </a:rPr>
              <a:t>Activity</a:t>
            </a:r>
          </a:p>
        </p:txBody>
      </p:sp>
      <p:graphicFrame>
        <p:nvGraphicFramePr>
          <p:cNvPr id="5" name="Content Placeholder 2">
            <a:extLst>
              <a:ext uri="{FF2B5EF4-FFF2-40B4-BE49-F238E27FC236}">
                <a16:creationId xmlns:a16="http://schemas.microsoft.com/office/drawing/2014/main" id="{638E8C13-1CB0-AEB1-287E-BCCA11A9569F}"/>
              </a:ext>
            </a:extLst>
          </p:cNvPr>
          <p:cNvGraphicFramePr>
            <a:graphicFrameLocks noGrp="1"/>
          </p:cNvGraphicFramePr>
          <p:nvPr>
            <p:ph idx="1"/>
            <p:extLst>
              <p:ext uri="{D42A27DB-BD31-4B8C-83A1-F6EECF244321}">
                <p14:modId xmlns:p14="http://schemas.microsoft.com/office/powerpoint/2010/main" val="338622799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1E1910F-A809-5B95-85EA-6090A48E68E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72CB333E-A376-41CD-2A2B-943E90123A25}"/>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0BF99EE2-6DE4-97C6-62D2-B65415D0818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16FF77-485A-F0B0-4135-7B9D3A6649C3}"/>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0668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6B3DF3-4614-46A9-9E5E-D14431DC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271588" y="662399"/>
            <a:ext cx="4460543" cy="1494000"/>
          </a:xfrm>
          <a:prstGeom prst="roundRect">
            <a:avLst/>
          </a:prstGeom>
        </p:spPr>
        <p:txBody>
          <a:bodyPr vert="horz" lIns="91440" tIns="45720" rIns="91440" bIns="45720" rtlCol="0" anchor="t">
            <a:normAutofit/>
          </a:bodyPr>
          <a:lstStyle/>
          <a:p>
            <a:r>
              <a:rPr lang="en-US"/>
              <a:t>Activity 5</a:t>
            </a:r>
          </a:p>
        </p:txBody>
      </p:sp>
      <p:grpSp>
        <p:nvGrpSpPr>
          <p:cNvPr id="16" name="Group 15">
            <a:extLst>
              <a:ext uri="{FF2B5EF4-FFF2-40B4-BE49-F238E27FC236}">
                <a16:creationId xmlns:a16="http://schemas.microsoft.com/office/drawing/2014/main" id="{96AF5BED-1831-4A88-91BC-55D58BF9F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PH"/>
            </a:p>
          </p:txBody>
        </p:sp>
        <p:sp>
          <p:nvSpPr>
            <p:cNvPr id="18"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8" name="Content Placeholder 2"/>
          <p:cNvSpPr txBox="1">
            <a:spLocks/>
          </p:cNvSpPr>
          <p:nvPr/>
        </p:nvSpPr>
        <p:spPr>
          <a:xfrm>
            <a:off x="1251679" y="2286001"/>
            <a:ext cx="4475354" cy="384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tx1">
                    <a:alpha val="60000"/>
                  </a:schemeClr>
                </a:solidFill>
              </a:rPr>
              <a:t>Considering carefully the different causes of globalisation, which do you think are the most significant? </a:t>
            </a:r>
          </a:p>
          <a:p>
            <a:r>
              <a:rPr lang="en-US" sz="2000">
                <a:solidFill>
                  <a:schemeClr val="tx1">
                    <a:alpha val="60000"/>
                  </a:schemeClr>
                </a:solidFill>
              </a:rPr>
              <a:t>Which are likely to gain increasing significance over the next 20 years?</a:t>
            </a:r>
          </a:p>
        </p:txBody>
      </p:sp>
      <p:pic>
        <p:nvPicPr>
          <p:cNvPr id="10" name="Picture 9" descr="A person holding a globe">
            <a:extLst>
              <a:ext uri="{FF2B5EF4-FFF2-40B4-BE49-F238E27FC236}">
                <a16:creationId xmlns:a16="http://schemas.microsoft.com/office/drawing/2014/main" id="{E1CF77BA-4098-1664-E77B-9FB56D2F3A33}"/>
              </a:ext>
            </a:extLst>
          </p:cNvPr>
          <p:cNvPicPr>
            <a:picLocks noChangeAspect="1"/>
          </p:cNvPicPr>
          <p:nvPr/>
        </p:nvPicPr>
        <p:blipFill rotWithShape="1">
          <a:blip r:embed="rId3"/>
          <a:srcRect l="23873" r="23323" b="-3"/>
          <a:stretch/>
        </p:blipFill>
        <p:spPr>
          <a:xfrm>
            <a:off x="6098192" y="10"/>
            <a:ext cx="6093808" cy="6857990"/>
          </a:xfrm>
          <a:prstGeom prst="rect">
            <a:avLst/>
          </a:prstGeom>
        </p:spPr>
      </p:pic>
      <p:pic>
        <p:nvPicPr>
          <p:cNvPr id="3" name="Picture 2">
            <a:extLst>
              <a:ext uri="{FF2B5EF4-FFF2-40B4-BE49-F238E27FC236}">
                <a16:creationId xmlns:a16="http://schemas.microsoft.com/office/drawing/2014/main" id="{44A2D544-8B4A-FBE4-5655-985108B9BE7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88F3A986-2538-F0BD-75C0-5EFCF94E8DF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B2B69D38-0C32-34BB-EF10-DA623D0A18E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B58C5B7-FD05-A200-ED39-D517093A0CC3}"/>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23971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6</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Draw a spider diagram to identify all of the possible factors contributing to increased trade liberalization</a:t>
            </a:r>
          </a:p>
          <a:p>
            <a:r>
              <a:rPr lang="en-US" sz="2000"/>
              <a:t>Carry out some research to evidence these contributions</a:t>
            </a:r>
          </a:p>
          <a:p>
            <a:r>
              <a:rPr lang="en-US" sz="2000"/>
              <a:t>To what extent do you think that trade liberalisation is the key factor contributing to increased globalisation?</a:t>
            </a:r>
          </a:p>
        </p:txBody>
      </p:sp>
      <p:pic>
        <p:nvPicPr>
          <p:cNvPr id="10" name="Picture 9">
            <a:extLst>
              <a:ext uri="{FF2B5EF4-FFF2-40B4-BE49-F238E27FC236}">
                <a16:creationId xmlns:a16="http://schemas.microsoft.com/office/drawing/2014/main" id="{AE6B2EF2-9479-DC38-7E8E-3B389401FCCD}"/>
              </a:ext>
            </a:extLst>
          </p:cNvPr>
          <p:cNvPicPr>
            <a:picLocks noChangeAspect="1"/>
          </p:cNvPicPr>
          <p:nvPr/>
        </p:nvPicPr>
        <p:blipFill rotWithShape="1">
          <a:blip r:embed="rId3"/>
          <a:srcRect r="35495" b="-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93F12C3F-E767-EE43-E7DF-C805FFDDCAB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4A46DFC3-64D1-F3ED-FCE1-44AF0CA4B67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D0A468E6-0CBA-D2AC-EFBB-FC34369A08D5}"/>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9CFFDE9-96CE-BD0C-4336-D7B5842D256A}"/>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39870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Test</a:t>
            </a:r>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6603E1BE-298D-F1A9-82EB-70EA6EE19618}"/>
              </a:ext>
            </a:extLst>
          </p:cNvPr>
          <p:cNvGraphicFramePr>
            <a:graphicFrameLocks noGrp="1"/>
          </p:cNvGraphicFramePr>
          <p:nvPr>
            <p:ph idx="1"/>
            <p:extLst>
              <p:ext uri="{D42A27DB-BD31-4B8C-83A1-F6EECF244321}">
                <p14:modId xmlns:p14="http://schemas.microsoft.com/office/powerpoint/2010/main" val="376789509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2154B7A-24DF-9E0E-CFBD-2E0FE00B9CB7}"/>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58C6A748-9506-7FA3-3D98-5F54791CBCC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648A6ACF-7AF2-6554-8DD6-05F58B3DA70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1E44E4-AB52-F004-F6C6-B4A006E4F65C}"/>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2481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Foreign direct investment and link to growth</a:t>
            </a:r>
            <a:endParaRPr lang="en-GB" sz="4000">
              <a:solidFill>
                <a:srgbClr val="FFFFFF"/>
              </a:solidFill>
            </a:endParaRPr>
          </a:p>
        </p:txBody>
      </p:sp>
      <p:graphicFrame>
        <p:nvGraphicFramePr>
          <p:cNvPr id="27" name="Content Placeholder 2">
            <a:extLst>
              <a:ext uri="{FF2B5EF4-FFF2-40B4-BE49-F238E27FC236}">
                <a16:creationId xmlns:a16="http://schemas.microsoft.com/office/drawing/2014/main" id="{A1A04BB2-FAC2-69ED-E30E-023FF07FC1E3}"/>
              </a:ext>
            </a:extLst>
          </p:cNvPr>
          <p:cNvGraphicFramePr>
            <a:graphicFrameLocks noGrp="1"/>
          </p:cNvGraphicFramePr>
          <p:nvPr>
            <p:ph idx="1"/>
            <p:extLst>
              <p:ext uri="{D42A27DB-BD31-4B8C-83A1-F6EECF244321}">
                <p14:modId xmlns:p14="http://schemas.microsoft.com/office/powerpoint/2010/main" val="19635296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DB5C566-BDB8-37A4-6530-FCCDDF3BA9E5}"/>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EE88EC33-48D1-A265-FD22-C52E64FE2960}"/>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E2229EAC-7DBF-CC2D-1A4C-F2490B19049E}"/>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7A67766-D04E-34C7-A382-AB048ABF7949}"/>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13615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a:t>Foreign direct investment and link to growth</a:t>
            </a:r>
            <a:endParaRPr lang="en-GB" sz="5400"/>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F40AEC71-CA29-F317-AD89-B51CC54EA61F}"/>
              </a:ext>
            </a:extLst>
          </p:cNvPr>
          <p:cNvGraphicFramePr>
            <a:graphicFrameLocks noGrp="1"/>
          </p:cNvGraphicFramePr>
          <p:nvPr>
            <p:ph idx="1"/>
            <p:extLst>
              <p:ext uri="{D42A27DB-BD31-4B8C-83A1-F6EECF244321}">
                <p14:modId xmlns:p14="http://schemas.microsoft.com/office/powerpoint/2010/main" val="36954673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8B0EA9C-C3A6-2CB2-3071-A8F43AFD3062}"/>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21A14C51-8104-9CC4-DD60-FD15464B4C69}"/>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57915B6C-5F84-9C50-98D1-8AD9B9818A4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AA4E98-3AE4-9207-1990-0B131B752AEC}"/>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3531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7</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Explain the link between </a:t>
            </a:r>
            <a:r>
              <a:rPr kumimoji="0" lang="en-US" sz="2200" b="1" i="0" u="none" strike="noStrike" cap="none" spc="0" normalizeH="0" baseline="0" noProof="0">
                <a:ln>
                  <a:noFill/>
                </a:ln>
                <a:effectLst/>
                <a:uLnTx/>
                <a:uFillTx/>
              </a:rPr>
              <a:t>FDI </a:t>
            </a:r>
            <a:r>
              <a:rPr kumimoji="0" lang="en-US" sz="2200" i="0" u="none" strike="noStrike" cap="none" spc="0" normalizeH="0" baseline="0" noProof="0">
                <a:ln>
                  <a:noFill/>
                </a:ln>
                <a:effectLst/>
                <a:uLnTx/>
                <a:uFillTx/>
              </a:rPr>
              <a:t>and </a:t>
            </a:r>
            <a:r>
              <a:rPr kumimoji="0" lang="en-US" sz="2200" b="1" i="0" u="none" strike="noStrike" cap="none" spc="0" normalizeH="0" baseline="0" noProof="0">
                <a:ln>
                  <a:noFill/>
                </a:ln>
                <a:effectLst/>
                <a:uLnTx/>
                <a:uFillTx/>
              </a:rPr>
              <a:t>economic</a:t>
            </a:r>
            <a:r>
              <a:rPr kumimoji="0" lang="en-US" sz="2200" b="1" i="0" u="none" strike="noStrike" cap="none" spc="0" normalizeH="0" noProof="0">
                <a:ln>
                  <a:noFill/>
                </a:ln>
                <a:effectLst/>
                <a:uLnTx/>
                <a:uFillTx/>
              </a:rPr>
              <a:t> growth</a:t>
            </a:r>
          </a:p>
          <a:p>
            <a:r>
              <a:rPr lang="en-US" sz="2200"/>
              <a:t>Research Tata’s acquisition of Jaguar Land Rover and explain how this has impacted the UK’s economic growth.</a:t>
            </a:r>
          </a:p>
          <a:p>
            <a:r>
              <a:rPr lang="en-US" sz="2200"/>
              <a:t>Explain how this counts as FDI</a:t>
            </a:r>
          </a:p>
          <a:p>
            <a:pPr marL="228600" marR="0" lvl="0" fontAlgn="auto">
              <a:spcBef>
                <a:spcPts val="1000"/>
              </a:spcBef>
              <a:spcAft>
                <a:spcPts val="0"/>
              </a:spcAft>
              <a:buClrTx/>
              <a:buSzTx/>
              <a:tabLst/>
              <a:defRPr/>
            </a:pPr>
            <a:endParaRPr kumimoji="0" lang="en-US" sz="2200" b="0" i="0" u="none" strike="noStrike" cap="none" spc="0" normalizeH="0" baseline="0" noProof="0">
              <a:ln>
                <a:noFill/>
              </a:ln>
              <a:effectLst/>
              <a:uLnTx/>
              <a:uFillTx/>
            </a:endParaRPr>
          </a:p>
        </p:txBody>
      </p:sp>
      <p:pic>
        <p:nvPicPr>
          <p:cNvPr id="10" name="Picture 9">
            <a:extLst>
              <a:ext uri="{FF2B5EF4-FFF2-40B4-BE49-F238E27FC236}">
                <a16:creationId xmlns:a16="http://schemas.microsoft.com/office/drawing/2014/main" id="{635747C4-9318-D890-EB2A-2A28EDE435D4}"/>
              </a:ext>
            </a:extLst>
          </p:cNvPr>
          <p:cNvPicPr>
            <a:picLocks noChangeAspect="1"/>
          </p:cNvPicPr>
          <p:nvPr/>
        </p:nvPicPr>
        <p:blipFill rotWithShape="1">
          <a:blip r:embed="rId3"/>
          <a:srcRect l="6571" r="28973" b="-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5DC36EE0-DD83-6BCB-600A-669908EFD95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BD1205E9-834F-EBD4-C06C-5792DB38D04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27BF1DB4-D51B-2FD9-00CD-FDACF1431DE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170DA1D-98B0-EB30-DD1F-E8989F18E520}"/>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402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a:extLst>
              <a:ext uri="{FF2B5EF4-FFF2-40B4-BE49-F238E27FC236}">
                <a16:creationId xmlns:a16="http://schemas.microsoft.com/office/drawing/2014/main" id="{B422784C-539D-C19B-B583-C6BEB47182B6}"/>
              </a:ext>
            </a:extLst>
          </p:cNvPr>
          <p:cNvPicPr>
            <a:picLocks noChangeAspect="1"/>
          </p:cNvPicPr>
          <p:nvPr/>
        </p:nvPicPr>
        <p:blipFill rotWithShape="1">
          <a:blip r:embed="rId3">
            <a:alphaModFix amt="40000"/>
          </a:blip>
          <a:srcRect r="3112" b="1"/>
          <a:stretch/>
        </p:blipFill>
        <p:spPr>
          <a:xfrm>
            <a:off x="20" y="10"/>
            <a:ext cx="12191979" cy="6857990"/>
          </a:xfrm>
          <a:prstGeom prst="rect">
            <a:avLst/>
          </a:prstGeom>
        </p:spPr>
      </p:pic>
      <p:sp>
        <p:nvSpPr>
          <p:cNvPr id="2" name="Title 1"/>
          <p:cNvSpPr>
            <a:spLocks noGrp="1"/>
          </p:cNvSpPr>
          <p:nvPr>
            <p:ph type="title" idx="4294967295"/>
          </p:nvPr>
        </p:nvSpPr>
        <p:spPr>
          <a:xfrm>
            <a:off x="841249" y="941832"/>
            <a:ext cx="10506456" cy="2057400"/>
          </a:xfrm>
          <a:prstGeom prst="roundRect">
            <a:avLst/>
          </a:prstGeom>
        </p:spPr>
        <p:txBody>
          <a:bodyPr vert="horz" lIns="91440" tIns="45720" rIns="91440" bIns="45720" rtlCol="0" anchor="b">
            <a:normAutofit/>
          </a:bodyPr>
          <a:lstStyle/>
          <a:p>
            <a:r>
              <a:rPr lang="en-US" sz="5000"/>
              <a:t>Starter</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p:cNvSpPr txBox="1">
            <a:spLocks/>
          </p:cNvSpPr>
          <p:nvPr/>
        </p:nvSpPr>
        <p:spPr>
          <a:xfrm>
            <a:off x="841248" y="3502152"/>
            <a:ext cx="10506456" cy="2670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What is the definition of ‘Trade Liberalisation’</a:t>
            </a:r>
          </a:p>
          <a:p>
            <a:pPr lvl="0"/>
            <a:r>
              <a:rPr lang="en-US"/>
              <a:t>What is the detention of ‘Specialisation’</a:t>
            </a:r>
          </a:p>
          <a:p>
            <a:r>
              <a:rPr lang="en-US"/>
              <a:t>Give an example of Foreign Direct Investment (FDI)</a:t>
            </a:r>
          </a:p>
          <a:p>
            <a:r>
              <a:rPr lang="en-US"/>
              <a:t>Explain why a country might want more specialisation</a:t>
            </a:r>
          </a:p>
          <a:p>
            <a:pPr marL="0" lvl="0"/>
            <a:endParaRPr lang="en-US"/>
          </a:p>
        </p:txBody>
      </p:sp>
      <p:pic>
        <p:nvPicPr>
          <p:cNvPr id="3" name="Picture 2">
            <a:extLst>
              <a:ext uri="{FF2B5EF4-FFF2-40B4-BE49-F238E27FC236}">
                <a16:creationId xmlns:a16="http://schemas.microsoft.com/office/drawing/2014/main" id="{8F1F36D5-FB02-D7B8-2A5C-251EBA7AC6A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CE018ECE-86A3-BCC0-9107-A6A7E029DF9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D612B323-0666-A15A-AF24-7E039A2D24E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D60601-A8F9-ECA8-8344-91724F7AC066}"/>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0756369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Foreign Direct Investment</a:t>
            </a:r>
            <a:br>
              <a:rPr lang="en-US" sz="3000">
                <a:solidFill>
                  <a:srgbClr val="FFFFFF"/>
                </a:solidFill>
              </a:rPr>
            </a:br>
            <a:endParaRPr lang="en-US" sz="3000">
              <a:solidFill>
                <a:srgbClr val="FFFFFF"/>
              </a:solidFill>
            </a:endParaRPr>
          </a:p>
        </p:txBody>
      </p:sp>
      <p:cxnSp>
        <p:nvCxnSpPr>
          <p:cNvPr id="17"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rotWithShape="1">
          <a:blip r:embed="rId2"/>
          <a:srcRect l="41281" t="8286" r="36572" b="50283"/>
          <a:stretch/>
        </p:blipFill>
        <p:spPr bwMode="auto">
          <a:xfrm>
            <a:off x="1723935" y="2426818"/>
            <a:ext cx="2671180" cy="3997637"/>
          </a:xfrm>
          <a:prstGeom prst="rect">
            <a:avLst/>
          </a:prstGeom>
          <a:extLst>
            <a:ext uri="{53640926-AAD7-44D8-BBD7-CCE9431645EC}">
              <a14:shadowObscured xmlns:a14="http://schemas.microsoft.com/office/drawing/2010/main"/>
            </a:ext>
          </a:extLst>
        </p:spPr>
      </p:pic>
      <p:cxnSp>
        <p:nvCxnSpPr>
          <p:cNvPr id="18"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rotWithShape="1">
          <a:blip r:embed="rId3"/>
          <a:srcRect l="25317" t="26554" r="22561" b="24105"/>
          <a:stretch/>
        </p:blipFill>
        <p:spPr bwMode="auto">
          <a:xfrm>
            <a:off x="6533686" y="2426818"/>
            <a:ext cx="5278691" cy="3997637"/>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6DD27AA-10A6-7B83-78DF-0DD2B64BB64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45FB8134-C35E-0103-19BC-FC1EE2E35DE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C09F55D9-807D-ED68-142A-5BC5DE7C7A7E}"/>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3DBD0FB-B656-ED38-A8EB-EB40D8A2C5CD}"/>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37561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Top 10 FDI into UK</a:t>
            </a:r>
          </a:p>
        </p:txBody>
      </p:sp>
      <p:pic>
        <p:nvPicPr>
          <p:cNvPr id="4" name="Content Placeholder 3"/>
          <p:cNvPicPr>
            <a:picLocks/>
          </p:cNvPicPr>
          <p:nvPr/>
        </p:nvPicPr>
        <p:blipFill rotWithShape="1">
          <a:blip r:embed="rId2"/>
          <a:srcRect l="41281" t="8286" r="36572" b="50283"/>
          <a:stretch/>
        </p:blipFill>
        <p:spPr bwMode="auto">
          <a:xfrm>
            <a:off x="6307179" y="643466"/>
            <a:ext cx="3720974" cy="5568739"/>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1986A9F-EB0B-691B-AE46-5DFCCE9DCEB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BCD9215C-248B-9C3A-07A1-2BBFC37DB73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0DCAADCE-F5B5-65C2-AC5B-643ABD006041}"/>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678C94-81B3-B477-8608-04E3185772FC}"/>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00058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1946-7506-4287-9201-5A84FC76872A}"/>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56FA53E0-56D9-45FB-9CFD-CCAF8F2B18F0}"/>
              </a:ext>
            </a:extLst>
          </p:cNvPr>
          <p:cNvSpPr>
            <a:spLocks noGrp="1"/>
          </p:cNvSpPr>
          <p:nvPr>
            <p:ph idx="1"/>
          </p:nvPr>
        </p:nvSpPr>
        <p:spPr/>
        <p:txBody>
          <a:bodyPr/>
          <a:lstStyle/>
          <a:p>
            <a:r>
              <a:rPr lang="en-GB" dirty="0"/>
              <a:t>Assess the impact of FDI on a developed economy such as the UK. (10)</a:t>
            </a:r>
          </a:p>
        </p:txBody>
      </p:sp>
      <p:pic>
        <p:nvPicPr>
          <p:cNvPr id="4" name="Picture 3">
            <a:extLst>
              <a:ext uri="{FF2B5EF4-FFF2-40B4-BE49-F238E27FC236}">
                <a16:creationId xmlns:a16="http://schemas.microsoft.com/office/drawing/2014/main" id="{87CB4783-F961-6F3A-09AA-FFD67E9FE64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4C40F507-2444-48B3-4CE8-4017ACAECC9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1467489C-44D0-CAE1-7A4F-EA21B1622644}"/>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5D5C96-5AB3-1F59-F8C0-6B2B3E6A8D4C}"/>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811500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Plenary</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Define globalisation.</a:t>
            </a:r>
          </a:p>
          <a:p>
            <a:r>
              <a:rPr lang="en-US" sz="2200"/>
              <a:t>What is FDI</a:t>
            </a:r>
          </a:p>
          <a:p>
            <a:r>
              <a:rPr lang="en-US" sz="2200"/>
              <a:t>State 4 indicators of economic growth.</a:t>
            </a:r>
          </a:p>
          <a:p>
            <a:r>
              <a:rPr lang="en-US" sz="2200"/>
              <a:t>Briefly explain 2 factors contributing to increased globalisation</a:t>
            </a:r>
          </a:p>
          <a:p>
            <a:endParaRPr lang="en-US" sz="2200"/>
          </a:p>
          <a:p>
            <a:endParaRPr lang="en-US" sz="2200"/>
          </a:p>
        </p:txBody>
      </p:sp>
      <p:pic>
        <p:nvPicPr>
          <p:cNvPr id="10" name="Picture 9" descr="World map with flight paths">
            <a:extLst>
              <a:ext uri="{FF2B5EF4-FFF2-40B4-BE49-F238E27FC236}">
                <a16:creationId xmlns:a16="http://schemas.microsoft.com/office/drawing/2014/main" id="{48291E19-0324-C62E-8EC2-BC9B19154CC1}"/>
              </a:ext>
            </a:extLst>
          </p:cNvPr>
          <p:cNvPicPr>
            <a:picLocks noChangeAspect="1"/>
          </p:cNvPicPr>
          <p:nvPr/>
        </p:nvPicPr>
        <p:blipFill rotWithShape="1">
          <a:blip r:embed="rId3"/>
          <a:srcRect l="12284" r="19155" b="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D6F99AC4-B345-3C2D-91CF-F382D7D1E90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CC91480F-96BD-CE1D-D5E8-B403C09ED3D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8D139769-76B4-8EDF-CB02-3E44E54DC3FF}"/>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F7BB3EA-1845-D35B-FD3B-EBAAD12D9959}"/>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94716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2E8F4E-1E37-465E-AFB7-F461965C4D85}"/>
              </a:ext>
            </a:extLst>
          </p:cNvPr>
          <p:cNvSpPr>
            <a:spLocks noGrp="1"/>
          </p:cNvSpPr>
          <p:nvPr>
            <p:ph type="title"/>
          </p:nvPr>
        </p:nvSpPr>
        <p:spPr/>
        <p:txBody>
          <a:bodyPr/>
          <a:lstStyle/>
          <a:p>
            <a:r>
              <a:rPr lang="en-GB" dirty="0"/>
              <a:t>Questions</a:t>
            </a:r>
          </a:p>
        </p:txBody>
      </p:sp>
      <p:sp>
        <p:nvSpPr>
          <p:cNvPr id="6" name="Content Placeholder 5">
            <a:extLst>
              <a:ext uri="{FF2B5EF4-FFF2-40B4-BE49-F238E27FC236}">
                <a16:creationId xmlns:a16="http://schemas.microsoft.com/office/drawing/2014/main" id="{9FF0A549-7E44-4E84-A9AB-61C0136CE039}"/>
              </a:ext>
            </a:extLst>
          </p:cNvPr>
          <p:cNvSpPr>
            <a:spLocks noGrp="1"/>
          </p:cNvSpPr>
          <p:nvPr>
            <p:ph idx="1"/>
          </p:nvPr>
        </p:nvSpPr>
        <p:spPr/>
        <p:txBody>
          <a:bodyPr>
            <a:normAutofit fontScale="77500" lnSpcReduction="20000"/>
          </a:bodyPr>
          <a:lstStyle/>
          <a:p>
            <a:r>
              <a:rPr lang="en-GB" dirty="0"/>
              <a:t>How does international trade affect economic growth?</a:t>
            </a:r>
          </a:p>
          <a:p>
            <a:r>
              <a:rPr lang="en-GB" dirty="0"/>
              <a:t>What are the benefits and drawbacks of trade protectionism?</a:t>
            </a:r>
          </a:p>
          <a:p>
            <a:r>
              <a:rPr lang="en-GB" dirty="0"/>
              <a:t>How do exchange rates impact trade and economic growth?</a:t>
            </a:r>
          </a:p>
          <a:p>
            <a:r>
              <a:rPr lang="en-GB" dirty="0"/>
              <a:t>How does globalization affect the relationship between trade and economic growth?</a:t>
            </a:r>
          </a:p>
          <a:p>
            <a:r>
              <a:rPr lang="en-GB" dirty="0"/>
              <a:t>What role does technology play in the relationship between trade and economic growth?</a:t>
            </a:r>
          </a:p>
          <a:p>
            <a:r>
              <a:rPr lang="en-GB" dirty="0"/>
              <a:t>How do trade agreements such as NAFTA and the EU impact economic growth?</a:t>
            </a:r>
          </a:p>
          <a:p>
            <a:r>
              <a:rPr lang="en-GB" dirty="0"/>
              <a:t>What are the effects of trade on income inequality?</a:t>
            </a:r>
          </a:p>
          <a:p>
            <a:r>
              <a:rPr lang="en-GB" dirty="0"/>
              <a:t>How do trade policies impact the balance of payments and the current account?</a:t>
            </a:r>
          </a:p>
          <a:p>
            <a:r>
              <a:rPr lang="en-GB" dirty="0"/>
              <a:t>What are the implications of trade on industrial structure and economic development?</a:t>
            </a:r>
          </a:p>
          <a:p>
            <a:r>
              <a:rPr lang="en-GB" dirty="0"/>
              <a:t>How do changes in trade policy affect the competitiveness of firms and industries?</a:t>
            </a:r>
          </a:p>
        </p:txBody>
      </p:sp>
      <p:pic>
        <p:nvPicPr>
          <p:cNvPr id="2" name="Picture 1">
            <a:extLst>
              <a:ext uri="{FF2B5EF4-FFF2-40B4-BE49-F238E27FC236}">
                <a16:creationId xmlns:a16="http://schemas.microsoft.com/office/drawing/2014/main" id="{2C03BBE2-774B-9417-75EB-E7B87E725E6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3" name="Picture 2">
            <a:extLst>
              <a:ext uri="{FF2B5EF4-FFF2-40B4-BE49-F238E27FC236}">
                <a16:creationId xmlns:a16="http://schemas.microsoft.com/office/drawing/2014/main" id="{CB1C048A-EE16-8EE2-4901-C3EDA9B5F8A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4" name="Footer Placeholder 2">
            <a:extLst>
              <a:ext uri="{FF2B5EF4-FFF2-40B4-BE49-F238E27FC236}">
                <a16:creationId xmlns:a16="http://schemas.microsoft.com/office/drawing/2014/main" id="{8B535038-08DB-9AB4-E723-3D4BBE6CC83A}"/>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CE2A41-8743-6900-4560-5BE4AEE28A56}"/>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2850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a:extLst>
              <a:ext uri="{FF2B5EF4-FFF2-40B4-BE49-F238E27FC236}">
                <a16:creationId xmlns:a16="http://schemas.microsoft.com/office/drawing/2014/main" id="{48B27622-1E59-BF6C-144B-FC7B89BB3425}"/>
              </a:ext>
            </a:extLst>
          </p:cNvPr>
          <p:cNvPicPr>
            <a:picLocks noChangeAspect="1"/>
          </p:cNvPicPr>
          <p:nvPr/>
        </p:nvPicPr>
        <p:blipFill rotWithShape="1">
          <a:blip r:embed="rId3"/>
          <a:srcRect t="9090" r="21390" b="8"/>
          <a:stretch/>
        </p:blipFill>
        <p:spPr>
          <a:xfrm>
            <a:off x="3522468" y="10"/>
            <a:ext cx="8669532" cy="6857990"/>
          </a:xfrm>
          <a:prstGeom prst="rect">
            <a:avLst/>
          </a:prstGeom>
        </p:spPr>
      </p:pic>
      <p:sp>
        <p:nvSpPr>
          <p:cNvPr id="19"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71094" y="1161288"/>
            <a:ext cx="3438144" cy="1124712"/>
          </a:xfrm>
        </p:spPr>
        <p:txBody>
          <a:bodyPr vert="horz" lIns="91440" tIns="45720" rIns="91440" bIns="45720" rtlCol="0" anchor="b">
            <a:normAutofit/>
          </a:bodyPr>
          <a:lstStyle/>
          <a:p>
            <a:r>
              <a:rPr lang="en-US" sz="2800"/>
              <a:t>Lesson Objectives</a:t>
            </a:r>
          </a:p>
        </p:txBody>
      </p:sp>
      <p:sp>
        <p:nvSpPr>
          <p:cNvPr id="20"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4330302" cy="3207258"/>
          </a:xfrm>
        </p:spPr>
        <p:txBody>
          <a:bodyPr vert="horz" lIns="91440" tIns="45720" rIns="91440" bIns="45720" rtlCol="0" anchor="t">
            <a:normAutofit fontScale="92500"/>
          </a:bodyPr>
          <a:lstStyle/>
          <a:p>
            <a:r>
              <a:rPr lang="en-GB" sz="2400" dirty="0"/>
              <a:t>Are you able to define ‘trade liberalisation’?</a:t>
            </a:r>
            <a:endParaRPr lang="en-GB" sz="2400" dirty="0">
              <a:cs typeface="Calibri"/>
            </a:endParaRPr>
          </a:p>
          <a:p>
            <a:endParaRPr lang="en-GB" sz="2400" dirty="0">
              <a:cs typeface="Calibri"/>
            </a:endParaRPr>
          </a:p>
          <a:p>
            <a:r>
              <a:rPr lang="en-GB" sz="2400" dirty="0"/>
              <a:t>Can you analyse the implications specialisation by country?</a:t>
            </a:r>
            <a:endParaRPr lang="en-GB" sz="2400" dirty="0">
              <a:cs typeface="Calibri"/>
            </a:endParaRPr>
          </a:p>
          <a:p>
            <a:pPr marL="0"/>
            <a:endParaRPr lang="en-GB" sz="2400" dirty="0">
              <a:cs typeface="Calibri"/>
            </a:endParaRPr>
          </a:p>
          <a:p>
            <a:r>
              <a:rPr lang="en-GB" sz="2400" dirty="0"/>
              <a:t>Can you evaluate the link between FDI and economic growth?</a:t>
            </a:r>
            <a:endParaRPr lang="en-GB" sz="2400" dirty="0">
              <a:cs typeface="Calibri"/>
            </a:endParaRPr>
          </a:p>
          <a:p>
            <a:pPr marL="0"/>
            <a:endParaRPr lang="en-GB" sz="2400" dirty="0">
              <a:cs typeface="Calibri"/>
            </a:endParaRPr>
          </a:p>
        </p:txBody>
      </p:sp>
      <p:pic>
        <p:nvPicPr>
          <p:cNvPr id="4" name="Picture 3">
            <a:extLst>
              <a:ext uri="{FF2B5EF4-FFF2-40B4-BE49-F238E27FC236}">
                <a16:creationId xmlns:a16="http://schemas.microsoft.com/office/drawing/2014/main" id="{2E1D01BA-E6AC-F5DD-E3FC-55E6621211A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9871285E-5E10-4432-466C-73BC16E5800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E52A9321-20DA-1758-F0FA-8E2921F90CF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ABA84E-3EF3-9997-E7E7-093B78594533}"/>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5789066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1147" y="365760"/>
            <a:ext cx="7569706" cy="1288238"/>
          </a:xfrm>
        </p:spPr>
        <p:txBody>
          <a:bodyPr anchor="ctr">
            <a:normAutofit/>
          </a:bodyPr>
          <a:lstStyle/>
          <a:p>
            <a:pPr algn="ctr"/>
            <a:r>
              <a:rPr lang="en-GB" dirty="0"/>
              <a:t>Increasing trade liberalisation</a:t>
            </a:r>
            <a:endParaRPr lang="en-GB"/>
          </a:p>
        </p:txBody>
      </p:sp>
      <p:sp>
        <p:nvSpPr>
          <p:cNvPr id="3" name="Content Placeholder 2"/>
          <p:cNvSpPr>
            <a:spLocks noGrp="1"/>
          </p:cNvSpPr>
          <p:nvPr>
            <p:ph idx="1"/>
          </p:nvPr>
        </p:nvSpPr>
        <p:spPr>
          <a:xfrm>
            <a:off x="2165569" y="1956816"/>
            <a:ext cx="7860863" cy="4024884"/>
          </a:xfrm>
        </p:spPr>
        <p:txBody>
          <a:bodyPr anchor="t">
            <a:normAutofit/>
          </a:bodyPr>
          <a:lstStyle/>
          <a:p>
            <a:pPr marL="0" indent="0">
              <a:buNone/>
            </a:pPr>
            <a:r>
              <a:rPr lang="en-US" sz="1700"/>
              <a:t>Exports are the selling of goods and services to other countries</a:t>
            </a:r>
          </a:p>
          <a:p>
            <a:pPr lvl="1"/>
            <a:r>
              <a:rPr lang="en-US" sz="1700"/>
              <a:t>If the UK sells a car abroad the money flows in to the UK</a:t>
            </a:r>
          </a:p>
          <a:p>
            <a:pPr lvl="1"/>
            <a:r>
              <a:rPr lang="en-US" sz="1700"/>
              <a:t>If a tourist from abroad visits the UK the money flows into the UK</a:t>
            </a:r>
          </a:p>
          <a:p>
            <a:pPr lvl="1"/>
            <a:endParaRPr lang="en-US" sz="1700"/>
          </a:p>
          <a:p>
            <a:pPr marL="0" indent="0">
              <a:buNone/>
            </a:pPr>
            <a:r>
              <a:rPr lang="en-GB" sz="1700"/>
              <a:t>Imports</a:t>
            </a:r>
            <a:r>
              <a:rPr lang="en-US" sz="1700"/>
              <a:t> are the buying of goods and services from other countries</a:t>
            </a:r>
          </a:p>
          <a:p>
            <a:pPr lvl="1"/>
            <a:r>
              <a:rPr lang="en-US" sz="1700"/>
              <a:t>If a UK business buys raw materials from abroad the money flows out of the UK</a:t>
            </a:r>
          </a:p>
          <a:p>
            <a:pPr lvl="1"/>
            <a:r>
              <a:rPr lang="en-US" sz="1700"/>
              <a:t>If a UK business buys the film rights for a foreign film the money flows out of the  country</a:t>
            </a:r>
          </a:p>
          <a:p>
            <a:pPr marL="0" indent="0">
              <a:buNone/>
            </a:pPr>
            <a:endParaRPr lang="en-US" sz="1700"/>
          </a:p>
          <a:p>
            <a:pPr marL="0" indent="0">
              <a:buNone/>
            </a:pPr>
            <a:r>
              <a:rPr lang="en-US" sz="1700"/>
              <a:t>Exports minus imports makes up the Balance of Payments on Current Account. This explains the financial relationship between the UK and the rest of the world</a:t>
            </a:r>
          </a:p>
        </p:txBody>
      </p:sp>
      <p:pic>
        <p:nvPicPr>
          <p:cNvPr id="4" name="Picture 3">
            <a:extLst>
              <a:ext uri="{FF2B5EF4-FFF2-40B4-BE49-F238E27FC236}">
                <a16:creationId xmlns:a16="http://schemas.microsoft.com/office/drawing/2014/main" id="{45F3479C-EDD0-DFF3-A7A7-86E358E0C12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94BA6772-312A-2B91-86AF-789D71871AA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CE964616-BEF3-E9FF-F158-F405B789E85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49AFBE-26D3-DB27-6140-A8F3954D8B41}"/>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969908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Who the UK exports to</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rotWithShape="1">
          <a:blip r:embed="rId2"/>
          <a:srcRect l="23503" t="33710" r="23917" b="19586"/>
          <a:stretch/>
        </p:blipFill>
        <p:spPr bwMode="auto">
          <a:xfrm>
            <a:off x="3255577" y="2427541"/>
            <a:ext cx="5625746" cy="3997637"/>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308F154-6BCA-41BA-BC13-762AFE2464D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7D6E9B15-C6D7-36D6-D47A-6CB0A65443D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425F185F-BC09-619B-00BE-6E429CB12F82}"/>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63F7B2F-43C3-5AA5-2A64-728BB44E59C3}"/>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3208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06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Who the UK imports from</a:t>
            </a:r>
          </a:p>
        </p:txBody>
      </p:sp>
      <p:pic>
        <p:nvPicPr>
          <p:cNvPr id="4" name="Content Placeholder 5"/>
          <p:cNvPicPr>
            <a:picLocks/>
          </p:cNvPicPr>
          <p:nvPr/>
        </p:nvPicPr>
        <p:blipFill rotWithShape="1">
          <a:blip r:embed="rId2"/>
          <a:srcRect l="27420" t="19962" r="29039" b="39547"/>
          <a:stretch/>
        </p:blipFill>
        <p:spPr bwMode="auto">
          <a:xfrm>
            <a:off x="4207933" y="696348"/>
            <a:ext cx="7347537" cy="5466279"/>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4773A055-932F-77E8-9850-551C81CEB8A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9DE82E4F-BA22-96DD-D0E6-1DA35CA124C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7251089E-9A4E-1C42-9CE7-8792E616FD76}"/>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202376E-A9B6-4841-BF71-82A8010080B1}"/>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5296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16054" y="1261137"/>
            <a:ext cx="8959893" cy="888360"/>
          </a:xfrm>
        </p:spPr>
        <p:txBody>
          <a:bodyPr anchor="b">
            <a:normAutofit/>
          </a:bodyPr>
          <a:lstStyle/>
          <a:p>
            <a:pPr algn="ctr"/>
            <a:r>
              <a:rPr lang="en-GB" sz="3200">
                <a:solidFill>
                  <a:schemeClr val="tx1">
                    <a:lumMod val="65000"/>
                    <a:lumOff val="35000"/>
                  </a:schemeClr>
                </a:solidFill>
              </a:rPr>
              <a:t>Activity - International trade</a:t>
            </a:r>
          </a:p>
        </p:txBody>
      </p:sp>
      <p:sp>
        <p:nvSpPr>
          <p:cNvPr id="3" name="Content Placeholder 2"/>
          <p:cNvSpPr>
            <a:spLocks noGrp="1"/>
          </p:cNvSpPr>
          <p:nvPr>
            <p:ph idx="1"/>
          </p:nvPr>
        </p:nvSpPr>
        <p:spPr>
          <a:xfrm>
            <a:off x="1616054" y="2427383"/>
            <a:ext cx="8959892" cy="3169482"/>
          </a:xfrm>
        </p:spPr>
        <p:txBody>
          <a:bodyPr anchor="t">
            <a:normAutofit/>
          </a:bodyPr>
          <a:lstStyle/>
          <a:p>
            <a:r>
              <a:rPr lang="en-US" sz="2400">
                <a:solidFill>
                  <a:schemeClr val="tx1">
                    <a:lumMod val="65000"/>
                    <a:lumOff val="35000"/>
                  </a:schemeClr>
                </a:solidFill>
              </a:rPr>
              <a:t>Write a list of the top five countries that the UK imports from and exports to</a:t>
            </a:r>
          </a:p>
          <a:p>
            <a:r>
              <a:rPr lang="en-US" sz="2400">
                <a:solidFill>
                  <a:schemeClr val="tx1">
                    <a:lumMod val="65000"/>
                    <a:lumOff val="35000"/>
                  </a:schemeClr>
                </a:solidFill>
              </a:rPr>
              <a:t>Why do we trade more with these countries?</a:t>
            </a:r>
          </a:p>
          <a:p>
            <a:r>
              <a:rPr lang="en-US" sz="2400">
                <a:solidFill>
                  <a:schemeClr val="tx1">
                    <a:lumMod val="65000"/>
                    <a:lumOff val="35000"/>
                  </a:schemeClr>
                </a:solidFill>
              </a:rPr>
              <a:t>What do you think we export?</a:t>
            </a:r>
          </a:p>
          <a:p>
            <a:r>
              <a:rPr lang="en-US" sz="2400">
                <a:solidFill>
                  <a:schemeClr val="tx1">
                    <a:lumMod val="65000"/>
                    <a:lumOff val="35000"/>
                  </a:schemeClr>
                </a:solidFill>
              </a:rPr>
              <a:t>What do you think we import?</a:t>
            </a:r>
          </a:p>
          <a:p>
            <a:r>
              <a:rPr lang="en-US" sz="2400">
                <a:solidFill>
                  <a:schemeClr val="tx1">
                    <a:lumMod val="65000"/>
                    <a:lumOff val="35000"/>
                  </a:schemeClr>
                </a:solidFill>
              </a:rPr>
              <a:t>Choose one major country that we trade with and research our imports and exports</a:t>
            </a:r>
          </a:p>
          <a:p>
            <a:endParaRPr lang="en-GB" sz="2400">
              <a:solidFill>
                <a:schemeClr val="tx1">
                  <a:lumMod val="65000"/>
                  <a:lumOff val="35000"/>
                </a:schemeClr>
              </a:solidFill>
            </a:endParaRPr>
          </a:p>
        </p:txBody>
      </p:sp>
      <p:pic>
        <p:nvPicPr>
          <p:cNvPr id="4" name="Picture 3">
            <a:extLst>
              <a:ext uri="{FF2B5EF4-FFF2-40B4-BE49-F238E27FC236}">
                <a16:creationId xmlns:a16="http://schemas.microsoft.com/office/drawing/2014/main" id="{86E47A15-7D6B-9AC0-0FD0-7A2A3F074AE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EFA3742D-2F22-2E79-33DE-2811703A907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D8417E59-6BF1-4B2C-D990-0B450BF37216}"/>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9B6DCFB-E497-BBA3-E36A-FAE1DDE4A3CB}"/>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1531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GB" sz="3600"/>
              <a:t>Increasing trade liberalisation</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8177469-547A-7D6F-344E-4C0EC51F256A}"/>
              </a:ext>
            </a:extLst>
          </p:cNvPr>
          <p:cNvGraphicFramePr>
            <a:graphicFrameLocks noGrp="1"/>
          </p:cNvGraphicFramePr>
          <p:nvPr>
            <p:ph idx="1"/>
            <p:extLst>
              <p:ext uri="{D42A27DB-BD31-4B8C-83A1-F6EECF244321}">
                <p14:modId xmlns:p14="http://schemas.microsoft.com/office/powerpoint/2010/main" val="6695498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31A1B79-2F87-6375-08AA-E9D483AAC072}"/>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8728C4E0-5BBB-E905-0AA8-65497F787FC4}"/>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155D76D2-2F43-147B-0135-BB25D6E90B7F}"/>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8EB9F26-4159-AEC9-C594-34FB883F1818}"/>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5082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0.png"/></Relationships>
</file>

<file path=ppt/webextensions/webextension1.xml><?xml version="1.0" encoding="utf-8"?>
<we:webextension xmlns:we="http://schemas.microsoft.com/office/webextensions/webextension/2010/11" id="{641F0419-6EFF-4E44-8E77-FAEFE56FC1D9}">
  <we:reference id="wa104381526" version="1.0.0.2" store="en-GB" storeType="OMEX"/>
  <we:alternateReferences>
    <we:reference id="WA104381526" version="1.0.0.2" store="WA104381526" storeType="OMEX"/>
  </we:alternateReferences>
  <we:properties>
    <we:property name="FormID" value="&quot;1pYbkTTJYUe1yjU214voLtcR-GTIswZPsikNAhuI-ndUNktBUVdNRTBTQThFMURaS0NSS1YyWktaWi4u&quot;"/>
    <we:property name="FormMode" value="&quot;DesignTime&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1FEFD0-2770-4864-A953-62C49B5F95A1}">
  <ds:schemaRefs>
    <ds:schemaRef ds:uri="http://schemas.microsoft.com/office/2006/metadata/contentType"/>
    <ds:schemaRef ds:uri="http://schemas.microsoft.com/office/2006/metadata/properties/metaAttributes"/>
    <ds:schemaRef ds:uri="http://www.w3.org/2000/xmlns/"/>
    <ds:schemaRef ds:uri="http://www.w3.org/2001/XMLSchema"/>
    <ds:schemaRef ds:uri="9b804e1a-4032-4a0b-be1a-b2a6a492fb6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5C7D29-42D3-424E-91C8-FE3731F4158D}">
  <ds:schemaRefs>
    <ds:schemaRef ds:uri="http://schemas.microsoft.com/sharepoint/v3/contenttype/forms"/>
  </ds:schemaRefs>
</ds:datastoreItem>
</file>

<file path=customXml/itemProps3.xml><?xml version="1.0" encoding="utf-8"?>
<ds:datastoreItem xmlns:ds="http://schemas.openxmlformats.org/officeDocument/2006/customXml" ds:itemID="{3D620410-9DF8-4D44-AF37-2629E0D58680}">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488</TotalTime>
  <Words>2618</Words>
  <Application>Microsoft Office PowerPoint</Application>
  <PresentationFormat>Widescreen</PresentationFormat>
  <Paragraphs>224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gg sans</vt:lpstr>
      <vt:lpstr>Times New Roman</vt:lpstr>
      <vt:lpstr>Office Theme</vt:lpstr>
      <vt:lpstr>3.1.2 Trade and Growth  3.1 Globalisation</vt:lpstr>
      <vt:lpstr>Recall Activity</vt:lpstr>
      <vt:lpstr>Starter</vt:lpstr>
      <vt:lpstr>Lesson Objectives</vt:lpstr>
      <vt:lpstr>Increasing trade liberalisation</vt:lpstr>
      <vt:lpstr>Who the UK exports to</vt:lpstr>
      <vt:lpstr>Who the UK imports from</vt:lpstr>
      <vt:lpstr>Activity - International trade</vt:lpstr>
      <vt:lpstr>Increasing trade liberalisation</vt:lpstr>
      <vt:lpstr>Increasing trade liberalisation</vt:lpstr>
      <vt:lpstr>Increasing trade liberalisation</vt:lpstr>
      <vt:lpstr>Activity 2</vt:lpstr>
      <vt:lpstr>The role of specialisation and  increasing specialisation by country </vt:lpstr>
      <vt:lpstr>The role of specialisation and  increasing specialisation by country</vt:lpstr>
      <vt:lpstr>PowerPoint Presentation</vt:lpstr>
      <vt:lpstr>Activity 3</vt:lpstr>
      <vt:lpstr>Trade liberalisation and economic growth</vt:lpstr>
      <vt:lpstr>Trade liberalisation and economic growth</vt:lpstr>
      <vt:lpstr>Trade liberalisation and economic growth</vt:lpstr>
      <vt:lpstr>Trade liberalisation and economic growth</vt:lpstr>
      <vt:lpstr>Activity 4</vt:lpstr>
      <vt:lpstr>Discussion</vt:lpstr>
      <vt:lpstr>Activity</vt:lpstr>
      <vt:lpstr>Activity 5</vt:lpstr>
      <vt:lpstr>Activity 6</vt:lpstr>
      <vt:lpstr>Test</vt:lpstr>
      <vt:lpstr>Foreign direct investment and link to growth</vt:lpstr>
      <vt:lpstr>Foreign direct investment and link to growth</vt:lpstr>
      <vt:lpstr>Activity 7</vt:lpstr>
      <vt:lpstr>Foreign Direct Investment </vt:lpstr>
      <vt:lpstr>Top 10 FDI into UK</vt:lpstr>
      <vt:lpstr>Homework</vt:lpstr>
      <vt:lpstr>Plenary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119</cp:revision>
  <cp:lastPrinted>2019-09-04T09:33:00Z</cp:lastPrinted>
  <dcterms:created xsi:type="dcterms:W3CDTF">2019-07-31T17:05:48Z</dcterms:created>
  <dcterms:modified xsi:type="dcterms:W3CDTF">2025-03-18T09:15:01Z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