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9" r:id="rId5"/>
  </p:sldMasterIdLst>
  <p:notesMasterIdLst>
    <p:notesMasterId r:id="rId47"/>
  </p:notesMasterIdLst>
  <p:sldIdLst>
    <p:sldId id="303" r:id="rId6"/>
    <p:sldId id="299" r:id="rId7"/>
    <p:sldId id="297" r:id="rId8"/>
    <p:sldId id="298" r:id="rId9"/>
    <p:sldId id="258" r:id="rId10"/>
    <p:sldId id="259" r:id="rId11"/>
    <p:sldId id="260" r:id="rId12"/>
    <p:sldId id="300" r:id="rId13"/>
    <p:sldId id="261" r:id="rId14"/>
    <p:sldId id="30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4" r:id="rId44"/>
    <p:sldId id="295" r:id="rId45"/>
    <p:sldId id="302" r:id="rId4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C796BF-B9ED-43B5-EE13-2D0E9AA42F00}" v="182" dt="2023-06-12T19:29:08.071"/>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3" autoAdjust="0"/>
    <p:restoredTop sz="94660"/>
  </p:normalViewPr>
  <p:slideViewPr>
    <p:cSldViewPr snapToGrid="0">
      <p:cViewPr varScale="1">
        <p:scale>
          <a:sx n="107" d="100"/>
          <a:sy n="107" d="100"/>
        </p:scale>
        <p:origin x="138" y="6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ata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svg"/><Relationship Id="rId1" Type="http://schemas.openxmlformats.org/officeDocument/2006/relationships/image" Target="../media/image28.png"/><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data1.xml><?xml version="1.0" encoding="utf-8"?>
<dgm:dataModel xmlns:dgm="http://schemas.openxmlformats.org/drawingml/2006/diagram" xmlns:a="http://schemas.openxmlformats.org/drawingml/2006/main">
  <dgm:ptLst>
    <dgm:pt modelId="{8063F6B4-2083-49FE-8FC5-1730685E7050}"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56D96801-E07A-4BD1-8CA5-7F0ECB8D5FB1}">
      <dgm:prSet/>
      <dgm:spPr/>
      <dgm:t>
        <a:bodyPr/>
        <a:lstStyle/>
        <a:p>
          <a:pPr>
            <a:lnSpc>
              <a:spcPct val="100000"/>
            </a:lnSpc>
          </a:pPr>
          <a:r>
            <a:rPr lang="en-GB"/>
            <a:t>Are you able to explain the role of Fiscal policy?</a:t>
          </a:r>
          <a:endParaRPr lang="en-US"/>
        </a:p>
      </dgm:t>
    </dgm:pt>
    <dgm:pt modelId="{7313E365-313A-47B6-9407-DB7FAAA486FA}" type="parTrans" cxnId="{3D34A117-FB58-4C0F-9CB8-F749B8D3A95F}">
      <dgm:prSet/>
      <dgm:spPr/>
      <dgm:t>
        <a:bodyPr/>
        <a:lstStyle/>
        <a:p>
          <a:endParaRPr lang="en-US"/>
        </a:p>
      </dgm:t>
    </dgm:pt>
    <dgm:pt modelId="{9FB80F54-2862-4DA1-B2C1-7B86D9B876B2}" type="sibTrans" cxnId="{3D34A117-FB58-4C0F-9CB8-F749B8D3A95F}">
      <dgm:prSet/>
      <dgm:spPr/>
      <dgm:t>
        <a:bodyPr/>
        <a:lstStyle/>
        <a:p>
          <a:pPr>
            <a:lnSpc>
              <a:spcPct val="100000"/>
            </a:lnSpc>
          </a:pPr>
          <a:endParaRPr lang="en-US"/>
        </a:p>
      </dgm:t>
    </dgm:pt>
    <dgm:pt modelId="{3F447CD5-1F5A-4CAE-BBF4-83165BDD3E70}">
      <dgm:prSet/>
      <dgm:spPr/>
      <dgm:t>
        <a:bodyPr/>
        <a:lstStyle/>
        <a:p>
          <a:pPr>
            <a:lnSpc>
              <a:spcPct val="100000"/>
            </a:lnSpc>
          </a:pPr>
          <a:r>
            <a:rPr lang="en-GB"/>
            <a:t>Are you able to explain the role of Monetary policy?</a:t>
          </a:r>
          <a:endParaRPr lang="en-US"/>
        </a:p>
      </dgm:t>
    </dgm:pt>
    <dgm:pt modelId="{F1B24EE0-247C-4A71-AC39-EFD432AD6BB9}" type="parTrans" cxnId="{90DD81C0-C2BB-443D-B509-25C1C4108DD5}">
      <dgm:prSet/>
      <dgm:spPr/>
      <dgm:t>
        <a:bodyPr/>
        <a:lstStyle/>
        <a:p>
          <a:endParaRPr lang="en-US"/>
        </a:p>
      </dgm:t>
    </dgm:pt>
    <dgm:pt modelId="{08C78715-FCC1-44C6-B0D4-D99BE605708D}" type="sibTrans" cxnId="{90DD81C0-C2BB-443D-B509-25C1C4108DD5}">
      <dgm:prSet/>
      <dgm:spPr/>
      <dgm:t>
        <a:bodyPr/>
        <a:lstStyle/>
        <a:p>
          <a:pPr>
            <a:lnSpc>
              <a:spcPct val="100000"/>
            </a:lnSpc>
          </a:pPr>
          <a:endParaRPr lang="en-US"/>
        </a:p>
      </dgm:t>
    </dgm:pt>
    <dgm:pt modelId="{89678905-065A-4C2D-8F88-4BDB8EE82C0F}">
      <dgm:prSet/>
      <dgm:spPr/>
      <dgm:t>
        <a:bodyPr/>
        <a:lstStyle/>
        <a:p>
          <a:pPr>
            <a:lnSpc>
              <a:spcPct val="100000"/>
            </a:lnSpc>
          </a:pPr>
          <a:r>
            <a:rPr lang="en-GB"/>
            <a:t>Are you able to analyse Supply-side policies?</a:t>
          </a:r>
          <a:endParaRPr lang="en-US"/>
        </a:p>
      </dgm:t>
    </dgm:pt>
    <dgm:pt modelId="{39A0D2B8-257F-477A-8B9F-350DCFD5DBCE}" type="parTrans" cxnId="{B29512DB-AB19-4B6A-927B-86216AFADD4E}">
      <dgm:prSet/>
      <dgm:spPr/>
      <dgm:t>
        <a:bodyPr/>
        <a:lstStyle/>
        <a:p>
          <a:endParaRPr lang="en-US"/>
        </a:p>
      </dgm:t>
    </dgm:pt>
    <dgm:pt modelId="{3DBDB2D4-2D6A-4BDF-B5E5-E089A8C61663}" type="sibTrans" cxnId="{B29512DB-AB19-4B6A-927B-86216AFADD4E}">
      <dgm:prSet/>
      <dgm:spPr/>
      <dgm:t>
        <a:bodyPr/>
        <a:lstStyle/>
        <a:p>
          <a:pPr>
            <a:lnSpc>
              <a:spcPct val="100000"/>
            </a:lnSpc>
          </a:pPr>
          <a:endParaRPr lang="en-US"/>
        </a:p>
      </dgm:t>
    </dgm:pt>
    <dgm:pt modelId="{396EBAC9-41C0-4EA0-832B-BFB806E83640}">
      <dgm:prSet/>
      <dgm:spPr/>
      <dgm:t>
        <a:bodyPr/>
        <a:lstStyle/>
        <a:p>
          <a:pPr>
            <a:lnSpc>
              <a:spcPct val="100000"/>
            </a:lnSpc>
          </a:pPr>
          <a:r>
            <a:rPr lang="en-GB"/>
            <a:t>Are you able to evaluate exchange rate policy?</a:t>
          </a:r>
          <a:endParaRPr lang="en-US"/>
        </a:p>
      </dgm:t>
    </dgm:pt>
    <dgm:pt modelId="{9FA19D58-A376-4F84-92BB-2DB8294F3CC7}" type="parTrans" cxnId="{AA1FFF6C-1E00-4EF5-9633-49557FB56DFB}">
      <dgm:prSet/>
      <dgm:spPr/>
      <dgm:t>
        <a:bodyPr/>
        <a:lstStyle/>
        <a:p>
          <a:endParaRPr lang="en-US"/>
        </a:p>
      </dgm:t>
    </dgm:pt>
    <dgm:pt modelId="{0D5A4B33-6834-4B2F-9FB5-636AB7A191F7}" type="sibTrans" cxnId="{AA1FFF6C-1E00-4EF5-9633-49557FB56DFB}">
      <dgm:prSet/>
      <dgm:spPr/>
      <dgm:t>
        <a:bodyPr/>
        <a:lstStyle/>
        <a:p>
          <a:endParaRPr lang="en-US"/>
        </a:p>
      </dgm:t>
    </dgm:pt>
    <dgm:pt modelId="{22004D70-C679-44AD-A0D1-E53B4171A493}" type="pres">
      <dgm:prSet presAssocID="{8063F6B4-2083-49FE-8FC5-1730685E7050}" presName="root" presStyleCnt="0">
        <dgm:presLayoutVars>
          <dgm:dir/>
          <dgm:resizeHandles val="exact"/>
        </dgm:presLayoutVars>
      </dgm:prSet>
      <dgm:spPr/>
    </dgm:pt>
    <dgm:pt modelId="{862EC2BA-B58F-4D85-8628-0022D1AD855D}" type="pres">
      <dgm:prSet presAssocID="{8063F6B4-2083-49FE-8FC5-1730685E7050}" presName="container" presStyleCnt="0">
        <dgm:presLayoutVars>
          <dgm:dir/>
          <dgm:resizeHandles val="exact"/>
        </dgm:presLayoutVars>
      </dgm:prSet>
      <dgm:spPr/>
    </dgm:pt>
    <dgm:pt modelId="{6E520598-77FB-49B1-9512-41C1B2A40F41}" type="pres">
      <dgm:prSet presAssocID="{56D96801-E07A-4BD1-8CA5-7F0ECB8D5FB1}" presName="compNode" presStyleCnt="0"/>
      <dgm:spPr/>
    </dgm:pt>
    <dgm:pt modelId="{5B105A8D-15CC-4828-9E35-F1462893705D}" type="pres">
      <dgm:prSet presAssocID="{56D96801-E07A-4BD1-8CA5-7F0ECB8D5FB1}" presName="iconBgRect" presStyleLbl="bgShp" presStyleIdx="0" presStyleCnt="4"/>
      <dgm:spPr/>
    </dgm:pt>
    <dgm:pt modelId="{3388302B-5FDB-4C01-9138-01505577B3AF}" type="pres">
      <dgm:prSet presAssocID="{56D96801-E07A-4BD1-8CA5-7F0ECB8D5FB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ey"/>
        </a:ext>
      </dgm:extLst>
    </dgm:pt>
    <dgm:pt modelId="{DB55B84E-C4C5-41CB-A976-80AB2BF17784}" type="pres">
      <dgm:prSet presAssocID="{56D96801-E07A-4BD1-8CA5-7F0ECB8D5FB1}" presName="spaceRect" presStyleCnt="0"/>
      <dgm:spPr/>
    </dgm:pt>
    <dgm:pt modelId="{801E3C0E-6FAE-4467-B8F8-370BECB03E6D}" type="pres">
      <dgm:prSet presAssocID="{56D96801-E07A-4BD1-8CA5-7F0ECB8D5FB1}" presName="textRect" presStyleLbl="revTx" presStyleIdx="0" presStyleCnt="4">
        <dgm:presLayoutVars>
          <dgm:chMax val="1"/>
          <dgm:chPref val="1"/>
        </dgm:presLayoutVars>
      </dgm:prSet>
      <dgm:spPr/>
    </dgm:pt>
    <dgm:pt modelId="{714EBE2C-5547-4CC8-B36D-97D03BCEBF8D}" type="pres">
      <dgm:prSet presAssocID="{9FB80F54-2862-4DA1-B2C1-7B86D9B876B2}" presName="sibTrans" presStyleLbl="sibTrans2D1" presStyleIdx="0" presStyleCnt="0"/>
      <dgm:spPr/>
    </dgm:pt>
    <dgm:pt modelId="{F7E2D2B0-F3E3-4F5C-BA44-713E5EAFD476}" type="pres">
      <dgm:prSet presAssocID="{3F447CD5-1F5A-4CAE-BBF4-83165BDD3E70}" presName="compNode" presStyleCnt="0"/>
      <dgm:spPr/>
    </dgm:pt>
    <dgm:pt modelId="{BB9C7A5A-17CE-4165-A52F-C9D533AE2424}" type="pres">
      <dgm:prSet presAssocID="{3F447CD5-1F5A-4CAE-BBF4-83165BDD3E70}" presName="iconBgRect" presStyleLbl="bgShp" presStyleIdx="1" presStyleCnt="4"/>
      <dgm:spPr/>
    </dgm:pt>
    <dgm:pt modelId="{A5D1ECC0-01B2-494F-9AF6-A8D80A110379}" type="pres">
      <dgm:prSet presAssocID="{3F447CD5-1F5A-4CAE-BBF4-83165BDD3E7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llar"/>
        </a:ext>
      </dgm:extLst>
    </dgm:pt>
    <dgm:pt modelId="{D911EDC5-F7F4-4692-8020-1473E295D659}" type="pres">
      <dgm:prSet presAssocID="{3F447CD5-1F5A-4CAE-BBF4-83165BDD3E70}" presName="spaceRect" presStyleCnt="0"/>
      <dgm:spPr/>
    </dgm:pt>
    <dgm:pt modelId="{91A22FA9-F219-4F87-A284-A9F27A57F363}" type="pres">
      <dgm:prSet presAssocID="{3F447CD5-1F5A-4CAE-BBF4-83165BDD3E70}" presName="textRect" presStyleLbl="revTx" presStyleIdx="1" presStyleCnt="4">
        <dgm:presLayoutVars>
          <dgm:chMax val="1"/>
          <dgm:chPref val="1"/>
        </dgm:presLayoutVars>
      </dgm:prSet>
      <dgm:spPr/>
    </dgm:pt>
    <dgm:pt modelId="{AF1A707A-13F7-425C-8BF5-8AAA3F4AC30C}" type="pres">
      <dgm:prSet presAssocID="{08C78715-FCC1-44C6-B0D4-D99BE605708D}" presName="sibTrans" presStyleLbl="sibTrans2D1" presStyleIdx="0" presStyleCnt="0"/>
      <dgm:spPr/>
    </dgm:pt>
    <dgm:pt modelId="{A0B55767-A59E-4EBD-B462-00929443B163}" type="pres">
      <dgm:prSet presAssocID="{89678905-065A-4C2D-8F88-4BDB8EE82C0F}" presName="compNode" presStyleCnt="0"/>
      <dgm:spPr/>
    </dgm:pt>
    <dgm:pt modelId="{77C45DE0-73A6-40D4-B0C2-AEF68717F956}" type="pres">
      <dgm:prSet presAssocID="{89678905-065A-4C2D-8F88-4BDB8EE82C0F}" presName="iconBgRect" presStyleLbl="bgShp" presStyleIdx="2" presStyleCnt="4"/>
      <dgm:spPr/>
    </dgm:pt>
    <dgm:pt modelId="{A779A5FD-B10D-4309-B93E-867D796063FD}" type="pres">
      <dgm:prSet presAssocID="{89678905-065A-4C2D-8F88-4BDB8EE82C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tatistics"/>
        </a:ext>
      </dgm:extLst>
    </dgm:pt>
    <dgm:pt modelId="{BD19C49B-C139-48DC-84C3-7680F6CFE579}" type="pres">
      <dgm:prSet presAssocID="{89678905-065A-4C2D-8F88-4BDB8EE82C0F}" presName="spaceRect" presStyleCnt="0"/>
      <dgm:spPr/>
    </dgm:pt>
    <dgm:pt modelId="{A9313110-40EB-40DB-9FD7-1EC55F166C3E}" type="pres">
      <dgm:prSet presAssocID="{89678905-065A-4C2D-8F88-4BDB8EE82C0F}" presName="textRect" presStyleLbl="revTx" presStyleIdx="2" presStyleCnt="4">
        <dgm:presLayoutVars>
          <dgm:chMax val="1"/>
          <dgm:chPref val="1"/>
        </dgm:presLayoutVars>
      </dgm:prSet>
      <dgm:spPr/>
    </dgm:pt>
    <dgm:pt modelId="{88937288-10E3-4CC5-9FA5-A0E7ABABE853}" type="pres">
      <dgm:prSet presAssocID="{3DBDB2D4-2D6A-4BDF-B5E5-E089A8C61663}" presName="sibTrans" presStyleLbl="sibTrans2D1" presStyleIdx="0" presStyleCnt="0"/>
      <dgm:spPr/>
    </dgm:pt>
    <dgm:pt modelId="{A4B4B2FD-62DD-4DB1-BC6D-6AC55401388E}" type="pres">
      <dgm:prSet presAssocID="{396EBAC9-41C0-4EA0-832B-BFB806E83640}" presName="compNode" presStyleCnt="0"/>
      <dgm:spPr/>
    </dgm:pt>
    <dgm:pt modelId="{B8E53D2D-9063-498D-92B7-C43883FF9982}" type="pres">
      <dgm:prSet presAssocID="{396EBAC9-41C0-4EA0-832B-BFB806E83640}" presName="iconBgRect" presStyleLbl="bgShp" presStyleIdx="3" presStyleCnt="4"/>
      <dgm:spPr/>
    </dgm:pt>
    <dgm:pt modelId="{183C545F-CF63-43D3-89CD-F3A9B7595FFC}" type="pres">
      <dgm:prSet presAssocID="{396EBAC9-41C0-4EA0-832B-BFB806E8364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ause"/>
        </a:ext>
      </dgm:extLst>
    </dgm:pt>
    <dgm:pt modelId="{67E4A419-5A28-4C14-A941-90D8E86E038C}" type="pres">
      <dgm:prSet presAssocID="{396EBAC9-41C0-4EA0-832B-BFB806E83640}" presName="spaceRect" presStyleCnt="0"/>
      <dgm:spPr/>
    </dgm:pt>
    <dgm:pt modelId="{151D80F2-E3B1-42B9-978B-4AC50AE258D3}" type="pres">
      <dgm:prSet presAssocID="{396EBAC9-41C0-4EA0-832B-BFB806E83640}" presName="textRect" presStyleLbl="revTx" presStyleIdx="3" presStyleCnt="4">
        <dgm:presLayoutVars>
          <dgm:chMax val="1"/>
          <dgm:chPref val="1"/>
        </dgm:presLayoutVars>
      </dgm:prSet>
      <dgm:spPr/>
    </dgm:pt>
  </dgm:ptLst>
  <dgm:cxnLst>
    <dgm:cxn modelId="{DBF47B10-A0E6-4E92-BA1F-1FDE9C53E844}" type="presOf" srcId="{89678905-065A-4C2D-8F88-4BDB8EE82C0F}" destId="{A9313110-40EB-40DB-9FD7-1EC55F166C3E}" srcOrd="0" destOrd="0" presId="urn:microsoft.com/office/officeart/2018/2/layout/IconCircleList"/>
    <dgm:cxn modelId="{3D34A117-FB58-4C0F-9CB8-F749B8D3A95F}" srcId="{8063F6B4-2083-49FE-8FC5-1730685E7050}" destId="{56D96801-E07A-4BD1-8CA5-7F0ECB8D5FB1}" srcOrd="0" destOrd="0" parTransId="{7313E365-313A-47B6-9407-DB7FAAA486FA}" sibTransId="{9FB80F54-2862-4DA1-B2C1-7B86D9B876B2}"/>
    <dgm:cxn modelId="{AE19EC62-40AD-483E-853D-53377CB70B6E}" type="presOf" srcId="{08C78715-FCC1-44C6-B0D4-D99BE605708D}" destId="{AF1A707A-13F7-425C-8BF5-8AAA3F4AC30C}" srcOrd="0" destOrd="0" presId="urn:microsoft.com/office/officeart/2018/2/layout/IconCircleList"/>
    <dgm:cxn modelId="{F9CFF563-D206-4093-B28E-BD5E4B8565E3}" type="presOf" srcId="{8063F6B4-2083-49FE-8FC5-1730685E7050}" destId="{22004D70-C679-44AD-A0D1-E53B4171A493}" srcOrd="0" destOrd="0" presId="urn:microsoft.com/office/officeart/2018/2/layout/IconCircleList"/>
    <dgm:cxn modelId="{AA1FFF6C-1E00-4EF5-9633-49557FB56DFB}" srcId="{8063F6B4-2083-49FE-8FC5-1730685E7050}" destId="{396EBAC9-41C0-4EA0-832B-BFB806E83640}" srcOrd="3" destOrd="0" parTransId="{9FA19D58-A376-4F84-92BB-2DB8294F3CC7}" sibTransId="{0D5A4B33-6834-4B2F-9FB5-636AB7A191F7}"/>
    <dgm:cxn modelId="{723AD3A5-2563-4218-9586-417127477C60}" type="presOf" srcId="{9FB80F54-2862-4DA1-B2C1-7B86D9B876B2}" destId="{714EBE2C-5547-4CC8-B36D-97D03BCEBF8D}" srcOrd="0" destOrd="0" presId="urn:microsoft.com/office/officeart/2018/2/layout/IconCircleList"/>
    <dgm:cxn modelId="{EB40C9A8-B291-4C5C-9156-F1FD13F29B87}" type="presOf" srcId="{56D96801-E07A-4BD1-8CA5-7F0ECB8D5FB1}" destId="{801E3C0E-6FAE-4467-B8F8-370BECB03E6D}" srcOrd="0" destOrd="0" presId="urn:microsoft.com/office/officeart/2018/2/layout/IconCircleList"/>
    <dgm:cxn modelId="{7354E8B6-D525-4213-9925-C8607C187263}" type="presOf" srcId="{3DBDB2D4-2D6A-4BDF-B5E5-E089A8C61663}" destId="{88937288-10E3-4CC5-9FA5-A0E7ABABE853}" srcOrd="0" destOrd="0" presId="urn:microsoft.com/office/officeart/2018/2/layout/IconCircleList"/>
    <dgm:cxn modelId="{90DD81C0-C2BB-443D-B509-25C1C4108DD5}" srcId="{8063F6B4-2083-49FE-8FC5-1730685E7050}" destId="{3F447CD5-1F5A-4CAE-BBF4-83165BDD3E70}" srcOrd="1" destOrd="0" parTransId="{F1B24EE0-247C-4A71-AC39-EFD432AD6BB9}" sibTransId="{08C78715-FCC1-44C6-B0D4-D99BE605708D}"/>
    <dgm:cxn modelId="{9537E0C3-30CB-4B33-9BCF-A468A0F6283F}" type="presOf" srcId="{3F447CD5-1F5A-4CAE-BBF4-83165BDD3E70}" destId="{91A22FA9-F219-4F87-A284-A9F27A57F363}" srcOrd="0" destOrd="0" presId="urn:microsoft.com/office/officeart/2018/2/layout/IconCircleList"/>
    <dgm:cxn modelId="{B29512DB-AB19-4B6A-927B-86216AFADD4E}" srcId="{8063F6B4-2083-49FE-8FC5-1730685E7050}" destId="{89678905-065A-4C2D-8F88-4BDB8EE82C0F}" srcOrd="2" destOrd="0" parTransId="{39A0D2B8-257F-477A-8B9F-350DCFD5DBCE}" sibTransId="{3DBDB2D4-2D6A-4BDF-B5E5-E089A8C61663}"/>
    <dgm:cxn modelId="{0E10A0ED-60AF-40F1-B5B7-8F0CFD58FF94}" type="presOf" srcId="{396EBAC9-41C0-4EA0-832B-BFB806E83640}" destId="{151D80F2-E3B1-42B9-978B-4AC50AE258D3}" srcOrd="0" destOrd="0" presId="urn:microsoft.com/office/officeart/2018/2/layout/IconCircleList"/>
    <dgm:cxn modelId="{DE41D618-72A1-44E6-A41C-E211DBE312AB}" type="presParOf" srcId="{22004D70-C679-44AD-A0D1-E53B4171A493}" destId="{862EC2BA-B58F-4D85-8628-0022D1AD855D}" srcOrd="0" destOrd="0" presId="urn:microsoft.com/office/officeart/2018/2/layout/IconCircleList"/>
    <dgm:cxn modelId="{B1D733AF-08FC-4D98-BAAA-F5E4CB916254}" type="presParOf" srcId="{862EC2BA-B58F-4D85-8628-0022D1AD855D}" destId="{6E520598-77FB-49B1-9512-41C1B2A40F41}" srcOrd="0" destOrd="0" presId="urn:microsoft.com/office/officeart/2018/2/layout/IconCircleList"/>
    <dgm:cxn modelId="{CA2E2048-7DBD-462C-9E12-E9944D3FE39A}" type="presParOf" srcId="{6E520598-77FB-49B1-9512-41C1B2A40F41}" destId="{5B105A8D-15CC-4828-9E35-F1462893705D}" srcOrd="0" destOrd="0" presId="urn:microsoft.com/office/officeart/2018/2/layout/IconCircleList"/>
    <dgm:cxn modelId="{02C41366-A458-46EC-9971-335875033951}" type="presParOf" srcId="{6E520598-77FB-49B1-9512-41C1B2A40F41}" destId="{3388302B-5FDB-4C01-9138-01505577B3AF}" srcOrd="1" destOrd="0" presId="urn:microsoft.com/office/officeart/2018/2/layout/IconCircleList"/>
    <dgm:cxn modelId="{7CE3017C-8C01-4EE4-A24D-C281E25546AE}" type="presParOf" srcId="{6E520598-77FB-49B1-9512-41C1B2A40F41}" destId="{DB55B84E-C4C5-41CB-A976-80AB2BF17784}" srcOrd="2" destOrd="0" presId="urn:microsoft.com/office/officeart/2018/2/layout/IconCircleList"/>
    <dgm:cxn modelId="{8AF32DB7-00C5-464D-9F02-7E98D694459A}" type="presParOf" srcId="{6E520598-77FB-49B1-9512-41C1B2A40F41}" destId="{801E3C0E-6FAE-4467-B8F8-370BECB03E6D}" srcOrd="3" destOrd="0" presId="urn:microsoft.com/office/officeart/2018/2/layout/IconCircleList"/>
    <dgm:cxn modelId="{B62DCCA4-DE0D-4294-BF39-07AA5E671E7C}" type="presParOf" srcId="{862EC2BA-B58F-4D85-8628-0022D1AD855D}" destId="{714EBE2C-5547-4CC8-B36D-97D03BCEBF8D}" srcOrd="1" destOrd="0" presId="urn:microsoft.com/office/officeart/2018/2/layout/IconCircleList"/>
    <dgm:cxn modelId="{25DF0172-92BC-409E-9AFF-FC8D126294D2}" type="presParOf" srcId="{862EC2BA-B58F-4D85-8628-0022D1AD855D}" destId="{F7E2D2B0-F3E3-4F5C-BA44-713E5EAFD476}" srcOrd="2" destOrd="0" presId="urn:microsoft.com/office/officeart/2018/2/layout/IconCircleList"/>
    <dgm:cxn modelId="{CF701D46-46B5-4B7B-B236-7EB0C3EAF60E}" type="presParOf" srcId="{F7E2D2B0-F3E3-4F5C-BA44-713E5EAFD476}" destId="{BB9C7A5A-17CE-4165-A52F-C9D533AE2424}" srcOrd="0" destOrd="0" presId="urn:microsoft.com/office/officeart/2018/2/layout/IconCircleList"/>
    <dgm:cxn modelId="{B9C9C1B6-CEDB-43C6-A72D-2B0A5D7042EB}" type="presParOf" srcId="{F7E2D2B0-F3E3-4F5C-BA44-713E5EAFD476}" destId="{A5D1ECC0-01B2-494F-9AF6-A8D80A110379}" srcOrd="1" destOrd="0" presId="urn:microsoft.com/office/officeart/2018/2/layout/IconCircleList"/>
    <dgm:cxn modelId="{F68511F3-3847-41A4-BB97-34C37EB9766C}" type="presParOf" srcId="{F7E2D2B0-F3E3-4F5C-BA44-713E5EAFD476}" destId="{D911EDC5-F7F4-4692-8020-1473E295D659}" srcOrd="2" destOrd="0" presId="urn:microsoft.com/office/officeart/2018/2/layout/IconCircleList"/>
    <dgm:cxn modelId="{731B0D44-4D8A-4177-AFF7-BCCC8A3319CF}" type="presParOf" srcId="{F7E2D2B0-F3E3-4F5C-BA44-713E5EAFD476}" destId="{91A22FA9-F219-4F87-A284-A9F27A57F363}" srcOrd="3" destOrd="0" presId="urn:microsoft.com/office/officeart/2018/2/layout/IconCircleList"/>
    <dgm:cxn modelId="{EE24DEE0-E36E-49D7-B12C-04D44F27E54F}" type="presParOf" srcId="{862EC2BA-B58F-4D85-8628-0022D1AD855D}" destId="{AF1A707A-13F7-425C-8BF5-8AAA3F4AC30C}" srcOrd="3" destOrd="0" presId="urn:microsoft.com/office/officeart/2018/2/layout/IconCircleList"/>
    <dgm:cxn modelId="{0CEC7B04-C6C3-4047-8BAB-C0E04572DA82}" type="presParOf" srcId="{862EC2BA-B58F-4D85-8628-0022D1AD855D}" destId="{A0B55767-A59E-4EBD-B462-00929443B163}" srcOrd="4" destOrd="0" presId="urn:microsoft.com/office/officeart/2018/2/layout/IconCircleList"/>
    <dgm:cxn modelId="{51F66F46-EC16-435B-A3A3-8611CBDAC8E2}" type="presParOf" srcId="{A0B55767-A59E-4EBD-B462-00929443B163}" destId="{77C45DE0-73A6-40D4-B0C2-AEF68717F956}" srcOrd="0" destOrd="0" presId="urn:microsoft.com/office/officeart/2018/2/layout/IconCircleList"/>
    <dgm:cxn modelId="{4989AE75-1197-45E0-AAC7-8A098F64F252}" type="presParOf" srcId="{A0B55767-A59E-4EBD-B462-00929443B163}" destId="{A779A5FD-B10D-4309-B93E-867D796063FD}" srcOrd="1" destOrd="0" presId="urn:microsoft.com/office/officeart/2018/2/layout/IconCircleList"/>
    <dgm:cxn modelId="{57C41898-DC6D-40A7-B8F8-24E9632F5F5C}" type="presParOf" srcId="{A0B55767-A59E-4EBD-B462-00929443B163}" destId="{BD19C49B-C139-48DC-84C3-7680F6CFE579}" srcOrd="2" destOrd="0" presId="urn:microsoft.com/office/officeart/2018/2/layout/IconCircleList"/>
    <dgm:cxn modelId="{B139AA90-4031-45F4-9668-95C29DE0E138}" type="presParOf" srcId="{A0B55767-A59E-4EBD-B462-00929443B163}" destId="{A9313110-40EB-40DB-9FD7-1EC55F166C3E}" srcOrd="3" destOrd="0" presId="urn:microsoft.com/office/officeart/2018/2/layout/IconCircleList"/>
    <dgm:cxn modelId="{48FADB85-E71D-4474-A245-543364D380D5}" type="presParOf" srcId="{862EC2BA-B58F-4D85-8628-0022D1AD855D}" destId="{88937288-10E3-4CC5-9FA5-A0E7ABABE853}" srcOrd="5" destOrd="0" presId="urn:microsoft.com/office/officeart/2018/2/layout/IconCircleList"/>
    <dgm:cxn modelId="{FEFC9814-9338-4222-A8C7-A5D84CEC4221}" type="presParOf" srcId="{862EC2BA-B58F-4D85-8628-0022D1AD855D}" destId="{A4B4B2FD-62DD-4DB1-BC6D-6AC55401388E}" srcOrd="6" destOrd="0" presId="urn:microsoft.com/office/officeart/2018/2/layout/IconCircleList"/>
    <dgm:cxn modelId="{5660CDE1-9007-41EF-8C75-59AD73F202AC}" type="presParOf" srcId="{A4B4B2FD-62DD-4DB1-BC6D-6AC55401388E}" destId="{B8E53D2D-9063-498D-92B7-C43883FF9982}" srcOrd="0" destOrd="0" presId="urn:microsoft.com/office/officeart/2018/2/layout/IconCircleList"/>
    <dgm:cxn modelId="{8DB6FDC6-7138-40E3-AD89-A87FC412F7E0}" type="presParOf" srcId="{A4B4B2FD-62DD-4DB1-BC6D-6AC55401388E}" destId="{183C545F-CF63-43D3-89CD-F3A9B7595FFC}" srcOrd="1" destOrd="0" presId="urn:microsoft.com/office/officeart/2018/2/layout/IconCircleList"/>
    <dgm:cxn modelId="{1EBABCC1-059E-42A4-97B5-5650699FF080}" type="presParOf" srcId="{A4B4B2FD-62DD-4DB1-BC6D-6AC55401388E}" destId="{67E4A419-5A28-4C14-A941-90D8E86E038C}" srcOrd="2" destOrd="0" presId="urn:microsoft.com/office/officeart/2018/2/layout/IconCircleList"/>
    <dgm:cxn modelId="{06F37A91-E030-410E-9A80-120D3B23E1B6}" type="presParOf" srcId="{A4B4B2FD-62DD-4DB1-BC6D-6AC55401388E}" destId="{151D80F2-E3B1-42B9-978B-4AC50AE258D3}"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B22C79-8875-4C82-912C-F8FDB5BAC7AA}" type="doc">
      <dgm:prSet loTypeId="urn:microsoft.com/office/officeart/2016/7/layout/BasicLinearProcessNumbered" loCatId="process" qsTypeId="urn:microsoft.com/office/officeart/2005/8/quickstyle/simple1" qsCatId="simple" csTypeId="urn:microsoft.com/office/officeart/2005/8/colors/colorful2" csCatId="colorful"/>
      <dgm:spPr/>
      <dgm:t>
        <a:bodyPr/>
        <a:lstStyle/>
        <a:p>
          <a:endParaRPr lang="en-US"/>
        </a:p>
      </dgm:t>
    </dgm:pt>
    <dgm:pt modelId="{1AB81B50-FB40-4C7F-9B12-E34F947CC646}">
      <dgm:prSet/>
      <dgm:spPr/>
      <dgm:t>
        <a:bodyPr/>
        <a:lstStyle/>
        <a:p>
          <a:r>
            <a:rPr lang="en-GB"/>
            <a:t>Draw a diagram to show expansionary fiscal policy.</a:t>
          </a:r>
          <a:endParaRPr lang="en-US"/>
        </a:p>
      </dgm:t>
    </dgm:pt>
    <dgm:pt modelId="{127AE800-89D2-478A-B9DE-EBB894EB24E8}" type="parTrans" cxnId="{9F592661-3A6C-4DB5-AE10-78A56561DA81}">
      <dgm:prSet/>
      <dgm:spPr/>
      <dgm:t>
        <a:bodyPr/>
        <a:lstStyle/>
        <a:p>
          <a:endParaRPr lang="en-US"/>
        </a:p>
      </dgm:t>
    </dgm:pt>
    <dgm:pt modelId="{D68CF6F6-CF00-4B77-B985-98184CEB91A9}" type="sibTrans" cxnId="{9F592661-3A6C-4DB5-AE10-78A56561DA81}">
      <dgm:prSet phldrT="1" phldr="0"/>
      <dgm:spPr/>
      <dgm:t>
        <a:bodyPr/>
        <a:lstStyle/>
        <a:p>
          <a:r>
            <a:rPr lang="en-US"/>
            <a:t>1</a:t>
          </a:r>
        </a:p>
      </dgm:t>
    </dgm:pt>
    <dgm:pt modelId="{3AA88C68-482F-4B2D-A7E7-D9BCABA91AB7}">
      <dgm:prSet/>
      <dgm:spPr/>
      <dgm:t>
        <a:bodyPr/>
        <a:lstStyle/>
        <a:p>
          <a:r>
            <a:rPr lang="en-GB"/>
            <a:t>Explain your diagram.</a:t>
          </a:r>
          <a:endParaRPr lang="en-US"/>
        </a:p>
      </dgm:t>
    </dgm:pt>
    <dgm:pt modelId="{F5AC5D9E-FB0E-408B-AA79-832970E21BCD}" type="parTrans" cxnId="{0062A189-DD12-436D-87D5-C310FE064D44}">
      <dgm:prSet/>
      <dgm:spPr/>
      <dgm:t>
        <a:bodyPr/>
        <a:lstStyle/>
        <a:p>
          <a:endParaRPr lang="en-US"/>
        </a:p>
      </dgm:t>
    </dgm:pt>
    <dgm:pt modelId="{32243BA9-817D-4890-BBC8-0E09687FEC92}" type="sibTrans" cxnId="{0062A189-DD12-436D-87D5-C310FE064D44}">
      <dgm:prSet phldrT="2" phldr="0"/>
      <dgm:spPr/>
      <dgm:t>
        <a:bodyPr/>
        <a:lstStyle/>
        <a:p>
          <a:r>
            <a:rPr lang="en-US"/>
            <a:t>2</a:t>
          </a:r>
        </a:p>
      </dgm:t>
    </dgm:pt>
    <dgm:pt modelId="{C34271BB-C1C4-4195-A80C-453A5B6A7782}">
      <dgm:prSet/>
      <dgm:spPr/>
      <dgm:t>
        <a:bodyPr/>
        <a:lstStyle/>
        <a:p>
          <a:r>
            <a:rPr lang="en-GB"/>
            <a:t>Analyse the impact on:</a:t>
          </a:r>
          <a:endParaRPr lang="en-US"/>
        </a:p>
      </dgm:t>
    </dgm:pt>
    <dgm:pt modelId="{CF9413A1-891D-4829-9445-3AADFBB891FF}" type="parTrans" cxnId="{7FAE7D95-A54F-4A5D-9735-229CCF8C473F}">
      <dgm:prSet/>
      <dgm:spPr/>
      <dgm:t>
        <a:bodyPr/>
        <a:lstStyle/>
        <a:p>
          <a:endParaRPr lang="en-US"/>
        </a:p>
      </dgm:t>
    </dgm:pt>
    <dgm:pt modelId="{9E1778EF-29C0-474D-9CA5-72D124D44E5A}" type="sibTrans" cxnId="{7FAE7D95-A54F-4A5D-9735-229CCF8C473F}">
      <dgm:prSet phldrT="3" phldr="0"/>
      <dgm:spPr/>
      <dgm:t>
        <a:bodyPr/>
        <a:lstStyle/>
        <a:p>
          <a:r>
            <a:rPr lang="en-US"/>
            <a:t>3</a:t>
          </a:r>
        </a:p>
      </dgm:t>
    </dgm:pt>
    <dgm:pt modelId="{5AB18E8E-C20B-4898-A6F9-E0F0CAAD0CFE}">
      <dgm:prSet/>
      <dgm:spPr/>
      <dgm:t>
        <a:bodyPr/>
        <a:lstStyle/>
        <a:p>
          <a:r>
            <a:rPr lang="en-GB"/>
            <a:t>Inflation</a:t>
          </a:r>
          <a:endParaRPr lang="en-US"/>
        </a:p>
      </dgm:t>
    </dgm:pt>
    <dgm:pt modelId="{AE5D647A-B3BE-4D47-9ED0-E14EE0F50C7F}" type="parTrans" cxnId="{1148CC3E-2A06-488D-B548-E4409EFA93C3}">
      <dgm:prSet/>
      <dgm:spPr/>
      <dgm:t>
        <a:bodyPr/>
        <a:lstStyle/>
        <a:p>
          <a:endParaRPr lang="en-US"/>
        </a:p>
      </dgm:t>
    </dgm:pt>
    <dgm:pt modelId="{A5050227-2D48-4FDE-88DB-58E4C5D1B47A}" type="sibTrans" cxnId="{1148CC3E-2A06-488D-B548-E4409EFA93C3}">
      <dgm:prSet/>
      <dgm:spPr/>
      <dgm:t>
        <a:bodyPr/>
        <a:lstStyle/>
        <a:p>
          <a:endParaRPr lang="en-US"/>
        </a:p>
      </dgm:t>
    </dgm:pt>
    <dgm:pt modelId="{3FEDE805-01F0-46C0-B203-67A79F299BDD}">
      <dgm:prSet/>
      <dgm:spPr/>
      <dgm:t>
        <a:bodyPr/>
        <a:lstStyle/>
        <a:p>
          <a:r>
            <a:rPr lang="en-GB"/>
            <a:t>Employment</a:t>
          </a:r>
          <a:endParaRPr lang="en-US"/>
        </a:p>
      </dgm:t>
    </dgm:pt>
    <dgm:pt modelId="{91DB32CB-B9FE-49C5-849F-EC1DF309685D}" type="parTrans" cxnId="{ADD941FF-C72E-4150-83EA-28F065E04D99}">
      <dgm:prSet/>
      <dgm:spPr/>
      <dgm:t>
        <a:bodyPr/>
        <a:lstStyle/>
        <a:p>
          <a:endParaRPr lang="en-US"/>
        </a:p>
      </dgm:t>
    </dgm:pt>
    <dgm:pt modelId="{26266E1E-0DB0-40EB-ABB7-3EFE4E2D8069}" type="sibTrans" cxnId="{ADD941FF-C72E-4150-83EA-28F065E04D99}">
      <dgm:prSet/>
      <dgm:spPr/>
      <dgm:t>
        <a:bodyPr/>
        <a:lstStyle/>
        <a:p>
          <a:endParaRPr lang="en-US"/>
        </a:p>
      </dgm:t>
    </dgm:pt>
    <dgm:pt modelId="{6A68C133-B3EA-4003-B84A-AF862DA46B77}">
      <dgm:prSet/>
      <dgm:spPr/>
      <dgm:t>
        <a:bodyPr/>
        <a:lstStyle/>
        <a:p>
          <a:r>
            <a:rPr lang="en-GB"/>
            <a:t>Government spending.</a:t>
          </a:r>
          <a:endParaRPr lang="en-US"/>
        </a:p>
      </dgm:t>
    </dgm:pt>
    <dgm:pt modelId="{E44FCDC2-C3C5-4475-B04F-0A8FB4C45E95}" type="parTrans" cxnId="{130C3309-8689-4DA1-A469-1EF8BA6B93B4}">
      <dgm:prSet/>
      <dgm:spPr/>
      <dgm:t>
        <a:bodyPr/>
        <a:lstStyle/>
        <a:p>
          <a:endParaRPr lang="en-US"/>
        </a:p>
      </dgm:t>
    </dgm:pt>
    <dgm:pt modelId="{41A120DE-5B6B-49D0-AE44-70576BF0C1AC}" type="sibTrans" cxnId="{130C3309-8689-4DA1-A469-1EF8BA6B93B4}">
      <dgm:prSet/>
      <dgm:spPr/>
      <dgm:t>
        <a:bodyPr/>
        <a:lstStyle/>
        <a:p>
          <a:endParaRPr lang="en-US"/>
        </a:p>
      </dgm:t>
    </dgm:pt>
    <dgm:pt modelId="{DA8EEB7D-30CB-4DCD-88E3-5ACB523709F4}" type="pres">
      <dgm:prSet presAssocID="{FFB22C79-8875-4C82-912C-F8FDB5BAC7AA}" presName="Name0" presStyleCnt="0">
        <dgm:presLayoutVars>
          <dgm:animLvl val="lvl"/>
          <dgm:resizeHandles val="exact"/>
        </dgm:presLayoutVars>
      </dgm:prSet>
      <dgm:spPr/>
    </dgm:pt>
    <dgm:pt modelId="{066C6426-2949-4807-9CA9-76DC60DB1BCF}" type="pres">
      <dgm:prSet presAssocID="{1AB81B50-FB40-4C7F-9B12-E34F947CC646}" presName="compositeNode" presStyleCnt="0">
        <dgm:presLayoutVars>
          <dgm:bulletEnabled val="1"/>
        </dgm:presLayoutVars>
      </dgm:prSet>
      <dgm:spPr/>
    </dgm:pt>
    <dgm:pt modelId="{51A8D80B-2A4A-4CA9-957C-12E1DA4D93BC}" type="pres">
      <dgm:prSet presAssocID="{1AB81B50-FB40-4C7F-9B12-E34F947CC646}" presName="bgRect" presStyleLbl="bgAccFollowNode1" presStyleIdx="0" presStyleCnt="3"/>
      <dgm:spPr/>
    </dgm:pt>
    <dgm:pt modelId="{ECB790C8-3F94-4D43-ADA4-198CAC985F92}" type="pres">
      <dgm:prSet presAssocID="{D68CF6F6-CF00-4B77-B985-98184CEB91A9}" presName="sibTransNodeCircle" presStyleLbl="alignNode1" presStyleIdx="0" presStyleCnt="6">
        <dgm:presLayoutVars>
          <dgm:chMax val="0"/>
          <dgm:bulletEnabled/>
        </dgm:presLayoutVars>
      </dgm:prSet>
      <dgm:spPr/>
    </dgm:pt>
    <dgm:pt modelId="{55003512-D1D4-434E-8C7B-3E50FA316B50}" type="pres">
      <dgm:prSet presAssocID="{1AB81B50-FB40-4C7F-9B12-E34F947CC646}" presName="bottomLine" presStyleLbl="alignNode1" presStyleIdx="1" presStyleCnt="6">
        <dgm:presLayoutVars/>
      </dgm:prSet>
      <dgm:spPr/>
    </dgm:pt>
    <dgm:pt modelId="{B59FEA31-A96D-4DD6-A783-E2771CC3240A}" type="pres">
      <dgm:prSet presAssocID="{1AB81B50-FB40-4C7F-9B12-E34F947CC646}" presName="nodeText" presStyleLbl="bgAccFollowNode1" presStyleIdx="0" presStyleCnt="3">
        <dgm:presLayoutVars>
          <dgm:bulletEnabled val="1"/>
        </dgm:presLayoutVars>
      </dgm:prSet>
      <dgm:spPr/>
    </dgm:pt>
    <dgm:pt modelId="{6F058F90-AAC1-4F26-8166-F9489A3B8D9B}" type="pres">
      <dgm:prSet presAssocID="{D68CF6F6-CF00-4B77-B985-98184CEB91A9}" presName="sibTrans" presStyleCnt="0"/>
      <dgm:spPr/>
    </dgm:pt>
    <dgm:pt modelId="{9D025947-D3C6-4D26-9F0F-8543BBC6E4D0}" type="pres">
      <dgm:prSet presAssocID="{3AA88C68-482F-4B2D-A7E7-D9BCABA91AB7}" presName="compositeNode" presStyleCnt="0">
        <dgm:presLayoutVars>
          <dgm:bulletEnabled val="1"/>
        </dgm:presLayoutVars>
      </dgm:prSet>
      <dgm:spPr/>
    </dgm:pt>
    <dgm:pt modelId="{0B2A5238-C271-42DC-AF3C-2C204B902846}" type="pres">
      <dgm:prSet presAssocID="{3AA88C68-482F-4B2D-A7E7-D9BCABA91AB7}" presName="bgRect" presStyleLbl="bgAccFollowNode1" presStyleIdx="1" presStyleCnt="3"/>
      <dgm:spPr/>
    </dgm:pt>
    <dgm:pt modelId="{1BC3CBA1-60D1-4EEB-A1F6-75C3F915287C}" type="pres">
      <dgm:prSet presAssocID="{32243BA9-817D-4890-BBC8-0E09687FEC92}" presName="sibTransNodeCircle" presStyleLbl="alignNode1" presStyleIdx="2" presStyleCnt="6">
        <dgm:presLayoutVars>
          <dgm:chMax val="0"/>
          <dgm:bulletEnabled/>
        </dgm:presLayoutVars>
      </dgm:prSet>
      <dgm:spPr/>
    </dgm:pt>
    <dgm:pt modelId="{DD56C71A-48C4-4552-BA07-C3080BFA9FD9}" type="pres">
      <dgm:prSet presAssocID="{3AA88C68-482F-4B2D-A7E7-D9BCABA91AB7}" presName="bottomLine" presStyleLbl="alignNode1" presStyleIdx="3" presStyleCnt="6">
        <dgm:presLayoutVars/>
      </dgm:prSet>
      <dgm:spPr/>
    </dgm:pt>
    <dgm:pt modelId="{5FBBD2CC-E4A6-4355-903F-E292CE630276}" type="pres">
      <dgm:prSet presAssocID="{3AA88C68-482F-4B2D-A7E7-D9BCABA91AB7}" presName="nodeText" presStyleLbl="bgAccFollowNode1" presStyleIdx="1" presStyleCnt="3">
        <dgm:presLayoutVars>
          <dgm:bulletEnabled val="1"/>
        </dgm:presLayoutVars>
      </dgm:prSet>
      <dgm:spPr/>
    </dgm:pt>
    <dgm:pt modelId="{83AF2950-0242-4B7A-A054-409948D12782}" type="pres">
      <dgm:prSet presAssocID="{32243BA9-817D-4890-BBC8-0E09687FEC92}" presName="sibTrans" presStyleCnt="0"/>
      <dgm:spPr/>
    </dgm:pt>
    <dgm:pt modelId="{367A5518-1B7B-4665-B35C-E7BE5D12B223}" type="pres">
      <dgm:prSet presAssocID="{C34271BB-C1C4-4195-A80C-453A5B6A7782}" presName="compositeNode" presStyleCnt="0">
        <dgm:presLayoutVars>
          <dgm:bulletEnabled val="1"/>
        </dgm:presLayoutVars>
      </dgm:prSet>
      <dgm:spPr/>
    </dgm:pt>
    <dgm:pt modelId="{55A75018-0EF8-4763-95AA-95A681D69E5A}" type="pres">
      <dgm:prSet presAssocID="{C34271BB-C1C4-4195-A80C-453A5B6A7782}" presName="bgRect" presStyleLbl="bgAccFollowNode1" presStyleIdx="2" presStyleCnt="3"/>
      <dgm:spPr/>
    </dgm:pt>
    <dgm:pt modelId="{CB891093-4947-4DAE-83DA-B4E6DD1BE327}" type="pres">
      <dgm:prSet presAssocID="{9E1778EF-29C0-474D-9CA5-72D124D44E5A}" presName="sibTransNodeCircle" presStyleLbl="alignNode1" presStyleIdx="4" presStyleCnt="6">
        <dgm:presLayoutVars>
          <dgm:chMax val="0"/>
          <dgm:bulletEnabled/>
        </dgm:presLayoutVars>
      </dgm:prSet>
      <dgm:spPr/>
    </dgm:pt>
    <dgm:pt modelId="{BD4697EB-686D-4A7D-8B0C-DAEEF920C95F}" type="pres">
      <dgm:prSet presAssocID="{C34271BB-C1C4-4195-A80C-453A5B6A7782}" presName="bottomLine" presStyleLbl="alignNode1" presStyleIdx="5" presStyleCnt="6">
        <dgm:presLayoutVars/>
      </dgm:prSet>
      <dgm:spPr/>
    </dgm:pt>
    <dgm:pt modelId="{42DE6133-2C61-4790-B220-A2DC1C2B2098}" type="pres">
      <dgm:prSet presAssocID="{C34271BB-C1C4-4195-A80C-453A5B6A7782}" presName="nodeText" presStyleLbl="bgAccFollowNode1" presStyleIdx="2" presStyleCnt="3">
        <dgm:presLayoutVars>
          <dgm:bulletEnabled val="1"/>
        </dgm:presLayoutVars>
      </dgm:prSet>
      <dgm:spPr/>
    </dgm:pt>
  </dgm:ptLst>
  <dgm:cxnLst>
    <dgm:cxn modelId="{3924B303-8F89-43E2-8E44-1A2AAB573EB4}" type="presOf" srcId="{FFB22C79-8875-4C82-912C-F8FDB5BAC7AA}" destId="{DA8EEB7D-30CB-4DCD-88E3-5ACB523709F4}" srcOrd="0" destOrd="0" presId="urn:microsoft.com/office/officeart/2016/7/layout/BasicLinearProcessNumbered"/>
    <dgm:cxn modelId="{130C3309-8689-4DA1-A469-1EF8BA6B93B4}" srcId="{C34271BB-C1C4-4195-A80C-453A5B6A7782}" destId="{6A68C133-B3EA-4003-B84A-AF862DA46B77}" srcOrd="2" destOrd="0" parTransId="{E44FCDC2-C3C5-4475-B04F-0A8FB4C45E95}" sibTransId="{41A120DE-5B6B-49D0-AE44-70576BF0C1AC}"/>
    <dgm:cxn modelId="{A933170F-1A01-405D-9BBD-2DCE2EF9A2AD}" type="presOf" srcId="{C34271BB-C1C4-4195-A80C-453A5B6A7782}" destId="{42DE6133-2C61-4790-B220-A2DC1C2B2098}" srcOrd="1" destOrd="0" presId="urn:microsoft.com/office/officeart/2016/7/layout/BasicLinearProcessNumbered"/>
    <dgm:cxn modelId="{8F0A1E13-998D-4964-801F-B7FFAA98387A}" type="presOf" srcId="{5AB18E8E-C20B-4898-A6F9-E0F0CAAD0CFE}" destId="{42DE6133-2C61-4790-B220-A2DC1C2B2098}" srcOrd="0" destOrd="1" presId="urn:microsoft.com/office/officeart/2016/7/layout/BasicLinearProcessNumbered"/>
    <dgm:cxn modelId="{A9D63416-294C-4CFD-8C16-4114CCFB7E41}" type="presOf" srcId="{6A68C133-B3EA-4003-B84A-AF862DA46B77}" destId="{42DE6133-2C61-4790-B220-A2DC1C2B2098}" srcOrd="0" destOrd="3" presId="urn:microsoft.com/office/officeart/2016/7/layout/BasicLinearProcessNumbered"/>
    <dgm:cxn modelId="{99554E36-A122-4BA1-B073-1BA7001DAB1D}" type="presOf" srcId="{9E1778EF-29C0-474D-9CA5-72D124D44E5A}" destId="{CB891093-4947-4DAE-83DA-B4E6DD1BE327}" srcOrd="0" destOrd="0" presId="urn:microsoft.com/office/officeart/2016/7/layout/BasicLinearProcessNumbered"/>
    <dgm:cxn modelId="{1148CC3E-2A06-488D-B548-E4409EFA93C3}" srcId="{C34271BB-C1C4-4195-A80C-453A5B6A7782}" destId="{5AB18E8E-C20B-4898-A6F9-E0F0CAAD0CFE}" srcOrd="0" destOrd="0" parTransId="{AE5D647A-B3BE-4D47-9ED0-E14EE0F50C7F}" sibTransId="{A5050227-2D48-4FDE-88DB-58E4C5D1B47A}"/>
    <dgm:cxn modelId="{A9B5993F-73F0-49E9-ABDF-4A1A908FAF4C}" type="presOf" srcId="{D68CF6F6-CF00-4B77-B985-98184CEB91A9}" destId="{ECB790C8-3F94-4D43-ADA4-198CAC985F92}" srcOrd="0" destOrd="0" presId="urn:microsoft.com/office/officeart/2016/7/layout/BasicLinearProcessNumbered"/>
    <dgm:cxn modelId="{9F592661-3A6C-4DB5-AE10-78A56561DA81}" srcId="{FFB22C79-8875-4C82-912C-F8FDB5BAC7AA}" destId="{1AB81B50-FB40-4C7F-9B12-E34F947CC646}" srcOrd="0" destOrd="0" parTransId="{127AE800-89D2-478A-B9DE-EBB894EB24E8}" sibTransId="{D68CF6F6-CF00-4B77-B985-98184CEB91A9}"/>
    <dgm:cxn modelId="{5D6AF569-8E12-4057-BF9A-24ABD357941A}" type="presOf" srcId="{3FEDE805-01F0-46C0-B203-67A79F299BDD}" destId="{42DE6133-2C61-4790-B220-A2DC1C2B2098}" srcOrd="0" destOrd="2" presId="urn:microsoft.com/office/officeart/2016/7/layout/BasicLinearProcessNumbered"/>
    <dgm:cxn modelId="{0062A189-DD12-436D-87D5-C310FE064D44}" srcId="{FFB22C79-8875-4C82-912C-F8FDB5BAC7AA}" destId="{3AA88C68-482F-4B2D-A7E7-D9BCABA91AB7}" srcOrd="1" destOrd="0" parTransId="{F5AC5D9E-FB0E-408B-AA79-832970E21BCD}" sibTransId="{32243BA9-817D-4890-BBC8-0E09687FEC92}"/>
    <dgm:cxn modelId="{7FAE7D95-A54F-4A5D-9735-229CCF8C473F}" srcId="{FFB22C79-8875-4C82-912C-F8FDB5BAC7AA}" destId="{C34271BB-C1C4-4195-A80C-453A5B6A7782}" srcOrd="2" destOrd="0" parTransId="{CF9413A1-891D-4829-9445-3AADFBB891FF}" sibTransId="{9E1778EF-29C0-474D-9CA5-72D124D44E5A}"/>
    <dgm:cxn modelId="{07FAB9A4-9B47-4E1D-865C-60BDD858D01E}" type="presOf" srcId="{C34271BB-C1C4-4195-A80C-453A5B6A7782}" destId="{55A75018-0EF8-4763-95AA-95A681D69E5A}" srcOrd="0" destOrd="0" presId="urn:microsoft.com/office/officeart/2016/7/layout/BasicLinearProcessNumbered"/>
    <dgm:cxn modelId="{2BB1C9D1-961C-47AD-B09C-5DF93C0EC652}" type="presOf" srcId="{1AB81B50-FB40-4C7F-9B12-E34F947CC646}" destId="{51A8D80B-2A4A-4CA9-957C-12E1DA4D93BC}" srcOrd="0" destOrd="0" presId="urn:microsoft.com/office/officeart/2016/7/layout/BasicLinearProcessNumbered"/>
    <dgm:cxn modelId="{BD4A9EDD-BB65-42FF-950A-67B76220EA39}" type="presOf" srcId="{32243BA9-817D-4890-BBC8-0E09687FEC92}" destId="{1BC3CBA1-60D1-4EEB-A1F6-75C3F915287C}" srcOrd="0" destOrd="0" presId="urn:microsoft.com/office/officeart/2016/7/layout/BasicLinearProcessNumbered"/>
    <dgm:cxn modelId="{51DF26E4-FAE9-4624-8AB9-8FFBC17D9557}" type="presOf" srcId="{3AA88C68-482F-4B2D-A7E7-D9BCABA91AB7}" destId="{0B2A5238-C271-42DC-AF3C-2C204B902846}" srcOrd="0" destOrd="0" presId="urn:microsoft.com/office/officeart/2016/7/layout/BasicLinearProcessNumbered"/>
    <dgm:cxn modelId="{836DB4F1-4BFC-4EBC-AE7E-E1B6F56A4F40}" type="presOf" srcId="{3AA88C68-482F-4B2D-A7E7-D9BCABA91AB7}" destId="{5FBBD2CC-E4A6-4355-903F-E292CE630276}" srcOrd="1" destOrd="0" presId="urn:microsoft.com/office/officeart/2016/7/layout/BasicLinearProcessNumbered"/>
    <dgm:cxn modelId="{B1CDC7FA-3E68-4DDF-A472-D88F7F6C1F6E}" type="presOf" srcId="{1AB81B50-FB40-4C7F-9B12-E34F947CC646}" destId="{B59FEA31-A96D-4DD6-A783-E2771CC3240A}" srcOrd="1" destOrd="0" presId="urn:microsoft.com/office/officeart/2016/7/layout/BasicLinearProcessNumbered"/>
    <dgm:cxn modelId="{ADD941FF-C72E-4150-83EA-28F065E04D99}" srcId="{C34271BB-C1C4-4195-A80C-453A5B6A7782}" destId="{3FEDE805-01F0-46C0-B203-67A79F299BDD}" srcOrd="1" destOrd="0" parTransId="{91DB32CB-B9FE-49C5-849F-EC1DF309685D}" sibTransId="{26266E1E-0DB0-40EB-ABB7-3EFE4E2D8069}"/>
    <dgm:cxn modelId="{22E950D6-0F57-49A9-81C2-535E01857AF0}" type="presParOf" srcId="{DA8EEB7D-30CB-4DCD-88E3-5ACB523709F4}" destId="{066C6426-2949-4807-9CA9-76DC60DB1BCF}" srcOrd="0" destOrd="0" presId="urn:microsoft.com/office/officeart/2016/7/layout/BasicLinearProcessNumbered"/>
    <dgm:cxn modelId="{E022714E-BA40-4A79-A688-9056C700B550}" type="presParOf" srcId="{066C6426-2949-4807-9CA9-76DC60DB1BCF}" destId="{51A8D80B-2A4A-4CA9-957C-12E1DA4D93BC}" srcOrd="0" destOrd="0" presId="urn:microsoft.com/office/officeart/2016/7/layout/BasicLinearProcessNumbered"/>
    <dgm:cxn modelId="{9EE377A0-CC0D-47C5-8BCD-7DBDD5A6E161}" type="presParOf" srcId="{066C6426-2949-4807-9CA9-76DC60DB1BCF}" destId="{ECB790C8-3F94-4D43-ADA4-198CAC985F92}" srcOrd="1" destOrd="0" presId="urn:microsoft.com/office/officeart/2016/7/layout/BasicLinearProcessNumbered"/>
    <dgm:cxn modelId="{A2F80F0E-5BA8-4C33-A814-03A40E21BF89}" type="presParOf" srcId="{066C6426-2949-4807-9CA9-76DC60DB1BCF}" destId="{55003512-D1D4-434E-8C7B-3E50FA316B50}" srcOrd="2" destOrd="0" presId="urn:microsoft.com/office/officeart/2016/7/layout/BasicLinearProcessNumbered"/>
    <dgm:cxn modelId="{C700D347-FAF4-4435-84B7-C6E0F131DC3D}" type="presParOf" srcId="{066C6426-2949-4807-9CA9-76DC60DB1BCF}" destId="{B59FEA31-A96D-4DD6-A783-E2771CC3240A}" srcOrd="3" destOrd="0" presId="urn:microsoft.com/office/officeart/2016/7/layout/BasicLinearProcessNumbered"/>
    <dgm:cxn modelId="{C6230B73-5A1F-445C-BD47-3D0EBCA55401}" type="presParOf" srcId="{DA8EEB7D-30CB-4DCD-88E3-5ACB523709F4}" destId="{6F058F90-AAC1-4F26-8166-F9489A3B8D9B}" srcOrd="1" destOrd="0" presId="urn:microsoft.com/office/officeart/2016/7/layout/BasicLinearProcessNumbered"/>
    <dgm:cxn modelId="{5E4CBE4F-CB22-4F27-8CCF-951792B9213B}" type="presParOf" srcId="{DA8EEB7D-30CB-4DCD-88E3-5ACB523709F4}" destId="{9D025947-D3C6-4D26-9F0F-8543BBC6E4D0}" srcOrd="2" destOrd="0" presId="urn:microsoft.com/office/officeart/2016/7/layout/BasicLinearProcessNumbered"/>
    <dgm:cxn modelId="{6C9FAC8B-905A-4220-95F7-D6DD9272482F}" type="presParOf" srcId="{9D025947-D3C6-4D26-9F0F-8543BBC6E4D0}" destId="{0B2A5238-C271-42DC-AF3C-2C204B902846}" srcOrd="0" destOrd="0" presId="urn:microsoft.com/office/officeart/2016/7/layout/BasicLinearProcessNumbered"/>
    <dgm:cxn modelId="{362726AE-6420-4FF2-96F1-06641FC7A598}" type="presParOf" srcId="{9D025947-D3C6-4D26-9F0F-8543BBC6E4D0}" destId="{1BC3CBA1-60D1-4EEB-A1F6-75C3F915287C}" srcOrd="1" destOrd="0" presId="urn:microsoft.com/office/officeart/2016/7/layout/BasicLinearProcessNumbered"/>
    <dgm:cxn modelId="{75A2FD1A-AEC5-4A8C-8D38-0DA10B27307A}" type="presParOf" srcId="{9D025947-D3C6-4D26-9F0F-8543BBC6E4D0}" destId="{DD56C71A-48C4-4552-BA07-C3080BFA9FD9}" srcOrd="2" destOrd="0" presId="urn:microsoft.com/office/officeart/2016/7/layout/BasicLinearProcessNumbered"/>
    <dgm:cxn modelId="{5A2720D2-3759-4BC8-B443-E05EE6077853}" type="presParOf" srcId="{9D025947-D3C6-4D26-9F0F-8543BBC6E4D0}" destId="{5FBBD2CC-E4A6-4355-903F-E292CE630276}" srcOrd="3" destOrd="0" presId="urn:microsoft.com/office/officeart/2016/7/layout/BasicLinearProcessNumbered"/>
    <dgm:cxn modelId="{ED4D4A7B-95B4-4598-807F-40CD291C6CBA}" type="presParOf" srcId="{DA8EEB7D-30CB-4DCD-88E3-5ACB523709F4}" destId="{83AF2950-0242-4B7A-A054-409948D12782}" srcOrd="3" destOrd="0" presId="urn:microsoft.com/office/officeart/2016/7/layout/BasicLinearProcessNumbered"/>
    <dgm:cxn modelId="{1C017E68-148A-41E0-8D22-99DDC6EB29FC}" type="presParOf" srcId="{DA8EEB7D-30CB-4DCD-88E3-5ACB523709F4}" destId="{367A5518-1B7B-4665-B35C-E7BE5D12B223}" srcOrd="4" destOrd="0" presId="urn:microsoft.com/office/officeart/2016/7/layout/BasicLinearProcessNumbered"/>
    <dgm:cxn modelId="{CCC9D2B0-0B76-45FE-A6D3-B4654777EBCE}" type="presParOf" srcId="{367A5518-1B7B-4665-B35C-E7BE5D12B223}" destId="{55A75018-0EF8-4763-95AA-95A681D69E5A}" srcOrd="0" destOrd="0" presId="urn:microsoft.com/office/officeart/2016/7/layout/BasicLinearProcessNumbered"/>
    <dgm:cxn modelId="{329E6A4C-2232-4BAB-A9AF-4E9B80DE9DCB}" type="presParOf" srcId="{367A5518-1B7B-4665-B35C-E7BE5D12B223}" destId="{CB891093-4947-4DAE-83DA-B4E6DD1BE327}" srcOrd="1" destOrd="0" presId="urn:microsoft.com/office/officeart/2016/7/layout/BasicLinearProcessNumbered"/>
    <dgm:cxn modelId="{2484966D-5656-4B75-8A72-75B1E500D0BD}" type="presParOf" srcId="{367A5518-1B7B-4665-B35C-E7BE5D12B223}" destId="{BD4697EB-686D-4A7D-8B0C-DAEEF920C95F}" srcOrd="2" destOrd="0" presId="urn:microsoft.com/office/officeart/2016/7/layout/BasicLinearProcessNumbered"/>
    <dgm:cxn modelId="{71B21433-18C1-4C5E-BD72-78A64D356D11}" type="presParOf" srcId="{367A5518-1B7B-4665-B35C-E7BE5D12B223}" destId="{42DE6133-2C61-4790-B220-A2DC1C2B209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80B0E2-BB42-4649-9CF6-82809D444388}" type="doc">
      <dgm:prSet loTypeId="urn:microsoft.com/office/officeart/2005/8/layout/vList5" loCatId="list" qsTypeId="urn:microsoft.com/office/officeart/2005/8/quickstyle/simple1" qsCatId="simple" csTypeId="urn:microsoft.com/office/officeart/2005/8/colors/colorful5" csCatId="colorful"/>
      <dgm:spPr/>
      <dgm:t>
        <a:bodyPr/>
        <a:lstStyle/>
        <a:p>
          <a:endParaRPr lang="en-US"/>
        </a:p>
      </dgm:t>
    </dgm:pt>
    <dgm:pt modelId="{1C52150E-E917-4500-A918-C6E4F42F1C72}">
      <dgm:prSet/>
      <dgm:spPr/>
      <dgm:t>
        <a:bodyPr/>
        <a:lstStyle/>
        <a:p>
          <a:r>
            <a:rPr lang="en-GB" b="1"/>
            <a:t>Wealth Effect</a:t>
          </a:r>
          <a:endParaRPr lang="en-US"/>
        </a:p>
      </dgm:t>
    </dgm:pt>
    <dgm:pt modelId="{29D3495C-0A9A-44CE-A475-540CA6C91A80}" type="parTrans" cxnId="{10ACC341-9419-44EB-AE92-20F6EB437ADE}">
      <dgm:prSet/>
      <dgm:spPr/>
      <dgm:t>
        <a:bodyPr/>
        <a:lstStyle/>
        <a:p>
          <a:endParaRPr lang="en-US"/>
        </a:p>
      </dgm:t>
    </dgm:pt>
    <dgm:pt modelId="{FADF762A-8E02-48CD-96D4-1EA60C5BA688}" type="sibTrans" cxnId="{10ACC341-9419-44EB-AE92-20F6EB437ADE}">
      <dgm:prSet/>
      <dgm:spPr/>
      <dgm:t>
        <a:bodyPr/>
        <a:lstStyle/>
        <a:p>
          <a:endParaRPr lang="en-US"/>
        </a:p>
      </dgm:t>
    </dgm:pt>
    <dgm:pt modelId="{2E94EB8B-9154-4A61-B9C2-83B530796B09}">
      <dgm:prSet/>
      <dgm:spPr/>
      <dgm:t>
        <a:bodyPr/>
        <a:lstStyle/>
        <a:p>
          <a:r>
            <a:rPr lang="en-GB"/>
            <a:t>Falling interest rates </a:t>
          </a:r>
          <a:r>
            <a:rPr lang="en-GB">
              <a:sym typeface="Wingdings" panose="05000000000000000000" pitchFamily="2" charset="2"/>
            </a:rPr>
            <a:t></a:t>
          </a:r>
          <a:r>
            <a:rPr lang="en-GB"/>
            <a:t> greater demand for housing through more affordable mortgages and increases in property prices</a:t>
          </a:r>
          <a:endParaRPr lang="en-US"/>
        </a:p>
      </dgm:t>
    </dgm:pt>
    <dgm:pt modelId="{B29961F0-BB3F-4700-B085-DC5CFBE629C3}" type="parTrans" cxnId="{C836CBDA-8A7C-471C-9208-1CD62C10D538}">
      <dgm:prSet/>
      <dgm:spPr/>
      <dgm:t>
        <a:bodyPr/>
        <a:lstStyle/>
        <a:p>
          <a:endParaRPr lang="en-US"/>
        </a:p>
      </dgm:t>
    </dgm:pt>
    <dgm:pt modelId="{65D97E70-B59B-459E-93E7-7FF6B8A95E24}" type="sibTrans" cxnId="{C836CBDA-8A7C-471C-9208-1CD62C10D538}">
      <dgm:prSet/>
      <dgm:spPr/>
      <dgm:t>
        <a:bodyPr/>
        <a:lstStyle/>
        <a:p>
          <a:endParaRPr lang="en-US"/>
        </a:p>
      </dgm:t>
    </dgm:pt>
    <dgm:pt modelId="{0A416D45-437A-4FBD-997C-FA6F23F0B4F4}">
      <dgm:prSet/>
      <dgm:spPr/>
      <dgm:t>
        <a:bodyPr/>
        <a:lstStyle/>
        <a:p>
          <a:r>
            <a:rPr lang="en-GB"/>
            <a:t>Homeowners can then borrow against the value of their home and increase consumption</a:t>
          </a:r>
          <a:endParaRPr lang="en-US"/>
        </a:p>
      </dgm:t>
    </dgm:pt>
    <dgm:pt modelId="{225BC0A0-0027-455F-BFBA-CED5C0AD9031}" type="parTrans" cxnId="{0CD2D832-CA46-4580-880E-A36BDDA4DE3F}">
      <dgm:prSet/>
      <dgm:spPr/>
      <dgm:t>
        <a:bodyPr/>
        <a:lstStyle/>
        <a:p>
          <a:endParaRPr lang="en-US"/>
        </a:p>
      </dgm:t>
    </dgm:pt>
    <dgm:pt modelId="{0A1B8767-7FB2-45AD-8E90-CFC45B880EFF}" type="sibTrans" cxnId="{0CD2D832-CA46-4580-880E-A36BDDA4DE3F}">
      <dgm:prSet/>
      <dgm:spPr/>
      <dgm:t>
        <a:bodyPr/>
        <a:lstStyle/>
        <a:p>
          <a:endParaRPr lang="en-US"/>
        </a:p>
      </dgm:t>
    </dgm:pt>
    <dgm:pt modelId="{C76E69E4-04F4-48CA-9CA7-9B580B2B9EA3}">
      <dgm:prSet/>
      <dgm:spPr/>
      <dgm:t>
        <a:bodyPr/>
        <a:lstStyle/>
        <a:p>
          <a:r>
            <a:rPr lang="en-GB"/>
            <a:t>It is also likely that rising house prices will improve consumer confidence and encourage further consumption</a:t>
          </a:r>
          <a:endParaRPr lang="en-US"/>
        </a:p>
      </dgm:t>
    </dgm:pt>
    <dgm:pt modelId="{41AF1722-2BBE-4235-8B9D-BB605062CD22}" type="parTrans" cxnId="{62F4962E-9CF3-41B3-A905-B8A8FDAC228F}">
      <dgm:prSet/>
      <dgm:spPr/>
      <dgm:t>
        <a:bodyPr/>
        <a:lstStyle/>
        <a:p>
          <a:endParaRPr lang="en-US"/>
        </a:p>
      </dgm:t>
    </dgm:pt>
    <dgm:pt modelId="{6CAF9143-F8BD-4B3C-ACAB-D9F5E9198008}" type="sibTrans" cxnId="{62F4962E-9CF3-41B3-A905-B8A8FDAC228F}">
      <dgm:prSet/>
      <dgm:spPr/>
      <dgm:t>
        <a:bodyPr/>
        <a:lstStyle/>
        <a:p>
          <a:endParaRPr lang="en-US"/>
        </a:p>
      </dgm:t>
    </dgm:pt>
    <dgm:pt modelId="{DABA8756-340F-4860-84D2-C6D801D7E01A}">
      <dgm:prSet/>
      <dgm:spPr/>
      <dgm:t>
        <a:bodyPr/>
        <a:lstStyle/>
        <a:p>
          <a:r>
            <a:rPr lang="en-GB" b="1"/>
            <a:t>Savings Ratio</a:t>
          </a:r>
          <a:endParaRPr lang="en-US"/>
        </a:p>
      </dgm:t>
    </dgm:pt>
    <dgm:pt modelId="{1E3BFB28-0FDA-4D32-8380-DF8332A3C74F}" type="parTrans" cxnId="{DBF72801-E62D-47D4-A891-58D6AFFB4447}">
      <dgm:prSet/>
      <dgm:spPr/>
      <dgm:t>
        <a:bodyPr/>
        <a:lstStyle/>
        <a:p>
          <a:endParaRPr lang="en-US"/>
        </a:p>
      </dgm:t>
    </dgm:pt>
    <dgm:pt modelId="{EAA340DF-123D-431B-A009-3ED06961F52D}" type="sibTrans" cxnId="{DBF72801-E62D-47D4-A891-58D6AFFB4447}">
      <dgm:prSet/>
      <dgm:spPr/>
      <dgm:t>
        <a:bodyPr/>
        <a:lstStyle/>
        <a:p>
          <a:endParaRPr lang="en-US"/>
        </a:p>
      </dgm:t>
    </dgm:pt>
    <dgm:pt modelId="{DD62A9B1-0410-496F-93FD-BB38B1D84D27}">
      <dgm:prSet/>
      <dgm:spPr/>
      <dgm:t>
        <a:bodyPr/>
        <a:lstStyle/>
        <a:p>
          <a:r>
            <a:rPr lang="en-GB"/>
            <a:t>High interest rates = Higher savings ratio as a higher proportion of income likely to be saved and therefore less spent on consumption</a:t>
          </a:r>
          <a:endParaRPr lang="en-US"/>
        </a:p>
      </dgm:t>
    </dgm:pt>
    <dgm:pt modelId="{5CFAE5A3-54D1-439F-B7D0-169F4B271726}" type="parTrans" cxnId="{B1573D18-4FAE-4800-B6DC-6E0ABA107E33}">
      <dgm:prSet/>
      <dgm:spPr/>
      <dgm:t>
        <a:bodyPr/>
        <a:lstStyle/>
        <a:p>
          <a:endParaRPr lang="en-US"/>
        </a:p>
      </dgm:t>
    </dgm:pt>
    <dgm:pt modelId="{74FD4677-2388-41AF-AC02-D460C37EDA78}" type="sibTrans" cxnId="{B1573D18-4FAE-4800-B6DC-6E0ABA107E33}">
      <dgm:prSet/>
      <dgm:spPr/>
      <dgm:t>
        <a:bodyPr/>
        <a:lstStyle/>
        <a:p>
          <a:endParaRPr lang="en-US"/>
        </a:p>
      </dgm:t>
    </dgm:pt>
    <dgm:pt modelId="{CFD4A4A2-C0F1-4770-BAC8-E5217AB2DCCF}">
      <dgm:prSet/>
      <dgm:spPr/>
      <dgm:t>
        <a:bodyPr/>
        <a:lstStyle/>
        <a:p>
          <a:r>
            <a:rPr lang="en-GB"/>
            <a:t>Low interest rates = Lower savings ratio as there is less incentive to save and more incentive to spend on consumption given that the reward for saving is small</a:t>
          </a:r>
          <a:endParaRPr lang="en-US"/>
        </a:p>
      </dgm:t>
    </dgm:pt>
    <dgm:pt modelId="{AB254224-D0B7-4B03-8B3D-D0BC2826BCE6}" type="parTrans" cxnId="{3A3C3CF9-3FB7-4A23-88E6-8188846A33A0}">
      <dgm:prSet/>
      <dgm:spPr/>
      <dgm:t>
        <a:bodyPr/>
        <a:lstStyle/>
        <a:p>
          <a:endParaRPr lang="en-US"/>
        </a:p>
      </dgm:t>
    </dgm:pt>
    <dgm:pt modelId="{3B288D40-F73A-49E5-A3C6-42EAFED20A77}" type="sibTrans" cxnId="{3A3C3CF9-3FB7-4A23-88E6-8188846A33A0}">
      <dgm:prSet/>
      <dgm:spPr/>
      <dgm:t>
        <a:bodyPr/>
        <a:lstStyle/>
        <a:p>
          <a:endParaRPr lang="en-US"/>
        </a:p>
      </dgm:t>
    </dgm:pt>
    <dgm:pt modelId="{14EAEC81-2557-4D17-838C-DA15A205F13E}" type="pres">
      <dgm:prSet presAssocID="{2780B0E2-BB42-4649-9CF6-82809D444388}" presName="Name0" presStyleCnt="0">
        <dgm:presLayoutVars>
          <dgm:dir/>
          <dgm:animLvl val="lvl"/>
          <dgm:resizeHandles val="exact"/>
        </dgm:presLayoutVars>
      </dgm:prSet>
      <dgm:spPr/>
    </dgm:pt>
    <dgm:pt modelId="{CB28FD4E-A6AA-46C3-B034-17A8D384382B}" type="pres">
      <dgm:prSet presAssocID="{1C52150E-E917-4500-A918-C6E4F42F1C72}" presName="linNode" presStyleCnt="0"/>
      <dgm:spPr/>
    </dgm:pt>
    <dgm:pt modelId="{E71FAD69-D814-416C-9041-67A5D5C53191}" type="pres">
      <dgm:prSet presAssocID="{1C52150E-E917-4500-A918-C6E4F42F1C72}" presName="parentText" presStyleLbl="node1" presStyleIdx="0" presStyleCnt="2">
        <dgm:presLayoutVars>
          <dgm:chMax val="1"/>
          <dgm:bulletEnabled val="1"/>
        </dgm:presLayoutVars>
      </dgm:prSet>
      <dgm:spPr/>
    </dgm:pt>
    <dgm:pt modelId="{0713205A-6C02-4596-883D-C5585008C131}" type="pres">
      <dgm:prSet presAssocID="{1C52150E-E917-4500-A918-C6E4F42F1C72}" presName="descendantText" presStyleLbl="alignAccFollowNode1" presStyleIdx="0" presStyleCnt="2">
        <dgm:presLayoutVars>
          <dgm:bulletEnabled val="1"/>
        </dgm:presLayoutVars>
      </dgm:prSet>
      <dgm:spPr/>
    </dgm:pt>
    <dgm:pt modelId="{3AB1C43C-CE28-412C-8D30-2CAB13C57459}" type="pres">
      <dgm:prSet presAssocID="{FADF762A-8E02-48CD-96D4-1EA60C5BA688}" presName="sp" presStyleCnt="0"/>
      <dgm:spPr/>
    </dgm:pt>
    <dgm:pt modelId="{72EF4778-2407-4749-A78F-922A63ADD4CF}" type="pres">
      <dgm:prSet presAssocID="{DABA8756-340F-4860-84D2-C6D801D7E01A}" presName="linNode" presStyleCnt="0"/>
      <dgm:spPr/>
    </dgm:pt>
    <dgm:pt modelId="{C8E881D1-46F6-4602-BE89-83BF860DB35A}" type="pres">
      <dgm:prSet presAssocID="{DABA8756-340F-4860-84D2-C6D801D7E01A}" presName="parentText" presStyleLbl="node1" presStyleIdx="1" presStyleCnt="2">
        <dgm:presLayoutVars>
          <dgm:chMax val="1"/>
          <dgm:bulletEnabled val="1"/>
        </dgm:presLayoutVars>
      </dgm:prSet>
      <dgm:spPr/>
    </dgm:pt>
    <dgm:pt modelId="{FF1358C5-2AEC-4AF1-AD80-4B5D1985F58D}" type="pres">
      <dgm:prSet presAssocID="{DABA8756-340F-4860-84D2-C6D801D7E01A}" presName="descendantText" presStyleLbl="alignAccFollowNode1" presStyleIdx="1" presStyleCnt="2">
        <dgm:presLayoutVars>
          <dgm:bulletEnabled val="1"/>
        </dgm:presLayoutVars>
      </dgm:prSet>
      <dgm:spPr/>
    </dgm:pt>
  </dgm:ptLst>
  <dgm:cxnLst>
    <dgm:cxn modelId="{DBF72801-E62D-47D4-A891-58D6AFFB4447}" srcId="{2780B0E2-BB42-4649-9CF6-82809D444388}" destId="{DABA8756-340F-4860-84D2-C6D801D7E01A}" srcOrd="1" destOrd="0" parTransId="{1E3BFB28-0FDA-4D32-8380-DF8332A3C74F}" sibTransId="{EAA340DF-123D-431B-A009-3ED06961F52D}"/>
    <dgm:cxn modelId="{9A688D0D-F0DE-4AEB-BA98-07DA3487E9AD}" type="presOf" srcId="{0A416D45-437A-4FBD-997C-FA6F23F0B4F4}" destId="{0713205A-6C02-4596-883D-C5585008C131}" srcOrd="0" destOrd="1" presId="urn:microsoft.com/office/officeart/2005/8/layout/vList5"/>
    <dgm:cxn modelId="{B1573D18-4FAE-4800-B6DC-6E0ABA107E33}" srcId="{DABA8756-340F-4860-84D2-C6D801D7E01A}" destId="{DD62A9B1-0410-496F-93FD-BB38B1D84D27}" srcOrd="0" destOrd="0" parTransId="{5CFAE5A3-54D1-439F-B7D0-169F4B271726}" sibTransId="{74FD4677-2388-41AF-AC02-D460C37EDA78}"/>
    <dgm:cxn modelId="{62F4962E-9CF3-41B3-A905-B8A8FDAC228F}" srcId="{1C52150E-E917-4500-A918-C6E4F42F1C72}" destId="{C76E69E4-04F4-48CA-9CA7-9B580B2B9EA3}" srcOrd="2" destOrd="0" parTransId="{41AF1722-2BBE-4235-8B9D-BB605062CD22}" sibTransId="{6CAF9143-F8BD-4B3C-ACAB-D9F5E9198008}"/>
    <dgm:cxn modelId="{0CD2D832-CA46-4580-880E-A36BDDA4DE3F}" srcId="{1C52150E-E917-4500-A918-C6E4F42F1C72}" destId="{0A416D45-437A-4FBD-997C-FA6F23F0B4F4}" srcOrd="1" destOrd="0" parTransId="{225BC0A0-0027-455F-BFBA-CED5C0AD9031}" sibTransId="{0A1B8767-7FB2-45AD-8E90-CFC45B880EFF}"/>
    <dgm:cxn modelId="{0D228861-073C-4DC6-9C7A-0998D08A0631}" type="presOf" srcId="{2E94EB8B-9154-4A61-B9C2-83B530796B09}" destId="{0713205A-6C02-4596-883D-C5585008C131}" srcOrd="0" destOrd="0" presId="urn:microsoft.com/office/officeart/2005/8/layout/vList5"/>
    <dgm:cxn modelId="{10ACC341-9419-44EB-AE92-20F6EB437ADE}" srcId="{2780B0E2-BB42-4649-9CF6-82809D444388}" destId="{1C52150E-E917-4500-A918-C6E4F42F1C72}" srcOrd="0" destOrd="0" parTransId="{29D3495C-0A9A-44CE-A475-540CA6C91A80}" sibTransId="{FADF762A-8E02-48CD-96D4-1EA60C5BA688}"/>
    <dgm:cxn modelId="{B07FC46B-F895-4633-A940-D27E476789B3}" type="presOf" srcId="{1C52150E-E917-4500-A918-C6E4F42F1C72}" destId="{E71FAD69-D814-416C-9041-67A5D5C53191}" srcOrd="0" destOrd="0" presId="urn:microsoft.com/office/officeart/2005/8/layout/vList5"/>
    <dgm:cxn modelId="{9E7B1A55-A14F-4359-9B06-104FA7F05A3A}" type="presOf" srcId="{CFD4A4A2-C0F1-4770-BAC8-E5217AB2DCCF}" destId="{FF1358C5-2AEC-4AF1-AD80-4B5D1985F58D}" srcOrd="0" destOrd="1" presId="urn:microsoft.com/office/officeart/2005/8/layout/vList5"/>
    <dgm:cxn modelId="{A0657759-937A-4200-81B1-402841E93268}" type="presOf" srcId="{2780B0E2-BB42-4649-9CF6-82809D444388}" destId="{14EAEC81-2557-4D17-838C-DA15A205F13E}" srcOrd="0" destOrd="0" presId="urn:microsoft.com/office/officeart/2005/8/layout/vList5"/>
    <dgm:cxn modelId="{F4DC51B6-F504-4B20-B4B9-630FA9BB7B5E}" type="presOf" srcId="{C76E69E4-04F4-48CA-9CA7-9B580B2B9EA3}" destId="{0713205A-6C02-4596-883D-C5585008C131}" srcOrd="0" destOrd="2" presId="urn:microsoft.com/office/officeart/2005/8/layout/vList5"/>
    <dgm:cxn modelId="{C836CBDA-8A7C-471C-9208-1CD62C10D538}" srcId="{1C52150E-E917-4500-A918-C6E4F42F1C72}" destId="{2E94EB8B-9154-4A61-B9C2-83B530796B09}" srcOrd="0" destOrd="0" parTransId="{B29961F0-BB3F-4700-B085-DC5CFBE629C3}" sibTransId="{65D97E70-B59B-459E-93E7-7FF6B8A95E24}"/>
    <dgm:cxn modelId="{A1E0EBE8-3CC8-4D2C-B886-D6EF97638143}" type="presOf" srcId="{DABA8756-340F-4860-84D2-C6D801D7E01A}" destId="{C8E881D1-46F6-4602-BE89-83BF860DB35A}" srcOrd="0" destOrd="0" presId="urn:microsoft.com/office/officeart/2005/8/layout/vList5"/>
    <dgm:cxn modelId="{B4A808EA-1265-4861-85E8-C32AF2EC68CA}" type="presOf" srcId="{DD62A9B1-0410-496F-93FD-BB38B1D84D27}" destId="{FF1358C5-2AEC-4AF1-AD80-4B5D1985F58D}" srcOrd="0" destOrd="0" presId="urn:microsoft.com/office/officeart/2005/8/layout/vList5"/>
    <dgm:cxn modelId="{3A3C3CF9-3FB7-4A23-88E6-8188846A33A0}" srcId="{DABA8756-340F-4860-84D2-C6D801D7E01A}" destId="{CFD4A4A2-C0F1-4770-BAC8-E5217AB2DCCF}" srcOrd="1" destOrd="0" parTransId="{AB254224-D0B7-4B03-8B3D-D0BC2826BCE6}" sibTransId="{3B288D40-F73A-49E5-A3C6-42EAFED20A77}"/>
    <dgm:cxn modelId="{92CF0201-8FCC-49B3-A5CA-CCB4308E0A4C}" type="presParOf" srcId="{14EAEC81-2557-4D17-838C-DA15A205F13E}" destId="{CB28FD4E-A6AA-46C3-B034-17A8D384382B}" srcOrd="0" destOrd="0" presId="urn:microsoft.com/office/officeart/2005/8/layout/vList5"/>
    <dgm:cxn modelId="{EAC3196F-3D76-4467-8F6D-A913156ED693}" type="presParOf" srcId="{CB28FD4E-A6AA-46C3-B034-17A8D384382B}" destId="{E71FAD69-D814-416C-9041-67A5D5C53191}" srcOrd="0" destOrd="0" presId="urn:microsoft.com/office/officeart/2005/8/layout/vList5"/>
    <dgm:cxn modelId="{5115AD95-BE42-4122-831B-F1DFBC9C1F14}" type="presParOf" srcId="{CB28FD4E-A6AA-46C3-B034-17A8D384382B}" destId="{0713205A-6C02-4596-883D-C5585008C131}" srcOrd="1" destOrd="0" presId="urn:microsoft.com/office/officeart/2005/8/layout/vList5"/>
    <dgm:cxn modelId="{379279DD-E63F-4AB1-B8CA-8098F243FDA9}" type="presParOf" srcId="{14EAEC81-2557-4D17-838C-DA15A205F13E}" destId="{3AB1C43C-CE28-412C-8D30-2CAB13C57459}" srcOrd="1" destOrd="0" presId="urn:microsoft.com/office/officeart/2005/8/layout/vList5"/>
    <dgm:cxn modelId="{825CD818-5D4C-48A0-B0BA-7BEEBAFBFA9A}" type="presParOf" srcId="{14EAEC81-2557-4D17-838C-DA15A205F13E}" destId="{72EF4778-2407-4749-A78F-922A63ADD4CF}" srcOrd="2" destOrd="0" presId="urn:microsoft.com/office/officeart/2005/8/layout/vList5"/>
    <dgm:cxn modelId="{07B783F8-BA6D-4644-B8A8-BFA5F62607C5}" type="presParOf" srcId="{72EF4778-2407-4749-A78F-922A63ADD4CF}" destId="{C8E881D1-46F6-4602-BE89-83BF860DB35A}" srcOrd="0" destOrd="0" presId="urn:microsoft.com/office/officeart/2005/8/layout/vList5"/>
    <dgm:cxn modelId="{99CF22F4-B152-4CD8-B5C0-FDBBBBEACCDF}" type="presParOf" srcId="{72EF4778-2407-4749-A78F-922A63ADD4CF}" destId="{FF1358C5-2AEC-4AF1-AD80-4B5D1985F58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B4575F-8385-4F1B-AA37-1C05E7C02DAB}"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6159FF21-52C4-4544-80E8-14D4F604343A}">
      <dgm:prSet/>
      <dgm:spPr/>
      <dgm:t>
        <a:bodyPr/>
        <a:lstStyle/>
        <a:p>
          <a:pPr>
            <a:defRPr cap="all"/>
          </a:pPr>
          <a:r>
            <a:rPr lang="en-GB"/>
            <a:t>Which supply side policy option is the best in your opinion to grow business investment?</a:t>
          </a:r>
          <a:endParaRPr lang="en-US"/>
        </a:p>
      </dgm:t>
    </dgm:pt>
    <dgm:pt modelId="{8B85DFC0-2773-44F8-B907-0062647B00D0}" type="parTrans" cxnId="{5BA11813-D59B-445D-9170-E5A5B4207834}">
      <dgm:prSet/>
      <dgm:spPr/>
      <dgm:t>
        <a:bodyPr/>
        <a:lstStyle/>
        <a:p>
          <a:endParaRPr lang="en-US"/>
        </a:p>
      </dgm:t>
    </dgm:pt>
    <dgm:pt modelId="{559116D5-0DF0-42A8-9F51-236C0C1B7DA8}" type="sibTrans" cxnId="{5BA11813-D59B-445D-9170-E5A5B4207834}">
      <dgm:prSet/>
      <dgm:spPr/>
      <dgm:t>
        <a:bodyPr/>
        <a:lstStyle/>
        <a:p>
          <a:endParaRPr lang="en-US"/>
        </a:p>
      </dgm:t>
    </dgm:pt>
    <dgm:pt modelId="{814FA796-56D9-48B9-B05D-37E87087C402}">
      <dgm:prSet/>
      <dgm:spPr/>
      <dgm:t>
        <a:bodyPr/>
        <a:lstStyle/>
        <a:p>
          <a:pPr>
            <a:defRPr cap="all"/>
          </a:pPr>
          <a:r>
            <a:rPr lang="en-GB"/>
            <a:t>Explain the impact of this on the wider economy?</a:t>
          </a:r>
          <a:endParaRPr lang="en-US"/>
        </a:p>
      </dgm:t>
    </dgm:pt>
    <dgm:pt modelId="{F4239A31-457B-49F3-82F5-3DAC773388B3}" type="parTrans" cxnId="{A6ECF127-9D53-47D1-B2A9-D69CCC39F691}">
      <dgm:prSet/>
      <dgm:spPr/>
      <dgm:t>
        <a:bodyPr/>
        <a:lstStyle/>
        <a:p>
          <a:endParaRPr lang="en-US"/>
        </a:p>
      </dgm:t>
    </dgm:pt>
    <dgm:pt modelId="{309797F0-F527-475D-B221-848258CC95DD}" type="sibTrans" cxnId="{A6ECF127-9D53-47D1-B2A9-D69CCC39F691}">
      <dgm:prSet/>
      <dgm:spPr/>
      <dgm:t>
        <a:bodyPr/>
        <a:lstStyle/>
        <a:p>
          <a:endParaRPr lang="en-US"/>
        </a:p>
      </dgm:t>
    </dgm:pt>
    <dgm:pt modelId="{78402E0B-B0A7-4B12-BCDB-ADE1F7C466CE}">
      <dgm:prSet/>
      <dgm:spPr/>
      <dgm:t>
        <a:bodyPr/>
        <a:lstStyle/>
        <a:p>
          <a:pPr>
            <a:defRPr cap="all"/>
          </a:pPr>
          <a:r>
            <a:rPr lang="en-GB"/>
            <a:t>Analyse the drawbacks of this policy.</a:t>
          </a:r>
          <a:endParaRPr lang="en-US"/>
        </a:p>
      </dgm:t>
    </dgm:pt>
    <dgm:pt modelId="{73A4A2BE-C4C4-4264-9FF5-FEDC7FE57CE8}" type="parTrans" cxnId="{FBAE7852-9173-474D-AC2F-61C1289BF717}">
      <dgm:prSet/>
      <dgm:spPr/>
      <dgm:t>
        <a:bodyPr/>
        <a:lstStyle/>
        <a:p>
          <a:endParaRPr lang="en-US"/>
        </a:p>
      </dgm:t>
    </dgm:pt>
    <dgm:pt modelId="{140D8466-8597-47BC-8F40-1C6273ABF501}" type="sibTrans" cxnId="{FBAE7852-9173-474D-AC2F-61C1289BF717}">
      <dgm:prSet/>
      <dgm:spPr/>
      <dgm:t>
        <a:bodyPr/>
        <a:lstStyle/>
        <a:p>
          <a:endParaRPr lang="en-US"/>
        </a:p>
      </dgm:t>
    </dgm:pt>
    <dgm:pt modelId="{ECFFE5BB-BA8A-40C3-8F5B-8F97350B2FDD}" type="pres">
      <dgm:prSet presAssocID="{4DB4575F-8385-4F1B-AA37-1C05E7C02DAB}" presName="root" presStyleCnt="0">
        <dgm:presLayoutVars>
          <dgm:dir/>
          <dgm:resizeHandles val="exact"/>
        </dgm:presLayoutVars>
      </dgm:prSet>
      <dgm:spPr/>
    </dgm:pt>
    <dgm:pt modelId="{602FB36E-114F-4569-BDDC-71CCF7AC9C5F}" type="pres">
      <dgm:prSet presAssocID="{6159FF21-52C4-4544-80E8-14D4F604343A}" presName="compNode" presStyleCnt="0"/>
      <dgm:spPr/>
    </dgm:pt>
    <dgm:pt modelId="{FE447FAA-6E2F-4860-9295-D6F16152D793}" type="pres">
      <dgm:prSet presAssocID="{6159FF21-52C4-4544-80E8-14D4F604343A}" presName="iconBgRect" presStyleLbl="bgShp" presStyleIdx="0" presStyleCnt="3"/>
      <dgm:spPr/>
    </dgm:pt>
    <dgm:pt modelId="{F63DEC82-C50D-4D86-9CC6-9369B7070B73}" type="pres">
      <dgm:prSet presAssocID="{6159FF21-52C4-4544-80E8-14D4F604343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Kiosk"/>
        </a:ext>
      </dgm:extLst>
    </dgm:pt>
    <dgm:pt modelId="{3993B706-15A8-472D-B014-0539E7F70909}" type="pres">
      <dgm:prSet presAssocID="{6159FF21-52C4-4544-80E8-14D4F604343A}" presName="spaceRect" presStyleCnt="0"/>
      <dgm:spPr/>
    </dgm:pt>
    <dgm:pt modelId="{CADFC02D-58E4-4EFA-BA72-1F7010DC02BF}" type="pres">
      <dgm:prSet presAssocID="{6159FF21-52C4-4544-80E8-14D4F604343A}" presName="textRect" presStyleLbl="revTx" presStyleIdx="0" presStyleCnt="3">
        <dgm:presLayoutVars>
          <dgm:chMax val="1"/>
          <dgm:chPref val="1"/>
        </dgm:presLayoutVars>
      </dgm:prSet>
      <dgm:spPr/>
    </dgm:pt>
    <dgm:pt modelId="{354CC491-B5E6-4634-86C1-EC632CAD000C}" type="pres">
      <dgm:prSet presAssocID="{559116D5-0DF0-42A8-9F51-236C0C1B7DA8}" presName="sibTrans" presStyleCnt="0"/>
      <dgm:spPr/>
    </dgm:pt>
    <dgm:pt modelId="{21CB6DF4-9406-4CB6-A73B-3D675D415595}" type="pres">
      <dgm:prSet presAssocID="{814FA796-56D9-48B9-B05D-37E87087C402}" presName="compNode" presStyleCnt="0"/>
      <dgm:spPr/>
    </dgm:pt>
    <dgm:pt modelId="{8E02FC84-EF0E-4B70-BE4F-2656FD034A85}" type="pres">
      <dgm:prSet presAssocID="{814FA796-56D9-48B9-B05D-37E87087C402}" presName="iconBgRect" presStyleLbl="bgShp" presStyleIdx="1" presStyleCnt="3"/>
      <dgm:spPr/>
    </dgm:pt>
    <dgm:pt modelId="{592EF77D-488C-4608-8B01-C9363429D33D}" type="pres">
      <dgm:prSet presAssocID="{814FA796-56D9-48B9-B05D-37E87087C40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llar"/>
        </a:ext>
      </dgm:extLst>
    </dgm:pt>
    <dgm:pt modelId="{152C1A2A-E304-48F2-ACEC-728EEB39EC74}" type="pres">
      <dgm:prSet presAssocID="{814FA796-56D9-48B9-B05D-37E87087C402}" presName="spaceRect" presStyleCnt="0"/>
      <dgm:spPr/>
    </dgm:pt>
    <dgm:pt modelId="{84531B7C-AB82-4F90-B91A-99E7B625FB5C}" type="pres">
      <dgm:prSet presAssocID="{814FA796-56D9-48B9-B05D-37E87087C402}" presName="textRect" presStyleLbl="revTx" presStyleIdx="1" presStyleCnt="3">
        <dgm:presLayoutVars>
          <dgm:chMax val="1"/>
          <dgm:chPref val="1"/>
        </dgm:presLayoutVars>
      </dgm:prSet>
      <dgm:spPr/>
    </dgm:pt>
    <dgm:pt modelId="{16C93EA5-0F6B-4111-8D06-BDE6003F27D9}" type="pres">
      <dgm:prSet presAssocID="{309797F0-F527-475D-B221-848258CC95DD}" presName="sibTrans" presStyleCnt="0"/>
      <dgm:spPr/>
    </dgm:pt>
    <dgm:pt modelId="{2A791863-12BF-4A1A-95F0-A83B7E55690F}" type="pres">
      <dgm:prSet presAssocID="{78402E0B-B0A7-4B12-BCDB-ADE1F7C466CE}" presName="compNode" presStyleCnt="0"/>
      <dgm:spPr/>
    </dgm:pt>
    <dgm:pt modelId="{8242FAB9-D063-4CF4-96B6-3557364C9738}" type="pres">
      <dgm:prSet presAssocID="{78402E0B-B0A7-4B12-BCDB-ADE1F7C466CE}" presName="iconBgRect" presStyleLbl="bgShp" presStyleIdx="2" presStyleCnt="3"/>
      <dgm:spPr/>
    </dgm:pt>
    <dgm:pt modelId="{0E55C6A4-6E4A-4BB1-ACB1-A07A32A6DE21}" type="pres">
      <dgm:prSet presAssocID="{78402E0B-B0A7-4B12-BCDB-ADE1F7C466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5A663FD2-AFE5-4E9F-8E82-C5041A17152B}" type="pres">
      <dgm:prSet presAssocID="{78402E0B-B0A7-4B12-BCDB-ADE1F7C466CE}" presName="spaceRect" presStyleCnt="0"/>
      <dgm:spPr/>
    </dgm:pt>
    <dgm:pt modelId="{649DEFA4-BB6A-4C97-9BE8-063A29613D08}" type="pres">
      <dgm:prSet presAssocID="{78402E0B-B0A7-4B12-BCDB-ADE1F7C466CE}" presName="textRect" presStyleLbl="revTx" presStyleIdx="2" presStyleCnt="3">
        <dgm:presLayoutVars>
          <dgm:chMax val="1"/>
          <dgm:chPref val="1"/>
        </dgm:presLayoutVars>
      </dgm:prSet>
      <dgm:spPr/>
    </dgm:pt>
  </dgm:ptLst>
  <dgm:cxnLst>
    <dgm:cxn modelId="{5BA11813-D59B-445D-9170-E5A5B4207834}" srcId="{4DB4575F-8385-4F1B-AA37-1C05E7C02DAB}" destId="{6159FF21-52C4-4544-80E8-14D4F604343A}" srcOrd="0" destOrd="0" parTransId="{8B85DFC0-2773-44F8-B907-0062647B00D0}" sibTransId="{559116D5-0DF0-42A8-9F51-236C0C1B7DA8}"/>
    <dgm:cxn modelId="{A6ECF127-9D53-47D1-B2A9-D69CCC39F691}" srcId="{4DB4575F-8385-4F1B-AA37-1C05E7C02DAB}" destId="{814FA796-56D9-48B9-B05D-37E87087C402}" srcOrd="1" destOrd="0" parTransId="{F4239A31-457B-49F3-82F5-3DAC773388B3}" sibTransId="{309797F0-F527-475D-B221-848258CC95DD}"/>
    <dgm:cxn modelId="{95A0702E-2AD7-4EEC-B082-6E176362370F}" type="presOf" srcId="{78402E0B-B0A7-4B12-BCDB-ADE1F7C466CE}" destId="{649DEFA4-BB6A-4C97-9BE8-063A29613D08}" srcOrd="0" destOrd="0" presId="urn:microsoft.com/office/officeart/2018/5/layout/IconCircleLabelList"/>
    <dgm:cxn modelId="{518F903E-E76A-44DD-9AF9-46637BA58EAF}" type="presOf" srcId="{6159FF21-52C4-4544-80E8-14D4F604343A}" destId="{CADFC02D-58E4-4EFA-BA72-1F7010DC02BF}" srcOrd="0" destOrd="0" presId="urn:microsoft.com/office/officeart/2018/5/layout/IconCircleLabelList"/>
    <dgm:cxn modelId="{FBAE7852-9173-474D-AC2F-61C1289BF717}" srcId="{4DB4575F-8385-4F1B-AA37-1C05E7C02DAB}" destId="{78402E0B-B0A7-4B12-BCDB-ADE1F7C466CE}" srcOrd="2" destOrd="0" parTransId="{73A4A2BE-C4C4-4264-9FF5-FEDC7FE57CE8}" sibTransId="{140D8466-8597-47BC-8F40-1C6273ABF501}"/>
    <dgm:cxn modelId="{EAC71354-1BB8-4023-A0C0-8C270668B49B}" type="presOf" srcId="{814FA796-56D9-48B9-B05D-37E87087C402}" destId="{84531B7C-AB82-4F90-B91A-99E7B625FB5C}" srcOrd="0" destOrd="0" presId="urn:microsoft.com/office/officeart/2018/5/layout/IconCircleLabelList"/>
    <dgm:cxn modelId="{9713EAE1-1D79-4696-813A-FE642D5C35A4}" type="presOf" srcId="{4DB4575F-8385-4F1B-AA37-1C05E7C02DAB}" destId="{ECFFE5BB-BA8A-40C3-8F5B-8F97350B2FDD}" srcOrd="0" destOrd="0" presId="urn:microsoft.com/office/officeart/2018/5/layout/IconCircleLabelList"/>
    <dgm:cxn modelId="{0672C1B8-4409-468E-A85A-28CB2646912F}" type="presParOf" srcId="{ECFFE5BB-BA8A-40C3-8F5B-8F97350B2FDD}" destId="{602FB36E-114F-4569-BDDC-71CCF7AC9C5F}" srcOrd="0" destOrd="0" presId="urn:microsoft.com/office/officeart/2018/5/layout/IconCircleLabelList"/>
    <dgm:cxn modelId="{2DF27BCA-FFD8-4A19-A8E8-864D2D097327}" type="presParOf" srcId="{602FB36E-114F-4569-BDDC-71CCF7AC9C5F}" destId="{FE447FAA-6E2F-4860-9295-D6F16152D793}" srcOrd="0" destOrd="0" presId="urn:microsoft.com/office/officeart/2018/5/layout/IconCircleLabelList"/>
    <dgm:cxn modelId="{F5DBDCD8-A593-4FE9-BC05-0491CE777B28}" type="presParOf" srcId="{602FB36E-114F-4569-BDDC-71CCF7AC9C5F}" destId="{F63DEC82-C50D-4D86-9CC6-9369B7070B73}" srcOrd="1" destOrd="0" presId="urn:microsoft.com/office/officeart/2018/5/layout/IconCircleLabelList"/>
    <dgm:cxn modelId="{818A3392-B507-481D-A093-7EADA1DFC1E7}" type="presParOf" srcId="{602FB36E-114F-4569-BDDC-71CCF7AC9C5F}" destId="{3993B706-15A8-472D-B014-0539E7F70909}" srcOrd="2" destOrd="0" presId="urn:microsoft.com/office/officeart/2018/5/layout/IconCircleLabelList"/>
    <dgm:cxn modelId="{355B2221-3AD3-4790-8073-F97AFDCC2FA9}" type="presParOf" srcId="{602FB36E-114F-4569-BDDC-71CCF7AC9C5F}" destId="{CADFC02D-58E4-4EFA-BA72-1F7010DC02BF}" srcOrd="3" destOrd="0" presId="urn:microsoft.com/office/officeart/2018/5/layout/IconCircleLabelList"/>
    <dgm:cxn modelId="{97DDB98F-E569-43E8-BF69-4902DFA3EE78}" type="presParOf" srcId="{ECFFE5BB-BA8A-40C3-8F5B-8F97350B2FDD}" destId="{354CC491-B5E6-4634-86C1-EC632CAD000C}" srcOrd="1" destOrd="0" presId="urn:microsoft.com/office/officeart/2018/5/layout/IconCircleLabelList"/>
    <dgm:cxn modelId="{25E172DA-7C50-4CD6-B3D2-8E284E84966E}" type="presParOf" srcId="{ECFFE5BB-BA8A-40C3-8F5B-8F97350B2FDD}" destId="{21CB6DF4-9406-4CB6-A73B-3D675D415595}" srcOrd="2" destOrd="0" presId="urn:microsoft.com/office/officeart/2018/5/layout/IconCircleLabelList"/>
    <dgm:cxn modelId="{ADA7028C-7138-4F4F-9397-EA701E3362E4}" type="presParOf" srcId="{21CB6DF4-9406-4CB6-A73B-3D675D415595}" destId="{8E02FC84-EF0E-4B70-BE4F-2656FD034A85}" srcOrd="0" destOrd="0" presId="urn:microsoft.com/office/officeart/2018/5/layout/IconCircleLabelList"/>
    <dgm:cxn modelId="{3D6B6AF5-0C34-47AC-B1B7-495EC1BA4560}" type="presParOf" srcId="{21CB6DF4-9406-4CB6-A73B-3D675D415595}" destId="{592EF77D-488C-4608-8B01-C9363429D33D}" srcOrd="1" destOrd="0" presId="urn:microsoft.com/office/officeart/2018/5/layout/IconCircleLabelList"/>
    <dgm:cxn modelId="{FFCBCBB9-1022-4DA5-919F-2243126572F0}" type="presParOf" srcId="{21CB6DF4-9406-4CB6-A73B-3D675D415595}" destId="{152C1A2A-E304-48F2-ACEC-728EEB39EC74}" srcOrd="2" destOrd="0" presId="urn:microsoft.com/office/officeart/2018/5/layout/IconCircleLabelList"/>
    <dgm:cxn modelId="{3C3A2D8A-834A-4859-A35B-23F9C77BC413}" type="presParOf" srcId="{21CB6DF4-9406-4CB6-A73B-3D675D415595}" destId="{84531B7C-AB82-4F90-B91A-99E7B625FB5C}" srcOrd="3" destOrd="0" presId="urn:microsoft.com/office/officeart/2018/5/layout/IconCircleLabelList"/>
    <dgm:cxn modelId="{716AF7E6-7035-4B69-A9E8-F06AFCFF23D5}" type="presParOf" srcId="{ECFFE5BB-BA8A-40C3-8F5B-8F97350B2FDD}" destId="{16C93EA5-0F6B-4111-8D06-BDE6003F27D9}" srcOrd="3" destOrd="0" presId="urn:microsoft.com/office/officeart/2018/5/layout/IconCircleLabelList"/>
    <dgm:cxn modelId="{664AAFFE-EC71-4D41-9DDA-7C94CB2C8687}" type="presParOf" srcId="{ECFFE5BB-BA8A-40C3-8F5B-8F97350B2FDD}" destId="{2A791863-12BF-4A1A-95F0-A83B7E55690F}" srcOrd="4" destOrd="0" presId="urn:microsoft.com/office/officeart/2018/5/layout/IconCircleLabelList"/>
    <dgm:cxn modelId="{7FA48893-B141-4676-97C3-C5801BB4900B}" type="presParOf" srcId="{2A791863-12BF-4A1A-95F0-A83B7E55690F}" destId="{8242FAB9-D063-4CF4-96B6-3557364C9738}" srcOrd="0" destOrd="0" presId="urn:microsoft.com/office/officeart/2018/5/layout/IconCircleLabelList"/>
    <dgm:cxn modelId="{B7063E30-0709-47DD-9472-F0D66EF76CD3}" type="presParOf" srcId="{2A791863-12BF-4A1A-95F0-A83B7E55690F}" destId="{0E55C6A4-6E4A-4BB1-ACB1-A07A32A6DE21}" srcOrd="1" destOrd="0" presId="urn:microsoft.com/office/officeart/2018/5/layout/IconCircleLabelList"/>
    <dgm:cxn modelId="{67EACD0D-2010-4107-B947-F3F6D670E7A7}" type="presParOf" srcId="{2A791863-12BF-4A1A-95F0-A83B7E55690F}" destId="{5A663FD2-AFE5-4E9F-8E82-C5041A17152B}" srcOrd="2" destOrd="0" presId="urn:microsoft.com/office/officeart/2018/5/layout/IconCircleLabelList"/>
    <dgm:cxn modelId="{83ABEDE4-CC51-4FAF-9417-254CA4F2B718}" type="presParOf" srcId="{2A791863-12BF-4A1A-95F0-A83B7E55690F}" destId="{649DEFA4-BB6A-4C97-9BE8-063A29613D08}"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105A8D-15CC-4828-9E35-F1462893705D}">
      <dsp:nvSpPr>
        <dsp:cNvPr id="0" name=""/>
        <dsp:cNvSpPr/>
      </dsp:nvSpPr>
      <dsp:spPr>
        <a:xfrm>
          <a:off x="92793" y="321773"/>
          <a:ext cx="1108991" cy="11089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88302B-5FDB-4C01-9138-01505577B3AF}">
      <dsp:nvSpPr>
        <dsp:cNvPr id="0" name=""/>
        <dsp:cNvSpPr/>
      </dsp:nvSpPr>
      <dsp:spPr>
        <a:xfrm>
          <a:off x="325681" y="554661"/>
          <a:ext cx="643215" cy="6432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1E3C0E-6FAE-4467-B8F8-370BECB03E6D}">
      <dsp:nvSpPr>
        <dsp:cNvPr id="0" name=""/>
        <dsp:cNvSpPr/>
      </dsp:nvSpPr>
      <dsp:spPr>
        <a:xfrm>
          <a:off x="1439426" y="321773"/>
          <a:ext cx="2614052" cy="110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a:t>Are you able to explain the role of Fiscal policy?</a:t>
          </a:r>
          <a:endParaRPr lang="en-US" sz="2300" kern="1200"/>
        </a:p>
      </dsp:txBody>
      <dsp:txXfrm>
        <a:off x="1439426" y="321773"/>
        <a:ext cx="2614052" cy="1108991"/>
      </dsp:txXfrm>
    </dsp:sp>
    <dsp:sp modelId="{BB9C7A5A-17CE-4165-A52F-C9D533AE2424}">
      <dsp:nvSpPr>
        <dsp:cNvPr id="0" name=""/>
        <dsp:cNvSpPr/>
      </dsp:nvSpPr>
      <dsp:spPr>
        <a:xfrm>
          <a:off x="4508957" y="321773"/>
          <a:ext cx="1108991" cy="11089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D1ECC0-01B2-494F-9AF6-A8D80A110379}">
      <dsp:nvSpPr>
        <dsp:cNvPr id="0" name=""/>
        <dsp:cNvSpPr/>
      </dsp:nvSpPr>
      <dsp:spPr>
        <a:xfrm>
          <a:off x="4741845" y="554661"/>
          <a:ext cx="643215" cy="6432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A22FA9-F219-4F87-A284-A9F27A57F363}">
      <dsp:nvSpPr>
        <dsp:cNvPr id="0" name=""/>
        <dsp:cNvSpPr/>
      </dsp:nvSpPr>
      <dsp:spPr>
        <a:xfrm>
          <a:off x="5855590" y="321773"/>
          <a:ext cx="2614052" cy="110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a:t>Are you able to explain the role of Monetary policy?</a:t>
          </a:r>
          <a:endParaRPr lang="en-US" sz="2300" kern="1200"/>
        </a:p>
      </dsp:txBody>
      <dsp:txXfrm>
        <a:off x="5855590" y="321773"/>
        <a:ext cx="2614052" cy="1108991"/>
      </dsp:txXfrm>
    </dsp:sp>
    <dsp:sp modelId="{77C45DE0-73A6-40D4-B0C2-AEF68717F956}">
      <dsp:nvSpPr>
        <dsp:cNvPr id="0" name=""/>
        <dsp:cNvSpPr/>
      </dsp:nvSpPr>
      <dsp:spPr>
        <a:xfrm>
          <a:off x="92793" y="2016861"/>
          <a:ext cx="1108991" cy="11089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79A5FD-B10D-4309-B93E-867D796063FD}">
      <dsp:nvSpPr>
        <dsp:cNvPr id="0" name=""/>
        <dsp:cNvSpPr/>
      </dsp:nvSpPr>
      <dsp:spPr>
        <a:xfrm>
          <a:off x="325681" y="2249750"/>
          <a:ext cx="643215" cy="64321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13110-40EB-40DB-9FD7-1EC55F166C3E}">
      <dsp:nvSpPr>
        <dsp:cNvPr id="0" name=""/>
        <dsp:cNvSpPr/>
      </dsp:nvSpPr>
      <dsp:spPr>
        <a:xfrm>
          <a:off x="1439426" y="2016861"/>
          <a:ext cx="2614052" cy="110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a:t>Are you able to analyse Supply-side policies?</a:t>
          </a:r>
          <a:endParaRPr lang="en-US" sz="2300" kern="1200"/>
        </a:p>
      </dsp:txBody>
      <dsp:txXfrm>
        <a:off x="1439426" y="2016861"/>
        <a:ext cx="2614052" cy="1108991"/>
      </dsp:txXfrm>
    </dsp:sp>
    <dsp:sp modelId="{B8E53D2D-9063-498D-92B7-C43883FF9982}">
      <dsp:nvSpPr>
        <dsp:cNvPr id="0" name=""/>
        <dsp:cNvSpPr/>
      </dsp:nvSpPr>
      <dsp:spPr>
        <a:xfrm>
          <a:off x="4508957" y="2016861"/>
          <a:ext cx="1108991" cy="110899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3C545F-CF63-43D3-89CD-F3A9B7595FFC}">
      <dsp:nvSpPr>
        <dsp:cNvPr id="0" name=""/>
        <dsp:cNvSpPr/>
      </dsp:nvSpPr>
      <dsp:spPr>
        <a:xfrm>
          <a:off x="4741845" y="2249750"/>
          <a:ext cx="643215" cy="64321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51D80F2-E3B1-42B9-978B-4AC50AE258D3}">
      <dsp:nvSpPr>
        <dsp:cNvPr id="0" name=""/>
        <dsp:cNvSpPr/>
      </dsp:nvSpPr>
      <dsp:spPr>
        <a:xfrm>
          <a:off x="5855590" y="2016861"/>
          <a:ext cx="2614052" cy="11089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22350">
            <a:lnSpc>
              <a:spcPct val="100000"/>
            </a:lnSpc>
            <a:spcBef>
              <a:spcPct val="0"/>
            </a:spcBef>
            <a:spcAft>
              <a:spcPct val="35000"/>
            </a:spcAft>
            <a:buNone/>
          </a:pPr>
          <a:r>
            <a:rPr lang="en-GB" sz="2300" kern="1200"/>
            <a:t>Are you able to evaluate exchange rate policy?</a:t>
          </a:r>
          <a:endParaRPr lang="en-US" sz="2300" kern="1200"/>
        </a:p>
      </dsp:txBody>
      <dsp:txXfrm>
        <a:off x="5855590" y="2016861"/>
        <a:ext cx="2614052" cy="11089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8D80B-2A4A-4CA9-957C-12E1DA4D93BC}">
      <dsp:nvSpPr>
        <dsp:cNvPr id="0" name=""/>
        <dsp:cNvSpPr/>
      </dsp:nvSpPr>
      <dsp:spPr>
        <a:xfrm>
          <a:off x="0" y="0"/>
          <a:ext cx="3414946" cy="419280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GB" sz="2600" kern="1200"/>
            <a:t>Draw a diagram to show expansionary fiscal policy.</a:t>
          </a:r>
          <a:endParaRPr lang="en-US" sz="2600" kern="1200"/>
        </a:p>
      </dsp:txBody>
      <dsp:txXfrm>
        <a:off x="0" y="1593265"/>
        <a:ext cx="3414946" cy="2515683"/>
      </dsp:txXfrm>
    </dsp:sp>
    <dsp:sp modelId="{ECB790C8-3F94-4D43-ADA4-198CAC985F92}">
      <dsp:nvSpPr>
        <dsp:cNvPr id="0" name=""/>
        <dsp:cNvSpPr/>
      </dsp:nvSpPr>
      <dsp:spPr>
        <a:xfrm>
          <a:off x="1078552" y="419280"/>
          <a:ext cx="1257841" cy="125784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62759" y="603487"/>
        <a:ext cx="889427" cy="889427"/>
      </dsp:txXfrm>
    </dsp:sp>
    <dsp:sp modelId="{55003512-D1D4-434E-8C7B-3E50FA316B50}">
      <dsp:nvSpPr>
        <dsp:cNvPr id="0" name=""/>
        <dsp:cNvSpPr/>
      </dsp:nvSpPr>
      <dsp:spPr>
        <a:xfrm>
          <a:off x="0" y="4192733"/>
          <a:ext cx="3414946"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A5238-C271-42DC-AF3C-2C204B902846}">
      <dsp:nvSpPr>
        <dsp:cNvPr id="0" name=""/>
        <dsp:cNvSpPr/>
      </dsp:nvSpPr>
      <dsp:spPr>
        <a:xfrm>
          <a:off x="3756441" y="0"/>
          <a:ext cx="3414946" cy="419280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GB" sz="2600" kern="1200"/>
            <a:t>Explain your diagram.</a:t>
          </a:r>
          <a:endParaRPr lang="en-US" sz="2600" kern="1200"/>
        </a:p>
      </dsp:txBody>
      <dsp:txXfrm>
        <a:off x="3756441" y="1593265"/>
        <a:ext cx="3414946" cy="2515683"/>
      </dsp:txXfrm>
    </dsp:sp>
    <dsp:sp modelId="{1BC3CBA1-60D1-4EEB-A1F6-75C3F915287C}">
      <dsp:nvSpPr>
        <dsp:cNvPr id="0" name=""/>
        <dsp:cNvSpPr/>
      </dsp:nvSpPr>
      <dsp:spPr>
        <a:xfrm>
          <a:off x="4834993" y="419280"/>
          <a:ext cx="1257841" cy="125784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5019200" y="603487"/>
        <a:ext cx="889427" cy="889427"/>
      </dsp:txXfrm>
    </dsp:sp>
    <dsp:sp modelId="{DD56C71A-48C4-4552-BA07-C3080BFA9FD9}">
      <dsp:nvSpPr>
        <dsp:cNvPr id="0" name=""/>
        <dsp:cNvSpPr/>
      </dsp:nvSpPr>
      <dsp:spPr>
        <a:xfrm>
          <a:off x="3756441" y="4192733"/>
          <a:ext cx="3414946"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A75018-0EF8-4763-95AA-95A681D69E5A}">
      <dsp:nvSpPr>
        <dsp:cNvPr id="0" name=""/>
        <dsp:cNvSpPr/>
      </dsp:nvSpPr>
      <dsp:spPr>
        <a:xfrm>
          <a:off x="7512882" y="0"/>
          <a:ext cx="3414946" cy="419280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243" tIns="330200" rIns="266243" bIns="330200" numCol="1" spcCol="1270" anchor="t" anchorCtr="0">
          <a:noAutofit/>
        </a:bodyPr>
        <a:lstStyle/>
        <a:p>
          <a:pPr marL="0" lvl="0" indent="0" algn="l" defTabSz="1155700">
            <a:lnSpc>
              <a:spcPct val="90000"/>
            </a:lnSpc>
            <a:spcBef>
              <a:spcPct val="0"/>
            </a:spcBef>
            <a:spcAft>
              <a:spcPct val="35000"/>
            </a:spcAft>
            <a:buNone/>
          </a:pPr>
          <a:r>
            <a:rPr lang="en-GB" sz="2600" kern="1200"/>
            <a:t>Analyse the impact on:</a:t>
          </a:r>
          <a:endParaRPr lang="en-US" sz="2600" kern="1200"/>
        </a:p>
        <a:p>
          <a:pPr marL="228600" lvl="1" indent="-228600" algn="l" defTabSz="889000">
            <a:lnSpc>
              <a:spcPct val="90000"/>
            </a:lnSpc>
            <a:spcBef>
              <a:spcPct val="0"/>
            </a:spcBef>
            <a:spcAft>
              <a:spcPct val="15000"/>
            </a:spcAft>
            <a:buChar char="•"/>
          </a:pPr>
          <a:r>
            <a:rPr lang="en-GB" sz="2000" kern="1200"/>
            <a:t>Inflation</a:t>
          </a:r>
          <a:endParaRPr lang="en-US" sz="2000" kern="1200"/>
        </a:p>
        <a:p>
          <a:pPr marL="228600" lvl="1" indent="-228600" algn="l" defTabSz="889000">
            <a:lnSpc>
              <a:spcPct val="90000"/>
            </a:lnSpc>
            <a:spcBef>
              <a:spcPct val="0"/>
            </a:spcBef>
            <a:spcAft>
              <a:spcPct val="15000"/>
            </a:spcAft>
            <a:buChar char="•"/>
          </a:pPr>
          <a:r>
            <a:rPr lang="en-GB" sz="2000" kern="1200"/>
            <a:t>Employment</a:t>
          </a:r>
          <a:endParaRPr lang="en-US" sz="2000" kern="1200"/>
        </a:p>
        <a:p>
          <a:pPr marL="228600" lvl="1" indent="-228600" algn="l" defTabSz="889000">
            <a:lnSpc>
              <a:spcPct val="90000"/>
            </a:lnSpc>
            <a:spcBef>
              <a:spcPct val="0"/>
            </a:spcBef>
            <a:spcAft>
              <a:spcPct val="15000"/>
            </a:spcAft>
            <a:buChar char="•"/>
          </a:pPr>
          <a:r>
            <a:rPr lang="en-GB" sz="2000" kern="1200"/>
            <a:t>Government spending.</a:t>
          </a:r>
          <a:endParaRPr lang="en-US" sz="2000" kern="1200"/>
        </a:p>
      </dsp:txBody>
      <dsp:txXfrm>
        <a:off x="7512882" y="1593265"/>
        <a:ext cx="3414946" cy="2515683"/>
      </dsp:txXfrm>
    </dsp:sp>
    <dsp:sp modelId="{CB891093-4947-4DAE-83DA-B4E6DD1BE327}">
      <dsp:nvSpPr>
        <dsp:cNvPr id="0" name=""/>
        <dsp:cNvSpPr/>
      </dsp:nvSpPr>
      <dsp:spPr>
        <a:xfrm>
          <a:off x="8591434" y="419280"/>
          <a:ext cx="1257841" cy="125784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8066" tIns="12700" rIns="98066"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775641" y="603487"/>
        <a:ext cx="889427" cy="889427"/>
      </dsp:txXfrm>
    </dsp:sp>
    <dsp:sp modelId="{BD4697EB-686D-4A7D-8B0C-DAEEF920C95F}">
      <dsp:nvSpPr>
        <dsp:cNvPr id="0" name=""/>
        <dsp:cNvSpPr/>
      </dsp:nvSpPr>
      <dsp:spPr>
        <a:xfrm>
          <a:off x="7512882" y="4192733"/>
          <a:ext cx="3414946"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3205A-6C02-4596-883D-C5585008C131}">
      <dsp:nvSpPr>
        <dsp:cNvPr id="0" name=""/>
        <dsp:cNvSpPr/>
      </dsp:nvSpPr>
      <dsp:spPr>
        <a:xfrm rot="5400000">
          <a:off x="6612835" y="-2474243"/>
          <a:ext cx="1636176" cy="6993810"/>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t>Falling interest rates </a:t>
          </a:r>
          <a:r>
            <a:rPr lang="en-GB" sz="1600" kern="1200">
              <a:sym typeface="Wingdings" panose="05000000000000000000" pitchFamily="2" charset="2"/>
            </a:rPr>
            <a:t></a:t>
          </a:r>
          <a:r>
            <a:rPr lang="en-GB" sz="1600" kern="1200"/>
            <a:t> greater demand for housing through more affordable mortgages and increases in property prices</a:t>
          </a:r>
          <a:endParaRPr lang="en-US" sz="1600" kern="1200"/>
        </a:p>
        <a:p>
          <a:pPr marL="171450" lvl="1" indent="-171450" algn="l" defTabSz="711200">
            <a:lnSpc>
              <a:spcPct val="90000"/>
            </a:lnSpc>
            <a:spcBef>
              <a:spcPct val="0"/>
            </a:spcBef>
            <a:spcAft>
              <a:spcPct val="15000"/>
            </a:spcAft>
            <a:buChar char="•"/>
          </a:pPr>
          <a:r>
            <a:rPr lang="en-GB" sz="1600" kern="1200"/>
            <a:t>Homeowners can then borrow against the value of their home and increase consumption</a:t>
          </a:r>
          <a:endParaRPr lang="en-US" sz="1600" kern="1200"/>
        </a:p>
        <a:p>
          <a:pPr marL="171450" lvl="1" indent="-171450" algn="l" defTabSz="711200">
            <a:lnSpc>
              <a:spcPct val="90000"/>
            </a:lnSpc>
            <a:spcBef>
              <a:spcPct val="0"/>
            </a:spcBef>
            <a:spcAft>
              <a:spcPct val="15000"/>
            </a:spcAft>
            <a:buChar char="•"/>
          </a:pPr>
          <a:r>
            <a:rPr lang="en-GB" sz="1600" kern="1200"/>
            <a:t>It is also likely that rising house prices will improve consumer confidence and encourage further consumption</a:t>
          </a:r>
          <a:endParaRPr lang="en-US" sz="1600" kern="1200"/>
        </a:p>
      </dsp:txBody>
      <dsp:txXfrm rot="-5400000">
        <a:off x="3934018" y="284446"/>
        <a:ext cx="6913938" cy="1476432"/>
      </dsp:txXfrm>
    </dsp:sp>
    <dsp:sp modelId="{E71FAD69-D814-416C-9041-67A5D5C53191}">
      <dsp:nvSpPr>
        <dsp:cNvPr id="0" name=""/>
        <dsp:cNvSpPr/>
      </dsp:nvSpPr>
      <dsp:spPr>
        <a:xfrm>
          <a:off x="0" y="51"/>
          <a:ext cx="3934018" cy="204522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b="1" kern="1200"/>
            <a:t>Wealth Effect</a:t>
          </a:r>
          <a:endParaRPr lang="en-US" sz="5800" kern="1200"/>
        </a:p>
      </dsp:txBody>
      <dsp:txXfrm>
        <a:off x="99839" y="99890"/>
        <a:ext cx="3734340" cy="1845542"/>
      </dsp:txXfrm>
    </dsp:sp>
    <dsp:sp modelId="{FF1358C5-2AEC-4AF1-AD80-4B5D1985F58D}">
      <dsp:nvSpPr>
        <dsp:cNvPr id="0" name=""/>
        <dsp:cNvSpPr/>
      </dsp:nvSpPr>
      <dsp:spPr>
        <a:xfrm rot="5400000">
          <a:off x="6612835" y="-326761"/>
          <a:ext cx="1636176" cy="6993810"/>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GB" sz="1600" kern="1200"/>
            <a:t>High interest rates = Higher savings ratio as a higher proportion of income likely to be saved and therefore less spent on consumption</a:t>
          </a:r>
          <a:endParaRPr lang="en-US" sz="1600" kern="1200"/>
        </a:p>
        <a:p>
          <a:pPr marL="171450" lvl="1" indent="-171450" algn="l" defTabSz="711200">
            <a:lnSpc>
              <a:spcPct val="90000"/>
            </a:lnSpc>
            <a:spcBef>
              <a:spcPct val="0"/>
            </a:spcBef>
            <a:spcAft>
              <a:spcPct val="15000"/>
            </a:spcAft>
            <a:buChar char="•"/>
          </a:pPr>
          <a:r>
            <a:rPr lang="en-GB" sz="1600" kern="1200"/>
            <a:t>Low interest rates = Lower savings ratio as there is less incentive to save and more incentive to spend on consumption given that the reward for saving is small</a:t>
          </a:r>
          <a:endParaRPr lang="en-US" sz="1600" kern="1200"/>
        </a:p>
      </dsp:txBody>
      <dsp:txXfrm rot="-5400000">
        <a:off x="3934018" y="2431928"/>
        <a:ext cx="6913938" cy="1476432"/>
      </dsp:txXfrm>
    </dsp:sp>
    <dsp:sp modelId="{C8E881D1-46F6-4602-BE89-83BF860DB35A}">
      <dsp:nvSpPr>
        <dsp:cNvPr id="0" name=""/>
        <dsp:cNvSpPr/>
      </dsp:nvSpPr>
      <dsp:spPr>
        <a:xfrm>
          <a:off x="0" y="2147533"/>
          <a:ext cx="3934018" cy="2045220"/>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980" tIns="110490" rIns="220980" bIns="110490" numCol="1" spcCol="1270" anchor="ctr" anchorCtr="0">
          <a:noAutofit/>
        </a:bodyPr>
        <a:lstStyle/>
        <a:p>
          <a:pPr marL="0" lvl="0" indent="0" algn="ctr" defTabSz="2578100">
            <a:lnSpc>
              <a:spcPct val="90000"/>
            </a:lnSpc>
            <a:spcBef>
              <a:spcPct val="0"/>
            </a:spcBef>
            <a:spcAft>
              <a:spcPct val="35000"/>
            </a:spcAft>
            <a:buNone/>
          </a:pPr>
          <a:r>
            <a:rPr lang="en-GB" sz="5800" b="1" kern="1200"/>
            <a:t>Savings Ratio</a:t>
          </a:r>
          <a:endParaRPr lang="en-US" sz="5800" kern="1200"/>
        </a:p>
      </dsp:txBody>
      <dsp:txXfrm>
        <a:off x="99839" y="2247372"/>
        <a:ext cx="3734340" cy="1845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447FAA-6E2F-4860-9295-D6F16152D793}">
      <dsp:nvSpPr>
        <dsp:cNvPr id="0" name=""/>
        <dsp:cNvSpPr/>
      </dsp:nvSpPr>
      <dsp:spPr>
        <a:xfrm>
          <a:off x="718664" y="453902"/>
          <a:ext cx="1955812" cy="1955812"/>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3DEC82-C50D-4D86-9CC6-9369B7070B73}">
      <dsp:nvSpPr>
        <dsp:cNvPr id="0" name=""/>
        <dsp:cNvSpPr/>
      </dsp:nvSpPr>
      <dsp:spPr>
        <a:xfrm>
          <a:off x="1135476" y="870714"/>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ADFC02D-58E4-4EFA-BA72-1F7010DC02BF}">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Which supply side policy option is the best in your opinion to grow business investment?</a:t>
          </a:r>
          <a:endParaRPr lang="en-US" sz="1700" kern="1200"/>
        </a:p>
      </dsp:txBody>
      <dsp:txXfrm>
        <a:off x="93445" y="3018902"/>
        <a:ext cx="3206250" cy="720000"/>
      </dsp:txXfrm>
    </dsp:sp>
    <dsp:sp modelId="{8E02FC84-EF0E-4B70-BE4F-2656FD034A85}">
      <dsp:nvSpPr>
        <dsp:cNvPr id="0" name=""/>
        <dsp:cNvSpPr/>
      </dsp:nvSpPr>
      <dsp:spPr>
        <a:xfrm>
          <a:off x="4486008" y="453902"/>
          <a:ext cx="1955812" cy="1955812"/>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2EF77D-488C-4608-8B01-C9363429D33D}">
      <dsp:nvSpPr>
        <dsp:cNvPr id="0" name=""/>
        <dsp:cNvSpPr/>
      </dsp:nvSpPr>
      <dsp:spPr>
        <a:xfrm>
          <a:off x="4902820" y="870714"/>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531B7C-AB82-4F90-B91A-99E7B625FB5C}">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Explain the impact of this on the wider economy?</a:t>
          </a:r>
          <a:endParaRPr lang="en-US" sz="1700" kern="1200"/>
        </a:p>
      </dsp:txBody>
      <dsp:txXfrm>
        <a:off x="3860789" y="3018902"/>
        <a:ext cx="3206250" cy="720000"/>
      </dsp:txXfrm>
    </dsp:sp>
    <dsp:sp modelId="{8242FAB9-D063-4CF4-96B6-3557364C9738}">
      <dsp:nvSpPr>
        <dsp:cNvPr id="0" name=""/>
        <dsp:cNvSpPr/>
      </dsp:nvSpPr>
      <dsp:spPr>
        <a:xfrm>
          <a:off x="8253352" y="453902"/>
          <a:ext cx="1955812" cy="1955812"/>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E55C6A4-6E4A-4BB1-ACB1-A07A32A6DE21}">
      <dsp:nvSpPr>
        <dsp:cNvPr id="0" name=""/>
        <dsp:cNvSpPr/>
      </dsp:nvSpPr>
      <dsp:spPr>
        <a:xfrm>
          <a:off x="8670164" y="870714"/>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9DEFA4-BB6A-4C97-9BE8-063A29613D08}">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GB" sz="1700" kern="1200"/>
            <a:t>Analyse the drawbacks of this policy.</a:t>
          </a:r>
          <a:endParaRPr lang="en-US" sz="1700" kern="1200"/>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922582-214E-43CD-9D25-54A0E48C9FAD}" type="datetimeFigureOut">
              <a:rPr lang="en-GB" smtClean="0"/>
              <a:t>18/03/2025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84F8B5-9C95-4E29-BB5F-091C82F0D951}" type="slidenum">
              <a:rPr lang="en-GB" smtClean="0"/>
              <a:t>‹#›</a:t>
            </a:fld>
            <a:endParaRPr lang="en-GB"/>
          </a:p>
        </p:txBody>
      </p:sp>
    </p:spTree>
    <p:extLst>
      <p:ext uri="{BB962C8B-B14F-4D97-AF65-F5344CB8AC3E}">
        <p14:creationId xmlns:p14="http://schemas.microsoft.com/office/powerpoint/2010/main" val="1664041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32994" y="327584"/>
            <a:ext cx="8820807" cy="1325563"/>
          </a:xfrm>
          <a:ln w="76200">
            <a:noFill/>
          </a:ln>
        </p:spPr>
        <p:txBody>
          <a:bodyPr/>
          <a:lstStyle/>
          <a:p>
            <a:r>
              <a:rPr lang="en-US" dirty="0"/>
              <a:t>Click to edit Master title style</a:t>
            </a:r>
            <a:endParaRPr lang="en-GB" dirty="0"/>
          </a:p>
        </p:txBody>
      </p:sp>
      <p:sp>
        <p:nvSpPr>
          <p:cNvPr id="3" name="Content Placeholder 2"/>
          <p:cNvSpPr>
            <a:spLocks noGrp="1"/>
          </p:cNvSpPr>
          <p:nvPr>
            <p:ph idx="1"/>
          </p:nvPr>
        </p:nvSpPr>
        <p:spPr>
          <a:xfrm>
            <a:off x="2532992" y="1825625"/>
            <a:ext cx="8820808" cy="4351338"/>
          </a:xfrm>
          <a:ln w="76200">
            <a:noFill/>
          </a:ln>
        </p:spPr>
        <p:txBody>
          <a:bodyPr/>
          <a:lstStyle>
            <a:lvl1pPr>
              <a:defRPr/>
            </a:lvl1pPr>
          </a:lstStyle>
          <a:p>
            <a:pPr lvl="0"/>
            <a:endParaRPr lang="en-US" dirty="0"/>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830560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1407223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895019-792D-4972-87AA-DA6D262CBC5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4315C18B-7621-4760-B6AB-9DD31F53AE52}"/>
              </a:ext>
            </a:extLst>
          </p:cNvPr>
          <p:cNvSpPr>
            <a:spLocks noGrp="1"/>
          </p:cNvSpPr>
          <p:nvPr>
            <p:ph type="dt" sz="half" idx="10"/>
          </p:nvPr>
        </p:nvSpPr>
        <p:spPr/>
        <p:txBody>
          <a:bodyPr/>
          <a:lstStyle/>
          <a:p>
            <a:fld id="{516295EE-E9DF-4F74-8D7E-94BDE7766083}" type="datetime1">
              <a:rPr lang="en-US" smtClean="0"/>
              <a:pPr/>
              <a:t>3/18/2025</a:t>
            </a:fld>
            <a:endParaRPr lang="en-GB"/>
          </a:p>
        </p:txBody>
      </p:sp>
      <p:sp>
        <p:nvSpPr>
          <p:cNvPr id="4" name="Footer Placeholder 3">
            <a:extLst>
              <a:ext uri="{FF2B5EF4-FFF2-40B4-BE49-F238E27FC236}">
                <a16:creationId xmlns:a16="http://schemas.microsoft.com/office/drawing/2014/main" id="{5AF76FBC-A202-4FC4-8064-759C571A59B4}"/>
              </a:ext>
            </a:extLst>
          </p:cNvPr>
          <p:cNvSpPr>
            <a:spLocks noGrp="1"/>
          </p:cNvSpPr>
          <p:nvPr>
            <p:ph type="ftr" sz="quarter" idx="11"/>
          </p:nvPr>
        </p:nvSpPr>
        <p:spPr/>
        <p:txBody>
          <a:bodyPr/>
          <a:lstStyle/>
          <a:p>
            <a:r>
              <a:rPr lang="en-GB"/>
              <a:t>1.4.1 The meaning of market failure</a:t>
            </a:r>
          </a:p>
        </p:txBody>
      </p:sp>
      <p:sp>
        <p:nvSpPr>
          <p:cNvPr id="5" name="Slide Number Placeholder 4">
            <a:extLst>
              <a:ext uri="{FF2B5EF4-FFF2-40B4-BE49-F238E27FC236}">
                <a16:creationId xmlns:a16="http://schemas.microsoft.com/office/drawing/2014/main" id="{F02ABFAC-CE68-4C81-841C-30DBB26D5A1C}"/>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1839500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B6E162-A8CD-42CF-B6B4-806E51CDF6E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EFE52BF-4F80-44A9-9948-9A6B729CBE78}"/>
              </a:ext>
            </a:extLst>
          </p:cNvPr>
          <p:cNvSpPr>
            <a:spLocks noGrp="1"/>
          </p:cNvSpPr>
          <p:nvPr>
            <p:ph type="dt" sz="half" idx="10"/>
          </p:nvPr>
        </p:nvSpPr>
        <p:spPr/>
        <p:txBody>
          <a:bodyPr/>
          <a:lstStyle/>
          <a:p>
            <a:fld id="{516295EE-E9DF-4F74-8D7E-94BDE7766083}" type="datetime1">
              <a:rPr lang="en-US" smtClean="0"/>
              <a:pPr/>
              <a:t>3/18/2025</a:t>
            </a:fld>
            <a:endParaRPr lang="en-GB"/>
          </a:p>
        </p:txBody>
      </p:sp>
      <p:sp>
        <p:nvSpPr>
          <p:cNvPr id="4" name="Footer Placeholder 3">
            <a:extLst>
              <a:ext uri="{FF2B5EF4-FFF2-40B4-BE49-F238E27FC236}">
                <a16:creationId xmlns:a16="http://schemas.microsoft.com/office/drawing/2014/main" id="{83F16430-8DE4-4AF6-82DF-BF3C14644DF6}"/>
              </a:ext>
            </a:extLst>
          </p:cNvPr>
          <p:cNvSpPr>
            <a:spLocks noGrp="1"/>
          </p:cNvSpPr>
          <p:nvPr>
            <p:ph type="ftr" sz="quarter" idx="11"/>
          </p:nvPr>
        </p:nvSpPr>
        <p:spPr/>
        <p:txBody>
          <a:bodyPr/>
          <a:lstStyle/>
          <a:p>
            <a:r>
              <a:rPr lang="en-GB"/>
              <a:t>1.4.1 The meaning of market failure</a:t>
            </a:r>
          </a:p>
        </p:txBody>
      </p:sp>
      <p:sp>
        <p:nvSpPr>
          <p:cNvPr id="5" name="Slide Number Placeholder 4">
            <a:extLst>
              <a:ext uri="{FF2B5EF4-FFF2-40B4-BE49-F238E27FC236}">
                <a16:creationId xmlns:a16="http://schemas.microsoft.com/office/drawing/2014/main" id="{5B8E5023-BCFF-4883-A757-1118CD9602BD}"/>
              </a:ext>
            </a:extLst>
          </p:cNvPr>
          <p:cNvSpPr>
            <a:spLocks noGrp="1"/>
          </p:cNvSpPr>
          <p:nvPr>
            <p:ph type="sldNum" sz="quarter" idx="12"/>
          </p:nvPr>
        </p:nvSpPr>
        <p:spPr/>
        <p:txBody>
          <a:bodyPr/>
          <a:lstStyle/>
          <a:p>
            <a:fld id="{7A52EB75-A76F-4F4A-9051-0F946D070F9F}" type="slidenum">
              <a:rPr lang="en-GB" smtClean="0"/>
              <a:pPr/>
              <a:t>‹#›</a:t>
            </a:fld>
            <a:endParaRPr lang="en-GB"/>
          </a:p>
        </p:txBody>
      </p:sp>
    </p:spTree>
    <p:extLst>
      <p:ext uri="{BB962C8B-B14F-4D97-AF65-F5344CB8AC3E}">
        <p14:creationId xmlns:p14="http://schemas.microsoft.com/office/powerpoint/2010/main" val="4166760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3A513-13A6-40CE-BA33-CF1AC62168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BFBBCCC-7941-4941-B516-93C73804DB0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8CBF63B4-2CA9-4876-80E7-C64D846FB533}"/>
              </a:ext>
            </a:extLst>
          </p:cNvPr>
          <p:cNvSpPr>
            <a:spLocks noGrp="1"/>
          </p:cNvSpPr>
          <p:nvPr>
            <p:ph type="dt" sz="half" idx="10"/>
          </p:nvPr>
        </p:nvSpPr>
        <p:spPr/>
        <p:txBody>
          <a:bodyPr/>
          <a:lstStyle/>
          <a:p>
            <a:fld id="{6AD6EE87-EBD5-4F12-A48A-63ACA297AC8F}" type="datetimeFigureOut">
              <a:rPr lang="en-US" smtClean="0"/>
              <a:t>3/18/2025</a:t>
            </a:fld>
            <a:endParaRPr lang="en-US" dirty="0"/>
          </a:p>
        </p:txBody>
      </p:sp>
      <p:sp>
        <p:nvSpPr>
          <p:cNvPr id="5" name="Footer Placeholder 4">
            <a:extLst>
              <a:ext uri="{FF2B5EF4-FFF2-40B4-BE49-F238E27FC236}">
                <a16:creationId xmlns:a16="http://schemas.microsoft.com/office/drawing/2014/main" id="{66A308E9-20E4-483E-839D-825CB999608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00E2097-4724-40EE-AA01-68AAECBC43DD}"/>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54988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F50A-433C-4C21-A7A0-6E64D997BB6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F9F29CD-ED6D-4914-BB4A-129D06D2BEE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927B-1CFF-4C0F-A1F8-A19083320F3D}"/>
              </a:ext>
            </a:extLst>
          </p:cNvPr>
          <p:cNvSpPr>
            <a:spLocks noGrp="1"/>
          </p:cNvSpPr>
          <p:nvPr>
            <p:ph type="dt" sz="half" idx="10"/>
          </p:nvPr>
        </p:nvSpPr>
        <p:spPr/>
        <p:txBody>
          <a:bodyPr/>
          <a:lstStyle/>
          <a:p>
            <a:fld id="{A5D3794B-289A-4A80-97D7-111025398D45}" type="datetimeFigureOut">
              <a:rPr lang="en-US" smtClean="0"/>
              <a:t>3/18/2025</a:t>
            </a:fld>
            <a:endParaRPr lang="en-US" dirty="0"/>
          </a:p>
        </p:txBody>
      </p:sp>
      <p:sp>
        <p:nvSpPr>
          <p:cNvPr id="5" name="Footer Placeholder 4">
            <a:extLst>
              <a:ext uri="{FF2B5EF4-FFF2-40B4-BE49-F238E27FC236}">
                <a16:creationId xmlns:a16="http://schemas.microsoft.com/office/drawing/2014/main" id="{E56DDD68-59BA-4DDD-A52F-4A0982C5B5C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3241AB7-B27F-448F-8763-46BC97A497E5}"/>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898910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5B57A-D90B-4E8B-9D13-B8431E9183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6D1AEFB-2E4F-4A45-BDB6-B2DC171616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8D3B60-522E-42D2-952A-183895BAC739}"/>
              </a:ext>
            </a:extLst>
          </p:cNvPr>
          <p:cNvSpPr>
            <a:spLocks noGrp="1"/>
          </p:cNvSpPr>
          <p:nvPr>
            <p:ph type="dt" sz="half" idx="10"/>
          </p:nvPr>
        </p:nvSpPr>
        <p:spPr/>
        <p:txBody>
          <a:bodyPr/>
          <a:lstStyle/>
          <a:p>
            <a:fld id="{5A61015F-7CC6-4D0A-9D87-873EA4C304CC}" type="datetimeFigureOut">
              <a:rPr lang="en-US" smtClean="0"/>
              <a:t>3/18/2025</a:t>
            </a:fld>
            <a:endParaRPr lang="en-US" dirty="0"/>
          </a:p>
        </p:txBody>
      </p:sp>
      <p:sp>
        <p:nvSpPr>
          <p:cNvPr id="5" name="Footer Placeholder 4">
            <a:extLst>
              <a:ext uri="{FF2B5EF4-FFF2-40B4-BE49-F238E27FC236}">
                <a16:creationId xmlns:a16="http://schemas.microsoft.com/office/drawing/2014/main" id="{46F95C4E-62BB-44E1-9FF5-65D7BBC6B0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82E4DF7-609E-4677-A1FA-882774E4C98B}"/>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064609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F36E7-0E19-4AF7-A283-BF3A0FE5490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CEB90E0-F7A5-4DC7-A01B-E5C2D451CC3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682BC22-4E28-42B6-A197-905459472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8EEA79B-DA29-4F4A-9E90-14FB1D40CF5F}"/>
              </a:ext>
            </a:extLst>
          </p:cNvPr>
          <p:cNvSpPr>
            <a:spLocks noGrp="1"/>
          </p:cNvSpPr>
          <p:nvPr>
            <p:ph type="dt" sz="half" idx="10"/>
          </p:nvPr>
        </p:nvSpPr>
        <p:spPr/>
        <p:txBody>
          <a:bodyPr/>
          <a:lstStyle/>
          <a:p>
            <a:fld id="{93C6A301-0538-44EC-B09D-202E1042A48B}" type="datetimeFigureOut">
              <a:rPr lang="en-US" smtClean="0"/>
              <a:t>3/18/2025</a:t>
            </a:fld>
            <a:endParaRPr lang="en-US" dirty="0"/>
          </a:p>
        </p:txBody>
      </p:sp>
      <p:sp>
        <p:nvSpPr>
          <p:cNvPr id="6" name="Footer Placeholder 5">
            <a:extLst>
              <a:ext uri="{FF2B5EF4-FFF2-40B4-BE49-F238E27FC236}">
                <a16:creationId xmlns:a16="http://schemas.microsoft.com/office/drawing/2014/main" id="{13A3F99B-EBE7-4500-8B98-E4F0F8DBEFD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FCD58DF-ABF8-498D-8BAF-AF8A2DAE9E04}"/>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94946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EEE8E-117F-4BFC-9724-CB4164C7F96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6610B94-8A39-4841-B145-972CE663E3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B8246A-3ABD-4425-B08F-077018F87F1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F7A37EF-D8D3-4783-AE65-CCA3FFB416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915BD0-9445-4AF8-9FFC-0705CE945E4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3F6E57-E04E-4DDE-869A-5350556A668C}"/>
              </a:ext>
            </a:extLst>
          </p:cNvPr>
          <p:cNvSpPr>
            <a:spLocks noGrp="1"/>
          </p:cNvSpPr>
          <p:nvPr>
            <p:ph type="dt" sz="half" idx="10"/>
          </p:nvPr>
        </p:nvSpPr>
        <p:spPr/>
        <p:txBody>
          <a:bodyPr/>
          <a:lstStyle/>
          <a:p>
            <a:fld id="{D789574A-8875-45EF-8EA2-3CAA0F7ABC4C}" type="datetimeFigureOut">
              <a:rPr lang="en-US" smtClean="0"/>
              <a:t>3/18/2025</a:t>
            </a:fld>
            <a:endParaRPr lang="en-US" dirty="0"/>
          </a:p>
        </p:txBody>
      </p:sp>
      <p:sp>
        <p:nvSpPr>
          <p:cNvPr id="8" name="Footer Placeholder 7">
            <a:extLst>
              <a:ext uri="{FF2B5EF4-FFF2-40B4-BE49-F238E27FC236}">
                <a16:creationId xmlns:a16="http://schemas.microsoft.com/office/drawing/2014/main" id="{12DE8F40-4520-448A-B355-3E7AEA912AD5}"/>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89A5FDD-3421-4706-9A25-C795DC439581}"/>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357195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6CE3-80A3-46A6-80BE-405C513A319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A94D340-0206-4213-813A-5943C41DD216}"/>
              </a:ext>
            </a:extLst>
          </p:cNvPr>
          <p:cNvSpPr>
            <a:spLocks noGrp="1"/>
          </p:cNvSpPr>
          <p:nvPr>
            <p:ph type="dt" sz="half" idx="10"/>
          </p:nvPr>
        </p:nvSpPr>
        <p:spPr/>
        <p:txBody>
          <a:bodyPr/>
          <a:lstStyle/>
          <a:p>
            <a:fld id="{67EF4D4C-5367-4C26-9E2B-D8088D7FCA81}" type="datetimeFigureOut">
              <a:rPr lang="en-US" smtClean="0"/>
              <a:t>3/18/2025</a:t>
            </a:fld>
            <a:endParaRPr lang="en-US" dirty="0"/>
          </a:p>
        </p:txBody>
      </p:sp>
      <p:sp>
        <p:nvSpPr>
          <p:cNvPr id="4" name="Footer Placeholder 3">
            <a:extLst>
              <a:ext uri="{FF2B5EF4-FFF2-40B4-BE49-F238E27FC236}">
                <a16:creationId xmlns:a16="http://schemas.microsoft.com/office/drawing/2014/main" id="{23F6D294-7446-46B3-BE20-C136D12DF88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30FFC17-7C1C-43B3-BF82-01A62813A27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41469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032840-2A71-40B2-AF3E-807D3B263B57}"/>
              </a:ext>
            </a:extLst>
          </p:cNvPr>
          <p:cNvSpPr>
            <a:spLocks noGrp="1"/>
          </p:cNvSpPr>
          <p:nvPr>
            <p:ph type="dt" sz="half" idx="10"/>
          </p:nvPr>
        </p:nvSpPr>
        <p:spPr/>
        <p:txBody>
          <a:bodyPr/>
          <a:lstStyle/>
          <a:p>
            <a:fld id="{56E91E96-98B0-4413-9547-46F3504108EF}" type="datetimeFigureOut">
              <a:rPr lang="en-US" smtClean="0"/>
              <a:t>3/18/2025</a:t>
            </a:fld>
            <a:endParaRPr lang="en-US" dirty="0"/>
          </a:p>
        </p:txBody>
      </p:sp>
      <p:sp>
        <p:nvSpPr>
          <p:cNvPr id="3" name="Footer Placeholder 2">
            <a:extLst>
              <a:ext uri="{FF2B5EF4-FFF2-40B4-BE49-F238E27FC236}">
                <a16:creationId xmlns:a16="http://schemas.microsoft.com/office/drawing/2014/main" id="{2FEF60AD-6910-40A6-9A06-7E99B99470F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24F424D-58A7-493D-863A-C0D018695956}"/>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72131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43606" y="1623716"/>
            <a:ext cx="8625271" cy="1584176"/>
          </a:xfrm>
        </p:spPr>
        <p:txBody>
          <a:bodyPr anchor="b"/>
          <a:lstStyle>
            <a:lvl1pPr algn="ctr">
              <a:defRPr sz="4500"/>
            </a:lvl1pPr>
          </a:lstStyle>
          <a:p>
            <a:r>
              <a:rPr lang="en-US"/>
              <a:t>Click to edit Master title style</a:t>
            </a:r>
            <a:endParaRPr lang="en-GB"/>
          </a:p>
        </p:txBody>
      </p:sp>
      <p:sp>
        <p:nvSpPr>
          <p:cNvPr id="3" name="Text Placeholder 2"/>
          <p:cNvSpPr>
            <a:spLocks noGrp="1"/>
          </p:cNvSpPr>
          <p:nvPr>
            <p:ph type="body" idx="1"/>
          </p:nvPr>
        </p:nvSpPr>
        <p:spPr>
          <a:xfrm>
            <a:off x="2531738" y="3680258"/>
            <a:ext cx="8625271" cy="927768"/>
          </a:xfrm>
        </p:spPr>
        <p:txBody>
          <a:bodyPr/>
          <a:lstStyle>
            <a:lvl1pPr marL="0" indent="0" algn="ctr">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8053613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F2B76-6C74-4F92-9EB3-0AFB490690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937359A-E6B8-43A8-B3BB-394BAA3B8A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7A5EECF-9596-481B-8675-B314DF514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5FAB10-DC3F-4563-AE92-2F7A2C6B9622}"/>
              </a:ext>
            </a:extLst>
          </p:cNvPr>
          <p:cNvSpPr>
            <a:spLocks noGrp="1"/>
          </p:cNvSpPr>
          <p:nvPr>
            <p:ph type="dt" sz="half" idx="10"/>
          </p:nvPr>
        </p:nvSpPr>
        <p:spPr/>
        <p:txBody>
          <a:bodyPr/>
          <a:lstStyle/>
          <a:p>
            <a:fld id="{05C68B11-C5A8-448C-8CE9-B1A273C79CFC}" type="datetimeFigureOut">
              <a:rPr lang="en-US" smtClean="0"/>
              <a:t>3/18/2025</a:t>
            </a:fld>
            <a:endParaRPr lang="en-US" dirty="0"/>
          </a:p>
        </p:txBody>
      </p:sp>
      <p:sp>
        <p:nvSpPr>
          <p:cNvPr id="6" name="Footer Placeholder 5">
            <a:extLst>
              <a:ext uri="{FF2B5EF4-FFF2-40B4-BE49-F238E27FC236}">
                <a16:creationId xmlns:a16="http://schemas.microsoft.com/office/drawing/2014/main" id="{78D35C43-7832-4A97-B440-650DDB9C0E3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B63CFC8-C09A-4951-B0BE-E3BF539E561A}"/>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478940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8F521-765D-4829-8101-E7549D7196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27FC01-C19B-420F-A343-456E726193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5F9E01C-0FE5-4ADB-B5E4-0E6B7FD72B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B12404E-FC7D-43A4-9B93-C8BF038233E8}"/>
              </a:ext>
            </a:extLst>
          </p:cNvPr>
          <p:cNvSpPr>
            <a:spLocks noGrp="1"/>
          </p:cNvSpPr>
          <p:nvPr>
            <p:ph type="dt" sz="half" idx="10"/>
          </p:nvPr>
        </p:nvSpPr>
        <p:spPr/>
        <p:txBody>
          <a:bodyPr/>
          <a:lstStyle/>
          <a:p>
            <a:fld id="{C7616CA0-919D-4A49-9C8A-62FDFB3A5183}" type="datetimeFigureOut">
              <a:rPr lang="en-US" smtClean="0"/>
              <a:t>3/18/2025</a:t>
            </a:fld>
            <a:endParaRPr lang="en-US" dirty="0"/>
          </a:p>
        </p:txBody>
      </p:sp>
      <p:sp>
        <p:nvSpPr>
          <p:cNvPr id="6" name="Footer Placeholder 5">
            <a:extLst>
              <a:ext uri="{FF2B5EF4-FFF2-40B4-BE49-F238E27FC236}">
                <a16:creationId xmlns:a16="http://schemas.microsoft.com/office/drawing/2014/main" id="{3E52804C-431F-4CBF-AA41-523851768D4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0D8CB24-5CDC-4D85-9AB7-AA1BEBE6DCBA}"/>
              </a:ext>
            </a:extLst>
          </p:cNvPr>
          <p:cNvSpPr>
            <a:spLocks noGrp="1"/>
          </p:cNvSpPr>
          <p:nvPr>
            <p:ph type="sldNum" sz="quarter" idx="12"/>
          </p:nvPr>
        </p:nvSpPr>
        <p:spPr/>
        <p:txBody>
          <a:bodyPr/>
          <a:lstStyle/>
          <a:p>
            <a:fld id="{867E5644-1E61-4311-A31E-84CB9C7AA8A9}" type="slidenum">
              <a:rPr lang="en-US" smtClean="0"/>
              <a:t>‹#›</a:t>
            </a:fld>
            <a:endParaRPr lang="en-US" dirty="0"/>
          </a:p>
        </p:txBody>
      </p:sp>
    </p:spTree>
    <p:extLst>
      <p:ext uri="{BB962C8B-B14F-4D97-AF65-F5344CB8AC3E}">
        <p14:creationId xmlns:p14="http://schemas.microsoft.com/office/powerpoint/2010/main" val="971053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01DEF4-4504-43CD-81EA-8B92DDC0B8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DBE0C5-FF4B-4168-923A-3EA0930807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2D90B00-83B5-4849-8BFD-4FC03CFBB762}"/>
              </a:ext>
            </a:extLst>
          </p:cNvPr>
          <p:cNvSpPr>
            <a:spLocks noGrp="1"/>
          </p:cNvSpPr>
          <p:nvPr>
            <p:ph type="dt" sz="half" idx="10"/>
          </p:nvPr>
        </p:nvSpPr>
        <p:spPr/>
        <p:txBody>
          <a:bodyPr/>
          <a:lstStyle/>
          <a:p>
            <a:fld id="{4CD73815-2707-4475-8F1A-B873CB631BB4}" type="datetimeFigureOut">
              <a:rPr lang="en-US" smtClean="0"/>
              <a:t>3/18/2025</a:t>
            </a:fld>
            <a:endParaRPr lang="en-US" dirty="0"/>
          </a:p>
        </p:txBody>
      </p:sp>
      <p:sp>
        <p:nvSpPr>
          <p:cNvPr id="5" name="Footer Placeholder 4">
            <a:extLst>
              <a:ext uri="{FF2B5EF4-FFF2-40B4-BE49-F238E27FC236}">
                <a16:creationId xmlns:a16="http://schemas.microsoft.com/office/drawing/2014/main" id="{5659C61F-0C74-4AF2-9BE7-2D9880F067D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91F7B05-2221-44B8-8BA5-F904D7116888}"/>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009525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01A341-5236-4969-94F4-47022A1B986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23D93C-DC78-4877-9ABE-35A408357F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938CBA1-FA8D-401F-90B1-F655CBEB20D2}"/>
              </a:ext>
            </a:extLst>
          </p:cNvPr>
          <p:cNvSpPr>
            <a:spLocks noGrp="1"/>
          </p:cNvSpPr>
          <p:nvPr>
            <p:ph type="dt" sz="half" idx="10"/>
          </p:nvPr>
        </p:nvSpPr>
        <p:spPr/>
        <p:txBody>
          <a:bodyPr/>
          <a:lstStyle/>
          <a:p>
            <a:fld id="{2A4AFB99-0EAB-4182-AFF8-E214C82A68F6}" type="datetimeFigureOut">
              <a:rPr lang="en-US" smtClean="0"/>
              <a:t>3/18/2025</a:t>
            </a:fld>
            <a:endParaRPr lang="en-US" dirty="0"/>
          </a:p>
        </p:txBody>
      </p:sp>
      <p:sp>
        <p:nvSpPr>
          <p:cNvPr id="5" name="Footer Placeholder 4">
            <a:extLst>
              <a:ext uri="{FF2B5EF4-FFF2-40B4-BE49-F238E27FC236}">
                <a16:creationId xmlns:a16="http://schemas.microsoft.com/office/drawing/2014/main" id="{4C96058B-FB4F-4D26-BCAF-A7A80ADB92A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86DE3F-A963-4B6B-9A9F-7F194F5ECFFF}"/>
              </a:ext>
            </a:extLst>
          </p:cNvPr>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78635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1934978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32F35D-6C6B-48CF-9C04-9FC684A11D9A}" type="datetimeFigureOut">
              <a:rPr lang="en-GB" smtClean="0"/>
              <a:t>18/03/2025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533738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469931" y="365127"/>
            <a:ext cx="8883869" cy="1325563"/>
          </a:xfrm>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832F35D-6C6B-48CF-9C04-9FC684A11D9A}" type="datetimeFigureOut">
              <a:rPr lang="en-GB" smtClean="0"/>
              <a:t>18/03/2025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33752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2F35D-6C6B-48CF-9C04-9FC684A11D9A}" type="datetimeFigureOut">
              <a:rPr lang="en-GB" smtClean="0"/>
              <a:t>18/03/2025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287564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2365409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32F35D-6C6B-48CF-9C04-9FC684A11D9A}" type="datetimeFigureOut">
              <a:rPr lang="en-GB" smtClean="0"/>
              <a:t>18/03/2025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249956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585546" y="365127"/>
            <a:ext cx="8768255" cy="1325563"/>
          </a:xfrm>
        </p:spPr>
        <p:txBody>
          <a:bodyPr/>
          <a:lstStyle/>
          <a:p>
            <a:r>
              <a:rPr lang="en-US" dirty="0"/>
              <a:t>Click to edit Master title style</a:t>
            </a:r>
            <a:endParaRPr lang="en-GB" dirty="0"/>
          </a:p>
        </p:txBody>
      </p:sp>
      <p:sp>
        <p:nvSpPr>
          <p:cNvPr id="3" name="Vertical Text Placeholder 2"/>
          <p:cNvSpPr>
            <a:spLocks noGrp="1"/>
          </p:cNvSpPr>
          <p:nvPr>
            <p:ph type="body" orient="vert" idx="1"/>
          </p:nvPr>
        </p:nvSpPr>
        <p:spPr>
          <a:xfrm>
            <a:off x="2585544" y="1825625"/>
            <a:ext cx="8768256" cy="43513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832F35D-6C6B-48CF-9C04-9FC684A11D9A}" type="datetimeFigureOut">
              <a:rPr lang="en-GB" smtClean="0"/>
              <a:t>18/03/2025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DCFC3D2-4269-45B9-B33B-0A1CDC1E157F}" type="slidenum">
              <a:rPr lang="en-GB" smtClean="0"/>
              <a:t>‹#›</a:t>
            </a:fld>
            <a:endParaRPr lang="en-GB"/>
          </a:p>
        </p:txBody>
      </p:sp>
    </p:spTree>
    <p:extLst>
      <p:ext uri="{BB962C8B-B14F-4D97-AF65-F5344CB8AC3E}">
        <p14:creationId xmlns:p14="http://schemas.microsoft.com/office/powerpoint/2010/main" val="3278675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27586" y="365127"/>
            <a:ext cx="8726215"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2627586" y="1825625"/>
            <a:ext cx="8726215"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832F35D-6C6B-48CF-9C04-9FC684A11D9A}" type="datetimeFigureOut">
              <a:rPr lang="en-GB" smtClean="0"/>
              <a:t>18/03/2025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DCFC3D2-4269-45B9-B33B-0A1CDC1E157F}" type="slidenum">
              <a:rPr lang="en-GB" smtClean="0"/>
              <a:t>‹#›</a:t>
            </a:fld>
            <a:endParaRPr lang="en-GB"/>
          </a:p>
        </p:txBody>
      </p:sp>
    </p:spTree>
    <p:extLst>
      <p:ext uri="{BB962C8B-B14F-4D97-AF65-F5344CB8AC3E}">
        <p14:creationId xmlns:p14="http://schemas.microsoft.com/office/powerpoint/2010/main" val="418266081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646A7D3-983D-4BCA-9BD8-F1BF4F4E90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CF5C2CE-2D3A-43B9-A5F0-666E9A41CC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F1E6A3-844D-4655-AD61-610C4CC0CE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32F35D-6C6B-48CF-9C04-9FC684A11D9A}" type="datetimeFigureOut">
              <a:rPr lang="en-GB" smtClean="0"/>
              <a:t>18/03/2025</a:t>
            </a:fld>
            <a:endParaRPr lang="en-GB"/>
          </a:p>
        </p:txBody>
      </p:sp>
      <p:sp>
        <p:nvSpPr>
          <p:cNvPr id="5" name="Footer Placeholder 4">
            <a:extLst>
              <a:ext uri="{FF2B5EF4-FFF2-40B4-BE49-F238E27FC236}">
                <a16:creationId xmlns:a16="http://schemas.microsoft.com/office/drawing/2014/main" id="{3FBAA597-BE74-452D-9105-06CF71025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68E38A1-4919-4250-9C38-6E0F0D62F5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CFC3D2-4269-45B9-B33B-0A1CDC1E157F}" type="slidenum">
              <a:rPr lang="en-GB" smtClean="0"/>
              <a:t>‹#›</a:t>
            </a:fld>
            <a:endParaRPr lang="en-GB"/>
          </a:p>
        </p:txBody>
      </p:sp>
    </p:spTree>
    <p:extLst>
      <p:ext uri="{BB962C8B-B14F-4D97-AF65-F5344CB8AC3E}">
        <p14:creationId xmlns:p14="http://schemas.microsoft.com/office/powerpoint/2010/main" val="14181927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3.xml"/><Relationship Id="rId6" Type="http://schemas.openxmlformats.org/officeDocument/2006/relationships/hyperlink" Target="http://www.exampaperspractice.co.uk/"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2.xml"/><Relationship Id="rId7" Type="http://schemas.openxmlformats.org/officeDocument/2006/relationships/image" Target="../media/image3.png"/><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www.exampaperspractice.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3.xml"/><Relationship Id="rId7" Type="http://schemas.openxmlformats.org/officeDocument/2006/relationships/image" Target="../media/image3.png"/><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7.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exampaperspractice.co.uk/"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Layout" Target="../diagrams/layout4.xml"/><Relationship Id="rId7" Type="http://schemas.openxmlformats.org/officeDocument/2006/relationships/image" Target="../media/image3.png"/><Relationship Id="rId2" Type="http://schemas.openxmlformats.org/officeDocument/2006/relationships/diagramData" Target="../diagrams/data4.xml"/><Relationship Id="rId1" Type="http://schemas.openxmlformats.org/officeDocument/2006/relationships/slideLayout" Target="../slideLayouts/slideLayout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www.exampaperspractice.co.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538686" y="1498600"/>
            <a:ext cx="4818290" cy="2534582"/>
          </a:xfrm>
        </p:spPr>
        <p:txBody>
          <a:bodyPr>
            <a:normAutofit/>
          </a:bodyPr>
          <a:lstStyle/>
          <a:p>
            <a:pPr algn="r"/>
            <a:r>
              <a:rPr lang="en-GB" sz="7200">
                <a:solidFill>
                  <a:schemeClr val="bg1"/>
                </a:solidFill>
              </a:rPr>
              <a:t>2.6.2 Policy instruments</a:t>
            </a:r>
          </a:p>
        </p:txBody>
      </p:sp>
      <p:grpSp>
        <p:nvGrpSpPr>
          <p:cNvPr id="10" name="Group 9">
            <a:extLst>
              <a:ext uri="{FF2B5EF4-FFF2-40B4-BE49-F238E27FC236}">
                <a16:creationId xmlns:a16="http://schemas.microsoft.com/office/drawing/2014/main" id="{B80B7591-E174-45D9-AAD8-79C1422AAC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160" y="1498600"/>
            <a:ext cx="5260976" cy="4707593"/>
            <a:chOff x="6096000" y="841376"/>
            <a:chExt cx="5260976" cy="4707593"/>
          </a:xfrm>
          <a:effectLst>
            <a:outerShdw blurRad="381000" dist="152400" dir="5400000" algn="ctr" rotWithShape="0">
              <a:srgbClr val="000000">
                <a:alpha val="10000"/>
              </a:srgbClr>
            </a:outerShdw>
          </a:effectLst>
        </p:grpSpPr>
        <p:grpSp>
          <p:nvGrpSpPr>
            <p:cNvPr id="11" name="Group 10">
              <a:extLst>
                <a:ext uri="{FF2B5EF4-FFF2-40B4-BE49-F238E27FC236}">
                  <a16:creationId xmlns:a16="http://schemas.microsoft.com/office/drawing/2014/main" id="{E7383E2A-B816-4E3B-B3E5-FE96002BA54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5" name="Freeform: Shape 14">
                <a:extLst>
                  <a:ext uri="{FF2B5EF4-FFF2-40B4-BE49-F238E27FC236}">
                    <a16:creationId xmlns:a16="http://schemas.microsoft.com/office/drawing/2014/main" id="{6284B916-CB4D-43C2-A9BD-F5C2F9FA27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93F88E75-63BE-4838-84A5-C45F377EC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 name="Group 11">
              <a:extLst>
                <a:ext uri="{FF2B5EF4-FFF2-40B4-BE49-F238E27FC236}">
                  <a16:creationId xmlns:a16="http://schemas.microsoft.com/office/drawing/2014/main" id="{6359003A-C3CD-4E9D-A057-5F79D728863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3" name="Freeform: Shape 12">
                <a:extLst>
                  <a:ext uri="{FF2B5EF4-FFF2-40B4-BE49-F238E27FC236}">
                    <a16:creationId xmlns:a16="http://schemas.microsoft.com/office/drawing/2014/main" id="{434D2648-A050-4B2F-B866-6F9AC8F0C0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7C7806EE-99C0-43D0-B14B-CC29145800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Picture 3" descr="Adjustable measurement tool">
            <a:extLst>
              <a:ext uri="{FF2B5EF4-FFF2-40B4-BE49-F238E27FC236}">
                <a16:creationId xmlns:a16="http://schemas.microsoft.com/office/drawing/2014/main" id="{C99FAEF8-CD02-268E-7AB5-14726FD42AD7}"/>
              </a:ext>
            </a:extLst>
          </p:cNvPr>
          <p:cNvPicPr>
            <a:picLocks noChangeAspect="1"/>
          </p:cNvPicPr>
          <p:nvPr/>
        </p:nvPicPr>
        <p:blipFill>
          <a:blip r:embed="rId3"/>
          <a:stretch>
            <a:fillRect/>
          </a:stretch>
        </p:blipFill>
        <p:spPr>
          <a:xfrm>
            <a:off x="1273091" y="2083715"/>
            <a:ext cx="4369112" cy="2912030"/>
          </a:xfrm>
          <a:prstGeom prst="rect">
            <a:avLst/>
          </a:prstGeom>
        </p:spPr>
      </p:pic>
      <p:pic>
        <p:nvPicPr>
          <p:cNvPr id="3" name="Picture 2">
            <a:extLst>
              <a:ext uri="{FF2B5EF4-FFF2-40B4-BE49-F238E27FC236}">
                <a16:creationId xmlns:a16="http://schemas.microsoft.com/office/drawing/2014/main" id="{F9196BAE-09FC-1182-F49A-4EF9F9B7417D}"/>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5" name="Picture 4">
            <a:extLst>
              <a:ext uri="{FF2B5EF4-FFF2-40B4-BE49-F238E27FC236}">
                <a16:creationId xmlns:a16="http://schemas.microsoft.com/office/drawing/2014/main" id="{0D23A90E-6AC6-DD61-48A2-969433DB3012}"/>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6" name="Footer Placeholder 2">
            <a:extLst>
              <a:ext uri="{FF2B5EF4-FFF2-40B4-BE49-F238E27FC236}">
                <a16:creationId xmlns:a16="http://schemas.microsoft.com/office/drawing/2014/main" id="{ED1ED4E0-C56C-7055-72FA-1C467FD87600}"/>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CF64278-005E-0105-9D58-309C97E88815}"/>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530007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D5F471-B59C-41F8-BB81-CD3DF3802C9C}"/>
              </a:ext>
            </a:extLst>
          </p:cNvPr>
          <p:cNvSpPr>
            <a:spLocks noGrp="1"/>
          </p:cNvSpPr>
          <p:nvPr>
            <p:ph type="title"/>
          </p:nvPr>
        </p:nvSpPr>
        <p:spPr>
          <a:xfrm>
            <a:off x="1371597" y="348865"/>
            <a:ext cx="10044023" cy="877729"/>
          </a:xfrm>
        </p:spPr>
        <p:txBody>
          <a:bodyPr anchor="ctr">
            <a:normAutofit/>
          </a:bodyPr>
          <a:lstStyle/>
          <a:p>
            <a:r>
              <a:rPr lang="en-GB" sz="4000">
                <a:solidFill>
                  <a:srgbClr val="FFFFFF"/>
                </a:solidFill>
              </a:rPr>
              <a:t>Activity </a:t>
            </a:r>
          </a:p>
        </p:txBody>
      </p:sp>
      <p:graphicFrame>
        <p:nvGraphicFramePr>
          <p:cNvPr id="5" name="Content Placeholder 2">
            <a:extLst>
              <a:ext uri="{FF2B5EF4-FFF2-40B4-BE49-F238E27FC236}">
                <a16:creationId xmlns:a16="http://schemas.microsoft.com/office/drawing/2014/main" id="{EDB7A2DF-F2E6-9F88-DC0A-01BAC7B69D36}"/>
              </a:ext>
            </a:extLst>
          </p:cNvPr>
          <p:cNvGraphicFramePr>
            <a:graphicFrameLocks noGrp="1"/>
          </p:cNvGraphicFramePr>
          <p:nvPr>
            <p:ph idx="1"/>
            <p:extLst>
              <p:ext uri="{D42A27DB-BD31-4B8C-83A1-F6EECF244321}">
                <p14:modId xmlns:p14="http://schemas.microsoft.com/office/powerpoint/2010/main" val="451978658"/>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840D62F-1CC8-1D7A-393C-CDE65995124F}"/>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942D5668-1B21-D25F-F7EB-5D4912F6747D}"/>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6" name="Footer Placeholder 2">
            <a:extLst>
              <a:ext uri="{FF2B5EF4-FFF2-40B4-BE49-F238E27FC236}">
                <a16:creationId xmlns:a16="http://schemas.microsoft.com/office/drawing/2014/main" id="{96DF3845-C89B-8C86-8C27-D3001F235629}"/>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BAE96A2-0F1A-3BAE-562F-27D5C279042F}"/>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6633584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Expansionary Fiscal Policy – Aggregate Demand</a:t>
            </a:r>
          </a:p>
        </p:txBody>
      </p:sp>
      <p:sp>
        <p:nvSpPr>
          <p:cNvPr id="4" name="TextBox 3"/>
          <p:cNvSpPr txBox="1"/>
          <p:nvPr/>
        </p:nvSpPr>
        <p:spPr>
          <a:xfrm>
            <a:off x="8274183" y="1560875"/>
            <a:ext cx="3781824" cy="584775"/>
          </a:xfrm>
          <a:prstGeom prst="rect">
            <a:avLst/>
          </a:prstGeom>
          <a:solidFill>
            <a:srgbClr val="66FFFF"/>
          </a:solidFill>
        </p:spPr>
        <p:txBody>
          <a:bodyPr wrap="square" rtlCol="0">
            <a:spAutoFit/>
          </a:bodyPr>
          <a:lstStyle/>
          <a:p>
            <a:pPr defTabSz="914400"/>
            <a:r>
              <a:rPr lang="en-GB" sz="1600" dirty="0">
                <a:solidFill>
                  <a:srgbClr val="000000"/>
                </a:solidFill>
                <a:latin typeface="Calibri"/>
              </a:rPr>
              <a:t>1) Assume the government would like to </a:t>
            </a:r>
            <a:r>
              <a:rPr lang="en-GB" sz="1600" b="1" dirty="0">
                <a:solidFill>
                  <a:srgbClr val="7030A0"/>
                </a:solidFill>
                <a:latin typeface="Calibri"/>
              </a:rPr>
              <a:t>stimulate economic growth</a:t>
            </a:r>
            <a:r>
              <a:rPr lang="en-GB" sz="1600" b="1" i="1" dirty="0">
                <a:solidFill>
                  <a:srgbClr val="000000"/>
                </a:solidFill>
                <a:latin typeface="Calibri"/>
              </a:rPr>
              <a:t>.</a:t>
            </a:r>
          </a:p>
        </p:txBody>
      </p:sp>
      <p:sp>
        <p:nvSpPr>
          <p:cNvPr id="5" name="TextBox 4"/>
          <p:cNvSpPr txBox="1"/>
          <p:nvPr/>
        </p:nvSpPr>
        <p:spPr>
          <a:xfrm>
            <a:off x="8274183" y="2198361"/>
            <a:ext cx="3781824" cy="584775"/>
          </a:xfrm>
          <a:prstGeom prst="rect">
            <a:avLst/>
          </a:prstGeom>
          <a:solidFill>
            <a:srgbClr val="66FFFF"/>
          </a:solidFill>
        </p:spPr>
        <p:txBody>
          <a:bodyPr wrap="square" rtlCol="0">
            <a:spAutoFit/>
          </a:bodyPr>
          <a:lstStyle/>
          <a:p>
            <a:pPr defTabSz="914400"/>
            <a:r>
              <a:rPr lang="en-GB" sz="1600" dirty="0">
                <a:solidFill>
                  <a:srgbClr val="000000"/>
                </a:solidFill>
                <a:latin typeface="Calibri"/>
              </a:rPr>
              <a:t>2) It may decide to </a:t>
            </a:r>
            <a:r>
              <a:rPr lang="en-GB" sz="1600" b="1" dirty="0">
                <a:solidFill>
                  <a:srgbClr val="7030A0"/>
                </a:solidFill>
                <a:latin typeface="Calibri"/>
              </a:rPr>
              <a:t>cut taxation</a:t>
            </a:r>
            <a:r>
              <a:rPr lang="en-GB" sz="1600" b="1" dirty="0">
                <a:solidFill>
                  <a:srgbClr val="000000"/>
                </a:solidFill>
                <a:latin typeface="Calibri"/>
              </a:rPr>
              <a:t>,</a:t>
            </a:r>
            <a:r>
              <a:rPr lang="en-GB" sz="1600" dirty="0">
                <a:solidFill>
                  <a:srgbClr val="000000"/>
                </a:solidFill>
                <a:latin typeface="Calibri"/>
              </a:rPr>
              <a:t> which will boost </a:t>
            </a:r>
            <a:r>
              <a:rPr lang="en-GB" sz="1600" b="1" dirty="0">
                <a:solidFill>
                  <a:srgbClr val="7030A0"/>
                </a:solidFill>
                <a:latin typeface="Calibri"/>
              </a:rPr>
              <a:t>AD to AD1, as consumption rises</a:t>
            </a:r>
            <a:r>
              <a:rPr lang="en-GB" sz="1600" b="1" i="1" dirty="0">
                <a:solidFill>
                  <a:srgbClr val="7030A0"/>
                </a:solidFill>
                <a:latin typeface="Calibri"/>
              </a:rPr>
              <a:t>.</a:t>
            </a:r>
          </a:p>
        </p:txBody>
      </p:sp>
      <p:sp>
        <p:nvSpPr>
          <p:cNvPr id="6" name="TextBox 5"/>
          <p:cNvSpPr txBox="1"/>
          <p:nvPr/>
        </p:nvSpPr>
        <p:spPr>
          <a:xfrm>
            <a:off x="8274184" y="2831324"/>
            <a:ext cx="3781825" cy="584775"/>
          </a:xfrm>
          <a:prstGeom prst="rect">
            <a:avLst/>
          </a:prstGeom>
          <a:solidFill>
            <a:srgbClr val="66FFFF"/>
          </a:solidFill>
        </p:spPr>
        <p:txBody>
          <a:bodyPr wrap="square" rtlCol="0">
            <a:spAutoFit/>
          </a:bodyPr>
          <a:lstStyle/>
          <a:p>
            <a:pPr defTabSz="914400"/>
            <a:r>
              <a:rPr lang="en-GB" sz="1600" dirty="0">
                <a:solidFill>
                  <a:srgbClr val="000000"/>
                </a:solidFill>
                <a:latin typeface="Calibri"/>
              </a:rPr>
              <a:t>3) This has the effect of </a:t>
            </a:r>
            <a:r>
              <a:rPr lang="en-GB" sz="1600" b="1" dirty="0">
                <a:solidFill>
                  <a:srgbClr val="7030A0"/>
                </a:solidFill>
                <a:latin typeface="Calibri"/>
              </a:rPr>
              <a:t>increasing real national output from Y to Y1.</a:t>
            </a:r>
          </a:p>
        </p:txBody>
      </p:sp>
      <p:sp>
        <p:nvSpPr>
          <p:cNvPr id="7" name="TextBox 6"/>
          <p:cNvSpPr txBox="1"/>
          <p:nvPr/>
        </p:nvSpPr>
        <p:spPr>
          <a:xfrm>
            <a:off x="8274185" y="3460906"/>
            <a:ext cx="3781824" cy="584775"/>
          </a:xfrm>
          <a:prstGeom prst="rect">
            <a:avLst/>
          </a:prstGeom>
          <a:solidFill>
            <a:srgbClr val="66FFFF"/>
          </a:solidFill>
        </p:spPr>
        <p:txBody>
          <a:bodyPr wrap="square" rtlCol="0">
            <a:spAutoFit/>
          </a:bodyPr>
          <a:lstStyle/>
          <a:p>
            <a:pPr defTabSz="914400"/>
            <a:r>
              <a:rPr lang="en-GB" sz="1600" dirty="0">
                <a:solidFill>
                  <a:srgbClr val="000000"/>
                </a:solidFill>
                <a:latin typeface="Calibri"/>
              </a:rPr>
              <a:t>4) There will also be the added benefit of </a:t>
            </a:r>
            <a:r>
              <a:rPr lang="en-GB" sz="1600" b="1" dirty="0">
                <a:solidFill>
                  <a:srgbClr val="7030A0"/>
                </a:solidFill>
                <a:latin typeface="Calibri"/>
              </a:rPr>
              <a:t>creating employment</a:t>
            </a:r>
            <a:r>
              <a:rPr lang="en-GB" sz="1600" b="1" i="1" dirty="0">
                <a:solidFill>
                  <a:srgbClr val="7030A0"/>
                </a:solidFill>
                <a:latin typeface="Calibri"/>
              </a:rPr>
              <a:t>.</a:t>
            </a:r>
            <a:endParaRPr lang="en-GB" sz="2000" b="1" i="1" dirty="0">
              <a:solidFill>
                <a:srgbClr val="7030A0"/>
              </a:solidFill>
              <a:latin typeface="Calibri"/>
            </a:endParaRPr>
          </a:p>
        </p:txBody>
      </p:sp>
      <p:sp>
        <p:nvSpPr>
          <p:cNvPr id="8" name="TextBox 7"/>
          <p:cNvSpPr txBox="1"/>
          <p:nvPr/>
        </p:nvSpPr>
        <p:spPr>
          <a:xfrm>
            <a:off x="8274183" y="4098131"/>
            <a:ext cx="3781825" cy="830997"/>
          </a:xfrm>
          <a:prstGeom prst="rect">
            <a:avLst/>
          </a:prstGeom>
          <a:solidFill>
            <a:srgbClr val="66FFFF"/>
          </a:solidFill>
        </p:spPr>
        <p:txBody>
          <a:bodyPr wrap="square" rtlCol="0">
            <a:spAutoFit/>
          </a:bodyPr>
          <a:lstStyle/>
          <a:p>
            <a:pPr defTabSz="914400"/>
            <a:r>
              <a:rPr lang="en-GB" sz="1600" dirty="0">
                <a:solidFill>
                  <a:srgbClr val="000000"/>
                </a:solidFill>
                <a:latin typeface="Calibri"/>
              </a:rPr>
              <a:t>5) However, this has come at the expense of an </a:t>
            </a:r>
            <a:r>
              <a:rPr lang="en-GB" sz="1600" b="1" dirty="0">
                <a:solidFill>
                  <a:srgbClr val="7030A0"/>
                </a:solidFill>
                <a:latin typeface="Calibri"/>
              </a:rPr>
              <a:t>increase in the price level to P1</a:t>
            </a:r>
            <a:r>
              <a:rPr lang="en-GB" sz="1600" b="1" i="1" dirty="0">
                <a:solidFill>
                  <a:srgbClr val="000000"/>
                </a:solidFill>
                <a:latin typeface="Calibri"/>
              </a:rPr>
              <a:t>, </a:t>
            </a:r>
            <a:r>
              <a:rPr lang="en-GB" sz="1600" dirty="0">
                <a:solidFill>
                  <a:srgbClr val="000000"/>
                </a:solidFill>
                <a:latin typeface="Calibri"/>
              </a:rPr>
              <a:t>which may hamper the inflation target.</a:t>
            </a:r>
          </a:p>
        </p:txBody>
      </p:sp>
      <p:sp>
        <p:nvSpPr>
          <p:cNvPr id="9" name="TextBox 8"/>
          <p:cNvSpPr txBox="1"/>
          <p:nvPr/>
        </p:nvSpPr>
        <p:spPr>
          <a:xfrm>
            <a:off x="8274183" y="4961884"/>
            <a:ext cx="3781825" cy="830997"/>
          </a:xfrm>
          <a:prstGeom prst="rect">
            <a:avLst/>
          </a:prstGeom>
          <a:solidFill>
            <a:srgbClr val="66FFFF"/>
          </a:solidFill>
        </p:spPr>
        <p:txBody>
          <a:bodyPr wrap="square" rtlCol="0">
            <a:spAutoFit/>
          </a:bodyPr>
          <a:lstStyle/>
          <a:p>
            <a:pPr defTabSz="914400"/>
            <a:r>
              <a:rPr lang="en-GB" sz="1600" dirty="0">
                <a:solidFill>
                  <a:srgbClr val="000000"/>
                </a:solidFill>
                <a:latin typeface="Calibri"/>
              </a:rPr>
              <a:t>6) In addition, if additional consumption is spent on imports, then this </a:t>
            </a:r>
            <a:r>
              <a:rPr lang="en-GB" sz="1600" b="1" dirty="0">
                <a:solidFill>
                  <a:srgbClr val="7030A0"/>
                </a:solidFill>
                <a:latin typeface="Calibri"/>
              </a:rPr>
              <a:t>will worsen the balance of payments on current account</a:t>
            </a:r>
            <a:r>
              <a:rPr lang="en-GB" sz="1600" dirty="0">
                <a:solidFill>
                  <a:srgbClr val="000000"/>
                </a:solidFill>
                <a:latin typeface="Calibri"/>
              </a:rPr>
              <a:t>.</a:t>
            </a:r>
          </a:p>
        </p:txBody>
      </p:sp>
      <p:sp>
        <p:nvSpPr>
          <p:cNvPr id="12" name="TextBox 11"/>
          <p:cNvSpPr txBox="1">
            <a:spLocks noChangeArrowheads="1"/>
          </p:cNvSpPr>
          <p:nvPr/>
        </p:nvSpPr>
        <p:spPr bwMode="auto">
          <a:xfrm>
            <a:off x="6275683" y="6017985"/>
            <a:ext cx="2520950"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Real National Output</a:t>
            </a:r>
            <a:endParaRPr lang="en-US" dirty="0">
              <a:solidFill>
                <a:srgbClr val="000000"/>
              </a:solidFill>
              <a:latin typeface="Calibri"/>
            </a:endParaRPr>
          </a:p>
        </p:txBody>
      </p:sp>
      <p:grpSp>
        <p:nvGrpSpPr>
          <p:cNvPr id="3" name="Group 2">
            <a:extLst>
              <a:ext uri="{FF2B5EF4-FFF2-40B4-BE49-F238E27FC236}">
                <a16:creationId xmlns:a16="http://schemas.microsoft.com/office/drawing/2014/main" id="{FDA51B7E-6EEA-40B1-ABBC-15E9C7421EAB}"/>
              </a:ext>
            </a:extLst>
          </p:cNvPr>
          <p:cNvGrpSpPr/>
          <p:nvPr/>
        </p:nvGrpSpPr>
        <p:grpSpPr>
          <a:xfrm>
            <a:off x="1558925" y="2085756"/>
            <a:ext cx="5890725" cy="4228856"/>
            <a:chOff x="230378" y="2383695"/>
            <a:chExt cx="5890725" cy="4228856"/>
          </a:xfrm>
        </p:grpSpPr>
        <p:cxnSp>
          <p:nvCxnSpPr>
            <p:cNvPr id="10" name="Straight Connector 9"/>
            <p:cNvCxnSpPr/>
            <p:nvPr/>
          </p:nvCxnSpPr>
          <p:spPr>
            <a:xfrm>
              <a:off x="1024128" y="2709133"/>
              <a:ext cx="0" cy="3527425"/>
            </a:xfrm>
            <a:prstGeom prst="line">
              <a:avLst/>
            </a:prstGeom>
            <a:noFill/>
            <a:ln w="28575" cap="flat" cmpd="sng" algn="ctr">
              <a:solidFill>
                <a:srgbClr val="D1282E"/>
              </a:solidFill>
              <a:prstDash val="solid"/>
            </a:ln>
            <a:effectLst/>
          </p:spPr>
        </p:cxnSp>
        <p:sp>
          <p:nvSpPr>
            <p:cNvPr id="11" name="TextBox 10"/>
            <p:cNvSpPr txBox="1">
              <a:spLocks noChangeArrowheads="1"/>
            </p:cNvSpPr>
            <p:nvPr/>
          </p:nvSpPr>
          <p:spPr bwMode="auto">
            <a:xfrm>
              <a:off x="230378" y="2593245"/>
              <a:ext cx="863600" cy="646113"/>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Price Level</a:t>
              </a:r>
              <a:endParaRPr lang="en-US" dirty="0">
                <a:solidFill>
                  <a:srgbClr val="000000"/>
                </a:solidFill>
                <a:latin typeface="Calibri"/>
              </a:endParaRPr>
            </a:p>
          </p:txBody>
        </p:sp>
        <p:sp>
          <p:nvSpPr>
            <p:cNvPr id="13" name="TextBox 12"/>
            <p:cNvSpPr txBox="1">
              <a:spLocks noChangeArrowheads="1"/>
            </p:cNvSpPr>
            <p:nvPr/>
          </p:nvSpPr>
          <p:spPr bwMode="auto">
            <a:xfrm>
              <a:off x="4284853" y="2383695"/>
              <a:ext cx="935038" cy="369888"/>
            </a:xfrm>
            <a:prstGeom prst="rect">
              <a:avLst/>
            </a:prstGeom>
            <a:noFill/>
            <a:ln w="9525">
              <a:noFill/>
              <a:miter lim="800000"/>
              <a:headEnd/>
              <a:tailEnd/>
            </a:ln>
          </p:spPr>
          <p:txBody>
            <a:bodyPr>
              <a:spAutoFit/>
            </a:bodyPr>
            <a:lstStyle/>
            <a:p>
              <a:pPr defTabSz="914400"/>
              <a:r>
                <a:rPr lang="en-GB" dirty="0">
                  <a:solidFill>
                    <a:srgbClr val="000000"/>
                  </a:solidFill>
                  <a:latin typeface="Calibri"/>
                </a:rPr>
                <a:t>LRAS</a:t>
              </a:r>
              <a:endParaRPr lang="en-US" dirty="0">
                <a:solidFill>
                  <a:srgbClr val="000000"/>
                </a:solidFill>
                <a:latin typeface="Calibri"/>
              </a:endParaRPr>
            </a:p>
          </p:txBody>
        </p:sp>
        <p:cxnSp>
          <p:nvCxnSpPr>
            <p:cNvPr id="14" name="Straight Connector 13"/>
            <p:cNvCxnSpPr/>
            <p:nvPr/>
          </p:nvCxnSpPr>
          <p:spPr>
            <a:xfrm>
              <a:off x="4681728" y="3580670"/>
              <a:ext cx="0" cy="2663825"/>
            </a:xfrm>
            <a:prstGeom prst="line">
              <a:avLst/>
            </a:prstGeom>
            <a:noFill/>
            <a:ln w="9525" cap="flat" cmpd="sng" algn="ctr">
              <a:solidFill>
                <a:srgbClr val="D1282E"/>
              </a:solidFill>
              <a:prstDash val="dash"/>
            </a:ln>
            <a:effectLst/>
          </p:spPr>
        </p:cxnSp>
        <p:sp>
          <p:nvSpPr>
            <p:cNvPr id="15" name="TextBox 14"/>
            <p:cNvSpPr txBox="1">
              <a:spLocks noChangeArrowheads="1"/>
            </p:cNvSpPr>
            <p:nvPr/>
          </p:nvSpPr>
          <p:spPr bwMode="auto">
            <a:xfrm>
              <a:off x="533554" y="4425014"/>
              <a:ext cx="544752" cy="368300"/>
            </a:xfrm>
            <a:prstGeom prst="rect">
              <a:avLst/>
            </a:prstGeom>
            <a:noFill/>
            <a:ln w="9525">
              <a:noFill/>
              <a:miter lim="800000"/>
              <a:headEnd/>
              <a:tailEnd/>
            </a:ln>
          </p:spPr>
          <p:txBody>
            <a:bodyPr wrap="square">
              <a:spAutoFit/>
            </a:bodyPr>
            <a:lstStyle/>
            <a:p>
              <a:pPr algn="ctr" defTabSz="914400"/>
              <a:r>
                <a:rPr lang="en-GB" dirty="0">
                  <a:solidFill>
                    <a:srgbClr val="000000"/>
                  </a:solidFill>
                  <a:latin typeface="Calibri"/>
                </a:rPr>
                <a:t>P</a:t>
              </a:r>
              <a:endParaRPr lang="en-US" dirty="0">
                <a:solidFill>
                  <a:srgbClr val="000000"/>
                </a:solidFill>
                <a:latin typeface="Calibri"/>
              </a:endParaRPr>
            </a:p>
          </p:txBody>
        </p:sp>
        <p:sp>
          <p:nvSpPr>
            <p:cNvPr id="16" name="TextBox 15"/>
            <p:cNvSpPr txBox="1">
              <a:spLocks noChangeArrowheads="1"/>
            </p:cNvSpPr>
            <p:nvPr/>
          </p:nvSpPr>
          <p:spPr bwMode="auto">
            <a:xfrm>
              <a:off x="4261150" y="6244495"/>
              <a:ext cx="865187" cy="276999"/>
            </a:xfrm>
            <a:prstGeom prst="rect">
              <a:avLst/>
            </a:prstGeom>
            <a:noFill/>
            <a:ln w="9525">
              <a:noFill/>
              <a:miter lim="800000"/>
              <a:headEnd/>
              <a:tailEnd/>
            </a:ln>
          </p:spPr>
          <p:txBody>
            <a:bodyPr>
              <a:spAutoFit/>
            </a:bodyPr>
            <a:lstStyle/>
            <a:p>
              <a:pPr algn="ctr" defTabSz="914400"/>
              <a:r>
                <a:rPr lang="en-GB" sz="1200" dirty="0">
                  <a:solidFill>
                    <a:srgbClr val="000000"/>
                  </a:solidFill>
                  <a:latin typeface="Calibri"/>
                </a:rPr>
                <a:t>FE</a:t>
              </a:r>
              <a:endParaRPr lang="en-US" dirty="0">
                <a:solidFill>
                  <a:srgbClr val="000000"/>
                </a:solidFill>
                <a:latin typeface="Calibri"/>
              </a:endParaRPr>
            </a:p>
          </p:txBody>
        </p:sp>
        <p:sp>
          <p:nvSpPr>
            <p:cNvPr id="17" name="Freeform 16"/>
            <p:cNvSpPr/>
            <p:nvPr/>
          </p:nvSpPr>
          <p:spPr>
            <a:xfrm>
              <a:off x="1024128" y="2688495"/>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18" name="Straight Connector 17"/>
            <p:cNvCxnSpPr/>
            <p:nvPr/>
          </p:nvCxnSpPr>
          <p:spPr>
            <a:xfrm>
              <a:off x="1024128" y="6236558"/>
              <a:ext cx="4679950" cy="0"/>
            </a:xfrm>
            <a:prstGeom prst="line">
              <a:avLst/>
            </a:prstGeom>
            <a:noFill/>
            <a:ln w="28575" cap="flat" cmpd="sng" algn="ctr">
              <a:solidFill>
                <a:srgbClr val="D1282E"/>
              </a:solidFill>
              <a:prstDash val="solid"/>
            </a:ln>
            <a:effectLst/>
          </p:spPr>
        </p:cxnSp>
        <p:cxnSp>
          <p:nvCxnSpPr>
            <p:cNvPr id="19" name="Straight Connector 18"/>
            <p:cNvCxnSpPr/>
            <p:nvPr/>
          </p:nvCxnSpPr>
          <p:spPr>
            <a:xfrm>
              <a:off x="2751799" y="3531631"/>
              <a:ext cx="2304256" cy="1872208"/>
            </a:xfrm>
            <a:prstGeom prst="line">
              <a:avLst/>
            </a:prstGeom>
            <a:noFill/>
            <a:ln w="28575" cap="flat" cmpd="sng" algn="ctr">
              <a:solidFill>
                <a:srgbClr val="0033CC"/>
              </a:solidFill>
              <a:prstDash val="solid"/>
            </a:ln>
            <a:effectLst/>
          </p:spPr>
        </p:cxnSp>
        <p:sp>
          <p:nvSpPr>
            <p:cNvPr id="20" name="TextBox 19"/>
            <p:cNvSpPr txBox="1">
              <a:spLocks noChangeArrowheads="1"/>
            </p:cNvSpPr>
            <p:nvPr/>
          </p:nvSpPr>
          <p:spPr bwMode="auto">
            <a:xfrm>
              <a:off x="5056055" y="5259823"/>
              <a:ext cx="935038" cy="369888"/>
            </a:xfrm>
            <a:prstGeom prst="rect">
              <a:avLst/>
            </a:prstGeom>
            <a:noFill/>
            <a:ln w="9525">
              <a:noFill/>
              <a:miter lim="800000"/>
              <a:headEnd/>
              <a:tailEnd/>
            </a:ln>
          </p:spPr>
          <p:txBody>
            <a:bodyPr>
              <a:spAutoFit/>
            </a:bodyPr>
            <a:lstStyle/>
            <a:p>
              <a:pPr defTabSz="914400"/>
              <a:r>
                <a:rPr lang="en-GB" dirty="0">
                  <a:solidFill>
                    <a:srgbClr val="000000"/>
                  </a:solidFill>
                  <a:latin typeface="Calibri"/>
                </a:rPr>
                <a:t>AD</a:t>
              </a:r>
              <a:endParaRPr lang="en-US" dirty="0">
                <a:solidFill>
                  <a:srgbClr val="000000"/>
                </a:solidFill>
                <a:latin typeface="Calibri"/>
              </a:endParaRPr>
            </a:p>
          </p:txBody>
        </p:sp>
        <p:cxnSp>
          <p:nvCxnSpPr>
            <p:cNvPr id="21" name="Straight Connector 20"/>
            <p:cNvCxnSpPr/>
            <p:nvPr/>
          </p:nvCxnSpPr>
          <p:spPr>
            <a:xfrm>
              <a:off x="4073821" y="4632003"/>
              <a:ext cx="0" cy="1584176"/>
            </a:xfrm>
            <a:prstGeom prst="line">
              <a:avLst/>
            </a:prstGeom>
            <a:noFill/>
            <a:ln w="9525" cap="flat" cmpd="sng" algn="ctr">
              <a:solidFill>
                <a:srgbClr val="D1282E"/>
              </a:solidFill>
              <a:prstDash val="dash"/>
            </a:ln>
            <a:effectLst/>
          </p:spPr>
        </p:cxnSp>
        <p:sp>
          <p:nvSpPr>
            <p:cNvPr id="22" name="TextBox 21"/>
            <p:cNvSpPr txBox="1">
              <a:spLocks noChangeArrowheads="1"/>
            </p:cNvSpPr>
            <p:nvPr/>
          </p:nvSpPr>
          <p:spPr bwMode="auto">
            <a:xfrm>
              <a:off x="3644308" y="6240391"/>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a:t>
              </a:r>
              <a:endParaRPr lang="en-US" dirty="0">
                <a:solidFill>
                  <a:srgbClr val="000000"/>
                </a:solidFill>
                <a:latin typeface="Calibri"/>
              </a:endParaRPr>
            </a:p>
          </p:txBody>
        </p:sp>
        <p:cxnSp>
          <p:nvCxnSpPr>
            <p:cNvPr id="23" name="Straight Connector 22"/>
            <p:cNvCxnSpPr/>
            <p:nvPr/>
          </p:nvCxnSpPr>
          <p:spPr>
            <a:xfrm>
              <a:off x="3163511" y="3315535"/>
              <a:ext cx="2304256" cy="1872208"/>
            </a:xfrm>
            <a:prstGeom prst="line">
              <a:avLst/>
            </a:prstGeom>
            <a:noFill/>
            <a:ln w="28575" cap="flat" cmpd="sng" algn="ctr">
              <a:solidFill>
                <a:srgbClr val="0033CC"/>
              </a:solidFill>
              <a:prstDash val="solid"/>
            </a:ln>
            <a:effectLst/>
          </p:spPr>
        </p:cxnSp>
        <p:sp>
          <p:nvSpPr>
            <p:cNvPr id="24" name="TextBox 23"/>
            <p:cNvSpPr txBox="1">
              <a:spLocks noChangeArrowheads="1"/>
            </p:cNvSpPr>
            <p:nvPr/>
          </p:nvSpPr>
          <p:spPr bwMode="auto">
            <a:xfrm>
              <a:off x="5473031" y="4971791"/>
              <a:ext cx="648072" cy="369888"/>
            </a:xfrm>
            <a:prstGeom prst="rect">
              <a:avLst/>
            </a:prstGeom>
            <a:noFill/>
            <a:ln w="9525">
              <a:noFill/>
              <a:miter lim="800000"/>
              <a:headEnd/>
              <a:tailEnd/>
            </a:ln>
          </p:spPr>
          <p:txBody>
            <a:bodyPr wrap="square">
              <a:spAutoFit/>
            </a:bodyPr>
            <a:lstStyle/>
            <a:p>
              <a:pPr defTabSz="914400"/>
              <a:r>
                <a:rPr lang="en-GB" dirty="0">
                  <a:solidFill>
                    <a:srgbClr val="000000"/>
                  </a:solidFill>
                  <a:latin typeface="Calibri"/>
                </a:rPr>
                <a:t>AD1</a:t>
              </a:r>
              <a:endParaRPr lang="en-US" dirty="0">
                <a:solidFill>
                  <a:srgbClr val="000000"/>
                </a:solidFill>
                <a:latin typeface="Calibri"/>
              </a:endParaRPr>
            </a:p>
          </p:txBody>
        </p:sp>
        <p:cxnSp>
          <p:nvCxnSpPr>
            <p:cNvPr id="25" name="Straight Arrow Connector 24"/>
            <p:cNvCxnSpPr/>
            <p:nvPr/>
          </p:nvCxnSpPr>
          <p:spPr>
            <a:xfrm flipV="1">
              <a:off x="3168775" y="3603639"/>
              <a:ext cx="216024" cy="187558"/>
            </a:xfrm>
            <a:prstGeom prst="straightConnector1">
              <a:avLst/>
            </a:prstGeom>
            <a:noFill/>
            <a:ln w="28575" cap="flat" cmpd="sng" algn="ctr">
              <a:solidFill>
                <a:srgbClr val="000000"/>
              </a:solidFill>
              <a:prstDash val="solid"/>
              <a:tailEnd type="arrow"/>
            </a:ln>
            <a:effectLst/>
          </p:spPr>
        </p:cxnSp>
        <p:cxnSp>
          <p:nvCxnSpPr>
            <p:cNvPr id="26" name="Straight Connector 25"/>
            <p:cNvCxnSpPr/>
            <p:nvPr/>
          </p:nvCxnSpPr>
          <p:spPr>
            <a:xfrm>
              <a:off x="4392911" y="4323719"/>
              <a:ext cx="0" cy="1908000"/>
            </a:xfrm>
            <a:prstGeom prst="line">
              <a:avLst/>
            </a:prstGeom>
            <a:noFill/>
            <a:ln w="9525" cap="flat" cmpd="sng" algn="ctr">
              <a:solidFill>
                <a:srgbClr val="D1282E"/>
              </a:solidFill>
              <a:prstDash val="dash"/>
            </a:ln>
            <a:effectLst/>
          </p:spPr>
        </p:cxnSp>
        <p:cxnSp>
          <p:nvCxnSpPr>
            <p:cNvPr id="27" name="Straight Connector 26"/>
            <p:cNvCxnSpPr/>
            <p:nvPr/>
          </p:nvCxnSpPr>
          <p:spPr>
            <a:xfrm>
              <a:off x="1008535" y="4611751"/>
              <a:ext cx="3022972" cy="0"/>
            </a:xfrm>
            <a:prstGeom prst="line">
              <a:avLst/>
            </a:prstGeom>
            <a:noFill/>
            <a:ln w="9525" cap="flat" cmpd="sng" algn="ctr">
              <a:solidFill>
                <a:srgbClr val="D1282E"/>
              </a:solidFill>
              <a:prstDash val="dash"/>
            </a:ln>
            <a:effectLst/>
          </p:spPr>
        </p:cxnSp>
        <p:cxnSp>
          <p:nvCxnSpPr>
            <p:cNvPr id="28" name="Straight Connector 27"/>
            <p:cNvCxnSpPr/>
            <p:nvPr/>
          </p:nvCxnSpPr>
          <p:spPr>
            <a:xfrm>
              <a:off x="1008535" y="4323719"/>
              <a:ext cx="3383012" cy="0"/>
            </a:xfrm>
            <a:prstGeom prst="line">
              <a:avLst/>
            </a:prstGeom>
            <a:noFill/>
            <a:ln w="9525" cap="flat" cmpd="sng" algn="ctr">
              <a:solidFill>
                <a:srgbClr val="D1282E"/>
              </a:solidFill>
              <a:prstDash val="dash"/>
            </a:ln>
            <a:effectLst/>
          </p:spPr>
        </p:cxnSp>
        <p:sp>
          <p:nvSpPr>
            <p:cNvPr id="29" name="TextBox 28"/>
            <p:cNvSpPr txBox="1">
              <a:spLocks noChangeArrowheads="1"/>
            </p:cNvSpPr>
            <p:nvPr/>
          </p:nvSpPr>
          <p:spPr bwMode="auto">
            <a:xfrm>
              <a:off x="590135" y="4125111"/>
              <a:ext cx="431800" cy="368300"/>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P1</a:t>
              </a:r>
              <a:endParaRPr lang="en-US" dirty="0">
                <a:solidFill>
                  <a:srgbClr val="000000"/>
                </a:solidFill>
                <a:latin typeface="Calibri"/>
              </a:endParaRPr>
            </a:p>
          </p:txBody>
        </p:sp>
        <p:sp>
          <p:nvSpPr>
            <p:cNvPr id="30" name="TextBox 29"/>
            <p:cNvSpPr txBox="1">
              <a:spLocks noChangeArrowheads="1"/>
            </p:cNvSpPr>
            <p:nvPr/>
          </p:nvSpPr>
          <p:spPr bwMode="auto">
            <a:xfrm>
              <a:off x="3946836" y="6242663"/>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Y1</a:t>
              </a:r>
              <a:endParaRPr lang="en-US" dirty="0">
                <a:solidFill>
                  <a:srgbClr val="000000"/>
                </a:solidFill>
                <a:latin typeface="Calibri"/>
              </a:endParaRPr>
            </a:p>
          </p:txBody>
        </p:sp>
      </p:grpSp>
      <p:pic>
        <p:nvPicPr>
          <p:cNvPr id="31" name="Picture 30">
            <a:extLst>
              <a:ext uri="{FF2B5EF4-FFF2-40B4-BE49-F238E27FC236}">
                <a16:creationId xmlns:a16="http://schemas.microsoft.com/office/drawing/2014/main" id="{07E508E5-2F96-1228-C6EF-E5A9C4E86778}"/>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32" name="Picture 31">
            <a:extLst>
              <a:ext uri="{FF2B5EF4-FFF2-40B4-BE49-F238E27FC236}">
                <a16:creationId xmlns:a16="http://schemas.microsoft.com/office/drawing/2014/main" id="{C7522DFC-F62E-535B-8006-785ACC7AF423}"/>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33" name="Footer Placeholder 2">
            <a:extLst>
              <a:ext uri="{FF2B5EF4-FFF2-40B4-BE49-F238E27FC236}">
                <a16:creationId xmlns:a16="http://schemas.microsoft.com/office/drawing/2014/main" id="{D03E3435-3565-66C4-955E-3C533E1B5805}"/>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98C57182-33E6-8AE0-5CEE-773F7EBFCB25}"/>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621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Expansionary Fiscal Policy – Aggregate supply</a:t>
            </a:r>
          </a:p>
        </p:txBody>
      </p:sp>
      <p:sp>
        <p:nvSpPr>
          <p:cNvPr id="4" name="TextBox 3"/>
          <p:cNvSpPr txBox="1"/>
          <p:nvPr/>
        </p:nvSpPr>
        <p:spPr>
          <a:xfrm>
            <a:off x="7567621" y="1517851"/>
            <a:ext cx="4556672" cy="584775"/>
          </a:xfrm>
          <a:prstGeom prst="rect">
            <a:avLst/>
          </a:prstGeom>
          <a:solidFill>
            <a:srgbClr val="66FFFF"/>
          </a:solidFill>
        </p:spPr>
        <p:txBody>
          <a:bodyPr wrap="square" rtlCol="0">
            <a:spAutoFit/>
          </a:bodyPr>
          <a:lstStyle/>
          <a:p>
            <a:r>
              <a:rPr lang="en-GB" sz="1600" dirty="0"/>
              <a:t>1) Imagine the government would like to </a:t>
            </a:r>
            <a:r>
              <a:rPr lang="en-GB" sz="1600" b="1" dirty="0">
                <a:solidFill>
                  <a:srgbClr val="7030A0"/>
                </a:solidFill>
              </a:rPr>
              <a:t>stimulate the supply-side</a:t>
            </a:r>
            <a:r>
              <a:rPr lang="en-GB" sz="1600" dirty="0">
                <a:solidFill>
                  <a:srgbClr val="7030A0"/>
                </a:solidFill>
              </a:rPr>
              <a:t> </a:t>
            </a:r>
            <a:r>
              <a:rPr lang="en-GB" sz="1600" dirty="0"/>
              <a:t>of the economy.</a:t>
            </a:r>
          </a:p>
        </p:txBody>
      </p:sp>
      <p:sp>
        <p:nvSpPr>
          <p:cNvPr id="5" name="TextBox 4"/>
          <p:cNvSpPr txBox="1"/>
          <p:nvPr/>
        </p:nvSpPr>
        <p:spPr>
          <a:xfrm>
            <a:off x="7570820" y="2142763"/>
            <a:ext cx="4553473" cy="830997"/>
          </a:xfrm>
          <a:prstGeom prst="rect">
            <a:avLst/>
          </a:prstGeom>
          <a:solidFill>
            <a:srgbClr val="66FFFF"/>
          </a:solidFill>
        </p:spPr>
        <p:txBody>
          <a:bodyPr wrap="square" rtlCol="0">
            <a:spAutoFit/>
          </a:bodyPr>
          <a:lstStyle/>
          <a:p>
            <a:r>
              <a:rPr lang="en-GB" sz="1600" dirty="0"/>
              <a:t>2) They may </a:t>
            </a:r>
            <a:r>
              <a:rPr lang="en-GB" sz="1600" b="1" dirty="0">
                <a:solidFill>
                  <a:srgbClr val="7030A0"/>
                </a:solidFill>
              </a:rPr>
              <a:t>cut corporation tax</a:t>
            </a:r>
            <a:r>
              <a:rPr lang="en-GB" sz="1600" b="1" i="1" dirty="0"/>
              <a:t> </a:t>
            </a:r>
            <a:r>
              <a:rPr lang="en-GB" sz="1600" dirty="0"/>
              <a:t>in order to boost firms’ profits, which can then be reinvested in capital projects.</a:t>
            </a:r>
          </a:p>
        </p:txBody>
      </p:sp>
      <p:sp>
        <p:nvSpPr>
          <p:cNvPr id="6" name="TextBox 5"/>
          <p:cNvSpPr txBox="1"/>
          <p:nvPr/>
        </p:nvSpPr>
        <p:spPr>
          <a:xfrm>
            <a:off x="7570821" y="3017775"/>
            <a:ext cx="4553472" cy="338554"/>
          </a:xfrm>
          <a:prstGeom prst="rect">
            <a:avLst/>
          </a:prstGeom>
          <a:solidFill>
            <a:srgbClr val="66FFFF"/>
          </a:solidFill>
        </p:spPr>
        <p:txBody>
          <a:bodyPr wrap="square" rtlCol="0">
            <a:spAutoFit/>
          </a:bodyPr>
          <a:lstStyle/>
          <a:p>
            <a:r>
              <a:rPr lang="en-GB" sz="1600" dirty="0"/>
              <a:t>3) LRAS will </a:t>
            </a:r>
            <a:r>
              <a:rPr lang="en-GB" sz="1600" b="1" dirty="0">
                <a:solidFill>
                  <a:srgbClr val="7030A0"/>
                </a:solidFill>
              </a:rPr>
              <a:t>shift to the right to LRAS1.</a:t>
            </a:r>
          </a:p>
        </p:txBody>
      </p:sp>
      <p:sp>
        <p:nvSpPr>
          <p:cNvPr id="7" name="TextBox 6"/>
          <p:cNvSpPr txBox="1"/>
          <p:nvPr/>
        </p:nvSpPr>
        <p:spPr>
          <a:xfrm>
            <a:off x="7567623" y="3400344"/>
            <a:ext cx="4556670" cy="830997"/>
          </a:xfrm>
          <a:prstGeom prst="rect">
            <a:avLst/>
          </a:prstGeom>
          <a:solidFill>
            <a:srgbClr val="66FFFF"/>
          </a:solidFill>
        </p:spPr>
        <p:txBody>
          <a:bodyPr wrap="square" rtlCol="0">
            <a:spAutoFit/>
          </a:bodyPr>
          <a:lstStyle/>
          <a:p>
            <a:r>
              <a:rPr lang="en-GB" sz="1600" dirty="0"/>
              <a:t>4) </a:t>
            </a:r>
            <a:r>
              <a:rPr lang="en-GB" sz="1600" b="1" dirty="0">
                <a:solidFill>
                  <a:srgbClr val="7030A0"/>
                </a:solidFill>
              </a:rPr>
              <a:t>Productive capacity has now increased to FE1 </a:t>
            </a:r>
            <a:r>
              <a:rPr lang="en-GB" sz="1600" dirty="0"/>
              <a:t>and there has been a fall in the price level from P to P1, </a:t>
            </a:r>
            <a:r>
              <a:rPr lang="en-GB" sz="1600" b="1" dirty="0">
                <a:solidFill>
                  <a:srgbClr val="7030A0"/>
                </a:solidFill>
              </a:rPr>
              <a:t>helping to soften inflationary pressure</a:t>
            </a:r>
            <a:r>
              <a:rPr lang="en-GB" sz="1600" dirty="0"/>
              <a:t>.</a:t>
            </a:r>
            <a:endParaRPr lang="en-GB" sz="2000" dirty="0"/>
          </a:p>
        </p:txBody>
      </p:sp>
      <p:sp>
        <p:nvSpPr>
          <p:cNvPr id="8" name="TextBox 7"/>
          <p:cNvSpPr txBox="1"/>
          <p:nvPr/>
        </p:nvSpPr>
        <p:spPr>
          <a:xfrm>
            <a:off x="7567621" y="4277228"/>
            <a:ext cx="4553464" cy="830997"/>
          </a:xfrm>
          <a:prstGeom prst="rect">
            <a:avLst/>
          </a:prstGeom>
          <a:solidFill>
            <a:srgbClr val="66FFFF"/>
          </a:solidFill>
        </p:spPr>
        <p:txBody>
          <a:bodyPr wrap="square" rtlCol="0">
            <a:spAutoFit/>
          </a:bodyPr>
          <a:lstStyle/>
          <a:p>
            <a:r>
              <a:rPr lang="en-GB" sz="1600" dirty="0"/>
              <a:t>5) However, if AD remains unchanged, </a:t>
            </a:r>
            <a:r>
              <a:rPr lang="en-GB" sz="1600" b="1" dirty="0">
                <a:solidFill>
                  <a:srgbClr val="7030A0"/>
                </a:solidFill>
              </a:rPr>
              <a:t>spare capacity has now increased in size from Y-FE to Y1-FE1</a:t>
            </a:r>
            <a:r>
              <a:rPr lang="en-GB" sz="1600" dirty="0"/>
              <a:t>, indicating a waste of economic resources.</a:t>
            </a:r>
            <a:endParaRPr lang="en-GB" sz="2000" dirty="0"/>
          </a:p>
        </p:txBody>
      </p:sp>
      <p:cxnSp>
        <p:nvCxnSpPr>
          <p:cNvPr id="9" name="Straight Connector 8"/>
          <p:cNvCxnSpPr/>
          <p:nvPr/>
        </p:nvCxnSpPr>
        <p:spPr>
          <a:xfrm>
            <a:off x="2425700" y="2792835"/>
            <a:ext cx="0" cy="3527425"/>
          </a:xfrm>
          <a:prstGeom prst="line">
            <a:avLst/>
          </a:prstGeom>
          <a:noFill/>
          <a:ln w="28575" cap="flat" cmpd="sng" algn="ctr">
            <a:solidFill>
              <a:srgbClr val="D1282E"/>
            </a:solidFill>
            <a:prstDash val="solid"/>
          </a:ln>
          <a:effectLst/>
        </p:spPr>
      </p:cxnSp>
      <p:sp>
        <p:nvSpPr>
          <p:cNvPr id="10" name="TextBox 9"/>
          <p:cNvSpPr txBox="1">
            <a:spLocks noChangeArrowheads="1"/>
          </p:cNvSpPr>
          <p:nvPr/>
        </p:nvSpPr>
        <p:spPr bwMode="auto">
          <a:xfrm>
            <a:off x="1584611" y="2676947"/>
            <a:ext cx="863600" cy="646113"/>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Price Level</a:t>
            </a:r>
            <a:endParaRPr lang="en-US" dirty="0">
              <a:solidFill>
                <a:srgbClr val="000000"/>
              </a:solidFill>
              <a:latin typeface="Calibri"/>
            </a:endParaRPr>
          </a:p>
        </p:txBody>
      </p:sp>
      <p:sp>
        <p:nvSpPr>
          <p:cNvPr id="11" name="TextBox 10"/>
          <p:cNvSpPr txBox="1">
            <a:spLocks noChangeArrowheads="1"/>
          </p:cNvSpPr>
          <p:nvPr/>
        </p:nvSpPr>
        <p:spPr bwMode="auto">
          <a:xfrm>
            <a:off x="7725606" y="6293452"/>
            <a:ext cx="2520950"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Real National Output</a:t>
            </a:r>
            <a:endParaRPr lang="en-US" dirty="0">
              <a:solidFill>
                <a:srgbClr val="000000"/>
              </a:solidFill>
              <a:latin typeface="Calibri"/>
            </a:endParaRPr>
          </a:p>
        </p:txBody>
      </p:sp>
      <p:sp>
        <p:nvSpPr>
          <p:cNvPr id="12" name="TextBox 11"/>
          <p:cNvSpPr txBox="1">
            <a:spLocks noChangeArrowheads="1"/>
          </p:cNvSpPr>
          <p:nvPr/>
        </p:nvSpPr>
        <p:spPr bwMode="auto">
          <a:xfrm>
            <a:off x="5629275" y="2391197"/>
            <a:ext cx="935038" cy="369888"/>
          </a:xfrm>
          <a:prstGeom prst="rect">
            <a:avLst/>
          </a:prstGeom>
          <a:noFill/>
          <a:ln w="9525">
            <a:noFill/>
            <a:miter lim="800000"/>
            <a:headEnd/>
            <a:tailEnd/>
          </a:ln>
        </p:spPr>
        <p:txBody>
          <a:bodyPr>
            <a:spAutoFit/>
          </a:bodyPr>
          <a:lstStyle/>
          <a:p>
            <a:pPr defTabSz="914400"/>
            <a:r>
              <a:rPr lang="en-GB" dirty="0">
                <a:solidFill>
                  <a:srgbClr val="000000"/>
                </a:solidFill>
                <a:latin typeface="Calibri"/>
              </a:rPr>
              <a:t>LRAS</a:t>
            </a:r>
            <a:endParaRPr lang="en-US" dirty="0">
              <a:solidFill>
                <a:srgbClr val="000000"/>
              </a:solidFill>
              <a:latin typeface="Calibri"/>
            </a:endParaRPr>
          </a:p>
        </p:txBody>
      </p:sp>
      <p:cxnSp>
        <p:nvCxnSpPr>
          <p:cNvPr id="13" name="Straight Connector 12"/>
          <p:cNvCxnSpPr/>
          <p:nvPr/>
        </p:nvCxnSpPr>
        <p:spPr>
          <a:xfrm>
            <a:off x="6083300" y="3664372"/>
            <a:ext cx="0" cy="2663825"/>
          </a:xfrm>
          <a:prstGeom prst="line">
            <a:avLst/>
          </a:prstGeom>
          <a:noFill/>
          <a:ln w="9525" cap="flat" cmpd="sng" algn="ctr">
            <a:solidFill>
              <a:srgbClr val="D1282E"/>
            </a:solidFill>
            <a:prstDash val="dash"/>
          </a:ln>
          <a:effectLst/>
        </p:spPr>
      </p:cxnSp>
      <p:sp>
        <p:nvSpPr>
          <p:cNvPr id="14" name="TextBox 13"/>
          <p:cNvSpPr txBox="1">
            <a:spLocks noChangeArrowheads="1"/>
          </p:cNvSpPr>
          <p:nvPr/>
        </p:nvSpPr>
        <p:spPr bwMode="auto">
          <a:xfrm>
            <a:off x="1843455" y="4169293"/>
            <a:ext cx="431800" cy="368300"/>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a:t>
            </a:r>
            <a:endParaRPr lang="en-US" dirty="0">
              <a:solidFill>
                <a:srgbClr val="000000"/>
              </a:solidFill>
              <a:latin typeface="Calibri"/>
            </a:endParaRPr>
          </a:p>
        </p:txBody>
      </p:sp>
      <p:sp>
        <p:nvSpPr>
          <p:cNvPr id="15" name="TextBox 14"/>
          <p:cNvSpPr txBox="1">
            <a:spLocks noChangeArrowheads="1"/>
          </p:cNvSpPr>
          <p:nvPr/>
        </p:nvSpPr>
        <p:spPr bwMode="auto">
          <a:xfrm>
            <a:off x="5662722" y="6328197"/>
            <a:ext cx="865187" cy="276999"/>
          </a:xfrm>
          <a:prstGeom prst="rect">
            <a:avLst/>
          </a:prstGeom>
          <a:noFill/>
          <a:ln w="9525">
            <a:noFill/>
            <a:miter lim="800000"/>
            <a:headEnd/>
            <a:tailEnd/>
          </a:ln>
        </p:spPr>
        <p:txBody>
          <a:bodyPr>
            <a:spAutoFit/>
          </a:bodyPr>
          <a:lstStyle/>
          <a:p>
            <a:pPr algn="ctr" defTabSz="914400"/>
            <a:r>
              <a:rPr lang="en-GB" sz="1200" dirty="0">
                <a:solidFill>
                  <a:srgbClr val="000000"/>
                </a:solidFill>
                <a:latin typeface="Calibri"/>
              </a:rPr>
              <a:t>FE</a:t>
            </a:r>
            <a:endParaRPr lang="en-US" dirty="0">
              <a:solidFill>
                <a:srgbClr val="000000"/>
              </a:solidFill>
              <a:latin typeface="Calibri"/>
            </a:endParaRPr>
          </a:p>
        </p:txBody>
      </p:sp>
      <p:sp>
        <p:nvSpPr>
          <p:cNvPr id="16" name="Freeform 15"/>
          <p:cNvSpPr/>
          <p:nvPr/>
        </p:nvSpPr>
        <p:spPr>
          <a:xfrm>
            <a:off x="2425700" y="2772197"/>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17" name="Straight Connector 16"/>
          <p:cNvCxnSpPr/>
          <p:nvPr/>
        </p:nvCxnSpPr>
        <p:spPr>
          <a:xfrm>
            <a:off x="2425700" y="6320260"/>
            <a:ext cx="6516000" cy="0"/>
          </a:xfrm>
          <a:prstGeom prst="line">
            <a:avLst/>
          </a:prstGeom>
          <a:noFill/>
          <a:ln w="28575" cap="flat" cmpd="sng" algn="ctr">
            <a:solidFill>
              <a:srgbClr val="D1282E"/>
            </a:solidFill>
            <a:prstDash val="solid"/>
          </a:ln>
          <a:effectLst/>
        </p:spPr>
      </p:cxnSp>
      <p:cxnSp>
        <p:nvCxnSpPr>
          <p:cNvPr id="18" name="Straight Connector 17"/>
          <p:cNvCxnSpPr/>
          <p:nvPr/>
        </p:nvCxnSpPr>
        <p:spPr>
          <a:xfrm>
            <a:off x="4786371" y="3471317"/>
            <a:ext cx="2304256" cy="1872208"/>
          </a:xfrm>
          <a:prstGeom prst="line">
            <a:avLst/>
          </a:prstGeom>
          <a:noFill/>
          <a:ln w="28575" cap="flat" cmpd="sng" algn="ctr">
            <a:solidFill>
              <a:srgbClr val="0033CC"/>
            </a:solidFill>
            <a:prstDash val="solid"/>
          </a:ln>
          <a:effectLst/>
        </p:spPr>
      </p:cxnSp>
      <p:sp>
        <p:nvSpPr>
          <p:cNvPr id="19" name="TextBox 18"/>
          <p:cNvSpPr txBox="1">
            <a:spLocks noChangeArrowheads="1"/>
          </p:cNvSpPr>
          <p:nvPr/>
        </p:nvSpPr>
        <p:spPr bwMode="auto">
          <a:xfrm>
            <a:off x="7090627" y="5199509"/>
            <a:ext cx="560992" cy="369888"/>
          </a:xfrm>
          <a:prstGeom prst="rect">
            <a:avLst/>
          </a:prstGeom>
          <a:noFill/>
          <a:ln w="9525">
            <a:noFill/>
            <a:miter lim="800000"/>
            <a:headEnd/>
            <a:tailEnd/>
          </a:ln>
        </p:spPr>
        <p:txBody>
          <a:bodyPr wrap="square">
            <a:spAutoFit/>
          </a:bodyPr>
          <a:lstStyle/>
          <a:p>
            <a:pPr defTabSz="914400"/>
            <a:r>
              <a:rPr lang="en-GB" dirty="0">
                <a:solidFill>
                  <a:srgbClr val="000000"/>
                </a:solidFill>
                <a:latin typeface="Calibri"/>
              </a:rPr>
              <a:t>AD</a:t>
            </a:r>
            <a:endParaRPr lang="en-US" dirty="0">
              <a:solidFill>
                <a:srgbClr val="000000"/>
              </a:solidFill>
              <a:latin typeface="Calibri"/>
            </a:endParaRPr>
          </a:p>
        </p:txBody>
      </p:sp>
      <p:cxnSp>
        <p:nvCxnSpPr>
          <p:cNvPr id="20" name="Straight Connector 19"/>
          <p:cNvCxnSpPr/>
          <p:nvPr/>
        </p:nvCxnSpPr>
        <p:spPr>
          <a:xfrm>
            <a:off x="5859176" y="4356216"/>
            <a:ext cx="0" cy="1944000"/>
          </a:xfrm>
          <a:prstGeom prst="line">
            <a:avLst/>
          </a:prstGeom>
          <a:noFill/>
          <a:ln w="9525" cap="flat" cmpd="sng" algn="ctr">
            <a:solidFill>
              <a:srgbClr val="D1282E"/>
            </a:solidFill>
            <a:prstDash val="dash"/>
          </a:ln>
          <a:effectLst/>
        </p:spPr>
      </p:cxnSp>
      <p:sp>
        <p:nvSpPr>
          <p:cNvPr id="21" name="TextBox 20"/>
          <p:cNvSpPr txBox="1">
            <a:spLocks noChangeArrowheads="1"/>
          </p:cNvSpPr>
          <p:nvPr/>
        </p:nvSpPr>
        <p:spPr bwMode="auto">
          <a:xfrm>
            <a:off x="5433575" y="6324093"/>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a:t>
            </a:r>
            <a:endParaRPr lang="en-US" dirty="0">
              <a:solidFill>
                <a:srgbClr val="000000"/>
              </a:solidFill>
              <a:latin typeface="Calibri"/>
            </a:endParaRPr>
          </a:p>
        </p:txBody>
      </p:sp>
      <p:cxnSp>
        <p:nvCxnSpPr>
          <p:cNvPr id="22" name="Straight Arrow Connector 21"/>
          <p:cNvCxnSpPr/>
          <p:nvPr/>
        </p:nvCxnSpPr>
        <p:spPr>
          <a:xfrm>
            <a:off x="6226531" y="3370843"/>
            <a:ext cx="504056" cy="0"/>
          </a:xfrm>
          <a:prstGeom prst="straightConnector1">
            <a:avLst/>
          </a:prstGeom>
          <a:noFill/>
          <a:ln w="28575" cap="flat" cmpd="sng" algn="ctr">
            <a:solidFill>
              <a:srgbClr val="000000"/>
            </a:solidFill>
            <a:prstDash val="solid"/>
            <a:tailEnd type="arrow"/>
          </a:ln>
          <a:effectLst/>
        </p:spPr>
      </p:cxnSp>
      <p:cxnSp>
        <p:nvCxnSpPr>
          <p:cNvPr id="23" name="Straight Connector 22"/>
          <p:cNvCxnSpPr/>
          <p:nvPr/>
        </p:nvCxnSpPr>
        <p:spPr>
          <a:xfrm>
            <a:off x="2432052" y="4335413"/>
            <a:ext cx="3420000" cy="0"/>
          </a:xfrm>
          <a:prstGeom prst="line">
            <a:avLst/>
          </a:prstGeom>
          <a:noFill/>
          <a:ln w="9525" cap="flat" cmpd="sng" algn="ctr">
            <a:solidFill>
              <a:srgbClr val="D1282E"/>
            </a:solidFill>
            <a:prstDash val="dash"/>
          </a:ln>
          <a:effectLst/>
        </p:spPr>
      </p:cxnSp>
      <p:cxnSp>
        <p:nvCxnSpPr>
          <p:cNvPr id="24" name="Straight Connector 23"/>
          <p:cNvCxnSpPr/>
          <p:nvPr/>
        </p:nvCxnSpPr>
        <p:spPr>
          <a:xfrm>
            <a:off x="2423595" y="4644248"/>
            <a:ext cx="3815060" cy="0"/>
          </a:xfrm>
          <a:prstGeom prst="line">
            <a:avLst/>
          </a:prstGeom>
          <a:noFill/>
          <a:ln w="9525" cap="flat" cmpd="sng" algn="ctr">
            <a:solidFill>
              <a:srgbClr val="D1282E"/>
            </a:solidFill>
            <a:prstDash val="dash"/>
          </a:ln>
          <a:effectLst/>
        </p:spPr>
      </p:cxnSp>
      <p:sp>
        <p:nvSpPr>
          <p:cNvPr id="25" name="TextBox 24"/>
          <p:cNvSpPr txBox="1">
            <a:spLocks noChangeArrowheads="1"/>
          </p:cNvSpPr>
          <p:nvPr/>
        </p:nvSpPr>
        <p:spPr bwMode="auto">
          <a:xfrm>
            <a:off x="1762035" y="4465893"/>
            <a:ext cx="693371" cy="368300"/>
          </a:xfrm>
          <a:prstGeom prst="rect">
            <a:avLst/>
          </a:prstGeom>
          <a:noFill/>
          <a:ln w="9525">
            <a:noFill/>
            <a:miter lim="800000"/>
            <a:headEnd/>
            <a:tailEnd/>
          </a:ln>
        </p:spPr>
        <p:txBody>
          <a:bodyPr wrap="square">
            <a:spAutoFit/>
          </a:bodyPr>
          <a:lstStyle/>
          <a:p>
            <a:pPr algn="ctr" defTabSz="914400"/>
            <a:r>
              <a:rPr lang="en-GB" dirty="0">
                <a:solidFill>
                  <a:srgbClr val="000000"/>
                </a:solidFill>
                <a:latin typeface="Calibri"/>
              </a:rPr>
              <a:t>P1</a:t>
            </a:r>
            <a:endParaRPr lang="en-US" dirty="0">
              <a:solidFill>
                <a:srgbClr val="000000"/>
              </a:solidFill>
              <a:latin typeface="Calibri"/>
            </a:endParaRPr>
          </a:p>
        </p:txBody>
      </p:sp>
      <p:sp>
        <p:nvSpPr>
          <p:cNvPr id="26" name="TextBox 25"/>
          <p:cNvSpPr txBox="1">
            <a:spLocks noChangeArrowheads="1"/>
          </p:cNvSpPr>
          <p:nvPr/>
        </p:nvSpPr>
        <p:spPr bwMode="auto">
          <a:xfrm>
            <a:off x="5882403" y="6326365"/>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Y1</a:t>
            </a:r>
            <a:endParaRPr lang="en-US" dirty="0">
              <a:solidFill>
                <a:srgbClr val="000000"/>
              </a:solidFill>
              <a:latin typeface="Calibri"/>
            </a:endParaRPr>
          </a:p>
        </p:txBody>
      </p:sp>
      <p:sp>
        <p:nvSpPr>
          <p:cNvPr id="27" name="Freeform 26"/>
          <p:cNvSpPr/>
          <p:nvPr/>
        </p:nvSpPr>
        <p:spPr>
          <a:xfrm>
            <a:off x="2698139" y="2751237"/>
            <a:ext cx="4176464" cy="223224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28" name="Straight Connector 27"/>
          <p:cNvCxnSpPr/>
          <p:nvPr/>
        </p:nvCxnSpPr>
        <p:spPr>
          <a:xfrm>
            <a:off x="6874603" y="3687341"/>
            <a:ext cx="0" cy="2591817"/>
          </a:xfrm>
          <a:prstGeom prst="line">
            <a:avLst/>
          </a:prstGeom>
          <a:noFill/>
          <a:ln w="9525" cap="flat" cmpd="sng" algn="ctr">
            <a:solidFill>
              <a:srgbClr val="D1282E"/>
            </a:solidFill>
            <a:prstDash val="dash"/>
          </a:ln>
          <a:effectLst/>
        </p:spPr>
      </p:cxnSp>
      <p:sp>
        <p:nvSpPr>
          <p:cNvPr id="29" name="TextBox 28"/>
          <p:cNvSpPr txBox="1">
            <a:spLocks noChangeArrowheads="1"/>
          </p:cNvSpPr>
          <p:nvPr/>
        </p:nvSpPr>
        <p:spPr bwMode="auto">
          <a:xfrm>
            <a:off x="6596232" y="6308497"/>
            <a:ext cx="657225" cy="276999"/>
          </a:xfrm>
          <a:prstGeom prst="rect">
            <a:avLst/>
          </a:prstGeom>
          <a:noFill/>
          <a:ln w="9525">
            <a:noFill/>
            <a:miter lim="800000"/>
            <a:headEnd/>
            <a:tailEnd/>
          </a:ln>
        </p:spPr>
        <p:txBody>
          <a:bodyPr>
            <a:spAutoFit/>
          </a:bodyPr>
          <a:lstStyle/>
          <a:p>
            <a:pPr algn="ctr" defTabSz="914400"/>
            <a:r>
              <a:rPr lang="en-GB" sz="1200" dirty="0">
                <a:solidFill>
                  <a:srgbClr val="000000"/>
                </a:solidFill>
                <a:latin typeface="Calibri"/>
              </a:rPr>
              <a:t>FE1</a:t>
            </a:r>
            <a:endParaRPr lang="en-US" dirty="0">
              <a:solidFill>
                <a:srgbClr val="000000"/>
              </a:solidFill>
              <a:latin typeface="Calibri"/>
            </a:endParaRPr>
          </a:p>
        </p:txBody>
      </p:sp>
      <p:sp>
        <p:nvSpPr>
          <p:cNvPr id="30" name="TextBox 29"/>
          <p:cNvSpPr txBox="1">
            <a:spLocks noChangeArrowheads="1"/>
          </p:cNvSpPr>
          <p:nvPr/>
        </p:nvSpPr>
        <p:spPr bwMode="auto">
          <a:xfrm>
            <a:off x="6463236" y="2395847"/>
            <a:ext cx="935037" cy="368300"/>
          </a:xfrm>
          <a:prstGeom prst="rect">
            <a:avLst/>
          </a:prstGeom>
          <a:noFill/>
          <a:ln w="9525">
            <a:noFill/>
            <a:miter lim="800000"/>
            <a:headEnd/>
            <a:tailEnd/>
          </a:ln>
        </p:spPr>
        <p:txBody>
          <a:bodyPr>
            <a:spAutoFit/>
          </a:bodyPr>
          <a:lstStyle/>
          <a:p>
            <a:pPr defTabSz="914400"/>
            <a:r>
              <a:rPr lang="en-GB" dirty="0">
                <a:solidFill>
                  <a:srgbClr val="000000"/>
                </a:solidFill>
                <a:latin typeface="Calibri"/>
              </a:rPr>
              <a:t>LRAS1</a:t>
            </a:r>
            <a:endParaRPr lang="en-US" dirty="0">
              <a:solidFill>
                <a:srgbClr val="000000"/>
              </a:solidFill>
              <a:latin typeface="Calibri"/>
            </a:endParaRPr>
          </a:p>
        </p:txBody>
      </p:sp>
      <p:cxnSp>
        <p:nvCxnSpPr>
          <p:cNvPr id="31" name="Straight Connector 30"/>
          <p:cNvCxnSpPr/>
          <p:nvPr/>
        </p:nvCxnSpPr>
        <p:spPr>
          <a:xfrm>
            <a:off x="6241161" y="4651563"/>
            <a:ext cx="0" cy="1656000"/>
          </a:xfrm>
          <a:prstGeom prst="line">
            <a:avLst/>
          </a:prstGeom>
          <a:noFill/>
          <a:ln w="9525" cap="flat" cmpd="sng" algn="ctr">
            <a:solidFill>
              <a:srgbClr val="D1282E"/>
            </a:solidFill>
            <a:prstDash val="dash"/>
          </a:ln>
          <a:effectLst/>
        </p:spPr>
      </p:cxnSp>
      <p:pic>
        <p:nvPicPr>
          <p:cNvPr id="3" name="Picture 2">
            <a:extLst>
              <a:ext uri="{FF2B5EF4-FFF2-40B4-BE49-F238E27FC236}">
                <a16:creationId xmlns:a16="http://schemas.microsoft.com/office/drawing/2014/main" id="{1406C9FE-052A-BFF4-6B6E-B8177D1BD5D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32" name="Picture 31">
            <a:extLst>
              <a:ext uri="{FF2B5EF4-FFF2-40B4-BE49-F238E27FC236}">
                <a16:creationId xmlns:a16="http://schemas.microsoft.com/office/drawing/2014/main" id="{F224D419-D2C1-41ED-8C37-7E35385190F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33" name="Footer Placeholder 2">
            <a:extLst>
              <a:ext uri="{FF2B5EF4-FFF2-40B4-BE49-F238E27FC236}">
                <a16:creationId xmlns:a16="http://schemas.microsoft.com/office/drawing/2014/main" id="{2C6E1E04-0D5B-596A-225D-3D58007E27E1}"/>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A99FF54F-6578-F887-A9F1-EAAE863D5BA3}"/>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20463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1000"/>
                                        <p:tgtEl>
                                          <p:spTgt spid="22"/>
                                        </p:tgtEl>
                                      </p:cBhvr>
                                    </p:animEffect>
                                  </p:childTnLst>
                                </p:cTn>
                              </p:par>
                            </p:childTnLst>
                          </p:cTn>
                        </p:par>
                        <p:par>
                          <p:cTn id="28" fill="hold">
                            <p:stCondLst>
                              <p:cond delay="1000"/>
                            </p:stCondLst>
                            <p:childTnLst>
                              <p:par>
                                <p:cTn id="29" presetID="22" presetClass="entr" presetSubtype="8"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1000"/>
                                        <p:tgtEl>
                                          <p:spTgt spid="27"/>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up)">
                                      <p:cBhvr>
                                        <p:cTn id="39" dur="1000"/>
                                        <p:tgtEl>
                                          <p:spTgt spid="28"/>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500"/>
                                        <p:tgtEl>
                                          <p:spTgt spid="29"/>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500"/>
                                        <p:tgtEl>
                                          <p:spTgt spid="25"/>
                                        </p:tgtEl>
                                      </p:cBhvr>
                                    </p:animEffect>
                                  </p:childTnLst>
                                </p:cTn>
                              </p:par>
                            </p:childTnLst>
                          </p:cTn>
                        </p:par>
                        <p:par>
                          <p:cTn id="48" fill="hold">
                            <p:stCondLst>
                              <p:cond delay="5000"/>
                            </p:stCondLst>
                            <p:childTnLst>
                              <p:par>
                                <p:cTn id="49" presetID="22" presetClass="entr" presetSubtype="8"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left)">
                                      <p:cBhvr>
                                        <p:cTn id="51" dur="1000"/>
                                        <p:tgtEl>
                                          <p:spTgt spid="24"/>
                                        </p:tgtEl>
                                      </p:cBhvr>
                                    </p:animEffect>
                                  </p:childTnLst>
                                </p:cTn>
                              </p:par>
                            </p:childTnLst>
                          </p:cTn>
                        </p:par>
                        <p:par>
                          <p:cTn id="52" fill="hold">
                            <p:stCondLst>
                              <p:cond delay="6000"/>
                            </p:stCondLst>
                            <p:childTnLst>
                              <p:par>
                                <p:cTn id="53" presetID="22" presetClass="entr" presetSubtype="1"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up)">
                                      <p:cBhvr>
                                        <p:cTn id="55" dur="1000"/>
                                        <p:tgtEl>
                                          <p:spTgt spid="31"/>
                                        </p:tgtEl>
                                      </p:cBhvr>
                                    </p:animEffect>
                                  </p:childTnLst>
                                </p:cTn>
                              </p:par>
                            </p:childTnLst>
                          </p:cTn>
                        </p:par>
                        <p:par>
                          <p:cTn id="56" fill="hold">
                            <p:stCondLst>
                              <p:cond delay="7000"/>
                            </p:stCondLst>
                            <p:childTnLst>
                              <p:par>
                                <p:cTn id="57" presetID="10" presetClass="entr" presetSubtype="0"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25" grpId="0"/>
      <p:bldP spid="26" grpId="0"/>
      <p:bldP spid="29" grpId="0"/>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2289" y="224435"/>
            <a:ext cx="9720073" cy="1499616"/>
          </a:xfrm>
        </p:spPr>
        <p:txBody>
          <a:bodyPr>
            <a:normAutofit/>
          </a:bodyPr>
          <a:lstStyle/>
          <a:p>
            <a:r>
              <a:rPr lang="en-GB" dirty="0"/>
              <a:t>Contractionary Fiscal Policy – Aggregate Demand</a:t>
            </a:r>
          </a:p>
        </p:txBody>
      </p:sp>
      <p:sp>
        <p:nvSpPr>
          <p:cNvPr id="4" name="TextBox 3"/>
          <p:cNvSpPr txBox="1"/>
          <p:nvPr/>
        </p:nvSpPr>
        <p:spPr>
          <a:xfrm>
            <a:off x="7457087" y="1539026"/>
            <a:ext cx="4682481" cy="1077218"/>
          </a:xfrm>
          <a:prstGeom prst="rect">
            <a:avLst/>
          </a:prstGeom>
          <a:solidFill>
            <a:srgbClr val="66FFFF"/>
          </a:solidFill>
        </p:spPr>
        <p:txBody>
          <a:bodyPr wrap="square" rtlCol="0">
            <a:spAutoFit/>
          </a:bodyPr>
          <a:lstStyle/>
          <a:p>
            <a:pPr defTabSz="914400"/>
            <a:r>
              <a:rPr lang="en-GB" sz="1600" dirty="0">
                <a:solidFill>
                  <a:srgbClr val="000000"/>
                </a:solidFill>
                <a:latin typeface="Calibri"/>
              </a:rPr>
              <a:t>1) Assume the government would like to </a:t>
            </a:r>
            <a:r>
              <a:rPr lang="en-GB" sz="1600" b="1" dirty="0">
                <a:solidFill>
                  <a:srgbClr val="7030A0"/>
                </a:solidFill>
                <a:latin typeface="Calibri"/>
              </a:rPr>
              <a:t>use fiscal policy to maintain its inflationary target of 2%, </a:t>
            </a:r>
            <a:r>
              <a:rPr lang="en-GB" sz="1600" dirty="0">
                <a:solidFill>
                  <a:srgbClr val="000000"/>
                </a:solidFill>
                <a:latin typeface="Calibri"/>
              </a:rPr>
              <a:t>because the economy is running up against capacity constraints.</a:t>
            </a:r>
          </a:p>
        </p:txBody>
      </p:sp>
      <p:sp>
        <p:nvSpPr>
          <p:cNvPr id="5" name="TextBox 4"/>
          <p:cNvSpPr txBox="1"/>
          <p:nvPr/>
        </p:nvSpPr>
        <p:spPr>
          <a:xfrm>
            <a:off x="7473534" y="2673131"/>
            <a:ext cx="4669384" cy="584775"/>
          </a:xfrm>
          <a:prstGeom prst="rect">
            <a:avLst/>
          </a:prstGeom>
          <a:solidFill>
            <a:srgbClr val="66FFFF"/>
          </a:solidFill>
        </p:spPr>
        <p:txBody>
          <a:bodyPr wrap="square" rtlCol="0">
            <a:spAutoFit/>
          </a:bodyPr>
          <a:lstStyle/>
          <a:p>
            <a:pPr defTabSz="914400"/>
            <a:r>
              <a:rPr lang="en-GB" sz="1600" dirty="0">
                <a:solidFill>
                  <a:srgbClr val="000000"/>
                </a:solidFill>
                <a:latin typeface="Calibri"/>
              </a:rPr>
              <a:t>2) It may decide to </a:t>
            </a:r>
            <a:r>
              <a:rPr lang="en-GB" sz="1600" b="1" dirty="0">
                <a:solidFill>
                  <a:srgbClr val="7030A0"/>
                </a:solidFill>
                <a:latin typeface="Calibri"/>
              </a:rPr>
              <a:t>increase taxation</a:t>
            </a:r>
            <a:r>
              <a:rPr lang="en-GB" sz="1600" b="1" i="1" dirty="0">
                <a:solidFill>
                  <a:srgbClr val="000000"/>
                </a:solidFill>
                <a:latin typeface="Calibri"/>
              </a:rPr>
              <a:t>,</a:t>
            </a:r>
            <a:r>
              <a:rPr lang="en-GB" sz="1600" dirty="0">
                <a:solidFill>
                  <a:srgbClr val="000000"/>
                </a:solidFill>
                <a:latin typeface="Calibri"/>
              </a:rPr>
              <a:t> which will cut </a:t>
            </a:r>
            <a:r>
              <a:rPr lang="en-GB" sz="1600" b="1" dirty="0">
                <a:solidFill>
                  <a:srgbClr val="7030A0"/>
                </a:solidFill>
                <a:latin typeface="Calibri"/>
              </a:rPr>
              <a:t>AD to AD1, as consumption falls.</a:t>
            </a:r>
          </a:p>
        </p:txBody>
      </p:sp>
      <p:sp>
        <p:nvSpPr>
          <p:cNvPr id="6" name="TextBox 5"/>
          <p:cNvSpPr txBox="1"/>
          <p:nvPr/>
        </p:nvSpPr>
        <p:spPr>
          <a:xfrm>
            <a:off x="7473533" y="3318226"/>
            <a:ext cx="4669385" cy="584775"/>
          </a:xfrm>
          <a:prstGeom prst="rect">
            <a:avLst/>
          </a:prstGeom>
          <a:solidFill>
            <a:srgbClr val="66FFFF"/>
          </a:solidFill>
        </p:spPr>
        <p:txBody>
          <a:bodyPr wrap="square" rtlCol="0">
            <a:spAutoFit/>
          </a:bodyPr>
          <a:lstStyle/>
          <a:p>
            <a:pPr defTabSz="914400"/>
            <a:r>
              <a:rPr lang="en-GB" sz="1600" dirty="0">
                <a:solidFill>
                  <a:srgbClr val="000000"/>
                </a:solidFill>
                <a:latin typeface="Calibri"/>
              </a:rPr>
              <a:t>3) This has the effect of </a:t>
            </a:r>
            <a:r>
              <a:rPr lang="en-GB" sz="1600" b="1" dirty="0">
                <a:solidFill>
                  <a:srgbClr val="7030A0"/>
                </a:solidFill>
                <a:latin typeface="Calibri"/>
              </a:rPr>
              <a:t>reducing inflationary pressure </a:t>
            </a:r>
            <a:r>
              <a:rPr lang="en-GB" sz="1600" dirty="0">
                <a:solidFill>
                  <a:srgbClr val="000000"/>
                </a:solidFill>
                <a:latin typeface="Calibri"/>
              </a:rPr>
              <a:t>as the price level falls from P to P1.</a:t>
            </a:r>
          </a:p>
        </p:txBody>
      </p:sp>
      <p:sp>
        <p:nvSpPr>
          <p:cNvPr id="7" name="TextBox 6"/>
          <p:cNvSpPr txBox="1"/>
          <p:nvPr/>
        </p:nvSpPr>
        <p:spPr>
          <a:xfrm>
            <a:off x="7457088" y="3944380"/>
            <a:ext cx="4669385" cy="830997"/>
          </a:xfrm>
          <a:prstGeom prst="rect">
            <a:avLst/>
          </a:prstGeom>
          <a:solidFill>
            <a:srgbClr val="66FFFF"/>
          </a:solidFill>
        </p:spPr>
        <p:txBody>
          <a:bodyPr wrap="square" rtlCol="0">
            <a:spAutoFit/>
          </a:bodyPr>
          <a:lstStyle/>
          <a:p>
            <a:pPr defTabSz="914400"/>
            <a:r>
              <a:rPr lang="en-GB" sz="1600" dirty="0">
                <a:solidFill>
                  <a:srgbClr val="000000"/>
                </a:solidFill>
                <a:latin typeface="Calibri"/>
              </a:rPr>
              <a:t>4) There will also be the added benefit of </a:t>
            </a:r>
            <a:r>
              <a:rPr lang="en-GB" sz="1600" b="1" dirty="0">
                <a:solidFill>
                  <a:srgbClr val="7030A0"/>
                </a:solidFill>
                <a:latin typeface="Calibri"/>
              </a:rPr>
              <a:t>improving the balance of payments on current account</a:t>
            </a:r>
            <a:r>
              <a:rPr lang="en-GB" sz="1600" dirty="0">
                <a:solidFill>
                  <a:srgbClr val="7030A0"/>
                </a:solidFill>
                <a:latin typeface="Calibri"/>
              </a:rPr>
              <a:t> </a:t>
            </a:r>
            <a:r>
              <a:rPr lang="en-GB" sz="1600" dirty="0">
                <a:solidFill>
                  <a:srgbClr val="000000"/>
                </a:solidFill>
                <a:latin typeface="Calibri"/>
              </a:rPr>
              <a:t>as less income is spent on imports.</a:t>
            </a:r>
            <a:endParaRPr lang="en-GB" sz="2000" b="1" i="1" dirty="0">
              <a:solidFill>
                <a:srgbClr val="000000"/>
              </a:solidFill>
              <a:latin typeface="Calibri"/>
            </a:endParaRPr>
          </a:p>
        </p:txBody>
      </p:sp>
      <p:sp>
        <p:nvSpPr>
          <p:cNvPr id="8" name="TextBox 7"/>
          <p:cNvSpPr txBox="1"/>
          <p:nvPr/>
        </p:nvSpPr>
        <p:spPr>
          <a:xfrm>
            <a:off x="7457088" y="4827853"/>
            <a:ext cx="4682481" cy="830997"/>
          </a:xfrm>
          <a:prstGeom prst="rect">
            <a:avLst/>
          </a:prstGeom>
          <a:solidFill>
            <a:srgbClr val="66FFFF"/>
          </a:solidFill>
        </p:spPr>
        <p:txBody>
          <a:bodyPr wrap="square" rtlCol="0">
            <a:spAutoFit/>
          </a:bodyPr>
          <a:lstStyle/>
          <a:p>
            <a:pPr defTabSz="914400"/>
            <a:r>
              <a:rPr lang="en-GB" sz="1600" dirty="0">
                <a:solidFill>
                  <a:srgbClr val="000000"/>
                </a:solidFill>
                <a:latin typeface="Calibri"/>
              </a:rPr>
              <a:t>5) However, this has come at the expense of a </a:t>
            </a:r>
            <a:r>
              <a:rPr lang="en-GB" sz="1600" b="1" dirty="0">
                <a:solidFill>
                  <a:srgbClr val="7030A0"/>
                </a:solidFill>
                <a:latin typeface="Calibri"/>
              </a:rPr>
              <a:t>reduction in real national output</a:t>
            </a:r>
            <a:r>
              <a:rPr lang="en-GB" sz="1600" dirty="0">
                <a:solidFill>
                  <a:srgbClr val="7030A0"/>
                </a:solidFill>
                <a:latin typeface="Calibri"/>
              </a:rPr>
              <a:t> </a:t>
            </a:r>
            <a:r>
              <a:rPr lang="en-GB" sz="1600" dirty="0">
                <a:solidFill>
                  <a:srgbClr val="000000"/>
                </a:solidFill>
                <a:latin typeface="Calibri"/>
              </a:rPr>
              <a:t>from Y to Y1, which damages economic growth.</a:t>
            </a:r>
          </a:p>
        </p:txBody>
      </p:sp>
      <p:sp>
        <p:nvSpPr>
          <p:cNvPr id="9" name="TextBox 8"/>
          <p:cNvSpPr txBox="1"/>
          <p:nvPr/>
        </p:nvSpPr>
        <p:spPr>
          <a:xfrm>
            <a:off x="7443989" y="5693155"/>
            <a:ext cx="4682481" cy="1107996"/>
          </a:xfrm>
          <a:prstGeom prst="rect">
            <a:avLst/>
          </a:prstGeom>
          <a:solidFill>
            <a:srgbClr val="66FFFF"/>
          </a:solidFill>
        </p:spPr>
        <p:txBody>
          <a:bodyPr wrap="square" rtlCol="0">
            <a:spAutoFit/>
          </a:bodyPr>
          <a:lstStyle/>
          <a:p>
            <a:pPr defTabSz="914400"/>
            <a:r>
              <a:rPr lang="en-GB" sz="1600" dirty="0">
                <a:solidFill>
                  <a:srgbClr val="000000"/>
                </a:solidFill>
                <a:latin typeface="Calibri"/>
              </a:rPr>
              <a:t>6) In addition, falling consumption and lower aggregate demand is </a:t>
            </a:r>
            <a:r>
              <a:rPr lang="en-GB" sz="1600" b="1" dirty="0">
                <a:solidFill>
                  <a:srgbClr val="7030A0"/>
                </a:solidFill>
                <a:latin typeface="Calibri"/>
              </a:rPr>
              <a:t>likely to increase cyclical unemployment</a:t>
            </a:r>
            <a:r>
              <a:rPr lang="en-GB" sz="1600" dirty="0">
                <a:solidFill>
                  <a:srgbClr val="000000"/>
                </a:solidFill>
                <a:latin typeface="Calibri"/>
              </a:rPr>
              <a:t>.</a:t>
            </a:r>
          </a:p>
          <a:p>
            <a:pPr defTabSz="914400"/>
            <a:endParaRPr lang="en-GB" dirty="0">
              <a:solidFill>
                <a:srgbClr val="000000"/>
              </a:solidFill>
              <a:latin typeface="Calibri"/>
            </a:endParaRPr>
          </a:p>
        </p:txBody>
      </p:sp>
      <p:cxnSp>
        <p:nvCxnSpPr>
          <p:cNvPr id="10" name="Straight Connector 9"/>
          <p:cNvCxnSpPr/>
          <p:nvPr/>
        </p:nvCxnSpPr>
        <p:spPr>
          <a:xfrm>
            <a:off x="2409593" y="2458679"/>
            <a:ext cx="0" cy="3527425"/>
          </a:xfrm>
          <a:prstGeom prst="line">
            <a:avLst/>
          </a:prstGeom>
          <a:noFill/>
          <a:ln w="28575" cap="flat" cmpd="sng" algn="ctr">
            <a:solidFill>
              <a:srgbClr val="D1282E"/>
            </a:solidFill>
            <a:prstDash val="solid"/>
          </a:ln>
          <a:effectLst/>
        </p:spPr>
      </p:cxnSp>
      <p:sp>
        <p:nvSpPr>
          <p:cNvPr id="11" name="TextBox 10"/>
          <p:cNvSpPr txBox="1">
            <a:spLocks noChangeArrowheads="1"/>
          </p:cNvSpPr>
          <p:nvPr/>
        </p:nvSpPr>
        <p:spPr bwMode="auto">
          <a:xfrm>
            <a:off x="1615843" y="2342791"/>
            <a:ext cx="863600" cy="646113"/>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Price Level</a:t>
            </a:r>
            <a:endParaRPr lang="en-US" dirty="0">
              <a:solidFill>
                <a:srgbClr val="000000"/>
              </a:solidFill>
              <a:latin typeface="Calibri"/>
            </a:endParaRPr>
          </a:p>
        </p:txBody>
      </p:sp>
      <p:sp>
        <p:nvSpPr>
          <p:cNvPr id="12" name="TextBox 11"/>
          <p:cNvSpPr txBox="1">
            <a:spLocks noChangeArrowheads="1"/>
          </p:cNvSpPr>
          <p:nvPr/>
        </p:nvSpPr>
        <p:spPr bwMode="auto">
          <a:xfrm>
            <a:off x="4662251" y="6353536"/>
            <a:ext cx="2520950"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Real National Output</a:t>
            </a:r>
            <a:endParaRPr lang="en-US" dirty="0">
              <a:solidFill>
                <a:srgbClr val="000000"/>
              </a:solidFill>
              <a:latin typeface="Calibri"/>
            </a:endParaRPr>
          </a:p>
        </p:txBody>
      </p:sp>
      <p:sp>
        <p:nvSpPr>
          <p:cNvPr id="13" name="TextBox 12"/>
          <p:cNvSpPr txBox="1">
            <a:spLocks noChangeArrowheads="1"/>
          </p:cNvSpPr>
          <p:nvPr/>
        </p:nvSpPr>
        <p:spPr bwMode="auto">
          <a:xfrm>
            <a:off x="5383956" y="2400171"/>
            <a:ext cx="935038" cy="369888"/>
          </a:xfrm>
          <a:prstGeom prst="rect">
            <a:avLst/>
          </a:prstGeom>
          <a:noFill/>
          <a:ln w="9525">
            <a:noFill/>
            <a:miter lim="800000"/>
            <a:headEnd/>
            <a:tailEnd/>
          </a:ln>
        </p:spPr>
        <p:txBody>
          <a:bodyPr>
            <a:spAutoFit/>
          </a:bodyPr>
          <a:lstStyle/>
          <a:p>
            <a:pPr defTabSz="914400"/>
            <a:r>
              <a:rPr lang="en-GB" dirty="0">
                <a:solidFill>
                  <a:srgbClr val="000000"/>
                </a:solidFill>
                <a:latin typeface="Calibri"/>
              </a:rPr>
              <a:t>LRAS</a:t>
            </a:r>
            <a:endParaRPr lang="en-US" dirty="0">
              <a:solidFill>
                <a:srgbClr val="000000"/>
              </a:solidFill>
              <a:latin typeface="Calibri"/>
            </a:endParaRPr>
          </a:p>
        </p:txBody>
      </p:sp>
      <p:cxnSp>
        <p:nvCxnSpPr>
          <p:cNvPr id="14" name="Straight Connector 13"/>
          <p:cNvCxnSpPr/>
          <p:nvPr/>
        </p:nvCxnSpPr>
        <p:spPr>
          <a:xfrm>
            <a:off x="6067193" y="3330216"/>
            <a:ext cx="0" cy="2663825"/>
          </a:xfrm>
          <a:prstGeom prst="line">
            <a:avLst/>
          </a:prstGeom>
          <a:noFill/>
          <a:ln w="9525" cap="flat" cmpd="sng" algn="ctr">
            <a:solidFill>
              <a:srgbClr val="D1282E"/>
            </a:solidFill>
            <a:prstDash val="dash"/>
          </a:ln>
          <a:effectLst/>
        </p:spPr>
      </p:cxnSp>
      <p:sp>
        <p:nvSpPr>
          <p:cNvPr id="15" name="TextBox 14"/>
          <p:cNvSpPr txBox="1">
            <a:spLocks noChangeArrowheads="1"/>
          </p:cNvSpPr>
          <p:nvPr/>
        </p:nvSpPr>
        <p:spPr bwMode="auto">
          <a:xfrm>
            <a:off x="1831743" y="3852698"/>
            <a:ext cx="431800" cy="368300"/>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a:t>
            </a:r>
            <a:endParaRPr lang="en-US" dirty="0">
              <a:solidFill>
                <a:srgbClr val="000000"/>
              </a:solidFill>
              <a:latin typeface="Calibri"/>
            </a:endParaRPr>
          </a:p>
        </p:txBody>
      </p:sp>
      <p:sp>
        <p:nvSpPr>
          <p:cNvPr id="16" name="TextBox 15"/>
          <p:cNvSpPr txBox="1">
            <a:spLocks noChangeArrowheads="1"/>
          </p:cNvSpPr>
          <p:nvPr/>
        </p:nvSpPr>
        <p:spPr bwMode="auto">
          <a:xfrm>
            <a:off x="5646615" y="5994041"/>
            <a:ext cx="865187" cy="276999"/>
          </a:xfrm>
          <a:prstGeom prst="rect">
            <a:avLst/>
          </a:prstGeom>
          <a:noFill/>
          <a:ln w="9525">
            <a:noFill/>
            <a:miter lim="800000"/>
            <a:headEnd/>
            <a:tailEnd/>
          </a:ln>
        </p:spPr>
        <p:txBody>
          <a:bodyPr>
            <a:spAutoFit/>
          </a:bodyPr>
          <a:lstStyle/>
          <a:p>
            <a:pPr algn="ctr" defTabSz="914400"/>
            <a:r>
              <a:rPr lang="en-GB" sz="1200" dirty="0">
                <a:solidFill>
                  <a:srgbClr val="000000"/>
                </a:solidFill>
                <a:latin typeface="Calibri"/>
              </a:rPr>
              <a:t>FE</a:t>
            </a:r>
            <a:endParaRPr lang="en-US" dirty="0">
              <a:solidFill>
                <a:srgbClr val="000000"/>
              </a:solidFill>
              <a:latin typeface="Calibri"/>
            </a:endParaRPr>
          </a:p>
        </p:txBody>
      </p:sp>
      <p:sp>
        <p:nvSpPr>
          <p:cNvPr id="17" name="Freeform 16"/>
          <p:cNvSpPr/>
          <p:nvPr/>
        </p:nvSpPr>
        <p:spPr>
          <a:xfrm>
            <a:off x="2409593" y="2438041"/>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18" name="Straight Connector 17"/>
          <p:cNvCxnSpPr/>
          <p:nvPr/>
        </p:nvCxnSpPr>
        <p:spPr>
          <a:xfrm>
            <a:off x="2409593" y="5986104"/>
            <a:ext cx="4679950" cy="0"/>
          </a:xfrm>
          <a:prstGeom prst="line">
            <a:avLst/>
          </a:prstGeom>
          <a:noFill/>
          <a:ln w="28575" cap="flat" cmpd="sng" algn="ctr">
            <a:solidFill>
              <a:srgbClr val="D1282E"/>
            </a:solidFill>
            <a:prstDash val="solid"/>
          </a:ln>
          <a:effectLst/>
        </p:spPr>
      </p:cxnSp>
      <p:cxnSp>
        <p:nvCxnSpPr>
          <p:cNvPr id="19" name="Straight Connector 18"/>
          <p:cNvCxnSpPr/>
          <p:nvPr/>
        </p:nvCxnSpPr>
        <p:spPr>
          <a:xfrm>
            <a:off x="4626248" y="3137161"/>
            <a:ext cx="2304256" cy="1872208"/>
          </a:xfrm>
          <a:prstGeom prst="line">
            <a:avLst/>
          </a:prstGeom>
          <a:noFill/>
          <a:ln w="28575" cap="flat" cmpd="sng" algn="ctr">
            <a:solidFill>
              <a:srgbClr val="0033CC"/>
            </a:solidFill>
            <a:prstDash val="solid"/>
          </a:ln>
          <a:effectLst/>
        </p:spPr>
      </p:cxnSp>
      <p:sp>
        <p:nvSpPr>
          <p:cNvPr id="20" name="TextBox 19"/>
          <p:cNvSpPr txBox="1">
            <a:spLocks noChangeArrowheads="1"/>
          </p:cNvSpPr>
          <p:nvPr/>
        </p:nvSpPr>
        <p:spPr bwMode="auto">
          <a:xfrm>
            <a:off x="6858496" y="4871465"/>
            <a:ext cx="935038" cy="369888"/>
          </a:xfrm>
          <a:prstGeom prst="rect">
            <a:avLst/>
          </a:prstGeom>
          <a:noFill/>
          <a:ln w="9525">
            <a:noFill/>
            <a:miter lim="800000"/>
            <a:headEnd/>
            <a:tailEnd/>
          </a:ln>
        </p:spPr>
        <p:txBody>
          <a:bodyPr>
            <a:spAutoFit/>
          </a:bodyPr>
          <a:lstStyle/>
          <a:p>
            <a:pPr defTabSz="914400"/>
            <a:r>
              <a:rPr lang="en-GB" dirty="0">
                <a:solidFill>
                  <a:srgbClr val="000000"/>
                </a:solidFill>
                <a:latin typeface="Calibri"/>
              </a:rPr>
              <a:t>AD</a:t>
            </a:r>
            <a:endParaRPr lang="en-US" dirty="0">
              <a:solidFill>
                <a:srgbClr val="000000"/>
              </a:solidFill>
              <a:latin typeface="Calibri"/>
            </a:endParaRPr>
          </a:p>
        </p:txBody>
      </p:sp>
      <p:cxnSp>
        <p:nvCxnSpPr>
          <p:cNvPr id="21" name="Straight Connector 20"/>
          <p:cNvCxnSpPr/>
          <p:nvPr/>
        </p:nvCxnSpPr>
        <p:spPr>
          <a:xfrm>
            <a:off x="5778376" y="4073265"/>
            <a:ext cx="0" cy="1908000"/>
          </a:xfrm>
          <a:prstGeom prst="line">
            <a:avLst/>
          </a:prstGeom>
          <a:noFill/>
          <a:ln w="9525" cap="flat" cmpd="sng" algn="ctr">
            <a:solidFill>
              <a:srgbClr val="D1282E"/>
            </a:solidFill>
            <a:prstDash val="dash"/>
          </a:ln>
          <a:effectLst/>
        </p:spPr>
      </p:cxnSp>
      <p:sp>
        <p:nvSpPr>
          <p:cNvPr id="22" name="TextBox 21"/>
          <p:cNvSpPr txBox="1">
            <a:spLocks noChangeArrowheads="1"/>
          </p:cNvSpPr>
          <p:nvPr/>
        </p:nvSpPr>
        <p:spPr bwMode="auto">
          <a:xfrm>
            <a:off x="5336952" y="5974193"/>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a:t>
            </a:r>
            <a:endParaRPr lang="en-US" dirty="0">
              <a:solidFill>
                <a:srgbClr val="000000"/>
              </a:solidFill>
              <a:latin typeface="Calibri"/>
            </a:endParaRPr>
          </a:p>
        </p:txBody>
      </p:sp>
      <p:cxnSp>
        <p:nvCxnSpPr>
          <p:cNvPr id="23" name="Straight Connector 22"/>
          <p:cNvCxnSpPr/>
          <p:nvPr/>
        </p:nvCxnSpPr>
        <p:spPr>
          <a:xfrm>
            <a:off x="4194200" y="3353185"/>
            <a:ext cx="2304256" cy="1872208"/>
          </a:xfrm>
          <a:prstGeom prst="line">
            <a:avLst/>
          </a:prstGeom>
          <a:noFill/>
          <a:ln w="28575" cap="flat" cmpd="sng" algn="ctr">
            <a:solidFill>
              <a:srgbClr val="0033CC"/>
            </a:solidFill>
            <a:prstDash val="solid"/>
          </a:ln>
          <a:effectLst/>
        </p:spPr>
      </p:cxnSp>
      <p:sp>
        <p:nvSpPr>
          <p:cNvPr id="24" name="TextBox 23"/>
          <p:cNvSpPr txBox="1">
            <a:spLocks noChangeArrowheads="1"/>
          </p:cNvSpPr>
          <p:nvPr/>
        </p:nvSpPr>
        <p:spPr bwMode="auto">
          <a:xfrm>
            <a:off x="6457512" y="5091257"/>
            <a:ext cx="648072" cy="369888"/>
          </a:xfrm>
          <a:prstGeom prst="rect">
            <a:avLst/>
          </a:prstGeom>
          <a:noFill/>
          <a:ln w="9525">
            <a:noFill/>
            <a:miter lim="800000"/>
            <a:headEnd/>
            <a:tailEnd/>
          </a:ln>
        </p:spPr>
        <p:txBody>
          <a:bodyPr wrap="square">
            <a:spAutoFit/>
          </a:bodyPr>
          <a:lstStyle/>
          <a:p>
            <a:pPr defTabSz="914400"/>
            <a:r>
              <a:rPr lang="en-GB" dirty="0">
                <a:solidFill>
                  <a:srgbClr val="000000"/>
                </a:solidFill>
                <a:latin typeface="Calibri"/>
              </a:rPr>
              <a:t>AD1</a:t>
            </a:r>
            <a:endParaRPr lang="en-US" dirty="0">
              <a:solidFill>
                <a:srgbClr val="000000"/>
              </a:solidFill>
              <a:latin typeface="Calibri"/>
            </a:endParaRPr>
          </a:p>
        </p:txBody>
      </p:sp>
      <p:cxnSp>
        <p:nvCxnSpPr>
          <p:cNvPr id="25" name="Straight Arrow Connector 24"/>
          <p:cNvCxnSpPr/>
          <p:nvPr/>
        </p:nvCxnSpPr>
        <p:spPr>
          <a:xfrm rot="10800000" flipV="1">
            <a:off x="4554240" y="3353185"/>
            <a:ext cx="216024" cy="187558"/>
          </a:xfrm>
          <a:prstGeom prst="straightConnector1">
            <a:avLst/>
          </a:prstGeom>
          <a:noFill/>
          <a:ln w="28575" cap="flat" cmpd="sng" algn="ctr">
            <a:solidFill>
              <a:srgbClr val="000000"/>
            </a:solidFill>
            <a:prstDash val="solid"/>
            <a:tailEnd type="arrow"/>
          </a:ln>
          <a:effectLst/>
        </p:spPr>
      </p:cxnSp>
      <p:cxnSp>
        <p:nvCxnSpPr>
          <p:cNvPr id="26" name="Straight Connector 25"/>
          <p:cNvCxnSpPr/>
          <p:nvPr/>
        </p:nvCxnSpPr>
        <p:spPr>
          <a:xfrm>
            <a:off x="5445632" y="4378713"/>
            <a:ext cx="0" cy="1584000"/>
          </a:xfrm>
          <a:prstGeom prst="line">
            <a:avLst/>
          </a:prstGeom>
          <a:noFill/>
          <a:ln w="9525" cap="flat" cmpd="sng" algn="ctr">
            <a:solidFill>
              <a:srgbClr val="D1282E"/>
            </a:solidFill>
            <a:prstDash val="dash"/>
          </a:ln>
          <a:effectLst/>
        </p:spPr>
      </p:cxnSp>
      <p:cxnSp>
        <p:nvCxnSpPr>
          <p:cNvPr id="27" name="Straight Connector 26"/>
          <p:cNvCxnSpPr/>
          <p:nvPr/>
        </p:nvCxnSpPr>
        <p:spPr>
          <a:xfrm>
            <a:off x="2394000" y="4073265"/>
            <a:ext cx="3384000" cy="0"/>
          </a:xfrm>
          <a:prstGeom prst="line">
            <a:avLst/>
          </a:prstGeom>
          <a:noFill/>
          <a:ln w="9525" cap="flat" cmpd="sng" algn="ctr">
            <a:solidFill>
              <a:srgbClr val="D1282E"/>
            </a:solidFill>
            <a:prstDash val="dash"/>
          </a:ln>
          <a:effectLst/>
        </p:spPr>
      </p:cxnSp>
      <p:cxnSp>
        <p:nvCxnSpPr>
          <p:cNvPr id="28" name="Straight Connector 27"/>
          <p:cNvCxnSpPr/>
          <p:nvPr/>
        </p:nvCxnSpPr>
        <p:spPr>
          <a:xfrm>
            <a:off x="2421296" y="4361297"/>
            <a:ext cx="2988000" cy="0"/>
          </a:xfrm>
          <a:prstGeom prst="line">
            <a:avLst/>
          </a:prstGeom>
          <a:noFill/>
          <a:ln w="9525" cap="flat" cmpd="sng" algn="ctr">
            <a:solidFill>
              <a:srgbClr val="D1282E"/>
            </a:solidFill>
            <a:prstDash val="dash"/>
          </a:ln>
          <a:effectLst/>
        </p:spPr>
      </p:cxnSp>
      <p:sp>
        <p:nvSpPr>
          <p:cNvPr id="29" name="TextBox 28"/>
          <p:cNvSpPr txBox="1">
            <a:spLocks noChangeArrowheads="1"/>
          </p:cNvSpPr>
          <p:nvPr/>
        </p:nvSpPr>
        <p:spPr bwMode="auto">
          <a:xfrm>
            <a:off x="1817936" y="4154233"/>
            <a:ext cx="603112" cy="368300"/>
          </a:xfrm>
          <a:prstGeom prst="rect">
            <a:avLst/>
          </a:prstGeom>
          <a:noFill/>
          <a:ln w="9525">
            <a:noFill/>
            <a:miter lim="800000"/>
            <a:headEnd/>
            <a:tailEnd/>
          </a:ln>
        </p:spPr>
        <p:txBody>
          <a:bodyPr wrap="square">
            <a:spAutoFit/>
          </a:bodyPr>
          <a:lstStyle/>
          <a:p>
            <a:pPr algn="ctr" defTabSz="914400"/>
            <a:r>
              <a:rPr lang="en-GB" dirty="0">
                <a:solidFill>
                  <a:srgbClr val="000000"/>
                </a:solidFill>
                <a:latin typeface="Calibri"/>
              </a:rPr>
              <a:t>P1</a:t>
            </a:r>
            <a:endParaRPr lang="en-US" dirty="0">
              <a:solidFill>
                <a:srgbClr val="000000"/>
              </a:solidFill>
              <a:latin typeface="Calibri"/>
            </a:endParaRPr>
          </a:p>
        </p:txBody>
      </p:sp>
      <p:sp>
        <p:nvSpPr>
          <p:cNvPr id="30" name="TextBox 29"/>
          <p:cNvSpPr txBox="1">
            <a:spLocks noChangeArrowheads="1"/>
          </p:cNvSpPr>
          <p:nvPr/>
        </p:nvSpPr>
        <p:spPr bwMode="auto">
          <a:xfrm>
            <a:off x="4986288" y="5976537"/>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Y1</a:t>
            </a:r>
            <a:endParaRPr lang="en-US" dirty="0">
              <a:solidFill>
                <a:srgbClr val="000000"/>
              </a:solidFill>
              <a:latin typeface="Calibri"/>
            </a:endParaRPr>
          </a:p>
        </p:txBody>
      </p:sp>
      <p:pic>
        <p:nvPicPr>
          <p:cNvPr id="3" name="Picture 2">
            <a:extLst>
              <a:ext uri="{FF2B5EF4-FFF2-40B4-BE49-F238E27FC236}">
                <a16:creationId xmlns:a16="http://schemas.microsoft.com/office/drawing/2014/main" id="{81B74F08-CF4D-FBCB-841B-ECD2A260D58D}"/>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31" name="Picture 30">
            <a:extLst>
              <a:ext uri="{FF2B5EF4-FFF2-40B4-BE49-F238E27FC236}">
                <a16:creationId xmlns:a16="http://schemas.microsoft.com/office/drawing/2014/main" id="{CDB4A276-6494-7D57-2FA9-2D4E9CF6B8FC}"/>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32" name="Footer Placeholder 2">
            <a:extLst>
              <a:ext uri="{FF2B5EF4-FFF2-40B4-BE49-F238E27FC236}">
                <a16:creationId xmlns:a16="http://schemas.microsoft.com/office/drawing/2014/main" id="{E870B647-CAA5-7D28-13BA-6DDF8D4EAEFD}"/>
              </a:ext>
            </a:extLst>
          </p:cNvPr>
          <p:cNvSpPr txBox="1">
            <a:spLocks/>
          </p:cNvSpPr>
          <p:nvPr/>
        </p:nvSpPr>
        <p:spPr>
          <a:xfrm>
            <a:off x="2259194" y="6564103"/>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3" name="TextBox 32">
            <a:extLst>
              <a:ext uri="{FF2B5EF4-FFF2-40B4-BE49-F238E27FC236}">
                <a16:creationId xmlns:a16="http://schemas.microsoft.com/office/drawing/2014/main" id="{C2F48AA3-752E-B14A-EFFC-6E9CDDA84EF7}"/>
              </a:ext>
            </a:extLst>
          </p:cNvPr>
          <p:cNvSpPr txBox="1"/>
          <p:nvPr/>
        </p:nvSpPr>
        <p:spPr>
          <a:xfrm>
            <a:off x="7082365" y="6596348"/>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8035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right)">
                                      <p:cBhvr>
                                        <p:cTn id="32" dur="1000"/>
                                        <p:tgtEl>
                                          <p:spTgt spid="25"/>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left)">
                                      <p:cBhvr>
                                        <p:cTn id="36" dur="1000"/>
                                        <p:tgtEl>
                                          <p:spTgt spid="23"/>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fade">
                                      <p:cBhvr>
                                        <p:cTn id="44" dur="500"/>
                                        <p:tgtEl>
                                          <p:spTgt spid="29"/>
                                        </p:tgtEl>
                                      </p:cBhvr>
                                    </p:animEffect>
                                  </p:childTnLst>
                                </p:cTn>
                              </p:par>
                            </p:childTnLst>
                          </p:cTn>
                        </p:par>
                        <p:par>
                          <p:cTn id="45" fill="hold">
                            <p:stCondLst>
                              <p:cond delay="3000"/>
                            </p:stCondLst>
                            <p:childTnLst>
                              <p:par>
                                <p:cTn id="46" presetID="22" presetClass="entr" presetSubtype="8" fill="hold"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left)">
                                      <p:cBhvr>
                                        <p:cTn id="48" dur="1000"/>
                                        <p:tgtEl>
                                          <p:spTgt spid="28"/>
                                        </p:tgtEl>
                                      </p:cBhvr>
                                    </p:animEffect>
                                  </p:childTnLst>
                                </p:cTn>
                              </p:par>
                            </p:childTnLst>
                          </p:cTn>
                        </p:par>
                        <p:par>
                          <p:cTn id="49" fill="hold">
                            <p:stCondLst>
                              <p:cond delay="4000"/>
                            </p:stCondLst>
                            <p:childTnLst>
                              <p:par>
                                <p:cTn id="50" presetID="22" presetClass="entr" presetSubtype="1"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1000"/>
                                        <p:tgtEl>
                                          <p:spTgt spid="26"/>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4"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5229509" y="552160"/>
            <a:ext cx="5847781" cy="1046671"/>
          </a:xfrm>
        </p:spPr>
        <p:txBody>
          <a:bodyPr>
            <a:normAutofit/>
          </a:bodyPr>
          <a:lstStyle/>
          <a:p>
            <a:r>
              <a:rPr lang="en-GB" sz="2600"/>
              <a:t>How government spending and taxation can affect the pattern of economic activity</a:t>
            </a:r>
          </a:p>
        </p:txBody>
      </p:sp>
      <p:pic>
        <p:nvPicPr>
          <p:cNvPr id="5" name="Picture 4" descr="Stock exchange numbers">
            <a:extLst>
              <a:ext uri="{FF2B5EF4-FFF2-40B4-BE49-F238E27FC236}">
                <a16:creationId xmlns:a16="http://schemas.microsoft.com/office/drawing/2014/main" id="{BCC40A89-AE8E-B35D-1FC0-9D3067F9F3E7}"/>
              </a:ext>
            </a:extLst>
          </p:cNvPr>
          <p:cNvPicPr>
            <a:picLocks noChangeAspect="1"/>
          </p:cNvPicPr>
          <p:nvPr/>
        </p:nvPicPr>
        <p:blipFill rotWithShape="1">
          <a:blip r:embed="rId2"/>
          <a:srcRect l="35861" r="22814" b="-3"/>
          <a:stretch/>
        </p:blipFill>
        <p:spPr>
          <a:xfrm>
            <a:off x="-12651" y="10"/>
            <a:ext cx="4251960" cy="6857991"/>
          </a:xfrm>
          <a:prstGeom prst="rect">
            <a:avLst/>
          </a:prstGeom>
        </p:spPr>
      </p:pic>
      <p:sp>
        <p:nvSpPr>
          <p:cNvPr id="11" name="Rectangle 1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p:nvPr>
        </p:nvSpPr>
        <p:spPr>
          <a:xfrm>
            <a:off x="5229510" y="2551558"/>
            <a:ext cx="5847780" cy="3865463"/>
          </a:xfrm>
        </p:spPr>
        <p:txBody>
          <a:bodyPr anchor="ctr">
            <a:normAutofit lnSpcReduction="10000"/>
          </a:bodyPr>
          <a:lstStyle/>
          <a:p>
            <a:r>
              <a:rPr lang="en-GB" sz="2000" b="1"/>
              <a:t>Public expenditure </a:t>
            </a:r>
            <a:r>
              <a:rPr lang="en-GB" sz="2000"/>
              <a:t>entails government spending to pay for the needs of society such as health, education, infrastructure etc. </a:t>
            </a:r>
          </a:p>
          <a:p>
            <a:r>
              <a:rPr lang="en-GB" sz="2000"/>
              <a:t>We can distinguish between:</a:t>
            </a:r>
          </a:p>
          <a:p>
            <a:pPr lvl="2"/>
            <a:r>
              <a:rPr lang="en-GB" sz="2000"/>
              <a:t>Current expenditure – short-term spending on day to day running of the country e.g. wages, consumables etc.</a:t>
            </a:r>
          </a:p>
          <a:p>
            <a:pPr lvl="2"/>
            <a:r>
              <a:rPr lang="en-GB" sz="2000"/>
              <a:t>Capital expenditure – long-term spending on assets e.g. hospitals, schools, roads, infrastructure etc.</a:t>
            </a:r>
          </a:p>
          <a:p>
            <a:pPr lvl="2"/>
            <a:r>
              <a:rPr lang="en-GB" sz="2000"/>
              <a:t>Transfer payments are a redistribution of income for which no good or service is provided in return e.g. benefit payments</a:t>
            </a:r>
          </a:p>
          <a:p>
            <a:endParaRPr lang="en-GB" sz="2000"/>
          </a:p>
        </p:txBody>
      </p:sp>
      <p:sp>
        <p:nvSpPr>
          <p:cNvPr id="13" name="Rectangle 12">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a:extLst>
              <a:ext uri="{FF2B5EF4-FFF2-40B4-BE49-F238E27FC236}">
                <a16:creationId xmlns:a16="http://schemas.microsoft.com/office/drawing/2014/main" id="{1AA4BA93-37B2-27ED-0266-033F6DE2288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8C3BF9D9-DE21-17DA-67D7-A9D4566ABA0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8BDC2A94-0BA5-17B9-F1D0-FD39896066A8}"/>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BA89F5B-6C8E-6272-8474-491FD0F2DECC}"/>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073456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0216" y="1076324"/>
            <a:ext cx="6272784" cy="1535051"/>
          </a:xfrm>
        </p:spPr>
        <p:txBody>
          <a:bodyPr anchor="b">
            <a:normAutofit/>
          </a:bodyPr>
          <a:lstStyle/>
          <a:p>
            <a:r>
              <a:rPr lang="en-GB" dirty="0"/>
              <a:t>How government spending and taxation can affect the pattern of economic activity</a:t>
            </a:r>
          </a:p>
        </p:txBody>
      </p:sp>
      <p:pic>
        <p:nvPicPr>
          <p:cNvPr id="5" name="Picture 4" descr="Calculator, pen, compass, money and a paper with graphs printed on it">
            <a:extLst>
              <a:ext uri="{FF2B5EF4-FFF2-40B4-BE49-F238E27FC236}">
                <a16:creationId xmlns:a16="http://schemas.microsoft.com/office/drawing/2014/main" id="{E60CF536-25FD-D9BC-DE57-341007E1E262}"/>
              </a:ext>
            </a:extLst>
          </p:cNvPr>
          <p:cNvPicPr>
            <a:picLocks noChangeAspect="1"/>
          </p:cNvPicPr>
          <p:nvPr/>
        </p:nvPicPr>
        <p:blipFill rotWithShape="1">
          <a:blip r:embed="rId2"/>
          <a:srcRect l="30826" r="29529" b="8"/>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080216" y="3351276"/>
            <a:ext cx="6272784" cy="3070101"/>
          </a:xfrm>
        </p:spPr>
        <p:txBody>
          <a:bodyPr vert="horz" lIns="91440" tIns="45720" rIns="91440" bIns="45720" rtlCol="0" anchor="t">
            <a:normAutofit lnSpcReduction="10000"/>
          </a:bodyPr>
          <a:lstStyle/>
          <a:p>
            <a:r>
              <a:rPr lang="en-GB" sz="1800" dirty="0"/>
              <a:t>The government pay for their spending through a variety of taxes, borrowing, income received form the provision of goods and services and selling off state assets:</a:t>
            </a:r>
          </a:p>
          <a:p>
            <a:pPr lvl="1"/>
            <a:r>
              <a:rPr lang="en-GB" dirty="0"/>
              <a:t>Taxation includes income, corporation and value added</a:t>
            </a:r>
            <a:endParaRPr lang="en-GB" dirty="0">
              <a:cs typeface="Calibri"/>
            </a:endParaRPr>
          </a:p>
          <a:p>
            <a:pPr lvl="1"/>
            <a:r>
              <a:rPr lang="en-GB" dirty="0"/>
              <a:t>The public sector net cash requirement is the finance required to pay for a budget deficit – the difference between expenditure and income</a:t>
            </a:r>
            <a:endParaRPr lang="en-GB" dirty="0">
              <a:cs typeface="Calibri"/>
            </a:endParaRPr>
          </a:p>
          <a:p>
            <a:pPr lvl="1"/>
            <a:r>
              <a:rPr lang="en-GB" dirty="0"/>
              <a:t>Government provide a variety of goods and services that have to be paid for by the consumer e.g. prescriptions for drugs</a:t>
            </a:r>
            <a:endParaRPr lang="en-GB" dirty="0">
              <a:cs typeface="Calibri"/>
            </a:endParaRPr>
          </a:p>
          <a:p>
            <a:pPr lvl="1"/>
            <a:r>
              <a:rPr lang="en-GB" dirty="0"/>
              <a:t>Governments sell off state assets and privatise businesses e.g. the Royal Mail</a:t>
            </a:r>
          </a:p>
        </p:txBody>
      </p:sp>
      <p:pic>
        <p:nvPicPr>
          <p:cNvPr id="4" name="Picture 3">
            <a:extLst>
              <a:ext uri="{FF2B5EF4-FFF2-40B4-BE49-F238E27FC236}">
                <a16:creationId xmlns:a16="http://schemas.microsoft.com/office/drawing/2014/main" id="{5DDFEF6A-378B-BB17-CA62-64C63EFB16A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79120F71-AFAA-37CC-AEE0-1E524D41BA5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267A6671-E5E0-D3B2-6B7C-1FEC6285465F}"/>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AB7C2E0-8B4A-F96E-7E69-27D6D08F8950}"/>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3201460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0216" y="1076324"/>
            <a:ext cx="6272784" cy="1535051"/>
          </a:xfrm>
        </p:spPr>
        <p:txBody>
          <a:bodyPr anchor="b">
            <a:normAutofit/>
          </a:bodyPr>
          <a:lstStyle/>
          <a:p>
            <a:r>
              <a:rPr lang="en-GB" dirty="0"/>
              <a:t>How government spending and taxation can affect the pattern of economic activity</a:t>
            </a:r>
          </a:p>
        </p:txBody>
      </p:sp>
      <p:pic>
        <p:nvPicPr>
          <p:cNvPr id="14" name="Picture 4" descr="Graph on document with pen">
            <a:extLst>
              <a:ext uri="{FF2B5EF4-FFF2-40B4-BE49-F238E27FC236}">
                <a16:creationId xmlns:a16="http://schemas.microsoft.com/office/drawing/2014/main" id="{79281C20-F513-71A9-B1B0-AC0A45EFDF50}"/>
              </a:ext>
            </a:extLst>
          </p:cNvPr>
          <p:cNvPicPr>
            <a:picLocks noChangeAspect="1"/>
          </p:cNvPicPr>
          <p:nvPr/>
        </p:nvPicPr>
        <p:blipFill rotWithShape="1">
          <a:blip r:embed="rId2"/>
          <a:srcRect l="35132" r="21081" b="-3"/>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080216" y="3351276"/>
            <a:ext cx="6272784" cy="2825686"/>
          </a:xfrm>
        </p:spPr>
        <p:txBody>
          <a:bodyPr>
            <a:normAutofit/>
          </a:bodyPr>
          <a:lstStyle/>
          <a:p>
            <a:pPr lvl="1"/>
            <a:r>
              <a:rPr lang="en-GB" sz="1700"/>
              <a:t>The role of the government has grown in many economies</a:t>
            </a:r>
          </a:p>
          <a:p>
            <a:pPr lvl="1"/>
            <a:r>
              <a:rPr lang="en-GB" sz="1700"/>
              <a:t>This has lead to increased public expenditure</a:t>
            </a:r>
          </a:p>
          <a:p>
            <a:pPr lvl="1"/>
            <a:r>
              <a:rPr lang="en-GB" sz="1700"/>
              <a:t>Spending tends to rise significantly as government transfer payments increase e.g. unemployment benefits</a:t>
            </a:r>
          </a:p>
          <a:p>
            <a:pPr lvl="1"/>
            <a:r>
              <a:rPr lang="en-GB" sz="1700"/>
              <a:t>The government may increase spending in time of a recession in order to kick-start the economy and increase demand, benefitting from the multiplier effect</a:t>
            </a:r>
          </a:p>
          <a:p>
            <a:pPr lvl="1"/>
            <a:r>
              <a:rPr lang="en-GB" sz="1700"/>
              <a:t>In periods of healthy growth the government will tend to reduce spending and repay borrowing</a:t>
            </a:r>
          </a:p>
          <a:p>
            <a:endParaRPr lang="en-GB" sz="1700"/>
          </a:p>
        </p:txBody>
      </p:sp>
      <p:pic>
        <p:nvPicPr>
          <p:cNvPr id="4" name="Picture 3">
            <a:extLst>
              <a:ext uri="{FF2B5EF4-FFF2-40B4-BE49-F238E27FC236}">
                <a16:creationId xmlns:a16="http://schemas.microsoft.com/office/drawing/2014/main" id="{C09571F6-9F34-7710-CD4D-A2027A9D536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5" name="Picture 4">
            <a:extLst>
              <a:ext uri="{FF2B5EF4-FFF2-40B4-BE49-F238E27FC236}">
                <a16:creationId xmlns:a16="http://schemas.microsoft.com/office/drawing/2014/main" id="{A5F7DD03-167F-EBEA-0F4A-3150EAEB218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6" name="Footer Placeholder 2">
            <a:extLst>
              <a:ext uri="{FF2B5EF4-FFF2-40B4-BE49-F238E27FC236}">
                <a16:creationId xmlns:a16="http://schemas.microsoft.com/office/drawing/2014/main" id="{46943CF6-71D8-2643-C67A-CCB83CE7C940}"/>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CECD8BD5-A27A-1FD6-8835-7943C1D0178B}"/>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0494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380AD67-C5CA-4918-B4BB-C359BB03EE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080216" y="1076324"/>
            <a:ext cx="6272784" cy="1535051"/>
          </a:xfrm>
        </p:spPr>
        <p:txBody>
          <a:bodyPr anchor="b">
            <a:normAutofit/>
          </a:bodyPr>
          <a:lstStyle/>
          <a:p>
            <a:r>
              <a:rPr lang="en-GB" dirty="0"/>
              <a:t>How government spending and taxation can affect the pattern of economic activity</a:t>
            </a:r>
          </a:p>
        </p:txBody>
      </p:sp>
      <p:pic>
        <p:nvPicPr>
          <p:cNvPr id="5" name="Picture 4" descr="Calculator, pen, compass, money and a paper with graphs printed on it">
            <a:extLst>
              <a:ext uri="{FF2B5EF4-FFF2-40B4-BE49-F238E27FC236}">
                <a16:creationId xmlns:a16="http://schemas.microsoft.com/office/drawing/2014/main" id="{FDCF8F1E-0310-6A74-B010-7FD1A8D2C55B}"/>
              </a:ext>
            </a:extLst>
          </p:cNvPr>
          <p:cNvPicPr>
            <a:picLocks noChangeAspect="1"/>
          </p:cNvPicPr>
          <p:nvPr/>
        </p:nvPicPr>
        <p:blipFill rotWithShape="1">
          <a:blip r:embed="rId2"/>
          <a:srcRect l="30826" r="29529" b="8"/>
          <a:stretch/>
        </p:blipFill>
        <p:spPr>
          <a:xfrm>
            <a:off x="20" y="10"/>
            <a:ext cx="4505305" cy="6857990"/>
          </a:xfrm>
          <a:prstGeom prst="rect">
            <a:avLst/>
          </a:prstGeom>
        </p:spPr>
      </p:pic>
      <p:sp>
        <p:nvSpPr>
          <p:cNvPr id="11" name="!!accent">
            <a:extLst>
              <a:ext uri="{FF2B5EF4-FFF2-40B4-BE49-F238E27FC236}">
                <a16:creationId xmlns:a16="http://schemas.microsoft.com/office/drawing/2014/main" id="{EABAD4DA-87BA-4F70-9EF0-45C6BCF17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17960"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15128D9-2797-47FA-B6FE-EC24E6B843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926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5080216" y="3351276"/>
            <a:ext cx="6272784" cy="2825686"/>
          </a:xfrm>
        </p:spPr>
        <p:txBody>
          <a:bodyPr>
            <a:normAutofit/>
          </a:bodyPr>
          <a:lstStyle/>
          <a:p>
            <a:pPr lvl="1"/>
            <a:r>
              <a:rPr lang="en-GB" sz="1700"/>
              <a:t>The type of government in power in different economies will have an impact on public expenditure:</a:t>
            </a:r>
          </a:p>
          <a:p>
            <a:pPr lvl="2"/>
            <a:r>
              <a:rPr lang="en-GB" sz="1700"/>
              <a:t>Left-leaning governments tend to increase public spending in order to look after the needs of society</a:t>
            </a:r>
          </a:p>
          <a:p>
            <a:pPr lvl="2"/>
            <a:r>
              <a:rPr lang="en-GB" sz="1700"/>
              <a:t>Right-leaning governments tend to reduce public spending and believe that markets should be left to fend for themselves</a:t>
            </a:r>
          </a:p>
          <a:p>
            <a:pPr lvl="1"/>
            <a:r>
              <a:rPr lang="en-GB" sz="1700"/>
              <a:t>The impact of the global recession has had a significant impact on forecast spending as many nations look to reduce debt and slim down the public sector</a:t>
            </a:r>
          </a:p>
          <a:p>
            <a:endParaRPr lang="en-GB" sz="1700"/>
          </a:p>
        </p:txBody>
      </p:sp>
      <p:pic>
        <p:nvPicPr>
          <p:cNvPr id="4" name="Picture 3">
            <a:extLst>
              <a:ext uri="{FF2B5EF4-FFF2-40B4-BE49-F238E27FC236}">
                <a16:creationId xmlns:a16="http://schemas.microsoft.com/office/drawing/2014/main" id="{2FB9A1CF-AB96-DAB2-980F-32898451F31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3F6E31AC-5E5B-3193-04D0-580F8172ABE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C551CF1B-50C4-1CB3-3D12-5142B47FEC19}"/>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615E021-83BB-C5D4-605A-41AC5D91EF6C}"/>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106089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GB" sz="3800"/>
              <a:t>How government spending and taxation can affect the pattern of economic activity</a:t>
            </a:r>
          </a:p>
        </p:txBody>
      </p:sp>
      <p:pic>
        <p:nvPicPr>
          <p:cNvPr id="5" name="Picture 4" descr="Graph on document with pen">
            <a:extLst>
              <a:ext uri="{FF2B5EF4-FFF2-40B4-BE49-F238E27FC236}">
                <a16:creationId xmlns:a16="http://schemas.microsoft.com/office/drawing/2014/main" id="{BBD8C4C4-7F4B-A45E-7B80-875E08951A3C}"/>
              </a:ext>
            </a:extLst>
          </p:cNvPr>
          <p:cNvPicPr>
            <a:picLocks noChangeAspect="1"/>
          </p:cNvPicPr>
          <p:nvPr/>
        </p:nvPicPr>
        <p:blipFill rotWithShape="1">
          <a:blip r:embed="rId2"/>
          <a:srcRect l="34394" r="20342"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a:normAutofit/>
          </a:bodyPr>
          <a:lstStyle/>
          <a:p>
            <a:r>
              <a:rPr lang="en-GB" sz="2000"/>
              <a:t>As an economy grows the pattern of public expenditure will change:</a:t>
            </a:r>
          </a:p>
          <a:p>
            <a:pPr lvl="1"/>
            <a:r>
              <a:rPr lang="en-GB" sz="2000"/>
              <a:t>Government will seek to provide what are deemed to be necessities to society such as, education, health care and housing</a:t>
            </a:r>
          </a:p>
          <a:p>
            <a:pPr lvl="1"/>
            <a:r>
              <a:rPr lang="en-GB" sz="2000"/>
              <a:t>Transfer payments will increase as governments ensure that there is no absolute poverty within the economy</a:t>
            </a:r>
          </a:p>
          <a:p>
            <a:pPr lvl="1"/>
            <a:r>
              <a:rPr lang="en-GB" sz="2000"/>
              <a:t>Spending on infrastructure is deemed to be essential if firms and markets are to operate effectively</a:t>
            </a:r>
          </a:p>
          <a:p>
            <a:pPr lvl="1"/>
            <a:endParaRPr lang="en-GB" sz="2000"/>
          </a:p>
        </p:txBody>
      </p:sp>
      <p:pic>
        <p:nvPicPr>
          <p:cNvPr id="4" name="Picture 3">
            <a:extLst>
              <a:ext uri="{FF2B5EF4-FFF2-40B4-BE49-F238E27FC236}">
                <a16:creationId xmlns:a16="http://schemas.microsoft.com/office/drawing/2014/main" id="{387A0F16-059B-9FA8-4B73-122296AA3F8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898E12C0-9D0B-AEF3-72DC-EBB8E72C7E5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89C9443B-F6F1-824F-0300-71D4C623C96B}"/>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5F1CF07-1858-6E0E-33C0-BA40532BC589}"/>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32393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297762" y="329184"/>
            <a:ext cx="6251110" cy="1783080"/>
          </a:xfrm>
        </p:spPr>
        <p:txBody>
          <a:bodyPr anchor="b">
            <a:normAutofit/>
          </a:bodyPr>
          <a:lstStyle/>
          <a:p>
            <a:r>
              <a:rPr lang="en-GB" sz="5400"/>
              <a:t>Direct and indirect taxation</a:t>
            </a:r>
          </a:p>
        </p:txBody>
      </p:sp>
      <p:pic>
        <p:nvPicPr>
          <p:cNvPr id="5" name="Picture 4" descr="Antique cash register keys">
            <a:extLst>
              <a:ext uri="{FF2B5EF4-FFF2-40B4-BE49-F238E27FC236}">
                <a16:creationId xmlns:a16="http://schemas.microsoft.com/office/drawing/2014/main" id="{569FCF1A-86D4-7E4C-244D-1F7BF7544F24}"/>
              </a:ext>
            </a:extLst>
          </p:cNvPr>
          <p:cNvPicPr>
            <a:picLocks noChangeAspect="1"/>
          </p:cNvPicPr>
          <p:nvPr/>
        </p:nvPicPr>
        <p:blipFill rotWithShape="1">
          <a:blip r:embed="rId2"/>
          <a:srcRect l="26067" r="28767" b="-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vert="horz" lIns="91440" tIns="45720" rIns="91440" bIns="45720" rtlCol="0" anchor="t">
            <a:noAutofit/>
          </a:bodyPr>
          <a:lstStyle/>
          <a:p>
            <a:pPr marL="446405" lvl="1" indent="-267970">
              <a:spcBef>
                <a:spcPts val="0"/>
              </a:spcBef>
              <a:defRPr/>
            </a:pPr>
            <a:r>
              <a:rPr lang="en-GB" b="1" dirty="0"/>
              <a:t>Direct tax </a:t>
            </a:r>
            <a:r>
              <a:rPr lang="en-GB" dirty="0"/>
              <a:t>is imposed on the income of individuals or profits of businesses</a:t>
            </a:r>
            <a:endParaRPr lang="en-GB" dirty="0">
              <a:cs typeface="Calibri"/>
            </a:endParaRPr>
          </a:p>
          <a:p>
            <a:pPr marL="629285" lvl="2" indent="-267970">
              <a:spcBef>
                <a:spcPts val="0"/>
              </a:spcBef>
              <a:defRPr/>
            </a:pPr>
            <a:r>
              <a:rPr lang="en-GB" sz="1800" dirty="0"/>
              <a:t>This type of tax is paid directly to the government</a:t>
            </a:r>
            <a:endParaRPr lang="en-GB" sz="1800" dirty="0">
              <a:cs typeface="Calibri"/>
            </a:endParaRPr>
          </a:p>
          <a:p>
            <a:pPr marL="958850" lvl="4" indent="-267970">
              <a:spcBef>
                <a:spcPts val="0"/>
              </a:spcBef>
              <a:defRPr/>
            </a:pPr>
            <a:r>
              <a:rPr lang="en-GB" sz="1800" dirty="0"/>
              <a:t>Examples include:</a:t>
            </a:r>
            <a:endParaRPr lang="en-GB" sz="1800" dirty="0">
              <a:cs typeface="Calibri"/>
            </a:endParaRPr>
          </a:p>
          <a:p>
            <a:pPr marL="1242060" lvl="4" indent="-267970">
              <a:spcBef>
                <a:spcPts val="0"/>
              </a:spcBef>
              <a:defRPr/>
            </a:pPr>
            <a:r>
              <a:rPr lang="en-GB" sz="1800" dirty="0"/>
              <a:t>Income tax</a:t>
            </a:r>
            <a:endParaRPr lang="en-GB" sz="1800" dirty="0">
              <a:cs typeface="Calibri"/>
            </a:endParaRPr>
          </a:p>
          <a:p>
            <a:pPr marL="1242060" lvl="4" indent="-267970">
              <a:spcBef>
                <a:spcPts val="0"/>
              </a:spcBef>
              <a:defRPr/>
            </a:pPr>
            <a:r>
              <a:rPr lang="en-GB" sz="1800" dirty="0"/>
              <a:t>Corporation tax</a:t>
            </a:r>
            <a:endParaRPr lang="en-GB" sz="1800" dirty="0">
              <a:cs typeface="Calibri"/>
            </a:endParaRPr>
          </a:p>
          <a:p>
            <a:pPr marL="1242060" lvl="4" indent="-267970">
              <a:spcBef>
                <a:spcPts val="0"/>
              </a:spcBef>
              <a:defRPr/>
            </a:pPr>
            <a:r>
              <a:rPr lang="en-GB" sz="1800" dirty="0"/>
              <a:t>Inheritance tax</a:t>
            </a:r>
            <a:endParaRPr lang="en-GB" sz="1800" dirty="0">
              <a:cs typeface="Calibri"/>
            </a:endParaRPr>
          </a:p>
          <a:p>
            <a:pPr marL="1242060" lvl="4" indent="-267970">
              <a:spcBef>
                <a:spcPts val="0"/>
              </a:spcBef>
              <a:defRPr/>
            </a:pPr>
            <a:r>
              <a:rPr lang="en-GB" sz="1800" dirty="0"/>
              <a:t>National Insurance contributions</a:t>
            </a:r>
            <a:endParaRPr lang="en-GB" sz="1800" dirty="0">
              <a:cs typeface="Calibri"/>
            </a:endParaRPr>
          </a:p>
          <a:p>
            <a:pPr marL="446405" lvl="1" indent="-267970">
              <a:spcBef>
                <a:spcPts val="0"/>
              </a:spcBef>
              <a:defRPr/>
            </a:pPr>
            <a:endParaRPr lang="en-GB" dirty="0">
              <a:cs typeface="Calibri"/>
            </a:endParaRPr>
          </a:p>
          <a:p>
            <a:pPr marL="446405" lvl="1" indent="-267970">
              <a:spcBef>
                <a:spcPts val="0"/>
              </a:spcBef>
              <a:defRPr/>
            </a:pPr>
            <a:r>
              <a:rPr lang="en-GB" b="1" dirty="0"/>
              <a:t>Indirect tax </a:t>
            </a:r>
            <a:r>
              <a:rPr lang="en-GB" dirty="0"/>
              <a:t>is imposed on goods or services </a:t>
            </a:r>
            <a:endParaRPr lang="en-GB" b="1">
              <a:cs typeface="Calibri"/>
            </a:endParaRPr>
          </a:p>
          <a:p>
            <a:pPr marL="629285" lvl="2" indent="-267970">
              <a:spcBef>
                <a:spcPts val="0"/>
              </a:spcBef>
              <a:defRPr/>
            </a:pPr>
            <a:r>
              <a:rPr lang="en-GB" sz="1800"/>
              <a:t>This increases the price of that good or service</a:t>
            </a:r>
            <a:endParaRPr lang="en-GB" sz="1800" dirty="0">
              <a:cs typeface="Calibri"/>
            </a:endParaRPr>
          </a:p>
          <a:p>
            <a:pPr marL="775970" lvl="3" indent="-267970">
              <a:spcBef>
                <a:spcPts val="0"/>
              </a:spcBef>
              <a:defRPr/>
            </a:pPr>
            <a:r>
              <a:rPr lang="en-GB" sz="1800" dirty="0"/>
              <a:t>Examples include:</a:t>
            </a:r>
            <a:endParaRPr lang="en-GB" sz="1800" dirty="0">
              <a:cs typeface="Calibri"/>
            </a:endParaRPr>
          </a:p>
          <a:p>
            <a:pPr marL="1242060" lvl="4" indent="-267970">
              <a:spcBef>
                <a:spcPts val="0"/>
              </a:spcBef>
              <a:defRPr/>
            </a:pPr>
            <a:r>
              <a:rPr lang="en-GB" sz="1800" dirty="0"/>
              <a:t>Value Added Tax</a:t>
            </a:r>
            <a:endParaRPr lang="en-GB" sz="1800" dirty="0">
              <a:cs typeface="Calibri"/>
            </a:endParaRPr>
          </a:p>
          <a:p>
            <a:pPr marL="1242060" lvl="4" indent="-267970">
              <a:spcBef>
                <a:spcPts val="0"/>
              </a:spcBef>
              <a:defRPr/>
            </a:pPr>
            <a:r>
              <a:rPr lang="en-GB" sz="1800" dirty="0"/>
              <a:t>Excise duty</a:t>
            </a:r>
            <a:endParaRPr lang="en-GB" sz="1800" dirty="0">
              <a:cs typeface="Calibri"/>
            </a:endParaRPr>
          </a:p>
          <a:p>
            <a:pPr marL="1242060" lvl="4" indent="-267970">
              <a:spcBef>
                <a:spcPts val="0"/>
              </a:spcBef>
              <a:defRPr/>
            </a:pPr>
            <a:r>
              <a:rPr lang="en-GB" sz="1800" dirty="0"/>
              <a:t>Customs duty</a:t>
            </a:r>
            <a:endParaRPr lang="en-GB" sz="1800" dirty="0">
              <a:cs typeface="Calibri"/>
            </a:endParaRPr>
          </a:p>
          <a:p>
            <a:endParaRPr lang="en-GB" sz="1500"/>
          </a:p>
        </p:txBody>
      </p:sp>
      <p:pic>
        <p:nvPicPr>
          <p:cNvPr id="4" name="Picture 3">
            <a:extLst>
              <a:ext uri="{FF2B5EF4-FFF2-40B4-BE49-F238E27FC236}">
                <a16:creationId xmlns:a16="http://schemas.microsoft.com/office/drawing/2014/main" id="{ABD38830-9279-5D97-EAEF-AE855ED3BCC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7AD13C18-AE90-91CD-3B48-7487475D5CE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F67B589E-B308-0327-6F3B-20F179E257CF}"/>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2473B92-A55A-5E8D-96A0-41A537456FCD}"/>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435355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AF9BFDD1-1442-4278-A7C5-92981ABD042C}"/>
              </a:ext>
            </a:extLst>
          </p:cNvPr>
          <p:cNvSpPr>
            <a:spLocks noGrp="1"/>
          </p:cNvSpPr>
          <p:nvPr>
            <p:ph type="title"/>
          </p:nvPr>
        </p:nvSpPr>
        <p:spPr>
          <a:xfrm>
            <a:off x="5229509" y="552160"/>
            <a:ext cx="5847781" cy="1046671"/>
          </a:xfrm>
        </p:spPr>
        <p:txBody>
          <a:bodyPr>
            <a:normAutofit/>
          </a:bodyPr>
          <a:lstStyle/>
          <a:p>
            <a:r>
              <a:rPr lang="en-GB" sz="2800"/>
              <a:t>Recall</a:t>
            </a:r>
          </a:p>
        </p:txBody>
      </p:sp>
      <p:pic>
        <p:nvPicPr>
          <p:cNvPr id="5" name="Picture 4" descr="Angled shot of pen on a graph">
            <a:extLst>
              <a:ext uri="{FF2B5EF4-FFF2-40B4-BE49-F238E27FC236}">
                <a16:creationId xmlns:a16="http://schemas.microsoft.com/office/drawing/2014/main" id="{35ED7991-7868-AC1B-70CF-9F131F73D3E4}"/>
              </a:ext>
            </a:extLst>
          </p:cNvPr>
          <p:cNvPicPr>
            <a:picLocks noChangeAspect="1"/>
          </p:cNvPicPr>
          <p:nvPr/>
        </p:nvPicPr>
        <p:blipFill rotWithShape="1">
          <a:blip r:embed="rId2"/>
          <a:srcRect l="7488" r="51188" b="-3"/>
          <a:stretch/>
        </p:blipFill>
        <p:spPr>
          <a:xfrm>
            <a:off x="-12651" y="10"/>
            <a:ext cx="4251960" cy="6857991"/>
          </a:xfrm>
          <a:prstGeom prst="rect">
            <a:avLst/>
          </a:prstGeom>
        </p:spPr>
      </p:pic>
      <p:sp>
        <p:nvSpPr>
          <p:cNvPr id="11" name="Rectangle 1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2">
            <a:extLst>
              <a:ext uri="{FF2B5EF4-FFF2-40B4-BE49-F238E27FC236}">
                <a16:creationId xmlns:a16="http://schemas.microsoft.com/office/drawing/2014/main" id="{313FEE63-722B-4AFD-A573-0FED7F04B831}"/>
              </a:ext>
            </a:extLst>
          </p:cNvPr>
          <p:cNvSpPr>
            <a:spLocks noGrp="1"/>
          </p:cNvSpPr>
          <p:nvPr>
            <p:ph idx="1"/>
          </p:nvPr>
        </p:nvSpPr>
        <p:spPr>
          <a:xfrm>
            <a:off x="5229510" y="2551558"/>
            <a:ext cx="5847780" cy="3347879"/>
          </a:xfrm>
        </p:spPr>
        <p:txBody>
          <a:bodyPr anchor="ctr">
            <a:normAutofit/>
          </a:bodyPr>
          <a:lstStyle/>
          <a:p>
            <a:r>
              <a:rPr lang="en-GB" sz="2000"/>
              <a:t>What are the four macroeconomic objectives?</a:t>
            </a:r>
          </a:p>
          <a:p>
            <a:r>
              <a:rPr lang="en-GB" sz="2000"/>
              <a:t>What are the two types of inflation we have learnt?</a:t>
            </a:r>
          </a:p>
          <a:p>
            <a:r>
              <a:rPr lang="en-GB" sz="2000"/>
              <a:t>Why is inflation a good and bad thing for the economy?</a:t>
            </a:r>
          </a:p>
        </p:txBody>
      </p:sp>
      <p:sp>
        <p:nvSpPr>
          <p:cNvPr id="13" name="Rectangle 12">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a:extLst>
              <a:ext uri="{FF2B5EF4-FFF2-40B4-BE49-F238E27FC236}">
                <a16:creationId xmlns:a16="http://schemas.microsoft.com/office/drawing/2014/main" id="{ADCDEC14-18FE-541E-D7D3-CAD52805B27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06F6EADC-BCED-D7AE-7276-F169E2CEBB6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E5C13B8C-2E99-2F1E-CD6A-F6F6B89A276F}"/>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EE8D5FA-C95F-2B77-B6F3-FCF651003F08}"/>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95402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5229509" y="552160"/>
            <a:ext cx="5847781" cy="1046671"/>
          </a:xfrm>
        </p:spPr>
        <p:txBody>
          <a:bodyPr>
            <a:normAutofit/>
          </a:bodyPr>
          <a:lstStyle/>
          <a:p>
            <a:r>
              <a:rPr lang="en-GB" sz="2800"/>
              <a:t>Government Budget (Fiscal) deficit and surplus</a:t>
            </a:r>
          </a:p>
        </p:txBody>
      </p:sp>
      <p:pic>
        <p:nvPicPr>
          <p:cNvPr id="5" name="Picture 4" descr="A hand holding a pen and shading circles on a sheet">
            <a:extLst>
              <a:ext uri="{FF2B5EF4-FFF2-40B4-BE49-F238E27FC236}">
                <a16:creationId xmlns:a16="http://schemas.microsoft.com/office/drawing/2014/main" id="{5F2A0F38-88BB-4BDD-CEF1-C905B7E70040}"/>
              </a:ext>
            </a:extLst>
          </p:cNvPr>
          <p:cNvPicPr>
            <a:picLocks noChangeAspect="1"/>
          </p:cNvPicPr>
          <p:nvPr/>
        </p:nvPicPr>
        <p:blipFill rotWithShape="1">
          <a:blip r:embed="rId2"/>
          <a:srcRect l="37757" r="26067" b="2"/>
          <a:stretch/>
        </p:blipFill>
        <p:spPr>
          <a:xfrm>
            <a:off x="-12651" y="10"/>
            <a:ext cx="4251960" cy="6857991"/>
          </a:xfrm>
          <a:prstGeom prst="rect">
            <a:avLst/>
          </a:prstGeom>
        </p:spPr>
      </p:pic>
      <p:sp>
        <p:nvSpPr>
          <p:cNvPr id="11" name="Rectangle 1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p:nvPr>
        </p:nvSpPr>
        <p:spPr>
          <a:xfrm>
            <a:off x="5229510" y="2551558"/>
            <a:ext cx="5847780" cy="3822331"/>
          </a:xfrm>
        </p:spPr>
        <p:txBody>
          <a:bodyPr anchor="ctr">
            <a:normAutofit lnSpcReduction="10000"/>
          </a:bodyPr>
          <a:lstStyle/>
          <a:p>
            <a:pPr marL="446405" lvl="1" indent="-267970">
              <a:spcBef>
                <a:spcPts val="0"/>
              </a:spcBef>
              <a:spcAft>
                <a:spcPts val="600"/>
              </a:spcAft>
              <a:defRPr/>
            </a:pPr>
            <a:r>
              <a:rPr lang="en-GB" sz="2000" b="1" dirty="0"/>
              <a:t>A budget deficit </a:t>
            </a:r>
            <a:r>
              <a:rPr lang="en-GB" sz="2000" dirty="0"/>
              <a:t>occurs when a government receives less income through tax receipts and other government revenue than it spends</a:t>
            </a:r>
            <a:endParaRPr lang="en-US" sz="3200" dirty="0"/>
          </a:p>
          <a:p>
            <a:pPr marL="446405" lvl="1" indent="-267970">
              <a:spcBef>
                <a:spcPts val="0"/>
              </a:spcBef>
              <a:spcAft>
                <a:spcPts val="600"/>
              </a:spcAft>
              <a:defRPr/>
            </a:pPr>
            <a:r>
              <a:rPr lang="en-GB" sz="2000" dirty="0"/>
              <a:t>This will lead to increased government debt that will have to paid off in future years</a:t>
            </a:r>
            <a:endParaRPr lang="en-GB" sz="2000" dirty="0">
              <a:cs typeface="Calibri"/>
            </a:endParaRPr>
          </a:p>
          <a:p>
            <a:pPr marL="446405" lvl="1" indent="-267970">
              <a:spcBef>
                <a:spcPts val="0"/>
              </a:spcBef>
              <a:spcAft>
                <a:spcPts val="600"/>
              </a:spcAft>
              <a:defRPr/>
            </a:pPr>
            <a:r>
              <a:rPr lang="en-GB" sz="2000" b="1" dirty="0"/>
              <a:t>A budget surplus </a:t>
            </a:r>
            <a:r>
              <a:rPr lang="en-GB" sz="2000" dirty="0"/>
              <a:t>occurs when a government receives more income through tax receipts and other government revenue than it has to pay out in its spending plans</a:t>
            </a:r>
            <a:endParaRPr lang="en-GB" sz="2000" dirty="0">
              <a:cs typeface="Calibri"/>
            </a:endParaRPr>
          </a:p>
          <a:p>
            <a:pPr marL="446405" lvl="1" indent="-267970">
              <a:spcBef>
                <a:spcPts val="0"/>
              </a:spcBef>
              <a:spcAft>
                <a:spcPts val="600"/>
              </a:spcAft>
              <a:defRPr/>
            </a:pPr>
            <a:r>
              <a:rPr lang="en-GB" sz="2000" dirty="0"/>
              <a:t>This will allow the government to reduce its debt burden and therefore reduce interest payments</a:t>
            </a:r>
            <a:endParaRPr lang="en-GB" sz="2000" dirty="0">
              <a:cs typeface="Calibri"/>
            </a:endParaRPr>
          </a:p>
          <a:p>
            <a:pPr marL="446405" lvl="1" indent="-267970">
              <a:spcBef>
                <a:spcPts val="0"/>
              </a:spcBef>
              <a:spcAft>
                <a:spcPts val="600"/>
              </a:spcAft>
              <a:defRPr/>
            </a:pPr>
            <a:r>
              <a:rPr lang="en-GB" sz="2000" dirty="0"/>
              <a:t>The </a:t>
            </a:r>
            <a:r>
              <a:rPr lang="en-GB" sz="2000" b="1" dirty="0"/>
              <a:t>national debt </a:t>
            </a:r>
            <a:r>
              <a:rPr lang="en-GB" sz="2000" dirty="0"/>
              <a:t>is the total amount of money owed by the government</a:t>
            </a:r>
            <a:endParaRPr lang="en-GB" sz="2000" dirty="0">
              <a:cs typeface="Calibri"/>
            </a:endParaRPr>
          </a:p>
        </p:txBody>
      </p:sp>
      <p:sp>
        <p:nvSpPr>
          <p:cNvPr id="13" name="Rectangle 12">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a:extLst>
              <a:ext uri="{FF2B5EF4-FFF2-40B4-BE49-F238E27FC236}">
                <a16:creationId xmlns:a16="http://schemas.microsoft.com/office/drawing/2014/main" id="{2535C334-346E-2EA3-6CAE-1F350C3CF0F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39F9C936-71BF-B5FC-8E6C-A0B84A1755A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F93CD3D7-894F-A4B9-CBA3-0B15DF162FC2}"/>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4E060B2-1477-B4C3-F87A-D34F7DDC1114}"/>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600385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01744"/>
            <a:ext cx="6781800" cy="1338696"/>
          </a:xfrm>
        </p:spPr>
        <p:txBody>
          <a:bodyPr>
            <a:normAutofit/>
          </a:bodyPr>
          <a:lstStyle/>
          <a:p>
            <a:r>
              <a:rPr lang="en-GB" dirty="0"/>
              <a:t>A balanced government budget and the national debt</a:t>
            </a:r>
          </a:p>
        </p:txBody>
      </p:sp>
      <p:pic>
        <p:nvPicPr>
          <p:cNvPr id="5" name="Picture 4" descr="White calculator">
            <a:extLst>
              <a:ext uri="{FF2B5EF4-FFF2-40B4-BE49-F238E27FC236}">
                <a16:creationId xmlns:a16="http://schemas.microsoft.com/office/drawing/2014/main" id="{78768869-7180-CAA3-1779-016CC668E953}"/>
              </a:ext>
            </a:extLst>
          </p:cNvPr>
          <p:cNvPicPr>
            <a:picLocks noChangeAspect="1"/>
          </p:cNvPicPr>
          <p:nvPr/>
        </p:nvPicPr>
        <p:blipFill rotWithShape="1">
          <a:blip r:embed="rId2"/>
          <a:srcRect l="12202" r="51306" b="-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4572001" y="2201958"/>
            <a:ext cx="6781800" cy="3900730"/>
          </a:xfrm>
        </p:spPr>
        <p:txBody>
          <a:bodyPr anchor="t">
            <a:normAutofit/>
          </a:bodyPr>
          <a:lstStyle/>
          <a:p>
            <a:pPr lvl="1">
              <a:defRPr/>
            </a:pPr>
            <a:r>
              <a:rPr lang="en-GB" sz="2000"/>
              <a:t>A </a:t>
            </a:r>
            <a:r>
              <a:rPr lang="en-GB" sz="2000" b="1"/>
              <a:t>balanced government budget </a:t>
            </a:r>
            <a:r>
              <a:rPr lang="en-GB" sz="2000"/>
              <a:t>is one where government revenue is equal to government expenditure</a:t>
            </a:r>
          </a:p>
          <a:p>
            <a:pPr lvl="1">
              <a:defRPr/>
            </a:pPr>
            <a:r>
              <a:rPr lang="en-GB" sz="2000"/>
              <a:t>This means that there is not:</a:t>
            </a:r>
          </a:p>
          <a:p>
            <a:pPr lvl="2">
              <a:spcBef>
                <a:spcPts val="600"/>
              </a:spcBef>
              <a:defRPr/>
            </a:pPr>
            <a:r>
              <a:rPr lang="en-GB" sz="2000" dirty="0"/>
              <a:t>A budget surplus, where revenue is greater than expenditure</a:t>
            </a:r>
          </a:p>
          <a:p>
            <a:pPr lvl="2">
              <a:spcBef>
                <a:spcPts val="600"/>
              </a:spcBef>
              <a:defRPr/>
            </a:pPr>
            <a:r>
              <a:rPr lang="en-GB" sz="2000" dirty="0"/>
              <a:t>A budget deficit, where expenditure is greater than revenue</a:t>
            </a:r>
          </a:p>
          <a:p>
            <a:pPr lvl="1">
              <a:spcBef>
                <a:spcPts val="600"/>
              </a:spcBef>
              <a:defRPr/>
            </a:pPr>
            <a:r>
              <a:rPr lang="en-GB" sz="2000"/>
              <a:t>A budget surplus will enable the government to pay off some of it’s debt, a budget deficit will increase it</a:t>
            </a:r>
          </a:p>
          <a:p>
            <a:pPr lvl="1">
              <a:spcBef>
                <a:spcPts val="600"/>
              </a:spcBef>
              <a:defRPr/>
            </a:pPr>
            <a:r>
              <a:rPr lang="en-GB" sz="2000"/>
              <a:t>Governments will often borrow during the bad times e.g. the 2008 recession and pay back during the good times e.g. a boom</a:t>
            </a:r>
          </a:p>
          <a:p>
            <a:endParaRPr lang="en-GB" sz="2000"/>
          </a:p>
        </p:txBody>
      </p:sp>
      <p:pic>
        <p:nvPicPr>
          <p:cNvPr id="4" name="Picture 3">
            <a:extLst>
              <a:ext uri="{FF2B5EF4-FFF2-40B4-BE49-F238E27FC236}">
                <a16:creationId xmlns:a16="http://schemas.microsoft.com/office/drawing/2014/main" id="{00861EBD-6123-ED18-CB02-4BA446CA919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867FD4CF-0529-8AF6-531E-55828193179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DA64841B-CB86-B2CC-1430-8D29114D5B17}"/>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E31D73B8-3BEB-3E4C-DCF6-2989F96967A1}"/>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5789387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01744"/>
            <a:ext cx="6781800" cy="1338696"/>
          </a:xfrm>
        </p:spPr>
        <p:txBody>
          <a:bodyPr>
            <a:normAutofit/>
          </a:bodyPr>
          <a:lstStyle/>
          <a:p>
            <a:r>
              <a:rPr lang="en-GB" dirty="0"/>
              <a:t>Question</a:t>
            </a:r>
          </a:p>
        </p:txBody>
      </p:sp>
      <p:pic>
        <p:nvPicPr>
          <p:cNvPr id="5" name="Picture 4" descr="Desk with productivity items">
            <a:extLst>
              <a:ext uri="{FF2B5EF4-FFF2-40B4-BE49-F238E27FC236}">
                <a16:creationId xmlns:a16="http://schemas.microsoft.com/office/drawing/2014/main" id="{A5C50CA4-F21B-B11F-F2E6-0DE04B96519F}"/>
              </a:ext>
            </a:extLst>
          </p:cNvPr>
          <p:cNvPicPr>
            <a:picLocks noChangeAspect="1"/>
          </p:cNvPicPr>
          <p:nvPr/>
        </p:nvPicPr>
        <p:blipFill rotWithShape="1">
          <a:blip r:embed="rId2"/>
          <a:srcRect l="39948" r="23560" b="-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4572001" y="2201958"/>
            <a:ext cx="6781800" cy="3900730"/>
          </a:xfrm>
        </p:spPr>
        <p:txBody>
          <a:bodyPr anchor="t">
            <a:normAutofit/>
          </a:bodyPr>
          <a:lstStyle/>
          <a:p>
            <a:pPr>
              <a:spcBef>
                <a:spcPts val="0"/>
              </a:spcBef>
            </a:pPr>
            <a:r>
              <a:rPr lang="en-GB" sz="2000"/>
              <a:t>Fiscal policy involves changes in both</a:t>
            </a:r>
          </a:p>
          <a:p>
            <a:pPr marL="630238" indent="-361950">
              <a:spcBef>
                <a:spcPts val="0"/>
              </a:spcBef>
              <a:buFont typeface="+mj-lt"/>
              <a:buAutoNum type="alphaLcParenR"/>
            </a:pPr>
            <a:r>
              <a:rPr lang="en-GB" sz="2000"/>
              <a:t>the budget balance and the balance of payments</a:t>
            </a:r>
          </a:p>
          <a:p>
            <a:pPr marL="630238" indent="-361950">
              <a:spcBef>
                <a:spcPts val="0"/>
              </a:spcBef>
              <a:buFont typeface="+mj-lt"/>
              <a:buAutoNum type="alphaLcParenR"/>
            </a:pPr>
            <a:r>
              <a:rPr lang="en-GB" sz="2000"/>
              <a:t>interest rates and the supply of credit</a:t>
            </a:r>
          </a:p>
          <a:p>
            <a:pPr marL="630238" indent="-361950">
              <a:spcBef>
                <a:spcPts val="0"/>
              </a:spcBef>
              <a:buFont typeface="+mj-lt"/>
              <a:buAutoNum type="alphaLcParenR"/>
            </a:pPr>
            <a:r>
              <a:rPr lang="en-GB" sz="2000"/>
              <a:t>the money supply and the exchange rate</a:t>
            </a:r>
          </a:p>
          <a:p>
            <a:pPr marL="630238" indent="-361950">
              <a:spcBef>
                <a:spcPts val="0"/>
              </a:spcBef>
              <a:buFont typeface="+mj-lt"/>
              <a:buAutoNum type="alphaLcParenR"/>
            </a:pPr>
            <a:r>
              <a:rPr lang="en-GB" sz="2000"/>
              <a:t>government spending and tax revenue</a:t>
            </a:r>
          </a:p>
          <a:p>
            <a:endParaRPr lang="en-GB" sz="2000"/>
          </a:p>
        </p:txBody>
      </p:sp>
      <p:pic>
        <p:nvPicPr>
          <p:cNvPr id="4" name="Picture 3">
            <a:extLst>
              <a:ext uri="{FF2B5EF4-FFF2-40B4-BE49-F238E27FC236}">
                <a16:creationId xmlns:a16="http://schemas.microsoft.com/office/drawing/2014/main" id="{38CFB11C-AC05-98D9-9E3A-0E9C237AEC6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5613D116-081A-9105-03E7-8EE7BA35846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CAFD542D-E735-908D-C2C1-13DD8449DEE2}"/>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4C34A61-5AF7-7FE0-5A86-4C0527234222}"/>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284063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3E547B5-89CF-4EC0-96DE-25771AED0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0B8CEB-8279-4E5E-A0CE-1FC9F71736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782" y="0"/>
            <a:ext cx="7421217"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320466" y="609600"/>
            <a:ext cx="4140014" cy="1330839"/>
          </a:xfrm>
        </p:spPr>
        <p:txBody>
          <a:bodyPr>
            <a:normAutofit/>
          </a:bodyPr>
          <a:lstStyle/>
          <a:p>
            <a:r>
              <a:rPr lang="en-GB" dirty="0"/>
              <a:t>Question</a:t>
            </a:r>
          </a:p>
        </p:txBody>
      </p:sp>
      <p:pic>
        <p:nvPicPr>
          <p:cNvPr id="5" name="Picture 4" descr="Stock market graph on display">
            <a:extLst>
              <a:ext uri="{FF2B5EF4-FFF2-40B4-BE49-F238E27FC236}">
                <a16:creationId xmlns:a16="http://schemas.microsoft.com/office/drawing/2014/main" id="{67B347F4-B015-4B9F-75E0-B91BCEE451DB}"/>
              </a:ext>
            </a:extLst>
          </p:cNvPr>
          <p:cNvPicPr>
            <a:picLocks noChangeAspect="1"/>
          </p:cNvPicPr>
          <p:nvPr/>
        </p:nvPicPr>
        <p:blipFill rotWithShape="1">
          <a:blip r:embed="rId2"/>
          <a:srcRect l="28967" r="12749" b="-8"/>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p:cNvSpPr>
            <a:spLocks noGrp="1"/>
          </p:cNvSpPr>
          <p:nvPr>
            <p:ph idx="1"/>
          </p:nvPr>
        </p:nvSpPr>
        <p:spPr>
          <a:xfrm>
            <a:off x="7320465" y="2194102"/>
            <a:ext cx="4140013" cy="3908586"/>
          </a:xfrm>
        </p:spPr>
        <p:txBody>
          <a:bodyPr>
            <a:normAutofit/>
          </a:bodyPr>
          <a:lstStyle/>
          <a:p>
            <a:pPr>
              <a:spcBef>
                <a:spcPts val="0"/>
              </a:spcBef>
            </a:pPr>
            <a:r>
              <a:rPr lang="en-GB" sz="2000"/>
              <a:t>Which one of the following is an example of expansionary fiscal policy?</a:t>
            </a:r>
          </a:p>
          <a:p>
            <a:pPr marL="630238" indent="-361950">
              <a:spcBef>
                <a:spcPts val="0"/>
              </a:spcBef>
              <a:buFont typeface="+mj-lt"/>
              <a:buAutoNum type="alphaLcParenR"/>
            </a:pPr>
            <a:r>
              <a:rPr lang="en-GB" sz="2000"/>
              <a:t>A reduction in interest rates</a:t>
            </a:r>
          </a:p>
          <a:p>
            <a:pPr marL="630238" indent="-361950">
              <a:spcBef>
                <a:spcPts val="0"/>
              </a:spcBef>
              <a:buFont typeface="+mj-lt"/>
              <a:buAutoNum type="alphaLcParenR"/>
            </a:pPr>
            <a:r>
              <a:rPr lang="en-GB" sz="2000"/>
              <a:t>An increase in the budget deficit</a:t>
            </a:r>
          </a:p>
          <a:p>
            <a:pPr marL="630238" indent="-361950">
              <a:spcBef>
                <a:spcPts val="0"/>
              </a:spcBef>
              <a:buFont typeface="+mj-lt"/>
              <a:buAutoNum type="alphaLcParenR"/>
            </a:pPr>
            <a:r>
              <a:rPr lang="en-GB" sz="2000"/>
              <a:t>An increase in the money supply</a:t>
            </a:r>
          </a:p>
          <a:p>
            <a:pPr marL="630238" indent="-361950">
              <a:spcBef>
                <a:spcPts val="0"/>
              </a:spcBef>
              <a:buFont typeface="+mj-lt"/>
              <a:buAutoNum type="alphaLcParenR"/>
            </a:pPr>
            <a:r>
              <a:rPr lang="en-GB" sz="2000"/>
              <a:t>An increase in tax rates</a:t>
            </a:r>
          </a:p>
          <a:p>
            <a:endParaRPr lang="en-GB" sz="2000"/>
          </a:p>
        </p:txBody>
      </p:sp>
      <p:pic>
        <p:nvPicPr>
          <p:cNvPr id="4" name="Picture 3">
            <a:extLst>
              <a:ext uri="{FF2B5EF4-FFF2-40B4-BE49-F238E27FC236}">
                <a16:creationId xmlns:a16="http://schemas.microsoft.com/office/drawing/2014/main" id="{0D722C70-5272-AB13-4CC9-332748EF05A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FAC331F3-2DFA-A7AE-FB18-826E6756375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F8E55D1A-9CF8-9B6F-2D84-3A08F60B76CC}"/>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2BA20C9-ECF5-1198-97F7-4234725A5BBB}"/>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843803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hand holding a pen and shading circles on a sheet">
            <a:extLst>
              <a:ext uri="{FF2B5EF4-FFF2-40B4-BE49-F238E27FC236}">
                <a16:creationId xmlns:a16="http://schemas.microsoft.com/office/drawing/2014/main" id="{D76B7637-6D77-C58B-B167-10F0CB9444E1}"/>
              </a:ext>
            </a:extLst>
          </p:cNvPr>
          <p:cNvPicPr>
            <a:picLocks noChangeAspect="1"/>
          </p:cNvPicPr>
          <p:nvPr/>
        </p:nvPicPr>
        <p:blipFill rotWithShape="1">
          <a:blip r:embed="rId2">
            <a:alphaModFix/>
          </a:blip>
          <a:srcRect l="28644" r="16954" b="2"/>
          <a:stretch/>
        </p:blipFill>
        <p:spPr>
          <a:xfrm>
            <a:off x="5833976" y="10"/>
            <a:ext cx="6394152" cy="6857990"/>
          </a:xfrm>
          <a:prstGeom prst="rect">
            <a:avLst/>
          </a:prstGeom>
        </p:spPr>
      </p:pic>
      <p:grpSp>
        <p:nvGrpSpPr>
          <p:cNvPr id="11" name="Group 10">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2" name="Freeform: Shape 11">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4672" y="798445"/>
            <a:ext cx="4803636" cy="1311664"/>
          </a:xfrm>
        </p:spPr>
        <p:txBody>
          <a:bodyPr anchor="b">
            <a:normAutofit/>
          </a:bodyPr>
          <a:lstStyle/>
          <a:p>
            <a:r>
              <a:rPr lang="en-GB" sz="3600">
                <a:solidFill>
                  <a:schemeClr val="tx2"/>
                </a:solidFill>
              </a:rPr>
              <a:t>Question</a:t>
            </a:r>
          </a:p>
        </p:txBody>
      </p:sp>
      <p:sp>
        <p:nvSpPr>
          <p:cNvPr id="3" name="Content Placeholder 2"/>
          <p:cNvSpPr>
            <a:spLocks noGrp="1"/>
          </p:cNvSpPr>
          <p:nvPr>
            <p:ph idx="1"/>
          </p:nvPr>
        </p:nvSpPr>
        <p:spPr>
          <a:xfrm>
            <a:off x="804672" y="2272143"/>
            <a:ext cx="4706803" cy="3788830"/>
          </a:xfrm>
        </p:spPr>
        <p:txBody>
          <a:bodyPr anchor="ctr">
            <a:normAutofit/>
          </a:bodyPr>
          <a:lstStyle/>
          <a:p>
            <a:pPr>
              <a:spcBef>
                <a:spcPts val="0"/>
              </a:spcBef>
            </a:pPr>
            <a:r>
              <a:rPr lang="en-GB" sz="1800">
                <a:solidFill>
                  <a:schemeClr val="tx2"/>
                </a:solidFill>
              </a:rPr>
              <a:t>All other things being equal, a substantial cut in the rate of income tax in the short run is most likely to reduce</a:t>
            </a:r>
          </a:p>
          <a:p>
            <a:pPr marL="630238" indent="-361950">
              <a:spcBef>
                <a:spcPts val="0"/>
              </a:spcBef>
              <a:buFont typeface="+mj-lt"/>
              <a:buAutoNum type="alphaLcParenR"/>
            </a:pPr>
            <a:r>
              <a:rPr lang="en-GB" sz="1800">
                <a:solidFill>
                  <a:schemeClr val="tx2"/>
                </a:solidFill>
              </a:rPr>
              <a:t>inflation</a:t>
            </a:r>
          </a:p>
          <a:p>
            <a:pPr marL="630238" indent="-361950">
              <a:spcBef>
                <a:spcPts val="0"/>
              </a:spcBef>
              <a:buFont typeface="+mj-lt"/>
              <a:buAutoNum type="alphaLcParenR"/>
            </a:pPr>
            <a:r>
              <a:rPr lang="en-GB" sz="1800">
                <a:solidFill>
                  <a:schemeClr val="tx2"/>
                </a:solidFill>
              </a:rPr>
              <a:t>unemployment</a:t>
            </a:r>
          </a:p>
          <a:p>
            <a:pPr marL="630238" indent="-361950">
              <a:spcBef>
                <a:spcPts val="0"/>
              </a:spcBef>
              <a:buFont typeface="+mj-lt"/>
              <a:buAutoNum type="alphaLcParenR"/>
            </a:pPr>
            <a:r>
              <a:rPr lang="en-GB" sz="1800">
                <a:solidFill>
                  <a:schemeClr val="tx2"/>
                </a:solidFill>
              </a:rPr>
              <a:t>spending on imports</a:t>
            </a:r>
          </a:p>
          <a:p>
            <a:pPr marL="630238" indent="-361950">
              <a:spcBef>
                <a:spcPts val="0"/>
              </a:spcBef>
              <a:buFont typeface="+mj-lt"/>
              <a:buAutoNum type="alphaLcParenR"/>
            </a:pPr>
            <a:r>
              <a:rPr lang="en-GB" sz="1800">
                <a:solidFill>
                  <a:schemeClr val="tx2"/>
                </a:solidFill>
              </a:rPr>
              <a:t>the government budget deficit</a:t>
            </a:r>
          </a:p>
          <a:p>
            <a:endParaRPr lang="en-GB" sz="1800">
              <a:solidFill>
                <a:schemeClr val="tx2"/>
              </a:solidFill>
            </a:endParaRPr>
          </a:p>
        </p:txBody>
      </p:sp>
      <p:pic>
        <p:nvPicPr>
          <p:cNvPr id="4" name="Picture 3">
            <a:extLst>
              <a:ext uri="{FF2B5EF4-FFF2-40B4-BE49-F238E27FC236}">
                <a16:creationId xmlns:a16="http://schemas.microsoft.com/office/drawing/2014/main" id="{9E6D35D6-44A3-4726-4E50-ED0790A6BA5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A95F82C5-03AD-DB06-CC12-27D0FDDDA08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45F47AC4-7EC1-2DE7-0F9D-F7DDF83FCE9E}"/>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17B6D07-BBD0-7F00-8679-645A8570E47B}"/>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701891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FA6110D0-32C1-AF88-9769-235821EDED5D}"/>
              </a:ext>
            </a:extLst>
          </p:cNvPr>
          <p:cNvPicPr>
            <a:picLocks noChangeAspect="1"/>
          </p:cNvPicPr>
          <p:nvPr/>
        </p:nvPicPr>
        <p:blipFill rotWithShape="1">
          <a:blip r:embed="rId2">
            <a:alphaModFix/>
          </a:blip>
          <a:srcRect l="22516" r="21219" b="8"/>
          <a:stretch/>
        </p:blipFill>
        <p:spPr>
          <a:xfrm>
            <a:off x="5833976" y="10"/>
            <a:ext cx="6394152" cy="6857990"/>
          </a:xfrm>
          <a:prstGeom prst="rect">
            <a:avLst/>
          </a:prstGeom>
        </p:spPr>
      </p:pic>
      <p:grpSp>
        <p:nvGrpSpPr>
          <p:cNvPr id="11" name="Group 10">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2" name="Freeform: Shape 11">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4672" y="798445"/>
            <a:ext cx="4803636" cy="1311664"/>
          </a:xfrm>
        </p:spPr>
        <p:txBody>
          <a:bodyPr anchor="b">
            <a:normAutofit/>
          </a:bodyPr>
          <a:lstStyle/>
          <a:p>
            <a:r>
              <a:rPr lang="en-GB" sz="3600">
                <a:solidFill>
                  <a:schemeClr val="tx2"/>
                </a:solidFill>
              </a:rPr>
              <a:t>Question</a:t>
            </a:r>
          </a:p>
        </p:txBody>
      </p:sp>
      <p:sp>
        <p:nvSpPr>
          <p:cNvPr id="3" name="Content Placeholder 2"/>
          <p:cNvSpPr>
            <a:spLocks noGrp="1"/>
          </p:cNvSpPr>
          <p:nvPr>
            <p:ph idx="1"/>
          </p:nvPr>
        </p:nvSpPr>
        <p:spPr>
          <a:xfrm>
            <a:off x="804672" y="2272143"/>
            <a:ext cx="4706803" cy="3788830"/>
          </a:xfrm>
        </p:spPr>
        <p:txBody>
          <a:bodyPr anchor="ctr">
            <a:normAutofit/>
          </a:bodyPr>
          <a:lstStyle/>
          <a:p>
            <a:pPr>
              <a:spcBef>
                <a:spcPts val="0"/>
              </a:spcBef>
              <a:spcAft>
                <a:spcPts val="600"/>
              </a:spcAft>
            </a:pPr>
            <a:r>
              <a:rPr lang="en-GB" sz="1800">
                <a:solidFill>
                  <a:schemeClr val="tx2"/>
                </a:solidFill>
              </a:rPr>
              <a:t>Which one of the following is the best example of fiscal policy having a direct supply-side effect?</a:t>
            </a:r>
          </a:p>
          <a:p>
            <a:pPr marL="630238" indent="-361950">
              <a:spcBef>
                <a:spcPts val="0"/>
              </a:spcBef>
              <a:spcAft>
                <a:spcPts val="600"/>
              </a:spcAft>
              <a:buFont typeface="+mj-lt"/>
              <a:buAutoNum type="alphaLcParenR"/>
            </a:pPr>
            <a:r>
              <a:rPr lang="en-GB" sz="1800">
                <a:solidFill>
                  <a:schemeClr val="tx2"/>
                </a:solidFill>
              </a:rPr>
              <a:t>An increase in the money supply leading to greater output</a:t>
            </a:r>
          </a:p>
          <a:p>
            <a:pPr marL="630238" indent="-361950">
              <a:spcBef>
                <a:spcPts val="0"/>
              </a:spcBef>
              <a:spcAft>
                <a:spcPts val="600"/>
              </a:spcAft>
              <a:buFont typeface="+mj-lt"/>
              <a:buAutoNum type="alphaLcParenR"/>
            </a:pPr>
            <a:r>
              <a:rPr lang="en-GB" sz="1800">
                <a:solidFill>
                  <a:schemeClr val="tx2"/>
                </a:solidFill>
              </a:rPr>
              <a:t>A reduction in income tax boosting consumption and the supply of consumer credit from banks</a:t>
            </a:r>
          </a:p>
          <a:p>
            <a:pPr marL="630238" indent="-361950">
              <a:spcBef>
                <a:spcPts val="0"/>
              </a:spcBef>
              <a:spcAft>
                <a:spcPts val="600"/>
              </a:spcAft>
              <a:buFont typeface="+mj-lt"/>
              <a:buAutoNum type="alphaLcParenR"/>
            </a:pPr>
            <a:r>
              <a:rPr lang="en-GB" sz="1800">
                <a:solidFill>
                  <a:schemeClr val="tx2"/>
                </a:solidFill>
              </a:rPr>
              <a:t>A reduction in interest rates boosting investment and the productive potential of the economy</a:t>
            </a:r>
          </a:p>
          <a:p>
            <a:pPr marL="630238" indent="-361950">
              <a:spcBef>
                <a:spcPts val="0"/>
              </a:spcBef>
              <a:spcAft>
                <a:spcPts val="600"/>
              </a:spcAft>
              <a:buFont typeface="+mj-lt"/>
              <a:buAutoNum type="alphaLcParenR"/>
            </a:pPr>
            <a:r>
              <a:rPr lang="en-GB" sz="1800">
                <a:solidFill>
                  <a:schemeClr val="tx2"/>
                </a:solidFill>
              </a:rPr>
              <a:t>Government expenditure on retraining schemes increasing factor mobility</a:t>
            </a:r>
          </a:p>
        </p:txBody>
      </p:sp>
      <p:pic>
        <p:nvPicPr>
          <p:cNvPr id="4" name="Picture 3">
            <a:extLst>
              <a:ext uri="{FF2B5EF4-FFF2-40B4-BE49-F238E27FC236}">
                <a16:creationId xmlns:a16="http://schemas.microsoft.com/office/drawing/2014/main" id="{68B61925-1369-8E77-F5C2-C7199ACCD29B}"/>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F4F3F410-18CC-2EB1-F315-99EFD2385F8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DAC6B48E-E9A5-D3C3-91A4-F6B2CCA9AC6E}"/>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6C4A4C8-84C0-C9DF-DF1C-B63153ED08AA}"/>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8317979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igital numbers and graphs">
            <a:extLst>
              <a:ext uri="{FF2B5EF4-FFF2-40B4-BE49-F238E27FC236}">
                <a16:creationId xmlns:a16="http://schemas.microsoft.com/office/drawing/2014/main" id="{6B2BFE8B-E985-4924-2C28-754E7E420D68}"/>
              </a:ext>
            </a:extLst>
          </p:cNvPr>
          <p:cNvPicPr>
            <a:picLocks noChangeAspect="1"/>
          </p:cNvPicPr>
          <p:nvPr/>
        </p:nvPicPr>
        <p:blipFill rotWithShape="1">
          <a:blip r:embed="rId2">
            <a:alphaModFix/>
          </a:blip>
          <a:srcRect l="23061" r="14795" b="-3"/>
          <a:stretch/>
        </p:blipFill>
        <p:spPr>
          <a:xfrm>
            <a:off x="5833976" y="10"/>
            <a:ext cx="6394152" cy="6857990"/>
          </a:xfrm>
          <a:prstGeom prst="rect">
            <a:avLst/>
          </a:prstGeom>
        </p:spPr>
      </p:pic>
      <p:grpSp>
        <p:nvGrpSpPr>
          <p:cNvPr id="11" name="Group 10">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2" name="Freeform: Shape 11">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4672" y="798445"/>
            <a:ext cx="4803636" cy="1311664"/>
          </a:xfrm>
        </p:spPr>
        <p:txBody>
          <a:bodyPr anchor="b">
            <a:normAutofit/>
          </a:bodyPr>
          <a:lstStyle/>
          <a:p>
            <a:r>
              <a:rPr lang="en-GB" sz="3600">
                <a:solidFill>
                  <a:schemeClr val="tx2"/>
                </a:solidFill>
              </a:rPr>
              <a:t>Monetary Policy: A Definition</a:t>
            </a:r>
          </a:p>
        </p:txBody>
      </p:sp>
      <p:sp>
        <p:nvSpPr>
          <p:cNvPr id="3" name="Content Placeholder 2"/>
          <p:cNvSpPr>
            <a:spLocks noGrp="1"/>
          </p:cNvSpPr>
          <p:nvPr>
            <p:ph idx="1"/>
          </p:nvPr>
        </p:nvSpPr>
        <p:spPr>
          <a:xfrm>
            <a:off x="804672" y="2272143"/>
            <a:ext cx="4706803" cy="3788830"/>
          </a:xfrm>
        </p:spPr>
        <p:txBody>
          <a:bodyPr anchor="ctr">
            <a:normAutofit/>
          </a:bodyPr>
          <a:lstStyle/>
          <a:p>
            <a:r>
              <a:rPr lang="en-GB" sz="1800" b="1">
                <a:solidFill>
                  <a:schemeClr val="tx2"/>
                </a:solidFill>
              </a:rPr>
              <a:t>“The manipulation of the rate of interest, the money supply and exchange rates to influence the level of economic activity.”</a:t>
            </a:r>
          </a:p>
          <a:p>
            <a:endParaRPr lang="en-GB" sz="1800">
              <a:solidFill>
                <a:schemeClr val="tx2"/>
              </a:solidFill>
            </a:endParaRPr>
          </a:p>
        </p:txBody>
      </p:sp>
      <p:pic>
        <p:nvPicPr>
          <p:cNvPr id="4" name="Picture 3">
            <a:extLst>
              <a:ext uri="{FF2B5EF4-FFF2-40B4-BE49-F238E27FC236}">
                <a16:creationId xmlns:a16="http://schemas.microsoft.com/office/drawing/2014/main" id="{230A5C28-DE52-1933-73BA-AA129AA5C50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B604C6AE-317D-394C-7174-98F7E7A68D0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66B7EE55-7B2B-0E68-5236-93892775C97F}"/>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86C2D1E-159B-9A91-350A-D8E1DF762738}"/>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0612519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A85DB8A3-1747-FBB9-1BD9-557E06B5C2DD}"/>
              </a:ext>
            </a:extLst>
          </p:cNvPr>
          <p:cNvPicPr>
            <a:picLocks noChangeAspect="1"/>
          </p:cNvPicPr>
          <p:nvPr/>
        </p:nvPicPr>
        <p:blipFill rotWithShape="1">
          <a:blip r:embed="rId2">
            <a:alphaModFix/>
          </a:blip>
          <a:srcRect l="22516" r="21219" b="8"/>
          <a:stretch/>
        </p:blipFill>
        <p:spPr>
          <a:xfrm>
            <a:off x="5833976" y="10"/>
            <a:ext cx="6394152" cy="6857990"/>
          </a:xfrm>
          <a:prstGeom prst="rect">
            <a:avLst/>
          </a:prstGeom>
        </p:spPr>
      </p:pic>
      <p:grpSp>
        <p:nvGrpSpPr>
          <p:cNvPr id="11" name="Group 10">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2" name="Freeform: Shape 11">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4672" y="798445"/>
            <a:ext cx="4803636" cy="1311664"/>
          </a:xfrm>
        </p:spPr>
        <p:txBody>
          <a:bodyPr anchor="b">
            <a:normAutofit/>
          </a:bodyPr>
          <a:lstStyle/>
          <a:p>
            <a:r>
              <a:rPr lang="en-GB" sz="3600">
                <a:solidFill>
                  <a:schemeClr val="tx2"/>
                </a:solidFill>
              </a:rPr>
              <a:t>Monetary Policy Goals</a:t>
            </a:r>
          </a:p>
        </p:txBody>
      </p:sp>
      <p:sp>
        <p:nvSpPr>
          <p:cNvPr id="3" name="Content Placeholder 2"/>
          <p:cNvSpPr>
            <a:spLocks noGrp="1"/>
          </p:cNvSpPr>
          <p:nvPr>
            <p:ph idx="1"/>
          </p:nvPr>
        </p:nvSpPr>
        <p:spPr>
          <a:xfrm>
            <a:off x="804672" y="2272143"/>
            <a:ext cx="4706803" cy="3788830"/>
          </a:xfrm>
        </p:spPr>
        <p:txBody>
          <a:bodyPr anchor="ctr">
            <a:normAutofit/>
          </a:bodyPr>
          <a:lstStyle/>
          <a:p>
            <a:pPr lvl="1">
              <a:spcBef>
                <a:spcPts val="0"/>
              </a:spcBef>
            </a:pPr>
            <a:r>
              <a:rPr lang="en-GB">
                <a:solidFill>
                  <a:schemeClr val="tx2"/>
                </a:solidFill>
              </a:rPr>
              <a:t>The primary target of monetary policy is to maintain a </a:t>
            </a:r>
            <a:r>
              <a:rPr lang="en-GB" b="1">
                <a:solidFill>
                  <a:schemeClr val="tx2"/>
                </a:solidFill>
              </a:rPr>
              <a:t>low rate of inflation</a:t>
            </a:r>
          </a:p>
          <a:p>
            <a:pPr lvl="1">
              <a:spcBef>
                <a:spcPts val="0"/>
              </a:spcBef>
            </a:pPr>
            <a:r>
              <a:rPr lang="en-GB" b="1">
                <a:solidFill>
                  <a:schemeClr val="tx2"/>
                </a:solidFill>
              </a:rPr>
              <a:t>Target = 2% </a:t>
            </a:r>
            <a:r>
              <a:rPr lang="en-GB">
                <a:solidFill>
                  <a:schemeClr val="tx2"/>
                </a:solidFill>
              </a:rPr>
              <a:t>(CPI) +/- 1%</a:t>
            </a:r>
          </a:p>
          <a:p>
            <a:pPr lvl="1">
              <a:spcBef>
                <a:spcPts val="0"/>
              </a:spcBef>
            </a:pPr>
            <a:r>
              <a:rPr lang="en-GB">
                <a:solidFill>
                  <a:schemeClr val="tx2"/>
                </a:solidFill>
              </a:rPr>
              <a:t>Monetary policy in the UK has been delegated to the </a:t>
            </a:r>
            <a:r>
              <a:rPr lang="en-GB" b="1">
                <a:solidFill>
                  <a:schemeClr val="tx2"/>
                </a:solidFill>
              </a:rPr>
              <a:t>Bank of England (BoE)</a:t>
            </a:r>
            <a:r>
              <a:rPr lang="en-GB">
                <a:solidFill>
                  <a:schemeClr val="tx2"/>
                </a:solidFill>
              </a:rPr>
              <a:t>, who have responsibility for setting </a:t>
            </a:r>
            <a:r>
              <a:rPr lang="en-GB" b="1">
                <a:solidFill>
                  <a:schemeClr val="tx2"/>
                </a:solidFill>
              </a:rPr>
              <a:t>interest rates </a:t>
            </a:r>
            <a:r>
              <a:rPr lang="en-GB">
                <a:solidFill>
                  <a:schemeClr val="tx2"/>
                </a:solidFill>
              </a:rPr>
              <a:t>(also known as the base rate) and </a:t>
            </a:r>
            <a:r>
              <a:rPr lang="en-GB" b="1">
                <a:solidFill>
                  <a:schemeClr val="tx2"/>
                </a:solidFill>
              </a:rPr>
              <a:t>controlling the money supply</a:t>
            </a:r>
            <a:endParaRPr lang="en-GB">
              <a:solidFill>
                <a:schemeClr val="tx2"/>
              </a:solidFill>
            </a:endParaRPr>
          </a:p>
          <a:p>
            <a:pPr lvl="1">
              <a:spcBef>
                <a:spcPts val="0"/>
              </a:spcBef>
            </a:pPr>
            <a:r>
              <a:rPr lang="en-GB">
                <a:solidFill>
                  <a:schemeClr val="tx2"/>
                </a:solidFill>
              </a:rPr>
              <a:t>In recent times the Bank has also assumed a degree of responsibility for assisting in stimulating economic growth and employment</a:t>
            </a:r>
          </a:p>
          <a:p>
            <a:pPr lvl="1"/>
            <a:endParaRPr lang="en-GB">
              <a:solidFill>
                <a:schemeClr val="tx2"/>
              </a:solidFill>
            </a:endParaRPr>
          </a:p>
        </p:txBody>
      </p:sp>
      <p:pic>
        <p:nvPicPr>
          <p:cNvPr id="4" name="Picture 3">
            <a:extLst>
              <a:ext uri="{FF2B5EF4-FFF2-40B4-BE49-F238E27FC236}">
                <a16:creationId xmlns:a16="http://schemas.microsoft.com/office/drawing/2014/main" id="{D76F977F-683F-065D-0E32-7AA043777D0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2D483C55-5364-5BB0-A451-025D11AE445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D3ADF8BF-CB57-F81F-D245-2B1F98379B24}"/>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585C7BB-C68B-5412-F263-71CB7D938161}"/>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92867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AD886D84-3FD9-BA82-E7BD-31CF548DAFE4}"/>
              </a:ext>
            </a:extLst>
          </p:cNvPr>
          <p:cNvPicPr>
            <a:picLocks noChangeAspect="1"/>
          </p:cNvPicPr>
          <p:nvPr/>
        </p:nvPicPr>
        <p:blipFill rotWithShape="1">
          <a:blip r:embed="rId2">
            <a:alphaModFix/>
          </a:blip>
          <a:srcRect l="20898" r="16958" b="-3"/>
          <a:stretch/>
        </p:blipFill>
        <p:spPr>
          <a:xfrm>
            <a:off x="5833976" y="10"/>
            <a:ext cx="6394152" cy="6857990"/>
          </a:xfrm>
          <a:prstGeom prst="rect">
            <a:avLst/>
          </a:prstGeom>
        </p:spPr>
      </p:pic>
      <p:grpSp>
        <p:nvGrpSpPr>
          <p:cNvPr id="11" name="Group 10">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2" name="Freeform: Shape 11">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4672" y="798445"/>
            <a:ext cx="4803636" cy="1311664"/>
          </a:xfrm>
        </p:spPr>
        <p:txBody>
          <a:bodyPr anchor="b">
            <a:normAutofit/>
          </a:bodyPr>
          <a:lstStyle/>
          <a:p>
            <a:r>
              <a:rPr lang="en-GB" sz="3600">
                <a:solidFill>
                  <a:schemeClr val="tx2"/>
                </a:solidFill>
              </a:rPr>
              <a:t>How does Monetary Policy Work?</a:t>
            </a:r>
          </a:p>
        </p:txBody>
      </p:sp>
      <p:sp>
        <p:nvSpPr>
          <p:cNvPr id="3" name="Content Placeholder 2"/>
          <p:cNvSpPr>
            <a:spLocks noGrp="1"/>
          </p:cNvSpPr>
          <p:nvPr>
            <p:ph idx="1"/>
          </p:nvPr>
        </p:nvSpPr>
        <p:spPr>
          <a:xfrm>
            <a:off x="804672" y="2272143"/>
            <a:ext cx="4706803" cy="3788830"/>
          </a:xfrm>
        </p:spPr>
        <p:txBody>
          <a:bodyPr anchor="ctr">
            <a:normAutofit/>
          </a:bodyPr>
          <a:lstStyle/>
          <a:p>
            <a:pPr lvl="1">
              <a:spcBef>
                <a:spcPts val="0"/>
              </a:spcBef>
            </a:pPr>
            <a:r>
              <a:rPr lang="en-GB" sz="1400">
                <a:solidFill>
                  <a:schemeClr val="tx2"/>
                </a:solidFill>
              </a:rPr>
              <a:t>The Bank, via the </a:t>
            </a:r>
            <a:r>
              <a:rPr lang="en-GB" sz="1400" b="1">
                <a:solidFill>
                  <a:schemeClr val="tx2"/>
                </a:solidFill>
              </a:rPr>
              <a:t>Monetary Policy Committee (MPC)</a:t>
            </a:r>
            <a:r>
              <a:rPr lang="en-GB" sz="1400">
                <a:solidFill>
                  <a:schemeClr val="tx2"/>
                </a:solidFill>
              </a:rPr>
              <a:t>, meet every month to decide the level of </a:t>
            </a:r>
            <a:r>
              <a:rPr lang="en-GB" sz="1400" b="1">
                <a:solidFill>
                  <a:schemeClr val="tx2"/>
                </a:solidFill>
              </a:rPr>
              <a:t>interest rates </a:t>
            </a:r>
            <a:r>
              <a:rPr lang="en-GB" sz="1400">
                <a:solidFill>
                  <a:schemeClr val="tx2"/>
                </a:solidFill>
              </a:rPr>
              <a:t>and any other changes to policy strategy</a:t>
            </a:r>
          </a:p>
          <a:p>
            <a:pPr lvl="1">
              <a:spcBef>
                <a:spcPts val="0"/>
              </a:spcBef>
            </a:pPr>
            <a:r>
              <a:rPr lang="en-GB" sz="1400">
                <a:solidFill>
                  <a:schemeClr val="tx2"/>
                </a:solidFill>
              </a:rPr>
              <a:t>In order to make their decision, </a:t>
            </a:r>
            <a:r>
              <a:rPr lang="en-GB" sz="1400" b="1">
                <a:solidFill>
                  <a:schemeClr val="tx2"/>
                </a:solidFill>
              </a:rPr>
              <a:t>the MPC consider a wide range of macroeconomic variables</a:t>
            </a:r>
            <a:r>
              <a:rPr lang="en-GB" sz="1400">
                <a:solidFill>
                  <a:schemeClr val="tx2"/>
                </a:solidFill>
              </a:rPr>
              <a:t> including GDP, unemployment, exchange rates, house prices, the level of investment by firms and GDP growth in other countries</a:t>
            </a:r>
          </a:p>
          <a:p>
            <a:pPr lvl="1">
              <a:spcBef>
                <a:spcPts val="0"/>
              </a:spcBef>
            </a:pPr>
            <a:r>
              <a:rPr lang="en-GB" sz="1400">
                <a:solidFill>
                  <a:schemeClr val="tx2"/>
                </a:solidFill>
              </a:rPr>
              <a:t>The main tool they have at their disposal is </a:t>
            </a:r>
            <a:r>
              <a:rPr lang="en-GB" sz="1400" b="1">
                <a:solidFill>
                  <a:schemeClr val="tx2"/>
                </a:solidFill>
              </a:rPr>
              <a:t>interest rates</a:t>
            </a:r>
            <a:r>
              <a:rPr lang="en-GB" sz="1400">
                <a:solidFill>
                  <a:schemeClr val="tx2"/>
                </a:solidFill>
              </a:rPr>
              <a:t>, although they may also use other tools to influence the money supply, such as </a:t>
            </a:r>
            <a:r>
              <a:rPr lang="en-GB" sz="1400" b="1">
                <a:solidFill>
                  <a:schemeClr val="tx2"/>
                </a:solidFill>
              </a:rPr>
              <a:t>quantitative easing</a:t>
            </a:r>
            <a:endParaRPr lang="en-GB" sz="1400">
              <a:solidFill>
                <a:schemeClr val="tx2"/>
              </a:solidFill>
            </a:endParaRPr>
          </a:p>
          <a:p>
            <a:pPr lvl="1">
              <a:spcBef>
                <a:spcPts val="0"/>
              </a:spcBef>
            </a:pPr>
            <a:r>
              <a:rPr lang="en-GB" sz="1400">
                <a:solidFill>
                  <a:schemeClr val="tx2"/>
                </a:solidFill>
              </a:rPr>
              <a:t>In theory, if inflation remains around the target level of 2%, then this will give </a:t>
            </a:r>
            <a:r>
              <a:rPr lang="en-GB" sz="1400" b="1">
                <a:solidFill>
                  <a:schemeClr val="tx2"/>
                </a:solidFill>
              </a:rPr>
              <a:t>confidence</a:t>
            </a:r>
            <a:r>
              <a:rPr lang="en-GB" sz="1400">
                <a:solidFill>
                  <a:schemeClr val="tx2"/>
                </a:solidFill>
              </a:rPr>
              <a:t> to</a:t>
            </a:r>
          </a:p>
          <a:p>
            <a:pPr lvl="2">
              <a:spcBef>
                <a:spcPts val="0"/>
              </a:spcBef>
            </a:pPr>
            <a:r>
              <a:rPr lang="en-GB" sz="1400" b="1">
                <a:solidFill>
                  <a:schemeClr val="tx2"/>
                </a:solidFill>
              </a:rPr>
              <a:t>Consumers</a:t>
            </a:r>
            <a:r>
              <a:rPr lang="en-GB" sz="1400">
                <a:solidFill>
                  <a:schemeClr val="tx2"/>
                </a:solidFill>
              </a:rPr>
              <a:t> – as regards to spending decisions</a:t>
            </a:r>
          </a:p>
          <a:p>
            <a:pPr lvl="2">
              <a:spcBef>
                <a:spcPts val="0"/>
              </a:spcBef>
            </a:pPr>
            <a:r>
              <a:rPr lang="en-GB" sz="1400" b="1">
                <a:solidFill>
                  <a:schemeClr val="tx2"/>
                </a:solidFill>
              </a:rPr>
              <a:t>Firms</a:t>
            </a:r>
            <a:r>
              <a:rPr lang="en-GB" sz="1400">
                <a:solidFill>
                  <a:schemeClr val="tx2"/>
                </a:solidFill>
              </a:rPr>
              <a:t> – as regards to investment decisions</a:t>
            </a:r>
          </a:p>
          <a:p>
            <a:pPr lvl="2">
              <a:spcBef>
                <a:spcPts val="0"/>
              </a:spcBef>
            </a:pPr>
            <a:r>
              <a:rPr lang="en-GB" sz="1400" b="1">
                <a:solidFill>
                  <a:schemeClr val="tx2"/>
                </a:solidFill>
              </a:rPr>
              <a:t>Workers</a:t>
            </a:r>
            <a:r>
              <a:rPr lang="en-GB" sz="1400">
                <a:solidFill>
                  <a:schemeClr val="tx2"/>
                </a:solidFill>
              </a:rPr>
              <a:t> – as regards to wage demands </a:t>
            </a:r>
          </a:p>
          <a:p>
            <a:endParaRPr lang="en-GB" sz="1400">
              <a:solidFill>
                <a:schemeClr val="tx2"/>
              </a:solidFill>
            </a:endParaRPr>
          </a:p>
        </p:txBody>
      </p:sp>
      <p:pic>
        <p:nvPicPr>
          <p:cNvPr id="4" name="Picture 3">
            <a:extLst>
              <a:ext uri="{FF2B5EF4-FFF2-40B4-BE49-F238E27FC236}">
                <a16:creationId xmlns:a16="http://schemas.microsoft.com/office/drawing/2014/main" id="{98EF58D9-FBA0-09C4-2A2D-FB97A1E4703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A6444ECB-09FE-625D-50E6-3C30024B3C9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492AF1BC-DEA3-8DF6-AF27-4B6238B27DAA}"/>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5FF4C1FC-0ECE-19FC-7944-E15C34186CA0}"/>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63202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0DFA0FD-AB28-4B25-B870-4D2BBC35BA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14E85332-6C0E-8F53-035D-927ECDA73098}"/>
              </a:ext>
            </a:extLst>
          </p:cNvPr>
          <p:cNvPicPr>
            <a:picLocks noChangeAspect="1"/>
          </p:cNvPicPr>
          <p:nvPr/>
        </p:nvPicPr>
        <p:blipFill rotWithShape="1">
          <a:blip r:embed="rId2">
            <a:alphaModFix/>
          </a:blip>
          <a:srcRect l="22516" r="21219" b="8"/>
          <a:stretch/>
        </p:blipFill>
        <p:spPr>
          <a:xfrm>
            <a:off x="5833976" y="10"/>
            <a:ext cx="6394152" cy="6857990"/>
          </a:xfrm>
          <a:prstGeom prst="rect">
            <a:avLst/>
          </a:prstGeom>
        </p:spPr>
      </p:pic>
      <p:grpSp>
        <p:nvGrpSpPr>
          <p:cNvPr id="11" name="Group 10">
            <a:extLst>
              <a:ext uri="{FF2B5EF4-FFF2-40B4-BE49-F238E27FC236}">
                <a16:creationId xmlns:a16="http://schemas.microsoft.com/office/drawing/2014/main" id="{0D628DFB-9CD1-4E2B-8B44-9FDF7E80F6D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79564" y="0"/>
            <a:ext cx="6648564" cy="6858000"/>
            <a:chOff x="5705128" y="0"/>
            <a:chExt cx="6648564" cy="6858000"/>
          </a:xfrm>
        </p:grpSpPr>
        <p:sp>
          <p:nvSpPr>
            <p:cNvPr id="12" name="Freeform: Shape 11">
              <a:extLst>
                <a:ext uri="{FF2B5EF4-FFF2-40B4-BE49-F238E27FC236}">
                  <a16:creationId xmlns:a16="http://schemas.microsoft.com/office/drawing/2014/main" id="{4CB07514-66C4-498E-85FA-6CCDFB2531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68018" y="0"/>
              <a:ext cx="6485674" cy="6858000"/>
            </a:xfrm>
            <a:custGeom>
              <a:avLst/>
              <a:gdLst>
                <a:gd name="connsiteX0" fmla="*/ 1720317 w 6237794"/>
                <a:gd name="connsiteY0" fmla="*/ 0 h 6858000"/>
                <a:gd name="connsiteX1" fmla="*/ 2433560 w 6237794"/>
                <a:gd name="connsiteY1" fmla="*/ 0 h 6858000"/>
                <a:gd name="connsiteX2" fmla="*/ 2351473 w 6237794"/>
                <a:gd name="connsiteY2" fmla="*/ 41605 h 6858000"/>
                <a:gd name="connsiteX3" fmla="*/ 1473152 w 6237794"/>
                <a:gd name="connsiteY3" fmla="*/ 667521 h 6858000"/>
                <a:gd name="connsiteX4" fmla="*/ 982876 w 6237794"/>
                <a:gd name="connsiteY4" fmla="*/ 1193803 h 6858000"/>
                <a:gd name="connsiteX5" fmla="*/ 595242 w 6237794"/>
                <a:gd name="connsiteY5" fmla="*/ 1798192 h 6858000"/>
                <a:gd name="connsiteX6" fmla="*/ 332174 w 6237794"/>
                <a:gd name="connsiteY6" fmla="*/ 2466315 h 6858000"/>
                <a:gd name="connsiteX7" fmla="*/ 236500 w 6237794"/>
                <a:gd name="connsiteY7" fmla="*/ 3178573 h 6858000"/>
                <a:gd name="connsiteX8" fmla="*/ 276860 w 6237794"/>
                <a:gd name="connsiteY8" fmla="*/ 3527298 h 6858000"/>
                <a:gd name="connsiteX9" fmla="*/ 396054 w 6237794"/>
                <a:gd name="connsiteY9" fmla="*/ 3853520 h 6858000"/>
                <a:gd name="connsiteX10" fmla="*/ 479243 w 6237794"/>
                <a:gd name="connsiteY10" fmla="*/ 4007121 h 6858000"/>
                <a:gd name="connsiteX11" fmla="*/ 574772 w 6237794"/>
                <a:gd name="connsiteY11" fmla="*/ 4155787 h 6858000"/>
                <a:gd name="connsiteX12" fmla="*/ 795447 w 6237794"/>
                <a:gd name="connsiteY12" fmla="*/ 4443100 h 6858000"/>
                <a:gd name="connsiteX13" fmla="*/ 1034270 w 6237794"/>
                <a:gd name="connsiteY13" fmla="*/ 4732591 h 6858000"/>
                <a:gd name="connsiteX14" fmla="*/ 1153028 w 6237794"/>
                <a:gd name="connsiteY14" fmla="*/ 4883725 h 6858000"/>
                <a:gd name="connsiteX15" fmla="*/ 1210084 w 6237794"/>
                <a:gd name="connsiteY15" fmla="*/ 4957912 h 6858000"/>
                <a:gd name="connsiteX16" fmla="*/ 1265979 w 6237794"/>
                <a:gd name="connsiteY16" fmla="*/ 5028906 h 6858000"/>
                <a:gd name="connsiteX17" fmla="*/ 1746238 w 6237794"/>
                <a:gd name="connsiteY17" fmla="*/ 5553590 h 6858000"/>
                <a:gd name="connsiteX18" fmla="*/ 2001611 w 6237794"/>
                <a:gd name="connsiteY18" fmla="*/ 5789654 h 6858000"/>
                <a:gd name="connsiteX19" fmla="*/ 2269035 w 6237794"/>
                <a:gd name="connsiteY19" fmla="*/ 6007280 h 6858000"/>
                <a:gd name="connsiteX20" fmla="*/ 2866455 w 6237794"/>
                <a:gd name="connsiteY20" fmla="*/ 6351505 h 6858000"/>
                <a:gd name="connsiteX21" fmla="*/ 3200661 w 6237794"/>
                <a:gd name="connsiteY21" fmla="*/ 6448777 h 6858000"/>
                <a:gd name="connsiteX22" fmla="*/ 3286318 w 6237794"/>
                <a:gd name="connsiteY22" fmla="*/ 6465908 h 6858000"/>
                <a:gd name="connsiteX23" fmla="*/ 3372701 w 6237794"/>
                <a:gd name="connsiteY23" fmla="*/ 6480281 h 6858000"/>
                <a:gd name="connsiteX24" fmla="*/ 3547063 w 6237794"/>
                <a:gd name="connsiteY24" fmla="*/ 6500896 h 6858000"/>
                <a:gd name="connsiteX25" fmla="*/ 3634753 w 6237794"/>
                <a:gd name="connsiteY25" fmla="*/ 6507575 h 6858000"/>
                <a:gd name="connsiteX26" fmla="*/ 3722733 w 6237794"/>
                <a:gd name="connsiteY26" fmla="*/ 6512221 h 6858000"/>
                <a:gd name="connsiteX27" fmla="*/ 3811003 w 6237794"/>
                <a:gd name="connsiteY27" fmla="*/ 6514253 h 6858000"/>
                <a:gd name="connsiteX28" fmla="*/ 3899418 w 6237794"/>
                <a:gd name="connsiteY28" fmla="*/ 6513817 h 6858000"/>
                <a:gd name="connsiteX29" fmla="*/ 3943698 w 6237794"/>
                <a:gd name="connsiteY29" fmla="*/ 6513381 h 6858000"/>
                <a:gd name="connsiteX30" fmla="*/ 3986381 w 6237794"/>
                <a:gd name="connsiteY30" fmla="*/ 6511495 h 6858000"/>
                <a:gd name="connsiteX31" fmla="*/ 4028919 w 6237794"/>
                <a:gd name="connsiteY31" fmla="*/ 6509317 h 6858000"/>
                <a:gd name="connsiteX32" fmla="*/ 4071312 w 6237794"/>
                <a:gd name="connsiteY32" fmla="*/ 6505833 h 6858000"/>
                <a:gd name="connsiteX33" fmla="*/ 4239432 w 6237794"/>
                <a:gd name="connsiteY33" fmla="*/ 6485072 h 6858000"/>
                <a:gd name="connsiteX34" fmla="*/ 4879826 w 6237794"/>
                <a:gd name="connsiteY34" fmla="*/ 6274849 h 6858000"/>
                <a:gd name="connsiteX35" fmla="*/ 5471439 w 6237794"/>
                <a:gd name="connsiteY35" fmla="*/ 5906235 h 6858000"/>
                <a:gd name="connsiteX36" fmla="*/ 5614877 w 6237794"/>
                <a:gd name="connsiteY36" fmla="*/ 5797930 h 6858000"/>
                <a:gd name="connsiteX37" fmla="*/ 5758316 w 6237794"/>
                <a:gd name="connsiteY37" fmla="*/ 5685995 h 6858000"/>
                <a:gd name="connsiteX38" fmla="*/ 6048824 w 6237794"/>
                <a:gd name="connsiteY38" fmla="*/ 5453705 h 6858000"/>
                <a:gd name="connsiteX39" fmla="*/ 6237794 w 6237794"/>
                <a:gd name="connsiteY39" fmla="*/ 5308644 h 6858000"/>
                <a:gd name="connsiteX40" fmla="*/ 6237794 w 6237794"/>
                <a:gd name="connsiteY40" fmla="*/ 6081399 h 6858000"/>
                <a:gd name="connsiteX41" fmla="*/ 6123011 w 6237794"/>
                <a:gd name="connsiteY41" fmla="*/ 6166399 h 6858000"/>
                <a:gd name="connsiteX42" fmla="*/ 5965925 w 6237794"/>
                <a:gd name="connsiteY42" fmla="*/ 6278479 h 6858000"/>
                <a:gd name="connsiteX43" fmla="*/ 5803903 w 6237794"/>
                <a:gd name="connsiteY43" fmla="*/ 6387364 h 6858000"/>
                <a:gd name="connsiteX44" fmla="*/ 5463744 w 6237794"/>
                <a:gd name="connsiteY44" fmla="*/ 6591780 h 6858000"/>
                <a:gd name="connsiteX45" fmla="*/ 5097888 w 6237794"/>
                <a:gd name="connsiteY45" fmla="*/ 6765562 h 6858000"/>
                <a:gd name="connsiteX46" fmla="*/ 4905602 w 6237794"/>
                <a:gd name="connsiteY46" fmla="*/ 6836446 h 6858000"/>
                <a:gd name="connsiteX47" fmla="*/ 4831447 w 6237794"/>
                <a:gd name="connsiteY47" fmla="*/ 6858000 h 6858000"/>
                <a:gd name="connsiteX48" fmla="*/ 3036485 w 6237794"/>
                <a:gd name="connsiteY48" fmla="*/ 6858000 h 6858000"/>
                <a:gd name="connsiteX49" fmla="*/ 2911533 w 6237794"/>
                <a:gd name="connsiteY49" fmla="*/ 6825558 h 6858000"/>
                <a:gd name="connsiteX50" fmla="*/ 2719386 w 6237794"/>
                <a:gd name="connsiteY50" fmla="*/ 6767158 h 6858000"/>
                <a:gd name="connsiteX51" fmla="*/ 1980415 w 6237794"/>
                <a:gd name="connsiteY51" fmla="*/ 6440210 h 6858000"/>
                <a:gd name="connsiteX52" fmla="*/ 1357588 w 6237794"/>
                <a:gd name="connsiteY52" fmla="*/ 5931206 h 6858000"/>
                <a:gd name="connsiteX53" fmla="*/ 1105118 w 6237794"/>
                <a:gd name="connsiteY53" fmla="*/ 5624874 h 6858000"/>
                <a:gd name="connsiteX54" fmla="*/ 884588 w 6237794"/>
                <a:gd name="connsiteY54" fmla="*/ 5300539 h 6858000"/>
                <a:gd name="connsiteX55" fmla="*/ 833049 w 6237794"/>
                <a:gd name="connsiteY55" fmla="*/ 5217931 h 6858000"/>
                <a:gd name="connsiteX56" fmla="*/ 783833 w 6237794"/>
                <a:gd name="connsiteY56" fmla="*/ 5137791 h 6858000"/>
                <a:gd name="connsiteX57" fmla="*/ 686706 w 6237794"/>
                <a:gd name="connsiteY57" fmla="*/ 4982447 h 6858000"/>
                <a:gd name="connsiteX58" fmla="*/ 485485 w 6237794"/>
                <a:gd name="connsiteY58" fmla="*/ 4665082 h 6858000"/>
                <a:gd name="connsiteX59" fmla="*/ 289055 w 6237794"/>
                <a:gd name="connsiteY59" fmla="*/ 4329568 h 6858000"/>
                <a:gd name="connsiteX60" fmla="*/ 200495 w 6237794"/>
                <a:gd name="connsiteY60" fmla="*/ 4151721 h 6858000"/>
                <a:gd name="connsiteX61" fmla="*/ 125291 w 6237794"/>
                <a:gd name="connsiteY61" fmla="*/ 3965600 h 6858000"/>
                <a:gd name="connsiteX62" fmla="*/ 67654 w 6237794"/>
                <a:gd name="connsiteY62" fmla="*/ 3772509 h 6858000"/>
                <a:gd name="connsiteX63" fmla="*/ 46168 w 6237794"/>
                <a:gd name="connsiteY63" fmla="*/ 3674076 h 6858000"/>
                <a:gd name="connsiteX64" fmla="*/ 36731 w 6237794"/>
                <a:gd name="connsiteY64" fmla="*/ 3624714 h 6858000"/>
                <a:gd name="connsiteX65" fmla="*/ 28891 w 6237794"/>
                <a:gd name="connsiteY65" fmla="*/ 3575208 h 6858000"/>
                <a:gd name="connsiteX66" fmla="*/ 0 w 6237794"/>
                <a:gd name="connsiteY66" fmla="*/ 3178573 h 6858000"/>
                <a:gd name="connsiteX67" fmla="*/ 80575 w 6237794"/>
                <a:gd name="connsiteY67" fmla="*/ 2405774 h 6858000"/>
                <a:gd name="connsiteX68" fmla="*/ 322737 w 6237794"/>
                <a:gd name="connsiteY68" fmla="*/ 1665351 h 6858000"/>
                <a:gd name="connsiteX69" fmla="*/ 1230700 w 6237794"/>
                <a:gd name="connsiteY69" fmla="*/ 407938 h 6858000"/>
                <a:gd name="connsiteX70" fmla="*/ 1521825 w 6237794"/>
                <a:gd name="connsiteY70" fmla="*/ 14944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6237794" h="6858000">
                  <a:moveTo>
                    <a:pt x="1720317" y="0"/>
                  </a:moveTo>
                  <a:lnTo>
                    <a:pt x="2433560" y="0"/>
                  </a:lnTo>
                  <a:lnTo>
                    <a:pt x="2351473" y="41605"/>
                  </a:lnTo>
                  <a:cubicBezTo>
                    <a:pt x="2036528" y="216271"/>
                    <a:pt x="1740794" y="426339"/>
                    <a:pt x="1473152" y="667521"/>
                  </a:cubicBezTo>
                  <a:cubicBezTo>
                    <a:pt x="1295305" y="828818"/>
                    <a:pt x="1130525" y="1004777"/>
                    <a:pt x="982876" y="1193803"/>
                  </a:cubicBezTo>
                  <a:cubicBezTo>
                    <a:pt x="834936" y="1382538"/>
                    <a:pt x="704418" y="1584921"/>
                    <a:pt x="595242" y="1798192"/>
                  </a:cubicBezTo>
                  <a:cubicBezTo>
                    <a:pt x="486066" y="2011317"/>
                    <a:pt x="395183" y="2234461"/>
                    <a:pt x="332174" y="2466315"/>
                  </a:cubicBezTo>
                  <a:cubicBezTo>
                    <a:pt x="269166" y="2697588"/>
                    <a:pt x="236355" y="2938008"/>
                    <a:pt x="236500" y="3178573"/>
                  </a:cubicBezTo>
                  <a:cubicBezTo>
                    <a:pt x="237807" y="3296751"/>
                    <a:pt x="249421" y="3414057"/>
                    <a:pt x="276860" y="3527298"/>
                  </a:cubicBezTo>
                  <a:cubicBezTo>
                    <a:pt x="303864" y="3640684"/>
                    <a:pt x="345821" y="3749135"/>
                    <a:pt x="396054" y="3853520"/>
                  </a:cubicBezTo>
                  <a:cubicBezTo>
                    <a:pt x="421461" y="3905640"/>
                    <a:pt x="449626" y="3956743"/>
                    <a:pt x="479243" y="4007121"/>
                  </a:cubicBezTo>
                  <a:cubicBezTo>
                    <a:pt x="509295" y="4057354"/>
                    <a:pt x="541380" y="4106861"/>
                    <a:pt x="574772" y="4155787"/>
                  </a:cubicBezTo>
                  <a:cubicBezTo>
                    <a:pt x="642426" y="4253348"/>
                    <a:pt x="717630" y="4348007"/>
                    <a:pt x="795447" y="4443100"/>
                  </a:cubicBezTo>
                  <a:cubicBezTo>
                    <a:pt x="873264" y="4538339"/>
                    <a:pt x="954565" y="4633577"/>
                    <a:pt x="1034270" y="4732591"/>
                  </a:cubicBezTo>
                  <a:cubicBezTo>
                    <a:pt x="1074195" y="4781952"/>
                    <a:pt x="1113684" y="4832476"/>
                    <a:pt x="1153028" y="4883725"/>
                  </a:cubicBezTo>
                  <a:lnTo>
                    <a:pt x="1210084" y="4957912"/>
                  </a:lnTo>
                  <a:cubicBezTo>
                    <a:pt x="1228813" y="4981576"/>
                    <a:pt x="1246670" y="5005822"/>
                    <a:pt x="1265979" y="5028906"/>
                  </a:cubicBezTo>
                  <a:cubicBezTo>
                    <a:pt x="1416677" y="5216770"/>
                    <a:pt x="1580151" y="5389681"/>
                    <a:pt x="1746238" y="5553590"/>
                  </a:cubicBezTo>
                  <a:cubicBezTo>
                    <a:pt x="1829717" y="5635182"/>
                    <a:pt x="1914648" y="5714015"/>
                    <a:pt x="2001611" y="5789654"/>
                  </a:cubicBezTo>
                  <a:cubicBezTo>
                    <a:pt x="2088575" y="5865293"/>
                    <a:pt x="2177135" y="5938465"/>
                    <a:pt x="2269035" y="6007280"/>
                  </a:cubicBezTo>
                  <a:cubicBezTo>
                    <a:pt x="2452108" y="6145202"/>
                    <a:pt x="2649554" y="6268461"/>
                    <a:pt x="2866455" y="6351505"/>
                  </a:cubicBezTo>
                  <a:cubicBezTo>
                    <a:pt x="2974615" y="6393027"/>
                    <a:pt x="3086694" y="6424821"/>
                    <a:pt x="3200661" y="6448777"/>
                  </a:cubicBezTo>
                  <a:cubicBezTo>
                    <a:pt x="3229262" y="6454438"/>
                    <a:pt x="3257572" y="6460971"/>
                    <a:pt x="3286318" y="6465908"/>
                  </a:cubicBezTo>
                  <a:lnTo>
                    <a:pt x="3372701" y="6480281"/>
                  </a:lnTo>
                  <a:cubicBezTo>
                    <a:pt x="3430628" y="6487975"/>
                    <a:pt x="3488556" y="6496106"/>
                    <a:pt x="3547063" y="6500896"/>
                  </a:cubicBezTo>
                  <a:cubicBezTo>
                    <a:pt x="3576245" y="6503654"/>
                    <a:pt x="3605426" y="6506268"/>
                    <a:pt x="3634753" y="6507575"/>
                  </a:cubicBezTo>
                  <a:cubicBezTo>
                    <a:pt x="3664079" y="6509026"/>
                    <a:pt x="3693261" y="6511350"/>
                    <a:pt x="3722733" y="6512221"/>
                  </a:cubicBezTo>
                  <a:lnTo>
                    <a:pt x="3811003" y="6514253"/>
                  </a:lnTo>
                  <a:cubicBezTo>
                    <a:pt x="3840329" y="6514979"/>
                    <a:pt x="3869946" y="6513963"/>
                    <a:pt x="3899418" y="6513817"/>
                  </a:cubicBezTo>
                  <a:lnTo>
                    <a:pt x="3943698" y="6513381"/>
                  </a:lnTo>
                  <a:cubicBezTo>
                    <a:pt x="3958071" y="6512946"/>
                    <a:pt x="3972154" y="6512075"/>
                    <a:pt x="3986381" y="6511495"/>
                  </a:cubicBezTo>
                  <a:cubicBezTo>
                    <a:pt x="4000609" y="6510768"/>
                    <a:pt x="4014837" y="6510333"/>
                    <a:pt x="4028919" y="6509317"/>
                  </a:cubicBezTo>
                  <a:lnTo>
                    <a:pt x="4071312" y="6505833"/>
                  </a:lnTo>
                  <a:cubicBezTo>
                    <a:pt x="4127788" y="6501332"/>
                    <a:pt x="4183828" y="6493782"/>
                    <a:pt x="4239432" y="6485072"/>
                  </a:cubicBezTo>
                  <a:cubicBezTo>
                    <a:pt x="4461994" y="6448195"/>
                    <a:pt x="4675992" y="6376041"/>
                    <a:pt x="4879826" y="6274849"/>
                  </a:cubicBezTo>
                  <a:cubicBezTo>
                    <a:pt x="5084386" y="6174820"/>
                    <a:pt x="5279074" y="6046770"/>
                    <a:pt x="5471439" y="5906235"/>
                  </a:cubicBezTo>
                  <a:cubicBezTo>
                    <a:pt x="5519494" y="5871246"/>
                    <a:pt x="5567258" y="5834806"/>
                    <a:pt x="5614877" y="5797930"/>
                  </a:cubicBezTo>
                  <a:cubicBezTo>
                    <a:pt x="5662787" y="5761199"/>
                    <a:pt x="5710551" y="5723887"/>
                    <a:pt x="5758316" y="5685995"/>
                  </a:cubicBezTo>
                  <a:lnTo>
                    <a:pt x="6048824" y="5453705"/>
                  </a:lnTo>
                  <a:lnTo>
                    <a:pt x="6237794" y="5308644"/>
                  </a:lnTo>
                  <a:lnTo>
                    <a:pt x="6237794" y="6081399"/>
                  </a:lnTo>
                  <a:lnTo>
                    <a:pt x="6123011" y="6166399"/>
                  </a:lnTo>
                  <a:cubicBezTo>
                    <a:pt x="6071326" y="6204001"/>
                    <a:pt x="6019061" y="6241458"/>
                    <a:pt x="5965925" y="6278479"/>
                  </a:cubicBezTo>
                  <a:cubicBezTo>
                    <a:pt x="5912644" y="6315210"/>
                    <a:pt x="5858927" y="6351650"/>
                    <a:pt x="5803903" y="6387364"/>
                  </a:cubicBezTo>
                  <a:cubicBezTo>
                    <a:pt x="5694437" y="6458938"/>
                    <a:pt x="5581486" y="6528335"/>
                    <a:pt x="5463744" y="6591780"/>
                  </a:cubicBezTo>
                  <a:cubicBezTo>
                    <a:pt x="5346147" y="6655514"/>
                    <a:pt x="5224486" y="6714748"/>
                    <a:pt x="5097888" y="6765562"/>
                  </a:cubicBezTo>
                  <a:cubicBezTo>
                    <a:pt x="5034879" y="6791332"/>
                    <a:pt x="4970700" y="6815005"/>
                    <a:pt x="4905602" y="6836446"/>
                  </a:cubicBezTo>
                  <a:lnTo>
                    <a:pt x="4831447" y="6858000"/>
                  </a:lnTo>
                  <a:lnTo>
                    <a:pt x="3036485" y="6858000"/>
                  </a:lnTo>
                  <a:lnTo>
                    <a:pt x="2911533" y="6825558"/>
                  </a:lnTo>
                  <a:cubicBezTo>
                    <a:pt x="2847182" y="6807410"/>
                    <a:pt x="2783121" y="6787919"/>
                    <a:pt x="2719386" y="6767158"/>
                  </a:cubicBezTo>
                  <a:cubicBezTo>
                    <a:pt x="2464884" y="6683389"/>
                    <a:pt x="2213285" y="6579149"/>
                    <a:pt x="1980415" y="6440210"/>
                  </a:cubicBezTo>
                  <a:cubicBezTo>
                    <a:pt x="1747399" y="6301563"/>
                    <a:pt x="1539355" y="6125749"/>
                    <a:pt x="1357588" y="5931206"/>
                  </a:cubicBezTo>
                  <a:cubicBezTo>
                    <a:pt x="1266269" y="5834080"/>
                    <a:pt x="1183226" y="5730711"/>
                    <a:pt x="1105118" y="5624874"/>
                  </a:cubicBezTo>
                  <a:cubicBezTo>
                    <a:pt x="1027446" y="5518601"/>
                    <a:pt x="953549" y="5410732"/>
                    <a:pt x="884588" y="5300539"/>
                  </a:cubicBezTo>
                  <a:cubicBezTo>
                    <a:pt x="866876" y="5273245"/>
                    <a:pt x="850180" y="5245516"/>
                    <a:pt x="833049" y="5217931"/>
                  </a:cubicBezTo>
                  <a:lnTo>
                    <a:pt x="783833" y="5137791"/>
                  </a:lnTo>
                  <a:cubicBezTo>
                    <a:pt x="752328" y="5085962"/>
                    <a:pt x="719662" y="5034567"/>
                    <a:pt x="686706" y="4982447"/>
                  </a:cubicBezTo>
                  <a:lnTo>
                    <a:pt x="485485" y="4665082"/>
                  </a:lnTo>
                  <a:cubicBezTo>
                    <a:pt x="417976" y="4556922"/>
                    <a:pt x="351338" y="4445568"/>
                    <a:pt x="289055" y="4329568"/>
                  </a:cubicBezTo>
                  <a:cubicBezTo>
                    <a:pt x="257987" y="4271496"/>
                    <a:pt x="227934" y="4212408"/>
                    <a:pt x="200495" y="4151721"/>
                  </a:cubicBezTo>
                  <a:cubicBezTo>
                    <a:pt x="173201" y="4090891"/>
                    <a:pt x="147794" y="4028898"/>
                    <a:pt x="125291" y="3965600"/>
                  </a:cubicBezTo>
                  <a:cubicBezTo>
                    <a:pt x="103224" y="3902155"/>
                    <a:pt x="83624" y="3837840"/>
                    <a:pt x="67654" y="3772509"/>
                  </a:cubicBezTo>
                  <a:cubicBezTo>
                    <a:pt x="60105" y="3739843"/>
                    <a:pt x="52410" y="3707032"/>
                    <a:pt x="46168" y="3674076"/>
                  </a:cubicBezTo>
                  <a:lnTo>
                    <a:pt x="36731" y="3624714"/>
                  </a:lnTo>
                  <a:lnTo>
                    <a:pt x="28891" y="3575208"/>
                  </a:lnTo>
                  <a:cubicBezTo>
                    <a:pt x="8566" y="3442948"/>
                    <a:pt x="0" y="3310252"/>
                    <a:pt x="0" y="3178573"/>
                  </a:cubicBezTo>
                  <a:cubicBezTo>
                    <a:pt x="726" y="2919425"/>
                    <a:pt x="27730" y="2660277"/>
                    <a:pt x="80575" y="2405774"/>
                  </a:cubicBezTo>
                  <a:cubicBezTo>
                    <a:pt x="133276" y="2151417"/>
                    <a:pt x="213997" y="1901996"/>
                    <a:pt x="322737" y="1665351"/>
                  </a:cubicBezTo>
                  <a:cubicBezTo>
                    <a:pt x="541235" y="1192061"/>
                    <a:pt x="857875" y="768568"/>
                    <a:pt x="1230700" y="407938"/>
                  </a:cubicBezTo>
                  <a:cubicBezTo>
                    <a:pt x="1324124" y="317781"/>
                    <a:pt x="1421323" y="231579"/>
                    <a:pt x="1521825" y="149443"/>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3BFB38F-216C-4A75-8C1C-DAF998A5CB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634917 w 6230407"/>
                <a:gd name="connsiteY0" fmla="*/ 0 h 6858000"/>
                <a:gd name="connsiteX1" fmla="*/ 6230407 w 6230407"/>
                <a:gd name="connsiteY1" fmla="*/ 0 h 6858000"/>
                <a:gd name="connsiteX2" fmla="*/ 6230407 w 6230407"/>
                <a:gd name="connsiteY2" fmla="*/ 322046 h 6858000"/>
                <a:gd name="connsiteX3" fmla="*/ 6061915 w 6230407"/>
                <a:gd name="connsiteY3" fmla="*/ 206288 h 6858000"/>
                <a:gd name="connsiteX4" fmla="*/ 5814792 w 6230407"/>
                <a:gd name="connsiteY4" fmla="*/ 74312 h 6858000"/>
                <a:gd name="connsiteX5" fmla="*/ 5676576 w 6230407"/>
                <a:gd name="connsiteY5" fmla="*/ 15049 h 6858000"/>
                <a:gd name="connsiteX6" fmla="*/ 1821847 w 6230407"/>
                <a:gd name="connsiteY6" fmla="*/ 0 h 6858000"/>
                <a:gd name="connsiteX7" fmla="*/ 3449591 w 6230407"/>
                <a:gd name="connsiteY7" fmla="*/ 0 h 6858000"/>
                <a:gd name="connsiteX8" fmla="*/ 3354111 w 6230407"/>
                <a:gd name="connsiteY8" fmla="*/ 29819 h 6858000"/>
                <a:gd name="connsiteX9" fmla="*/ 3177287 w 6230407"/>
                <a:gd name="connsiteY9" fmla="*/ 93621 h 6858000"/>
                <a:gd name="connsiteX10" fmla="*/ 1915374 w 6230407"/>
                <a:gd name="connsiteY10" fmla="*/ 844207 h 6858000"/>
                <a:gd name="connsiteX11" fmla="*/ 1042545 w 6230407"/>
                <a:gd name="connsiteY11" fmla="*/ 1926532 h 6858000"/>
                <a:gd name="connsiteX12" fmla="*/ 726050 w 6230407"/>
                <a:gd name="connsiteY12" fmla="*/ 3186123 h 6858000"/>
                <a:gd name="connsiteX13" fmla="*/ 1249864 w 6230407"/>
                <a:gd name="connsiteY13" fmla="*/ 4355701 h 6858000"/>
                <a:gd name="connsiteX14" fmla="*/ 1513803 w 6230407"/>
                <a:gd name="connsiteY14" fmla="*/ 4726929 h 6858000"/>
                <a:gd name="connsiteX15" fmla="*/ 3990446 w 6230407"/>
                <a:gd name="connsiteY15" fmla="*/ 6178014 h 6858000"/>
                <a:gd name="connsiteX16" fmla="*/ 5870541 w 6230407"/>
                <a:gd name="connsiteY16" fmla="*/ 5285296 h 6858000"/>
                <a:gd name="connsiteX17" fmla="*/ 6099347 w 6230407"/>
                <a:gd name="connsiteY17" fmla="*/ 5108030 h 6858000"/>
                <a:gd name="connsiteX18" fmla="*/ 6230407 w 6230407"/>
                <a:gd name="connsiteY18" fmla="*/ 5006078 h 6858000"/>
                <a:gd name="connsiteX19" fmla="*/ 6230407 w 6230407"/>
                <a:gd name="connsiteY19" fmla="*/ 5924458 h 6858000"/>
                <a:gd name="connsiteX20" fmla="*/ 6056186 w 6230407"/>
                <a:gd name="connsiteY20" fmla="*/ 6058925 h 6858000"/>
                <a:gd name="connsiteX21" fmla="*/ 4500343 w 6230407"/>
                <a:gd name="connsiteY21" fmla="*/ 6854086 h 6858000"/>
                <a:gd name="connsiteX22" fmla="*/ 4476760 w 6230407"/>
                <a:gd name="connsiteY22" fmla="*/ 6858000 h 6858000"/>
                <a:gd name="connsiteX23" fmla="*/ 3391617 w 6230407"/>
                <a:gd name="connsiteY23" fmla="*/ 6858000 h 6858000"/>
                <a:gd name="connsiteX24" fmla="*/ 3242986 w 6230407"/>
                <a:gd name="connsiteY24" fmla="*/ 6833894 h 6858000"/>
                <a:gd name="connsiteX25" fmla="*/ 913044 w 6230407"/>
                <a:gd name="connsiteY25" fmla="*/ 5134452 h 6858000"/>
                <a:gd name="connsiteX26" fmla="*/ 0 w 6230407"/>
                <a:gd name="connsiteY26" fmla="*/ 3186123 h 6858000"/>
                <a:gd name="connsiteX27" fmla="*/ 1779764 w 6230407"/>
                <a:gd name="connsiteY27"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30407" h="6858000">
                  <a:moveTo>
                    <a:pt x="5634917" y="0"/>
                  </a:moveTo>
                  <a:lnTo>
                    <a:pt x="6230407" y="0"/>
                  </a:lnTo>
                  <a:lnTo>
                    <a:pt x="6230407" y="322046"/>
                  </a:lnTo>
                  <a:lnTo>
                    <a:pt x="6061915" y="206288"/>
                  </a:lnTo>
                  <a:cubicBezTo>
                    <a:pt x="5982213" y="157828"/>
                    <a:pt x="5899796" y="113801"/>
                    <a:pt x="5814792" y="74312"/>
                  </a:cubicBezTo>
                  <a:cubicBezTo>
                    <a:pt x="5769441" y="53261"/>
                    <a:pt x="5723362" y="33505"/>
                    <a:pt x="5676576" y="15049"/>
                  </a:cubicBezTo>
                  <a:close/>
                  <a:moveTo>
                    <a:pt x="1821847" y="0"/>
                  </a:moveTo>
                  <a:lnTo>
                    <a:pt x="3449591" y="0"/>
                  </a:lnTo>
                  <a:lnTo>
                    <a:pt x="3354111" y="29819"/>
                  </a:lnTo>
                  <a:cubicBezTo>
                    <a:pt x="3295072" y="49686"/>
                    <a:pt x="3236122" y="70955"/>
                    <a:pt x="3177287" y="93621"/>
                  </a:cubicBezTo>
                  <a:cubicBezTo>
                    <a:pt x="2718951" y="269871"/>
                    <a:pt x="2282682" y="529455"/>
                    <a:pt x="1915374" y="844207"/>
                  </a:cubicBezTo>
                  <a:cubicBezTo>
                    <a:pt x="1541678" y="1164331"/>
                    <a:pt x="1247976" y="1528591"/>
                    <a:pt x="1042545" y="1926532"/>
                  </a:cubicBezTo>
                  <a:cubicBezTo>
                    <a:pt x="832613" y="2333329"/>
                    <a:pt x="726050" y="2757113"/>
                    <a:pt x="726050" y="3186123"/>
                  </a:cubicBezTo>
                  <a:cubicBezTo>
                    <a:pt x="726050" y="3618181"/>
                    <a:pt x="896057" y="3870506"/>
                    <a:pt x="1249864" y="4355701"/>
                  </a:cubicBezTo>
                  <a:cubicBezTo>
                    <a:pt x="1335230" y="4472717"/>
                    <a:pt x="1423500" y="4593798"/>
                    <a:pt x="1513803" y="4726929"/>
                  </a:cubicBezTo>
                  <a:cubicBezTo>
                    <a:pt x="2203848" y="5744068"/>
                    <a:pt x="2944562" y="6178014"/>
                    <a:pt x="3990446" y="6178014"/>
                  </a:cubicBezTo>
                  <a:cubicBezTo>
                    <a:pt x="4676863" y="6178014"/>
                    <a:pt x="5180496" y="5824498"/>
                    <a:pt x="5870541" y="5285296"/>
                  </a:cubicBezTo>
                  <a:cubicBezTo>
                    <a:pt x="5947632" y="5225046"/>
                    <a:pt x="6024723" y="5165521"/>
                    <a:pt x="6099347" y="5108030"/>
                  </a:cubicBezTo>
                  <a:lnTo>
                    <a:pt x="6230407" y="5006078"/>
                  </a:lnTo>
                  <a:lnTo>
                    <a:pt x="6230407" y="5924458"/>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F24F7D-73CE-4EF0-86BC-1C1C4C5CB7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875698" y="0"/>
              <a:ext cx="6477994" cy="6858000"/>
            </a:xfrm>
            <a:custGeom>
              <a:avLst/>
              <a:gdLst>
                <a:gd name="connsiteX0" fmla="*/ 5061392 w 6230408"/>
                <a:gd name="connsiteY0" fmla="*/ 0 h 6858000"/>
                <a:gd name="connsiteX1" fmla="*/ 6230408 w 6230408"/>
                <a:gd name="connsiteY1" fmla="*/ 0 h 6858000"/>
                <a:gd name="connsiteX2" fmla="*/ 6230408 w 6230408"/>
                <a:gd name="connsiteY2" fmla="*/ 502666 h 6858000"/>
                <a:gd name="connsiteX3" fmla="*/ 6204367 w 6230408"/>
                <a:gd name="connsiteY3" fmla="*/ 480166 h 6858000"/>
                <a:gd name="connsiteX4" fmla="*/ 5753525 w 6230408"/>
                <a:gd name="connsiteY4" fmla="*/ 205991 h 6858000"/>
                <a:gd name="connsiteX5" fmla="*/ 5205685 w 6230408"/>
                <a:gd name="connsiteY5" fmla="*/ 25948 h 6858000"/>
                <a:gd name="connsiteX6" fmla="*/ 1821847 w 6230408"/>
                <a:gd name="connsiteY6" fmla="*/ 0 h 6858000"/>
                <a:gd name="connsiteX7" fmla="*/ 4114919 w 6230408"/>
                <a:gd name="connsiteY7" fmla="*/ 0 h 6858000"/>
                <a:gd name="connsiteX8" fmla="*/ 4086206 w 6230408"/>
                <a:gd name="connsiteY8" fmla="*/ 3507 h 6858000"/>
                <a:gd name="connsiteX9" fmla="*/ 3229262 w 6230408"/>
                <a:gd name="connsiteY9" fmla="*/ 229075 h 6858000"/>
                <a:gd name="connsiteX10" fmla="*/ 2009741 w 6230408"/>
                <a:gd name="connsiteY10" fmla="*/ 954400 h 6858000"/>
                <a:gd name="connsiteX11" fmla="*/ 1171466 w 6230408"/>
                <a:gd name="connsiteY11" fmla="*/ 1993025 h 6858000"/>
                <a:gd name="connsiteX12" fmla="*/ 871086 w 6230408"/>
                <a:gd name="connsiteY12" fmla="*/ 3186123 h 6858000"/>
                <a:gd name="connsiteX13" fmla="*/ 1367025 w 6230408"/>
                <a:gd name="connsiteY13" fmla="*/ 4270190 h 6858000"/>
                <a:gd name="connsiteX14" fmla="*/ 1633868 w 6230408"/>
                <a:gd name="connsiteY14" fmla="*/ 4645483 h 6858000"/>
                <a:gd name="connsiteX15" fmla="*/ 2651877 w 6230408"/>
                <a:gd name="connsiteY15" fmla="*/ 5684689 h 6858000"/>
                <a:gd name="connsiteX16" fmla="*/ 3990301 w 6230408"/>
                <a:gd name="connsiteY16" fmla="*/ 6032833 h 6858000"/>
                <a:gd name="connsiteX17" fmla="*/ 4851225 w 6230408"/>
                <a:gd name="connsiteY17" fmla="*/ 5811141 h 6858000"/>
                <a:gd name="connsiteX18" fmla="*/ 5780965 w 6230408"/>
                <a:gd name="connsiteY18" fmla="*/ 5171038 h 6858000"/>
                <a:gd name="connsiteX19" fmla="*/ 6010496 w 6230408"/>
                <a:gd name="connsiteY19" fmla="*/ 4993191 h 6858000"/>
                <a:gd name="connsiteX20" fmla="*/ 6230408 w 6230408"/>
                <a:gd name="connsiteY20" fmla="*/ 4822117 h 6858000"/>
                <a:gd name="connsiteX21" fmla="*/ 6230408 w 6230408"/>
                <a:gd name="connsiteY21" fmla="*/ 5924457 h 6858000"/>
                <a:gd name="connsiteX22" fmla="*/ 6056186 w 6230408"/>
                <a:gd name="connsiteY22" fmla="*/ 6058925 h 6858000"/>
                <a:gd name="connsiteX23" fmla="*/ 4500343 w 6230408"/>
                <a:gd name="connsiteY23" fmla="*/ 6854086 h 6858000"/>
                <a:gd name="connsiteX24" fmla="*/ 4476760 w 6230408"/>
                <a:gd name="connsiteY24" fmla="*/ 6858000 h 6858000"/>
                <a:gd name="connsiteX25" fmla="*/ 3391617 w 6230408"/>
                <a:gd name="connsiteY25" fmla="*/ 6858000 h 6858000"/>
                <a:gd name="connsiteX26" fmla="*/ 3242986 w 6230408"/>
                <a:gd name="connsiteY26" fmla="*/ 6833894 h 6858000"/>
                <a:gd name="connsiteX27" fmla="*/ 913044 w 6230408"/>
                <a:gd name="connsiteY27" fmla="*/ 5134452 h 6858000"/>
                <a:gd name="connsiteX28" fmla="*/ 0 w 6230408"/>
                <a:gd name="connsiteY28" fmla="*/ 3186123 h 6858000"/>
                <a:gd name="connsiteX29" fmla="*/ 1779764 w 6230408"/>
                <a:gd name="connsiteY29" fmla="*/ 2881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30408" h="6858000">
                  <a:moveTo>
                    <a:pt x="5061392" y="0"/>
                  </a:moveTo>
                  <a:lnTo>
                    <a:pt x="6230408" y="0"/>
                  </a:lnTo>
                  <a:lnTo>
                    <a:pt x="6230408" y="502666"/>
                  </a:lnTo>
                  <a:lnTo>
                    <a:pt x="6204367" y="480166"/>
                  </a:lnTo>
                  <a:cubicBezTo>
                    <a:pt x="6064466" y="372115"/>
                    <a:pt x="5913877" y="280469"/>
                    <a:pt x="5753525" y="205991"/>
                  </a:cubicBezTo>
                  <a:cubicBezTo>
                    <a:pt x="5581848" y="126214"/>
                    <a:pt x="5398775" y="66109"/>
                    <a:pt x="5205685" y="25948"/>
                  </a:cubicBezTo>
                  <a:close/>
                  <a:moveTo>
                    <a:pt x="1821847" y="0"/>
                  </a:moveTo>
                  <a:lnTo>
                    <a:pt x="4114919" y="0"/>
                  </a:lnTo>
                  <a:lnTo>
                    <a:pt x="4086206" y="3507"/>
                  </a:lnTo>
                  <a:cubicBezTo>
                    <a:pt x="3798985" y="45364"/>
                    <a:pt x="3509190" y="121369"/>
                    <a:pt x="3229262" y="229075"/>
                  </a:cubicBezTo>
                  <a:cubicBezTo>
                    <a:pt x="2786315" y="399518"/>
                    <a:pt x="2364564" y="650390"/>
                    <a:pt x="2009741" y="954400"/>
                  </a:cubicBezTo>
                  <a:cubicBezTo>
                    <a:pt x="1655354" y="1257973"/>
                    <a:pt x="1365573" y="1617151"/>
                    <a:pt x="1171466" y="1993025"/>
                  </a:cubicBezTo>
                  <a:cubicBezTo>
                    <a:pt x="972132" y="2379061"/>
                    <a:pt x="871086" y="2780487"/>
                    <a:pt x="871086" y="3186123"/>
                  </a:cubicBezTo>
                  <a:cubicBezTo>
                    <a:pt x="871086" y="3573756"/>
                    <a:pt x="1023091" y="3798642"/>
                    <a:pt x="1367025" y="4270190"/>
                  </a:cubicBezTo>
                  <a:cubicBezTo>
                    <a:pt x="1453117" y="4388222"/>
                    <a:pt x="1542113" y="4510319"/>
                    <a:pt x="1633868" y="4645483"/>
                  </a:cubicBezTo>
                  <a:cubicBezTo>
                    <a:pt x="1958347" y="5123709"/>
                    <a:pt x="2291248" y="5463723"/>
                    <a:pt x="2651877" y="5684689"/>
                  </a:cubicBezTo>
                  <a:cubicBezTo>
                    <a:pt x="3034139" y="5919011"/>
                    <a:pt x="3472005" y="6032833"/>
                    <a:pt x="3990301" y="6032833"/>
                  </a:cubicBezTo>
                  <a:cubicBezTo>
                    <a:pt x="4284438" y="6032833"/>
                    <a:pt x="4557959" y="5962420"/>
                    <a:pt x="4851225" y="5811141"/>
                  </a:cubicBezTo>
                  <a:cubicBezTo>
                    <a:pt x="5152330" y="5655798"/>
                    <a:pt x="5450387" y="5429315"/>
                    <a:pt x="5780965" y="5171038"/>
                  </a:cubicBezTo>
                  <a:cubicBezTo>
                    <a:pt x="5858491" y="5110498"/>
                    <a:pt x="5935727" y="5050828"/>
                    <a:pt x="6010496" y="4993191"/>
                  </a:cubicBezTo>
                  <a:lnTo>
                    <a:pt x="6230408" y="4822117"/>
                  </a:lnTo>
                  <a:lnTo>
                    <a:pt x="6230408" y="5924457"/>
                  </a:lnTo>
                  <a:lnTo>
                    <a:pt x="6056186" y="6058925"/>
                  </a:lnTo>
                  <a:cubicBezTo>
                    <a:pt x="5577260" y="6421454"/>
                    <a:pt x="5092142" y="6735949"/>
                    <a:pt x="4500343" y="6854086"/>
                  </a:cubicBezTo>
                  <a:lnTo>
                    <a:pt x="4476760" y="6858000"/>
                  </a:lnTo>
                  <a:lnTo>
                    <a:pt x="3391617" y="6858000"/>
                  </a:lnTo>
                  <a:lnTo>
                    <a:pt x="3242986" y="6833894"/>
                  </a:lnTo>
                  <a:cubicBezTo>
                    <a:pt x="2233307" y="6634206"/>
                    <a:pt x="1512986" y="6018796"/>
                    <a:pt x="913044" y="5134452"/>
                  </a:cubicBezTo>
                  <a:cubicBezTo>
                    <a:pt x="469951" y="4481428"/>
                    <a:pt x="0" y="4033545"/>
                    <a:pt x="0" y="3186123"/>
                  </a:cubicBezTo>
                  <a:cubicBezTo>
                    <a:pt x="0" y="1915018"/>
                    <a:pt x="732545" y="779286"/>
                    <a:pt x="1779764" y="2881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Shape 14">
              <a:extLst>
                <a:ext uri="{FF2B5EF4-FFF2-40B4-BE49-F238E27FC236}">
                  <a16:creationId xmlns:a16="http://schemas.microsoft.com/office/drawing/2014/main" id="{EC3445B6-9C0D-4865-BF68-CD74892D0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705128" y="0"/>
              <a:ext cx="6648564" cy="6858000"/>
            </a:xfrm>
            <a:custGeom>
              <a:avLst/>
              <a:gdLst>
                <a:gd name="connsiteX0" fmla="*/ 1242460 w 6394458"/>
                <a:gd name="connsiteY0" fmla="*/ 0 h 6858000"/>
                <a:gd name="connsiteX1" fmla="*/ 2160732 w 6394458"/>
                <a:gd name="connsiteY1" fmla="*/ 0 h 6858000"/>
                <a:gd name="connsiteX2" fmla="*/ 2096124 w 6394458"/>
                <a:gd name="connsiteY2" fmla="*/ 41936 h 6858000"/>
                <a:gd name="connsiteX3" fmla="*/ 1942232 w 6394458"/>
                <a:gd name="connsiteY3" fmla="*/ 154451 h 6858000"/>
                <a:gd name="connsiteX4" fmla="*/ 1941942 w 6394458"/>
                <a:gd name="connsiteY4" fmla="*/ 154741 h 6858000"/>
                <a:gd name="connsiteX5" fmla="*/ 1941652 w 6394458"/>
                <a:gd name="connsiteY5" fmla="*/ 155032 h 6858000"/>
                <a:gd name="connsiteX6" fmla="*/ 1878498 w 6394458"/>
                <a:gd name="connsiteY6" fmla="*/ 203377 h 6858000"/>
                <a:gd name="connsiteX7" fmla="*/ 1865722 w 6394458"/>
                <a:gd name="connsiteY7" fmla="*/ 213395 h 6858000"/>
                <a:gd name="connsiteX8" fmla="*/ 1791679 w 6394458"/>
                <a:gd name="connsiteY8" fmla="*/ 272483 h 6858000"/>
                <a:gd name="connsiteX9" fmla="*/ 1503495 w 6394458"/>
                <a:gd name="connsiteY9" fmla="*/ 525389 h 6858000"/>
                <a:gd name="connsiteX10" fmla="*/ 990135 w 6394458"/>
                <a:gd name="connsiteY10" fmla="*/ 1098128 h 6858000"/>
                <a:gd name="connsiteX11" fmla="*/ 771637 w 6394458"/>
                <a:gd name="connsiteY11" fmla="*/ 1416800 h 6858000"/>
                <a:gd name="connsiteX12" fmla="*/ 585660 w 6394458"/>
                <a:gd name="connsiteY12" fmla="*/ 1756960 h 6858000"/>
                <a:gd name="connsiteX13" fmla="*/ 585515 w 6394458"/>
                <a:gd name="connsiteY13" fmla="*/ 1757395 h 6858000"/>
                <a:gd name="connsiteX14" fmla="*/ 585370 w 6394458"/>
                <a:gd name="connsiteY14" fmla="*/ 1757831 h 6858000"/>
                <a:gd name="connsiteX15" fmla="*/ 544574 w 6394458"/>
                <a:gd name="connsiteY15" fmla="*/ 1845230 h 6858000"/>
                <a:gd name="connsiteX16" fmla="*/ 524539 w 6394458"/>
                <a:gd name="connsiteY16" fmla="*/ 1889510 h 6858000"/>
                <a:gd name="connsiteX17" fmla="*/ 505666 w 6394458"/>
                <a:gd name="connsiteY17" fmla="*/ 1933935 h 6858000"/>
                <a:gd name="connsiteX18" fmla="*/ 502762 w 6394458"/>
                <a:gd name="connsiteY18" fmla="*/ 1940904 h 6858000"/>
                <a:gd name="connsiteX19" fmla="*/ 469661 w 6394458"/>
                <a:gd name="connsiteY19" fmla="*/ 2023512 h 6858000"/>
                <a:gd name="connsiteX20" fmla="*/ 456885 w 6394458"/>
                <a:gd name="connsiteY20" fmla="*/ 2057049 h 6858000"/>
                <a:gd name="connsiteX21" fmla="*/ 435688 w 6394458"/>
                <a:gd name="connsiteY21" fmla="*/ 2114395 h 6858000"/>
                <a:gd name="connsiteX22" fmla="*/ 435543 w 6394458"/>
                <a:gd name="connsiteY22" fmla="*/ 2114976 h 6858000"/>
                <a:gd name="connsiteX23" fmla="*/ 435253 w 6394458"/>
                <a:gd name="connsiteY23" fmla="*/ 2115557 h 6858000"/>
                <a:gd name="connsiteX24" fmla="*/ 324770 w 6394458"/>
                <a:gd name="connsiteY24" fmla="*/ 2488382 h 6858000"/>
                <a:gd name="connsiteX25" fmla="*/ 235338 w 6394458"/>
                <a:gd name="connsiteY25" fmla="*/ 3261036 h 6858000"/>
                <a:gd name="connsiteX26" fmla="*/ 272505 w 6394458"/>
                <a:gd name="connsiteY26" fmla="*/ 3641991 h 6858000"/>
                <a:gd name="connsiteX27" fmla="*/ 385891 w 6394458"/>
                <a:gd name="connsiteY27" fmla="*/ 4006104 h 6858000"/>
                <a:gd name="connsiteX28" fmla="*/ 386182 w 6394458"/>
                <a:gd name="connsiteY28" fmla="*/ 4006685 h 6858000"/>
                <a:gd name="connsiteX29" fmla="*/ 386472 w 6394458"/>
                <a:gd name="connsiteY29" fmla="*/ 4007266 h 6858000"/>
                <a:gd name="connsiteX30" fmla="*/ 413911 w 6394458"/>
                <a:gd name="connsiteY30" fmla="*/ 4068823 h 6858000"/>
                <a:gd name="connsiteX31" fmla="*/ 425380 w 6394458"/>
                <a:gd name="connsiteY31" fmla="*/ 4093794 h 6858000"/>
                <a:gd name="connsiteX32" fmla="*/ 435834 w 6394458"/>
                <a:gd name="connsiteY32" fmla="*/ 4114845 h 6858000"/>
                <a:gd name="connsiteX33" fmla="*/ 468644 w 6394458"/>
                <a:gd name="connsiteY33" fmla="*/ 4178435 h 6858000"/>
                <a:gd name="connsiteX34" fmla="*/ 468935 w 6394458"/>
                <a:gd name="connsiteY34" fmla="*/ 4179015 h 6858000"/>
                <a:gd name="connsiteX35" fmla="*/ 469225 w 6394458"/>
                <a:gd name="connsiteY35" fmla="*/ 4179596 h 6858000"/>
                <a:gd name="connsiteX36" fmla="*/ 566496 w 6394458"/>
                <a:gd name="connsiteY36" fmla="*/ 4345828 h 6858000"/>
                <a:gd name="connsiteX37" fmla="*/ 674366 w 6394458"/>
                <a:gd name="connsiteY37" fmla="*/ 4507124 h 6858000"/>
                <a:gd name="connsiteX38" fmla="*/ 790946 w 6394458"/>
                <a:gd name="connsiteY38" fmla="*/ 4665372 h 6858000"/>
                <a:gd name="connsiteX39" fmla="*/ 938015 w 6394458"/>
                <a:gd name="connsiteY39" fmla="*/ 4855559 h 6858000"/>
                <a:gd name="connsiteX40" fmla="*/ 1035286 w 6394458"/>
                <a:gd name="connsiteY40" fmla="*/ 4980269 h 6858000"/>
                <a:gd name="connsiteX41" fmla="*/ 1158254 w 6394458"/>
                <a:gd name="connsiteY41" fmla="*/ 5140985 h 6858000"/>
                <a:gd name="connsiteX42" fmla="*/ 1221118 w 6394458"/>
                <a:gd name="connsiteY42" fmla="*/ 5226351 h 6858000"/>
                <a:gd name="connsiteX43" fmla="*/ 1277448 w 6394458"/>
                <a:gd name="connsiteY43" fmla="*/ 5303007 h 6858000"/>
                <a:gd name="connsiteX44" fmla="*/ 1277739 w 6394458"/>
                <a:gd name="connsiteY44" fmla="*/ 5303297 h 6858000"/>
                <a:gd name="connsiteX45" fmla="*/ 1278029 w 6394458"/>
                <a:gd name="connsiteY45" fmla="*/ 5303588 h 6858000"/>
                <a:gd name="connsiteX46" fmla="*/ 1376607 w 6394458"/>
                <a:gd name="connsiteY46" fmla="*/ 5433525 h 6858000"/>
                <a:gd name="connsiteX47" fmla="*/ 1395625 w 6394458"/>
                <a:gd name="connsiteY47" fmla="*/ 5458060 h 6858000"/>
                <a:gd name="connsiteX48" fmla="*/ 1405207 w 6394458"/>
                <a:gd name="connsiteY48" fmla="*/ 5469965 h 6858000"/>
                <a:gd name="connsiteX49" fmla="*/ 1518739 w 6394458"/>
                <a:gd name="connsiteY49" fmla="*/ 5607597 h 6858000"/>
                <a:gd name="connsiteX50" fmla="*/ 1779194 w 6394458"/>
                <a:gd name="connsiteY50" fmla="*/ 5888957 h 6858000"/>
                <a:gd name="connsiteX51" fmla="*/ 2361805 w 6394458"/>
                <a:gd name="connsiteY51" fmla="*/ 6356876 h 6858000"/>
                <a:gd name="connsiteX52" fmla="*/ 2682656 w 6394458"/>
                <a:gd name="connsiteY52" fmla="*/ 6532110 h 6858000"/>
                <a:gd name="connsiteX53" fmla="*/ 2682946 w 6394458"/>
                <a:gd name="connsiteY53" fmla="*/ 6532255 h 6858000"/>
                <a:gd name="connsiteX54" fmla="*/ 2683236 w 6394458"/>
                <a:gd name="connsiteY54" fmla="*/ 6532400 h 6858000"/>
                <a:gd name="connsiteX55" fmla="*/ 3021944 w 6394458"/>
                <a:gd name="connsiteY55" fmla="*/ 6664805 h 6858000"/>
                <a:gd name="connsiteX56" fmla="*/ 3375605 w 6394458"/>
                <a:gd name="connsiteY56" fmla="*/ 6756415 h 6858000"/>
                <a:gd name="connsiteX57" fmla="*/ 3555048 w 6394458"/>
                <a:gd name="connsiteY57" fmla="*/ 6786612 h 6858000"/>
                <a:gd name="connsiteX58" fmla="*/ 3735218 w 6394458"/>
                <a:gd name="connsiteY58" fmla="*/ 6807083 h 6858000"/>
                <a:gd name="connsiteX59" fmla="*/ 4108188 w 6394458"/>
                <a:gd name="connsiteY59" fmla="*/ 6823343 h 6858000"/>
                <a:gd name="connsiteX60" fmla="*/ 4126917 w 6394458"/>
                <a:gd name="connsiteY60" fmla="*/ 6823343 h 6858000"/>
                <a:gd name="connsiteX61" fmla="*/ 4151597 w 6394458"/>
                <a:gd name="connsiteY61" fmla="*/ 6823488 h 6858000"/>
                <a:gd name="connsiteX62" fmla="*/ 4199652 w 6394458"/>
                <a:gd name="connsiteY62" fmla="*/ 6822763 h 6858000"/>
                <a:gd name="connsiteX63" fmla="*/ 4200088 w 6394458"/>
                <a:gd name="connsiteY63" fmla="*/ 6822763 h 6858000"/>
                <a:gd name="connsiteX64" fmla="*/ 4200523 w 6394458"/>
                <a:gd name="connsiteY64" fmla="*/ 6822763 h 6858000"/>
                <a:gd name="connsiteX65" fmla="*/ 4245675 w 6394458"/>
                <a:gd name="connsiteY65" fmla="*/ 6821601 h 6858000"/>
                <a:gd name="connsiteX66" fmla="*/ 4291117 w 6394458"/>
                <a:gd name="connsiteY66" fmla="*/ 6819277 h 6858000"/>
                <a:gd name="connsiteX67" fmla="*/ 4469108 w 6394458"/>
                <a:gd name="connsiteY67" fmla="*/ 6803743 h 6858000"/>
                <a:gd name="connsiteX68" fmla="*/ 5157267 w 6394458"/>
                <a:gd name="connsiteY68" fmla="*/ 6617766 h 6858000"/>
                <a:gd name="connsiteX69" fmla="*/ 5484069 w 6394458"/>
                <a:gd name="connsiteY69" fmla="*/ 6455744 h 6858000"/>
                <a:gd name="connsiteX70" fmla="*/ 5801144 w 6394458"/>
                <a:gd name="connsiteY70" fmla="*/ 6257717 h 6858000"/>
                <a:gd name="connsiteX71" fmla="*/ 6111106 w 6394458"/>
                <a:gd name="connsiteY71" fmla="*/ 6032542 h 6858000"/>
                <a:gd name="connsiteX72" fmla="*/ 6264127 w 6394458"/>
                <a:gd name="connsiteY72" fmla="*/ 5913203 h 6858000"/>
                <a:gd name="connsiteX73" fmla="*/ 6394458 w 6394458"/>
                <a:gd name="connsiteY73" fmla="*/ 5808939 h 6858000"/>
                <a:gd name="connsiteX74" fmla="*/ 6394458 w 6394458"/>
                <a:gd name="connsiteY74" fmla="*/ 6858000 h 6858000"/>
                <a:gd name="connsiteX75" fmla="*/ 2234128 w 6394458"/>
                <a:gd name="connsiteY75" fmla="*/ 6858000 h 6858000"/>
                <a:gd name="connsiteX76" fmla="*/ 2151583 w 6394458"/>
                <a:gd name="connsiteY76" fmla="*/ 6802146 h 6858000"/>
                <a:gd name="connsiteX77" fmla="*/ 593791 w 6394458"/>
                <a:gd name="connsiteY77" fmla="*/ 5241450 h 6858000"/>
                <a:gd name="connsiteX78" fmla="*/ 0 w 6394458"/>
                <a:gd name="connsiteY78" fmla="*/ 3044861 h 6858000"/>
                <a:gd name="connsiteX79" fmla="*/ 342337 w 6394458"/>
                <a:gd name="connsiteY79" fmla="*/ 1349581 h 6858000"/>
                <a:gd name="connsiteX80" fmla="*/ 1129762 w 6394458"/>
                <a:gd name="connsiteY80" fmla="*/ 1181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394458" h="6858000">
                  <a:moveTo>
                    <a:pt x="1242460" y="0"/>
                  </a:moveTo>
                  <a:lnTo>
                    <a:pt x="2160732" y="0"/>
                  </a:lnTo>
                  <a:lnTo>
                    <a:pt x="2096124" y="41936"/>
                  </a:lnTo>
                  <a:cubicBezTo>
                    <a:pt x="2053586" y="71988"/>
                    <a:pt x="1997691" y="111913"/>
                    <a:pt x="1942232" y="154451"/>
                  </a:cubicBezTo>
                  <a:lnTo>
                    <a:pt x="1941942" y="154741"/>
                  </a:lnTo>
                  <a:lnTo>
                    <a:pt x="1941652" y="155032"/>
                  </a:lnTo>
                  <a:cubicBezTo>
                    <a:pt x="1920455" y="170711"/>
                    <a:pt x="1899113" y="187262"/>
                    <a:pt x="1878498" y="203377"/>
                  </a:cubicBezTo>
                  <a:lnTo>
                    <a:pt x="1865722" y="213395"/>
                  </a:lnTo>
                  <a:cubicBezTo>
                    <a:pt x="1838863" y="233865"/>
                    <a:pt x="1813311" y="254771"/>
                    <a:pt x="1791679" y="272483"/>
                  </a:cubicBezTo>
                  <a:cubicBezTo>
                    <a:pt x="1684245" y="360463"/>
                    <a:pt x="1590023" y="443216"/>
                    <a:pt x="1503495" y="525389"/>
                  </a:cubicBezTo>
                  <a:cubicBezTo>
                    <a:pt x="1315050" y="703090"/>
                    <a:pt x="1142430" y="895746"/>
                    <a:pt x="990135" y="1098128"/>
                  </a:cubicBezTo>
                  <a:cubicBezTo>
                    <a:pt x="911301" y="1202949"/>
                    <a:pt x="837695" y="1310238"/>
                    <a:pt x="771637" y="1416800"/>
                  </a:cubicBezTo>
                  <a:cubicBezTo>
                    <a:pt x="697595" y="1538898"/>
                    <a:pt x="636764" y="1650106"/>
                    <a:pt x="585660" y="1756960"/>
                  </a:cubicBezTo>
                  <a:lnTo>
                    <a:pt x="585515" y="1757395"/>
                  </a:lnTo>
                  <a:lnTo>
                    <a:pt x="585370" y="1757831"/>
                  </a:lnTo>
                  <a:cubicBezTo>
                    <a:pt x="570271" y="1788174"/>
                    <a:pt x="556334" y="1818952"/>
                    <a:pt x="544574" y="1845230"/>
                  </a:cubicBezTo>
                  <a:lnTo>
                    <a:pt x="524539" y="1889510"/>
                  </a:lnTo>
                  <a:lnTo>
                    <a:pt x="505666" y="1933935"/>
                  </a:lnTo>
                  <a:lnTo>
                    <a:pt x="502762" y="1940904"/>
                  </a:lnTo>
                  <a:cubicBezTo>
                    <a:pt x="491002" y="1969214"/>
                    <a:pt x="479823" y="1996073"/>
                    <a:pt x="469661" y="2023512"/>
                  </a:cubicBezTo>
                  <a:cubicBezTo>
                    <a:pt x="465450" y="2034691"/>
                    <a:pt x="461240" y="2045870"/>
                    <a:pt x="456885" y="2057049"/>
                  </a:cubicBezTo>
                  <a:cubicBezTo>
                    <a:pt x="449190" y="2076794"/>
                    <a:pt x="442076" y="2095522"/>
                    <a:pt x="435688" y="2114395"/>
                  </a:cubicBezTo>
                  <a:lnTo>
                    <a:pt x="435543" y="2114976"/>
                  </a:lnTo>
                  <a:lnTo>
                    <a:pt x="435253" y="2115557"/>
                  </a:lnTo>
                  <a:cubicBezTo>
                    <a:pt x="390392" y="2239687"/>
                    <a:pt x="353226" y="2365123"/>
                    <a:pt x="324770" y="2488382"/>
                  </a:cubicBezTo>
                  <a:cubicBezTo>
                    <a:pt x="265391" y="2742158"/>
                    <a:pt x="235193" y="3002178"/>
                    <a:pt x="235338" y="3261036"/>
                  </a:cubicBezTo>
                  <a:cubicBezTo>
                    <a:pt x="236210" y="3391989"/>
                    <a:pt x="248695" y="3520474"/>
                    <a:pt x="272505" y="3641991"/>
                  </a:cubicBezTo>
                  <a:cubicBezTo>
                    <a:pt x="299073" y="3770621"/>
                    <a:pt x="337110" y="3893154"/>
                    <a:pt x="385891" y="4006104"/>
                  </a:cubicBezTo>
                  <a:lnTo>
                    <a:pt x="386182" y="4006685"/>
                  </a:lnTo>
                  <a:lnTo>
                    <a:pt x="386472" y="4007266"/>
                  </a:lnTo>
                  <a:cubicBezTo>
                    <a:pt x="394747" y="4027591"/>
                    <a:pt x="404039" y="4047626"/>
                    <a:pt x="413911" y="4068823"/>
                  </a:cubicBezTo>
                  <a:cubicBezTo>
                    <a:pt x="417686" y="4077098"/>
                    <a:pt x="421606" y="4085374"/>
                    <a:pt x="425380" y="4093794"/>
                  </a:cubicBezTo>
                  <a:cubicBezTo>
                    <a:pt x="428865" y="4100908"/>
                    <a:pt x="432349" y="4107876"/>
                    <a:pt x="435834" y="4114845"/>
                  </a:cubicBezTo>
                  <a:cubicBezTo>
                    <a:pt x="446867" y="4136913"/>
                    <a:pt x="457320" y="4157819"/>
                    <a:pt x="468644" y="4178435"/>
                  </a:cubicBezTo>
                  <a:lnTo>
                    <a:pt x="468935" y="4179015"/>
                  </a:lnTo>
                  <a:lnTo>
                    <a:pt x="469225" y="4179596"/>
                  </a:lnTo>
                  <a:cubicBezTo>
                    <a:pt x="495213" y="4229103"/>
                    <a:pt x="525120" y="4280352"/>
                    <a:pt x="566496" y="4345828"/>
                  </a:cubicBezTo>
                  <a:cubicBezTo>
                    <a:pt x="598727" y="4397368"/>
                    <a:pt x="633135" y="4447745"/>
                    <a:pt x="674366" y="4507124"/>
                  </a:cubicBezTo>
                  <a:cubicBezTo>
                    <a:pt x="713129" y="4561713"/>
                    <a:pt x="753199" y="4615139"/>
                    <a:pt x="790946" y="4665372"/>
                  </a:cubicBezTo>
                  <a:cubicBezTo>
                    <a:pt x="839001" y="4729106"/>
                    <a:pt x="889379" y="4793421"/>
                    <a:pt x="938015" y="4855559"/>
                  </a:cubicBezTo>
                  <a:cubicBezTo>
                    <a:pt x="969955" y="4896355"/>
                    <a:pt x="1003056" y="4938457"/>
                    <a:pt x="1035286" y="4980269"/>
                  </a:cubicBezTo>
                  <a:cubicBezTo>
                    <a:pt x="1069113" y="5023969"/>
                    <a:pt x="1113684" y="5081606"/>
                    <a:pt x="1158254" y="5140985"/>
                  </a:cubicBezTo>
                  <a:cubicBezTo>
                    <a:pt x="1179451" y="5169005"/>
                    <a:pt x="1200647" y="5198186"/>
                    <a:pt x="1221118" y="5226351"/>
                  </a:cubicBezTo>
                  <a:cubicBezTo>
                    <a:pt x="1240572" y="5253065"/>
                    <a:pt x="1259010" y="5278471"/>
                    <a:pt x="1277448" y="5303007"/>
                  </a:cubicBezTo>
                  <a:lnTo>
                    <a:pt x="1277739" y="5303297"/>
                  </a:lnTo>
                  <a:lnTo>
                    <a:pt x="1278029" y="5303588"/>
                  </a:lnTo>
                  <a:cubicBezTo>
                    <a:pt x="1309824" y="5347287"/>
                    <a:pt x="1343796" y="5391132"/>
                    <a:pt x="1376607" y="5433525"/>
                  </a:cubicBezTo>
                  <a:lnTo>
                    <a:pt x="1395625" y="5458060"/>
                  </a:lnTo>
                  <a:lnTo>
                    <a:pt x="1405207" y="5469965"/>
                  </a:lnTo>
                  <a:cubicBezTo>
                    <a:pt x="1442083" y="5515552"/>
                    <a:pt x="1479976" y="5562736"/>
                    <a:pt x="1518739" y="5607597"/>
                  </a:cubicBezTo>
                  <a:cubicBezTo>
                    <a:pt x="1603960" y="5707481"/>
                    <a:pt x="1691650" y="5802139"/>
                    <a:pt x="1779194" y="5888957"/>
                  </a:cubicBezTo>
                  <a:cubicBezTo>
                    <a:pt x="1965606" y="6072902"/>
                    <a:pt x="2161746" y="6230423"/>
                    <a:pt x="2361805" y="6356876"/>
                  </a:cubicBezTo>
                  <a:cubicBezTo>
                    <a:pt x="2475047" y="6427870"/>
                    <a:pt x="2579867" y="6485217"/>
                    <a:pt x="2682656" y="6532110"/>
                  </a:cubicBezTo>
                  <a:lnTo>
                    <a:pt x="2682946" y="6532255"/>
                  </a:lnTo>
                  <a:lnTo>
                    <a:pt x="2683236" y="6532400"/>
                  </a:lnTo>
                  <a:cubicBezTo>
                    <a:pt x="2787767" y="6581616"/>
                    <a:pt x="2901734" y="6626187"/>
                    <a:pt x="3021944" y="6664805"/>
                  </a:cubicBezTo>
                  <a:cubicBezTo>
                    <a:pt x="3132572" y="6700374"/>
                    <a:pt x="3251620" y="6731298"/>
                    <a:pt x="3375605" y="6756415"/>
                  </a:cubicBezTo>
                  <a:cubicBezTo>
                    <a:pt x="3432661" y="6767738"/>
                    <a:pt x="3493201" y="6777901"/>
                    <a:pt x="3555048" y="6786612"/>
                  </a:cubicBezTo>
                  <a:cubicBezTo>
                    <a:pt x="3613121" y="6794742"/>
                    <a:pt x="3673807" y="6801566"/>
                    <a:pt x="3735218" y="6807083"/>
                  </a:cubicBezTo>
                  <a:cubicBezTo>
                    <a:pt x="3852670" y="6817826"/>
                    <a:pt x="3974622" y="6823052"/>
                    <a:pt x="4108188" y="6823343"/>
                  </a:cubicBezTo>
                  <a:lnTo>
                    <a:pt x="4126917" y="6823343"/>
                  </a:lnTo>
                  <a:cubicBezTo>
                    <a:pt x="4135192" y="6823488"/>
                    <a:pt x="4143322" y="6823488"/>
                    <a:pt x="4151597" y="6823488"/>
                  </a:cubicBezTo>
                  <a:cubicBezTo>
                    <a:pt x="4171487" y="6823488"/>
                    <a:pt x="4186296" y="6823343"/>
                    <a:pt x="4199652" y="6822763"/>
                  </a:cubicBezTo>
                  <a:lnTo>
                    <a:pt x="4200088" y="6822763"/>
                  </a:lnTo>
                  <a:lnTo>
                    <a:pt x="4200523" y="6822763"/>
                  </a:lnTo>
                  <a:lnTo>
                    <a:pt x="4245675" y="6821601"/>
                  </a:lnTo>
                  <a:lnTo>
                    <a:pt x="4291117" y="6819277"/>
                  </a:lnTo>
                  <a:cubicBezTo>
                    <a:pt x="4342801" y="6816955"/>
                    <a:pt x="4397825" y="6812164"/>
                    <a:pt x="4469108" y="6803743"/>
                  </a:cubicBezTo>
                  <a:cubicBezTo>
                    <a:pt x="4700672" y="6775433"/>
                    <a:pt x="4932236" y="6712860"/>
                    <a:pt x="5157267" y="6617766"/>
                  </a:cubicBezTo>
                  <a:cubicBezTo>
                    <a:pt x="5260490" y="6574648"/>
                    <a:pt x="5367344" y="6521656"/>
                    <a:pt x="5484069" y="6455744"/>
                  </a:cubicBezTo>
                  <a:cubicBezTo>
                    <a:pt x="5584535" y="6399414"/>
                    <a:pt x="5688194" y="6334663"/>
                    <a:pt x="5801144" y="6257717"/>
                  </a:cubicBezTo>
                  <a:cubicBezTo>
                    <a:pt x="5894061" y="6194419"/>
                    <a:pt x="5992638" y="6122844"/>
                    <a:pt x="6111106" y="6032542"/>
                  </a:cubicBezTo>
                  <a:cubicBezTo>
                    <a:pt x="6163081" y="5993052"/>
                    <a:pt x="6215491" y="5951676"/>
                    <a:pt x="6264127" y="5913203"/>
                  </a:cubicBezTo>
                  <a:lnTo>
                    <a:pt x="6394458" y="5808939"/>
                  </a:lnTo>
                  <a:lnTo>
                    <a:pt x="6394458" y="6858000"/>
                  </a:lnTo>
                  <a:lnTo>
                    <a:pt x="2234128" y="6858000"/>
                  </a:lnTo>
                  <a:lnTo>
                    <a:pt x="2151583" y="6802146"/>
                  </a:lnTo>
                  <a:cubicBezTo>
                    <a:pt x="1509012" y="6424386"/>
                    <a:pt x="970245" y="5884748"/>
                    <a:pt x="593791" y="5241450"/>
                  </a:cubicBezTo>
                  <a:cubicBezTo>
                    <a:pt x="205286" y="4577683"/>
                    <a:pt x="0" y="3818240"/>
                    <a:pt x="0" y="3044861"/>
                  </a:cubicBezTo>
                  <a:cubicBezTo>
                    <a:pt x="0" y="2457023"/>
                    <a:pt x="115129" y="1886606"/>
                    <a:pt x="342337" y="1349581"/>
                  </a:cubicBezTo>
                  <a:cubicBezTo>
                    <a:pt x="534284" y="895692"/>
                    <a:pt x="798705" y="482372"/>
                    <a:pt x="1129762" y="118183"/>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1905757E-C772-4187-BD34-A12DC33F39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34266" y="0"/>
              <a:ext cx="6419426" cy="6858000"/>
            </a:xfrm>
            <a:custGeom>
              <a:avLst/>
              <a:gdLst>
                <a:gd name="connsiteX0" fmla="*/ 6419426 w 6419426"/>
                <a:gd name="connsiteY0" fmla="*/ 6276207 h 6858000"/>
                <a:gd name="connsiteX1" fmla="*/ 6419426 w 6419426"/>
                <a:gd name="connsiteY1" fmla="*/ 6858000 h 6858000"/>
                <a:gd name="connsiteX2" fmla="*/ 5377226 w 6419426"/>
                <a:gd name="connsiteY2" fmla="*/ 6858000 h 6858000"/>
                <a:gd name="connsiteX3" fmla="*/ 5526079 w 6419426"/>
                <a:gd name="connsiteY3" fmla="*/ 6799309 h 6858000"/>
                <a:gd name="connsiteX4" fmla="*/ 6372097 w 6419426"/>
                <a:gd name="connsiteY4" fmla="*/ 6313400 h 6858000"/>
                <a:gd name="connsiteX5" fmla="*/ 0 w 6419426"/>
                <a:gd name="connsiteY5" fmla="*/ 3944218 h 6858000"/>
                <a:gd name="connsiteX6" fmla="*/ 31811 w 6419426"/>
                <a:gd name="connsiteY6" fmla="*/ 4082046 h 6858000"/>
                <a:gd name="connsiteX7" fmla="*/ 2375871 w 6419426"/>
                <a:gd name="connsiteY7" fmla="*/ 6799309 h 6858000"/>
                <a:gd name="connsiteX8" fmla="*/ 2524724 w 6419426"/>
                <a:gd name="connsiteY8" fmla="*/ 6858000 h 6858000"/>
                <a:gd name="connsiteX9" fmla="*/ 0 w 6419426"/>
                <a:gd name="connsiteY9" fmla="*/ 6858000 h 6858000"/>
                <a:gd name="connsiteX10" fmla="*/ 0 w 6419426"/>
                <a:gd name="connsiteY10" fmla="*/ 0 h 6858000"/>
                <a:gd name="connsiteX11" fmla="*/ 1320019 w 6419426"/>
                <a:gd name="connsiteY11" fmla="*/ 0 h 6858000"/>
                <a:gd name="connsiteX12" fmla="*/ 1089625 w 6419426"/>
                <a:gd name="connsiteY12" fmla="*/ 209396 h 6858000"/>
                <a:gd name="connsiteX13" fmla="*/ 31811 w 6419426"/>
                <a:gd name="connsiteY13" fmla="*/ 2059448 h 6858000"/>
                <a:gd name="connsiteX14" fmla="*/ 0 w 6419426"/>
                <a:gd name="connsiteY14" fmla="*/ 21972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419426" h="6858000">
                  <a:moveTo>
                    <a:pt x="6419426" y="6276207"/>
                  </a:moveTo>
                  <a:lnTo>
                    <a:pt x="6419426" y="6858000"/>
                  </a:lnTo>
                  <a:lnTo>
                    <a:pt x="5377226" y="6858000"/>
                  </a:lnTo>
                  <a:lnTo>
                    <a:pt x="5526079" y="6799309"/>
                  </a:lnTo>
                  <a:cubicBezTo>
                    <a:pt x="5828657" y="6671330"/>
                    <a:pt x="6112428" y="6507594"/>
                    <a:pt x="6372097" y="6313400"/>
                  </a:cubicBezTo>
                  <a:close/>
                  <a:moveTo>
                    <a:pt x="0" y="3944218"/>
                  </a:moveTo>
                  <a:lnTo>
                    <a:pt x="31811" y="4082046"/>
                  </a:lnTo>
                  <a:cubicBezTo>
                    <a:pt x="347839" y="5310348"/>
                    <a:pt x="1226077" y="6312987"/>
                    <a:pt x="2375871" y="6799309"/>
                  </a:cubicBezTo>
                  <a:lnTo>
                    <a:pt x="2524724" y="6858000"/>
                  </a:lnTo>
                  <a:lnTo>
                    <a:pt x="0" y="6858000"/>
                  </a:lnTo>
                  <a:close/>
                  <a:moveTo>
                    <a:pt x="0" y="0"/>
                  </a:moveTo>
                  <a:lnTo>
                    <a:pt x="1320019" y="0"/>
                  </a:lnTo>
                  <a:lnTo>
                    <a:pt x="1089625" y="209396"/>
                  </a:lnTo>
                  <a:cubicBezTo>
                    <a:pt x="586180" y="712841"/>
                    <a:pt x="214775" y="1348326"/>
                    <a:pt x="31811" y="2059448"/>
                  </a:cubicBezTo>
                  <a:lnTo>
                    <a:pt x="0" y="2197276"/>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804672" y="798445"/>
            <a:ext cx="4803636" cy="1311664"/>
          </a:xfrm>
        </p:spPr>
        <p:txBody>
          <a:bodyPr anchor="b">
            <a:normAutofit/>
          </a:bodyPr>
          <a:lstStyle/>
          <a:p>
            <a:r>
              <a:rPr lang="en-GB" sz="3600">
                <a:solidFill>
                  <a:schemeClr val="tx2"/>
                </a:solidFill>
              </a:rPr>
              <a:t>The Monetary Policy Committee (MPC)</a:t>
            </a:r>
          </a:p>
        </p:txBody>
      </p:sp>
      <p:sp>
        <p:nvSpPr>
          <p:cNvPr id="3" name="Content Placeholder 2"/>
          <p:cNvSpPr>
            <a:spLocks noGrp="1"/>
          </p:cNvSpPr>
          <p:nvPr>
            <p:ph idx="1"/>
          </p:nvPr>
        </p:nvSpPr>
        <p:spPr>
          <a:xfrm>
            <a:off x="804672" y="2272143"/>
            <a:ext cx="4706803" cy="3788830"/>
          </a:xfrm>
        </p:spPr>
        <p:txBody>
          <a:bodyPr anchor="ctr">
            <a:normAutofit/>
          </a:bodyPr>
          <a:lstStyle/>
          <a:p>
            <a:pPr lvl="1">
              <a:defRPr/>
            </a:pPr>
            <a:r>
              <a:rPr lang="en-GB">
                <a:solidFill>
                  <a:schemeClr val="tx2"/>
                </a:solidFill>
              </a:rPr>
              <a:t>Setting interest rates is the responsibility of the </a:t>
            </a:r>
            <a:r>
              <a:rPr lang="en-GB" b="1">
                <a:solidFill>
                  <a:schemeClr val="tx2"/>
                </a:solidFill>
              </a:rPr>
              <a:t>MPC</a:t>
            </a:r>
          </a:p>
          <a:p>
            <a:pPr lvl="1">
              <a:defRPr/>
            </a:pPr>
            <a:r>
              <a:rPr lang="en-GB">
                <a:solidFill>
                  <a:schemeClr val="tx2"/>
                </a:solidFill>
              </a:rPr>
              <a:t>MPC: </a:t>
            </a:r>
            <a:r>
              <a:rPr lang="en-GB" b="1">
                <a:solidFill>
                  <a:schemeClr val="tx2"/>
                </a:solidFill>
              </a:rPr>
              <a:t>9 members </a:t>
            </a:r>
            <a:r>
              <a:rPr lang="en-GB">
                <a:solidFill>
                  <a:schemeClr val="tx2"/>
                </a:solidFill>
              </a:rPr>
              <a:t>(4 independent, 5 from within bank)</a:t>
            </a:r>
          </a:p>
          <a:p>
            <a:pPr lvl="1">
              <a:defRPr/>
            </a:pPr>
            <a:r>
              <a:rPr lang="en-GB">
                <a:solidFill>
                  <a:schemeClr val="tx2"/>
                </a:solidFill>
              </a:rPr>
              <a:t>Chaired by the Governor of the Bank of England </a:t>
            </a:r>
            <a:r>
              <a:rPr lang="en-GB" b="1">
                <a:solidFill>
                  <a:schemeClr val="tx2"/>
                </a:solidFill>
              </a:rPr>
              <a:t>Andrew Bailey</a:t>
            </a:r>
            <a:endParaRPr lang="en-GB">
              <a:solidFill>
                <a:schemeClr val="tx2"/>
              </a:solidFill>
            </a:endParaRPr>
          </a:p>
          <a:p>
            <a:pPr lvl="1">
              <a:defRPr/>
            </a:pPr>
            <a:r>
              <a:rPr lang="en-GB">
                <a:solidFill>
                  <a:schemeClr val="tx2"/>
                </a:solidFill>
              </a:rPr>
              <a:t>The MPC meet monthly to assess the state of the economy and decide whether it is appropriate to increase, decrease or hold interest rates from their existing level</a:t>
            </a:r>
          </a:p>
          <a:p>
            <a:pPr lvl="1">
              <a:defRPr/>
            </a:pPr>
            <a:r>
              <a:rPr lang="en-GB">
                <a:solidFill>
                  <a:schemeClr val="tx2"/>
                </a:solidFill>
              </a:rPr>
              <a:t>It is </a:t>
            </a:r>
            <a:r>
              <a:rPr lang="en-GB" b="1">
                <a:solidFill>
                  <a:schemeClr val="tx2"/>
                </a:solidFill>
              </a:rPr>
              <a:t>independent</a:t>
            </a:r>
            <a:r>
              <a:rPr lang="en-GB">
                <a:solidFill>
                  <a:schemeClr val="tx2"/>
                </a:solidFill>
              </a:rPr>
              <a:t> from government, which should give it </a:t>
            </a:r>
            <a:r>
              <a:rPr lang="en-GB" b="1">
                <a:solidFill>
                  <a:schemeClr val="tx2"/>
                </a:solidFill>
              </a:rPr>
              <a:t>more credibility </a:t>
            </a:r>
            <a:r>
              <a:rPr lang="en-GB">
                <a:solidFill>
                  <a:schemeClr val="tx2"/>
                </a:solidFill>
              </a:rPr>
              <a:t>(free from political influence)</a:t>
            </a:r>
            <a:endParaRPr lang="en-GB" b="1" i="1">
              <a:solidFill>
                <a:schemeClr val="tx2"/>
              </a:solidFill>
            </a:endParaRPr>
          </a:p>
          <a:p>
            <a:endParaRPr lang="en-GB" sz="1800">
              <a:solidFill>
                <a:schemeClr val="tx2"/>
              </a:solidFill>
            </a:endParaRPr>
          </a:p>
        </p:txBody>
      </p:sp>
      <p:pic>
        <p:nvPicPr>
          <p:cNvPr id="4" name="Picture 3">
            <a:extLst>
              <a:ext uri="{FF2B5EF4-FFF2-40B4-BE49-F238E27FC236}">
                <a16:creationId xmlns:a16="http://schemas.microsoft.com/office/drawing/2014/main" id="{5598F4C6-A195-572B-9E25-3C36ED3A79D4}"/>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DB1EBC80-DF87-A6C8-B283-976DE084E8F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8DC8387D-3A31-E386-4A64-6C4D08C5B12A}"/>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3317A42-D806-7A78-1E8C-D72192166A2C}"/>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42385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15520DB-F960-4775-B29C-691D6E65A3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57FE76BA-64AE-4607-964F-2F6E9664BA84}"/>
              </a:ext>
            </a:extLst>
          </p:cNvPr>
          <p:cNvSpPr>
            <a:spLocks noGrp="1"/>
          </p:cNvSpPr>
          <p:nvPr>
            <p:ph type="title"/>
          </p:nvPr>
        </p:nvSpPr>
        <p:spPr>
          <a:xfrm>
            <a:off x="5229509" y="552160"/>
            <a:ext cx="5847781" cy="1046671"/>
          </a:xfrm>
        </p:spPr>
        <p:txBody>
          <a:bodyPr>
            <a:normAutofit/>
          </a:bodyPr>
          <a:lstStyle/>
          <a:p>
            <a:r>
              <a:rPr lang="en-GB" sz="2800"/>
              <a:t>Starter</a:t>
            </a:r>
          </a:p>
        </p:txBody>
      </p:sp>
      <p:pic>
        <p:nvPicPr>
          <p:cNvPr id="5" name="Picture 4" descr="Codes on papers">
            <a:extLst>
              <a:ext uri="{FF2B5EF4-FFF2-40B4-BE49-F238E27FC236}">
                <a16:creationId xmlns:a16="http://schemas.microsoft.com/office/drawing/2014/main" id="{11977004-CC6E-7030-947A-6CE24805A91F}"/>
              </a:ext>
            </a:extLst>
          </p:cNvPr>
          <p:cNvPicPr>
            <a:picLocks noChangeAspect="1"/>
          </p:cNvPicPr>
          <p:nvPr/>
        </p:nvPicPr>
        <p:blipFill rotWithShape="1">
          <a:blip r:embed="rId2"/>
          <a:srcRect l="23786" r="34890" b="-3"/>
          <a:stretch/>
        </p:blipFill>
        <p:spPr>
          <a:xfrm>
            <a:off x="-12651" y="10"/>
            <a:ext cx="4251960" cy="6857991"/>
          </a:xfrm>
          <a:prstGeom prst="rect">
            <a:avLst/>
          </a:prstGeom>
        </p:spPr>
      </p:pic>
      <p:sp>
        <p:nvSpPr>
          <p:cNvPr id="11" name="Rectangle 1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51960" y="1982602"/>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Text Placeholder 2">
            <a:extLst>
              <a:ext uri="{FF2B5EF4-FFF2-40B4-BE49-F238E27FC236}">
                <a16:creationId xmlns:a16="http://schemas.microsoft.com/office/drawing/2014/main" id="{9BCCD2DB-3F10-4415-9CA1-2D473A5C31A8}"/>
              </a:ext>
            </a:extLst>
          </p:cNvPr>
          <p:cNvSpPr>
            <a:spLocks noGrp="1"/>
          </p:cNvSpPr>
          <p:nvPr>
            <p:ph idx="1"/>
          </p:nvPr>
        </p:nvSpPr>
        <p:spPr>
          <a:xfrm>
            <a:off x="5229510" y="2551558"/>
            <a:ext cx="5847780" cy="3347879"/>
          </a:xfrm>
        </p:spPr>
        <p:txBody>
          <a:bodyPr anchor="ctr">
            <a:normAutofit/>
          </a:bodyPr>
          <a:lstStyle/>
          <a:p>
            <a:r>
              <a:rPr lang="en-GB" sz="2000"/>
              <a:t>List a number of government policies to boost economic growth.</a:t>
            </a:r>
          </a:p>
          <a:p>
            <a:r>
              <a:rPr lang="en-GB" sz="2000"/>
              <a:t>Draw a diagram to show the impact of one of these policies.</a:t>
            </a:r>
          </a:p>
          <a:p>
            <a:r>
              <a:rPr lang="en-GB" sz="2000"/>
              <a:t>What can the Bank of England do?</a:t>
            </a:r>
          </a:p>
          <a:p>
            <a:endParaRPr lang="en-GB" sz="2000"/>
          </a:p>
        </p:txBody>
      </p:sp>
      <p:sp>
        <p:nvSpPr>
          <p:cNvPr id="13" name="Rectangle 12">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841054"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a:extLst>
              <a:ext uri="{FF2B5EF4-FFF2-40B4-BE49-F238E27FC236}">
                <a16:creationId xmlns:a16="http://schemas.microsoft.com/office/drawing/2014/main" id="{F901DE55-6816-0BF0-1D0D-7A24624185F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2C0DE48B-A204-BCBE-998D-C6CDFE06A33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5F3EEC70-2F50-D1B3-3E47-187C6B2D844C}"/>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B93AED6-60E8-87F3-7E7E-B7FE45FCE7D3}"/>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1525049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1137034" y="609600"/>
            <a:ext cx="4784796" cy="1330840"/>
          </a:xfrm>
        </p:spPr>
        <p:txBody>
          <a:bodyPr>
            <a:normAutofit/>
          </a:bodyPr>
          <a:lstStyle/>
          <a:p>
            <a:r>
              <a:rPr lang="en-GB" dirty="0"/>
              <a:t>Interest Rates</a:t>
            </a:r>
          </a:p>
        </p:txBody>
      </p:sp>
      <p:sp>
        <p:nvSpPr>
          <p:cNvPr id="3" name="Content Placeholder 2"/>
          <p:cNvSpPr>
            <a:spLocks noGrp="1"/>
          </p:cNvSpPr>
          <p:nvPr>
            <p:ph idx="1"/>
          </p:nvPr>
        </p:nvSpPr>
        <p:spPr>
          <a:xfrm>
            <a:off x="1137034" y="2194102"/>
            <a:ext cx="4438036" cy="3908585"/>
          </a:xfrm>
        </p:spPr>
        <p:txBody>
          <a:bodyPr>
            <a:normAutofit/>
          </a:bodyPr>
          <a:lstStyle/>
          <a:p>
            <a:pPr>
              <a:defRPr/>
            </a:pPr>
            <a:r>
              <a:rPr lang="en-GB" sz="2000"/>
              <a:t>Interest rates are best described as the “</a:t>
            </a:r>
            <a:r>
              <a:rPr lang="en-GB" sz="2000" b="1"/>
              <a:t>price of money</a:t>
            </a:r>
            <a:r>
              <a:rPr lang="en-GB" sz="2000"/>
              <a:t>”</a:t>
            </a:r>
          </a:p>
          <a:p>
            <a:pPr>
              <a:defRPr/>
            </a:pPr>
            <a:r>
              <a:rPr lang="en-GB" sz="2000"/>
              <a:t>Interest rates are the </a:t>
            </a:r>
            <a:r>
              <a:rPr lang="en-GB" sz="2000" b="1"/>
              <a:t>cost of borrowing </a:t>
            </a:r>
            <a:r>
              <a:rPr lang="en-GB" sz="2000"/>
              <a:t>and the </a:t>
            </a:r>
            <a:r>
              <a:rPr lang="en-GB" sz="2000" b="1"/>
              <a:t>reward for saving</a:t>
            </a:r>
            <a:endParaRPr lang="en-GB" sz="2000"/>
          </a:p>
          <a:p>
            <a:endParaRPr lang="en-GB" sz="2000"/>
          </a:p>
        </p:txBody>
      </p:sp>
      <p:graphicFrame>
        <p:nvGraphicFramePr>
          <p:cNvPr id="4" name="Table 3"/>
          <p:cNvGraphicFramePr>
            <a:graphicFrameLocks noGrp="1"/>
          </p:cNvGraphicFramePr>
          <p:nvPr>
            <p:extLst>
              <p:ext uri="{D42A27DB-BD31-4B8C-83A1-F6EECF244321}">
                <p14:modId xmlns:p14="http://schemas.microsoft.com/office/powerpoint/2010/main" val="988617407"/>
              </p:ext>
            </p:extLst>
          </p:nvPr>
        </p:nvGraphicFramePr>
        <p:xfrm>
          <a:off x="1308339" y="3867509"/>
          <a:ext cx="9193937" cy="2626800"/>
        </p:xfrm>
        <a:graphic>
          <a:graphicData uri="http://schemas.openxmlformats.org/drawingml/2006/table">
            <a:tbl>
              <a:tblPr firstRow="1" bandRow="1">
                <a:tableStyleId>{69012ECD-51FC-41F1-AA8D-1B2483CD663E}</a:tableStyleId>
              </a:tblPr>
              <a:tblGrid>
                <a:gridCol w="1203157">
                  <a:extLst>
                    <a:ext uri="{9D8B030D-6E8A-4147-A177-3AD203B41FA5}">
                      <a16:colId xmlns:a16="http://schemas.microsoft.com/office/drawing/2014/main" val="20000"/>
                    </a:ext>
                  </a:extLst>
                </a:gridCol>
                <a:gridCol w="1997695">
                  <a:extLst>
                    <a:ext uri="{9D8B030D-6E8A-4147-A177-3AD203B41FA5}">
                      <a16:colId xmlns:a16="http://schemas.microsoft.com/office/drawing/2014/main" val="20001"/>
                    </a:ext>
                  </a:extLst>
                </a:gridCol>
                <a:gridCol w="1997695">
                  <a:extLst>
                    <a:ext uri="{9D8B030D-6E8A-4147-A177-3AD203B41FA5}">
                      <a16:colId xmlns:a16="http://schemas.microsoft.com/office/drawing/2014/main" val="20002"/>
                    </a:ext>
                  </a:extLst>
                </a:gridCol>
                <a:gridCol w="1997695">
                  <a:extLst>
                    <a:ext uri="{9D8B030D-6E8A-4147-A177-3AD203B41FA5}">
                      <a16:colId xmlns:a16="http://schemas.microsoft.com/office/drawing/2014/main" val="20003"/>
                    </a:ext>
                  </a:extLst>
                </a:gridCol>
                <a:gridCol w="1997695">
                  <a:extLst>
                    <a:ext uri="{9D8B030D-6E8A-4147-A177-3AD203B41FA5}">
                      <a16:colId xmlns:a16="http://schemas.microsoft.com/office/drawing/2014/main" val="20004"/>
                    </a:ext>
                  </a:extLst>
                </a:gridCol>
              </a:tblGrid>
              <a:tr h="728611">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endParaRPr lang="en-GB" sz="1800" dirty="0"/>
                    </a:p>
                  </a:txBody>
                  <a:tcPr marL="52641" marR="52641" marT="26320" marB="2632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800"/>
                        <a:t>Likely</a:t>
                      </a:r>
                      <a:r>
                        <a:rPr lang="en-GB" sz="1800" baseline="0"/>
                        <a:t> Impact On Consumer Saving</a:t>
                      </a:r>
                      <a:endParaRPr lang="en-GB" sz="1800" dirty="0"/>
                    </a:p>
                  </a:txBody>
                  <a:tcPr marL="52641" marR="52641" marT="26320" marB="2632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800"/>
                        <a:t>Likely Impact on Consumer Borrowing</a:t>
                      </a:r>
                      <a:endParaRPr lang="en-GB" sz="1800" dirty="0"/>
                    </a:p>
                  </a:txBody>
                  <a:tcPr marL="52641" marR="52641" marT="26320" marB="2632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800"/>
                        <a:t>Likely Impact on Investment</a:t>
                      </a:r>
                      <a:endParaRPr lang="en-GB" sz="1800" dirty="0"/>
                    </a:p>
                  </a:txBody>
                  <a:tcPr marL="52641" marR="52641" marT="26320" marB="26320"/>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1800"/>
                        <a:t>Likely Impact on House Prices</a:t>
                      </a:r>
                      <a:endParaRPr lang="en-GB" sz="1800" dirty="0"/>
                    </a:p>
                  </a:txBody>
                  <a:tcPr marL="52641" marR="52641" marT="26320" marB="26320"/>
                </a:tc>
                <a:extLst>
                  <a:ext uri="{0D108BD9-81ED-4DB2-BD59-A6C34878D82A}">
                    <a16:rowId xmlns:a16="http://schemas.microsoft.com/office/drawing/2014/main" val="10000"/>
                  </a:ext>
                </a:extLst>
              </a:tr>
              <a:tr h="7286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a:t>High Interest Rates</a:t>
                      </a:r>
                      <a:endParaRPr lang="en-GB" sz="1800" b="1"/>
                    </a:p>
                  </a:txBody>
                  <a:tcPr marL="52641" marR="52641" marT="26320" marB="2632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t>Increase/Decrease</a:t>
                      </a:r>
                    </a:p>
                  </a:txBody>
                  <a:tcPr marL="52641" marR="52641" marT="26320" marB="2632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t>Increase/Decrease</a:t>
                      </a:r>
                    </a:p>
                  </a:txBody>
                  <a:tcPr marL="52641" marR="52641" marT="26320" marB="2632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t>Increase/Decrease</a:t>
                      </a:r>
                    </a:p>
                  </a:txBody>
                  <a:tcPr marL="52641" marR="52641" marT="26320" marB="2632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t>Increase/Decrease</a:t>
                      </a:r>
                    </a:p>
                  </a:txBody>
                  <a:tcPr marL="52641" marR="52641" marT="26320" marB="26320"/>
                </a:tc>
                <a:extLst>
                  <a:ext uri="{0D108BD9-81ED-4DB2-BD59-A6C34878D82A}">
                    <a16:rowId xmlns:a16="http://schemas.microsoft.com/office/drawing/2014/main" val="10001"/>
                  </a:ext>
                </a:extLst>
              </a:tr>
              <a:tr h="72861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r>
                        <a:rPr lang="en-GB" sz="1800"/>
                        <a:t>Low Interest Rates</a:t>
                      </a:r>
                      <a:endParaRPr lang="en-GB" sz="1800" b="1"/>
                    </a:p>
                  </a:txBody>
                  <a:tcPr marL="52641" marR="52641" marT="26320" marB="2632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t>Increase/Decrease</a:t>
                      </a:r>
                    </a:p>
                  </a:txBody>
                  <a:tcPr marL="52641" marR="52641" marT="26320" marB="2632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t>Increase/Decrease</a:t>
                      </a:r>
                    </a:p>
                  </a:txBody>
                  <a:tcPr marL="52641" marR="52641" marT="26320" marB="2632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t>Increase/Decrease</a:t>
                      </a:r>
                    </a:p>
                  </a:txBody>
                  <a:tcPr marL="52641" marR="52641" marT="26320" marB="26320"/>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400"/>
                        <a:t>Increase/Decrease</a:t>
                      </a:r>
                    </a:p>
                  </a:txBody>
                  <a:tcPr marL="52641" marR="52641" marT="26320" marB="26320"/>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41A46F61-32CE-3FBA-1E91-419B3100329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399B1AE8-0387-6027-521A-A72594B25B20}"/>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A23692A9-11D2-0E0B-97AB-998726C06601}"/>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2B1DEB4-60A1-CA0E-AC7D-A0BCB167C3C0}"/>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653909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1199E1B1-A8C0-4FE8-A5A8-1CB41D69F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 y="0"/>
            <a:ext cx="12191998" cy="1575955"/>
          </a:xfrm>
          <a:prstGeom prst="rect">
            <a:avLst/>
          </a:prstGeom>
          <a:gradFill>
            <a:gsLst>
              <a:gs pos="0">
                <a:srgbClr val="000000">
                  <a:alpha val="96000"/>
                </a:srgbClr>
              </a:gs>
              <a:gs pos="100000">
                <a:schemeClr val="accent1">
                  <a:lumMod val="7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84A8DE83-DE75-4B41-9DB4-A7EC0B0DEC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28856" cy="1575461"/>
          </a:xfrm>
          <a:prstGeom prst="rect">
            <a:avLst/>
          </a:prstGeom>
          <a:gradFill>
            <a:gsLst>
              <a:gs pos="0">
                <a:schemeClr val="accent1">
                  <a:alpha val="41000"/>
                </a:schemeClr>
              </a:gs>
              <a:gs pos="74000">
                <a:schemeClr val="accent1">
                  <a:lumMod val="60000"/>
                  <a:lumOff val="40000"/>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7009A0A-BEF5-4EAC-AF15-E4F9F002E2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1"/>
            <a:ext cx="12192002" cy="1574311"/>
          </a:xfrm>
          <a:prstGeom prst="rect">
            <a:avLst/>
          </a:prstGeom>
          <a:gradFill>
            <a:gsLst>
              <a:gs pos="0">
                <a:srgbClr val="000000">
                  <a:alpha val="63000"/>
                </a:srgbClr>
              </a:gs>
              <a:gs pos="78000">
                <a:schemeClr val="accent1">
                  <a:alpha val="1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9713" y="248038"/>
            <a:ext cx="7063721" cy="1159200"/>
          </a:xfrm>
        </p:spPr>
        <p:txBody>
          <a:bodyPr vert="horz" lIns="91440" tIns="45720" rIns="91440" bIns="45720" rtlCol="0" anchor="ctr">
            <a:normAutofit/>
          </a:bodyPr>
          <a:lstStyle/>
          <a:p>
            <a:pPr defTabSz="914400"/>
            <a:r>
              <a:rPr lang="en-US" sz="4000" kern="1200">
                <a:solidFill>
                  <a:srgbClr val="FFFFFF"/>
                </a:solidFill>
                <a:latin typeface="+mj-lt"/>
                <a:ea typeface="+mj-ea"/>
                <a:cs typeface="+mj-cs"/>
              </a:rPr>
              <a:t>Interest Rates</a:t>
            </a:r>
          </a:p>
        </p:txBody>
      </p:sp>
      <p:pic>
        <p:nvPicPr>
          <p:cNvPr id="1026" name="Picture 2" descr="United Kingdom Interest Rate">
            <a:extLst>
              <a:ext uri="{FF2B5EF4-FFF2-40B4-BE49-F238E27FC236}">
                <a16:creationId xmlns:a16="http://schemas.microsoft.com/office/drawing/2014/main" id="{43A95D76-4C52-49E1-A65A-9E6635ECA0C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08730" y="1966293"/>
            <a:ext cx="9574539" cy="445216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AFFBE59-9EB2-5A49-325E-3927EC0BDF4A}"/>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50AA7C27-A084-3AF3-F0D7-321FDD6C8E87}"/>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5" name="Footer Placeholder 2">
            <a:extLst>
              <a:ext uri="{FF2B5EF4-FFF2-40B4-BE49-F238E27FC236}">
                <a16:creationId xmlns:a16="http://schemas.microsoft.com/office/drawing/2014/main" id="{1EF6CABD-4146-9CA2-EBCC-D6A2795F9F8B}"/>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BD4474B-0F93-C428-185F-3DBF654A76F4}"/>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946664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ock exchange numbers">
            <a:extLst>
              <a:ext uri="{FF2B5EF4-FFF2-40B4-BE49-F238E27FC236}">
                <a16:creationId xmlns:a16="http://schemas.microsoft.com/office/drawing/2014/main" id="{375D8F2D-8E15-35BF-005F-D40E4FF3D850}"/>
              </a:ext>
            </a:extLst>
          </p:cNvPr>
          <p:cNvPicPr>
            <a:picLocks noChangeAspect="1"/>
          </p:cNvPicPr>
          <p:nvPr/>
        </p:nvPicPr>
        <p:blipFill rotWithShape="1">
          <a:blip r:embed="rId2"/>
          <a:srcRect l="35998" r="22951" b="-3"/>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1137034" y="609600"/>
            <a:ext cx="6831188" cy="1322887"/>
          </a:xfrm>
        </p:spPr>
        <p:txBody>
          <a:bodyPr>
            <a:normAutofit/>
          </a:bodyPr>
          <a:lstStyle/>
          <a:p>
            <a:r>
              <a:rPr lang="en-GB" dirty="0"/>
              <a:t>Other Monetary Policy Tools (1)</a:t>
            </a:r>
          </a:p>
        </p:txBody>
      </p:sp>
      <p:sp>
        <p:nvSpPr>
          <p:cNvPr id="3" name="Content Placeholder 2"/>
          <p:cNvSpPr>
            <a:spLocks noGrp="1"/>
          </p:cNvSpPr>
          <p:nvPr>
            <p:ph idx="1"/>
          </p:nvPr>
        </p:nvSpPr>
        <p:spPr>
          <a:xfrm>
            <a:off x="1137035" y="2194102"/>
            <a:ext cx="6516216" cy="3908585"/>
          </a:xfrm>
        </p:spPr>
        <p:txBody>
          <a:bodyPr>
            <a:normAutofit/>
          </a:bodyPr>
          <a:lstStyle/>
          <a:p>
            <a:pPr>
              <a:spcBef>
                <a:spcPts val="0"/>
              </a:spcBef>
              <a:spcAft>
                <a:spcPts val="600"/>
              </a:spcAft>
            </a:pPr>
            <a:r>
              <a:rPr lang="en-GB" sz="1400"/>
              <a:t>Whilst interest rates are the Bank of England’s main tool, it has other options</a:t>
            </a:r>
          </a:p>
          <a:p>
            <a:pPr marL="457200" indent="-457200">
              <a:spcBef>
                <a:spcPts val="0"/>
              </a:spcBef>
              <a:spcAft>
                <a:spcPts val="600"/>
              </a:spcAft>
              <a:buFont typeface="+mj-lt"/>
              <a:buAutoNum type="arabicPeriod"/>
              <a:defRPr/>
            </a:pPr>
            <a:r>
              <a:rPr lang="en-GB" sz="1400" b="1"/>
              <a:t>The Money Supply</a:t>
            </a:r>
          </a:p>
          <a:p>
            <a:pPr marL="759143" lvl="1" indent="-457200">
              <a:spcBef>
                <a:spcPts val="0"/>
              </a:spcBef>
              <a:spcAft>
                <a:spcPts val="600"/>
              </a:spcAft>
              <a:defRPr/>
            </a:pPr>
            <a:r>
              <a:rPr lang="en-GB" sz="1400"/>
              <a:t>If the BoE expand the supply of notes and coins in the economy, it should have the effect of encouraging spending</a:t>
            </a:r>
          </a:p>
          <a:p>
            <a:pPr marL="759143" lvl="1" indent="-457200">
              <a:spcBef>
                <a:spcPts val="0"/>
              </a:spcBef>
              <a:spcAft>
                <a:spcPts val="600"/>
              </a:spcAft>
              <a:defRPr/>
            </a:pPr>
            <a:r>
              <a:rPr lang="en-GB" sz="1400"/>
              <a:t>However, this must be carefully managed</a:t>
            </a:r>
          </a:p>
          <a:p>
            <a:pPr marL="1033463" lvl="2" indent="-457200">
              <a:spcBef>
                <a:spcPts val="0"/>
              </a:spcBef>
              <a:spcAft>
                <a:spcPts val="600"/>
              </a:spcAft>
              <a:defRPr/>
            </a:pPr>
            <a:r>
              <a:rPr lang="en-GB" sz="1400"/>
              <a:t>If the supply and circulation of notes and coins increases this reduces their value, and hence creates inflationary pressure</a:t>
            </a:r>
          </a:p>
          <a:p>
            <a:pPr marL="1033463" lvl="2" indent="-457200">
              <a:spcBef>
                <a:spcPts val="0"/>
              </a:spcBef>
              <a:spcAft>
                <a:spcPts val="600"/>
              </a:spcAft>
              <a:defRPr/>
            </a:pPr>
            <a:endParaRPr lang="en-GB" sz="1400"/>
          </a:p>
          <a:p>
            <a:pPr marL="457200" indent="-457200">
              <a:spcBef>
                <a:spcPts val="0"/>
              </a:spcBef>
              <a:spcAft>
                <a:spcPts val="600"/>
              </a:spcAft>
              <a:buFont typeface="+mj-lt"/>
              <a:buAutoNum type="arabicPeriod"/>
              <a:defRPr/>
            </a:pPr>
            <a:r>
              <a:rPr lang="en-GB" sz="1400" b="1"/>
              <a:t>Rules on bank lending and credit agreements</a:t>
            </a:r>
          </a:p>
          <a:p>
            <a:pPr marL="759143" lvl="1" indent="-457200">
              <a:spcBef>
                <a:spcPts val="0"/>
              </a:spcBef>
              <a:spcAft>
                <a:spcPts val="600"/>
              </a:spcAft>
              <a:defRPr/>
            </a:pPr>
            <a:r>
              <a:rPr lang="en-GB" sz="1400"/>
              <a:t>These rules are quite complex, however if the BoE tighten the rules on how much credit and loan funds banks can make available, this will have the effect of constraining investment and consumption</a:t>
            </a:r>
          </a:p>
          <a:p>
            <a:pPr marL="759143" lvl="1" indent="-457200">
              <a:spcBef>
                <a:spcPts val="0"/>
              </a:spcBef>
              <a:spcAft>
                <a:spcPts val="600"/>
              </a:spcAft>
              <a:defRPr/>
            </a:pPr>
            <a:r>
              <a:rPr lang="en-GB" sz="1400"/>
              <a:t>Equally, looser credit regulations will improve the availability of credit and it is likely that loans and general spending will rise</a:t>
            </a:r>
          </a:p>
        </p:txBody>
      </p:sp>
      <p:pic>
        <p:nvPicPr>
          <p:cNvPr id="4" name="Picture 3">
            <a:extLst>
              <a:ext uri="{FF2B5EF4-FFF2-40B4-BE49-F238E27FC236}">
                <a16:creationId xmlns:a16="http://schemas.microsoft.com/office/drawing/2014/main" id="{B370E1B1-AC26-8502-0E8A-6096389D946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59F7045C-FDE6-06F7-C790-A4078910F39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AA171D93-548B-1999-F636-47A64981623B}"/>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9C8B1B5-1EFC-A582-7292-25B021EE701E}"/>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415009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01744"/>
            <a:ext cx="6781800" cy="1338696"/>
          </a:xfrm>
        </p:spPr>
        <p:txBody>
          <a:bodyPr>
            <a:normAutofit/>
          </a:bodyPr>
          <a:lstStyle/>
          <a:p>
            <a:r>
              <a:rPr lang="en-GB" dirty="0"/>
              <a:t>Other Monetary Policy Tools (2)</a:t>
            </a:r>
          </a:p>
        </p:txBody>
      </p:sp>
      <p:pic>
        <p:nvPicPr>
          <p:cNvPr id="5" name="Picture 4" descr="Codes on papers">
            <a:extLst>
              <a:ext uri="{FF2B5EF4-FFF2-40B4-BE49-F238E27FC236}">
                <a16:creationId xmlns:a16="http://schemas.microsoft.com/office/drawing/2014/main" id="{0DF49F7C-2D94-2B38-22DB-D813F7A27E33}"/>
              </a:ext>
            </a:extLst>
          </p:cNvPr>
          <p:cNvPicPr>
            <a:picLocks noChangeAspect="1"/>
          </p:cNvPicPr>
          <p:nvPr/>
        </p:nvPicPr>
        <p:blipFill rotWithShape="1">
          <a:blip r:embed="rId2"/>
          <a:srcRect l="26202" r="37306" b="-3"/>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4572001" y="2201958"/>
            <a:ext cx="6781800" cy="3900730"/>
          </a:xfrm>
        </p:spPr>
        <p:txBody>
          <a:bodyPr anchor="t">
            <a:normAutofit/>
          </a:bodyPr>
          <a:lstStyle/>
          <a:p>
            <a:pPr marL="450850" lvl="1" indent="-450850">
              <a:spcBef>
                <a:spcPts val="0"/>
              </a:spcBef>
              <a:buFont typeface="+mj-lt"/>
              <a:buAutoNum type="arabicPeriod" startAt="3"/>
              <a:defRPr/>
            </a:pPr>
            <a:r>
              <a:rPr lang="en-GB" sz="2000" b="1"/>
              <a:t>Quantitative Easing (QE)</a:t>
            </a:r>
          </a:p>
          <a:p>
            <a:pPr marL="730250" lvl="2" indent="-450850">
              <a:spcBef>
                <a:spcPts val="0"/>
              </a:spcBef>
              <a:defRPr/>
            </a:pPr>
            <a:r>
              <a:rPr lang="en-GB" sz="2000"/>
              <a:t>When the recession began in the UK in 2008, the BoE would have been expected to cut interest rates in order to help stimulate economic activity</a:t>
            </a:r>
          </a:p>
          <a:p>
            <a:pPr marL="730250" lvl="2" indent="-450850">
              <a:spcBef>
                <a:spcPts val="0"/>
              </a:spcBef>
              <a:defRPr/>
            </a:pPr>
            <a:r>
              <a:rPr lang="en-GB" sz="2000"/>
              <a:t>However, with interest rates at 0.5%, they had very little downwards movement to manipulate the economy with</a:t>
            </a:r>
          </a:p>
          <a:p>
            <a:pPr marL="730250" lvl="2" indent="-450850">
              <a:spcBef>
                <a:spcPts val="0"/>
              </a:spcBef>
              <a:defRPr/>
            </a:pPr>
            <a:r>
              <a:rPr lang="en-GB" sz="2000"/>
              <a:t>In addition, banks were nervous about lending money to firms and individuals, so the BoE sought to boost the funds available for lending to businesses and firms</a:t>
            </a:r>
          </a:p>
          <a:p>
            <a:pPr marL="730250" lvl="2" indent="-450850">
              <a:spcBef>
                <a:spcPts val="0"/>
              </a:spcBef>
              <a:defRPr/>
            </a:pPr>
            <a:r>
              <a:rPr lang="en-GB" sz="2000"/>
              <a:t>In total, £375bn has been raised in QE</a:t>
            </a:r>
          </a:p>
          <a:p>
            <a:pPr marL="730250" lvl="2" indent="-450850">
              <a:spcBef>
                <a:spcPts val="0"/>
              </a:spcBef>
              <a:defRPr/>
            </a:pPr>
            <a:r>
              <a:rPr lang="en-GB" sz="2000"/>
              <a:t>How effective this has been is a matter of debate, but it could be argued that the recession may have been worse had  the BoE not intervened in this manner</a:t>
            </a:r>
          </a:p>
          <a:p>
            <a:endParaRPr lang="en-GB" sz="2000"/>
          </a:p>
        </p:txBody>
      </p:sp>
      <p:pic>
        <p:nvPicPr>
          <p:cNvPr id="4" name="Picture 3">
            <a:extLst>
              <a:ext uri="{FF2B5EF4-FFF2-40B4-BE49-F238E27FC236}">
                <a16:creationId xmlns:a16="http://schemas.microsoft.com/office/drawing/2014/main" id="{A186052A-37C6-A932-148C-83F905E1C6EE}"/>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7568C2DB-D576-E1BA-B028-42D0E626E3D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BD22A91F-A2E3-7A43-7250-7E919539EC66}"/>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1CD3C53-581D-BCD2-C62D-D960E2A54409}"/>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3608096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1" y="601744"/>
            <a:ext cx="6781800" cy="1338696"/>
          </a:xfrm>
        </p:spPr>
        <p:txBody>
          <a:bodyPr>
            <a:normAutofit/>
          </a:bodyPr>
          <a:lstStyle/>
          <a:p>
            <a:r>
              <a:rPr lang="en-GB" dirty="0"/>
              <a:t>Monetary Policy and Aggregate Demand</a:t>
            </a:r>
          </a:p>
        </p:txBody>
      </p:sp>
      <p:pic>
        <p:nvPicPr>
          <p:cNvPr id="5" name="Picture 4" descr="Calculator, pen, compass, money and a paper with graphs printed on it">
            <a:extLst>
              <a:ext uri="{FF2B5EF4-FFF2-40B4-BE49-F238E27FC236}">
                <a16:creationId xmlns:a16="http://schemas.microsoft.com/office/drawing/2014/main" id="{99BC0470-8531-37BE-BCA4-6303880DF346}"/>
              </a:ext>
            </a:extLst>
          </p:cNvPr>
          <p:cNvPicPr>
            <a:picLocks noChangeAspect="1"/>
          </p:cNvPicPr>
          <p:nvPr/>
        </p:nvPicPr>
        <p:blipFill rotWithShape="1">
          <a:blip r:embed="rId2"/>
          <a:srcRect l="34129" r="32832" b="8"/>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p:cNvSpPr>
            <a:spLocks noGrp="1"/>
          </p:cNvSpPr>
          <p:nvPr>
            <p:ph idx="1"/>
          </p:nvPr>
        </p:nvSpPr>
        <p:spPr>
          <a:xfrm>
            <a:off x="4572001" y="2201958"/>
            <a:ext cx="6781800" cy="3900730"/>
          </a:xfrm>
        </p:spPr>
        <p:txBody>
          <a:bodyPr anchor="t">
            <a:normAutofit/>
          </a:bodyPr>
          <a:lstStyle/>
          <a:p>
            <a:pPr marL="231775" indent="-231775">
              <a:spcBef>
                <a:spcPts val="0"/>
              </a:spcBef>
              <a:buFont typeface="Arial" charset="0"/>
              <a:buAutoNum type="arabicPeriod"/>
            </a:pPr>
            <a:r>
              <a:rPr lang="en-GB" sz="1700" b="1"/>
              <a:t>Consumption</a:t>
            </a:r>
          </a:p>
          <a:p>
            <a:pPr marL="231775" lvl="1" indent="0">
              <a:spcBef>
                <a:spcPts val="0"/>
              </a:spcBef>
            </a:pPr>
            <a:r>
              <a:rPr lang="en-GB" sz="1700"/>
              <a:t> Low interest rates = less incentive to save, more incentive to borrow and therefore higher consumption</a:t>
            </a:r>
          </a:p>
          <a:p>
            <a:pPr marL="231775" lvl="1" indent="0">
              <a:spcBef>
                <a:spcPts val="0"/>
              </a:spcBef>
            </a:pPr>
            <a:r>
              <a:rPr lang="en-GB" sz="1700"/>
              <a:t> This affects general spending and consumer durables especially</a:t>
            </a:r>
          </a:p>
          <a:p>
            <a:pPr marL="231775" lvl="1" indent="0">
              <a:spcBef>
                <a:spcPts val="0"/>
              </a:spcBef>
            </a:pPr>
            <a:r>
              <a:rPr lang="en-GB" sz="1700"/>
              <a:t> Higher interest rates = vice versa</a:t>
            </a:r>
          </a:p>
          <a:p>
            <a:pPr marL="231775" indent="-231775">
              <a:spcBef>
                <a:spcPts val="0"/>
              </a:spcBef>
              <a:buFont typeface="Arial" charset="0"/>
              <a:buAutoNum type="arabicPeriod"/>
            </a:pPr>
            <a:r>
              <a:rPr lang="en-GB" sz="1700" b="1"/>
              <a:t>Investment</a:t>
            </a:r>
          </a:p>
          <a:p>
            <a:pPr marL="231775" lvl="1" indent="0">
              <a:spcBef>
                <a:spcPts val="0"/>
              </a:spcBef>
            </a:pPr>
            <a:r>
              <a:rPr lang="en-GB" sz="1700"/>
              <a:t> Low interest rates = investment projects become less costly/more profitable thus more attractive, so investment should rise</a:t>
            </a:r>
          </a:p>
          <a:p>
            <a:pPr marL="231775" lvl="1" indent="0">
              <a:spcBef>
                <a:spcPts val="0"/>
              </a:spcBef>
            </a:pPr>
            <a:r>
              <a:rPr lang="en-GB" sz="1700"/>
              <a:t> High interest rates = vice versa</a:t>
            </a:r>
          </a:p>
          <a:p>
            <a:pPr marL="231775" indent="-231775">
              <a:spcBef>
                <a:spcPts val="0"/>
              </a:spcBef>
              <a:buFont typeface="Arial" charset="0"/>
              <a:buAutoNum type="arabicPeriod"/>
            </a:pPr>
            <a:r>
              <a:rPr lang="en-GB" sz="1700" b="1"/>
              <a:t>Net Exports</a:t>
            </a:r>
          </a:p>
          <a:p>
            <a:pPr marL="231775" lvl="1" indent="0">
              <a:spcBef>
                <a:spcPts val="0"/>
              </a:spcBef>
            </a:pPr>
            <a:r>
              <a:rPr lang="en-GB" sz="1700"/>
              <a:t> Low interest rates = weaker £ as less attractive to currency investors</a:t>
            </a:r>
          </a:p>
          <a:p>
            <a:pPr marL="231775" lvl="1" indent="0">
              <a:spcBef>
                <a:spcPts val="0"/>
              </a:spcBef>
            </a:pPr>
            <a:r>
              <a:rPr lang="en-GB" sz="1700"/>
              <a:t> Weak £ = Stronger Exports, fewer Imports</a:t>
            </a:r>
          </a:p>
          <a:p>
            <a:pPr marL="231775" lvl="1" indent="0">
              <a:spcBef>
                <a:spcPts val="0"/>
              </a:spcBef>
            </a:pPr>
            <a:r>
              <a:rPr lang="en-GB" sz="1700"/>
              <a:t> High rates = vice versa</a:t>
            </a:r>
          </a:p>
          <a:p>
            <a:endParaRPr lang="en-GB" sz="1700"/>
          </a:p>
        </p:txBody>
      </p:sp>
      <p:pic>
        <p:nvPicPr>
          <p:cNvPr id="4" name="Picture 3">
            <a:extLst>
              <a:ext uri="{FF2B5EF4-FFF2-40B4-BE49-F238E27FC236}">
                <a16:creationId xmlns:a16="http://schemas.microsoft.com/office/drawing/2014/main" id="{E5B84B1D-E5DA-C1BA-B348-4C5BAC7CCFD5}"/>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5145FD42-7B2C-8EB4-F02B-E849AE6C28E0}"/>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19B4D2AA-6CD3-2877-DBB3-0417C61C171A}"/>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6EC18CC7-285C-6048-1DC3-B405E09D3DEA}"/>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758972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GB" sz="4000">
                <a:solidFill>
                  <a:srgbClr val="FFFFFF"/>
                </a:solidFill>
              </a:rPr>
              <a:t>Other Monetary Policy Impacts</a:t>
            </a:r>
          </a:p>
        </p:txBody>
      </p:sp>
      <p:graphicFrame>
        <p:nvGraphicFramePr>
          <p:cNvPr id="5" name="Content Placeholder 2">
            <a:extLst>
              <a:ext uri="{FF2B5EF4-FFF2-40B4-BE49-F238E27FC236}">
                <a16:creationId xmlns:a16="http://schemas.microsoft.com/office/drawing/2014/main" id="{9D19D63A-9C60-1B36-6E36-02480F80C6A7}"/>
              </a:ext>
            </a:extLst>
          </p:cNvPr>
          <p:cNvGraphicFramePr>
            <a:graphicFrameLocks noGrp="1"/>
          </p:cNvGraphicFramePr>
          <p:nvPr>
            <p:ph idx="1"/>
            <p:extLst>
              <p:ext uri="{D42A27DB-BD31-4B8C-83A1-F6EECF244321}">
                <p14:modId xmlns:p14="http://schemas.microsoft.com/office/powerpoint/2010/main" val="15569552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B197A4F3-8566-6BDC-DA0C-F2A511CFDF29}"/>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EB0E0E0D-C9D7-F020-A515-237DA7779F96}"/>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6" name="Footer Placeholder 2">
            <a:extLst>
              <a:ext uri="{FF2B5EF4-FFF2-40B4-BE49-F238E27FC236}">
                <a16:creationId xmlns:a16="http://schemas.microsoft.com/office/drawing/2014/main" id="{DA7F71D5-C90C-D69F-1D0A-0292D2DE8E3F}"/>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4484FA38-A183-F25F-56CD-F35E1A29B08F}"/>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879272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Expansionary Monetary Policy</a:t>
            </a:r>
          </a:p>
        </p:txBody>
      </p:sp>
      <p:sp>
        <p:nvSpPr>
          <p:cNvPr id="4" name="TextBox 3"/>
          <p:cNvSpPr txBox="1"/>
          <p:nvPr/>
        </p:nvSpPr>
        <p:spPr>
          <a:xfrm>
            <a:off x="7768253" y="1632331"/>
            <a:ext cx="4260217" cy="830997"/>
          </a:xfrm>
          <a:prstGeom prst="rect">
            <a:avLst/>
          </a:prstGeom>
          <a:solidFill>
            <a:srgbClr val="66FFFF"/>
          </a:solidFill>
        </p:spPr>
        <p:txBody>
          <a:bodyPr wrap="square" rtlCol="0">
            <a:spAutoFit/>
          </a:bodyPr>
          <a:lstStyle/>
          <a:p>
            <a:pPr defTabSz="914400"/>
            <a:r>
              <a:rPr lang="en-GB" sz="1600" dirty="0">
                <a:solidFill>
                  <a:srgbClr val="000000"/>
                </a:solidFill>
                <a:latin typeface="Calibri"/>
              </a:rPr>
              <a:t>1) If the Bank of England is concerned that slow </a:t>
            </a:r>
            <a:r>
              <a:rPr lang="en-GB" sz="1600" b="1" dirty="0">
                <a:solidFill>
                  <a:srgbClr val="7030A0"/>
                </a:solidFill>
                <a:latin typeface="Calibri"/>
              </a:rPr>
              <a:t>economic growth is likely to feed through to lower inflation they may cut interest rates</a:t>
            </a:r>
            <a:r>
              <a:rPr lang="en-GB" sz="1600" dirty="0">
                <a:solidFill>
                  <a:srgbClr val="000000"/>
                </a:solidFill>
                <a:latin typeface="Calibri"/>
              </a:rPr>
              <a:t>.</a:t>
            </a:r>
            <a:endParaRPr lang="en-GB" sz="1600" b="1" i="1" dirty="0">
              <a:solidFill>
                <a:srgbClr val="000000"/>
              </a:solidFill>
              <a:latin typeface="Calibri"/>
            </a:endParaRPr>
          </a:p>
        </p:txBody>
      </p:sp>
      <p:sp>
        <p:nvSpPr>
          <p:cNvPr id="5" name="TextBox 4"/>
          <p:cNvSpPr txBox="1"/>
          <p:nvPr/>
        </p:nvSpPr>
        <p:spPr>
          <a:xfrm>
            <a:off x="7768252" y="2563312"/>
            <a:ext cx="4260217" cy="830997"/>
          </a:xfrm>
          <a:prstGeom prst="rect">
            <a:avLst/>
          </a:prstGeom>
          <a:solidFill>
            <a:srgbClr val="66FFFF"/>
          </a:solidFill>
        </p:spPr>
        <p:txBody>
          <a:bodyPr wrap="square" rtlCol="0">
            <a:spAutoFit/>
          </a:bodyPr>
          <a:lstStyle/>
          <a:p>
            <a:pPr defTabSz="914400"/>
            <a:r>
              <a:rPr lang="en-GB" sz="1600" dirty="0">
                <a:solidFill>
                  <a:srgbClr val="000000"/>
                </a:solidFill>
                <a:latin typeface="Calibri"/>
              </a:rPr>
              <a:t>2) This </a:t>
            </a:r>
            <a:r>
              <a:rPr lang="en-GB" sz="1600" b="1" dirty="0">
                <a:solidFill>
                  <a:srgbClr val="7030A0"/>
                </a:solidFill>
                <a:latin typeface="Calibri"/>
              </a:rPr>
              <a:t>reduces the savings ratio </a:t>
            </a:r>
            <a:r>
              <a:rPr lang="en-GB" sz="1600" dirty="0">
                <a:solidFill>
                  <a:srgbClr val="000000"/>
                </a:solidFill>
                <a:latin typeface="Calibri"/>
              </a:rPr>
              <a:t>and </a:t>
            </a:r>
            <a:r>
              <a:rPr lang="en-GB" sz="1600" b="1" dirty="0">
                <a:solidFill>
                  <a:srgbClr val="7030A0"/>
                </a:solidFill>
                <a:latin typeface="Calibri"/>
              </a:rPr>
              <a:t>makes borrowing more attractive so consumption rises</a:t>
            </a:r>
            <a:r>
              <a:rPr lang="en-GB" sz="1600" dirty="0">
                <a:solidFill>
                  <a:srgbClr val="000000"/>
                </a:solidFill>
                <a:latin typeface="Calibri"/>
              </a:rPr>
              <a:t>.</a:t>
            </a:r>
            <a:endParaRPr lang="en-GB" sz="1600" b="1" i="1" dirty="0">
              <a:solidFill>
                <a:srgbClr val="000000"/>
              </a:solidFill>
              <a:latin typeface="Calibri"/>
            </a:endParaRPr>
          </a:p>
        </p:txBody>
      </p:sp>
      <p:sp>
        <p:nvSpPr>
          <p:cNvPr id="6" name="TextBox 5"/>
          <p:cNvSpPr txBox="1"/>
          <p:nvPr/>
        </p:nvSpPr>
        <p:spPr>
          <a:xfrm>
            <a:off x="7768252" y="3494293"/>
            <a:ext cx="4260217" cy="584775"/>
          </a:xfrm>
          <a:prstGeom prst="rect">
            <a:avLst/>
          </a:prstGeom>
          <a:solidFill>
            <a:srgbClr val="66FFFF"/>
          </a:solidFill>
        </p:spPr>
        <p:txBody>
          <a:bodyPr wrap="square" rtlCol="0">
            <a:spAutoFit/>
          </a:bodyPr>
          <a:lstStyle/>
          <a:p>
            <a:pPr defTabSz="914400"/>
            <a:r>
              <a:rPr lang="en-GB" sz="1600" dirty="0">
                <a:solidFill>
                  <a:srgbClr val="000000"/>
                </a:solidFill>
                <a:latin typeface="Calibri"/>
              </a:rPr>
              <a:t>3) This has the effect of </a:t>
            </a:r>
            <a:r>
              <a:rPr lang="en-GB" sz="1600" b="1" dirty="0">
                <a:solidFill>
                  <a:srgbClr val="7030A0"/>
                </a:solidFill>
                <a:latin typeface="Calibri"/>
              </a:rPr>
              <a:t>increasing real national output from Y to Y1</a:t>
            </a:r>
            <a:r>
              <a:rPr lang="en-GB" sz="1600" b="1" i="1" dirty="0">
                <a:solidFill>
                  <a:srgbClr val="000000"/>
                </a:solidFill>
                <a:latin typeface="Calibri"/>
              </a:rPr>
              <a:t>.</a:t>
            </a:r>
          </a:p>
        </p:txBody>
      </p:sp>
      <p:sp>
        <p:nvSpPr>
          <p:cNvPr id="7" name="TextBox 6"/>
          <p:cNvSpPr txBox="1"/>
          <p:nvPr/>
        </p:nvSpPr>
        <p:spPr>
          <a:xfrm>
            <a:off x="7768252" y="4209567"/>
            <a:ext cx="4260217" cy="584775"/>
          </a:xfrm>
          <a:prstGeom prst="rect">
            <a:avLst/>
          </a:prstGeom>
          <a:solidFill>
            <a:srgbClr val="66FFFF"/>
          </a:solidFill>
        </p:spPr>
        <p:txBody>
          <a:bodyPr wrap="square" rtlCol="0">
            <a:spAutoFit/>
          </a:bodyPr>
          <a:lstStyle/>
          <a:p>
            <a:pPr defTabSz="914400"/>
            <a:r>
              <a:rPr lang="en-GB" sz="1600" dirty="0">
                <a:solidFill>
                  <a:srgbClr val="000000"/>
                </a:solidFill>
                <a:latin typeface="Calibri"/>
              </a:rPr>
              <a:t>4) There will also be the added benefit of </a:t>
            </a:r>
            <a:r>
              <a:rPr lang="en-GB" sz="1600" b="1" dirty="0">
                <a:solidFill>
                  <a:srgbClr val="7030A0"/>
                </a:solidFill>
                <a:latin typeface="Calibri"/>
              </a:rPr>
              <a:t>creating employment</a:t>
            </a:r>
            <a:r>
              <a:rPr lang="en-GB" sz="1600" b="1" i="1" dirty="0">
                <a:solidFill>
                  <a:srgbClr val="000000"/>
                </a:solidFill>
                <a:latin typeface="Calibri"/>
              </a:rPr>
              <a:t>.</a:t>
            </a:r>
            <a:endParaRPr lang="en-GB" sz="2000" b="1" i="1" dirty="0">
              <a:solidFill>
                <a:srgbClr val="000000"/>
              </a:solidFill>
              <a:latin typeface="Calibri"/>
            </a:endParaRPr>
          </a:p>
        </p:txBody>
      </p:sp>
      <p:cxnSp>
        <p:nvCxnSpPr>
          <p:cNvPr id="8" name="Straight Connector 7"/>
          <p:cNvCxnSpPr/>
          <p:nvPr/>
        </p:nvCxnSpPr>
        <p:spPr>
          <a:xfrm>
            <a:off x="2969042" y="2635534"/>
            <a:ext cx="0" cy="3527425"/>
          </a:xfrm>
          <a:prstGeom prst="line">
            <a:avLst/>
          </a:prstGeom>
          <a:noFill/>
          <a:ln w="28575" cap="flat" cmpd="sng" algn="ctr">
            <a:solidFill>
              <a:srgbClr val="D1282E"/>
            </a:solidFill>
            <a:prstDash val="solid"/>
          </a:ln>
          <a:effectLst/>
        </p:spPr>
      </p:cxnSp>
      <p:sp>
        <p:nvSpPr>
          <p:cNvPr id="9" name="TextBox 8"/>
          <p:cNvSpPr txBox="1">
            <a:spLocks noChangeArrowheads="1"/>
          </p:cNvSpPr>
          <p:nvPr/>
        </p:nvSpPr>
        <p:spPr bwMode="auto">
          <a:xfrm>
            <a:off x="2175292" y="2519646"/>
            <a:ext cx="863600" cy="646113"/>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Price Level</a:t>
            </a:r>
            <a:endParaRPr lang="en-US" dirty="0">
              <a:solidFill>
                <a:srgbClr val="000000"/>
              </a:solidFill>
              <a:latin typeface="Calibri"/>
            </a:endParaRPr>
          </a:p>
        </p:txBody>
      </p:sp>
      <p:sp>
        <p:nvSpPr>
          <p:cNvPr id="10" name="TextBox 9"/>
          <p:cNvSpPr txBox="1">
            <a:spLocks noChangeArrowheads="1"/>
          </p:cNvSpPr>
          <p:nvPr/>
        </p:nvSpPr>
        <p:spPr bwMode="auto">
          <a:xfrm>
            <a:off x="6947019" y="6160528"/>
            <a:ext cx="2520950"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Real National Output</a:t>
            </a:r>
            <a:endParaRPr lang="en-US" dirty="0">
              <a:solidFill>
                <a:srgbClr val="000000"/>
              </a:solidFill>
              <a:latin typeface="Calibri"/>
            </a:endParaRPr>
          </a:p>
        </p:txBody>
      </p:sp>
      <p:sp>
        <p:nvSpPr>
          <p:cNvPr id="11" name="TextBox 10"/>
          <p:cNvSpPr txBox="1">
            <a:spLocks noChangeArrowheads="1"/>
          </p:cNvSpPr>
          <p:nvPr/>
        </p:nvSpPr>
        <p:spPr bwMode="auto">
          <a:xfrm>
            <a:off x="6229767" y="2310096"/>
            <a:ext cx="935038" cy="369888"/>
          </a:xfrm>
          <a:prstGeom prst="rect">
            <a:avLst/>
          </a:prstGeom>
          <a:noFill/>
          <a:ln w="9525">
            <a:noFill/>
            <a:miter lim="800000"/>
            <a:headEnd/>
            <a:tailEnd/>
          </a:ln>
        </p:spPr>
        <p:txBody>
          <a:bodyPr>
            <a:spAutoFit/>
          </a:bodyPr>
          <a:lstStyle/>
          <a:p>
            <a:pPr defTabSz="914400"/>
            <a:r>
              <a:rPr lang="en-GB" dirty="0">
                <a:solidFill>
                  <a:srgbClr val="000000"/>
                </a:solidFill>
                <a:latin typeface="Calibri"/>
              </a:rPr>
              <a:t>LRAS</a:t>
            </a:r>
            <a:endParaRPr lang="en-US" dirty="0">
              <a:solidFill>
                <a:srgbClr val="000000"/>
              </a:solidFill>
              <a:latin typeface="Calibri"/>
            </a:endParaRPr>
          </a:p>
        </p:txBody>
      </p:sp>
      <p:cxnSp>
        <p:nvCxnSpPr>
          <p:cNvPr id="12" name="Straight Connector 11"/>
          <p:cNvCxnSpPr/>
          <p:nvPr/>
        </p:nvCxnSpPr>
        <p:spPr>
          <a:xfrm>
            <a:off x="6626642" y="3507071"/>
            <a:ext cx="0" cy="2663825"/>
          </a:xfrm>
          <a:prstGeom prst="line">
            <a:avLst/>
          </a:prstGeom>
          <a:noFill/>
          <a:ln w="9525" cap="flat" cmpd="sng" algn="ctr">
            <a:solidFill>
              <a:srgbClr val="D1282E"/>
            </a:solidFill>
            <a:prstDash val="dash"/>
          </a:ln>
          <a:effectLst/>
        </p:spPr>
      </p:cxnSp>
      <p:sp>
        <p:nvSpPr>
          <p:cNvPr id="13" name="TextBox 12"/>
          <p:cNvSpPr txBox="1">
            <a:spLocks noChangeArrowheads="1"/>
          </p:cNvSpPr>
          <p:nvPr/>
        </p:nvSpPr>
        <p:spPr bwMode="auto">
          <a:xfrm>
            <a:off x="2367540" y="4658640"/>
            <a:ext cx="671352" cy="368300"/>
          </a:xfrm>
          <a:prstGeom prst="rect">
            <a:avLst/>
          </a:prstGeom>
          <a:noFill/>
          <a:ln w="9525">
            <a:noFill/>
            <a:miter lim="800000"/>
            <a:headEnd/>
            <a:tailEnd/>
          </a:ln>
        </p:spPr>
        <p:txBody>
          <a:bodyPr wrap="square">
            <a:spAutoFit/>
          </a:bodyPr>
          <a:lstStyle/>
          <a:p>
            <a:pPr algn="ctr" defTabSz="914400"/>
            <a:r>
              <a:rPr lang="en-GB" dirty="0">
                <a:solidFill>
                  <a:srgbClr val="000000"/>
                </a:solidFill>
                <a:latin typeface="Calibri"/>
              </a:rPr>
              <a:t>P</a:t>
            </a:r>
            <a:endParaRPr lang="en-US" dirty="0">
              <a:solidFill>
                <a:srgbClr val="000000"/>
              </a:solidFill>
              <a:latin typeface="Calibri"/>
            </a:endParaRPr>
          </a:p>
        </p:txBody>
      </p:sp>
      <p:sp>
        <p:nvSpPr>
          <p:cNvPr id="14" name="TextBox 13"/>
          <p:cNvSpPr txBox="1">
            <a:spLocks noChangeArrowheads="1"/>
          </p:cNvSpPr>
          <p:nvPr/>
        </p:nvSpPr>
        <p:spPr bwMode="auto">
          <a:xfrm>
            <a:off x="6206064" y="6170896"/>
            <a:ext cx="865187" cy="276999"/>
          </a:xfrm>
          <a:prstGeom prst="rect">
            <a:avLst/>
          </a:prstGeom>
          <a:noFill/>
          <a:ln w="9525">
            <a:noFill/>
            <a:miter lim="800000"/>
            <a:headEnd/>
            <a:tailEnd/>
          </a:ln>
        </p:spPr>
        <p:txBody>
          <a:bodyPr>
            <a:spAutoFit/>
          </a:bodyPr>
          <a:lstStyle/>
          <a:p>
            <a:pPr algn="ctr" defTabSz="914400"/>
            <a:r>
              <a:rPr lang="en-GB" sz="1200" dirty="0">
                <a:solidFill>
                  <a:srgbClr val="000000"/>
                </a:solidFill>
                <a:latin typeface="Calibri"/>
              </a:rPr>
              <a:t>FE</a:t>
            </a:r>
            <a:endParaRPr lang="en-US" dirty="0">
              <a:solidFill>
                <a:srgbClr val="000000"/>
              </a:solidFill>
              <a:latin typeface="Calibri"/>
            </a:endParaRPr>
          </a:p>
        </p:txBody>
      </p:sp>
      <p:sp>
        <p:nvSpPr>
          <p:cNvPr id="15" name="Freeform 14"/>
          <p:cNvSpPr/>
          <p:nvPr/>
        </p:nvSpPr>
        <p:spPr>
          <a:xfrm>
            <a:off x="2969042" y="2614896"/>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16" name="Straight Connector 15"/>
          <p:cNvCxnSpPr/>
          <p:nvPr/>
        </p:nvCxnSpPr>
        <p:spPr>
          <a:xfrm>
            <a:off x="2969042" y="6162959"/>
            <a:ext cx="4679950" cy="0"/>
          </a:xfrm>
          <a:prstGeom prst="line">
            <a:avLst/>
          </a:prstGeom>
          <a:noFill/>
          <a:ln w="28575" cap="flat" cmpd="sng" algn="ctr">
            <a:solidFill>
              <a:srgbClr val="D1282E"/>
            </a:solidFill>
            <a:prstDash val="solid"/>
          </a:ln>
          <a:effectLst/>
        </p:spPr>
      </p:cxnSp>
      <p:cxnSp>
        <p:nvCxnSpPr>
          <p:cNvPr id="17" name="Straight Connector 16"/>
          <p:cNvCxnSpPr/>
          <p:nvPr/>
        </p:nvCxnSpPr>
        <p:spPr>
          <a:xfrm>
            <a:off x="3385497" y="3746064"/>
            <a:ext cx="2304256" cy="1872208"/>
          </a:xfrm>
          <a:prstGeom prst="line">
            <a:avLst/>
          </a:prstGeom>
          <a:noFill/>
          <a:ln w="28575" cap="flat" cmpd="sng" algn="ctr">
            <a:solidFill>
              <a:srgbClr val="0033CC"/>
            </a:solidFill>
            <a:prstDash val="solid"/>
          </a:ln>
          <a:effectLst/>
        </p:spPr>
      </p:cxnSp>
      <p:sp>
        <p:nvSpPr>
          <p:cNvPr id="18" name="TextBox 17"/>
          <p:cNvSpPr txBox="1">
            <a:spLocks noChangeArrowheads="1"/>
          </p:cNvSpPr>
          <p:nvPr/>
        </p:nvSpPr>
        <p:spPr bwMode="auto">
          <a:xfrm>
            <a:off x="5617745" y="5402248"/>
            <a:ext cx="935038" cy="369888"/>
          </a:xfrm>
          <a:prstGeom prst="rect">
            <a:avLst/>
          </a:prstGeom>
          <a:noFill/>
          <a:ln w="9525">
            <a:noFill/>
            <a:miter lim="800000"/>
            <a:headEnd/>
            <a:tailEnd/>
          </a:ln>
        </p:spPr>
        <p:txBody>
          <a:bodyPr>
            <a:spAutoFit/>
          </a:bodyPr>
          <a:lstStyle/>
          <a:p>
            <a:pPr defTabSz="914400"/>
            <a:r>
              <a:rPr lang="en-GB" dirty="0">
                <a:solidFill>
                  <a:srgbClr val="000000"/>
                </a:solidFill>
                <a:latin typeface="Calibri"/>
              </a:rPr>
              <a:t>AD</a:t>
            </a:r>
            <a:endParaRPr lang="en-US" dirty="0">
              <a:solidFill>
                <a:srgbClr val="000000"/>
              </a:solidFill>
              <a:latin typeface="Calibri"/>
            </a:endParaRPr>
          </a:p>
        </p:txBody>
      </p:sp>
      <p:cxnSp>
        <p:nvCxnSpPr>
          <p:cNvPr id="19" name="Straight Connector 18"/>
          <p:cNvCxnSpPr/>
          <p:nvPr/>
        </p:nvCxnSpPr>
        <p:spPr>
          <a:xfrm>
            <a:off x="4712705" y="4828528"/>
            <a:ext cx="0" cy="1332000"/>
          </a:xfrm>
          <a:prstGeom prst="line">
            <a:avLst/>
          </a:prstGeom>
          <a:noFill/>
          <a:ln w="9525" cap="flat" cmpd="sng" algn="ctr">
            <a:solidFill>
              <a:srgbClr val="D1282E"/>
            </a:solidFill>
            <a:prstDash val="dash"/>
          </a:ln>
          <a:effectLst/>
        </p:spPr>
      </p:cxnSp>
      <p:sp>
        <p:nvSpPr>
          <p:cNvPr id="20" name="TextBox 19"/>
          <p:cNvSpPr txBox="1">
            <a:spLocks noChangeArrowheads="1"/>
          </p:cNvSpPr>
          <p:nvPr/>
        </p:nvSpPr>
        <p:spPr bwMode="auto">
          <a:xfrm>
            <a:off x="4299452" y="6170896"/>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a:t>
            </a:r>
            <a:endParaRPr lang="en-US" dirty="0">
              <a:solidFill>
                <a:srgbClr val="000000"/>
              </a:solidFill>
              <a:latin typeface="Calibri"/>
            </a:endParaRPr>
          </a:p>
        </p:txBody>
      </p:sp>
      <p:cxnSp>
        <p:nvCxnSpPr>
          <p:cNvPr id="21" name="Straight Connector 20"/>
          <p:cNvCxnSpPr/>
          <p:nvPr/>
        </p:nvCxnSpPr>
        <p:spPr>
          <a:xfrm>
            <a:off x="4177585" y="3386024"/>
            <a:ext cx="2304256" cy="1872208"/>
          </a:xfrm>
          <a:prstGeom prst="line">
            <a:avLst/>
          </a:prstGeom>
          <a:noFill/>
          <a:ln w="28575" cap="flat" cmpd="sng" algn="ctr">
            <a:solidFill>
              <a:srgbClr val="0033CC"/>
            </a:solidFill>
            <a:prstDash val="solid"/>
          </a:ln>
          <a:effectLst/>
        </p:spPr>
      </p:cxnSp>
      <p:sp>
        <p:nvSpPr>
          <p:cNvPr id="22" name="TextBox 21"/>
          <p:cNvSpPr txBox="1">
            <a:spLocks noChangeArrowheads="1"/>
          </p:cNvSpPr>
          <p:nvPr/>
        </p:nvSpPr>
        <p:spPr bwMode="auto">
          <a:xfrm>
            <a:off x="6481841" y="5114216"/>
            <a:ext cx="648072" cy="369888"/>
          </a:xfrm>
          <a:prstGeom prst="rect">
            <a:avLst/>
          </a:prstGeom>
          <a:noFill/>
          <a:ln w="9525">
            <a:noFill/>
            <a:miter lim="800000"/>
            <a:headEnd/>
            <a:tailEnd/>
          </a:ln>
        </p:spPr>
        <p:txBody>
          <a:bodyPr wrap="square">
            <a:spAutoFit/>
          </a:bodyPr>
          <a:lstStyle/>
          <a:p>
            <a:pPr defTabSz="914400"/>
            <a:r>
              <a:rPr lang="en-GB" dirty="0">
                <a:solidFill>
                  <a:srgbClr val="000000"/>
                </a:solidFill>
                <a:latin typeface="Calibri"/>
              </a:rPr>
              <a:t>AD1</a:t>
            </a:r>
            <a:endParaRPr lang="en-US" dirty="0">
              <a:solidFill>
                <a:srgbClr val="000000"/>
              </a:solidFill>
              <a:latin typeface="Calibri"/>
            </a:endParaRPr>
          </a:p>
        </p:txBody>
      </p:sp>
      <p:cxnSp>
        <p:nvCxnSpPr>
          <p:cNvPr id="23" name="Straight Arrow Connector 22"/>
          <p:cNvCxnSpPr/>
          <p:nvPr/>
        </p:nvCxnSpPr>
        <p:spPr>
          <a:xfrm flipV="1">
            <a:off x="3889553" y="3674056"/>
            <a:ext cx="504000" cy="396000"/>
          </a:xfrm>
          <a:prstGeom prst="straightConnector1">
            <a:avLst/>
          </a:prstGeom>
          <a:noFill/>
          <a:ln w="28575" cap="flat" cmpd="sng" algn="ctr">
            <a:solidFill>
              <a:srgbClr val="000000"/>
            </a:solidFill>
            <a:prstDash val="solid"/>
            <a:tailEnd type="arrow"/>
          </a:ln>
          <a:effectLst/>
        </p:spPr>
      </p:cxnSp>
      <p:cxnSp>
        <p:nvCxnSpPr>
          <p:cNvPr id="24" name="Straight Connector 23"/>
          <p:cNvCxnSpPr/>
          <p:nvPr/>
        </p:nvCxnSpPr>
        <p:spPr>
          <a:xfrm>
            <a:off x="5750961" y="4659560"/>
            <a:ext cx="0" cy="1476000"/>
          </a:xfrm>
          <a:prstGeom prst="line">
            <a:avLst/>
          </a:prstGeom>
          <a:noFill/>
          <a:ln w="9525" cap="flat" cmpd="sng" algn="ctr">
            <a:solidFill>
              <a:srgbClr val="D1282E"/>
            </a:solidFill>
            <a:prstDash val="dash"/>
          </a:ln>
          <a:effectLst/>
        </p:spPr>
      </p:cxnSp>
      <p:cxnSp>
        <p:nvCxnSpPr>
          <p:cNvPr id="25" name="Straight Connector 24"/>
          <p:cNvCxnSpPr/>
          <p:nvPr/>
        </p:nvCxnSpPr>
        <p:spPr>
          <a:xfrm>
            <a:off x="2980745" y="4632264"/>
            <a:ext cx="2772000" cy="0"/>
          </a:xfrm>
          <a:prstGeom prst="line">
            <a:avLst/>
          </a:prstGeom>
          <a:noFill/>
          <a:ln w="9525" cap="flat" cmpd="sng" algn="ctr">
            <a:solidFill>
              <a:srgbClr val="D1282E"/>
            </a:solidFill>
            <a:prstDash val="dash"/>
          </a:ln>
          <a:effectLst/>
        </p:spPr>
      </p:cxnSp>
      <p:sp>
        <p:nvSpPr>
          <p:cNvPr id="26" name="TextBox 25"/>
          <p:cNvSpPr txBox="1">
            <a:spLocks noChangeArrowheads="1"/>
          </p:cNvSpPr>
          <p:nvPr/>
        </p:nvSpPr>
        <p:spPr bwMode="auto">
          <a:xfrm>
            <a:off x="2415293" y="4404832"/>
            <a:ext cx="551576" cy="368300"/>
          </a:xfrm>
          <a:prstGeom prst="rect">
            <a:avLst/>
          </a:prstGeom>
          <a:noFill/>
          <a:ln w="9525">
            <a:noFill/>
            <a:miter lim="800000"/>
            <a:headEnd/>
            <a:tailEnd/>
          </a:ln>
        </p:spPr>
        <p:txBody>
          <a:bodyPr wrap="square">
            <a:spAutoFit/>
          </a:bodyPr>
          <a:lstStyle/>
          <a:p>
            <a:pPr algn="ctr" defTabSz="914400"/>
            <a:r>
              <a:rPr lang="en-GB" dirty="0">
                <a:solidFill>
                  <a:srgbClr val="000000"/>
                </a:solidFill>
                <a:latin typeface="Calibri"/>
              </a:rPr>
              <a:t>P1</a:t>
            </a:r>
            <a:endParaRPr lang="en-US" dirty="0">
              <a:solidFill>
                <a:srgbClr val="000000"/>
              </a:solidFill>
              <a:latin typeface="Calibri"/>
            </a:endParaRPr>
          </a:p>
        </p:txBody>
      </p:sp>
      <p:sp>
        <p:nvSpPr>
          <p:cNvPr id="27" name="TextBox 26"/>
          <p:cNvSpPr txBox="1">
            <a:spLocks noChangeArrowheads="1"/>
          </p:cNvSpPr>
          <p:nvPr/>
        </p:nvSpPr>
        <p:spPr bwMode="auto">
          <a:xfrm>
            <a:off x="5345830" y="6141768"/>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Y1</a:t>
            </a:r>
            <a:endParaRPr lang="en-US" dirty="0">
              <a:solidFill>
                <a:srgbClr val="000000"/>
              </a:solidFill>
              <a:latin typeface="Calibri"/>
            </a:endParaRPr>
          </a:p>
        </p:txBody>
      </p:sp>
      <p:pic>
        <p:nvPicPr>
          <p:cNvPr id="3" name="Picture 2">
            <a:extLst>
              <a:ext uri="{FF2B5EF4-FFF2-40B4-BE49-F238E27FC236}">
                <a16:creationId xmlns:a16="http://schemas.microsoft.com/office/drawing/2014/main" id="{F7349AC2-2FAE-F06E-8074-8E5FC190826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28" name="Picture 27">
            <a:extLst>
              <a:ext uri="{FF2B5EF4-FFF2-40B4-BE49-F238E27FC236}">
                <a16:creationId xmlns:a16="http://schemas.microsoft.com/office/drawing/2014/main" id="{1C44EC32-9D6F-3098-0EDF-4C4AC797589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29" name="Footer Placeholder 2">
            <a:extLst>
              <a:ext uri="{FF2B5EF4-FFF2-40B4-BE49-F238E27FC236}">
                <a16:creationId xmlns:a16="http://schemas.microsoft.com/office/drawing/2014/main" id="{570ADA27-9670-61CB-620B-8ED1D2A8FFC1}"/>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0" name="TextBox 29">
            <a:extLst>
              <a:ext uri="{FF2B5EF4-FFF2-40B4-BE49-F238E27FC236}">
                <a16:creationId xmlns:a16="http://schemas.microsoft.com/office/drawing/2014/main" id="{77E3947B-B930-95DC-386C-C9395684163C}"/>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645980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1000"/>
                                        <p:tgtEl>
                                          <p:spTgt spid="23"/>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1000"/>
                                        <p:tgtEl>
                                          <p:spTgt spid="25"/>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up)">
                                      <p:cBhvr>
                                        <p:cTn id="42" dur="1000"/>
                                        <p:tgtEl>
                                          <p:spTgt spid="24"/>
                                        </p:tgtEl>
                                      </p:cBhvr>
                                    </p:animEffect>
                                  </p:childTnLst>
                                </p:cTn>
                              </p:par>
                            </p:childTnLst>
                          </p:cTn>
                        </p:par>
                        <p:par>
                          <p:cTn id="43" fill="hold">
                            <p:stCondLst>
                              <p:cond delay="5000"/>
                            </p:stCondLst>
                            <p:childTnLst>
                              <p:par>
                                <p:cTn id="44" presetID="10" presetClass="entr" presetSubtype="0" fill="hold" grpId="0"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2" grpId="0"/>
      <p:bldP spid="26"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Contractionary Monetary Policy</a:t>
            </a:r>
          </a:p>
        </p:txBody>
      </p:sp>
      <p:sp>
        <p:nvSpPr>
          <p:cNvPr id="4" name="TextBox 3"/>
          <p:cNvSpPr txBox="1"/>
          <p:nvPr/>
        </p:nvSpPr>
        <p:spPr>
          <a:xfrm>
            <a:off x="7928081" y="2003941"/>
            <a:ext cx="4066695" cy="1077218"/>
          </a:xfrm>
          <a:prstGeom prst="rect">
            <a:avLst/>
          </a:prstGeom>
          <a:solidFill>
            <a:srgbClr val="66FFFF"/>
          </a:solidFill>
        </p:spPr>
        <p:txBody>
          <a:bodyPr wrap="square" rtlCol="0">
            <a:spAutoFit/>
          </a:bodyPr>
          <a:lstStyle/>
          <a:p>
            <a:pPr defTabSz="914400"/>
            <a:r>
              <a:rPr lang="en-GB" sz="1600" dirty="0">
                <a:solidFill>
                  <a:srgbClr val="000000"/>
                </a:solidFill>
                <a:latin typeface="Calibri"/>
              </a:rPr>
              <a:t>1) If the Bank of England is concerned that </a:t>
            </a:r>
            <a:r>
              <a:rPr lang="en-GB" sz="1600" b="1" dirty="0">
                <a:solidFill>
                  <a:srgbClr val="7030A0"/>
                </a:solidFill>
                <a:latin typeface="Calibri"/>
              </a:rPr>
              <a:t>inflation is running above the 2% target they may increase interest rates to reduce inflationary pressure</a:t>
            </a:r>
            <a:r>
              <a:rPr lang="en-GB" sz="1600" b="1" i="1" dirty="0">
                <a:solidFill>
                  <a:srgbClr val="000000"/>
                </a:solidFill>
                <a:latin typeface="Calibri"/>
              </a:rPr>
              <a:t>. </a:t>
            </a:r>
          </a:p>
        </p:txBody>
      </p:sp>
      <p:sp>
        <p:nvSpPr>
          <p:cNvPr id="5" name="TextBox 4"/>
          <p:cNvSpPr txBox="1"/>
          <p:nvPr/>
        </p:nvSpPr>
        <p:spPr>
          <a:xfrm>
            <a:off x="7928081" y="3169117"/>
            <a:ext cx="4066695" cy="830997"/>
          </a:xfrm>
          <a:prstGeom prst="rect">
            <a:avLst/>
          </a:prstGeom>
          <a:solidFill>
            <a:srgbClr val="66FFFF"/>
          </a:solidFill>
        </p:spPr>
        <p:txBody>
          <a:bodyPr wrap="square" rtlCol="0">
            <a:spAutoFit/>
          </a:bodyPr>
          <a:lstStyle/>
          <a:p>
            <a:pPr defTabSz="914400"/>
            <a:r>
              <a:rPr lang="en-GB" sz="1600" dirty="0">
                <a:solidFill>
                  <a:srgbClr val="000000"/>
                </a:solidFill>
                <a:latin typeface="Calibri"/>
              </a:rPr>
              <a:t>2) This makes saving more attractive and will reduce consumption in addition to reducing investment from firms.</a:t>
            </a:r>
            <a:endParaRPr lang="en-GB" sz="1600" b="1" i="1" dirty="0">
              <a:solidFill>
                <a:srgbClr val="000000"/>
              </a:solidFill>
              <a:latin typeface="Calibri"/>
            </a:endParaRPr>
          </a:p>
        </p:txBody>
      </p:sp>
      <p:sp>
        <p:nvSpPr>
          <p:cNvPr id="6" name="TextBox 5"/>
          <p:cNvSpPr txBox="1"/>
          <p:nvPr/>
        </p:nvSpPr>
        <p:spPr>
          <a:xfrm>
            <a:off x="7928080" y="4108377"/>
            <a:ext cx="4066695" cy="584775"/>
          </a:xfrm>
          <a:prstGeom prst="rect">
            <a:avLst/>
          </a:prstGeom>
          <a:solidFill>
            <a:srgbClr val="66FFFF"/>
          </a:solidFill>
        </p:spPr>
        <p:txBody>
          <a:bodyPr wrap="square" rtlCol="0">
            <a:spAutoFit/>
          </a:bodyPr>
          <a:lstStyle/>
          <a:p>
            <a:pPr defTabSz="914400"/>
            <a:r>
              <a:rPr lang="en-GB" sz="1600" dirty="0">
                <a:solidFill>
                  <a:srgbClr val="000000"/>
                </a:solidFill>
                <a:latin typeface="Calibri"/>
              </a:rPr>
              <a:t>3) This has the effect of</a:t>
            </a:r>
            <a:r>
              <a:rPr lang="en-GB" sz="1600" dirty="0">
                <a:solidFill>
                  <a:srgbClr val="7030A0"/>
                </a:solidFill>
                <a:latin typeface="Calibri"/>
              </a:rPr>
              <a:t> </a:t>
            </a:r>
            <a:r>
              <a:rPr lang="en-GB" sz="1600" b="1" dirty="0">
                <a:solidFill>
                  <a:srgbClr val="7030A0"/>
                </a:solidFill>
                <a:latin typeface="Calibri"/>
              </a:rPr>
              <a:t>reducing inflationary pressure </a:t>
            </a:r>
            <a:r>
              <a:rPr lang="en-GB" sz="1600" dirty="0">
                <a:solidFill>
                  <a:srgbClr val="000000"/>
                </a:solidFill>
                <a:latin typeface="Calibri"/>
              </a:rPr>
              <a:t>as the price level falls from P to P1.</a:t>
            </a:r>
          </a:p>
        </p:txBody>
      </p:sp>
      <p:sp>
        <p:nvSpPr>
          <p:cNvPr id="7" name="TextBox 6"/>
          <p:cNvSpPr txBox="1"/>
          <p:nvPr/>
        </p:nvSpPr>
        <p:spPr>
          <a:xfrm>
            <a:off x="7928080" y="4791334"/>
            <a:ext cx="4066695" cy="830997"/>
          </a:xfrm>
          <a:prstGeom prst="rect">
            <a:avLst/>
          </a:prstGeom>
          <a:solidFill>
            <a:srgbClr val="66FFFF"/>
          </a:solidFill>
        </p:spPr>
        <p:txBody>
          <a:bodyPr wrap="square" rtlCol="0">
            <a:spAutoFit/>
          </a:bodyPr>
          <a:lstStyle/>
          <a:p>
            <a:pPr defTabSz="914400"/>
            <a:r>
              <a:rPr lang="en-GB" sz="1600" dirty="0">
                <a:solidFill>
                  <a:srgbClr val="000000"/>
                </a:solidFill>
                <a:latin typeface="Calibri"/>
              </a:rPr>
              <a:t>4) However, this has come at the expense of a </a:t>
            </a:r>
            <a:r>
              <a:rPr lang="en-GB" sz="1600" b="1" dirty="0">
                <a:solidFill>
                  <a:srgbClr val="7030A0"/>
                </a:solidFill>
                <a:latin typeface="Calibri"/>
              </a:rPr>
              <a:t>reduction in real national output</a:t>
            </a:r>
            <a:r>
              <a:rPr lang="en-GB" sz="1600" dirty="0">
                <a:solidFill>
                  <a:srgbClr val="7030A0"/>
                </a:solidFill>
                <a:latin typeface="Calibri"/>
              </a:rPr>
              <a:t> </a:t>
            </a:r>
            <a:r>
              <a:rPr lang="en-GB" sz="1600" dirty="0">
                <a:solidFill>
                  <a:srgbClr val="000000"/>
                </a:solidFill>
                <a:latin typeface="Calibri"/>
              </a:rPr>
              <a:t>to Y1, which damages economic growth and employment.</a:t>
            </a:r>
          </a:p>
        </p:txBody>
      </p:sp>
      <p:cxnSp>
        <p:nvCxnSpPr>
          <p:cNvPr id="8" name="Straight Connector 7"/>
          <p:cNvCxnSpPr/>
          <p:nvPr/>
        </p:nvCxnSpPr>
        <p:spPr>
          <a:xfrm>
            <a:off x="2532994" y="2602922"/>
            <a:ext cx="0" cy="3527425"/>
          </a:xfrm>
          <a:prstGeom prst="line">
            <a:avLst/>
          </a:prstGeom>
          <a:noFill/>
          <a:ln w="28575" cap="flat" cmpd="sng" algn="ctr">
            <a:solidFill>
              <a:srgbClr val="D1282E"/>
            </a:solidFill>
            <a:prstDash val="solid"/>
          </a:ln>
          <a:effectLst/>
        </p:spPr>
      </p:cxnSp>
      <p:sp>
        <p:nvSpPr>
          <p:cNvPr id="9" name="TextBox 8"/>
          <p:cNvSpPr txBox="1">
            <a:spLocks noChangeArrowheads="1"/>
          </p:cNvSpPr>
          <p:nvPr/>
        </p:nvSpPr>
        <p:spPr bwMode="auto">
          <a:xfrm>
            <a:off x="1739244" y="2487034"/>
            <a:ext cx="863600" cy="646113"/>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Price Level</a:t>
            </a:r>
            <a:endParaRPr lang="en-US" dirty="0">
              <a:solidFill>
                <a:srgbClr val="000000"/>
              </a:solidFill>
              <a:latin typeface="Calibri"/>
            </a:endParaRPr>
          </a:p>
        </p:txBody>
      </p:sp>
      <p:sp>
        <p:nvSpPr>
          <p:cNvPr id="10" name="TextBox 9"/>
          <p:cNvSpPr txBox="1">
            <a:spLocks noChangeArrowheads="1"/>
          </p:cNvSpPr>
          <p:nvPr/>
        </p:nvSpPr>
        <p:spPr bwMode="auto">
          <a:xfrm>
            <a:off x="6705950" y="6160528"/>
            <a:ext cx="2520950"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Real National Output</a:t>
            </a:r>
            <a:endParaRPr lang="en-US" dirty="0">
              <a:solidFill>
                <a:srgbClr val="000000"/>
              </a:solidFill>
              <a:latin typeface="Calibri"/>
            </a:endParaRPr>
          </a:p>
        </p:txBody>
      </p:sp>
      <p:sp>
        <p:nvSpPr>
          <p:cNvPr id="11" name="TextBox 10"/>
          <p:cNvSpPr txBox="1">
            <a:spLocks noChangeArrowheads="1"/>
          </p:cNvSpPr>
          <p:nvPr/>
        </p:nvSpPr>
        <p:spPr bwMode="auto">
          <a:xfrm>
            <a:off x="5793719" y="2277484"/>
            <a:ext cx="935038" cy="369888"/>
          </a:xfrm>
          <a:prstGeom prst="rect">
            <a:avLst/>
          </a:prstGeom>
          <a:noFill/>
          <a:ln w="9525">
            <a:noFill/>
            <a:miter lim="800000"/>
            <a:headEnd/>
            <a:tailEnd/>
          </a:ln>
        </p:spPr>
        <p:txBody>
          <a:bodyPr>
            <a:spAutoFit/>
          </a:bodyPr>
          <a:lstStyle/>
          <a:p>
            <a:pPr defTabSz="914400"/>
            <a:r>
              <a:rPr lang="en-GB" dirty="0">
                <a:solidFill>
                  <a:srgbClr val="000000"/>
                </a:solidFill>
                <a:latin typeface="Calibri"/>
              </a:rPr>
              <a:t>LRAS</a:t>
            </a:r>
            <a:endParaRPr lang="en-US" dirty="0">
              <a:solidFill>
                <a:srgbClr val="000000"/>
              </a:solidFill>
              <a:latin typeface="Calibri"/>
            </a:endParaRPr>
          </a:p>
        </p:txBody>
      </p:sp>
      <p:cxnSp>
        <p:nvCxnSpPr>
          <p:cNvPr id="12" name="Straight Connector 11"/>
          <p:cNvCxnSpPr/>
          <p:nvPr/>
        </p:nvCxnSpPr>
        <p:spPr>
          <a:xfrm>
            <a:off x="6176946" y="3501755"/>
            <a:ext cx="0" cy="2628000"/>
          </a:xfrm>
          <a:prstGeom prst="line">
            <a:avLst/>
          </a:prstGeom>
          <a:noFill/>
          <a:ln w="9525" cap="flat" cmpd="sng" algn="ctr">
            <a:solidFill>
              <a:srgbClr val="D1282E"/>
            </a:solidFill>
            <a:prstDash val="dash"/>
          </a:ln>
          <a:effectLst/>
        </p:spPr>
      </p:cxnSp>
      <p:sp>
        <p:nvSpPr>
          <p:cNvPr id="13" name="TextBox 12"/>
          <p:cNvSpPr txBox="1">
            <a:spLocks noChangeArrowheads="1"/>
          </p:cNvSpPr>
          <p:nvPr/>
        </p:nvSpPr>
        <p:spPr bwMode="auto">
          <a:xfrm>
            <a:off x="2153593" y="3291788"/>
            <a:ext cx="431800" cy="368300"/>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a:t>
            </a:r>
            <a:endParaRPr lang="en-US" dirty="0">
              <a:solidFill>
                <a:srgbClr val="000000"/>
              </a:solidFill>
              <a:latin typeface="Calibri"/>
            </a:endParaRPr>
          </a:p>
        </p:txBody>
      </p:sp>
      <p:sp>
        <p:nvSpPr>
          <p:cNvPr id="14" name="TextBox 13"/>
          <p:cNvSpPr txBox="1">
            <a:spLocks noChangeArrowheads="1"/>
          </p:cNvSpPr>
          <p:nvPr/>
        </p:nvSpPr>
        <p:spPr bwMode="auto">
          <a:xfrm>
            <a:off x="5770016" y="6138284"/>
            <a:ext cx="865187" cy="276999"/>
          </a:xfrm>
          <a:prstGeom prst="rect">
            <a:avLst/>
          </a:prstGeom>
          <a:noFill/>
          <a:ln w="9525">
            <a:noFill/>
            <a:miter lim="800000"/>
            <a:headEnd/>
            <a:tailEnd/>
          </a:ln>
        </p:spPr>
        <p:txBody>
          <a:bodyPr>
            <a:spAutoFit/>
          </a:bodyPr>
          <a:lstStyle/>
          <a:p>
            <a:pPr algn="ctr" defTabSz="914400"/>
            <a:r>
              <a:rPr lang="en-GB" sz="1200" dirty="0">
                <a:solidFill>
                  <a:srgbClr val="000000"/>
                </a:solidFill>
                <a:latin typeface="Calibri"/>
              </a:rPr>
              <a:t>FE</a:t>
            </a:r>
            <a:endParaRPr lang="en-US" dirty="0">
              <a:solidFill>
                <a:srgbClr val="000000"/>
              </a:solidFill>
              <a:latin typeface="Calibri"/>
            </a:endParaRPr>
          </a:p>
        </p:txBody>
      </p:sp>
      <p:sp>
        <p:nvSpPr>
          <p:cNvPr id="15" name="Freeform 14"/>
          <p:cNvSpPr/>
          <p:nvPr/>
        </p:nvSpPr>
        <p:spPr>
          <a:xfrm>
            <a:off x="2532994" y="2582284"/>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16" name="Straight Connector 15"/>
          <p:cNvCxnSpPr/>
          <p:nvPr/>
        </p:nvCxnSpPr>
        <p:spPr>
          <a:xfrm>
            <a:off x="2532994" y="6130347"/>
            <a:ext cx="4679950" cy="0"/>
          </a:xfrm>
          <a:prstGeom prst="line">
            <a:avLst/>
          </a:prstGeom>
          <a:noFill/>
          <a:ln w="28575" cap="flat" cmpd="sng" algn="ctr">
            <a:solidFill>
              <a:srgbClr val="D1282E"/>
            </a:solidFill>
            <a:prstDash val="solid"/>
          </a:ln>
          <a:effectLst/>
        </p:spPr>
      </p:cxnSp>
      <p:cxnSp>
        <p:nvCxnSpPr>
          <p:cNvPr id="17" name="Straight Connector 16"/>
          <p:cNvCxnSpPr/>
          <p:nvPr/>
        </p:nvCxnSpPr>
        <p:spPr>
          <a:xfrm>
            <a:off x="5164281" y="2705340"/>
            <a:ext cx="2304256" cy="1872208"/>
          </a:xfrm>
          <a:prstGeom prst="line">
            <a:avLst/>
          </a:prstGeom>
          <a:noFill/>
          <a:ln w="28575" cap="flat" cmpd="sng" algn="ctr">
            <a:solidFill>
              <a:srgbClr val="0033CC"/>
            </a:solidFill>
            <a:prstDash val="solid"/>
          </a:ln>
          <a:effectLst/>
        </p:spPr>
      </p:cxnSp>
      <p:sp>
        <p:nvSpPr>
          <p:cNvPr id="18" name="TextBox 17"/>
          <p:cNvSpPr txBox="1">
            <a:spLocks noChangeArrowheads="1"/>
          </p:cNvSpPr>
          <p:nvPr/>
        </p:nvSpPr>
        <p:spPr bwMode="auto">
          <a:xfrm>
            <a:off x="7364041" y="4456140"/>
            <a:ext cx="935038" cy="369888"/>
          </a:xfrm>
          <a:prstGeom prst="rect">
            <a:avLst/>
          </a:prstGeom>
          <a:noFill/>
          <a:ln w="9525">
            <a:noFill/>
            <a:miter lim="800000"/>
            <a:headEnd/>
            <a:tailEnd/>
          </a:ln>
        </p:spPr>
        <p:txBody>
          <a:bodyPr>
            <a:spAutoFit/>
          </a:bodyPr>
          <a:lstStyle/>
          <a:p>
            <a:pPr defTabSz="914400"/>
            <a:r>
              <a:rPr lang="en-GB" dirty="0">
                <a:solidFill>
                  <a:srgbClr val="000000"/>
                </a:solidFill>
                <a:latin typeface="Calibri"/>
              </a:rPr>
              <a:t>AD</a:t>
            </a:r>
            <a:endParaRPr lang="en-US" dirty="0">
              <a:solidFill>
                <a:srgbClr val="000000"/>
              </a:solidFill>
              <a:latin typeface="Calibri"/>
            </a:endParaRPr>
          </a:p>
        </p:txBody>
      </p:sp>
      <p:cxnSp>
        <p:nvCxnSpPr>
          <p:cNvPr id="19" name="Straight Connector 18"/>
          <p:cNvCxnSpPr/>
          <p:nvPr/>
        </p:nvCxnSpPr>
        <p:spPr>
          <a:xfrm>
            <a:off x="5901777" y="4217508"/>
            <a:ext cx="0" cy="1908000"/>
          </a:xfrm>
          <a:prstGeom prst="line">
            <a:avLst/>
          </a:prstGeom>
          <a:noFill/>
          <a:ln w="9525" cap="flat" cmpd="sng" algn="ctr">
            <a:solidFill>
              <a:srgbClr val="D1282E"/>
            </a:solidFill>
            <a:prstDash val="dash"/>
          </a:ln>
          <a:effectLst/>
        </p:spPr>
      </p:cxnSp>
      <p:sp>
        <p:nvSpPr>
          <p:cNvPr id="20" name="TextBox 19"/>
          <p:cNvSpPr txBox="1">
            <a:spLocks noChangeArrowheads="1"/>
          </p:cNvSpPr>
          <p:nvPr/>
        </p:nvSpPr>
        <p:spPr bwMode="auto">
          <a:xfrm>
            <a:off x="5460353" y="6118436"/>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Y1</a:t>
            </a:r>
            <a:endParaRPr lang="en-US" dirty="0">
              <a:solidFill>
                <a:srgbClr val="000000"/>
              </a:solidFill>
              <a:latin typeface="Calibri"/>
            </a:endParaRPr>
          </a:p>
        </p:txBody>
      </p:sp>
      <p:cxnSp>
        <p:nvCxnSpPr>
          <p:cNvPr id="21" name="Straight Connector 20"/>
          <p:cNvCxnSpPr/>
          <p:nvPr/>
        </p:nvCxnSpPr>
        <p:spPr>
          <a:xfrm>
            <a:off x="4658801" y="3251764"/>
            <a:ext cx="2304256" cy="1872208"/>
          </a:xfrm>
          <a:prstGeom prst="line">
            <a:avLst/>
          </a:prstGeom>
          <a:noFill/>
          <a:ln w="28575" cap="flat" cmpd="sng" algn="ctr">
            <a:solidFill>
              <a:srgbClr val="0033CC"/>
            </a:solidFill>
            <a:prstDash val="solid"/>
          </a:ln>
          <a:effectLst/>
        </p:spPr>
      </p:cxnSp>
      <p:sp>
        <p:nvSpPr>
          <p:cNvPr id="22" name="TextBox 21"/>
          <p:cNvSpPr txBox="1">
            <a:spLocks noChangeArrowheads="1"/>
          </p:cNvSpPr>
          <p:nvPr/>
        </p:nvSpPr>
        <p:spPr bwMode="auto">
          <a:xfrm>
            <a:off x="6580913" y="5235500"/>
            <a:ext cx="648072" cy="369888"/>
          </a:xfrm>
          <a:prstGeom prst="rect">
            <a:avLst/>
          </a:prstGeom>
          <a:noFill/>
          <a:ln w="9525">
            <a:noFill/>
            <a:miter lim="800000"/>
            <a:headEnd/>
            <a:tailEnd/>
          </a:ln>
        </p:spPr>
        <p:txBody>
          <a:bodyPr wrap="square">
            <a:spAutoFit/>
          </a:bodyPr>
          <a:lstStyle/>
          <a:p>
            <a:pPr defTabSz="914400"/>
            <a:r>
              <a:rPr lang="en-GB" dirty="0">
                <a:solidFill>
                  <a:srgbClr val="000000"/>
                </a:solidFill>
                <a:latin typeface="Calibri"/>
              </a:rPr>
              <a:t>AD1</a:t>
            </a:r>
            <a:endParaRPr lang="en-US" dirty="0">
              <a:solidFill>
                <a:srgbClr val="000000"/>
              </a:solidFill>
              <a:latin typeface="Calibri"/>
            </a:endParaRPr>
          </a:p>
        </p:txBody>
      </p:sp>
      <p:cxnSp>
        <p:nvCxnSpPr>
          <p:cNvPr id="23" name="Straight Arrow Connector 22"/>
          <p:cNvCxnSpPr/>
          <p:nvPr/>
        </p:nvCxnSpPr>
        <p:spPr>
          <a:xfrm flipH="1">
            <a:off x="5037681" y="2993372"/>
            <a:ext cx="288032" cy="288032"/>
          </a:xfrm>
          <a:prstGeom prst="straightConnector1">
            <a:avLst/>
          </a:prstGeom>
          <a:noFill/>
          <a:ln w="28575" cap="flat" cmpd="sng" algn="ctr">
            <a:solidFill>
              <a:srgbClr val="000000"/>
            </a:solidFill>
            <a:prstDash val="solid"/>
            <a:tailEnd type="arrow"/>
          </a:ln>
          <a:effectLst/>
        </p:spPr>
      </p:cxnSp>
      <p:cxnSp>
        <p:nvCxnSpPr>
          <p:cNvPr id="24" name="Straight Connector 23"/>
          <p:cNvCxnSpPr/>
          <p:nvPr/>
        </p:nvCxnSpPr>
        <p:spPr>
          <a:xfrm>
            <a:off x="2544697" y="3494164"/>
            <a:ext cx="3600000" cy="0"/>
          </a:xfrm>
          <a:prstGeom prst="line">
            <a:avLst/>
          </a:prstGeom>
          <a:noFill/>
          <a:ln w="9525" cap="flat" cmpd="sng" algn="ctr">
            <a:solidFill>
              <a:srgbClr val="D1282E"/>
            </a:solidFill>
            <a:prstDash val="dash"/>
          </a:ln>
          <a:effectLst/>
        </p:spPr>
      </p:cxnSp>
      <p:cxnSp>
        <p:nvCxnSpPr>
          <p:cNvPr id="25" name="Straight Connector 24"/>
          <p:cNvCxnSpPr/>
          <p:nvPr/>
        </p:nvCxnSpPr>
        <p:spPr>
          <a:xfrm>
            <a:off x="2544697" y="4232580"/>
            <a:ext cx="3348000" cy="0"/>
          </a:xfrm>
          <a:prstGeom prst="line">
            <a:avLst/>
          </a:prstGeom>
          <a:noFill/>
          <a:ln w="9525" cap="flat" cmpd="sng" algn="ctr">
            <a:solidFill>
              <a:srgbClr val="D1282E"/>
            </a:solidFill>
            <a:prstDash val="dash"/>
          </a:ln>
          <a:effectLst/>
        </p:spPr>
      </p:cxnSp>
      <p:sp>
        <p:nvSpPr>
          <p:cNvPr id="26" name="TextBox 25"/>
          <p:cNvSpPr txBox="1">
            <a:spLocks noChangeArrowheads="1"/>
          </p:cNvSpPr>
          <p:nvPr/>
        </p:nvSpPr>
        <p:spPr bwMode="auto">
          <a:xfrm>
            <a:off x="2047465" y="4025516"/>
            <a:ext cx="644056" cy="368300"/>
          </a:xfrm>
          <a:prstGeom prst="rect">
            <a:avLst/>
          </a:prstGeom>
          <a:noFill/>
          <a:ln w="9525">
            <a:noFill/>
            <a:miter lim="800000"/>
            <a:headEnd/>
            <a:tailEnd/>
          </a:ln>
        </p:spPr>
        <p:txBody>
          <a:bodyPr wrap="square">
            <a:spAutoFit/>
          </a:bodyPr>
          <a:lstStyle/>
          <a:p>
            <a:pPr algn="ctr" defTabSz="914400"/>
            <a:r>
              <a:rPr lang="en-GB" dirty="0">
                <a:solidFill>
                  <a:srgbClr val="000000"/>
                </a:solidFill>
                <a:latin typeface="Calibri"/>
              </a:rPr>
              <a:t>P1</a:t>
            </a:r>
            <a:endParaRPr lang="en-US" dirty="0">
              <a:solidFill>
                <a:srgbClr val="000000"/>
              </a:solidFill>
              <a:latin typeface="Calibri"/>
            </a:endParaRPr>
          </a:p>
        </p:txBody>
      </p:sp>
      <p:pic>
        <p:nvPicPr>
          <p:cNvPr id="3" name="Picture 2">
            <a:extLst>
              <a:ext uri="{FF2B5EF4-FFF2-40B4-BE49-F238E27FC236}">
                <a16:creationId xmlns:a16="http://schemas.microsoft.com/office/drawing/2014/main" id="{F0DE6324-11A2-FCA0-AF87-6000919410F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27" name="Picture 26">
            <a:extLst>
              <a:ext uri="{FF2B5EF4-FFF2-40B4-BE49-F238E27FC236}">
                <a16:creationId xmlns:a16="http://schemas.microsoft.com/office/drawing/2014/main" id="{D145DCC8-83C9-BADA-A8B6-4EBA7CC28152}"/>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28" name="Footer Placeholder 2">
            <a:extLst>
              <a:ext uri="{FF2B5EF4-FFF2-40B4-BE49-F238E27FC236}">
                <a16:creationId xmlns:a16="http://schemas.microsoft.com/office/drawing/2014/main" id="{3BB94BEF-CDBC-FB6C-590E-53DB37F1E3EF}"/>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99866E28-3234-DC4D-653D-BF7C0593F66E}"/>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90162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right)">
                                      <p:cBhvr>
                                        <p:cTn id="22" dur="1000"/>
                                        <p:tgtEl>
                                          <p:spTgt spid="23"/>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1000"/>
                                        <p:tgtEl>
                                          <p:spTgt spid="21"/>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fade">
                                      <p:cBhvr>
                                        <p:cTn id="34" dur="500"/>
                                        <p:tgtEl>
                                          <p:spTgt spid="26"/>
                                        </p:tgtEl>
                                      </p:cBhvr>
                                    </p:animEffect>
                                  </p:childTnLst>
                                </p:cTn>
                              </p:par>
                            </p:childTnLst>
                          </p:cTn>
                        </p:par>
                        <p:par>
                          <p:cTn id="35" fill="hold">
                            <p:stCondLst>
                              <p:cond delay="3000"/>
                            </p:stCondLst>
                            <p:childTnLst>
                              <p:par>
                                <p:cTn id="36" presetID="22" presetClass="entr" presetSubtype="8" fill="hold"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1000"/>
                                        <p:tgtEl>
                                          <p:spTgt spid="25"/>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up)">
                                      <p:cBhvr>
                                        <p:cTn id="42" dur="1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0" grpId="0"/>
      <p:bldP spid="22" grpId="0"/>
      <p:bldP spid="2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Supply Side Effects of Monetary Policy</a:t>
            </a:r>
          </a:p>
        </p:txBody>
      </p:sp>
      <p:sp>
        <p:nvSpPr>
          <p:cNvPr id="4" name="TextBox 3"/>
          <p:cNvSpPr txBox="1"/>
          <p:nvPr/>
        </p:nvSpPr>
        <p:spPr>
          <a:xfrm>
            <a:off x="8602114" y="1463570"/>
            <a:ext cx="3492309" cy="830997"/>
          </a:xfrm>
          <a:prstGeom prst="rect">
            <a:avLst/>
          </a:prstGeom>
          <a:solidFill>
            <a:srgbClr val="66FFFF"/>
          </a:solidFill>
        </p:spPr>
        <p:txBody>
          <a:bodyPr wrap="square" rtlCol="0">
            <a:spAutoFit/>
          </a:bodyPr>
          <a:lstStyle/>
          <a:p>
            <a:pPr defTabSz="914400"/>
            <a:r>
              <a:rPr lang="en-GB" sz="1600" dirty="0">
                <a:solidFill>
                  <a:srgbClr val="000000"/>
                </a:solidFill>
                <a:latin typeface="Calibri"/>
              </a:rPr>
              <a:t>1) Whilst monetary policy has numerous effects on AD, it can also </a:t>
            </a:r>
            <a:r>
              <a:rPr lang="en-GB" sz="1600" b="1" dirty="0">
                <a:solidFill>
                  <a:srgbClr val="7030A0"/>
                </a:solidFill>
                <a:latin typeface="Calibri"/>
              </a:rPr>
              <a:t>influence LRAS</a:t>
            </a:r>
            <a:r>
              <a:rPr lang="en-GB" sz="1600" dirty="0">
                <a:solidFill>
                  <a:srgbClr val="000000"/>
                </a:solidFill>
                <a:latin typeface="Calibri"/>
              </a:rPr>
              <a:t>.</a:t>
            </a:r>
          </a:p>
        </p:txBody>
      </p:sp>
      <p:sp>
        <p:nvSpPr>
          <p:cNvPr id="5" name="TextBox 4"/>
          <p:cNvSpPr txBox="1"/>
          <p:nvPr/>
        </p:nvSpPr>
        <p:spPr>
          <a:xfrm>
            <a:off x="8602115" y="2330856"/>
            <a:ext cx="3492309" cy="1323439"/>
          </a:xfrm>
          <a:prstGeom prst="rect">
            <a:avLst/>
          </a:prstGeom>
          <a:solidFill>
            <a:srgbClr val="66FFFF"/>
          </a:solidFill>
        </p:spPr>
        <p:txBody>
          <a:bodyPr wrap="square" rtlCol="0">
            <a:spAutoFit/>
          </a:bodyPr>
          <a:lstStyle/>
          <a:p>
            <a:pPr defTabSz="914400"/>
            <a:r>
              <a:rPr lang="en-GB" sz="1600" dirty="0">
                <a:solidFill>
                  <a:srgbClr val="000000"/>
                </a:solidFill>
                <a:latin typeface="Calibri"/>
              </a:rPr>
              <a:t>2) A cut in interest rates </a:t>
            </a:r>
            <a:r>
              <a:rPr lang="en-GB" sz="1600" b="1" dirty="0">
                <a:solidFill>
                  <a:srgbClr val="7030A0"/>
                </a:solidFill>
                <a:latin typeface="Calibri"/>
              </a:rPr>
              <a:t>might stimulate businesses investment into capital process to improve their productivity and efficiency</a:t>
            </a:r>
            <a:r>
              <a:rPr lang="en-GB" sz="1600" dirty="0">
                <a:solidFill>
                  <a:srgbClr val="000000"/>
                </a:solidFill>
                <a:latin typeface="Calibri"/>
              </a:rPr>
              <a:t>, which will shift LRAS to LRAS1.</a:t>
            </a:r>
          </a:p>
        </p:txBody>
      </p:sp>
      <p:sp>
        <p:nvSpPr>
          <p:cNvPr id="6" name="TextBox 5"/>
          <p:cNvSpPr txBox="1"/>
          <p:nvPr/>
        </p:nvSpPr>
        <p:spPr>
          <a:xfrm>
            <a:off x="8602116" y="3707968"/>
            <a:ext cx="3492309" cy="584775"/>
          </a:xfrm>
          <a:prstGeom prst="rect">
            <a:avLst/>
          </a:prstGeom>
          <a:solidFill>
            <a:srgbClr val="66FFFF"/>
          </a:solidFill>
        </p:spPr>
        <p:txBody>
          <a:bodyPr wrap="square" rtlCol="0">
            <a:spAutoFit/>
          </a:bodyPr>
          <a:lstStyle/>
          <a:p>
            <a:pPr defTabSz="914400"/>
            <a:r>
              <a:rPr lang="en-GB" sz="1600" dirty="0">
                <a:solidFill>
                  <a:srgbClr val="000000"/>
                </a:solidFill>
                <a:latin typeface="Calibri"/>
              </a:rPr>
              <a:t>3) As Investment is a component of AD, AD will shift to AD1.</a:t>
            </a:r>
            <a:endParaRPr lang="en-GB" sz="1600" b="1" i="1" dirty="0">
              <a:solidFill>
                <a:srgbClr val="000000"/>
              </a:solidFill>
              <a:latin typeface="Calibri"/>
            </a:endParaRPr>
          </a:p>
        </p:txBody>
      </p:sp>
      <p:sp>
        <p:nvSpPr>
          <p:cNvPr id="7" name="TextBox 6"/>
          <p:cNvSpPr txBox="1"/>
          <p:nvPr/>
        </p:nvSpPr>
        <p:spPr>
          <a:xfrm>
            <a:off x="8602117" y="4365320"/>
            <a:ext cx="3492309" cy="1323439"/>
          </a:xfrm>
          <a:prstGeom prst="rect">
            <a:avLst/>
          </a:prstGeom>
          <a:solidFill>
            <a:srgbClr val="66FFFF"/>
          </a:solidFill>
        </p:spPr>
        <p:txBody>
          <a:bodyPr wrap="square" rtlCol="0">
            <a:spAutoFit/>
          </a:bodyPr>
          <a:lstStyle/>
          <a:p>
            <a:pPr defTabSz="914400"/>
            <a:r>
              <a:rPr lang="en-GB" sz="1600" dirty="0">
                <a:solidFill>
                  <a:srgbClr val="000000"/>
                </a:solidFill>
                <a:latin typeface="Calibri"/>
              </a:rPr>
              <a:t>4) </a:t>
            </a:r>
            <a:r>
              <a:rPr lang="en-GB" sz="1600" b="1" dirty="0">
                <a:solidFill>
                  <a:srgbClr val="7030A0"/>
                </a:solidFill>
                <a:latin typeface="Calibri"/>
              </a:rPr>
              <a:t>Productive capacity has now increased to FE1 </a:t>
            </a:r>
            <a:r>
              <a:rPr lang="en-GB" sz="1600" dirty="0">
                <a:solidFill>
                  <a:srgbClr val="000000"/>
                </a:solidFill>
                <a:latin typeface="Calibri"/>
              </a:rPr>
              <a:t>and increases in AD can feed through to higher growth and employment. In this example, there has been </a:t>
            </a:r>
            <a:r>
              <a:rPr lang="en-GB" sz="1600" b="1" dirty="0">
                <a:solidFill>
                  <a:srgbClr val="7030A0"/>
                </a:solidFill>
                <a:latin typeface="Calibri"/>
              </a:rPr>
              <a:t>no change in the price level</a:t>
            </a:r>
            <a:r>
              <a:rPr lang="en-GB" sz="1600" dirty="0">
                <a:solidFill>
                  <a:srgbClr val="7030A0"/>
                </a:solidFill>
                <a:latin typeface="Calibri"/>
              </a:rPr>
              <a:t>.</a:t>
            </a:r>
            <a:endParaRPr lang="en-GB" sz="2000" dirty="0">
              <a:solidFill>
                <a:srgbClr val="7030A0"/>
              </a:solidFill>
              <a:latin typeface="Calibri"/>
            </a:endParaRPr>
          </a:p>
        </p:txBody>
      </p:sp>
      <p:cxnSp>
        <p:nvCxnSpPr>
          <p:cNvPr id="8" name="Straight Connector 7"/>
          <p:cNvCxnSpPr/>
          <p:nvPr/>
        </p:nvCxnSpPr>
        <p:spPr>
          <a:xfrm>
            <a:off x="2539261" y="2786670"/>
            <a:ext cx="0" cy="3527425"/>
          </a:xfrm>
          <a:prstGeom prst="line">
            <a:avLst/>
          </a:prstGeom>
          <a:noFill/>
          <a:ln w="28575" cap="flat" cmpd="sng" algn="ctr">
            <a:solidFill>
              <a:srgbClr val="D1282E"/>
            </a:solidFill>
            <a:prstDash val="solid"/>
          </a:ln>
          <a:effectLst/>
        </p:spPr>
      </p:cxnSp>
      <p:sp>
        <p:nvSpPr>
          <p:cNvPr id="9" name="TextBox 8"/>
          <p:cNvSpPr txBox="1">
            <a:spLocks noChangeArrowheads="1"/>
          </p:cNvSpPr>
          <p:nvPr/>
        </p:nvSpPr>
        <p:spPr bwMode="auto">
          <a:xfrm>
            <a:off x="1698172" y="2670782"/>
            <a:ext cx="863600" cy="646113"/>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Price Level</a:t>
            </a:r>
            <a:endParaRPr lang="en-US" dirty="0">
              <a:solidFill>
                <a:srgbClr val="000000"/>
              </a:solidFill>
              <a:latin typeface="Calibri"/>
            </a:endParaRPr>
          </a:p>
        </p:txBody>
      </p:sp>
      <p:sp>
        <p:nvSpPr>
          <p:cNvPr id="10" name="TextBox 9"/>
          <p:cNvSpPr txBox="1">
            <a:spLocks noChangeArrowheads="1"/>
          </p:cNvSpPr>
          <p:nvPr/>
        </p:nvSpPr>
        <p:spPr bwMode="auto">
          <a:xfrm>
            <a:off x="8068284" y="6345472"/>
            <a:ext cx="2520950"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Real National Output</a:t>
            </a:r>
            <a:endParaRPr lang="en-US" dirty="0">
              <a:solidFill>
                <a:srgbClr val="000000"/>
              </a:solidFill>
              <a:latin typeface="Calibri"/>
            </a:endParaRPr>
          </a:p>
        </p:txBody>
      </p:sp>
      <p:sp>
        <p:nvSpPr>
          <p:cNvPr id="11" name="TextBox 10"/>
          <p:cNvSpPr txBox="1">
            <a:spLocks noChangeArrowheads="1"/>
          </p:cNvSpPr>
          <p:nvPr/>
        </p:nvSpPr>
        <p:spPr bwMode="auto">
          <a:xfrm>
            <a:off x="5742836" y="2385032"/>
            <a:ext cx="935038" cy="369888"/>
          </a:xfrm>
          <a:prstGeom prst="rect">
            <a:avLst/>
          </a:prstGeom>
          <a:noFill/>
          <a:ln w="9525">
            <a:noFill/>
            <a:miter lim="800000"/>
            <a:headEnd/>
            <a:tailEnd/>
          </a:ln>
        </p:spPr>
        <p:txBody>
          <a:bodyPr>
            <a:spAutoFit/>
          </a:bodyPr>
          <a:lstStyle/>
          <a:p>
            <a:pPr defTabSz="914400"/>
            <a:r>
              <a:rPr lang="en-GB" dirty="0">
                <a:solidFill>
                  <a:srgbClr val="000000"/>
                </a:solidFill>
                <a:latin typeface="Calibri"/>
              </a:rPr>
              <a:t>LRAS</a:t>
            </a:r>
            <a:endParaRPr lang="en-US" dirty="0">
              <a:solidFill>
                <a:srgbClr val="000000"/>
              </a:solidFill>
              <a:latin typeface="Calibri"/>
            </a:endParaRPr>
          </a:p>
        </p:txBody>
      </p:sp>
      <p:cxnSp>
        <p:nvCxnSpPr>
          <p:cNvPr id="12" name="Straight Connector 11"/>
          <p:cNvCxnSpPr/>
          <p:nvPr/>
        </p:nvCxnSpPr>
        <p:spPr>
          <a:xfrm>
            <a:off x="6196861" y="3658207"/>
            <a:ext cx="0" cy="2663825"/>
          </a:xfrm>
          <a:prstGeom prst="line">
            <a:avLst/>
          </a:prstGeom>
          <a:noFill/>
          <a:ln w="9525" cap="flat" cmpd="sng" algn="ctr">
            <a:solidFill>
              <a:srgbClr val="D1282E"/>
            </a:solidFill>
            <a:prstDash val="dash"/>
          </a:ln>
          <a:effectLst/>
        </p:spPr>
      </p:cxnSp>
      <p:sp>
        <p:nvSpPr>
          <p:cNvPr id="13" name="TextBox 12"/>
          <p:cNvSpPr txBox="1">
            <a:spLocks noChangeArrowheads="1"/>
          </p:cNvSpPr>
          <p:nvPr/>
        </p:nvSpPr>
        <p:spPr bwMode="auto">
          <a:xfrm>
            <a:off x="2172916" y="4122184"/>
            <a:ext cx="431800" cy="368300"/>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P</a:t>
            </a:r>
            <a:endParaRPr lang="en-US" dirty="0">
              <a:solidFill>
                <a:srgbClr val="000000"/>
              </a:solidFill>
              <a:latin typeface="Calibri"/>
            </a:endParaRPr>
          </a:p>
        </p:txBody>
      </p:sp>
      <p:sp>
        <p:nvSpPr>
          <p:cNvPr id="14" name="TextBox 13"/>
          <p:cNvSpPr txBox="1">
            <a:spLocks noChangeArrowheads="1"/>
          </p:cNvSpPr>
          <p:nvPr/>
        </p:nvSpPr>
        <p:spPr bwMode="auto">
          <a:xfrm>
            <a:off x="5776283" y="6322032"/>
            <a:ext cx="865187" cy="276999"/>
          </a:xfrm>
          <a:prstGeom prst="rect">
            <a:avLst/>
          </a:prstGeom>
          <a:noFill/>
          <a:ln w="9525">
            <a:noFill/>
            <a:miter lim="800000"/>
            <a:headEnd/>
            <a:tailEnd/>
          </a:ln>
        </p:spPr>
        <p:txBody>
          <a:bodyPr>
            <a:spAutoFit/>
          </a:bodyPr>
          <a:lstStyle/>
          <a:p>
            <a:pPr algn="ctr" defTabSz="914400"/>
            <a:r>
              <a:rPr lang="en-GB" sz="1200" dirty="0">
                <a:solidFill>
                  <a:srgbClr val="000000"/>
                </a:solidFill>
                <a:latin typeface="Calibri"/>
              </a:rPr>
              <a:t>FE</a:t>
            </a:r>
            <a:endParaRPr lang="en-US" dirty="0">
              <a:solidFill>
                <a:srgbClr val="000000"/>
              </a:solidFill>
              <a:latin typeface="Calibri"/>
            </a:endParaRPr>
          </a:p>
        </p:txBody>
      </p:sp>
      <p:sp>
        <p:nvSpPr>
          <p:cNvPr id="15" name="Freeform 14"/>
          <p:cNvSpPr/>
          <p:nvPr/>
        </p:nvSpPr>
        <p:spPr>
          <a:xfrm>
            <a:off x="2539261" y="2766032"/>
            <a:ext cx="3670300" cy="222408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cap="flat" cmpd="sng" algn="ctr">
            <a:solidFill>
              <a:srgbClr val="FF000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16" name="Straight Connector 15"/>
          <p:cNvCxnSpPr/>
          <p:nvPr/>
        </p:nvCxnSpPr>
        <p:spPr>
          <a:xfrm>
            <a:off x="2539261" y="6314095"/>
            <a:ext cx="6516000" cy="0"/>
          </a:xfrm>
          <a:prstGeom prst="line">
            <a:avLst/>
          </a:prstGeom>
          <a:noFill/>
          <a:ln w="28575" cap="flat" cmpd="sng" algn="ctr">
            <a:solidFill>
              <a:srgbClr val="D1282E"/>
            </a:solidFill>
            <a:prstDash val="solid"/>
          </a:ln>
          <a:effectLst/>
        </p:spPr>
      </p:cxnSp>
      <p:cxnSp>
        <p:nvCxnSpPr>
          <p:cNvPr id="17" name="Straight Connector 16"/>
          <p:cNvCxnSpPr/>
          <p:nvPr/>
        </p:nvCxnSpPr>
        <p:spPr>
          <a:xfrm>
            <a:off x="4899932" y="3465152"/>
            <a:ext cx="2304256" cy="1872208"/>
          </a:xfrm>
          <a:prstGeom prst="line">
            <a:avLst/>
          </a:prstGeom>
          <a:noFill/>
          <a:ln w="28575" cap="flat" cmpd="sng" algn="ctr">
            <a:solidFill>
              <a:srgbClr val="0033CC"/>
            </a:solidFill>
            <a:prstDash val="solid"/>
          </a:ln>
          <a:effectLst/>
        </p:spPr>
      </p:cxnSp>
      <p:sp>
        <p:nvSpPr>
          <p:cNvPr id="18" name="TextBox 17"/>
          <p:cNvSpPr txBox="1">
            <a:spLocks noChangeArrowheads="1"/>
          </p:cNvSpPr>
          <p:nvPr/>
        </p:nvSpPr>
        <p:spPr bwMode="auto">
          <a:xfrm>
            <a:off x="7204188" y="5193344"/>
            <a:ext cx="560992" cy="369888"/>
          </a:xfrm>
          <a:prstGeom prst="rect">
            <a:avLst/>
          </a:prstGeom>
          <a:noFill/>
          <a:ln w="9525">
            <a:noFill/>
            <a:miter lim="800000"/>
            <a:headEnd/>
            <a:tailEnd/>
          </a:ln>
        </p:spPr>
        <p:txBody>
          <a:bodyPr wrap="square">
            <a:spAutoFit/>
          </a:bodyPr>
          <a:lstStyle/>
          <a:p>
            <a:pPr defTabSz="914400"/>
            <a:r>
              <a:rPr lang="en-GB" dirty="0">
                <a:solidFill>
                  <a:srgbClr val="000000"/>
                </a:solidFill>
                <a:latin typeface="Calibri"/>
              </a:rPr>
              <a:t>AD</a:t>
            </a:r>
            <a:endParaRPr lang="en-US" dirty="0">
              <a:solidFill>
                <a:srgbClr val="000000"/>
              </a:solidFill>
              <a:latin typeface="Calibri"/>
            </a:endParaRPr>
          </a:p>
        </p:txBody>
      </p:sp>
      <p:cxnSp>
        <p:nvCxnSpPr>
          <p:cNvPr id="19" name="Straight Connector 18"/>
          <p:cNvCxnSpPr/>
          <p:nvPr/>
        </p:nvCxnSpPr>
        <p:spPr>
          <a:xfrm>
            <a:off x="5972737" y="4350051"/>
            <a:ext cx="0" cy="1944000"/>
          </a:xfrm>
          <a:prstGeom prst="line">
            <a:avLst/>
          </a:prstGeom>
          <a:noFill/>
          <a:ln w="9525" cap="flat" cmpd="sng" algn="ctr">
            <a:solidFill>
              <a:srgbClr val="D1282E"/>
            </a:solidFill>
            <a:prstDash val="dash"/>
          </a:ln>
          <a:effectLst/>
        </p:spPr>
      </p:cxnSp>
      <p:sp>
        <p:nvSpPr>
          <p:cNvPr id="20" name="TextBox 19"/>
          <p:cNvSpPr txBox="1">
            <a:spLocks noChangeArrowheads="1"/>
          </p:cNvSpPr>
          <p:nvPr/>
        </p:nvSpPr>
        <p:spPr bwMode="auto">
          <a:xfrm>
            <a:off x="5547136" y="6276984"/>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a:t>
            </a:r>
            <a:endParaRPr lang="en-US" dirty="0">
              <a:solidFill>
                <a:srgbClr val="000000"/>
              </a:solidFill>
              <a:latin typeface="Calibri"/>
            </a:endParaRPr>
          </a:p>
        </p:txBody>
      </p:sp>
      <p:cxnSp>
        <p:nvCxnSpPr>
          <p:cNvPr id="21" name="Straight Arrow Connector 20"/>
          <p:cNvCxnSpPr/>
          <p:nvPr/>
        </p:nvCxnSpPr>
        <p:spPr>
          <a:xfrm>
            <a:off x="6340092" y="3364678"/>
            <a:ext cx="504056" cy="0"/>
          </a:xfrm>
          <a:prstGeom prst="straightConnector1">
            <a:avLst/>
          </a:prstGeom>
          <a:noFill/>
          <a:ln w="28575" cap="flat" cmpd="sng" algn="ctr">
            <a:solidFill>
              <a:srgbClr val="000000"/>
            </a:solidFill>
            <a:prstDash val="solid"/>
            <a:tailEnd type="arrow"/>
          </a:ln>
          <a:effectLst/>
        </p:spPr>
      </p:cxnSp>
      <p:cxnSp>
        <p:nvCxnSpPr>
          <p:cNvPr id="22" name="Straight Connector 21"/>
          <p:cNvCxnSpPr/>
          <p:nvPr/>
        </p:nvCxnSpPr>
        <p:spPr>
          <a:xfrm>
            <a:off x="2545613" y="4301952"/>
            <a:ext cx="3420000" cy="0"/>
          </a:xfrm>
          <a:prstGeom prst="line">
            <a:avLst/>
          </a:prstGeom>
          <a:noFill/>
          <a:ln w="9525" cap="flat" cmpd="sng" algn="ctr">
            <a:solidFill>
              <a:srgbClr val="D1282E"/>
            </a:solidFill>
            <a:prstDash val="dash"/>
          </a:ln>
          <a:effectLst/>
        </p:spPr>
      </p:cxnSp>
      <p:sp>
        <p:nvSpPr>
          <p:cNvPr id="23" name="TextBox 22"/>
          <p:cNvSpPr txBox="1">
            <a:spLocks noChangeArrowheads="1"/>
          </p:cNvSpPr>
          <p:nvPr/>
        </p:nvSpPr>
        <p:spPr bwMode="auto">
          <a:xfrm>
            <a:off x="6323516" y="6265608"/>
            <a:ext cx="865187" cy="369888"/>
          </a:xfrm>
          <a:prstGeom prst="rect">
            <a:avLst/>
          </a:prstGeom>
          <a:noFill/>
          <a:ln w="9525">
            <a:noFill/>
            <a:miter lim="800000"/>
            <a:headEnd/>
            <a:tailEnd/>
          </a:ln>
        </p:spPr>
        <p:txBody>
          <a:bodyPr>
            <a:spAutoFit/>
          </a:bodyPr>
          <a:lstStyle/>
          <a:p>
            <a:pPr algn="ctr" defTabSz="914400"/>
            <a:r>
              <a:rPr lang="en-GB" dirty="0">
                <a:solidFill>
                  <a:srgbClr val="000000"/>
                </a:solidFill>
                <a:latin typeface="Calibri"/>
              </a:rPr>
              <a:t>Y1</a:t>
            </a:r>
            <a:endParaRPr lang="en-US" dirty="0">
              <a:solidFill>
                <a:srgbClr val="000000"/>
              </a:solidFill>
              <a:latin typeface="Calibri"/>
            </a:endParaRPr>
          </a:p>
        </p:txBody>
      </p:sp>
      <p:sp>
        <p:nvSpPr>
          <p:cNvPr id="24" name="Freeform 23"/>
          <p:cNvSpPr/>
          <p:nvPr/>
        </p:nvSpPr>
        <p:spPr>
          <a:xfrm>
            <a:off x="2811700" y="2745072"/>
            <a:ext cx="4176464" cy="2232248"/>
          </a:xfrm>
          <a:custGeom>
            <a:avLst/>
            <a:gdLst>
              <a:gd name="connsiteX0" fmla="*/ 0 w 3399903"/>
              <a:gd name="connsiteY0" fmla="*/ 2175309 h 2206686"/>
              <a:gd name="connsiteX1" fmla="*/ 2849078 w 3399903"/>
              <a:gd name="connsiteY1" fmla="*/ 1905802 h 2206686"/>
              <a:gd name="connsiteX2" fmla="*/ 3397718 w 3399903"/>
              <a:gd name="connsiteY2" fmla="*/ 0 h 2206686"/>
              <a:gd name="connsiteX0" fmla="*/ 0 w 3380528"/>
              <a:gd name="connsiteY0" fmla="*/ 2213810 h 2237635"/>
              <a:gd name="connsiteX1" fmla="*/ 2829828 w 3380528"/>
              <a:gd name="connsiteY1" fmla="*/ 1905802 h 2237635"/>
              <a:gd name="connsiteX2" fmla="*/ 3378468 w 3380528"/>
              <a:gd name="connsiteY2" fmla="*/ 0 h 2237635"/>
              <a:gd name="connsiteX0" fmla="*/ 0 w 3380528"/>
              <a:gd name="connsiteY0" fmla="*/ 2213810 h 2225098"/>
              <a:gd name="connsiteX1" fmla="*/ 2829828 w 3380528"/>
              <a:gd name="connsiteY1" fmla="*/ 1905802 h 2225098"/>
              <a:gd name="connsiteX2" fmla="*/ 3378468 w 3380528"/>
              <a:gd name="connsiteY2" fmla="*/ 0 h 2225098"/>
            </a:gdLst>
            <a:ahLst/>
            <a:cxnLst>
              <a:cxn ang="0">
                <a:pos x="connsiteX0" y="connsiteY0"/>
              </a:cxn>
              <a:cxn ang="0">
                <a:pos x="connsiteX1" y="connsiteY1"/>
              </a:cxn>
              <a:cxn ang="0">
                <a:pos x="connsiteX2" y="connsiteY2"/>
              </a:cxn>
            </a:cxnLst>
            <a:rect l="l" t="t" r="r" b="b"/>
            <a:pathLst>
              <a:path w="3380528" h="2225098">
                <a:moveTo>
                  <a:pt x="0" y="2213810"/>
                </a:moveTo>
                <a:cubicBezTo>
                  <a:pt x="1151022" y="2231457"/>
                  <a:pt x="2266750" y="2274770"/>
                  <a:pt x="2829828" y="1905802"/>
                </a:cubicBezTo>
                <a:cubicBezTo>
                  <a:pt x="3392906" y="1536834"/>
                  <a:pt x="3387291" y="771625"/>
                  <a:pt x="3378468" y="0"/>
                </a:cubicBezTo>
              </a:path>
            </a:pathLst>
          </a:custGeom>
          <a:noFill/>
          <a:ln w="28575" cap="flat" cmpd="sng" algn="ctr">
            <a:solidFill>
              <a:srgbClr val="00B050"/>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a:ea typeface="+mn-ea"/>
              <a:cs typeface="+mn-cs"/>
            </a:endParaRPr>
          </a:p>
        </p:txBody>
      </p:sp>
      <p:cxnSp>
        <p:nvCxnSpPr>
          <p:cNvPr id="25" name="Straight Connector 24"/>
          <p:cNvCxnSpPr/>
          <p:nvPr/>
        </p:nvCxnSpPr>
        <p:spPr>
          <a:xfrm>
            <a:off x="6988164" y="3681176"/>
            <a:ext cx="0" cy="2591817"/>
          </a:xfrm>
          <a:prstGeom prst="line">
            <a:avLst/>
          </a:prstGeom>
          <a:noFill/>
          <a:ln w="9525" cap="flat" cmpd="sng" algn="ctr">
            <a:solidFill>
              <a:srgbClr val="D1282E"/>
            </a:solidFill>
            <a:prstDash val="dash"/>
          </a:ln>
          <a:effectLst/>
        </p:spPr>
      </p:cxnSp>
      <p:sp>
        <p:nvSpPr>
          <p:cNvPr id="26" name="TextBox 25"/>
          <p:cNvSpPr txBox="1">
            <a:spLocks noChangeArrowheads="1"/>
          </p:cNvSpPr>
          <p:nvPr/>
        </p:nvSpPr>
        <p:spPr bwMode="auto">
          <a:xfrm>
            <a:off x="6709793" y="6302332"/>
            <a:ext cx="657225" cy="276999"/>
          </a:xfrm>
          <a:prstGeom prst="rect">
            <a:avLst/>
          </a:prstGeom>
          <a:noFill/>
          <a:ln w="9525">
            <a:noFill/>
            <a:miter lim="800000"/>
            <a:headEnd/>
            <a:tailEnd/>
          </a:ln>
        </p:spPr>
        <p:txBody>
          <a:bodyPr>
            <a:spAutoFit/>
          </a:bodyPr>
          <a:lstStyle/>
          <a:p>
            <a:pPr algn="ctr" defTabSz="914400"/>
            <a:r>
              <a:rPr lang="en-GB" sz="1200" dirty="0">
                <a:solidFill>
                  <a:srgbClr val="000000"/>
                </a:solidFill>
                <a:latin typeface="Calibri"/>
              </a:rPr>
              <a:t>FE1</a:t>
            </a:r>
            <a:endParaRPr lang="en-US" dirty="0">
              <a:solidFill>
                <a:srgbClr val="000000"/>
              </a:solidFill>
              <a:latin typeface="Calibri"/>
            </a:endParaRPr>
          </a:p>
        </p:txBody>
      </p:sp>
      <p:sp>
        <p:nvSpPr>
          <p:cNvPr id="27" name="TextBox 26"/>
          <p:cNvSpPr txBox="1">
            <a:spLocks noChangeArrowheads="1"/>
          </p:cNvSpPr>
          <p:nvPr/>
        </p:nvSpPr>
        <p:spPr bwMode="auto">
          <a:xfrm>
            <a:off x="6576797" y="2389682"/>
            <a:ext cx="935037" cy="368300"/>
          </a:xfrm>
          <a:prstGeom prst="rect">
            <a:avLst/>
          </a:prstGeom>
          <a:noFill/>
          <a:ln w="9525">
            <a:noFill/>
            <a:miter lim="800000"/>
            <a:headEnd/>
            <a:tailEnd/>
          </a:ln>
        </p:spPr>
        <p:txBody>
          <a:bodyPr>
            <a:spAutoFit/>
          </a:bodyPr>
          <a:lstStyle/>
          <a:p>
            <a:pPr defTabSz="914400"/>
            <a:r>
              <a:rPr lang="en-GB" dirty="0">
                <a:solidFill>
                  <a:srgbClr val="000000"/>
                </a:solidFill>
                <a:latin typeface="Calibri"/>
              </a:rPr>
              <a:t>LRAS1</a:t>
            </a:r>
            <a:endParaRPr lang="en-US" dirty="0">
              <a:solidFill>
                <a:srgbClr val="000000"/>
              </a:solidFill>
              <a:latin typeface="Calibri"/>
            </a:endParaRPr>
          </a:p>
        </p:txBody>
      </p:sp>
      <p:cxnSp>
        <p:nvCxnSpPr>
          <p:cNvPr id="28" name="Straight Connector 27"/>
          <p:cNvCxnSpPr/>
          <p:nvPr/>
        </p:nvCxnSpPr>
        <p:spPr>
          <a:xfrm>
            <a:off x="6713780" y="4315600"/>
            <a:ext cx="0" cy="1980000"/>
          </a:xfrm>
          <a:prstGeom prst="line">
            <a:avLst/>
          </a:prstGeom>
          <a:noFill/>
          <a:ln w="9525" cap="flat" cmpd="sng" algn="ctr">
            <a:solidFill>
              <a:srgbClr val="D1282E"/>
            </a:solidFill>
            <a:prstDash val="dash"/>
          </a:ln>
          <a:effectLst/>
        </p:spPr>
      </p:cxnSp>
      <p:cxnSp>
        <p:nvCxnSpPr>
          <p:cNvPr id="29" name="Straight Connector 28"/>
          <p:cNvCxnSpPr/>
          <p:nvPr/>
        </p:nvCxnSpPr>
        <p:spPr>
          <a:xfrm>
            <a:off x="5456236" y="3283960"/>
            <a:ext cx="2304256" cy="1872208"/>
          </a:xfrm>
          <a:prstGeom prst="line">
            <a:avLst/>
          </a:prstGeom>
          <a:noFill/>
          <a:ln w="28575" cap="flat" cmpd="sng" algn="ctr">
            <a:solidFill>
              <a:srgbClr val="0033CC"/>
            </a:solidFill>
            <a:prstDash val="solid"/>
          </a:ln>
          <a:effectLst/>
        </p:spPr>
      </p:cxnSp>
      <p:sp>
        <p:nvSpPr>
          <p:cNvPr id="30" name="TextBox 29"/>
          <p:cNvSpPr txBox="1">
            <a:spLocks noChangeArrowheads="1"/>
          </p:cNvSpPr>
          <p:nvPr/>
        </p:nvSpPr>
        <p:spPr bwMode="auto">
          <a:xfrm>
            <a:off x="7684140" y="5039480"/>
            <a:ext cx="672176" cy="369888"/>
          </a:xfrm>
          <a:prstGeom prst="rect">
            <a:avLst/>
          </a:prstGeom>
          <a:noFill/>
          <a:ln w="9525">
            <a:noFill/>
            <a:miter lim="800000"/>
            <a:headEnd/>
            <a:tailEnd/>
          </a:ln>
        </p:spPr>
        <p:txBody>
          <a:bodyPr wrap="square">
            <a:spAutoFit/>
          </a:bodyPr>
          <a:lstStyle/>
          <a:p>
            <a:pPr defTabSz="914400"/>
            <a:r>
              <a:rPr lang="en-GB" dirty="0">
                <a:solidFill>
                  <a:srgbClr val="000000"/>
                </a:solidFill>
                <a:latin typeface="Calibri"/>
              </a:rPr>
              <a:t>AD1</a:t>
            </a:r>
            <a:endParaRPr lang="en-US" dirty="0">
              <a:solidFill>
                <a:srgbClr val="000000"/>
              </a:solidFill>
              <a:latin typeface="Calibri"/>
            </a:endParaRPr>
          </a:p>
        </p:txBody>
      </p:sp>
      <p:cxnSp>
        <p:nvCxnSpPr>
          <p:cNvPr id="31" name="Straight Arrow Connector 30"/>
          <p:cNvCxnSpPr/>
          <p:nvPr/>
        </p:nvCxnSpPr>
        <p:spPr>
          <a:xfrm flipV="1">
            <a:off x="5608708" y="3687288"/>
            <a:ext cx="216024" cy="216024"/>
          </a:xfrm>
          <a:prstGeom prst="straightConnector1">
            <a:avLst/>
          </a:prstGeom>
          <a:noFill/>
          <a:ln w="28575" cap="flat" cmpd="sng" algn="ctr">
            <a:solidFill>
              <a:srgbClr val="000000"/>
            </a:solidFill>
            <a:prstDash val="solid"/>
            <a:tailEnd type="arrow"/>
          </a:ln>
          <a:effectLst/>
        </p:spPr>
      </p:cxnSp>
      <p:cxnSp>
        <p:nvCxnSpPr>
          <p:cNvPr id="32" name="Straight Connector 31"/>
          <p:cNvCxnSpPr/>
          <p:nvPr/>
        </p:nvCxnSpPr>
        <p:spPr>
          <a:xfrm>
            <a:off x="5980052" y="4305008"/>
            <a:ext cx="720000" cy="0"/>
          </a:xfrm>
          <a:prstGeom prst="line">
            <a:avLst/>
          </a:prstGeom>
          <a:noFill/>
          <a:ln w="9525" cap="flat" cmpd="sng" algn="ctr">
            <a:solidFill>
              <a:srgbClr val="D1282E"/>
            </a:solidFill>
            <a:prstDash val="dash"/>
          </a:ln>
          <a:effectLst/>
        </p:spPr>
      </p:cxnSp>
      <p:pic>
        <p:nvPicPr>
          <p:cNvPr id="3" name="Picture 2">
            <a:extLst>
              <a:ext uri="{FF2B5EF4-FFF2-40B4-BE49-F238E27FC236}">
                <a16:creationId xmlns:a16="http://schemas.microsoft.com/office/drawing/2014/main" id="{A259C4C5-4065-C943-E78A-1DA5C708024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33" name="Picture 32">
            <a:extLst>
              <a:ext uri="{FF2B5EF4-FFF2-40B4-BE49-F238E27FC236}">
                <a16:creationId xmlns:a16="http://schemas.microsoft.com/office/drawing/2014/main" id="{59F00666-5623-4D5C-A8D2-19F27C827801}"/>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34" name="Footer Placeholder 2">
            <a:extLst>
              <a:ext uri="{FF2B5EF4-FFF2-40B4-BE49-F238E27FC236}">
                <a16:creationId xmlns:a16="http://schemas.microsoft.com/office/drawing/2014/main" id="{14F21D7E-F10A-2D4E-45CE-584A7251F3EA}"/>
              </a:ext>
            </a:extLst>
          </p:cNvPr>
          <p:cNvSpPr txBox="1">
            <a:spLocks/>
          </p:cNvSpPr>
          <p:nvPr/>
        </p:nvSpPr>
        <p:spPr>
          <a:xfrm>
            <a:off x="2259194" y="6590997"/>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5A99E6BF-2E8B-0C90-F5BE-ADD1FF67BD42}"/>
              </a:ext>
            </a:extLst>
          </p:cNvPr>
          <p:cNvSpPr txBox="1"/>
          <p:nvPr/>
        </p:nvSpPr>
        <p:spPr>
          <a:xfrm>
            <a:off x="7082365" y="6623242"/>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02657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left)">
                                      <p:cBhvr>
                                        <p:cTn id="22" dur="1000"/>
                                        <p:tgtEl>
                                          <p:spTgt spid="21"/>
                                        </p:tgtEl>
                                      </p:cBhvr>
                                    </p:animEffect>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1000"/>
                                        <p:tgtEl>
                                          <p:spTgt spid="24"/>
                                        </p:tgtEl>
                                      </p:cBhvr>
                                    </p:animEffect>
                                  </p:childTnLst>
                                </p:cTn>
                              </p:par>
                            </p:childTnLst>
                          </p:cTn>
                        </p:par>
                        <p:par>
                          <p:cTn id="27" fill="hold">
                            <p:stCondLst>
                              <p:cond delay="2000"/>
                            </p:stCondLst>
                            <p:childTnLst>
                              <p:par>
                                <p:cTn id="28" presetID="10" presetClass="entr" presetSubtype="0" fill="hold" grpId="0"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000"/>
                                        <p:tgtEl>
                                          <p:spTgt spid="27"/>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up)">
                                      <p:cBhvr>
                                        <p:cTn id="34" dur="1000"/>
                                        <p:tgtEl>
                                          <p:spTgt spid="25"/>
                                        </p:tgtEl>
                                      </p:cBhvr>
                                    </p:animEffect>
                                  </p:childTnLst>
                                </p:cTn>
                              </p:par>
                            </p:childTnLst>
                          </p:cTn>
                        </p:par>
                        <p:par>
                          <p:cTn id="35" fill="hold">
                            <p:stCondLst>
                              <p:cond delay="4000"/>
                            </p:stCondLst>
                            <p:childTnLst>
                              <p:par>
                                <p:cTn id="36" presetID="10" presetClass="entr" presetSubtype="0"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wipe(left)">
                                      <p:cBhvr>
                                        <p:cTn id="43" dur="1000"/>
                                        <p:tgtEl>
                                          <p:spTgt spid="31"/>
                                        </p:tgtEl>
                                      </p:cBhvr>
                                    </p:animEffect>
                                  </p:childTnLst>
                                </p:cTn>
                              </p:par>
                            </p:childTnLst>
                          </p:cTn>
                        </p:par>
                        <p:par>
                          <p:cTn id="44" fill="hold">
                            <p:stCondLst>
                              <p:cond delay="1000"/>
                            </p:stCondLst>
                            <p:childTnLst>
                              <p:par>
                                <p:cTn id="45" presetID="22" presetClass="entr" presetSubtype="8" fill="hold"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1000"/>
                                        <p:tgtEl>
                                          <p:spTgt spid="29"/>
                                        </p:tgtEl>
                                      </p:cBhvr>
                                    </p:animEffect>
                                  </p:childTnLst>
                                </p:cTn>
                              </p:par>
                            </p:childTnLst>
                          </p:cTn>
                        </p:par>
                        <p:par>
                          <p:cTn id="48" fill="hold">
                            <p:stCondLst>
                              <p:cond delay="2000"/>
                            </p:stCondLst>
                            <p:childTnLst>
                              <p:par>
                                <p:cTn id="49" presetID="10" presetClass="entr" presetSubtype="0" fill="hold" grpId="0" nodeType="after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1000"/>
                                        <p:tgtEl>
                                          <p:spTgt spid="30"/>
                                        </p:tgtEl>
                                      </p:cBhvr>
                                    </p:animEffect>
                                  </p:childTnLst>
                                </p:cTn>
                              </p:par>
                            </p:childTnLst>
                          </p:cTn>
                        </p:par>
                        <p:par>
                          <p:cTn id="52" fill="hold">
                            <p:stCondLst>
                              <p:cond delay="3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1000"/>
                                        <p:tgtEl>
                                          <p:spTgt spid="32"/>
                                        </p:tgtEl>
                                      </p:cBhvr>
                                    </p:animEffect>
                                  </p:childTnLst>
                                </p:cTn>
                              </p:par>
                            </p:childTnLst>
                          </p:cTn>
                        </p:par>
                        <p:par>
                          <p:cTn id="56" fill="hold">
                            <p:stCondLst>
                              <p:cond delay="4000"/>
                            </p:stCondLst>
                            <p:childTnLst>
                              <p:par>
                                <p:cTn id="57" presetID="22" presetClass="entr" presetSubtype="1"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ipe(up)">
                                      <p:cBhvr>
                                        <p:cTn id="59" dur="1000"/>
                                        <p:tgtEl>
                                          <p:spTgt spid="2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fade">
                                      <p:cBhvr>
                                        <p:cTn id="6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3" grpId="0"/>
      <p:bldP spid="26" grpId="0"/>
      <p:bldP spid="27" grpId="0"/>
      <p:bldP spid="3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rrows pointing towards light">
            <a:extLst>
              <a:ext uri="{FF2B5EF4-FFF2-40B4-BE49-F238E27FC236}">
                <a16:creationId xmlns:a16="http://schemas.microsoft.com/office/drawing/2014/main" id="{CE668DEF-06E3-AAB4-B9BF-233E40AC0065}"/>
              </a:ext>
            </a:extLst>
          </p:cNvPr>
          <p:cNvPicPr>
            <a:picLocks noChangeAspect="1"/>
          </p:cNvPicPr>
          <p:nvPr/>
        </p:nvPicPr>
        <p:blipFill rotWithShape="1">
          <a:blip r:embed="rId2"/>
          <a:srcRect r="23418" b="9098"/>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71094" y="1161288"/>
            <a:ext cx="3438144" cy="1124712"/>
          </a:xfrm>
        </p:spPr>
        <p:txBody>
          <a:bodyPr anchor="b">
            <a:normAutofit/>
          </a:bodyPr>
          <a:lstStyle/>
          <a:p>
            <a:r>
              <a:rPr lang="en-GB" sz="2800"/>
              <a:t>Supply-side policy: A Definition</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71094" y="2718054"/>
            <a:ext cx="3438906" cy="3207258"/>
          </a:xfrm>
        </p:spPr>
        <p:txBody>
          <a:bodyPr anchor="t">
            <a:normAutofit/>
          </a:bodyPr>
          <a:lstStyle/>
          <a:p>
            <a:r>
              <a:rPr lang="en-GB" sz="1700" b="1"/>
              <a:t>“Policies that seek to improve the long run productive potential of the economy.”</a:t>
            </a:r>
          </a:p>
          <a:p>
            <a:endParaRPr lang="en-GB" sz="1700"/>
          </a:p>
        </p:txBody>
      </p:sp>
      <p:pic>
        <p:nvPicPr>
          <p:cNvPr id="4" name="Picture 3">
            <a:extLst>
              <a:ext uri="{FF2B5EF4-FFF2-40B4-BE49-F238E27FC236}">
                <a16:creationId xmlns:a16="http://schemas.microsoft.com/office/drawing/2014/main" id="{988FE403-C533-C58C-D655-C6F9F841758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22760464-027A-4339-3A60-2E9EF30EF53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EDC37730-14AA-420E-459F-9DFBC29D4F81}"/>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F4DDF2B3-3167-1C8B-2444-A84AE923B0A0}"/>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12045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9FF99BD-075F-4761-A995-6FC574BD25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7B21A54-9BA3-4EA9-B460-5A829ADD90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6FA8F714-B9D8-488A-8CCA-E9948FF91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347923" y="1123527"/>
            <a:ext cx="6913904" cy="1050262"/>
          </a:xfrm>
        </p:spPr>
        <p:txBody>
          <a:bodyPr>
            <a:normAutofit/>
          </a:bodyPr>
          <a:lstStyle/>
          <a:p>
            <a:pPr defTabSz="541782"/>
            <a:br>
              <a:rPr lang="en-GB" sz="1400" b="1" kern="1200">
                <a:solidFill>
                  <a:schemeClr val="tx1"/>
                </a:solidFill>
                <a:latin typeface="+mj-lt"/>
                <a:ea typeface="+mj-ea"/>
                <a:cs typeface="+mj-cs"/>
              </a:rPr>
            </a:br>
            <a:br>
              <a:rPr lang="en-GB" sz="1400" kern="1200">
                <a:solidFill>
                  <a:schemeClr val="tx1"/>
                </a:solidFill>
                <a:latin typeface="+mj-lt"/>
                <a:ea typeface="+mj-ea"/>
                <a:cs typeface="+mj-cs"/>
              </a:rPr>
            </a:br>
            <a:endParaRPr lang="en-GB" sz="1400"/>
          </a:p>
        </p:txBody>
      </p:sp>
      <p:graphicFrame>
        <p:nvGraphicFramePr>
          <p:cNvPr id="17" name="Content Placeholder 2">
            <a:extLst>
              <a:ext uri="{FF2B5EF4-FFF2-40B4-BE49-F238E27FC236}">
                <a16:creationId xmlns:a16="http://schemas.microsoft.com/office/drawing/2014/main" id="{35C8F010-F007-8D58-56EA-1C1643C884AF}"/>
              </a:ext>
            </a:extLst>
          </p:cNvPr>
          <p:cNvGraphicFramePr>
            <a:graphicFrameLocks noGrp="1"/>
          </p:cNvGraphicFramePr>
          <p:nvPr>
            <p:ph sz="half" idx="1"/>
          </p:nvPr>
        </p:nvGraphicFramePr>
        <p:xfrm>
          <a:off x="1930167" y="2280700"/>
          <a:ext cx="8562436" cy="3447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1"/>
          <p:cNvSpPr txBox="1">
            <a:spLocks/>
          </p:cNvSpPr>
          <p:nvPr/>
        </p:nvSpPr>
        <p:spPr>
          <a:xfrm>
            <a:off x="1935881" y="1122972"/>
            <a:ext cx="8577781" cy="948747"/>
          </a:xfrm>
          <a:prstGeom prst="rect">
            <a:avLst/>
          </a:prstGeom>
        </p:spPr>
        <p:txBody>
          <a:bodyPr vert="horz" lIns="91440" tIns="45720" rIns="91440" bIns="45720" rtlCol="0" anchor="ctr">
            <a:normAutofit/>
          </a:bodyPr>
          <a:lstStyle>
            <a:lvl1pPr algn="r" defTabSz="914400" rtl="0" eaLnBrk="1" latinLnBrk="0" hangingPunct="1">
              <a:spcBef>
                <a:spcPct val="0"/>
              </a:spcBef>
              <a:buNone/>
              <a:defRPr sz="4400" kern="1200" cap="small" spc="200" baseline="0">
                <a:solidFill>
                  <a:schemeClr val="tx1"/>
                </a:solidFill>
                <a:latin typeface="+mj-lt"/>
                <a:ea typeface="+mj-ea"/>
                <a:cs typeface="+mj-cs"/>
              </a:defRPr>
            </a:lvl1pPr>
          </a:lstStyle>
          <a:p>
            <a:pPr algn="l" defTabSz="722376">
              <a:spcAft>
                <a:spcPts val="600"/>
              </a:spcAft>
            </a:pPr>
            <a:r>
              <a:rPr lang="en-GB" sz="1896" kern="1200" cap="small" spc="158" baseline="0">
                <a:solidFill>
                  <a:prstClr val="black"/>
                </a:solidFill>
                <a:latin typeface="Calibri Light" panose="020F0302020204030204"/>
                <a:ea typeface="+mj-ea"/>
                <a:cs typeface="+mj-cs"/>
              </a:rPr>
              <a:t>Learning Objectives</a:t>
            </a:r>
            <a:endParaRPr lang="en-GB" sz="2400">
              <a:solidFill>
                <a:prstClr val="black"/>
              </a:solidFill>
              <a:latin typeface="Calibri Light" panose="020F0302020204030204"/>
            </a:endParaRPr>
          </a:p>
        </p:txBody>
      </p:sp>
      <p:pic>
        <p:nvPicPr>
          <p:cNvPr id="3" name="Picture 2">
            <a:extLst>
              <a:ext uri="{FF2B5EF4-FFF2-40B4-BE49-F238E27FC236}">
                <a16:creationId xmlns:a16="http://schemas.microsoft.com/office/drawing/2014/main" id="{96036B47-8C7C-7B5C-E786-FF166C77D6F3}"/>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9F64F1F5-1C74-E311-5CDF-9949907993AB}"/>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5" name="Footer Placeholder 2">
            <a:extLst>
              <a:ext uri="{FF2B5EF4-FFF2-40B4-BE49-F238E27FC236}">
                <a16:creationId xmlns:a16="http://schemas.microsoft.com/office/drawing/2014/main" id="{378DEF1B-F7CA-F072-FEE2-309017B0D5C6}"/>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E6B689DD-9DA0-EA0D-12D0-203BAAE17806}"/>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39581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alculator, pen, compass, money and a paper with graphs printed on it">
            <a:extLst>
              <a:ext uri="{FF2B5EF4-FFF2-40B4-BE49-F238E27FC236}">
                <a16:creationId xmlns:a16="http://schemas.microsoft.com/office/drawing/2014/main" id="{E7B3230B-1DE2-1A53-76ED-F9BF7EACAF24}"/>
              </a:ext>
            </a:extLst>
          </p:cNvPr>
          <p:cNvPicPr>
            <a:picLocks noChangeAspect="1"/>
          </p:cNvPicPr>
          <p:nvPr/>
        </p:nvPicPr>
        <p:blipFill rotWithShape="1">
          <a:blip r:embed="rId2"/>
          <a:srcRect l="32065" r="30768" b="8"/>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p:cNvSpPr>
            <a:spLocks noGrp="1"/>
          </p:cNvSpPr>
          <p:nvPr>
            <p:ph type="title"/>
          </p:nvPr>
        </p:nvSpPr>
        <p:spPr>
          <a:xfrm>
            <a:off x="1137034" y="609600"/>
            <a:ext cx="6831188" cy="1322887"/>
          </a:xfrm>
        </p:spPr>
        <p:txBody>
          <a:bodyPr>
            <a:normAutofit/>
          </a:bodyPr>
          <a:lstStyle/>
          <a:p>
            <a:r>
              <a:rPr lang="en-GB" dirty="0"/>
              <a:t>Supply-Side Policy Options (1)</a:t>
            </a:r>
          </a:p>
        </p:txBody>
      </p:sp>
      <p:sp>
        <p:nvSpPr>
          <p:cNvPr id="3" name="Content Placeholder 2"/>
          <p:cNvSpPr>
            <a:spLocks noGrp="1"/>
          </p:cNvSpPr>
          <p:nvPr>
            <p:ph idx="1"/>
          </p:nvPr>
        </p:nvSpPr>
        <p:spPr>
          <a:xfrm>
            <a:off x="1137035" y="2194102"/>
            <a:ext cx="6516216" cy="3908585"/>
          </a:xfrm>
        </p:spPr>
        <p:txBody>
          <a:bodyPr>
            <a:normAutofit/>
          </a:bodyPr>
          <a:lstStyle/>
          <a:p>
            <a:pPr marL="531813" indent="-436563">
              <a:spcBef>
                <a:spcPts val="0"/>
              </a:spcBef>
              <a:buFont typeface="+mj-lt"/>
              <a:buAutoNum type="arabicPeriod"/>
              <a:defRPr/>
            </a:pPr>
            <a:r>
              <a:rPr lang="en-GB" sz="1600" b="1"/>
              <a:t>Deregulation</a:t>
            </a:r>
          </a:p>
          <a:p>
            <a:pPr marL="811213" lvl="2" indent="-436563">
              <a:spcBef>
                <a:spcPts val="0"/>
              </a:spcBef>
              <a:defRPr/>
            </a:pPr>
            <a:r>
              <a:rPr lang="en-GB" sz="1600"/>
              <a:t>Opening markets to freer competition and removing barriers to entry should help to drive productivity gains and boost supply</a:t>
            </a:r>
          </a:p>
          <a:p>
            <a:pPr marL="531813" indent="-436563">
              <a:spcBef>
                <a:spcPts val="0"/>
              </a:spcBef>
              <a:buFont typeface="+mj-lt"/>
              <a:buAutoNum type="arabicPeriod"/>
              <a:defRPr/>
            </a:pPr>
            <a:r>
              <a:rPr lang="en-GB" sz="1600" b="1"/>
              <a:t>Privatisation</a:t>
            </a:r>
          </a:p>
          <a:p>
            <a:pPr marL="811213" lvl="2" indent="-436563">
              <a:spcBef>
                <a:spcPts val="0"/>
              </a:spcBef>
              <a:defRPr/>
            </a:pPr>
            <a:r>
              <a:rPr lang="en-GB" sz="1600"/>
              <a:t>Minimisation of state control which can often be inefficient</a:t>
            </a:r>
          </a:p>
          <a:p>
            <a:pPr marL="811213" lvl="2" indent="-436563">
              <a:spcBef>
                <a:spcPts val="0"/>
              </a:spcBef>
              <a:defRPr/>
            </a:pPr>
            <a:r>
              <a:rPr lang="en-GB" sz="1600"/>
              <a:t>This has been pursued by a number of (mainly Conservative) governments to privatise key areas of the economy in order to drive efficiency</a:t>
            </a:r>
          </a:p>
          <a:p>
            <a:pPr marL="531813" indent="-436563">
              <a:spcBef>
                <a:spcPts val="0"/>
              </a:spcBef>
              <a:buFont typeface="+mj-lt"/>
              <a:buAutoNum type="arabicPeriod"/>
              <a:defRPr/>
            </a:pPr>
            <a:r>
              <a:rPr lang="en-GB" sz="1600" b="1"/>
              <a:t>Cutting Income Tax</a:t>
            </a:r>
          </a:p>
          <a:p>
            <a:pPr marL="811213" lvl="2" indent="-436563">
              <a:spcBef>
                <a:spcPts val="0"/>
              </a:spcBef>
              <a:defRPr/>
            </a:pPr>
            <a:r>
              <a:rPr lang="en-GB" sz="1600"/>
              <a:t>This should create incentives to work and expand the labour force</a:t>
            </a:r>
          </a:p>
          <a:p>
            <a:pPr marL="811213" lvl="2" indent="-436563">
              <a:spcBef>
                <a:spcPts val="0"/>
              </a:spcBef>
              <a:defRPr/>
            </a:pPr>
            <a:r>
              <a:rPr lang="en-GB" sz="1600"/>
              <a:t>In addition, it may influence the economically inactive to enter labour force and boost output</a:t>
            </a:r>
          </a:p>
          <a:p>
            <a:pPr marL="531813" indent="-436563">
              <a:spcBef>
                <a:spcPts val="0"/>
              </a:spcBef>
              <a:buFont typeface="+mj-lt"/>
              <a:buAutoNum type="arabicPeriod"/>
              <a:defRPr/>
            </a:pPr>
            <a:r>
              <a:rPr lang="en-GB" sz="1600" b="1"/>
              <a:t>Cutting Corporation Tax</a:t>
            </a:r>
          </a:p>
          <a:p>
            <a:pPr marL="811213" lvl="2" indent="-436563">
              <a:spcBef>
                <a:spcPts val="0"/>
              </a:spcBef>
              <a:defRPr/>
            </a:pPr>
            <a:r>
              <a:rPr lang="en-GB" sz="1600"/>
              <a:t>Increases profit motive of firms which can be re-invested in capital</a:t>
            </a:r>
          </a:p>
          <a:p>
            <a:pPr marL="531813" indent="-436563">
              <a:spcBef>
                <a:spcPts val="0"/>
              </a:spcBef>
              <a:buFont typeface="+mj-lt"/>
              <a:buAutoNum type="arabicPeriod"/>
              <a:defRPr/>
            </a:pPr>
            <a:r>
              <a:rPr lang="en-GB" sz="1600" b="1"/>
              <a:t>Modification of Welfare Payments</a:t>
            </a:r>
          </a:p>
          <a:p>
            <a:pPr marL="811213" lvl="2" indent="-436563">
              <a:spcBef>
                <a:spcPts val="0"/>
              </a:spcBef>
              <a:defRPr/>
            </a:pPr>
            <a:r>
              <a:rPr lang="en-GB" sz="1600"/>
              <a:t>Widen gap between benefits and wages to boost work incentives</a:t>
            </a:r>
          </a:p>
          <a:p>
            <a:endParaRPr lang="en-GB" sz="1600"/>
          </a:p>
        </p:txBody>
      </p:sp>
      <p:pic>
        <p:nvPicPr>
          <p:cNvPr id="4" name="Picture 3">
            <a:extLst>
              <a:ext uri="{FF2B5EF4-FFF2-40B4-BE49-F238E27FC236}">
                <a16:creationId xmlns:a16="http://schemas.microsoft.com/office/drawing/2014/main" id="{3D747F91-86CA-BEFD-F3AF-3CFFB78E3AC0}"/>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5AFB1F84-351C-E903-9761-57EE6A90523F}"/>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A4469A21-F814-931F-5F17-4C4AD3666994}"/>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032B24C-3D60-5B71-741B-CDE101D7E740}"/>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7641881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483C688-472E-471B-A101-51DF8B56BC82}"/>
              </a:ext>
            </a:extLst>
          </p:cNvPr>
          <p:cNvSpPr>
            <a:spLocks noGrp="1"/>
          </p:cNvSpPr>
          <p:nvPr>
            <p:ph type="title"/>
          </p:nvPr>
        </p:nvSpPr>
        <p:spPr>
          <a:xfrm>
            <a:off x="1371597" y="348865"/>
            <a:ext cx="10044023" cy="877729"/>
          </a:xfrm>
        </p:spPr>
        <p:txBody>
          <a:bodyPr anchor="ctr">
            <a:normAutofit/>
          </a:bodyPr>
          <a:lstStyle/>
          <a:p>
            <a:r>
              <a:rPr lang="en-GB" sz="4000" dirty="0">
                <a:solidFill>
                  <a:srgbClr val="FFFFFF"/>
                </a:solidFill>
              </a:rPr>
              <a:t>Plenary</a:t>
            </a:r>
            <a:endParaRPr lang="en-US" dirty="0"/>
          </a:p>
        </p:txBody>
      </p:sp>
      <p:graphicFrame>
        <p:nvGraphicFramePr>
          <p:cNvPr id="5" name="Content Placeholder 2">
            <a:extLst>
              <a:ext uri="{FF2B5EF4-FFF2-40B4-BE49-F238E27FC236}">
                <a16:creationId xmlns:a16="http://schemas.microsoft.com/office/drawing/2014/main" id="{A704CFA5-CB91-56AB-3E2D-D96A9116E487}"/>
              </a:ext>
            </a:extLst>
          </p:cNvPr>
          <p:cNvGraphicFramePr>
            <a:graphicFrameLocks noGrp="1"/>
          </p:cNvGraphicFramePr>
          <p:nvPr>
            <p:ph idx="1"/>
            <p:extLst>
              <p:ext uri="{D42A27DB-BD31-4B8C-83A1-F6EECF244321}">
                <p14:modId xmlns:p14="http://schemas.microsoft.com/office/powerpoint/2010/main" val="285371756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817360A0-3578-0711-365E-BAC259ED3746}"/>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00FBF99E-14D2-05F2-5E37-35BC4E2DA90C}"/>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6" name="Footer Placeholder 2">
            <a:extLst>
              <a:ext uri="{FF2B5EF4-FFF2-40B4-BE49-F238E27FC236}">
                <a16:creationId xmlns:a16="http://schemas.microsoft.com/office/drawing/2014/main" id="{46EC6F5A-743F-EC40-C631-88F8EC1A5083}"/>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A3B8D49D-738C-E3AE-FA92-CB14BD321813}"/>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466280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371597" y="348865"/>
            <a:ext cx="10044023" cy="877729"/>
          </a:xfrm>
        </p:spPr>
        <p:txBody>
          <a:bodyPr anchor="ctr">
            <a:normAutofit/>
          </a:bodyPr>
          <a:lstStyle/>
          <a:p>
            <a:r>
              <a:rPr lang="en-GB" sz="4000">
                <a:solidFill>
                  <a:srgbClr val="FFFFFF"/>
                </a:solidFill>
              </a:rPr>
              <a:t>Fiscal Policy: A Definition</a:t>
            </a:r>
          </a:p>
        </p:txBody>
      </p:sp>
      <p:sp>
        <p:nvSpPr>
          <p:cNvPr id="3" name="Content Placeholder 2"/>
          <p:cNvSpPr>
            <a:spLocks noGrp="1"/>
          </p:cNvSpPr>
          <p:nvPr>
            <p:ph idx="1"/>
          </p:nvPr>
        </p:nvSpPr>
        <p:spPr>
          <a:xfrm>
            <a:off x="1435811" y="2112579"/>
            <a:ext cx="9428039" cy="3877816"/>
          </a:xfrm>
        </p:spPr>
        <p:txBody>
          <a:bodyPr/>
          <a:lstStyle/>
          <a:p>
            <a:pPr marL="152591" indent="-152591" defTabSz="610362">
              <a:spcBef>
                <a:spcPts val="668"/>
              </a:spcBef>
            </a:pPr>
            <a:r>
              <a:rPr lang="en-GB" sz="2848" kern="1200">
                <a:solidFill>
                  <a:schemeClr val="tx1"/>
                </a:solidFill>
                <a:latin typeface="+mn-lt"/>
                <a:ea typeface="+mn-ea"/>
                <a:cs typeface="+mn-cs"/>
              </a:rPr>
              <a:t>“The manipulation of government spending, taxation and government borrowing to influence the level of economic activity.”</a:t>
            </a:r>
          </a:p>
          <a:p>
            <a:endParaRPr lang="en-GB" dirty="0"/>
          </a:p>
        </p:txBody>
      </p:sp>
      <p:pic>
        <p:nvPicPr>
          <p:cNvPr id="4" name="Picture 2" descr="http://frontpagemag.com/wp-content/uploads/2011/12/taxes.jpg"/>
          <p:cNvPicPr>
            <a:picLocks noChangeAspect="1" noChangeArrowheads="1"/>
          </p:cNvPicPr>
          <p:nvPr/>
        </p:nvPicPr>
        <p:blipFill>
          <a:blip r:embed="rId2" cstate="print"/>
          <a:srcRect/>
          <a:stretch>
            <a:fillRect/>
          </a:stretch>
        </p:blipFill>
        <p:spPr bwMode="auto">
          <a:xfrm>
            <a:off x="2153866" y="3853695"/>
            <a:ext cx="3465284" cy="2451689"/>
          </a:xfrm>
          <a:prstGeom prst="rect">
            <a:avLst/>
          </a:prstGeom>
          <a:noFill/>
        </p:spPr>
      </p:pic>
      <p:sp>
        <p:nvSpPr>
          <p:cNvPr id="5" name="Rectangle 4">
            <a:extLst>
              <a:ext uri="{FF2B5EF4-FFF2-40B4-BE49-F238E27FC236}">
                <a16:creationId xmlns:a16="http://schemas.microsoft.com/office/drawing/2014/main" id="{6AD4D5C1-09EF-46A9-A278-0B28D1C4E615}"/>
              </a:ext>
            </a:extLst>
          </p:cNvPr>
          <p:cNvSpPr/>
          <p:nvPr/>
        </p:nvSpPr>
        <p:spPr>
          <a:xfrm>
            <a:off x="6898086" y="3541471"/>
            <a:ext cx="3306949" cy="27639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06908">
              <a:spcAft>
                <a:spcPts val="600"/>
              </a:spcAft>
            </a:pPr>
            <a:r>
              <a:rPr lang="en-GB" sz="1780" kern="1200">
                <a:solidFill>
                  <a:schemeClr val="tx1"/>
                </a:solidFill>
                <a:latin typeface="+mn-lt"/>
                <a:ea typeface="+mn-ea"/>
                <a:cs typeface="+mn-cs"/>
              </a:rPr>
              <a:t>Activity</a:t>
            </a:r>
          </a:p>
          <a:p>
            <a:pPr defTabSz="406908">
              <a:spcAft>
                <a:spcPts val="600"/>
              </a:spcAft>
            </a:pPr>
            <a:endParaRPr lang="en-GB" sz="1780" kern="1200">
              <a:solidFill>
                <a:schemeClr val="tx1"/>
              </a:solidFill>
              <a:latin typeface="+mn-lt"/>
              <a:ea typeface="+mn-ea"/>
              <a:cs typeface="+mn-cs"/>
            </a:endParaRPr>
          </a:p>
          <a:p>
            <a:pPr marL="254318" indent="-254318" defTabSz="406908">
              <a:spcAft>
                <a:spcPts val="600"/>
              </a:spcAft>
              <a:buFont typeface="Arial" panose="020B0604020202020204" pitchFamily="34" charset="0"/>
              <a:buChar char="•"/>
            </a:pPr>
            <a:r>
              <a:rPr lang="en-GB" sz="1780" kern="1200">
                <a:solidFill>
                  <a:schemeClr val="tx1"/>
                </a:solidFill>
                <a:latin typeface="+mn-lt"/>
                <a:ea typeface="+mn-ea"/>
                <a:cs typeface="+mn-cs"/>
              </a:rPr>
              <a:t>List four different taxes the government collect.</a:t>
            </a:r>
          </a:p>
          <a:p>
            <a:pPr marL="254318" indent="-254318" defTabSz="406908">
              <a:spcAft>
                <a:spcPts val="600"/>
              </a:spcAft>
              <a:buFont typeface="Arial" panose="020B0604020202020204" pitchFamily="34" charset="0"/>
              <a:buChar char="•"/>
            </a:pPr>
            <a:r>
              <a:rPr lang="en-GB" sz="1780" kern="1200">
                <a:solidFill>
                  <a:schemeClr val="tx1"/>
                </a:solidFill>
                <a:latin typeface="+mn-lt"/>
                <a:ea typeface="+mn-ea"/>
                <a:cs typeface="+mn-cs"/>
              </a:rPr>
              <a:t>Give a definition for each tax.</a:t>
            </a:r>
          </a:p>
          <a:p>
            <a:pPr marL="254318" indent="-254318" defTabSz="406908">
              <a:spcAft>
                <a:spcPts val="600"/>
              </a:spcAft>
              <a:buFont typeface="Arial" panose="020B0604020202020204" pitchFamily="34" charset="0"/>
              <a:buChar char="•"/>
            </a:pPr>
            <a:r>
              <a:rPr lang="en-GB" sz="1780" kern="1200">
                <a:solidFill>
                  <a:schemeClr val="tx1"/>
                </a:solidFill>
                <a:latin typeface="+mn-lt"/>
                <a:ea typeface="+mn-ea"/>
                <a:cs typeface="+mn-cs"/>
              </a:rPr>
              <a:t>What is the impact of each on businesses and people.</a:t>
            </a:r>
            <a:endParaRPr lang="en-GB" sz="2000">
              <a:solidFill>
                <a:schemeClr val="tx1"/>
              </a:solidFill>
            </a:endParaRPr>
          </a:p>
        </p:txBody>
      </p:sp>
      <p:pic>
        <p:nvPicPr>
          <p:cNvPr id="6" name="Picture 5">
            <a:extLst>
              <a:ext uri="{FF2B5EF4-FFF2-40B4-BE49-F238E27FC236}">
                <a16:creationId xmlns:a16="http://schemas.microsoft.com/office/drawing/2014/main" id="{7BB4C1C2-1D6D-0B37-7F8C-D70AEEA1884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7" name="Picture 6">
            <a:extLst>
              <a:ext uri="{FF2B5EF4-FFF2-40B4-BE49-F238E27FC236}">
                <a16:creationId xmlns:a16="http://schemas.microsoft.com/office/drawing/2014/main" id="{58B534E2-9929-7943-BA4D-DA089AF652F6}"/>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8" name="Footer Placeholder 2">
            <a:extLst>
              <a:ext uri="{FF2B5EF4-FFF2-40B4-BE49-F238E27FC236}">
                <a16:creationId xmlns:a16="http://schemas.microsoft.com/office/drawing/2014/main" id="{1DA89A52-F3BA-6E29-47E4-09D0D78BDD9C}"/>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B760644C-23B7-411D-5617-24FAECAA11EE}"/>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72563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1">
            <a:extLst>
              <a:ext uri="{FF2B5EF4-FFF2-40B4-BE49-F238E27FC236}">
                <a16:creationId xmlns:a16="http://schemas.microsoft.com/office/drawing/2014/main" id="{640E93D9-F13F-4097-A159-E0A6CEBA8F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p:cNvSpPr>
            <a:spLocks noGrp="1"/>
          </p:cNvSpPr>
          <p:nvPr>
            <p:ph type="title"/>
          </p:nvPr>
        </p:nvSpPr>
        <p:spPr>
          <a:xfrm>
            <a:off x="389916" y="444464"/>
            <a:ext cx="3420305" cy="1906317"/>
          </a:xfrm>
        </p:spPr>
        <p:txBody>
          <a:bodyPr>
            <a:normAutofit/>
          </a:bodyPr>
          <a:lstStyle/>
          <a:p>
            <a:pPr algn="ctr"/>
            <a:r>
              <a:rPr lang="en-GB" sz="2800"/>
              <a:t>Fiscal Policy can have both macroeconomic and microeconomic functions</a:t>
            </a:r>
          </a:p>
        </p:txBody>
      </p:sp>
      <p:pic>
        <p:nvPicPr>
          <p:cNvPr id="28" name="Picture 17" descr="Magnifying glass showing decling performance">
            <a:extLst>
              <a:ext uri="{FF2B5EF4-FFF2-40B4-BE49-F238E27FC236}">
                <a16:creationId xmlns:a16="http://schemas.microsoft.com/office/drawing/2014/main" id="{5F4DF9A7-6A8A-D2AE-A786-A44F741C5E26}"/>
              </a:ext>
            </a:extLst>
          </p:cNvPr>
          <p:cNvPicPr>
            <a:picLocks noChangeAspect="1"/>
          </p:cNvPicPr>
          <p:nvPr/>
        </p:nvPicPr>
        <p:blipFill rotWithShape="1">
          <a:blip r:embed="rId2"/>
          <a:srcRect l="17102" r="13172" b="7"/>
          <a:stretch/>
        </p:blipFill>
        <p:spPr>
          <a:xfrm>
            <a:off x="20" y="2768743"/>
            <a:ext cx="4278264" cy="4089258"/>
          </a:xfrm>
          <a:prstGeom prst="rect">
            <a:avLst/>
          </a:prstGeom>
        </p:spPr>
      </p:pic>
      <p:sp>
        <p:nvSpPr>
          <p:cNvPr id="29" name="Rectangle 23">
            <a:extLst>
              <a:ext uri="{FF2B5EF4-FFF2-40B4-BE49-F238E27FC236}">
                <a16:creationId xmlns:a16="http://schemas.microsoft.com/office/drawing/2014/main" id="{BA3D150B-ADB5-401D-8304-C7845A109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768743"/>
            <a:ext cx="4310288"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3" name="Content Placeholder 2"/>
          <p:cNvSpPr>
            <a:spLocks noGrp="1"/>
          </p:cNvSpPr>
          <p:nvPr>
            <p:ph idx="1"/>
          </p:nvPr>
        </p:nvSpPr>
        <p:spPr>
          <a:xfrm>
            <a:off x="4669646" y="678955"/>
            <a:ext cx="6520976" cy="5409743"/>
          </a:xfrm>
        </p:spPr>
        <p:txBody>
          <a:bodyPr vert="horz" lIns="91440" tIns="45720" rIns="91440" bIns="45720" rtlCol="0" anchor="ctr">
            <a:normAutofit/>
          </a:bodyPr>
          <a:lstStyle/>
          <a:p>
            <a:pPr marL="436880" lvl="1" indent="-145415" defTabSz="582930">
              <a:spcBef>
                <a:spcPts val="0"/>
              </a:spcBef>
              <a:defRPr/>
            </a:pPr>
            <a:endParaRPr lang="en-GB" sz="2000" kern="1200">
              <a:latin typeface="+mn-lt"/>
              <a:cs typeface="Calibri" panose="020F0502020204030204"/>
            </a:endParaRPr>
          </a:p>
          <a:p>
            <a:pPr marL="436880" lvl="1" indent="-145415" defTabSz="582930">
              <a:spcBef>
                <a:spcPts val="0"/>
              </a:spcBef>
              <a:defRPr/>
            </a:pPr>
            <a:r>
              <a:rPr lang="en-GB" sz="2000" kern="1200">
                <a:latin typeface="+mn-lt"/>
                <a:ea typeface="+mn-ea"/>
                <a:cs typeface="+mn-cs"/>
              </a:rPr>
              <a:t>Fiscal policy is used to achieve a wide variety of objectives</a:t>
            </a:r>
            <a:endParaRPr lang="en-GB" sz="2000" kern="1200">
              <a:latin typeface="+mn-lt"/>
              <a:cs typeface="Calibri" panose="020F0502020204030204"/>
            </a:endParaRPr>
          </a:p>
          <a:p>
            <a:pPr marL="728345" lvl="2" indent="-145415" defTabSz="582930">
              <a:spcBef>
                <a:spcPts val="0"/>
              </a:spcBef>
              <a:buFont typeface="Wingdings" pitchFamily="2" charset="2"/>
              <a:buChar char="Ø"/>
              <a:defRPr/>
            </a:pPr>
            <a:endParaRPr lang="en-GB" sz="2000" kern="1200">
              <a:latin typeface="+mn-lt"/>
              <a:cs typeface="Calibri" panose="020F0502020204030204"/>
            </a:endParaRPr>
          </a:p>
          <a:p>
            <a:pPr marL="728345" lvl="2" indent="-145415" defTabSz="582930">
              <a:spcBef>
                <a:spcPts val="0"/>
              </a:spcBef>
              <a:buFont typeface="Wingdings" pitchFamily="2" charset="2"/>
              <a:buChar char="Ø"/>
              <a:defRPr/>
            </a:pPr>
            <a:r>
              <a:rPr lang="en-GB" sz="2000" kern="1200">
                <a:latin typeface="+mn-lt"/>
                <a:ea typeface="+mn-ea"/>
                <a:cs typeface="+mn-cs"/>
              </a:rPr>
              <a:t>Keep inflation on target (2%)</a:t>
            </a:r>
            <a:endParaRPr lang="en-GB" sz="2000" kern="1200">
              <a:latin typeface="+mn-lt"/>
              <a:cs typeface="Calibri"/>
            </a:endParaRPr>
          </a:p>
          <a:p>
            <a:pPr marL="728345" lvl="2" indent="-145415" defTabSz="582930">
              <a:spcBef>
                <a:spcPts val="0"/>
              </a:spcBef>
              <a:buFont typeface="Wingdings" pitchFamily="2" charset="2"/>
              <a:buChar char="Ø"/>
              <a:defRPr/>
            </a:pPr>
            <a:endParaRPr lang="en-GB" sz="2000" kern="1200">
              <a:latin typeface="+mn-lt"/>
              <a:cs typeface="Calibri"/>
            </a:endParaRPr>
          </a:p>
          <a:p>
            <a:pPr marL="728345" lvl="2" indent="-145415" defTabSz="582930">
              <a:spcBef>
                <a:spcPts val="0"/>
              </a:spcBef>
              <a:buFont typeface="Wingdings" pitchFamily="2" charset="2"/>
              <a:buChar char="Ø"/>
              <a:defRPr/>
            </a:pPr>
            <a:r>
              <a:rPr lang="en-GB" sz="2000" kern="1200">
                <a:latin typeface="+mn-lt"/>
                <a:ea typeface="+mn-ea"/>
                <a:cs typeface="+mn-cs"/>
              </a:rPr>
              <a:t>Stimulate economic growth and employment during times of recession</a:t>
            </a:r>
            <a:endParaRPr lang="en-GB" sz="2000" kern="1200">
              <a:latin typeface="+mn-lt"/>
              <a:cs typeface="Calibri" panose="020F0502020204030204"/>
            </a:endParaRPr>
          </a:p>
          <a:p>
            <a:pPr marL="728345" lvl="2" indent="-145415" defTabSz="582930">
              <a:spcBef>
                <a:spcPts val="0"/>
              </a:spcBef>
              <a:buFont typeface="Wingdings" pitchFamily="2" charset="2"/>
              <a:buChar char="Ø"/>
              <a:defRPr/>
            </a:pPr>
            <a:endParaRPr lang="en-GB" sz="2000" kern="1200">
              <a:latin typeface="+mn-lt"/>
              <a:cs typeface="Calibri" panose="020F0502020204030204"/>
            </a:endParaRPr>
          </a:p>
          <a:p>
            <a:pPr marL="728345" lvl="2" indent="-145415" defTabSz="582930">
              <a:spcBef>
                <a:spcPts val="0"/>
              </a:spcBef>
              <a:buFont typeface="Wingdings" pitchFamily="2" charset="2"/>
              <a:buChar char="Ø"/>
              <a:defRPr/>
            </a:pPr>
            <a:r>
              <a:rPr lang="en-GB" sz="2000" kern="1200">
                <a:latin typeface="+mn-lt"/>
                <a:ea typeface="+mn-ea"/>
                <a:cs typeface="+mn-cs"/>
              </a:rPr>
              <a:t>Maintain a stable economic cycle that minimises “boom and bust”</a:t>
            </a:r>
            <a:endParaRPr lang="en-GB" sz="2000" kern="1200">
              <a:latin typeface="+mn-lt"/>
              <a:cs typeface="Calibri" panose="020F0502020204030204"/>
            </a:endParaRPr>
          </a:p>
          <a:p>
            <a:pPr marL="582930" lvl="2" indent="0">
              <a:spcBef>
                <a:spcPts val="0"/>
              </a:spcBef>
              <a:buNone/>
            </a:pPr>
            <a:endParaRPr lang="en-GB" sz="2000">
              <a:cs typeface="Calibri"/>
            </a:endParaRPr>
          </a:p>
          <a:p>
            <a:pPr marL="582930" lvl="2" indent="0">
              <a:spcBef>
                <a:spcPts val="0"/>
              </a:spcBef>
              <a:buFont typeface="Wingdings" pitchFamily="2" charset="2"/>
              <a:buNone/>
            </a:pPr>
            <a:r>
              <a:rPr lang="en-GB" sz="2000">
                <a:cs typeface="Calibri"/>
              </a:rPr>
              <a:t>Activity</a:t>
            </a:r>
            <a:endParaRPr lang="en-US" sz="2000">
              <a:cs typeface="Calibri"/>
            </a:endParaRPr>
          </a:p>
          <a:p>
            <a:pPr marL="857250">
              <a:spcBef>
                <a:spcPts val="0"/>
              </a:spcBef>
              <a:spcAft>
                <a:spcPts val="600"/>
              </a:spcAft>
              <a:buFont typeface="Arial" pitchFamily="2" charset="2"/>
              <a:buChar char="•"/>
            </a:pPr>
            <a:endParaRPr lang="en-GB" sz="2000">
              <a:cs typeface="Calibri"/>
            </a:endParaRPr>
          </a:p>
          <a:p>
            <a:pPr marL="928370" lvl="2" indent="-145415">
              <a:spcBef>
                <a:spcPts val="0"/>
              </a:spcBef>
              <a:spcAft>
                <a:spcPts val="600"/>
              </a:spcAft>
              <a:buFont typeface="Arial,Sans-Serif" pitchFamily="2" charset="2"/>
              <a:buChar char="•"/>
            </a:pPr>
            <a:r>
              <a:rPr lang="en-GB" sz="2000">
                <a:cs typeface="Calibri"/>
              </a:rPr>
              <a:t>Give an update on each of these targets for the UK economy now.</a:t>
            </a:r>
            <a:endParaRPr lang="en-US" sz="2000">
              <a:cs typeface="Calibri"/>
            </a:endParaRPr>
          </a:p>
          <a:p>
            <a:pPr marL="928370" lvl="2" indent="-145415">
              <a:spcBef>
                <a:spcPts val="0"/>
              </a:spcBef>
              <a:spcAft>
                <a:spcPts val="600"/>
              </a:spcAft>
              <a:buFont typeface="Arial,Sans-Serif" pitchFamily="2" charset="2"/>
              <a:buChar char="•"/>
            </a:pPr>
            <a:r>
              <a:rPr lang="en-GB" sz="2000">
                <a:cs typeface="Calibri"/>
              </a:rPr>
              <a:t>What has happened over the last three years to each of these targets.</a:t>
            </a:r>
          </a:p>
          <a:p>
            <a:pPr marL="291465" lvl="1" indent="0">
              <a:spcBef>
                <a:spcPts val="0"/>
              </a:spcBef>
              <a:buNone/>
            </a:pPr>
            <a:endParaRPr lang="en-GB" sz="2000">
              <a:cs typeface="Calibri"/>
            </a:endParaRPr>
          </a:p>
          <a:p>
            <a:endParaRPr lang="en-GB" sz="2000">
              <a:cs typeface="Calibri"/>
            </a:endParaRPr>
          </a:p>
        </p:txBody>
      </p:sp>
      <p:sp>
        <p:nvSpPr>
          <p:cNvPr id="26" name="Rectangle 25">
            <a:extLst>
              <a:ext uri="{FF2B5EF4-FFF2-40B4-BE49-F238E27FC236}">
                <a16:creationId xmlns:a16="http://schemas.microsoft.com/office/drawing/2014/main" id="{ACD3AB31-A71C-4414-BA05-CF667CBA3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590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 name="Picture 3">
            <a:extLst>
              <a:ext uri="{FF2B5EF4-FFF2-40B4-BE49-F238E27FC236}">
                <a16:creationId xmlns:a16="http://schemas.microsoft.com/office/drawing/2014/main" id="{9015D159-0BB3-53F0-0BD7-63640C2075FD}"/>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5" name="Picture 4">
            <a:extLst>
              <a:ext uri="{FF2B5EF4-FFF2-40B4-BE49-F238E27FC236}">
                <a16:creationId xmlns:a16="http://schemas.microsoft.com/office/drawing/2014/main" id="{1AF484B3-7809-8374-460D-53EA9E50240A}"/>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6" name="Footer Placeholder 2">
            <a:extLst>
              <a:ext uri="{FF2B5EF4-FFF2-40B4-BE49-F238E27FC236}">
                <a16:creationId xmlns:a16="http://schemas.microsoft.com/office/drawing/2014/main" id="{B8D37639-7BD6-E99B-7057-4B1A5AA85FCF}"/>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FAFE112C-8E6D-9F0B-385D-CBD5880EB488}"/>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700066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10CCB80D-C96C-B084-7910-D106BD10AB16}"/>
              </a:ext>
            </a:extLst>
          </p:cNvPr>
          <p:cNvPicPr>
            <a:picLocks noChangeAspect="1"/>
          </p:cNvPicPr>
          <p:nvPr/>
        </p:nvPicPr>
        <p:blipFill rotWithShape="1">
          <a:blip r:embed="rId2">
            <a:alphaModFix amt="35000"/>
          </a:blip>
          <a:srcRect t="7056" b="8674"/>
          <a:stretch/>
        </p:blipFill>
        <p:spPr>
          <a:xfrm>
            <a:off x="20" y="10"/>
            <a:ext cx="12191980" cy="6857990"/>
          </a:xfrm>
          <a:prstGeom prst="rect">
            <a:avLst/>
          </a:prstGeom>
        </p:spPr>
      </p:pic>
      <p:sp>
        <p:nvSpPr>
          <p:cNvPr id="2" name="Title 1"/>
          <p:cNvSpPr>
            <a:spLocks noGrp="1"/>
          </p:cNvSpPr>
          <p:nvPr>
            <p:ph type="title"/>
          </p:nvPr>
        </p:nvSpPr>
        <p:spPr>
          <a:xfrm>
            <a:off x="838200" y="365125"/>
            <a:ext cx="10515600" cy="1325563"/>
          </a:xfrm>
        </p:spPr>
        <p:txBody>
          <a:bodyPr>
            <a:normAutofit/>
          </a:bodyPr>
          <a:lstStyle/>
          <a:p>
            <a:r>
              <a:rPr lang="en-GB">
                <a:solidFill>
                  <a:srgbClr val="FFFFFF"/>
                </a:solidFill>
              </a:rPr>
              <a:t>Types of Fiscal Policy (1)</a:t>
            </a:r>
          </a:p>
        </p:txBody>
      </p:sp>
      <p:sp>
        <p:nvSpPr>
          <p:cNvPr id="3" name="Content Placeholder 2"/>
          <p:cNvSpPr>
            <a:spLocks noGrp="1"/>
          </p:cNvSpPr>
          <p:nvPr>
            <p:ph idx="1"/>
          </p:nvPr>
        </p:nvSpPr>
        <p:spPr>
          <a:xfrm>
            <a:off x="838200" y="1825625"/>
            <a:ext cx="10515600" cy="4351338"/>
          </a:xfrm>
        </p:spPr>
        <p:txBody>
          <a:bodyPr>
            <a:normAutofit lnSpcReduction="10000"/>
          </a:bodyPr>
          <a:lstStyle/>
          <a:p>
            <a:pPr marL="0" indent="4763">
              <a:spcBef>
                <a:spcPts val="0"/>
              </a:spcBef>
              <a:buNone/>
              <a:defRPr/>
            </a:pPr>
            <a:r>
              <a:rPr lang="en-GB" sz="2000">
                <a:solidFill>
                  <a:srgbClr val="FFFFFF"/>
                </a:solidFill>
              </a:rPr>
              <a:t>Fiscal policy is said to be “</a:t>
            </a:r>
            <a:r>
              <a:rPr lang="en-GB" sz="2000" b="1">
                <a:solidFill>
                  <a:srgbClr val="FFFFFF"/>
                </a:solidFill>
              </a:rPr>
              <a:t>expansionary</a:t>
            </a:r>
            <a:r>
              <a:rPr lang="en-GB" sz="2000">
                <a:solidFill>
                  <a:srgbClr val="FFFFFF"/>
                </a:solidFill>
              </a:rPr>
              <a:t>” if the government is trying to </a:t>
            </a:r>
            <a:r>
              <a:rPr lang="en-GB" sz="2000" b="1">
                <a:solidFill>
                  <a:srgbClr val="FFFFFF"/>
                </a:solidFill>
              </a:rPr>
              <a:t>positively stimulate economic activity</a:t>
            </a:r>
            <a:r>
              <a:rPr lang="en-GB" sz="2000" b="1" i="1">
                <a:solidFill>
                  <a:srgbClr val="FFFFFF"/>
                </a:solidFill>
              </a:rPr>
              <a:t>.</a:t>
            </a:r>
          </a:p>
          <a:p>
            <a:pPr marL="0" indent="4763">
              <a:spcBef>
                <a:spcPts val="0"/>
              </a:spcBef>
              <a:buNone/>
              <a:defRPr/>
            </a:pPr>
            <a:endParaRPr lang="en-GB" sz="2000">
              <a:solidFill>
                <a:srgbClr val="FFFFFF"/>
              </a:solidFill>
            </a:endParaRPr>
          </a:p>
          <a:p>
            <a:pPr marL="0" indent="4763">
              <a:spcBef>
                <a:spcPts val="0"/>
              </a:spcBef>
              <a:buNone/>
              <a:defRPr/>
            </a:pPr>
            <a:r>
              <a:rPr lang="en-GB" sz="2000">
                <a:solidFill>
                  <a:srgbClr val="FFFFFF"/>
                </a:solidFill>
              </a:rPr>
              <a:t>Possible methods include:</a:t>
            </a:r>
          </a:p>
          <a:p>
            <a:pPr marL="0" indent="4763">
              <a:spcBef>
                <a:spcPts val="0"/>
              </a:spcBef>
              <a:buNone/>
              <a:defRPr/>
            </a:pPr>
            <a:endParaRPr lang="en-GB" sz="2000">
              <a:solidFill>
                <a:srgbClr val="FFFFFF"/>
              </a:solidFill>
            </a:endParaRPr>
          </a:p>
          <a:p>
            <a:pPr marL="273050" indent="-268288">
              <a:spcBef>
                <a:spcPts val="0"/>
              </a:spcBef>
              <a:defRPr/>
            </a:pPr>
            <a:r>
              <a:rPr lang="en-GB" sz="2000" b="1">
                <a:solidFill>
                  <a:srgbClr val="FFFFFF"/>
                </a:solidFill>
              </a:rPr>
              <a:t>Cutting taxes</a:t>
            </a:r>
          </a:p>
          <a:p>
            <a:pPr marL="574993" lvl="1" indent="-268288">
              <a:spcBef>
                <a:spcPts val="0"/>
              </a:spcBef>
              <a:buFont typeface="Wingdings" pitchFamily="2" charset="2"/>
              <a:buChar char="Ø"/>
              <a:defRPr/>
            </a:pPr>
            <a:r>
              <a:rPr lang="en-GB" sz="2000">
                <a:solidFill>
                  <a:srgbClr val="FFFFFF"/>
                </a:solidFill>
              </a:rPr>
              <a:t>A cut in income tax may give consumers more disposable income, thus raising consumption</a:t>
            </a:r>
          </a:p>
          <a:p>
            <a:pPr marL="574993" lvl="1" indent="-268288">
              <a:spcBef>
                <a:spcPts val="0"/>
              </a:spcBef>
              <a:buFont typeface="Wingdings" pitchFamily="2" charset="2"/>
              <a:buChar char="Ø"/>
              <a:defRPr/>
            </a:pPr>
            <a:r>
              <a:rPr lang="en-GB" sz="2000">
                <a:solidFill>
                  <a:srgbClr val="FFFFFF"/>
                </a:solidFill>
              </a:rPr>
              <a:t>A cut in corporation tax may increase available profits for firms which may stimulate investment</a:t>
            </a:r>
          </a:p>
          <a:p>
            <a:pPr marL="273050" indent="-268288">
              <a:spcBef>
                <a:spcPts val="0"/>
              </a:spcBef>
              <a:defRPr/>
            </a:pPr>
            <a:r>
              <a:rPr lang="en-GB" sz="2000" b="1">
                <a:solidFill>
                  <a:srgbClr val="FFFFFF"/>
                </a:solidFill>
              </a:rPr>
              <a:t>Raising government spending</a:t>
            </a:r>
          </a:p>
          <a:p>
            <a:pPr marL="574993" lvl="1" indent="-268288">
              <a:spcBef>
                <a:spcPts val="0"/>
              </a:spcBef>
              <a:buFont typeface="Wingdings" pitchFamily="2" charset="2"/>
              <a:buChar char="Ø"/>
              <a:defRPr/>
            </a:pPr>
            <a:r>
              <a:rPr lang="en-GB" sz="2000">
                <a:solidFill>
                  <a:srgbClr val="FFFFFF"/>
                </a:solidFill>
              </a:rPr>
              <a:t>The government may increase its spending on core infrastructure projects or increase the pay of public sector workers</a:t>
            </a:r>
          </a:p>
          <a:p>
            <a:pPr marL="273050" indent="-268288">
              <a:spcBef>
                <a:spcPts val="0"/>
              </a:spcBef>
              <a:defRPr/>
            </a:pPr>
            <a:r>
              <a:rPr lang="en-GB" sz="2000" b="1">
                <a:solidFill>
                  <a:srgbClr val="FFFFFF"/>
                </a:solidFill>
              </a:rPr>
              <a:t>Increasing the budget deficit</a:t>
            </a:r>
            <a:endParaRPr lang="en-GB" sz="2000">
              <a:solidFill>
                <a:srgbClr val="FFFFFF"/>
              </a:solidFill>
            </a:endParaRPr>
          </a:p>
          <a:p>
            <a:pPr marL="574993" lvl="1" indent="-268288">
              <a:spcBef>
                <a:spcPts val="0"/>
              </a:spcBef>
              <a:buFont typeface="Wingdings" pitchFamily="2" charset="2"/>
              <a:buChar char="Ø"/>
              <a:defRPr/>
            </a:pPr>
            <a:r>
              <a:rPr lang="en-GB" sz="2000">
                <a:solidFill>
                  <a:srgbClr val="FFFFFF"/>
                </a:solidFill>
              </a:rPr>
              <a:t>Another way of increasing spending if the government do not wish to raise taxation is to </a:t>
            </a:r>
            <a:r>
              <a:rPr lang="en-GB" sz="2000" b="1">
                <a:solidFill>
                  <a:srgbClr val="FFFFFF"/>
                </a:solidFill>
              </a:rPr>
              <a:t>increase borrowing</a:t>
            </a:r>
            <a:endParaRPr lang="en-GB" sz="2000">
              <a:solidFill>
                <a:srgbClr val="FFFFFF"/>
              </a:solidFill>
            </a:endParaRPr>
          </a:p>
          <a:p>
            <a:pPr marL="574993" lvl="1" indent="-268288">
              <a:spcBef>
                <a:spcPts val="0"/>
              </a:spcBef>
              <a:buFont typeface="Wingdings" pitchFamily="2" charset="2"/>
              <a:buChar char="Ø"/>
              <a:defRPr/>
            </a:pPr>
            <a:r>
              <a:rPr lang="en-GB" sz="2000">
                <a:solidFill>
                  <a:srgbClr val="FFFFFF"/>
                </a:solidFill>
              </a:rPr>
              <a:t>This can be spent on a variety of projects nationally</a:t>
            </a:r>
          </a:p>
          <a:p>
            <a:pPr marL="574993" lvl="1" indent="-268288">
              <a:spcBef>
                <a:spcPts val="0"/>
              </a:spcBef>
              <a:buFont typeface="Wingdings" pitchFamily="2" charset="2"/>
              <a:buChar char="Ø"/>
              <a:defRPr/>
            </a:pPr>
            <a:r>
              <a:rPr lang="en-GB" sz="2000">
                <a:solidFill>
                  <a:srgbClr val="FFFFFF"/>
                </a:solidFill>
              </a:rPr>
              <a:t>However, this adds to the national debt, and must be repaid with interest</a:t>
            </a:r>
          </a:p>
          <a:p>
            <a:endParaRPr lang="en-GB" sz="2000">
              <a:solidFill>
                <a:srgbClr val="FFFFFF"/>
              </a:solidFill>
            </a:endParaRPr>
          </a:p>
        </p:txBody>
      </p:sp>
      <p:pic>
        <p:nvPicPr>
          <p:cNvPr id="4" name="Picture 3">
            <a:extLst>
              <a:ext uri="{FF2B5EF4-FFF2-40B4-BE49-F238E27FC236}">
                <a16:creationId xmlns:a16="http://schemas.microsoft.com/office/drawing/2014/main" id="{20934459-EBF4-2C2E-F1C9-FF20CF9C22C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6" name="Picture 5">
            <a:extLst>
              <a:ext uri="{FF2B5EF4-FFF2-40B4-BE49-F238E27FC236}">
                <a16:creationId xmlns:a16="http://schemas.microsoft.com/office/drawing/2014/main" id="{D08FBD6C-14E7-376D-AE81-56E959638395}"/>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7" name="Footer Placeholder 2">
            <a:extLst>
              <a:ext uri="{FF2B5EF4-FFF2-40B4-BE49-F238E27FC236}">
                <a16:creationId xmlns:a16="http://schemas.microsoft.com/office/drawing/2014/main" id="{4941049C-D039-6861-95D2-CF4F49097076}"/>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8CDACDB-84F0-4756-5F99-8F11D80E1DC2}"/>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480536446"/>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148B94-829B-4D06-81FB-D8797E1EC8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36D5F471-B59C-41F8-BB81-CD3DF3802C9C}"/>
              </a:ext>
            </a:extLst>
          </p:cNvPr>
          <p:cNvSpPr>
            <a:spLocks noGrp="1"/>
          </p:cNvSpPr>
          <p:nvPr>
            <p:ph type="title"/>
          </p:nvPr>
        </p:nvSpPr>
        <p:spPr>
          <a:xfrm>
            <a:off x="1116987" y="552160"/>
            <a:ext cx="5847781" cy="1046671"/>
          </a:xfrm>
        </p:spPr>
        <p:txBody>
          <a:bodyPr>
            <a:normAutofit/>
          </a:bodyPr>
          <a:lstStyle/>
          <a:p>
            <a:r>
              <a:rPr lang="en-GB" sz="2800"/>
              <a:t>Activity </a:t>
            </a:r>
          </a:p>
        </p:txBody>
      </p:sp>
      <p:sp>
        <p:nvSpPr>
          <p:cNvPr id="11" name="Rectangle 10">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982603"/>
            <a:ext cx="794004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2" name="Content Placeholder 2">
            <a:extLst>
              <a:ext uri="{FF2B5EF4-FFF2-40B4-BE49-F238E27FC236}">
                <a16:creationId xmlns:a16="http://schemas.microsoft.com/office/drawing/2014/main" id="{E5D44D94-6452-4258-9D76-7A0E3A528B2D}"/>
              </a:ext>
            </a:extLst>
          </p:cNvPr>
          <p:cNvSpPr>
            <a:spLocks noGrp="1"/>
          </p:cNvSpPr>
          <p:nvPr>
            <p:ph idx="1"/>
          </p:nvPr>
        </p:nvSpPr>
        <p:spPr>
          <a:xfrm>
            <a:off x="1116988" y="2551558"/>
            <a:ext cx="6365364" cy="3347879"/>
          </a:xfrm>
        </p:spPr>
        <p:txBody>
          <a:bodyPr anchor="ctr">
            <a:normAutofit fontScale="85000" lnSpcReduction="20000"/>
          </a:bodyPr>
          <a:lstStyle/>
          <a:p>
            <a:r>
              <a:rPr lang="en-GB" sz="3200" dirty="0"/>
              <a:t>Draw a diagram to show expansionary fiscal policy.</a:t>
            </a:r>
            <a:endParaRPr lang="en-GB" sz="3200" dirty="0">
              <a:cs typeface="Calibri"/>
            </a:endParaRPr>
          </a:p>
          <a:p>
            <a:endParaRPr lang="en-GB" sz="3200" dirty="0"/>
          </a:p>
          <a:p>
            <a:r>
              <a:rPr lang="en-GB" sz="3200" dirty="0"/>
              <a:t>Explain your diagram.</a:t>
            </a:r>
            <a:endParaRPr lang="en-GB" sz="3200" dirty="0">
              <a:cs typeface="Calibri"/>
            </a:endParaRPr>
          </a:p>
          <a:p>
            <a:endParaRPr lang="en-GB" sz="3200" dirty="0"/>
          </a:p>
          <a:p>
            <a:r>
              <a:rPr lang="en-GB" sz="3200" dirty="0"/>
              <a:t>Analyse the impact on:</a:t>
            </a:r>
            <a:endParaRPr lang="en-GB" sz="3200" dirty="0">
              <a:cs typeface="Calibri"/>
            </a:endParaRPr>
          </a:p>
          <a:p>
            <a:pPr lvl="1"/>
            <a:r>
              <a:rPr lang="en-GB" sz="3200" dirty="0"/>
              <a:t>Inflation</a:t>
            </a:r>
            <a:endParaRPr lang="en-GB" sz="3200" dirty="0">
              <a:cs typeface="Calibri"/>
            </a:endParaRPr>
          </a:p>
          <a:p>
            <a:pPr lvl="1"/>
            <a:r>
              <a:rPr lang="en-GB" sz="3200" dirty="0"/>
              <a:t>Employment</a:t>
            </a:r>
            <a:endParaRPr lang="en-GB" sz="3200" dirty="0">
              <a:cs typeface="Calibri"/>
            </a:endParaRPr>
          </a:p>
          <a:p>
            <a:pPr lvl="1"/>
            <a:r>
              <a:rPr lang="en-GB" sz="3200" dirty="0"/>
              <a:t>Government spending.</a:t>
            </a:r>
            <a:endParaRPr lang="en-GB" sz="3200" dirty="0">
              <a:cs typeface="Calibri"/>
            </a:endParaRPr>
          </a:p>
          <a:p>
            <a:pPr marL="342900" lvl="1" indent="0">
              <a:buNone/>
            </a:pPr>
            <a:endParaRPr lang="en-GB" sz="2000" dirty="0">
              <a:cs typeface="Calibri"/>
            </a:endParaRPr>
          </a:p>
        </p:txBody>
      </p:sp>
      <p:pic>
        <p:nvPicPr>
          <p:cNvPr id="14" name="Picture 4" descr="Magnifying glass showing decling performance">
            <a:extLst>
              <a:ext uri="{FF2B5EF4-FFF2-40B4-BE49-F238E27FC236}">
                <a16:creationId xmlns:a16="http://schemas.microsoft.com/office/drawing/2014/main" id="{0E634B81-A8E7-045B-42A4-A90627AFA579}"/>
              </a:ext>
            </a:extLst>
          </p:cNvPr>
          <p:cNvPicPr>
            <a:picLocks noChangeAspect="1"/>
          </p:cNvPicPr>
          <p:nvPr/>
        </p:nvPicPr>
        <p:blipFill rotWithShape="1">
          <a:blip r:embed="rId2"/>
          <a:srcRect l="31308" r="27368" b="-3"/>
          <a:stretch/>
        </p:blipFill>
        <p:spPr>
          <a:xfrm>
            <a:off x="7940040" y="10"/>
            <a:ext cx="4251960" cy="6857991"/>
          </a:xfrm>
          <a:prstGeom prst="rect">
            <a:avLst/>
          </a:prstGeom>
        </p:spPr>
      </p:pic>
      <p:sp>
        <p:nvSpPr>
          <p:cNvPr id="13" name="Rectangle 12">
            <a:extLst>
              <a:ext uri="{FF2B5EF4-FFF2-40B4-BE49-F238E27FC236}">
                <a16:creationId xmlns:a16="http://schemas.microsoft.com/office/drawing/2014/main" id="{4F96EE13-2C4D-4262-812E-DDE5FC35F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487469" y="3396995"/>
            <a:ext cx="6858002"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3" name="Picture 2">
            <a:extLst>
              <a:ext uri="{FF2B5EF4-FFF2-40B4-BE49-F238E27FC236}">
                <a16:creationId xmlns:a16="http://schemas.microsoft.com/office/drawing/2014/main" id="{7AE7ACAD-C8CA-7F42-1FAA-5A320ED6E4E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4" name="Picture 3">
            <a:extLst>
              <a:ext uri="{FF2B5EF4-FFF2-40B4-BE49-F238E27FC236}">
                <a16:creationId xmlns:a16="http://schemas.microsoft.com/office/drawing/2014/main" id="{1C223CBB-6CBA-F4CD-E299-85A65AB62483}"/>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5" name="Footer Placeholder 2">
            <a:extLst>
              <a:ext uri="{FF2B5EF4-FFF2-40B4-BE49-F238E27FC236}">
                <a16:creationId xmlns:a16="http://schemas.microsoft.com/office/drawing/2014/main" id="{0D63EEB6-7A90-CE20-C286-CAC1BEDF8DDB}"/>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8A953E4-0694-B3AD-E541-7EC842D2D097}"/>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151225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AF1966E-FD40-4A4A-B61B-C4DF7FA05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47BFA19-D45E-416B-A404-7AF2F3F270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8E0105E7-23DB-4CF2-8258-FF47C762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115568" y="548640"/>
            <a:ext cx="10168128" cy="1179576"/>
          </a:xfrm>
        </p:spPr>
        <p:txBody>
          <a:bodyPr>
            <a:normAutofit/>
          </a:bodyPr>
          <a:lstStyle/>
          <a:p>
            <a:r>
              <a:rPr lang="en-GB" sz="4000"/>
              <a:t>Types of Fiscal Policy (2)</a:t>
            </a:r>
          </a:p>
        </p:txBody>
      </p:sp>
      <p:sp>
        <p:nvSpPr>
          <p:cNvPr id="14" name="Rectangle 13">
            <a:extLst>
              <a:ext uri="{FF2B5EF4-FFF2-40B4-BE49-F238E27FC236}">
                <a16:creationId xmlns:a16="http://schemas.microsoft.com/office/drawing/2014/main" id="{074B4F7D-14B2-478B-8BF5-01E4E0C5D2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1115568" y="2223151"/>
            <a:ext cx="10168128" cy="3953812"/>
          </a:xfrm>
        </p:spPr>
        <p:txBody>
          <a:bodyPr vert="horz" lIns="91440" tIns="45720" rIns="91440" bIns="45720" rtlCol="0" anchor="t">
            <a:noAutofit/>
          </a:bodyPr>
          <a:lstStyle/>
          <a:p>
            <a:pPr marL="0" indent="4445">
              <a:spcBef>
                <a:spcPts val="0"/>
              </a:spcBef>
              <a:spcAft>
                <a:spcPts val="600"/>
              </a:spcAft>
              <a:buNone/>
              <a:defRPr/>
            </a:pPr>
            <a:r>
              <a:rPr lang="en-GB" sz="1800" dirty="0"/>
              <a:t>Fiscal policy is said to be “</a:t>
            </a:r>
            <a:r>
              <a:rPr lang="en-GB" sz="1800" b="1" dirty="0"/>
              <a:t>contractionary</a:t>
            </a:r>
            <a:r>
              <a:rPr lang="en-GB" sz="1800" dirty="0"/>
              <a:t>” if the government is trying to </a:t>
            </a:r>
            <a:r>
              <a:rPr lang="en-GB" sz="1800" b="1" dirty="0"/>
              <a:t>constrain aggregate demand, reduce debt or control inflation</a:t>
            </a:r>
            <a:r>
              <a:rPr lang="en-GB" sz="1800" dirty="0"/>
              <a:t>.</a:t>
            </a:r>
            <a:endParaRPr lang="en-US" sz="1800">
              <a:cs typeface="Calibri"/>
            </a:endParaRPr>
          </a:p>
          <a:p>
            <a:pPr marL="0" indent="4445">
              <a:spcBef>
                <a:spcPts val="0"/>
              </a:spcBef>
              <a:spcAft>
                <a:spcPts val="600"/>
              </a:spcAft>
              <a:buNone/>
              <a:defRPr/>
            </a:pPr>
            <a:r>
              <a:rPr lang="en-GB" sz="1800" dirty="0"/>
              <a:t>Possible methods include:</a:t>
            </a:r>
            <a:endParaRPr lang="en-GB" sz="1800" dirty="0">
              <a:cs typeface="Calibri"/>
            </a:endParaRPr>
          </a:p>
          <a:p>
            <a:pPr marL="0" indent="4445">
              <a:spcBef>
                <a:spcPts val="0"/>
              </a:spcBef>
              <a:spcAft>
                <a:spcPts val="600"/>
              </a:spcAft>
              <a:buNone/>
              <a:defRPr/>
            </a:pPr>
            <a:endParaRPr lang="en-GB" sz="1800" dirty="0">
              <a:cs typeface="Calibri"/>
            </a:endParaRPr>
          </a:p>
          <a:p>
            <a:pPr marL="273050" indent="-267970">
              <a:spcBef>
                <a:spcPts val="0"/>
              </a:spcBef>
              <a:spcAft>
                <a:spcPts val="600"/>
              </a:spcAft>
              <a:defRPr/>
            </a:pPr>
            <a:r>
              <a:rPr lang="en-GB" sz="1800" b="1" dirty="0"/>
              <a:t>Increasing taxes</a:t>
            </a:r>
            <a:endParaRPr lang="en-GB" sz="1800" b="1">
              <a:cs typeface="Calibri"/>
            </a:endParaRPr>
          </a:p>
          <a:p>
            <a:pPr marL="574675" lvl="1" indent="-267970">
              <a:spcBef>
                <a:spcPts val="0"/>
              </a:spcBef>
              <a:spcAft>
                <a:spcPts val="600"/>
              </a:spcAft>
              <a:buFont typeface="Wingdings" pitchFamily="2" charset="2"/>
              <a:buChar char="Ø"/>
              <a:defRPr/>
            </a:pPr>
            <a:r>
              <a:rPr lang="en-GB" dirty="0"/>
              <a:t>If income tax is raised this may discourage spending and reduce consumption</a:t>
            </a:r>
            <a:endParaRPr lang="en-GB" dirty="0">
              <a:cs typeface="Calibri"/>
            </a:endParaRPr>
          </a:p>
          <a:p>
            <a:pPr marL="574675" lvl="1" indent="-267970">
              <a:spcBef>
                <a:spcPts val="0"/>
              </a:spcBef>
              <a:spcAft>
                <a:spcPts val="600"/>
              </a:spcAft>
              <a:buFont typeface="Wingdings" pitchFamily="2" charset="2"/>
              <a:buChar char="Ø"/>
              <a:defRPr/>
            </a:pPr>
            <a:r>
              <a:rPr lang="en-GB" dirty="0"/>
              <a:t>This will reduce aggregate demand and may help to bring inflation under control</a:t>
            </a:r>
            <a:endParaRPr lang="en-GB" dirty="0">
              <a:cs typeface="Calibri"/>
            </a:endParaRPr>
          </a:p>
          <a:p>
            <a:pPr marL="273050" indent="-267970">
              <a:spcBef>
                <a:spcPts val="0"/>
              </a:spcBef>
              <a:spcAft>
                <a:spcPts val="600"/>
              </a:spcAft>
              <a:defRPr/>
            </a:pPr>
            <a:r>
              <a:rPr lang="en-GB" sz="1800" b="1" dirty="0"/>
              <a:t>Cutting government spending</a:t>
            </a:r>
            <a:endParaRPr lang="en-GB" sz="1800" b="1">
              <a:cs typeface="Calibri"/>
            </a:endParaRPr>
          </a:p>
          <a:p>
            <a:pPr marL="574675" lvl="1" indent="-267970">
              <a:spcBef>
                <a:spcPts val="0"/>
              </a:spcBef>
              <a:spcAft>
                <a:spcPts val="600"/>
              </a:spcAft>
              <a:buFont typeface="Wingdings" pitchFamily="2" charset="2"/>
              <a:buChar char="Ø"/>
              <a:defRPr/>
            </a:pPr>
            <a:r>
              <a:rPr lang="en-GB" dirty="0"/>
              <a:t>The government may decide to reduce expenditure on public projects or cut key government budgets if it considers excessive government spending to </a:t>
            </a:r>
            <a:r>
              <a:rPr lang="en-GB" b="1" dirty="0"/>
              <a:t>be unaffordable or perhaps inflationary</a:t>
            </a:r>
            <a:endParaRPr lang="en-GB" b="1">
              <a:cs typeface="Calibri"/>
            </a:endParaRPr>
          </a:p>
          <a:p>
            <a:pPr marL="273050" indent="-267970">
              <a:spcBef>
                <a:spcPts val="0"/>
              </a:spcBef>
              <a:spcAft>
                <a:spcPts val="600"/>
              </a:spcAft>
              <a:defRPr/>
            </a:pPr>
            <a:r>
              <a:rPr lang="en-GB" sz="1800" b="1" dirty="0"/>
              <a:t>Cutting the budget deficit</a:t>
            </a:r>
            <a:endParaRPr lang="en-GB" sz="1800" b="1">
              <a:cs typeface="Calibri"/>
            </a:endParaRPr>
          </a:p>
          <a:p>
            <a:pPr marL="574675" lvl="1" indent="-267970">
              <a:spcBef>
                <a:spcPts val="0"/>
              </a:spcBef>
              <a:spcAft>
                <a:spcPts val="600"/>
              </a:spcAft>
              <a:buFont typeface="Wingdings" pitchFamily="2" charset="2"/>
              <a:buChar char="Ø"/>
              <a:defRPr/>
            </a:pPr>
            <a:r>
              <a:rPr lang="en-GB" dirty="0"/>
              <a:t>The UK budget deficit is large and thus must be repaid with interest</a:t>
            </a:r>
            <a:endParaRPr lang="en-GB" dirty="0">
              <a:cs typeface="Calibri"/>
            </a:endParaRPr>
          </a:p>
          <a:p>
            <a:pPr marL="574675" lvl="1" indent="-267970">
              <a:spcBef>
                <a:spcPts val="0"/>
              </a:spcBef>
              <a:spcAft>
                <a:spcPts val="600"/>
              </a:spcAft>
              <a:buFont typeface="Wingdings" pitchFamily="2" charset="2"/>
              <a:buChar char="Ø"/>
              <a:defRPr/>
            </a:pPr>
            <a:r>
              <a:rPr lang="en-GB" dirty="0"/>
              <a:t>Cutting the governments long term borrowing commitments may help to stabilise economic growth as reduced debt repayments in future can be reinvested back into the economy</a:t>
            </a:r>
            <a:endParaRPr lang="en-GB" dirty="0">
              <a:cs typeface="Calibri"/>
            </a:endParaRPr>
          </a:p>
        </p:txBody>
      </p:sp>
      <p:pic>
        <p:nvPicPr>
          <p:cNvPr id="4" name="Picture 3">
            <a:extLst>
              <a:ext uri="{FF2B5EF4-FFF2-40B4-BE49-F238E27FC236}">
                <a16:creationId xmlns:a16="http://schemas.microsoft.com/office/drawing/2014/main" id="{7DC93550-9919-5818-EA12-1E18C3F95540}"/>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2248131" y="1879822"/>
            <a:ext cx="7695738" cy="3098355"/>
          </a:xfrm>
          <a:prstGeom prst="rect">
            <a:avLst/>
          </a:prstGeom>
        </p:spPr>
      </p:pic>
      <p:pic>
        <p:nvPicPr>
          <p:cNvPr id="5" name="Picture 4">
            <a:extLst>
              <a:ext uri="{FF2B5EF4-FFF2-40B4-BE49-F238E27FC236}">
                <a16:creationId xmlns:a16="http://schemas.microsoft.com/office/drawing/2014/main" id="{6CDAA360-30EE-8CBC-A914-D0C40E48142F}"/>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643844" y="154437"/>
            <a:ext cx="933411" cy="375797"/>
          </a:xfrm>
          <a:prstGeom prst="rect">
            <a:avLst/>
          </a:prstGeom>
        </p:spPr>
      </p:pic>
      <p:sp>
        <p:nvSpPr>
          <p:cNvPr id="6" name="Footer Placeholder 2">
            <a:extLst>
              <a:ext uri="{FF2B5EF4-FFF2-40B4-BE49-F238E27FC236}">
                <a16:creationId xmlns:a16="http://schemas.microsoft.com/office/drawing/2014/main" id="{B50371DF-09B7-6C86-43DE-39C68F9A72A4}"/>
              </a:ext>
            </a:extLst>
          </p:cNvPr>
          <p:cNvSpPr txBox="1">
            <a:spLocks/>
          </p:cNvSpPr>
          <p:nvPr/>
        </p:nvSpPr>
        <p:spPr>
          <a:xfrm>
            <a:off x="2259194" y="6483418"/>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19B303D3-3637-D869-2630-333E7F3ADFF9}"/>
              </a:ext>
            </a:extLst>
          </p:cNvPr>
          <p:cNvSpPr txBox="1"/>
          <p:nvPr/>
        </p:nvSpPr>
        <p:spPr>
          <a:xfrm>
            <a:off x="7082365" y="6515663"/>
            <a:ext cx="3048000" cy="230832"/>
          </a:xfrm>
          <a:prstGeom prst="rect">
            <a:avLst/>
          </a:prstGeom>
          <a:noFill/>
        </p:spPr>
        <p:txBody>
          <a:bodyPr wrap="square" rtlCol="0">
            <a:spAutoFit/>
          </a:bodyPr>
          <a:lstStyle/>
          <a:p>
            <a:pPr algn="ctr"/>
            <a:r>
              <a:rPr lang="en-US" sz="900" i="0" dirty="0">
                <a:solidFill>
                  <a:schemeClr val="bg2">
                    <a:lumMod val="75000"/>
                  </a:schemeClr>
                </a:solidFill>
                <a:effectLst/>
                <a:latin typeface="gg sans"/>
              </a:rPr>
              <a:t>© 2025 Exams Papers Practice. All Rights Reserved</a:t>
            </a:r>
            <a:endParaRPr lang="en-PH" sz="900" dirty="0">
              <a:solidFill>
                <a:schemeClr val="bg2">
                  <a:lumMod val="75000"/>
                </a:schemeClr>
              </a:solidFill>
            </a:endParaRPr>
          </a:p>
        </p:txBody>
      </p:sp>
    </p:spTree>
    <p:extLst>
      <p:ext uri="{BB962C8B-B14F-4D97-AF65-F5344CB8AC3E}">
        <p14:creationId xmlns:p14="http://schemas.microsoft.com/office/powerpoint/2010/main" val="28467601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C436DC3638E3742B0B79B63F34FDF66" ma:contentTypeVersion="3" ma:contentTypeDescription="Create a new document." ma:contentTypeScope="" ma:versionID="d64795dab92fb0753da3ac3dcea45ebb">
  <xsd:schema xmlns:xsd="http://www.w3.org/2001/XMLSchema" xmlns:xs="http://www.w3.org/2001/XMLSchema" xmlns:p="http://schemas.microsoft.com/office/2006/metadata/properties" xmlns:ns2="f8e32401-6fd2-4ce4-872f-f2e7513af3c3" targetNamespace="http://schemas.microsoft.com/office/2006/metadata/properties" ma:root="true" ma:fieldsID="c461cdc0747bd0c959b2f0c83f7c3984" ns2:_="">
    <xsd:import namespace="f8e32401-6fd2-4ce4-872f-f2e7513af3c3"/>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e32401-6fd2-4ce4-872f-f2e7513af3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E359929-25D4-452F-B7B5-090F10B86F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e32401-6fd2-4ce4-872f-f2e7513af3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9739E5-FFEB-41B0-8B6E-405EA1CFC855}">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73482D1-B4D7-4528-9DDE-C4ED459826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1303</TotalTime>
  <Words>4153</Words>
  <Application>Microsoft Office PowerPoint</Application>
  <PresentationFormat>Widescreen</PresentationFormat>
  <Paragraphs>434</Paragraphs>
  <Slides>41</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41</vt:i4>
      </vt:variant>
    </vt:vector>
  </HeadingPairs>
  <TitlesOfParts>
    <vt:vector size="50" baseType="lpstr">
      <vt:lpstr>Arial</vt:lpstr>
      <vt:lpstr>Arial,Sans-Serif</vt:lpstr>
      <vt:lpstr>Calibri</vt:lpstr>
      <vt:lpstr>Calibri Light</vt:lpstr>
      <vt:lpstr>gg sans</vt:lpstr>
      <vt:lpstr>Times New Roman</vt:lpstr>
      <vt:lpstr>Wingdings</vt:lpstr>
      <vt:lpstr>Office Theme</vt:lpstr>
      <vt:lpstr>1_Office Theme</vt:lpstr>
      <vt:lpstr>2.6.2 Policy instruments</vt:lpstr>
      <vt:lpstr>Recall</vt:lpstr>
      <vt:lpstr>Starter</vt:lpstr>
      <vt:lpstr>  </vt:lpstr>
      <vt:lpstr>Fiscal Policy: A Definition</vt:lpstr>
      <vt:lpstr>Fiscal Policy can have both macroeconomic and microeconomic functions</vt:lpstr>
      <vt:lpstr>Types of Fiscal Policy (1)</vt:lpstr>
      <vt:lpstr>Activity </vt:lpstr>
      <vt:lpstr>Types of Fiscal Policy (2)</vt:lpstr>
      <vt:lpstr>Activity </vt:lpstr>
      <vt:lpstr>Expansionary Fiscal Policy – Aggregate Demand</vt:lpstr>
      <vt:lpstr>Expansionary Fiscal Policy – Aggregate supply</vt:lpstr>
      <vt:lpstr>Contractionary Fiscal Policy – Aggregate Demand</vt:lpstr>
      <vt:lpstr>How government spending and taxation can affect the pattern of economic activity</vt:lpstr>
      <vt:lpstr>How government spending and taxation can affect the pattern of economic activity</vt:lpstr>
      <vt:lpstr>How government spending and taxation can affect the pattern of economic activity</vt:lpstr>
      <vt:lpstr>How government spending and taxation can affect the pattern of economic activity</vt:lpstr>
      <vt:lpstr>How government spending and taxation can affect the pattern of economic activity</vt:lpstr>
      <vt:lpstr>Direct and indirect taxation</vt:lpstr>
      <vt:lpstr>Government Budget (Fiscal) deficit and surplus</vt:lpstr>
      <vt:lpstr>A balanced government budget and the national debt</vt:lpstr>
      <vt:lpstr>Question</vt:lpstr>
      <vt:lpstr>Question</vt:lpstr>
      <vt:lpstr>Question</vt:lpstr>
      <vt:lpstr>Question</vt:lpstr>
      <vt:lpstr>Monetary Policy: A Definition</vt:lpstr>
      <vt:lpstr>Monetary Policy Goals</vt:lpstr>
      <vt:lpstr>How does Monetary Policy Work?</vt:lpstr>
      <vt:lpstr>The Monetary Policy Committee (MPC)</vt:lpstr>
      <vt:lpstr>Interest Rates</vt:lpstr>
      <vt:lpstr>Interest Rates</vt:lpstr>
      <vt:lpstr>Other Monetary Policy Tools (1)</vt:lpstr>
      <vt:lpstr>Other Monetary Policy Tools (2)</vt:lpstr>
      <vt:lpstr>Monetary Policy and Aggregate Demand</vt:lpstr>
      <vt:lpstr>Other Monetary Policy Impacts</vt:lpstr>
      <vt:lpstr>Expansionary Monetary Policy</vt:lpstr>
      <vt:lpstr>Contractionary Monetary Policy</vt:lpstr>
      <vt:lpstr>The Supply Side Effects of Monetary Policy</vt:lpstr>
      <vt:lpstr>Supply-side policy: A Definition</vt:lpstr>
      <vt:lpstr>Supply-Side Policy Options (1)</vt:lpstr>
      <vt:lpstr>Plenary</vt:lpstr>
    </vt:vector>
  </TitlesOfParts>
  <Company>Yavneh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2.6.2 Policy instruments</dc:title>
  <dc:creator>Mr B Pieters</dc:creator>
  <cp:lastModifiedBy>Chezka Mae Madrona</cp:lastModifiedBy>
  <cp:revision>102</cp:revision>
  <dcterms:created xsi:type="dcterms:W3CDTF">2021-06-14T10:03:46Z</dcterms:created>
  <dcterms:modified xsi:type="dcterms:W3CDTF">2025-03-18T08:48:30Z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0x0101002C436DC3638E3742B0B79B63F34FDF66</vt:lpwstr>
  </property>
</Properties>
</file>