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4"/>
  </p:sldMasterIdLst>
  <p:notesMasterIdLst>
    <p:notesMasterId r:id="rId23"/>
  </p:notesMasterIdLst>
  <p:sldIdLst>
    <p:sldId id="306" r:id="rId5"/>
    <p:sldId id="305" r:id="rId6"/>
    <p:sldId id="259" r:id="rId7"/>
    <p:sldId id="307" r:id="rId8"/>
    <p:sldId id="258" r:id="rId9"/>
    <p:sldId id="299" r:id="rId10"/>
    <p:sldId id="260" r:id="rId11"/>
    <p:sldId id="300" r:id="rId12"/>
    <p:sldId id="302" r:id="rId13"/>
    <p:sldId id="261" r:id="rId14"/>
    <p:sldId id="301" r:id="rId15"/>
    <p:sldId id="262" r:id="rId16"/>
    <p:sldId id="263" r:id="rId17"/>
    <p:sldId id="264" r:id="rId18"/>
    <p:sldId id="303" r:id="rId19"/>
    <p:sldId id="265" r:id="rId20"/>
    <p:sldId id="266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F1BE1-2E47-347A-12CB-BDD5C43ECE3E}" v="91" dt="2023-06-12T19:51:56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7AD7E-BA8E-4DA6-8DC9-A49B4BA0BF7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38EA50-F73C-46FB-A68E-0FB6258A4E4C}">
      <dgm:prSet/>
      <dgm:spPr/>
      <dgm:t>
        <a:bodyPr/>
        <a:lstStyle/>
        <a:p>
          <a:r>
            <a:rPr lang="en-GB"/>
            <a:t>Name the four types of unemployment.</a:t>
          </a:r>
          <a:endParaRPr lang="en-US"/>
        </a:p>
      </dgm:t>
    </dgm:pt>
    <dgm:pt modelId="{C2DD41DD-DB28-4DCD-BC2D-0B1663C68A9D}" type="parTrans" cxnId="{FF224DF2-195D-4923-800D-F6D054B7EF83}">
      <dgm:prSet/>
      <dgm:spPr/>
      <dgm:t>
        <a:bodyPr/>
        <a:lstStyle/>
        <a:p>
          <a:endParaRPr lang="en-US"/>
        </a:p>
      </dgm:t>
    </dgm:pt>
    <dgm:pt modelId="{07228EE3-5E48-4AAC-94A3-EAD4FEF47C1D}" type="sibTrans" cxnId="{FF224DF2-195D-4923-800D-F6D054B7EF8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BC2B206-ACE4-4ECB-ABA9-A951E1E6513D}">
      <dgm:prSet/>
      <dgm:spPr/>
      <dgm:t>
        <a:bodyPr/>
        <a:lstStyle/>
        <a:p>
          <a:r>
            <a:rPr lang="en-GB"/>
            <a:t>Explain why we aim for low unemployment and now full employment.</a:t>
          </a:r>
          <a:endParaRPr lang="en-US"/>
        </a:p>
      </dgm:t>
    </dgm:pt>
    <dgm:pt modelId="{26C2F4C9-95C2-43E6-840D-7F8BF4EB2FD1}" type="parTrans" cxnId="{7C2044B6-E363-45C4-9614-C73C70F07FB9}">
      <dgm:prSet/>
      <dgm:spPr/>
      <dgm:t>
        <a:bodyPr/>
        <a:lstStyle/>
        <a:p>
          <a:endParaRPr lang="en-US"/>
        </a:p>
      </dgm:t>
    </dgm:pt>
    <dgm:pt modelId="{F27C6AE6-E911-453A-9069-3535195C9D1B}" type="sibTrans" cxnId="{7C2044B6-E363-45C4-9614-C73C70F07FB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82D1DA4-E7D6-4D65-ACCB-0E943694C88E}">
      <dgm:prSet/>
      <dgm:spPr/>
      <dgm:t>
        <a:bodyPr/>
        <a:lstStyle/>
        <a:p>
          <a:r>
            <a:rPr lang="en-GB"/>
            <a:t>Give examples of unemployment types impacting on different industries.</a:t>
          </a:r>
          <a:endParaRPr lang="en-US"/>
        </a:p>
      </dgm:t>
    </dgm:pt>
    <dgm:pt modelId="{9FEAFBFA-12F5-42A0-BD78-A94406D3C51B}" type="parTrans" cxnId="{C5998B56-0A0E-4BC9-87FB-E97A975FB32E}">
      <dgm:prSet/>
      <dgm:spPr/>
      <dgm:t>
        <a:bodyPr/>
        <a:lstStyle/>
        <a:p>
          <a:endParaRPr lang="en-US"/>
        </a:p>
      </dgm:t>
    </dgm:pt>
    <dgm:pt modelId="{CD424FA6-C3E4-4E80-8EF3-236EC5E4C7A7}" type="sibTrans" cxnId="{C5998B56-0A0E-4BC9-87FB-E97A975FB32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6AE9CB5-2DCF-4AAD-BB2F-5B7BD3A0461E}" type="pres">
      <dgm:prSet presAssocID="{A327AD7E-BA8E-4DA6-8DC9-A49B4BA0BF71}" presName="Name0" presStyleCnt="0">
        <dgm:presLayoutVars>
          <dgm:animLvl val="lvl"/>
          <dgm:resizeHandles val="exact"/>
        </dgm:presLayoutVars>
      </dgm:prSet>
      <dgm:spPr/>
    </dgm:pt>
    <dgm:pt modelId="{8DA62D2D-4666-4CE2-AB59-E8FCE1BA522A}" type="pres">
      <dgm:prSet presAssocID="{1538EA50-F73C-46FB-A68E-0FB6258A4E4C}" presName="compositeNode" presStyleCnt="0">
        <dgm:presLayoutVars>
          <dgm:bulletEnabled val="1"/>
        </dgm:presLayoutVars>
      </dgm:prSet>
      <dgm:spPr/>
    </dgm:pt>
    <dgm:pt modelId="{8ED2F709-6DAB-434B-ABAD-5B825FBBB52F}" type="pres">
      <dgm:prSet presAssocID="{1538EA50-F73C-46FB-A68E-0FB6258A4E4C}" presName="bgRect" presStyleLbl="alignNode1" presStyleIdx="0" presStyleCnt="3"/>
      <dgm:spPr/>
    </dgm:pt>
    <dgm:pt modelId="{2B356A21-1B8B-409E-8F09-C4D798952C56}" type="pres">
      <dgm:prSet presAssocID="{07228EE3-5E48-4AAC-94A3-EAD4FEF47C1D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F0140F7-D799-4630-A859-CD5EF68AD245}" type="pres">
      <dgm:prSet presAssocID="{1538EA50-F73C-46FB-A68E-0FB6258A4E4C}" presName="nodeRect" presStyleLbl="alignNode1" presStyleIdx="0" presStyleCnt="3">
        <dgm:presLayoutVars>
          <dgm:bulletEnabled val="1"/>
        </dgm:presLayoutVars>
      </dgm:prSet>
      <dgm:spPr/>
    </dgm:pt>
    <dgm:pt modelId="{5DB06B31-3583-4F34-8A3D-CBADE94A6199}" type="pres">
      <dgm:prSet presAssocID="{07228EE3-5E48-4AAC-94A3-EAD4FEF47C1D}" presName="sibTrans" presStyleCnt="0"/>
      <dgm:spPr/>
    </dgm:pt>
    <dgm:pt modelId="{05F059A7-8318-40B2-B75A-B825D0D61E19}" type="pres">
      <dgm:prSet presAssocID="{EBC2B206-ACE4-4ECB-ABA9-A951E1E6513D}" presName="compositeNode" presStyleCnt="0">
        <dgm:presLayoutVars>
          <dgm:bulletEnabled val="1"/>
        </dgm:presLayoutVars>
      </dgm:prSet>
      <dgm:spPr/>
    </dgm:pt>
    <dgm:pt modelId="{0065BA0C-43CB-4E4A-B8B1-3F76A5279BA1}" type="pres">
      <dgm:prSet presAssocID="{EBC2B206-ACE4-4ECB-ABA9-A951E1E6513D}" presName="bgRect" presStyleLbl="alignNode1" presStyleIdx="1" presStyleCnt="3"/>
      <dgm:spPr/>
    </dgm:pt>
    <dgm:pt modelId="{CB3ECAFE-49D6-454F-A8CD-EBC9D93B4635}" type="pres">
      <dgm:prSet presAssocID="{F27C6AE6-E911-453A-9069-3535195C9D1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2ED566D-9BC5-479D-A2FA-9927D58459F9}" type="pres">
      <dgm:prSet presAssocID="{EBC2B206-ACE4-4ECB-ABA9-A951E1E6513D}" presName="nodeRect" presStyleLbl="alignNode1" presStyleIdx="1" presStyleCnt="3">
        <dgm:presLayoutVars>
          <dgm:bulletEnabled val="1"/>
        </dgm:presLayoutVars>
      </dgm:prSet>
      <dgm:spPr/>
    </dgm:pt>
    <dgm:pt modelId="{52058A86-5F99-443D-81B2-23DC3084C07A}" type="pres">
      <dgm:prSet presAssocID="{F27C6AE6-E911-453A-9069-3535195C9D1B}" presName="sibTrans" presStyleCnt="0"/>
      <dgm:spPr/>
    </dgm:pt>
    <dgm:pt modelId="{5D4EAED3-92F1-419F-BFD4-665B7E531E7F}" type="pres">
      <dgm:prSet presAssocID="{382D1DA4-E7D6-4D65-ACCB-0E943694C88E}" presName="compositeNode" presStyleCnt="0">
        <dgm:presLayoutVars>
          <dgm:bulletEnabled val="1"/>
        </dgm:presLayoutVars>
      </dgm:prSet>
      <dgm:spPr/>
    </dgm:pt>
    <dgm:pt modelId="{D3CCEA53-7018-470D-9E3B-B61433664528}" type="pres">
      <dgm:prSet presAssocID="{382D1DA4-E7D6-4D65-ACCB-0E943694C88E}" presName="bgRect" presStyleLbl="alignNode1" presStyleIdx="2" presStyleCnt="3"/>
      <dgm:spPr/>
    </dgm:pt>
    <dgm:pt modelId="{D77DB528-BF2F-450A-B1B5-04945EB4197D}" type="pres">
      <dgm:prSet presAssocID="{CD424FA6-C3E4-4E80-8EF3-236EC5E4C7A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991DF87-460B-4144-89BE-E134919F1F3B}" type="pres">
      <dgm:prSet presAssocID="{382D1DA4-E7D6-4D65-ACCB-0E943694C88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034931E-8045-43A1-AEC9-902CE00289D5}" type="presOf" srcId="{F27C6AE6-E911-453A-9069-3535195C9D1B}" destId="{CB3ECAFE-49D6-454F-A8CD-EBC9D93B4635}" srcOrd="0" destOrd="0" presId="urn:microsoft.com/office/officeart/2016/7/layout/LinearBlockProcessNumbered"/>
    <dgm:cxn modelId="{651A1C20-10F8-415A-86D2-4B7B4B32BE1E}" type="presOf" srcId="{EBC2B206-ACE4-4ECB-ABA9-A951E1E6513D}" destId="{A2ED566D-9BC5-479D-A2FA-9927D58459F9}" srcOrd="1" destOrd="0" presId="urn:microsoft.com/office/officeart/2016/7/layout/LinearBlockProcessNumbered"/>
    <dgm:cxn modelId="{D786A044-F97B-4E5D-A9A4-35D8A5E1964E}" type="presOf" srcId="{EBC2B206-ACE4-4ECB-ABA9-A951E1E6513D}" destId="{0065BA0C-43CB-4E4A-B8B1-3F76A5279BA1}" srcOrd="0" destOrd="0" presId="urn:microsoft.com/office/officeart/2016/7/layout/LinearBlockProcessNumbered"/>
    <dgm:cxn modelId="{82765746-6A54-4769-A438-6D26D6860227}" type="presOf" srcId="{1538EA50-F73C-46FB-A68E-0FB6258A4E4C}" destId="{2F0140F7-D799-4630-A859-CD5EF68AD245}" srcOrd="1" destOrd="0" presId="urn:microsoft.com/office/officeart/2016/7/layout/LinearBlockProcessNumbered"/>
    <dgm:cxn modelId="{1828986F-8A50-4B79-BE2A-86BF31278F12}" type="presOf" srcId="{1538EA50-F73C-46FB-A68E-0FB6258A4E4C}" destId="{8ED2F709-6DAB-434B-ABAD-5B825FBBB52F}" srcOrd="0" destOrd="0" presId="urn:microsoft.com/office/officeart/2016/7/layout/LinearBlockProcessNumbered"/>
    <dgm:cxn modelId="{C5998B56-0A0E-4BC9-87FB-E97A975FB32E}" srcId="{A327AD7E-BA8E-4DA6-8DC9-A49B4BA0BF71}" destId="{382D1DA4-E7D6-4D65-ACCB-0E943694C88E}" srcOrd="2" destOrd="0" parTransId="{9FEAFBFA-12F5-42A0-BD78-A94406D3C51B}" sibTransId="{CD424FA6-C3E4-4E80-8EF3-236EC5E4C7A7}"/>
    <dgm:cxn modelId="{AFEF1894-BC11-4C7E-BDC4-07685788284D}" type="presOf" srcId="{CD424FA6-C3E4-4E80-8EF3-236EC5E4C7A7}" destId="{D77DB528-BF2F-450A-B1B5-04945EB4197D}" srcOrd="0" destOrd="0" presId="urn:microsoft.com/office/officeart/2016/7/layout/LinearBlockProcessNumbered"/>
    <dgm:cxn modelId="{9ED4F3B2-B2AD-4D7C-A60C-37AB29F50D2F}" type="presOf" srcId="{A327AD7E-BA8E-4DA6-8DC9-A49B4BA0BF71}" destId="{F6AE9CB5-2DCF-4AAD-BB2F-5B7BD3A0461E}" srcOrd="0" destOrd="0" presId="urn:microsoft.com/office/officeart/2016/7/layout/LinearBlockProcessNumbered"/>
    <dgm:cxn modelId="{7C2044B6-E363-45C4-9614-C73C70F07FB9}" srcId="{A327AD7E-BA8E-4DA6-8DC9-A49B4BA0BF71}" destId="{EBC2B206-ACE4-4ECB-ABA9-A951E1E6513D}" srcOrd="1" destOrd="0" parTransId="{26C2F4C9-95C2-43E6-840D-7F8BF4EB2FD1}" sibTransId="{F27C6AE6-E911-453A-9069-3535195C9D1B}"/>
    <dgm:cxn modelId="{04FDD1C4-5286-485D-979B-CB6112E4BC16}" type="presOf" srcId="{382D1DA4-E7D6-4D65-ACCB-0E943694C88E}" destId="{D991DF87-460B-4144-89BE-E134919F1F3B}" srcOrd="1" destOrd="0" presId="urn:microsoft.com/office/officeart/2016/7/layout/LinearBlockProcessNumbered"/>
    <dgm:cxn modelId="{366F8FE5-E418-4B6D-9B7D-515CA50B7BC5}" type="presOf" srcId="{07228EE3-5E48-4AAC-94A3-EAD4FEF47C1D}" destId="{2B356A21-1B8B-409E-8F09-C4D798952C56}" srcOrd="0" destOrd="0" presId="urn:microsoft.com/office/officeart/2016/7/layout/LinearBlockProcessNumbered"/>
    <dgm:cxn modelId="{97CB16EA-6E4F-4B13-B215-1590E234C490}" type="presOf" srcId="{382D1DA4-E7D6-4D65-ACCB-0E943694C88E}" destId="{D3CCEA53-7018-470D-9E3B-B61433664528}" srcOrd="0" destOrd="0" presId="urn:microsoft.com/office/officeart/2016/7/layout/LinearBlockProcessNumbered"/>
    <dgm:cxn modelId="{FF224DF2-195D-4923-800D-F6D054B7EF83}" srcId="{A327AD7E-BA8E-4DA6-8DC9-A49B4BA0BF71}" destId="{1538EA50-F73C-46FB-A68E-0FB6258A4E4C}" srcOrd="0" destOrd="0" parTransId="{C2DD41DD-DB28-4DCD-BC2D-0B1663C68A9D}" sibTransId="{07228EE3-5E48-4AAC-94A3-EAD4FEF47C1D}"/>
    <dgm:cxn modelId="{1769DC8E-505F-4488-92E2-476817EE479D}" type="presParOf" srcId="{F6AE9CB5-2DCF-4AAD-BB2F-5B7BD3A0461E}" destId="{8DA62D2D-4666-4CE2-AB59-E8FCE1BA522A}" srcOrd="0" destOrd="0" presId="urn:microsoft.com/office/officeart/2016/7/layout/LinearBlockProcessNumbered"/>
    <dgm:cxn modelId="{C2D5035A-CB79-456D-8986-2604F050B47D}" type="presParOf" srcId="{8DA62D2D-4666-4CE2-AB59-E8FCE1BA522A}" destId="{8ED2F709-6DAB-434B-ABAD-5B825FBBB52F}" srcOrd="0" destOrd="0" presId="urn:microsoft.com/office/officeart/2016/7/layout/LinearBlockProcessNumbered"/>
    <dgm:cxn modelId="{5AD1FD49-9F1C-4BE6-8D83-AA5AD05B6D3E}" type="presParOf" srcId="{8DA62D2D-4666-4CE2-AB59-E8FCE1BA522A}" destId="{2B356A21-1B8B-409E-8F09-C4D798952C56}" srcOrd="1" destOrd="0" presId="urn:microsoft.com/office/officeart/2016/7/layout/LinearBlockProcessNumbered"/>
    <dgm:cxn modelId="{D4EE2A3D-1241-463F-A355-4FB3490B4F37}" type="presParOf" srcId="{8DA62D2D-4666-4CE2-AB59-E8FCE1BA522A}" destId="{2F0140F7-D799-4630-A859-CD5EF68AD245}" srcOrd="2" destOrd="0" presId="urn:microsoft.com/office/officeart/2016/7/layout/LinearBlockProcessNumbered"/>
    <dgm:cxn modelId="{7F0F0055-FAAD-4816-8715-FD14D7AD10B8}" type="presParOf" srcId="{F6AE9CB5-2DCF-4AAD-BB2F-5B7BD3A0461E}" destId="{5DB06B31-3583-4F34-8A3D-CBADE94A6199}" srcOrd="1" destOrd="0" presId="urn:microsoft.com/office/officeart/2016/7/layout/LinearBlockProcessNumbered"/>
    <dgm:cxn modelId="{D0DE6D1A-582F-4BE8-959F-71135039ABD3}" type="presParOf" srcId="{F6AE9CB5-2DCF-4AAD-BB2F-5B7BD3A0461E}" destId="{05F059A7-8318-40B2-B75A-B825D0D61E19}" srcOrd="2" destOrd="0" presId="urn:microsoft.com/office/officeart/2016/7/layout/LinearBlockProcessNumbered"/>
    <dgm:cxn modelId="{33CDA187-6073-441D-82F1-5CF0F4172305}" type="presParOf" srcId="{05F059A7-8318-40B2-B75A-B825D0D61E19}" destId="{0065BA0C-43CB-4E4A-B8B1-3F76A5279BA1}" srcOrd="0" destOrd="0" presId="urn:microsoft.com/office/officeart/2016/7/layout/LinearBlockProcessNumbered"/>
    <dgm:cxn modelId="{F66A379C-8376-4669-AECD-056E068994B7}" type="presParOf" srcId="{05F059A7-8318-40B2-B75A-B825D0D61E19}" destId="{CB3ECAFE-49D6-454F-A8CD-EBC9D93B4635}" srcOrd="1" destOrd="0" presId="urn:microsoft.com/office/officeart/2016/7/layout/LinearBlockProcessNumbered"/>
    <dgm:cxn modelId="{6331DF7C-888A-4D78-AE94-81BE875F8F82}" type="presParOf" srcId="{05F059A7-8318-40B2-B75A-B825D0D61E19}" destId="{A2ED566D-9BC5-479D-A2FA-9927D58459F9}" srcOrd="2" destOrd="0" presId="urn:microsoft.com/office/officeart/2016/7/layout/LinearBlockProcessNumbered"/>
    <dgm:cxn modelId="{96692E25-B745-4153-99BC-785A4D49A093}" type="presParOf" srcId="{F6AE9CB5-2DCF-4AAD-BB2F-5B7BD3A0461E}" destId="{52058A86-5F99-443D-81B2-23DC3084C07A}" srcOrd="3" destOrd="0" presId="urn:microsoft.com/office/officeart/2016/7/layout/LinearBlockProcessNumbered"/>
    <dgm:cxn modelId="{AB64DCF1-B31E-4937-83A6-05FF99CA500C}" type="presParOf" srcId="{F6AE9CB5-2DCF-4AAD-BB2F-5B7BD3A0461E}" destId="{5D4EAED3-92F1-419F-BFD4-665B7E531E7F}" srcOrd="4" destOrd="0" presId="urn:microsoft.com/office/officeart/2016/7/layout/LinearBlockProcessNumbered"/>
    <dgm:cxn modelId="{3996D2C2-8BAD-4895-A63F-20C9834526EE}" type="presParOf" srcId="{5D4EAED3-92F1-419F-BFD4-665B7E531E7F}" destId="{D3CCEA53-7018-470D-9E3B-B61433664528}" srcOrd="0" destOrd="0" presId="urn:microsoft.com/office/officeart/2016/7/layout/LinearBlockProcessNumbered"/>
    <dgm:cxn modelId="{523B481C-BB02-4A9C-98E5-8A2DF312C73D}" type="presParOf" srcId="{5D4EAED3-92F1-419F-BFD4-665B7E531E7F}" destId="{D77DB528-BF2F-450A-B1B5-04945EB4197D}" srcOrd="1" destOrd="0" presId="urn:microsoft.com/office/officeart/2016/7/layout/LinearBlockProcessNumbered"/>
    <dgm:cxn modelId="{366B12A4-680D-44CD-B7A0-BFDBDDAFA474}" type="presParOf" srcId="{5D4EAED3-92F1-419F-BFD4-665B7E531E7F}" destId="{D991DF87-460B-4144-89BE-E134919F1F3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B0723-175B-48BE-BCDE-056C8CF1AF7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64502E-3DF5-4330-B622-998D3DF5789E}">
      <dgm:prSet/>
      <dgm:spPr/>
      <dgm:t>
        <a:bodyPr/>
        <a:lstStyle/>
        <a:p>
          <a:r>
            <a:rPr lang="en-GB"/>
            <a:t>This measures the </a:t>
          </a:r>
          <a:r>
            <a:rPr lang="en-GB" b="1"/>
            <a:t>“rate of change of a country’s output”</a:t>
          </a:r>
          <a:endParaRPr lang="en-US"/>
        </a:p>
      </dgm:t>
    </dgm:pt>
    <dgm:pt modelId="{638E479A-CEEF-4EE1-A799-F1C4EA932E7D}" type="parTrans" cxnId="{5245077B-E933-4610-9359-C4E70C6CA2A7}">
      <dgm:prSet/>
      <dgm:spPr/>
      <dgm:t>
        <a:bodyPr/>
        <a:lstStyle/>
        <a:p>
          <a:endParaRPr lang="en-US"/>
        </a:p>
      </dgm:t>
    </dgm:pt>
    <dgm:pt modelId="{4CD87C9B-E5F3-499D-A871-60F1CA228955}" type="sibTrans" cxnId="{5245077B-E933-4610-9359-C4E70C6CA2A7}">
      <dgm:prSet/>
      <dgm:spPr/>
      <dgm:t>
        <a:bodyPr/>
        <a:lstStyle/>
        <a:p>
          <a:endParaRPr lang="en-US"/>
        </a:p>
      </dgm:t>
    </dgm:pt>
    <dgm:pt modelId="{25DF3EA2-55B8-4E45-97C3-ED1D3F728578}">
      <dgm:prSet/>
      <dgm:spPr/>
      <dgm:t>
        <a:bodyPr/>
        <a:lstStyle/>
        <a:p>
          <a:r>
            <a:rPr lang="en-GB"/>
            <a:t>The key measure is </a:t>
          </a:r>
          <a:r>
            <a:rPr lang="en-GB" b="1"/>
            <a:t>GROSS DOMESTIC PRODUCT (GDP)</a:t>
          </a:r>
          <a:r>
            <a:rPr lang="en-GB"/>
            <a:t>,</a:t>
          </a:r>
          <a:r>
            <a:rPr lang="en-GB" b="1" i="1"/>
            <a:t> </a:t>
          </a:r>
          <a:r>
            <a:rPr lang="en-GB"/>
            <a:t>which calculates the sum of a country’s output over 1 year</a:t>
          </a:r>
          <a:endParaRPr lang="en-US"/>
        </a:p>
      </dgm:t>
    </dgm:pt>
    <dgm:pt modelId="{276F59E8-6DE9-4311-A094-7CC2A2C825FF}" type="parTrans" cxnId="{8DC88F5E-448B-42DA-B464-4CEEC16568F1}">
      <dgm:prSet/>
      <dgm:spPr/>
      <dgm:t>
        <a:bodyPr/>
        <a:lstStyle/>
        <a:p>
          <a:endParaRPr lang="en-US"/>
        </a:p>
      </dgm:t>
    </dgm:pt>
    <dgm:pt modelId="{225B218C-1E2C-4359-978B-28DA7C956FD2}" type="sibTrans" cxnId="{8DC88F5E-448B-42DA-B464-4CEEC16568F1}">
      <dgm:prSet/>
      <dgm:spPr/>
      <dgm:t>
        <a:bodyPr/>
        <a:lstStyle/>
        <a:p>
          <a:endParaRPr lang="en-US"/>
        </a:p>
      </dgm:t>
    </dgm:pt>
    <dgm:pt modelId="{B352396D-816F-4A7B-A44B-FB230C3AD2AC}">
      <dgm:prSet/>
      <dgm:spPr/>
      <dgm:t>
        <a:bodyPr/>
        <a:lstStyle/>
        <a:p>
          <a:r>
            <a:rPr lang="en-GB"/>
            <a:t>The </a:t>
          </a:r>
          <a:r>
            <a:rPr lang="en-GB" b="1"/>
            <a:t>pursuit of economic growth</a:t>
          </a:r>
          <a:r>
            <a:rPr lang="en-GB"/>
            <a:t>, both in terms of actual and potential productivity, is seen as a crucial goal of macroeconomic performance</a:t>
          </a:r>
          <a:endParaRPr lang="en-US"/>
        </a:p>
      </dgm:t>
    </dgm:pt>
    <dgm:pt modelId="{6D2A88CE-D7AE-47E8-8E0D-DE17A54BF7A1}" type="parTrans" cxnId="{90118930-F434-46A3-B015-9C8CFFA6D36D}">
      <dgm:prSet/>
      <dgm:spPr/>
      <dgm:t>
        <a:bodyPr/>
        <a:lstStyle/>
        <a:p>
          <a:endParaRPr lang="en-US"/>
        </a:p>
      </dgm:t>
    </dgm:pt>
    <dgm:pt modelId="{72C3D98C-F1AD-4BBF-B74B-0F23C086C260}" type="sibTrans" cxnId="{90118930-F434-46A3-B015-9C8CFFA6D36D}">
      <dgm:prSet/>
      <dgm:spPr/>
      <dgm:t>
        <a:bodyPr/>
        <a:lstStyle/>
        <a:p>
          <a:endParaRPr lang="en-US"/>
        </a:p>
      </dgm:t>
    </dgm:pt>
    <dgm:pt modelId="{F2918FC7-3B27-4E39-BEFF-902672124FA0}" type="pres">
      <dgm:prSet presAssocID="{856B0723-175B-48BE-BCDE-056C8CF1AF7C}" presName="linear" presStyleCnt="0">
        <dgm:presLayoutVars>
          <dgm:animLvl val="lvl"/>
          <dgm:resizeHandles val="exact"/>
        </dgm:presLayoutVars>
      </dgm:prSet>
      <dgm:spPr/>
    </dgm:pt>
    <dgm:pt modelId="{93974683-D16D-4383-924A-093BC47DFE15}" type="pres">
      <dgm:prSet presAssocID="{C364502E-3DF5-4330-B622-998D3DF578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A05773-5B49-4529-92FB-81B1E57FEDF0}" type="pres">
      <dgm:prSet presAssocID="{4CD87C9B-E5F3-499D-A871-60F1CA228955}" presName="spacer" presStyleCnt="0"/>
      <dgm:spPr/>
    </dgm:pt>
    <dgm:pt modelId="{941AF387-D444-4EBF-ADB3-9138DDECB162}" type="pres">
      <dgm:prSet presAssocID="{25DF3EA2-55B8-4E45-97C3-ED1D3F7285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A9A24-5096-4DCB-9737-8BF98C4FDA62}" type="pres">
      <dgm:prSet presAssocID="{225B218C-1E2C-4359-978B-28DA7C956FD2}" presName="spacer" presStyleCnt="0"/>
      <dgm:spPr/>
    </dgm:pt>
    <dgm:pt modelId="{93D648E9-8284-4475-AC89-303BE9514D03}" type="pres">
      <dgm:prSet presAssocID="{B352396D-816F-4A7B-A44B-FB230C3AD2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118930-F434-46A3-B015-9C8CFFA6D36D}" srcId="{856B0723-175B-48BE-BCDE-056C8CF1AF7C}" destId="{B352396D-816F-4A7B-A44B-FB230C3AD2AC}" srcOrd="2" destOrd="0" parTransId="{6D2A88CE-D7AE-47E8-8E0D-DE17A54BF7A1}" sibTransId="{72C3D98C-F1AD-4BBF-B74B-0F23C086C260}"/>
    <dgm:cxn modelId="{8DC88F5E-448B-42DA-B464-4CEEC16568F1}" srcId="{856B0723-175B-48BE-BCDE-056C8CF1AF7C}" destId="{25DF3EA2-55B8-4E45-97C3-ED1D3F728578}" srcOrd="1" destOrd="0" parTransId="{276F59E8-6DE9-4311-A094-7CC2A2C825FF}" sibTransId="{225B218C-1E2C-4359-978B-28DA7C956FD2}"/>
    <dgm:cxn modelId="{F6AA7554-D23B-4A3C-992C-1DAACC7388A0}" type="presOf" srcId="{B352396D-816F-4A7B-A44B-FB230C3AD2AC}" destId="{93D648E9-8284-4475-AC89-303BE9514D03}" srcOrd="0" destOrd="0" presId="urn:microsoft.com/office/officeart/2005/8/layout/vList2"/>
    <dgm:cxn modelId="{5245077B-E933-4610-9359-C4E70C6CA2A7}" srcId="{856B0723-175B-48BE-BCDE-056C8CF1AF7C}" destId="{C364502E-3DF5-4330-B622-998D3DF5789E}" srcOrd="0" destOrd="0" parTransId="{638E479A-CEEF-4EE1-A799-F1C4EA932E7D}" sibTransId="{4CD87C9B-E5F3-499D-A871-60F1CA228955}"/>
    <dgm:cxn modelId="{0268039B-F5D9-4721-9395-348FA09415BF}" type="presOf" srcId="{25DF3EA2-55B8-4E45-97C3-ED1D3F728578}" destId="{941AF387-D444-4EBF-ADB3-9138DDECB162}" srcOrd="0" destOrd="0" presId="urn:microsoft.com/office/officeart/2005/8/layout/vList2"/>
    <dgm:cxn modelId="{5C9464E5-26E1-46BB-B168-92DA3FD14202}" type="presOf" srcId="{C364502E-3DF5-4330-B622-998D3DF5789E}" destId="{93974683-D16D-4383-924A-093BC47DFE15}" srcOrd="0" destOrd="0" presId="urn:microsoft.com/office/officeart/2005/8/layout/vList2"/>
    <dgm:cxn modelId="{642520EA-F0A1-4641-A302-E42CE1AC90D2}" type="presOf" srcId="{856B0723-175B-48BE-BCDE-056C8CF1AF7C}" destId="{F2918FC7-3B27-4E39-BEFF-902672124FA0}" srcOrd="0" destOrd="0" presId="urn:microsoft.com/office/officeart/2005/8/layout/vList2"/>
    <dgm:cxn modelId="{7FADC747-41EA-4E41-BA1D-F53AF4999BC7}" type="presParOf" srcId="{F2918FC7-3B27-4E39-BEFF-902672124FA0}" destId="{93974683-D16D-4383-924A-093BC47DFE15}" srcOrd="0" destOrd="0" presId="urn:microsoft.com/office/officeart/2005/8/layout/vList2"/>
    <dgm:cxn modelId="{F3C1F050-F9F6-4379-A8C8-D999DAD86578}" type="presParOf" srcId="{F2918FC7-3B27-4E39-BEFF-902672124FA0}" destId="{5BA05773-5B49-4529-92FB-81B1E57FEDF0}" srcOrd="1" destOrd="0" presId="urn:microsoft.com/office/officeart/2005/8/layout/vList2"/>
    <dgm:cxn modelId="{DBC97290-E9D4-464B-99BB-CB406EF21D45}" type="presParOf" srcId="{F2918FC7-3B27-4E39-BEFF-902672124FA0}" destId="{941AF387-D444-4EBF-ADB3-9138DDECB162}" srcOrd="2" destOrd="0" presId="urn:microsoft.com/office/officeart/2005/8/layout/vList2"/>
    <dgm:cxn modelId="{0B0D95C5-E72B-4C01-80A3-A5FF09E02568}" type="presParOf" srcId="{F2918FC7-3B27-4E39-BEFF-902672124FA0}" destId="{964A9A24-5096-4DCB-9737-8BF98C4FDA62}" srcOrd="3" destOrd="0" presId="urn:microsoft.com/office/officeart/2005/8/layout/vList2"/>
    <dgm:cxn modelId="{780BB89B-F00B-4AF2-9718-9A69FBA200C2}" type="presParOf" srcId="{F2918FC7-3B27-4E39-BEFF-902672124FA0}" destId="{93D648E9-8284-4475-AC89-303BE9514D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2F709-6DAB-434B-ABAD-5B825FBBB52F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Name the four types of unemployment.</a:t>
          </a:r>
          <a:endParaRPr lang="en-US" sz="2600" kern="1200"/>
        </a:p>
      </dsp:txBody>
      <dsp:txXfrm>
        <a:off x="853" y="1681486"/>
        <a:ext cx="3457633" cy="2489496"/>
      </dsp:txXfrm>
    </dsp:sp>
    <dsp:sp modelId="{2B356A21-1B8B-409E-8F09-C4D798952C56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21822"/>
        <a:ext cx="3457633" cy="1659664"/>
      </dsp:txXfrm>
    </dsp:sp>
    <dsp:sp modelId="{0065BA0C-43CB-4E4A-B8B1-3F76A5279BA1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Explain why we aim for low unemployment and now full employment.</a:t>
          </a:r>
          <a:endParaRPr lang="en-US" sz="2600" kern="1200"/>
        </a:p>
      </dsp:txBody>
      <dsp:txXfrm>
        <a:off x="3735097" y="1681486"/>
        <a:ext cx="3457633" cy="2489496"/>
      </dsp:txXfrm>
    </dsp:sp>
    <dsp:sp modelId="{CB3ECAFE-49D6-454F-A8CD-EBC9D93B4635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21822"/>
        <a:ext cx="3457633" cy="1659664"/>
      </dsp:txXfrm>
    </dsp:sp>
    <dsp:sp modelId="{D3CCEA53-7018-470D-9E3B-B61433664528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Give examples of unemployment types impacting on different industries.</a:t>
          </a:r>
          <a:endParaRPr lang="en-US" sz="2600" kern="1200"/>
        </a:p>
      </dsp:txBody>
      <dsp:txXfrm>
        <a:off x="7469341" y="1681486"/>
        <a:ext cx="3457633" cy="2489496"/>
      </dsp:txXfrm>
    </dsp:sp>
    <dsp:sp modelId="{D77DB528-BF2F-450A-B1B5-04945EB4197D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74683-D16D-4383-924A-093BC47DFE15}">
      <dsp:nvSpPr>
        <dsp:cNvPr id="0" name=""/>
        <dsp:cNvSpPr/>
      </dsp:nvSpPr>
      <dsp:spPr>
        <a:xfrm>
          <a:off x="0" y="470395"/>
          <a:ext cx="6666833" cy="14544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This measures the </a:t>
          </a:r>
          <a:r>
            <a:rPr lang="en-GB" sz="2600" b="1" kern="1200"/>
            <a:t>“rate of change of a country’s output”</a:t>
          </a:r>
          <a:endParaRPr lang="en-US" sz="2600" kern="1200"/>
        </a:p>
      </dsp:txBody>
      <dsp:txXfrm>
        <a:off x="71001" y="541396"/>
        <a:ext cx="6524831" cy="1312454"/>
      </dsp:txXfrm>
    </dsp:sp>
    <dsp:sp modelId="{941AF387-D444-4EBF-ADB3-9138DDECB162}">
      <dsp:nvSpPr>
        <dsp:cNvPr id="0" name=""/>
        <dsp:cNvSpPr/>
      </dsp:nvSpPr>
      <dsp:spPr>
        <a:xfrm>
          <a:off x="0" y="1999731"/>
          <a:ext cx="6666833" cy="1454456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key measure is </a:t>
          </a:r>
          <a:r>
            <a:rPr lang="en-GB" sz="2600" b="1" kern="1200"/>
            <a:t>GROSS DOMESTIC PRODUCT (GDP)</a:t>
          </a:r>
          <a:r>
            <a:rPr lang="en-GB" sz="2600" kern="1200"/>
            <a:t>,</a:t>
          </a:r>
          <a:r>
            <a:rPr lang="en-GB" sz="2600" b="1" i="1" kern="1200"/>
            <a:t> </a:t>
          </a:r>
          <a:r>
            <a:rPr lang="en-GB" sz="2600" kern="1200"/>
            <a:t>which calculates the sum of a country’s output over 1 year</a:t>
          </a:r>
          <a:endParaRPr lang="en-US" sz="2600" kern="1200"/>
        </a:p>
      </dsp:txBody>
      <dsp:txXfrm>
        <a:off x="71001" y="2070732"/>
        <a:ext cx="6524831" cy="1312454"/>
      </dsp:txXfrm>
    </dsp:sp>
    <dsp:sp modelId="{93D648E9-8284-4475-AC89-303BE9514D03}">
      <dsp:nvSpPr>
        <dsp:cNvPr id="0" name=""/>
        <dsp:cNvSpPr/>
      </dsp:nvSpPr>
      <dsp:spPr>
        <a:xfrm>
          <a:off x="0" y="3529068"/>
          <a:ext cx="6666833" cy="145445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</a:t>
          </a:r>
          <a:r>
            <a:rPr lang="en-GB" sz="2600" b="1" kern="1200"/>
            <a:t>pursuit of economic growth</a:t>
          </a:r>
          <a:r>
            <a:rPr lang="en-GB" sz="2600" kern="1200"/>
            <a:t>, both in terms of actual and potential productivity, is seen as a crucial goal of macroeconomic performance</a:t>
          </a:r>
          <a:endParaRPr lang="en-US" sz="2600" kern="1200"/>
        </a:p>
      </dsp:txBody>
      <dsp:txXfrm>
        <a:off x="71001" y="3600069"/>
        <a:ext cx="6524831" cy="131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FA84-951A-4BF3-BD2C-588D543A0AA8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8BBB-5790-435D-98FE-EA4749F3A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4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6653-3442-49C7-8941-E1C6ADF84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4804F-F632-4276-AFD5-0C1FD92D7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8B6A-70AB-44E7-84A0-3D634F11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4CE57-F044-4EFD-A697-AB57B487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41F6E-D283-4F07-B9DE-6BDC71D5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8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5C48-40FE-41DE-98D0-FAB88939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D38AB-EF71-4516-A5BF-17C66926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1D49-F451-469F-BD0E-991A4113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569F-E190-4F1D-9342-0EBD1512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ED79-05D2-44D3-A347-93751DCD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1DAA3-9B6E-4554-97A3-35569446E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4AC8D-6FAB-48BB-B3AF-3393D25D7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6B25E-B4DD-47FE-8CF0-8131381A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2586-1D1B-45B9-A687-E0094094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85AC2-D164-4965-B617-37FC49EE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5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5019-792D-4972-87AA-DA6D262C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5C18B-7621-4760-B6AB-9DD31F53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95EE-E9DF-4F74-8D7E-94BDE7766083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76FBC-A202-4FC4-8064-759C571A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ABFAC-CE68-4C81-841C-30DBB26D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5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E162-A8CD-42CF-B6B4-806E51CD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E52BF-4F80-44A9-9948-9A6B729C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95EE-E9DF-4F74-8D7E-94BDE7766083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16430-8DE4-4AF6-82DF-BF3C1464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E5023-BCFF-4883-A757-1118CD96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76CF-F986-4E1A-A5F9-B117F7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B1DF-7CC6-485F-8CDA-70677D4F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AF81-8332-42CC-8E5A-2974DAEC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543-F529-413F-8BF4-0985CA44B7E7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57EB-FD2C-454A-9589-221490A4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D3BD-2AB8-4291-AD71-F2F7472A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12E7-4915-4AE1-B38E-537F45325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5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6B4B-F7E5-4609-8617-817B0989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8896-954D-4FAD-A8A9-F7CAFE72B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649D-5ADE-4E73-A6B0-95C34CC9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4068-CF02-4355-9F4E-B82516F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226-1788-4BD8-9C41-2B8196B7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4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C384-CBC0-42C8-BF9E-F592D84E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505AF-BDC7-4136-B0E9-4556054CB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009D9-8703-4793-8075-4BB0A086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A1061-090F-4130-8860-D37E21B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D6917-94A4-4365-9651-212727C8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4D27-BFB7-474A-94F5-2A897629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7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392C-91EB-42AF-AE4B-D4775DA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275BF-8981-44BE-A8BA-83669C95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83362-AF7B-4945-9B04-8A0509BC1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34F20-1A09-44B9-B0B0-E57C2B2DF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543C3-C1A1-4140-9024-C3CF2A1DC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1A3BE-8115-451C-8CBB-EE21450E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6F4CF-2E9F-4124-9239-554BD307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E7946-5D98-43BA-9BE0-664D0756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7116-73F3-48D1-B7FE-2EF067A4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548B3-87AE-40D4-A111-F16F8DE2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647AD-EBC4-475A-BBC2-F1D4BA45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AA269-204B-4A61-92AA-9962E58F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00984-D4F4-4FB1-968C-5F726961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90355-4695-4D78-9C38-927F25F9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04FA8-2837-454F-B302-391F813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7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C45C-6D8A-46AD-98F6-1ECCEE53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D7BF2-CF80-41ED-8E56-08F3CEC8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3F639-FF52-4784-9CBE-A7C332525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8213A-D036-41ED-924B-0EE699AB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48F72-B0D7-4DF1-BFD7-56175D45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E55C8-CFBF-4CBD-8157-9C3F810A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4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3B12-9565-45C1-9D5E-08A4FC13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58E4D-2F4E-4243-8CD7-5CFD501DC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5C2E7-923B-401D-AED2-FA1ACA192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DCD1-5F67-4765-A1D5-BCD4CB25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0F170-92A0-4574-A052-44CEDEF1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B961E-908B-4FA7-B066-17F2219D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E1C58-96B2-453F-9FFF-8C8EEB34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B872-BAA8-4436-B729-87CAE11A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437B-F502-481A-AC28-B2B0C6B21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81B9A-EE1F-40F0-AE27-806E768A5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3713B-F7DB-4931-81AD-0CEF94509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2.6.1 Possible macroeconomic objectives</a:t>
            </a:r>
          </a:p>
        </p:txBody>
      </p:sp>
      <p:pic>
        <p:nvPicPr>
          <p:cNvPr id="4" name="Picture 3" descr="3D numbers in white and orange">
            <a:extLst>
              <a:ext uri="{FF2B5EF4-FFF2-40B4-BE49-F238E27FC236}">
                <a16:creationId xmlns:a16="http://schemas.microsoft.com/office/drawing/2014/main" id="{9F482302-7034-1805-400E-98BF6BB32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0" r="24531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BF38A1-5872-8B26-9879-8E0B98CED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901BE-31FF-A78A-E687-929C88595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D99C2C6-F711-5FF9-DDA7-1305657F09FB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A8A2E-50B6-1962-BBD8-A87DC5F29685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Benefits of Low Unemployment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BB8CE-0C1A-2026-6FF0-621945399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2" r="48366" b="625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defRPr/>
            </a:pPr>
            <a:r>
              <a:rPr lang="en-GB" sz="1700"/>
              <a:t>Higher consumption and aggregate demand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Higher incomes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Improved standards of living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Higher tax revenue for government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Lower government spending on unemployment related welfare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Improved productivity of UK economy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Reduced poverty (absolute and relative)</a:t>
            </a:r>
          </a:p>
          <a:p>
            <a:pPr lvl="1">
              <a:spcBef>
                <a:spcPts val="0"/>
              </a:spcBef>
              <a:defRPr/>
            </a:pPr>
            <a:r>
              <a:rPr lang="en-GB" sz="1700"/>
              <a:t>Social benefits (reduced crime, improved wellbeing)</a:t>
            </a:r>
          </a:p>
          <a:p>
            <a:pPr marL="173736" lvl="1" indent="0">
              <a:spcBef>
                <a:spcPts val="0"/>
              </a:spcBef>
              <a:buNone/>
              <a:defRPr/>
            </a:pPr>
            <a:endParaRPr lang="en-GB" sz="1700" i="1"/>
          </a:p>
          <a:p>
            <a:pPr marL="173736" lvl="1" indent="0">
              <a:spcBef>
                <a:spcPts val="0"/>
              </a:spcBef>
              <a:buNone/>
              <a:defRPr/>
            </a:pPr>
            <a:r>
              <a:rPr lang="en-GB" sz="1700"/>
              <a:t>It is often assumed that </a:t>
            </a:r>
            <a:r>
              <a:rPr lang="en-GB" sz="1700" b="1"/>
              <a:t>full employment </a:t>
            </a:r>
            <a:r>
              <a:rPr lang="en-GB" sz="1700"/>
              <a:t>is not an achievable target as there will always be people moving between jobs or seeking work post education, so </a:t>
            </a:r>
            <a:r>
              <a:rPr lang="en-GB" sz="1700" b="1"/>
              <a:t>low unemployment becomes the default target</a:t>
            </a:r>
            <a:r>
              <a:rPr lang="en-GB" sz="1700"/>
              <a:t>.  Although precisely what defines </a:t>
            </a:r>
            <a:r>
              <a:rPr lang="en-GB" sz="1700" b="1"/>
              <a:t>“low” </a:t>
            </a:r>
            <a:r>
              <a:rPr lang="en-GB" sz="1700"/>
              <a:t>is a matter of political debate</a:t>
            </a:r>
            <a:r>
              <a:rPr lang="en-GB" sz="1700" i="1"/>
              <a:t>.</a:t>
            </a:r>
          </a:p>
          <a:p>
            <a:endParaRPr lang="en-GB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FB412-C249-4322-4D01-E8AF03F91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47C6B-0B5C-A7E9-6101-8DCDF996B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01594DB-1154-7DE8-F497-9843CD9FA3D9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80D4D-97A1-01E2-067C-3F8CB9E46FD8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6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5C2B6-CEEB-4AAA-9264-F2A27CAC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Activity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E7CC11FD-79F5-C190-11B1-AB3FAC74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51" r="15853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AA1F-DF38-416D-9850-DA51EFBC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700" dirty="0"/>
              <a:t>How will you reduce inflation?</a:t>
            </a:r>
          </a:p>
          <a:p>
            <a:endParaRPr lang="en-GB" sz="1700"/>
          </a:p>
          <a:p>
            <a:r>
              <a:rPr lang="en-GB" sz="1700" dirty="0"/>
              <a:t>Create a five point plan to reduce inflation.</a:t>
            </a:r>
            <a:endParaRPr lang="en-GB" sz="1700" dirty="0">
              <a:cs typeface="Calibri"/>
            </a:endParaRPr>
          </a:p>
          <a:p>
            <a:pPr marL="342900" lvl="1" indent="0">
              <a:buNone/>
            </a:pPr>
            <a:r>
              <a:rPr lang="en-GB" sz="1700" dirty="0"/>
              <a:t>1.</a:t>
            </a:r>
            <a:endParaRPr lang="en-GB" sz="1700" dirty="0">
              <a:cs typeface="Calibri"/>
            </a:endParaRPr>
          </a:p>
          <a:p>
            <a:pPr marL="342900" lvl="1" indent="0">
              <a:buNone/>
            </a:pPr>
            <a:r>
              <a:rPr lang="en-GB" sz="1700" dirty="0"/>
              <a:t>2. </a:t>
            </a:r>
          </a:p>
          <a:p>
            <a:pPr marL="342900" lvl="1" indent="0">
              <a:buNone/>
            </a:pPr>
            <a:r>
              <a:rPr lang="en-GB" sz="1700" dirty="0"/>
              <a:t>3. </a:t>
            </a:r>
            <a:endParaRPr lang="en-GB" sz="1700" dirty="0">
              <a:cs typeface="Calibri"/>
            </a:endParaRPr>
          </a:p>
          <a:p>
            <a:pPr marL="342900" lvl="1" indent="0">
              <a:buNone/>
            </a:pPr>
            <a:r>
              <a:rPr lang="en-GB" sz="1700" dirty="0"/>
              <a:t>4. </a:t>
            </a:r>
            <a:endParaRPr lang="en-GB" sz="1700" dirty="0">
              <a:cs typeface="Calibri"/>
            </a:endParaRPr>
          </a:p>
          <a:p>
            <a:pPr marL="342900" lvl="1" indent="0">
              <a:buNone/>
            </a:pPr>
            <a:r>
              <a:rPr lang="en-GB" sz="1700" dirty="0"/>
              <a:t>5.</a:t>
            </a:r>
            <a:endParaRPr lang="en-GB" sz="1700" dirty="0">
              <a:cs typeface="Calibri"/>
            </a:endParaRPr>
          </a:p>
          <a:p>
            <a:pPr marL="342900" lvl="1" indent="0">
              <a:buNone/>
            </a:pPr>
            <a:endParaRPr lang="en-GB" sz="1700" dirty="0"/>
          </a:p>
          <a:p>
            <a:pPr marL="342900" lvl="1" indent="0">
              <a:buNone/>
            </a:pPr>
            <a:r>
              <a:rPr lang="en-GB" sz="1700" dirty="0"/>
              <a:t>How will a reducing in unemployment reduce the chances of your plan succeeding?</a:t>
            </a:r>
            <a:endParaRPr lang="en-GB" sz="17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FE8B2-EFCD-89AB-D91C-5630E69D5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43B6C-84C0-2FFE-0EFE-EDA48B1DC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AA39739-7496-C5E6-D9CC-D6EFA05AF910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E155E-BE6B-8DFB-1D57-98234961C3B3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9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Inflation</a:t>
            </a:r>
          </a:p>
        </p:txBody>
      </p:sp>
      <p:pic>
        <p:nvPicPr>
          <p:cNvPr id="5" name="Picture 4" descr="Stock market graph on display">
            <a:extLst>
              <a:ext uri="{FF2B5EF4-FFF2-40B4-BE49-F238E27FC236}">
                <a16:creationId xmlns:a16="http://schemas.microsoft.com/office/drawing/2014/main" id="{B9365FFB-D937-9CC9-A161-D5D2E7F38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8" r="24780" b="-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446786" lvl="1" indent="-273050">
              <a:spcBef>
                <a:spcPts val="0"/>
              </a:spcBef>
            </a:pPr>
            <a:r>
              <a:rPr lang="en-GB" sz="1700"/>
              <a:t>Inflation is the </a:t>
            </a:r>
            <a:r>
              <a:rPr lang="en-GB" sz="1700" b="1"/>
              <a:t>“rate of change of average prices in an economy”</a:t>
            </a:r>
            <a:r>
              <a:rPr lang="en-GB" sz="1700" b="1" i="1"/>
              <a:t> </a:t>
            </a:r>
            <a:r>
              <a:rPr lang="en-GB" sz="1700"/>
              <a:t>as measured by the </a:t>
            </a:r>
            <a:r>
              <a:rPr lang="en-GB" sz="1700" b="1"/>
              <a:t>Consumer Price Index (CPI)</a:t>
            </a:r>
          </a:p>
          <a:p>
            <a:pPr marL="446786" lvl="1" indent="-273050">
              <a:spcBef>
                <a:spcPts val="0"/>
              </a:spcBef>
            </a:pPr>
            <a:r>
              <a:rPr lang="en-GB" sz="1700"/>
              <a:t>Inflation is important because </a:t>
            </a:r>
            <a:r>
              <a:rPr lang="en-GB" sz="1700" b="1"/>
              <a:t>it affects the value of £’s in your pocket</a:t>
            </a:r>
            <a:r>
              <a:rPr lang="en-GB" sz="1700"/>
              <a:t>, workers wage demands and consumer confidence</a:t>
            </a:r>
          </a:p>
          <a:p>
            <a:pPr marL="446786" lvl="1" indent="-273050">
              <a:spcBef>
                <a:spcPts val="0"/>
              </a:spcBef>
            </a:pPr>
            <a:r>
              <a:rPr lang="en-GB" sz="1700"/>
              <a:t>High, or rising inflation, damages the real value of money and erodes spending power </a:t>
            </a:r>
          </a:p>
          <a:p>
            <a:pPr marL="446786" lvl="1" indent="-273050">
              <a:spcBef>
                <a:spcPts val="0"/>
              </a:spcBef>
            </a:pPr>
            <a:r>
              <a:rPr lang="en-GB" sz="1700"/>
              <a:t>The inflation target has been made </a:t>
            </a:r>
            <a:r>
              <a:rPr lang="en-GB" sz="1700" b="1"/>
              <a:t>independent of the UK government</a:t>
            </a:r>
            <a:r>
              <a:rPr lang="en-GB" sz="1700"/>
              <a:t> in order to give a key component of macroeconomic policy more transparency and credibility following a number of periods of high inflation in the UK through the 1970’s and 1980’s</a:t>
            </a:r>
          </a:p>
          <a:p>
            <a:pPr marL="446786" lvl="1" indent="-273050">
              <a:spcBef>
                <a:spcPts val="0"/>
              </a:spcBef>
            </a:pPr>
            <a:r>
              <a:rPr lang="en-GB" sz="1700" b="1"/>
              <a:t>A target of 2% has been designated to the Bank of England</a:t>
            </a:r>
          </a:p>
          <a:p>
            <a:pPr marL="446786" lvl="1" indent="-273050">
              <a:spcBef>
                <a:spcPts val="0"/>
              </a:spcBef>
            </a:pPr>
            <a:r>
              <a:rPr lang="en-GB" sz="1700"/>
              <a:t>Within this, the target also includes </a:t>
            </a:r>
            <a:r>
              <a:rPr lang="en-GB" sz="1700" b="1"/>
              <a:t>price stability</a:t>
            </a:r>
            <a:r>
              <a:rPr lang="en-GB" sz="1700"/>
              <a:t>, and for inflation to be maintained within a </a:t>
            </a:r>
            <a:r>
              <a:rPr lang="en-GB" sz="1700" b="1"/>
              <a:t>range of +/- 1% </a:t>
            </a:r>
            <a:r>
              <a:rPr lang="en-GB" sz="1700"/>
              <a:t>of the target</a:t>
            </a:r>
          </a:p>
          <a:p>
            <a:endParaRPr lang="en-GB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AAA96-C296-243B-81B8-35AA316FB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8B597-D816-0DA4-CA18-E956B726C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8D6FB85-4D4A-3A83-7977-5361377A852E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73518-5F67-A6D0-5161-7A38D65137F3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 Inflation</a:t>
            </a:r>
          </a:p>
        </p:txBody>
      </p:sp>
      <p:pic>
        <p:nvPicPr>
          <p:cNvPr id="1026" name="Picture 2" descr="United Kingdom Inflation Rate">
            <a:extLst>
              <a:ext uri="{FF2B5EF4-FFF2-40B4-BE49-F238E27FC236}">
                <a16:creationId xmlns:a16="http://schemas.microsoft.com/office/drawing/2014/main" id="{AEB38E77-9E2A-49E8-92EE-ACC9DACB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"/>
          <a:stretch/>
        </p:blipFill>
        <p:spPr bwMode="auto">
          <a:xfrm>
            <a:off x="1308730" y="1966293"/>
            <a:ext cx="9574539" cy="41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800CD-C043-CE70-25C1-D9C40BCFF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30AF3-C8DE-071F-EF20-CAF6AF1CC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37F7F8-4543-E613-4BDC-742449B725EC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5F421-8639-79F1-0EAF-FB5CAB82593B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 Balance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173736" lvl="1" indent="-273050"/>
            <a:r>
              <a:rPr lang="en-GB" sz="2000"/>
              <a:t>This measures the UK’s </a:t>
            </a:r>
            <a:r>
              <a:rPr lang="en-GB" sz="2000" b="1"/>
              <a:t>record of economic activities with other countries</a:t>
            </a:r>
          </a:p>
          <a:p>
            <a:pPr marL="173736" lvl="1" indent="-273050"/>
            <a:r>
              <a:rPr lang="en-GB" sz="2000"/>
              <a:t>There are many components of the UK’s transactions with other countries, but we are principally concerned with the current account and our trade with other countries, in other words, </a:t>
            </a:r>
            <a:r>
              <a:rPr lang="en-GB" sz="2000" b="1"/>
              <a:t>imports and exports</a:t>
            </a:r>
            <a:r>
              <a:rPr lang="en-GB" sz="2000"/>
              <a:t> </a:t>
            </a:r>
          </a:p>
          <a:p>
            <a:pPr marL="923544" lvl="5" indent="-273050"/>
            <a:r>
              <a:rPr lang="en-GB" sz="2000"/>
              <a:t>If Exports &gt; Imports = </a:t>
            </a:r>
            <a:r>
              <a:rPr lang="en-GB" sz="2000" b="1"/>
              <a:t>Surplus</a:t>
            </a:r>
          </a:p>
          <a:p>
            <a:pPr marL="923544" lvl="5" indent="-273050"/>
            <a:r>
              <a:rPr lang="en-GB" sz="2000"/>
              <a:t>If Imports &gt; Exports = </a:t>
            </a:r>
            <a:r>
              <a:rPr lang="en-GB" sz="2000" b="1"/>
              <a:t>Deficit</a:t>
            </a:r>
          </a:p>
          <a:p>
            <a:pPr marL="173736" lvl="1" indent="-273050"/>
            <a:r>
              <a:rPr lang="en-GB" sz="2000"/>
              <a:t>Given that deficits have to be funded (often by borrowing) it is assumed that a </a:t>
            </a:r>
            <a:r>
              <a:rPr lang="en-GB" sz="2000" b="1"/>
              <a:t>surplus or equilibrium </a:t>
            </a:r>
            <a:r>
              <a:rPr lang="en-GB" sz="2000"/>
              <a:t>on the current account is the desired objective</a:t>
            </a:r>
          </a:p>
          <a:p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C0DAC-D724-2626-6B8D-28E286364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50CA6-F0AF-736B-D172-70723D7CA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088D8DD-5023-8897-A254-60C58DF2434E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11328-8D69-FB99-B69F-93E22794DDC9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5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52B92-492D-459C-9698-AE49DF9B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CD0F-3ECA-49DF-BE75-F154A516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Do we want more imports or exports?</a:t>
            </a:r>
          </a:p>
          <a:p>
            <a:r>
              <a:rPr lang="en-GB" sz="2000" dirty="0"/>
              <a:t>What can we find out from running a surplus or deficit?</a:t>
            </a:r>
            <a:endParaRPr lang="en-GB" sz="2000" dirty="0">
              <a:cs typeface="Calibri"/>
            </a:endParaRPr>
          </a:p>
          <a:p>
            <a:r>
              <a:rPr lang="en-GB" sz="2000"/>
              <a:t>Which countries run a surplus or deficit? </a:t>
            </a:r>
          </a:p>
          <a:p>
            <a:r>
              <a:rPr lang="en-GB" sz="2000" dirty="0"/>
              <a:t>German runs a surplus, are they developed? What is the anomaly? </a:t>
            </a:r>
            <a:endParaRPr lang="en-GB"/>
          </a:p>
        </p:txBody>
      </p:sp>
      <p:pic>
        <p:nvPicPr>
          <p:cNvPr id="5" name="Picture 4" descr="Boxes and roller conveyor">
            <a:extLst>
              <a:ext uri="{FF2B5EF4-FFF2-40B4-BE49-F238E27FC236}">
                <a16:creationId xmlns:a16="http://schemas.microsoft.com/office/drawing/2014/main" id="{4780DCCE-05F0-F942-EA83-79C81AAEB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9" r="21504" b="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D56875-40CF-9509-1B6E-2DC0E183A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FA087-7B65-DE38-06BF-1FE369678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BA1403F-6279-4D16-8FA1-BEA40E34FBBC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4FC11-E9FC-6F11-C7C8-B7D6719735B0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Balance of Payments – How much does it matter?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lvl="1"/>
            <a:r>
              <a:rPr lang="en-GB" dirty="0"/>
              <a:t>The UK has been running, for a sustained period, a significant </a:t>
            </a:r>
            <a:r>
              <a:rPr lang="en-GB" b="1" dirty="0"/>
              <a:t>deficit on the current account in terms of our trade in goods</a:t>
            </a:r>
            <a:endParaRPr lang="en-GB" b="1" dirty="0">
              <a:cs typeface="Calibri"/>
            </a:endParaRPr>
          </a:p>
          <a:p>
            <a:pPr lvl="1"/>
            <a:r>
              <a:rPr lang="en-GB" dirty="0"/>
              <a:t>This is offset to a degree by a </a:t>
            </a:r>
            <a:r>
              <a:rPr lang="en-GB" b="1" dirty="0"/>
              <a:t>surplus in our trade in services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Overall, the UK has had a </a:t>
            </a:r>
            <a:r>
              <a:rPr lang="en-GB" b="1" dirty="0"/>
              <a:t>sustained and persistent deficit </a:t>
            </a:r>
            <a:r>
              <a:rPr lang="en-GB" dirty="0"/>
              <a:t>on the Balance of Payments, and this has received relatively little attention from successive governments (in comparison to other targets)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The UK economy is heavily skewed towards the tertiary sector, which is a key driver of jobs and income</a:t>
            </a:r>
            <a:endParaRPr lang="en-GB" dirty="0">
              <a:cs typeface="Calibri"/>
            </a:endParaRPr>
          </a:p>
          <a:p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8A2C6-0CFA-5C62-5DBF-72E8EFD2F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531AB9-C4FD-1617-F9EE-539E4C788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AACE64-291C-06D8-8179-FE7A30DC653C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F1BAD-35F3-993D-9DA9-78834A400A60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ws of shopping trolleys">
            <a:extLst>
              <a:ext uri="{FF2B5EF4-FFF2-40B4-BE49-F238E27FC236}">
                <a16:creationId xmlns:a16="http://schemas.microsoft.com/office/drawing/2014/main" id="{FF2894B9-541E-5E8C-60CD-ACAD080E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93" r="23106" b="4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GB" dirty="0"/>
              <a:t>Balance of Payments – How much does it matter?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pPr lvl="1"/>
            <a:r>
              <a:rPr lang="en-GB" sz="2000" dirty="0"/>
              <a:t>Whilst a high level of imported goods might be seen as a negative, it provides consumers with a wider choice of goods, which may be of higher quality and lower prices</a:t>
            </a:r>
          </a:p>
          <a:p>
            <a:pPr marL="1060704" lvl="3"/>
            <a:r>
              <a:rPr lang="en-GB" sz="2000"/>
              <a:t>All of this enhances consumers standards of living and welfare</a:t>
            </a:r>
          </a:p>
          <a:p>
            <a:pPr lvl="1"/>
            <a:r>
              <a:rPr lang="en-GB" sz="2000" dirty="0"/>
              <a:t>Firms may also benefits from cheaper or higher quality imported components or raw materials, which may reduce costs, either enhancing profits or lowering prices further for customers</a:t>
            </a:r>
          </a:p>
          <a:p>
            <a:pPr lvl="1"/>
            <a:r>
              <a:rPr lang="en-GB" sz="2000" dirty="0"/>
              <a:t>As a result, it is viewed by many economists that a deficit on the balance of trade overall, is not necessarily detrimental to the wider economy</a:t>
            </a:r>
          </a:p>
          <a:p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D259C-8CE1-1221-A81B-3BF9688E3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73604-7EE5-0291-FAAC-A494DC2A8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B31CE74-C1D9-D8CF-5B58-AC64F3208815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44BA6-B2D9-7031-AD56-9DFDB70860A3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2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94C2A-211A-4F52-BEF4-011A079A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9E91-D6B0-4786-8758-441588F9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22828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GB" dirty="0"/>
              <a:t>Which of the objectives is hardest to achieve?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Which objective would you focus on now?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Which objectives are related and why?</a:t>
            </a:r>
            <a:endParaRPr lang="en-GB" dirty="0">
              <a:cs typeface="Calibri"/>
            </a:endParaRPr>
          </a:p>
          <a:p>
            <a:pPr lvl="2"/>
            <a:endParaRPr lang="en-GB" dirty="0">
              <a:cs typeface="Calibri"/>
            </a:endParaRPr>
          </a:p>
          <a:p>
            <a:pPr marL="1371600" lvl="2" indent="-457200">
              <a:buAutoNum type="arabicPeriod"/>
            </a:pPr>
            <a:r>
              <a:rPr lang="en-GB" dirty="0">
                <a:cs typeface="Calibri"/>
              </a:rPr>
              <a:t>Economic Growth</a:t>
            </a:r>
            <a:endParaRPr lang="en-US">
              <a:cs typeface="Calibri"/>
            </a:endParaRPr>
          </a:p>
          <a:p>
            <a:pPr marL="1371600" lvl="2" indent="-457200">
              <a:buAutoNum type="arabicPeriod"/>
            </a:pPr>
            <a:r>
              <a:rPr lang="en-GB" dirty="0">
                <a:cs typeface="Calibri"/>
              </a:rPr>
              <a:t>Unemployment</a:t>
            </a:r>
          </a:p>
          <a:p>
            <a:pPr marL="1371600" lvl="2" indent="-457200">
              <a:buAutoNum type="arabicPeriod"/>
            </a:pPr>
            <a:r>
              <a:rPr lang="en-GB" dirty="0">
                <a:cs typeface="Calibri"/>
              </a:rPr>
              <a:t>Inflation</a:t>
            </a:r>
          </a:p>
          <a:p>
            <a:pPr marL="1371600" lvl="2" indent="-457200">
              <a:buAutoNum type="arabicPeriod"/>
            </a:pPr>
            <a:r>
              <a:rPr lang="en-GB" dirty="0">
                <a:cs typeface="Calibri"/>
              </a:rPr>
              <a:t>Balance of Payments</a:t>
            </a:r>
          </a:p>
          <a:p>
            <a:pPr lvl="1"/>
            <a:endParaRPr lang="en-GB" sz="1900" dirty="0">
              <a:cs typeface="Calibri"/>
            </a:endParaRPr>
          </a:p>
          <a:p>
            <a:pPr lvl="1"/>
            <a:endParaRPr lang="en-GB" sz="1900" dirty="0">
              <a:cs typeface="Calibri"/>
            </a:endParaRPr>
          </a:p>
          <a:p>
            <a:pPr lvl="1"/>
            <a:endParaRPr lang="en-GB" sz="1900">
              <a:cs typeface="Calibri" panose="020F0502020204030204"/>
            </a:endParaRPr>
          </a:p>
          <a:p>
            <a:pPr lvl="1"/>
            <a:endParaRPr lang="en-GB" sz="1900">
              <a:cs typeface="Calibri" panose="020F0502020204030204"/>
            </a:endParaRPr>
          </a:p>
        </p:txBody>
      </p:sp>
      <p:pic>
        <p:nvPicPr>
          <p:cNvPr id="5" name="Picture 4" descr="Stock market graph on display">
            <a:extLst>
              <a:ext uri="{FF2B5EF4-FFF2-40B4-BE49-F238E27FC236}">
                <a16:creationId xmlns:a16="http://schemas.microsoft.com/office/drawing/2014/main" id="{CC8FF60B-8498-66CA-0247-1391E3A87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4" r="1667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36A1F-7327-F0B4-BA80-094977EAE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F3A77-F20F-DE03-562D-746BCEF44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9C3D41E-5B18-29F7-5AAE-2F21473FE7DB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09D3F-7266-BEFB-2E3A-854430754346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2BF0B-ED3F-4D19-AB6E-7B98DF6A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Recall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AC8FF5-7A89-B0C5-0644-ED0C10B4D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158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6398A20-969C-6B77-6151-FB4255BBF8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21DAAB-FF7D-5F3C-64BE-3C1EF5928B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4DC928C-2387-DE78-C20C-7EB5EB58B53C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9D649-B756-DBFB-AFC2-1CA83ECA751D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6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34EF7-194A-4C05-821D-6B5AEC37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GB" sz="3200"/>
              <a:t>Starter</a:t>
            </a:r>
          </a:p>
        </p:txBody>
      </p:sp>
      <p:pic>
        <p:nvPicPr>
          <p:cNvPr id="5" name="Picture 4" descr="The bar grapah in geometric blocks">
            <a:extLst>
              <a:ext uri="{FF2B5EF4-FFF2-40B4-BE49-F238E27FC236}">
                <a16:creationId xmlns:a16="http://schemas.microsoft.com/office/drawing/2014/main" id="{F6D1F762-B2BD-FD71-E8F7-CB8F2827D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9" r="16204" b="-3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Which is the most important benefit of economic growth and why?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Why is Economic Growth an Objective?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2BF53-D1D5-ED4F-751C-5E574A032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E11F9-30D1-43D9-EBA0-4423B55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7A7D10D-D671-35FA-B3A1-BF53809CCA62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D5B79-01BB-2A28-BB7E-8CFB093AACB0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7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E5F8E863-FBFA-6F72-60F8-FB788A80C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5" r="-2" b="586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31B22-1774-8242-E39B-D2CE4C68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GB">
                <a:latin typeface="Calibri"/>
                <a:cs typeface="Calibri"/>
              </a:rPr>
              <a:t>Learning Objectives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7D2A-589D-BCAA-43C6-4B12732C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cs typeface="Calibri"/>
              </a:rPr>
              <a:t>Are you able to explain the four macroeconomic objectives?</a:t>
            </a:r>
            <a:endParaRPr lang="en-US" sz="2000">
              <a:cs typeface="Calibri"/>
            </a:endParaRPr>
          </a:p>
          <a:p>
            <a:r>
              <a:rPr lang="en-GB" sz="2000" dirty="0">
                <a:cs typeface="Calibri"/>
              </a:rPr>
              <a:t>Are you able to compare the objectives and analyse them?</a:t>
            </a:r>
            <a:endParaRPr lang="en-US" sz="2000">
              <a:cs typeface="Calibri"/>
            </a:endParaRPr>
          </a:p>
          <a:p>
            <a:r>
              <a:rPr lang="en-GB" sz="2000" dirty="0">
                <a:cs typeface="Calibri"/>
              </a:rPr>
              <a:t>Are you able to analyse the benefits and drawbacks of the objectives?</a:t>
            </a:r>
            <a:endParaRPr lang="en-US" sz="2000" dirty="0">
              <a:cs typeface="Calibri"/>
            </a:endParaRPr>
          </a:p>
          <a:p>
            <a:endParaRPr lang="en-GB" sz="1600">
              <a:cs typeface="Calibri"/>
            </a:endParaRPr>
          </a:p>
          <a:p>
            <a:endParaRPr lang="en-US" sz="160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D209C-CC9B-321B-D0E3-FB47F3EC6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8AE5-D048-1400-DF92-E6DC78724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6FFF0BA-7E4C-DD54-B93C-E8CBC17CFB9E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6D2DE-F2F5-294B-3A02-CAD8D670118A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6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Economic growth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B19A49-B7D9-EE73-304F-9F588A17B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92028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99773D4-16F2-EAF6-474D-30CFCB0EBB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E27B9E-27DF-3AF9-6946-911A74CDE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634FBF8-8BB2-675E-434A-91E99305A262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1E40F-9E95-4E55-9960-B7258F4A8583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9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00EF3-3666-4C98-A966-5542F2C0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E7CB-35B0-46FE-B80A-444656F3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GB" sz="2000"/>
              <a:t>Unemployment is always a bad thing.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978E3B-BD69-4F49-AD19-DC9E74186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4959"/>
              </p:ext>
            </p:extLst>
          </p:nvPr>
        </p:nvGraphicFramePr>
        <p:xfrm>
          <a:off x="7387715" y="1906201"/>
          <a:ext cx="3723442" cy="306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230">
                  <a:extLst>
                    <a:ext uri="{9D8B030D-6E8A-4147-A177-3AD203B41FA5}">
                      <a16:colId xmlns:a16="http://schemas.microsoft.com/office/drawing/2014/main" val="3616775925"/>
                    </a:ext>
                  </a:extLst>
                </a:gridCol>
                <a:gridCol w="2142212">
                  <a:extLst>
                    <a:ext uri="{9D8B030D-6E8A-4147-A177-3AD203B41FA5}">
                      <a16:colId xmlns:a16="http://schemas.microsoft.com/office/drawing/2014/main" val="4066346111"/>
                    </a:ext>
                  </a:extLst>
                </a:gridCol>
              </a:tblGrid>
              <a:tr h="678942"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Agree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Disagree</a:t>
                      </a: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2483494739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909945963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2383523830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41852796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3E4691-D2AE-7020-08E5-BE4A174D8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5EB83-29C9-7D4F-6702-EF904084D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C77E707-05B0-D994-EAD2-5791F251E858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8FCE4-B7C2-07BE-2359-6CAE52447AC3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1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GB" dirty="0"/>
              <a:t>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lvl="1"/>
            <a:r>
              <a:rPr lang="en-GB" sz="2000"/>
              <a:t>Unemployment is a major problem because it represents a </a:t>
            </a:r>
            <a:r>
              <a:rPr lang="en-GB" sz="2000" b="1"/>
              <a:t>waste of resources</a:t>
            </a:r>
          </a:p>
          <a:p>
            <a:pPr lvl="1"/>
            <a:r>
              <a:rPr lang="en-GB" sz="2000" b="1"/>
              <a:t>High unemployment </a:t>
            </a:r>
            <a:r>
              <a:rPr lang="en-GB" sz="2000"/>
              <a:t>is generally an indicator of </a:t>
            </a:r>
            <a:r>
              <a:rPr lang="en-GB" sz="2000" b="1"/>
              <a:t>poor economic performance</a:t>
            </a:r>
          </a:p>
          <a:p>
            <a:pPr lvl="1"/>
            <a:r>
              <a:rPr lang="en-GB" sz="2000"/>
              <a:t>Economies that have </a:t>
            </a:r>
            <a:r>
              <a:rPr lang="en-GB" sz="2000" b="1"/>
              <a:t>strong economic growth </a:t>
            </a:r>
            <a:r>
              <a:rPr lang="en-GB" sz="2000"/>
              <a:t>are likely to have </a:t>
            </a:r>
            <a:r>
              <a:rPr lang="en-GB" sz="2000" b="1"/>
              <a:t>low unemployment</a:t>
            </a:r>
          </a:p>
          <a:p>
            <a:pPr lvl="2"/>
            <a:r>
              <a:rPr lang="en-GB"/>
              <a:t>Therefore, governments wish to </a:t>
            </a:r>
            <a:r>
              <a:rPr lang="en-GB" b="1"/>
              <a:t>pursue a policy of low unemployment</a:t>
            </a:r>
          </a:p>
          <a:p>
            <a:endParaRPr lang="en-GB" sz="2000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C5C58F3E-FF46-C6DD-0208-DA980E8F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8CEF35-D4CE-3C42-3DC6-684F90D54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4411-23B8-EA32-CB07-B3D1D0663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07E1A09-FDE9-3F8F-7422-4AB39BE54A0C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49546-BC19-FAB6-F109-09D20F4E1CB3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3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5C2B6-CEEB-4AAA-9264-F2A27CAC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Activity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A12E8091-F324-E0C7-68E6-524CE7639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51" r="15853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AA1F-DF38-416D-9850-DA51EFBC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900"/>
              <a:t>How will you reduce unemployment?</a:t>
            </a:r>
          </a:p>
          <a:p>
            <a:endParaRPr lang="en-GB" sz="1900"/>
          </a:p>
          <a:p>
            <a:r>
              <a:rPr lang="en-GB" sz="1900"/>
              <a:t>Create a five point plan to reduce unemployment.</a:t>
            </a:r>
          </a:p>
          <a:p>
            <a:pPr marL="342900" lvl="1" indent="0">
              <a:buNone/>
            </a:pPr>
            <a:r>
              <a:rPr lang="en-GB" sz="1900"/>
              <a:t>1.</a:t>
            </a:r>
          </a:p>
          <a:p>
            <a:pPr marL="342900" lvl="1" indent="0">
              <a:buNone/>
            </a:pPr>
            <a:r>
              <a:rPr lang="en-GB" sz="1900"/>
              <a:t>2. </a:t>
            </a:r>
          </a:p>
          <a:p>
            <a:pPr marL="342900" lvl="1" indent="0">
              <a:buNone/>
            </a:pPr>
            <a:r>
              <a:rPr lang="en-GB" sz="1900"/>
              <a:t>3. </a:t>
            </a:r>
          </a:p>
          <a:p>
            <a:pPr marL="342900" lvl="1" indent="0">
              <a:buNone/>
            </a:pPr>
            <a:r>
              <a:rPr lang="en-GB" sz="1900"/>
              <a:t>4. </a:t>
            </a:r>
          </a:p>
          <a:p>
            <a:pPr marL="342900" lvl="1" indent="0">
              <a:buNone/>
            </a:pPr>
            <a:r>
              <a:rPr lang="en-GB" sz="1900"/>
              <a:t>5.</a:t>
            </a:r>
          </a:p>
          <a:p>
            <a:r>
              <a:rPr lang="en-GB" sz="1900"/>
              <a:t>How will rising inflation reduce the chances of your plan succeeding?</a:t>
            </a:r>
            <a:endParaRPr lang="en-GB" sz="190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6B093-4A61-253B-B3DC-696CF8920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A0D36-2E0D-B618-89A6-815C1B52B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94A3856-F90A-F81B-5299-E50BB33DA088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192A3-6EDC-D33D-BAA6-D6A408156D28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8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B4043-843D-42DE-9365-69DD48E5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Assessment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31638384-FBE0-2DA2-6CA3-3BD43BB36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5" r="10660" b="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E950-FC40-420A-B96B-056AA70F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GB" sz="2200"/>
              <a:t>What is good about the plan and how will it work?</a:t>
            </a:r>
          </a:p>
          <a:p>
            <a:endParaRPr lang="en-GB" sz="2200"/>
          </a:p>
          <a:p>
            <a:r>
              <a:rPr lang="en-GB" sz="2200"/>
              <a:t>How will you develop the plan to make it more effective?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02793-E1ED-F7C3-D037-B3A9230C5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879822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0BA51-E3AB-BFBE-4EAD-135F2E2BD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4" y="15443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A39A825-DDC2-EA90-D87B-5AD4673F5786}"/>
              </a:ext>
            </a:extLst>
          </p:cNvPr>
          <p:cNvSpPr txBox="1">
            <a:spLocks/>
          </p:cNvSpPr>
          <p:nvPr/>
        </p:nvSpPr>
        <p:spPr>
          <a:xfrm>
            <a:off x="2259194" y="6483418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69DA4-6DAB-0EDE-B6B5-9FA9CEC3CF39}"/>
              </a:ext>
            </a:extLst>
          </p:cNvPr>
          <p:cNvSpPr txBox="1"/>
          <p:nvPr/>
        </p:nvSpPr>
        <p:spPr>
          <a:xfrm>
            <a:off x="7082365" y="65156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3" ma:contentTypeDescription="Create a new document." ma:contentTypeScope="" ma:versionID="d64795dab92fb0753da3ac3dcea45ebb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c461cdc0747bd0c959b2f0c83f7c3984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0EF88-94AA-42C6-A094-70B8F10FB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6A324-7EA5-4E95-9786-7DE2B1B33B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519CC4-C7E2-431E-9231-9AA22037D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32401-6fd2-4ce4-872f-f2e7513a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1328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gg sans</vt:lpstr>
      <vt:lpstr>Times New Roman</vt:lpstr>
      <vt:lpstr>Office Theme</vt:lpstr>
      <vt:lpstr>2.6.1 Possible macroeconomic objectives</vt:lpstr>
      <vt:lpstr>Recall</vt:lpstr>
      <vt:lpstr>Starter</vt:lpstr>
      <vt:lpstr>Learning Objectives</vt:lpstr>
      <vt:lpstr>Economic growth</vt:lpstr>
      <vt:lpstr>Activity</vt:lpstr>
      <vt:lpstr>Unemployment</vt:lpstr>
      <vt:lpstr>Activity</vt:lpstr>
      <vt:lpstr>Assessment</vt:lpstr>
      <vt:lpstr>Benefits of Low Unemployment</vt:lpstr>
      <vt:lpstr>Activity</vt:lpstr>
      <vt:lpstr>Inflation</vt:lpstr>
      <vt:lpstr>UK Inflation</vt:lpstr>
      <vt:lpstr> Balance of Payments</vt:lpstr>
      <vt:lpstr>Activity</vt:lpstr>
      <vt:lpstr>Balance of Payments – How much does it matter? </vt:lpstr>
      <vt:lpstr>Balance of Payments – How much does it matter? </vt:lpstr>
      <vt:lpstr>Plenary</vt:lpstr>
    </vt:vector>
  </TitlesOfParts>
  <Company>Yavneh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2.6.1 Possible macroeconomic objectives</dc:title>
  <dc:creator>Mr B Pieters</dc:creator>
  <cp:lastModifiedBy>Chezka Mae Madrona</cp:lastModifiedBy>
  <cp:revision>68</cp:revision>
  <dcterms:created xsi:type="dcterms:W3CDTF">2021-06-14T09:34:42Z</dcterms:created>
  <dcterms:modified xsi:type="dcterms:W3CDTF">2025-03-18T08:47:06Z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