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704" r:id="rId5"/>
  </p:sldMasterIdLst>
  <p:sldIdLst>
    <p:sldId id="281" r:id="rId6"/>
    <p:sldId id="273" r:id="rId7"/>
    <p:sldId id="274" r:id="rId8"/>
    <p:sldId id="276" r:id="rId9"/>
    <p:sldId id="258" r:id="rId10"/>
    <p:sldId id="275" r:id="rId11"/>
    <p:sldId id="259" r:id="rId12"/>
    <p:sldId id="267" r:id="rId13"/>
    <p:sldId id="277" r:id="rId14"/>
    <p:sldId id="268" r:id="rId15"/>
    <p:sldId id="271" r:id="rId16"/>
    <p:sldId id="272" r:id="rId17"/>
    <p:sldId id="279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BFC0A"/>
    <a:srgbClr val="66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7E689-317D-B545-D43C-161F065A5B4A}" v="98" dt="2023-06-12T10:42:59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586" y="2362255"/>
            <a:ext cx="8726214" cy="3220963"/>
          </a:xfrm>
          <a:noFill/>
          <a:ln w="76200">
            <a:noFill/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27586" y="580278"/>
            <a:ext cx="8726214" cy="1325563"/>
          </a:xfrm>
          <a:ln w="762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50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544" y="365125"/>
            <a:ext cx="876825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5544" y="1825625"/>
            <a:ext cx="8768256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3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992" y="1825625"/>
            <a:ext cx="8820808" cy="4351338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13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19C6-3C53-41D9-9180-1BC070B76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437CE-FA8B-4AF0-8253-AFE219A1C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1C7D8-258C-4DC7-8A2C-39D1BB1A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59D70-CBE3-4138-BF3E-461C7F18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5BCF7-819E-4476-B634-827E0E96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5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F2C85-F385-4265-9CAE-011D3929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9149E-A976-4D5D-869A-03CEDF19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1A46E-9DA3-4203-8F81-5A395803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820D8-EF66-4486-B6E4-05436249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FEEBB-D1A9-470D-9F52-4B17AA83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71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756B-D41B-49DB-AE39-3C73AFCC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08B42-238E-4839-A673-751991180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156C1-BB8C-447F-B5AE-072C92FE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6F555-12D9-4E2B-BBA3-06265B54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AE4DA-A4D7-4A22-A372-6FE41B90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20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9219-64F1-404F-87AA-DAF0D86E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F11D-E9C8-40D3-B1D1-CCF926985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B9079-5437-4F49-8EE0-333065815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A3F2A-B02A-49D2-9B90-92844870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63A0A-5232-4B3D-AF1F-04C5AB62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1D47C-E0F6-4A4A-8EA2-989A9127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5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C855-49A4-415C-8C27-9BE440B8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893F2-E991-4FFC-A20C-43F9062BE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6E876-7942-4C2F-9FC1-ED1C26F6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3FFFA-DB5E-45C0-9492-5F1435F14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2A3D3-82FC-4B5D-846C-3634BF8B6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BFBD4-C5F8-4EB7-A343-29208EE3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30AB41-739B-4E90-A0CE-767F62C1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6D795-EAF1-40F1-9D1D-5BA640F8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71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2D32-8EB4-403D-8873-EB83771C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D2E8B-7DE9-4FBF-AAF1-0E00D2C1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B889D-24C7-47AB-A3DA-2AC34771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10279-B767-48F1-AB77-6A69357E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4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41A5C-CD64-4035-BA38-927B64A6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23BA9B-7099-431F-8C51-9C12DB24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50ECF-F104-4792-B2CF-4F2F98FA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7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991" y="521221"/>
            <a:ext cx="8820807" cy="1325563"/>
          </a:xfrm>
          <a:ln w="76200"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992" y="2291379"/>
            <a:ext cx="8820808" cy="3885584"/>
          </a:xfrm>
          <a:ln w="76200">
            <a:noFill/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709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B700-FA00-426E-A4A1-63560EF9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D02C0-CB70-4E71-A98B-8B92FBBC3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ED119-807D-413C-A92C-B58F232E4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6A25B-D58A-4706-80B1-E763BE4D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3D72E-6AC7-4B02-9BFE-D96574F3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472D3-E6B3-4949-B591-0F4F8522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47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1511-CA77-49AC-8932-8C1B7736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140DFF-E170-419A-9F48-3BEDC8BDC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A69F2-B57F-4640-A7ED-6D57B241F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9B67A-646B-4552-A53B-5838F993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54A34-BFC7-4CA1-9B9F-FA285582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94D4C-D1CA-48BE-A7A6-C670669D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04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F233-797B-4DD3-BC30-28DD5CC0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45600-D7C2-4D3A-B640-1716A18C1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6FF9A-A6C2-4A60-A8E2-BC64C4EA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A20BE-48F9-4CE9-B095-15801036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6DF5A-C958-4F75-B1DD-1698F813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0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7A7540-C979-46FC-B5BB-7914789D7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F4F8E-5C24-42D5-A654-02F3B22A1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8B6C3-5C4B-48F2-AC35-56430D2E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AF3A-583E-4582-8D05-7F9FA0E4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9C28E-3DFF-4F66-A108-22FF83B2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8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178" y="1709738"/>
            <a:ext cx="862527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2178" y="4589463"/>
            <a:ext cx="86252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16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8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5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30" y="365125"/>
            <a:ext cx="888386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6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2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1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7586" y="365125"/>
            <a:ext cx="872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586" y="1825625"/>
            <a:ext cx="87262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3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51B2A-F975-43B0-981C-EE7EDDEF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F02EC-B30D-4AE8-88FE-9DA8956BB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9E275-02B6-43BB-BC34-58A75B994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4AEC3-4B09-4E88-81C0-BE0A36439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961FD-1525-443A-81AD-C1AFD5387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2956873"/>
          </a:xfrm>
        </p:spPr>
        <p:txBody>
          <a:bodyPr>
            <a:normAutofit/>
          </a:bodyPr>
          <a:lstStyle/>
          <a:p>
            <a:pPr algn="l"/>
            <a:r>
              <a:rPr lang="en-GB" sz="4400"/>
              <a:t>Inflation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ADDDD-EBB4-AA1F-EA5B-C3635CB59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08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FC10F3-F866-080F-C17A-05500BB56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4C7522-437A-8D09-A3E7-9516BDC072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E9E7F57-FADF-DDAA-5AE1-FCC54ED0CEAB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B8E09-3793-0032-A056-3AC01B8A7332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A9577-683B-4B7D-AE10-A2346208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Peer Assessment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B496EBCF-B104-FFD8-FD12-A0F399A9F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68" r="18000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EB8F-2C9F-4F65-B8F1-81272C5AA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endParaRPr lang="en-GB" sz="2200"/>
          </a:p>
          <a:p>
            <a:r>
              <a:rPr lang="en-GB" sz="2200"/>
              <a:t>Give one area that could have been improved.</a:t>
            </a:r>
          </a:p>
          <a:p>
            <a:r>
              <a:rPr lang="en-GB" sz="2200"/>
              <a:t>Give one area that was done really well. </a:t>
            </a:r>
          </a:p>
          <a:p>
            <a:endParaRPr lang="en-GB" sz="2200"/>
          </a:p>
          <a:p>
            <a:r>
              <a:rPr lang="en-GB" sz="2200"/>
              <a:t>Example</a:t>
            </a:r>
          </a:p>
          <a:p>
            <a:pPr lvl="1"/>
            <a:r>
              <a:rPr lang="en-GB" sz="2200"/>
              <a:t>You showed a depreciation of the pound but did not correctly label the axis.</a:t>
            </a:r>
          </a:p>
          <a:p>
            <a:endParaRPr lang="en-GB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900A3-D0EC-CA73-7FEF-674B7D4E2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EBBA04-9A8E-7AE0-BD0E-AB2E7D3C8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ECD7273-93DC-E12C-825A-54098E7261B9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46C85-1AF6-641A-0CF4-2FE57F47C382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0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A9577-683B-4B7D-AE10-A2346208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400"/>
              <a:t>Activity 3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EB8F-2C9F-4F65-B8F1-81272C5AA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2"/>
            <a:r>
              <a:rPr lang="en-GB" sz="2200"/>
              <a:t>Link the circular flow of income to aggregate demand.</a:t>
            </a:r>
            <a:endParaRPr lang="en-US" sz="2200">
              <a:ea typeface="Calibri"/>
              <a:cs typeface="Calibri"/>
            </a:endParaRPr>
          </a:p>
          <a:p>
            <a:pPr lvl="2"/>
            <a:r>
              <a:rPr lang="en-GB" sz="2200"/>
              <a:t>Explain where each component of AD links to the circular flow of income.</a:t>
            </a:r>
            <a:endParaRPr lang="en-GB" sz="2200">
              <a:ea typeface="Calibri"/>
              <a:cs typeface="Calibri"/>
            </a:endParaRPr>
          </a:p>
          <a:p>
            <a:pPr lvl="2"/>
            <a:r>
              <a:rPr lang="en-GB" sz="2200"/>
              <a:t>Explain the impacts of rising inflation on the economy.</a:t>
            </a:r>
            <a:endParaRPr lang="en-GB" sz="2200">
              <a:ea typeface="Calibri" panose="020F0502020204030204"/>
              <a:cs typeface="Calibri" panose="020F0502020204030204"/>
            </a:endParaRPr>
          </a:p>
          <a:p>
            <a:pPr lvl="2"/>
            <a:r>
              <a:rPr lang="en-GB" sz="2200"/>
              <a:t>Use a diagram</a:t>
            </a:r>
            <a:endParaRPr lang="en-GB" sz="2200">
              <a:ea typeface="Calibri"/>
              <a:cs typeface="Calibri"/>
            </a:endParaRPr>
          </a:p>
          <a:p>
            <a:pPr lvl="2"/>
            <a:r>
              <a:rPr lang="en-GB" sz="2200"/>
              <a:t>How can we reduce inflation and what would the steps be?</a:t>
            </a:r>
            <a:endParaRPr lang="en-GB" sz="22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384522"/>
            <a:ext cx="5458968" cy="4088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203DE5-7A65-F7EA-D6DA-64490AA68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4D6D68-52EF-E99A-657F-9D885C00E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499C5EC-4D35-727C-2772-908AF01642B0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E4A71-F3C1-BBEE-6C40-493FFDC18FB1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6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A9577-683B-4B7D-AE10-A2346208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Peer Assessment</a:t>
            </a:r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681B1CBC-5F07-E2F9-D374-F895FAE9C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91" r="20844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EB8F-2C9F-4F65-B8F1-81272C5AA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endParaRPr lang="en-GB" sz="2200"/>
          </a:p>
          <a:p>
            <a:r>
              <a:rPr lang="en-GB" sz="2200"/>
              <a:t>Give one area that could have been improved.</a:t>
            </a:r>
          </a:p>
          <a:p>
            <a:r>
              <a:rPr lang="en-GB" sz="2200"/>
              <a:t>Give one area that was done really well. </a:t>
            </a:r>
          </a:p>
          <a:p>
            <a:endParaRPr lang="en-GB" sz="2200"/>
          </a:p>
          <a:p>
            <a:r>
              <a:rPr lang="en-GB" sz="2200"/>
              <a:t>Example</a:t>
            </a:r>
          </a:p>
          <a:p>
            <a:pPr lvl="1"/>
            <a:r>
              <a:rPr lang="en-GB" sz="2200"/>
              <a:t>You need to explain how an interest rate will end up leading to prices going lower.</a:t>
            </a:r>
          </a:p>
          <a:p>
            <a:endParaRPr lang="en-GB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0151F-C141-0CE0-B877-7BB4EABDD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DC2292-F818-D324-0220-9E02A5522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6F0242A-FEEC-8050-34EF-C1545142A263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9A366-8F35-AF19-8F40-83557B942DD9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4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A1092-CBDC-43C8-B5DF-73E2A949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902" y="365125"/>
            <a:ext cx="5673896" cy="1807305"/>
          </a:xfrm>
        </p:spPr>
        <p:txBody>
          <a:bodyPr>
            <a:normAutofit/>
          </a:bodyPr>
          <a:lstStyle/>
          <a:p>
            <a:r>
              <a:rPr lang="en-GB" dirty="0"/>
              <a:t>Home learning</a:t>
            </a:r>
          </a:p>
        </p:txBody>
      </p:sp>
      <p:pic>
        <p:nvPicPr>
          <p:cNvPr id="5" name="Picture 4" descr="3D rendering of a red roof amidst white houses">
            <a:extLst>
              <a:ext uri="{FF2B5EF4-FFF2-40B4-BE49-F238E27FC236}">
                <a16:creationId xmlns:a16="http://schemas.microsoft.com/office/drawing/2014/main" id="{8C2500E2-FD9D-3043-EF23-7AAC15C15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7" r="24483" b="-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F56A2-4668-4AA4-8BD7-A84974605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1" y="2333297"/>
            <a:ext cx="6004575" cy="38436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GB" sz="1800"/>
              <a:t>You are tasked with two main objectives for the economy.	</a:t>
            </a:r>
          </a:p>
          <a:p>
            <a:pPr marL="914400" lvl="1" indent="-457200">
              <a:buAutoNum type="arabicPeriod"/>
            </a:pPr>
            <a:r>
              <a:rPr lang="en-GB" sz="1800"/>
              <a:t>Low inflation at 2%</a:t>
            </a:r>
          </a:p>
          <a:p>
            <a:pPr marL="914400" lvl="1" indent="-457200">
              <a:buAutoNum type="arabicPeriod"/>
            </a:pPr>
            <a:r>
              <a:rPr lang="en-GB" sz="1800"/>
              <a:t>High economic growth.</a:t>
            </a:r>
          </a:p>
          <a:p>
            <a:pPr marL="914400" lvl="1" indent="-457200">
              <a:buAutoNum type="arabicPeriod"/>
            </a:pPr>
            <a:endParaRPr lang="en-GB" sz="1800"/>
          </a:p>
          <a:p>
            <a:pPr lvl="1"/>
            <a:r>
              <a:rPr lang="en-GB" sz="1800"/>
              <a:t>Using a series of diagrams and explanation, please try to show how this is going to be extremely difficult to achieve both objectives.</a:t>
            </a:r>
            <a:endParaRPr lang="en-GB" sz="1800">
              <a:ea typeface="Calibri"/>
              <a:cs typeface="Calibri"/>
            </a:endParaRPr>
          </a:p>
          <a:p>
            <a:pPr lvl="1"/>
            <a:r>
              <a:rPr lang="en-GB" sz="1800"/>
              <a:t>Make a judgement on what is the most important objective and provide a five point plan on how you will achieve it.</a:t>
            </a:r>
            <a:endParaRPr lang="en-GB" sz="1800">
              <a:ea typeface="Calibri"/>
              <a:cs typeface="Calibri"/>
            </a:endParaRPr>
          </a:p>
          <a:p>
            <a:pPr lvl="1"/>
            <a:r>
              <a:rPr lang="en-GB" sz="1800"/>
              <a:t>The Bank of England have increased interest rates. Analyse the impact on unemployment. We will be focussing on unemployment in our next lesson.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58A0F-F809-6D91-011D-DAEDBDF6C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43E7F1-9DAF-1FD7-E3BE-BFA2B26F0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6104892-FB4C-A58E-D652-7537DA62A241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2A9AE-4E21-8553-92B9-36CCBB30BE56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7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388F20F8-60BF-42FE-A252-DFD5A7445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Plenary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44482A-71A6-49C4-92CC-25A5B292E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949" y="2002965"/>
            <a:ext cx="7468102" cy="3666129"/>
          </a:xfrm>
        </p:spPr>
        <p:txBody>
          <a:bodyPr>
            <a:normAutofit/>
          </a:bodyPr>
          <a:lstStyle/>
          <a:p>
            <a:pPr marL="192024" indent="-192024" defTabSz="768096">
              <a:spcBef>
                <a:spcPts val="840"/>
              </a:spcBef>
            </a:pPr>
            <a:r>
              <a:rPr lang="en-GB" sz="201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you able to explain the causes of demand pull inflation?</a:t>
            </a:r>
          </a:p>
          <a:p>
            <a:pPr marL="192024" indent="-192024" defTabSz="768096">
              <a:spcBef>
                <a:spcPts val="840"/>
              </a:spcBef>
            </a:pPr>
            <a:r>
              <a:rPr lang="en-GB" sz="201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you able to analyse the impact of demand pull inflation?</a:t>
            </a:r>
          </a:p>
          <a:p>
            <a:pPr marL="192024" indent="-192024" defTabSz="768096">
              <a:spcBef>
                <a:spcPts val="840"/>
              </a:spcBef>
            </a:pPr>
            <a:r>
              <a:rPr lang="en-GB" sz="201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you resilient enough to make links between a number of diagrams?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630"/>
          <a:stretch/>
        </p:blipFill>
        <p:spPr>
          <a:xfrm>
            <a:off x="7692177" y="3749969"/>
            <a:ext cx="2792256" cy="1866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567" y="3496834"/>
            <a:ext cx="2888026" cy="2119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871" y="3524963"/>
            <a:ext cx="2792255" cy="20914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A986E9-4525-48AE-8F1A-9FF5FEB953DB}"/>
              </a:ext>
            </a:extLst>
          </p:cNvPr>
          <p:cNvSpPr/>
          <p:nvPr/>
        </p:nvSpPr>
        <p:spPr>
          <a:xfrm>
            <a:off x="2952331" y="5702033"/>
            <a:ext cx="5085951" cy="461769"/>
          </a:xfrm>
          <a:prstGeom prst="rect">
            <a:avLst/>
          </a:prstGeom>
          <a:solidFill>
            <a:srgbClr val="EBF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4048">
              <a:spcAft>
                <a:spcPts val="600"/>
              </a:spcAft>
            </a:pPr>
            <a:r>
              <a:rPr lang="en-GB" sz="3024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 = C + I + G + (X - M)</a:t>
            </a:r>
            <a:endParaRPr lang="en-GB" sz="3600" b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1F051-E283-44F0-ADE7-AD032A60F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E0415-6470-AD8F-9B4F-83059A4350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7C62512-E8E5-8FAB-D2C2-600FBD7B1663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C85F7-4785-BB17-01F3-7A183C6D5697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9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A5144-1F14-4021-9813-991773A5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Recall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2AAF9-8CEA-460A-9E32-B11C88D39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Draw a diagram showing an increase in economic growth.</a:t>
            </a: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/>
              <a:t>What are the components of Aggregate Demand?</a:t>
            </a:r>
            <a:endParaRPr lang="en-GB" dirty="0">
              <a:ea typeface="Calibri"/>
              <a:cs typeface="Calibri"/>
            </a:endParaRPr>
          </a:p>
          <a:p>
            <a:pPr lvl="1"/>
            <a:r>
              <a:rPr lang="en-GB" sz="2800" dirty="0"/>
              <a:t>Consumption</a:t>
            </a:r>
            <a:endParaRPr lang="en-GB" sz="2800" dirty="0">
              <a:ea typeface="Calibri"/>
              <a:cs typeface="Calibri"/>
            </a:endParaRPr>
          </a:p>
          <a:p>
            <a:pPr lvl="1"/>
            <a:r>
              <a:rPr lang="en-GB" sz="2800" dirty="0"/>
              <a:t>Investment</a:t>
            </a:r>
            <a:endParaRPr lang="en-GB" sz="2800" dirty="0">
              <a:ea typeface="Calibri"/>
              <a:cs typeface="Calibri"/>
            </a:endParaRPr>
          </a:p>
          <a:p>
            <a:pPr lvl="1"/>
            <a:r>
              <a:rPr lang="en-GB" sz="2800" dirty="0"/>
              <a:t>Government Spending</a:t>
            </a:r>
            <a:endParaRPr lang="en-GB" sz="2800" dirty="0">
              <a:ea typeface="Calibri"/>
              <a:cs typeface="Calibri"/>
            </a:endParaRPr>
          </a:p>
          <a:p>
            <a:pPr lvl="1"/>
            <a:r>
              <a:rPr lang="en-GB" sz="2800" dirty="0"/>
              <a:t>Exports</a:t>
            </a:r>
            <a:endParaRPr lang="en-GB" sz="2800" dirty="0">
              <a:ea typeface="Calibri"/>
              <a:cs typeface="Calibri"/>
            </a:endParaRPr>
          </a:p>
          <a:p>
            <a:pPr lvl="1"/>
            <a:r>
              <a:rPr lang="en-GB" sz="2800" dirty="0"/>
              <a:t>Imports</a:t>
            </a:r>
            <a:endParaRPr lang="en-GB" sz="2800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17B89-F424-8FB7-B72B-F6A8007A1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3E296-BB49-8FE3-7B5D-DAB735536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73042D2-541F-3C77-1963-7492DC338049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CF064-1114-9581-FA15-85D4F0B3DF5A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00F37-42D6-4CD1-9EDE-AF9EDC52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GB" sz="4000"/>
              <a:t>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551A5-11C3-4023-B5F7-EBBCD2EDE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Draw a picture to show off your understanding of the term inflation.</a:t>
            </a:r>
            <a:endParaRPr lang="en-GB" sz="2000" dirty="0">
              <a:ea typeface="Calibri"/>
              <a:cs typeface="Calibri"/>
            </a:endParaRPr>
          </a:p>
          <a:p>
            <a:r>
              <a:rPr lang="en-GB" sz="2000" dirty="0"/>
              <a:t>How can you link this into wages that people earn? </a:t>
            </a:r>
            <a:endParaRPr lang="en-GB" sz="2000" dirty="0">
              <a:ea typeface="Calibri"/>
              <a:cs typeface="Calibri"/>
            </a:endParaRPr>
          </a:p>
          <a:p>
            <a:endParaRPr lang="en-GB" sz="2000" dirty="0">
              <a:ea typeface="Calibri"/>
              <a:cs typeface="Calibri"/>
            </a:endParaRPr>
          </a:p>
          <a:p>
            <a:r>
              <a:rPr lang="en-GB" sz="2000" dirty="0"/>
              <a:t>Some keywords to think about:</a:t>
            </a:r>
            <a:endParaRPr lang="en-GB" sz="2000" dirty="0">
              <a:ea typeface="Calibri"/>
              <a:cs typeface="Calibri"/>
            </a:endParaRPr>
          </a:p>
          <a:p>
            <a:pPr lvl="1"/>
            <a:r>
              <a:rPr lang="en-GB" sz="2000" dirty="0"/>
              <a:t>Prices</a:t>
            </a:r>
            <a:endParaRPr lang="en-GB" sz="2000" dirty="0">
              <a:ea typeface="Calibri"/>
              <a:cs typeface="Calibri"/>
            </a:endParaRPr>
          </a:p>
          <a:p>
            <a:pPr lvl="1"/>
            <a:r>
              <a:rPr lang="en-GB" sz="2000" dirty="0"/>
              <a:t>Goods</a:t>
            </a:r>
            <a:endParaRPr lang="en-GB" sz="2000" dirty="0">
              <a:ea typeface="Calibri"/>
              <a:cs typeface="Calibri"/>
            </a:endParaRPr>
          </a:p>
          <a:p>
            <a:pPr lvl="1"/>
            <a:r>
              <a:rPr lang="en-GB" sz="2000" dirty="0"/>
              <a:t>Costs</a:t>
            </a:r>
            <a:endParaRPr lang="en-GB" sz="2000" dirty="0">
              <a:ea typeface="Calibri"/>
              <a:cs typeface="Calibri"/>
            </a:endParaRPr>
          </a:p>
          <a:p>
            <a:pPr lvl="1"/>
            <a:r>
              <a:rPr lang="en-GB" sz="2000" dirty="0"/>
              <a:t>People </a:t>
            </a:r>
            <a:endParaRPr lang="en-GB" sz="2000" dirty="0">
              <a:ea typeface="Calibri"/>
              <a:cs typeface="Calibri"/>
            </a:endParaRP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9E620EB1-E0C7-41A0-CAEE-1900CAD5E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9" r="6444" b="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9DEF18-2A6C-4AE7-AAE5-25322F3C5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72AAA-67A1-9C00-2F4D-4DF5C6240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992445A-163F-5FFB-CC3E-3A43035B3B5A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1FB0A-DF2C-C879-F43F-A5263F7863CE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7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GB" sz="400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Are you able to explain the causes of demand pull inflation?</a:t>
            </a:r>
            <a:endParaRPr lang="en-GB" sz="2000" dirty="0">
              <a:ea typeface="Calibri"/>
              <a:cs typeface="Calibri"/>
            </a:endParaRPr>
          </a:p>
          <a:p>
            <a:endParaRPr lang="en-GB" sz="2000" dirty="0">
              <a:ea typeface="Calibri"/>
              <a:cs typeface="Calibri"/>
            </a:endParaRPr>
          </a:p>
          <a:p>
            <a:r>
              <a:rPr lang="en-GB" sz="2000" dirty="0"/>
              <a:t>Are you able to analyse the impact of demand pull inflation?</a:t>
            </a:r>
            <a:endParaRPr lang="en-GB" sz="2000" dirty="0">
              <a:ea typeface="Calibri"/>
              <a:cs typeface="Calibri"/>
            </a:endParaRPr>
          </a:p>
          <a:p>
            <a:endParaRPr lang="en-GB" sz="2000" dirty="0">
              <a:ea typeface="Calibri"/>
              <a:cs typeface="Calibri"/>
            </a:endParaRPr>
          </a:p>
          <a:p>
            <a:r>
              <a:rPr lang="en-GB" sz="2000" dirty="0"/>
              <a:t>Are you resilient enough to make links between a number of diagrams?</a:t>
            </a:r>
            <a:endParaRPr lang="en-GB" sz="2000" dirty="0">
              <a:ea typeface="Calibri"/>
              <a:cs typeface="Calibri"/>
            </a:endParaRPr>
          </a:p>
        </p:txBody>
      </p:sp>
      <p:pic>
        <p:nvPicPr>
          <p:cNvPr id="5" name="Picture 4" descr="Angled shot of pen on a graph">
            <a:extLst>
              <a:ext uri="{FF2B5EF4-FFF2-40B4-BE49-F238E27FC236}">
                <a16:creationId xmlns:a16="http://schemas.microsoft.com/office/drawing/2014/main" id="{8B1C66CD-C35B-6C10-9296-02BF8E38F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9" r="47589" b="-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42EF6A-7C2C-CD88-8DEC-BE8A4CCB4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968AFB-2132-B253-F116-67BA3EFA4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BBC057F-92CC-315D-F3BE-851D681BE72A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E07E09-E426-D79C-5250-B3F89E0D984D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6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ADFF5-9090-4D88-8D50-6E069366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Inflation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CD7B-104C-4F5B-A0A1-4C73F99A4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 dirty="0"/>
              <a:t>Definition</a:t>
            </a:r>
          </a:p>
          <a:p>
            <a:pPr lvl="1"/>
            <a:r>
              <a:rPr lang="en-GB" sz="2200" dirty="0"/>
              <a:t>The rate of change in the average price level over time</a:t>
            </a:r>
            <a:endParaRPr lang="en-GB" sz="2200" dirty="0">
              <a:ea typeface="Calibri"/>
              <a:cs typeface="Calibri"/>
            </a:endParaRPr>
          </a:p>
          <a:p>
            <a:pPr lvl="1"/>
            <a:endParaRPr lang="en-GB" sz="2200"/>
          </a:p>
          <a:p>
            <a:r>
              <a:rPr lang="en-GB" sz="2200" dirty="0"/>
              <a:t>Two primary causes of inflation</a:t>
            </a:r>
            <a:endParaRPr lang="en-GB" sz="2200" dirty="0">
              <a:ea typeface="Calibri"/>
              <a:cs typeface="Calibri"/>
            </a:endParaRPr>
          </a:p>
          <a:p>
            <a:pPr lvl="1"/>
            <a:endParaRPr lang="en-GB" sz="2200"/>
          </a:p>
          <a:p>
            <a:pPr lvl="1"/>
            <a:r>
              <a:rPr lang="en-GB" sz="2200" dirty="0"/>
              <a:t>Demand-Pull</a:t>
            </a:r>
          </a:p>
          <a:p>
            <a:pPr lvl="1"/>
            <a:r>
              <a:rPr lang="en-GB" sz="2200" dirty="0"/>
              <a:t>Cost-Push</a:t>
            </a:r>
            <a:endParaRPr lang="en-GB" sz="2200" dirty="0">
              <a:ea typeface="Calibri" panose="020F0502020204030204"/>
              <a:cs typeface="Calibri" panose="020F0502020204030204"/>
            </a:endParaRPr>
          </a:p>
          <a:p>
            <a:endParaRPr lang="en-GB" sz="2200"/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7DB9E117-B001-939D-D856-35849C6A8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6" r="10049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7E0857-FFD5-769E-9D29-BBB7A2A41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75D644-50B8-674E-DEBB-B2636058D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FD9F62E-504A-74C5-8765-707FF1E957ED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ECC72-9D06-BEDB-02FE-90297137D1B2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8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AF68D-7595-4380-9B8D-74236E63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Activity 1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BF2F-13B7-4EC7-A327-9E30CB08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GB" sz="2200"/>
              <a:t>Draw a diagram that will show Demand Pull inflation.</a:t>
            </a:r>
            <a:endParaRPr lang="en-GB" sz="2200">
              <a:ea typeface="Calibri"/>
              <a:cs typeface="Calibri"/>
            </a:endParaRPr>
          </a:p>
          <a:p>
            <a:pPr lvl="2"/>
            <a:r>
              <a:rPr lang="en-GB" sz="2200"/>
              <a:t>How may Covid-19 have led to demand pull inflation?</a:t>
            </a:r>
            <a:endParaRPr lang="en-GB" sz="2200">
              <a:ea typeface="Calibri" panose="020F0502020204030204"/>
              <a:cs typeface="Calibri" panose="020F0502020204030204"/>
            </a:endParaRPr>
          </a:p>
          <a:p>
            <a:pPr lvl="2"/>
            <a:r>
              <a:rPr lang="en-GB" sz="2200"/>
              <a:t>What current steps are taking place to control this inflation? </a:t>
            </a:r>
            <a:endParaRPr lang="en-GB" sz="2200">
              <a:ea typeface="Calibri" panose="020F0502020204030204"/>
              <a:cs typeface="Calibri" panose="020F0502020204030204"/>
            </a:endParaRPr>
          </a:p>
          <a:p>
            <a:pPr lvl="1"/>
            <a:endParaRPr lang="en-GB" sz="2200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A21D0685-B1D4-52D1-9548-13BFCA866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9" r="9547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D30E16-4C36-8CA3-871B-0F7CEA732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70170-0071-3CBE-5916-FD46AF09F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D6300C-4222-5203-5D0D-45C604237B87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A0A6F-57B8-53F8-F306-663607A3613E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6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42D1F-1D3C-4360-BBE5-F474F429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/>
              <a:t>Causes of Demand-Pull Inflation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88C3-32BB-486A-8E96-CDFBECB2B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03022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64795" lvl="1" indent="-137160"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Font typeface="Wingdings 3" pitchFamily="18" charset="2"/>
              <a:buChar char=""/>
            </a:pPr>
            <a:r>
              <a:rPr lang="en-GB" sz="1600" dirty="0">
                <a:latin typeface="Tw Cen MT" panose="020B0602020104020603"/>
              </a:rPr>
              <a:t>Reduced taxation</a:t>
            </a:r>
          </a:p>
          <a:p>
            <a:pPr marL="447675" lvl="2" indent="-137160"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Font typeface="Wingdings 3" pitchFamily="18" charset="2"/>
              <a:buChar char=""/>
            </a:pPr>
            <a:r>
              <a:rPr lang="en-GB" sz="1600" dirty="0">
                <a:latin typeface="Tw Cen MT" panose="020B0602020104020603"/>
              </a:rPr>
              <a:t>Increases disposable income</a:t>
            </a:r>
          </a:p>
          <a:p>
            <a:pPr marL="447675" lvl="2" indent="-137160"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Font typeface="Wingdings 3" pitchFamily="18" charset="2"/>
              <a:buChar char=""/>
            </a:pPr>
            <a:endParaRPr lang="en-GB" sz="1600" dirty="0">
              <a:latin typeface="Tw Cen MT" panose="020B0602020104020603"/>
            </a:endParaRPr>
          </a:p>
          <a:p>
            <a:pPr marL="264795" lvl="1" indent="-137160"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Font typeface="Wingdings 3" pitchFamily="18" charset="2"/>
              <a:buChar char=""/>
            </a:pPr>
            <a:r>
              <a:rPr lang="en-GB" sz="1600" dirty="0">
                <a:latin typeface="Tw Cen MT" panose="020B0602020104020603"/>
              </a:rPr>
              <a:t>Lower interest rates</a:t>
            </a:r>
          </a:p>
          <a:p>
            <a:pPr marL="447675" lvl="2" indent="-137160"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Font typeface="Wingdings 3" pitchFamily="18" charset="2"/>
              <a:buChar char=""/>
            </a:pPr>
            <a:r>
              <a:rPr lang="en-GB" sz="1600" dirty="0">
                <a:latin typeface="Tw Cen MT" panose="020B0602020104020603"/>
              </a:rPr>
              <a:t>Makes borrowing more attractive and saving less rewarding</a:t>
            </a:r>
          </a:p>
          <a:p>
            <a:pPr marL="447675" lvl="2" indent="-137160"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Font typeface="Wingdings 3" pitchFamily="18" charset="2"/>
              <a:buChar char=""/>
            </a:pPr>
            <a:endParaRPr lang="en-GB" sz="1600" dirty="0">
              <a:latin typeface="Tw Cen MT" panose="020B0602020104020603"/>
            </a:endParaRPr>
          </a:p>
          <a:p>
            <a:pPr marL="264795" lvl="1" indent="-137160"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Font typeface="Wingdings 3" pitchFamily="18" charset="2"/>
              <a:buChar char=""/>
            </a:pPr>
            <a:r>
              <a:rPr lang="en-GB" sz="1600" dirty="0">
                <a:latin typeface="Tw Cen MT" panose="020B0602020104020603"/>
              </a:rPr>
              <a:t>A weak exchange rate</a:t>
            </a:r>
          </a:p>
          <a:p>
            <a:pPr marL="447675" lvl="2" indent="-137160"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Font typeface="Wingdings 3" pitchFamily="18" charset="2"/>
              <a:buChar char=""/>
            </a:pPr>
            <a:r>
              <a:rPr lang="en-GB" sz="1600" dirty="0">
                <a:latin typeface="Tw Cen MT" panose="020B0602020104020603"/>
              </a:rPr>
              <a:t>Will boost export growth</a:t>
            </a:r>
          </a:p>
          <a:p>
            <a:pPr marL="447675" lvl="2" indent="-137160"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Font typeface="Wingdings 3" pitchFamily="18" charset="2"/>
              <a:buChar char=""/>
            </a:pPr>
            <a:endParaRPr lang="en-GB" sz="1600" dirty="0">
              <a:latin typeface="Tw Cen MT" panose="020B0602020104020603"/>
            </a:endParaRPr>
          </a:p>
          <a:p>
            <a:pPr marL="264795" lvl="1" indent="-137160"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Font typeface="Wingdings 3" pitchFamily="18" charset="2"/>
              <a:buChar char=""/>
            </a:pPr>
            <a:r>
              <a:rPr lang="en-GB" sz="1600" dirty="0">
                <a:latin typeface="Tw Cen MT" panose="020B0602020104020603"/>
              </a:rPr>
              <a:t>General rise in confidence / expectations of future growth</a:t>
            </a:r>
          </a:p>
          <a:p>
            <a:pPr marL="447675" lvl="2" indent="-137160"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Font typeface="Wingdings 3" pitchFamily="18" charset="2"/>
              <a:buChar char=""/>
            </a:pPr>
            <a:r>
              <a:rPr lang="en-GB" sz="1600" dirty="0">
                <a:latin typeface="Tw Cen MT" panose="020B0602020104020603"/>
              </a:rPr>
              <a:t>May feed through to higher consumer spending and investment</a:t>
            </a:r>
          </a:p>
          <a:p>
            <a:endParaRPr lang="en-GB" sz="1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39" r="1366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B587B-7E56-695A-F62B-9B892FD7C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79374-111D-074C-C8DE-A61D647C9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7452229-8803-83B2-1360-D345B2C533C6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2FC71-C134-36E7-BDE8-81D465B7E53B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6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A9577-683B-4B7D-AE10-A2346208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Activity 2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3E1A1217-544C-50DB-B88B-A47F2B3D5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94" r="20342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EB8F-2C9F-4F65-B8F1-81272C5AA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GB" sz="2400" dirty="0"/>
              <a:t>Draw a diagram to show a depreciation in the exchange rate.</a:t>
            </a:r>
            <a:endParaRPr lang="en-US" sz="2400" dirty="0">
              <a:ea typeface="Calibri"/>
              <a:cs typeface="Calibri"/>
            </a:endParaRPr>
          </a:p>
          <a:p>
            <a:pPr lvl="2"/>
            <a:endParaRPr lang="en-GB" sz="2400" dirty="0">
              <a:ea typeface="Calibri"/>
              <a:cs typeface="Calibri"/>
            </a:endParaRPr>
          </a:p>
          <a:p>
            <a:pPr lvl="2"/>
            <a:r>
              <a:rPr lang="en-GB" sz="2400" dirty="0"/>
              <a:t>Explain the impact on imports and exports.</a:t>
            </a:r>
            <a:endParaRPr lang="en-GB" sz="2400">
              <a:ea typeface="Calibri"/>
              <a:cs typeface="Calibri"/>
            </a:endParaRPr>
          </a:p>
          <a:p>
            <a:pPr lvl="2"/>
            <a:endParaRPr lang="en-GB" sz="2400" dirty="0">
              <a:ea typeface="Calibri"/>
              <a:cs typeface="Calibri"/>
            </a:endParaRPr>
          </a:p>
          <a:p>
            <a:pPr lvl="2"/>
            <a:r>
              <a:rPr lang="en-GB" sz="2400" dirty="0"/>
              <a:t>Analyse the impact on Economic growth (AD).</a:t>
            </a:r>
            <a:endParaRPr lang="en-GB" sz="2400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FAFD8-0282-E8D0-2351-55AC267B1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2ADE8F-48DC-E557-62E7-BC9B257C3C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43E608D-4B48-45C6-A643-3DFE893EB406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3D94E-50C5-29C6-5863-58583499F8EE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6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/>
              <a:t>Depreciation of the Pound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lvl="1"/>
            <a:r>
              <a:rPr lang="en-GB" sz="3200" b="1"/>
              <a:t>W</a:t>
            </a:r>
            <a:r>
              <a:rPr lang="en-GB" sz="3200"/>
              <a:t>eak</a:t>
            </a:r>
            <a:endParaRPr lang="en-US" sz="3200">
              <a:ea typeface="Calibri"/>
              <a:cs typeface="Calibri"/>
            </a:endParaRPr>
          </a:p>
          <a:p>
            <a:pPr lvl="1"/>
            <a:r>
              <a:rPr lang="en-GB" sz="3200" b="1"/>
              <a:t>P</a:t>
            </a:r>
            <a:r>
              <a:rPr lang="en-GB" sz="3200"/>
              <a:t>ound</a:t>
            </a:r>
            <a:endParaRPr lang="en-GB" sz="320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GB" sz="3200" b="1"/>
              <a:t>I</a:t>
            </a:r>
            <a:r>
              <a:rPr lang="en-GB" sz="3200"/>
              <a:t>mports</a:t>
            </a:r>
            <a:endParaRPr lang="en-GB" sz="320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GB" sz="3200" b="1"/>
              <a:t>D</a:t>
            </a:r>
            <a:r>
              <a:rPr lang="en-GB" sz="3200"/>
              <a:t>earer</a:t>
            </a:r>
            <a:endParaRPr lang="en-GB" sz="320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GB" sz="3200" b="1"/>
              <a:t>E</a:t>
            </a:r>
            <a:r>
              <a:rPr lang="en-GB" sz="3200"/>
              <a:t>xports</a:t>
            </a:r>
            <a:endParaRPr lang="en-GB" sz="320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GB" sz="3200" b="1"/>
              <a:t>C</a:t>
            </a:r>
            <a:r>
              <a:rPr lang="en-GB" sz="3200"/>
              <a:t>heaper</a:t>
            </a:r>
            <a:endParaRPr lang="en-GB" sz="2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429652"/>
            <a:ext cx="5458968" cy="3998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039794-6E80-92BC-9571-1A88B9268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AA6547-E531-104E-3074-DB92B19D0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5FAA3F0-9FC2-F558-E665-738967A62F41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51B91-2E19-C36E-5574-8C842DF68A8E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94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36DC3638E3742B0B79B63F34FDF66" ma:contentTypeVersion="3" ma:contentTypeDescription="Create a new document." ma:contentTypeScope="" ma:versionID="d64795dab92fb0753da3ac3dcea45ebb">
  <xsd:schema xmlns:xsd="http://www.w3.org/2001/XMLSchema" xmlns:xs="http://www.w3.org/2001/XMLSchema" xmlns:p="http://schemas.microsoft.com/office/2006/metadata/properties" xmlns:ns2="f8e32401-6fd2-4ce4-872f-f2e7513af3c3" targetNamespace="http://schemas.microsoft.com/office/2006/metadata/properties" ma:root="true" ma:fieldsID="c461cdc0747bd0c959b2f0c83f7c3984" ns2:_="">
    <xsd:import namespace="f8e32401-6fd2-4ce4-872f-f2e7513af3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32401-6fd2-4ce4-872f-f2e7513af3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0B25C5-CFED-4161-8915-C35158FC1A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844F0-ACD4-483D-B604-484AE3D10FE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9361CD2-0588-4FA3-A8E7-1F91B734AA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32401-6fd2-4ce4-872f-f2e7513af3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2423</TotalTime>
  <Words>824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gg sans</vt:lpstr>
      <vt:lpstr>Times New Roman</vt:lpstr>
      <vt:lpstr>Tw Cen MT</vt:lpstr>
      <vt:lpstr>Wingdings 3</vt:lpstr>
      <vt:lpstr>1_Office Theme</vt:lpstr>
      <vt:lpstr>Office Theme</vt:lpstr>
      <vt:lpstr>Inflation (2)</vt:lpstr>
      <vt:lpstr>Recall</vt:lpstr>
      <vt:lpstr>Starter</vt:lpstr>
      <vt:lpstr>Learning Objectives</vt:lpstr>
      <vt:lpstr>Inflation</vt:lpstr>
      <vt:lpstr>Activity 1</vt:lpstr>
      <vt:lpstr>Causes of Demand-Pull Inflation</vt:lpstr>
      <vt:lpstr>Activity 2</vt:lpstr>
      <vt:lpstr>Depreciation of the Pound</vt:lpstr>
      <vt:lpstr>Peer Assessment</vt:lpstr>
      <vt:lpstr>Activity 3</vt:lpstr>
      <vt:lpstr>Peer Assessment</vt:lpstr>
      <vt:lpstr>Home learning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Inflation</dc:title>
  <dc:creator>Mr B Pieters</dc:creator>
  <cp:lastModifiedBy>Chezka Mae Madrona</cp:lastModifiedBy>
  <cp:revision>78</cp:revision>
  <dcterms:created xsi:type="dcterms:W3CDTF">2022-04-05T07:52:31Z</dcterms:created>
  <dcterms:modified xsi:type="dcterms:W3CDTF">2025-03-18T08:46:27Z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0x0101002C436DC3638E3742B0B79B63F34FDF66</vt:lpwstr>
  </property>
</Properties>
</file>