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ink/ink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4"/>
  </p:sldMasterIdLst>
  <p:sldIdLst>
    <p:sldId id="288" r:id="rId5"/>
    <p:sldId id="285" r:id="rId6"/>
    <p:sldId id="284" r:id="rId7"/>
    <p:sldId id="289" r:id="rId8"/>
    <p:sldId id="264" r:id="rId9"/>
    <p:sldId id="265" r:id="rId10"/>
    <p:sldId id="287" r:id="rId11"/>
    <p:sldId id="266" r:id="rId12"/>
    <p:sldId id="297" r:id="rId13"/>
    <p:sldId id="267" r:id="rId14"/>
    <p:sldId id="268" r:id="rId15"/>
    <p:sldId id="269" r:id="rId16"/>
    <p:sldId id="291" r:id="rId17"/>
    <p:sldId id="270" r:id="rId18"/>
    <p:sldId id="274" r:id="rId19"/>
    <p:sldId id="275" r:id="rId20"/>
    <p:sldId id="276" r:id="rId21"/>
    <p:sldId id="290" r:id="rId22"/>
    <p:sldId id="29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F0F6"/>
    <a:srgbClr val="FF66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DE8BCE-A657-2140-D8A8-FD74E0E8A10C}" v="41" dt="2023-06-12T10:38:00.923"/>
  </p1510:revLst>
</p1510:revInfo>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30" autoAdjust="0"/>
    <p:restoredTop sz="94660"/>
  </p:normalViewPr>
  <p:slideViewPr>
    <p:cSldViewPr snapToGrid="0">
      <p:cViewPr varScale="1">
        <p:scale>
          <a:sx n="113" d="100"/>
          <a:sy n="113" d="100"/>
        </p:scale>
        <p:origin x="126" y="5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976C45-EEDE-41AE-A4CE-F43C52A7D04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DA303D7-1DF5-4CEE-BBD0-BFADCCD8C5A3}">
      <dgm:prSet/>
      <dgm:spPr/>
      <dgm:t>
        <a:bodyPr/>
        <a:lstStyle/>
        <a:p>
          <a:r>
            <a:rPr lang="en-GB"/>
            <a:t>High inflation will lead to </a:t>
          </a:r>
          <a:r>
            <a:rPr lang="en-GB" b="1"/>
            <a:t>consumers</a:t>
          </a:r>
          <a:r>
            <a:rPr lang="en-GB"/>
            <a:t> purchasing goods and services today before prices rise further in the future thus </a:t>
          </a:r>
          <a:r>
            <a:rPr lang="en-GB" b="1"/>
            <a:t>increasing demand in the short run</a:t>
          </a:r>
          <a:endParaRPr lang="en-US"/>
        </a:p>
      </dgm:t>
    </dgm:pt>
    <dgm:pt modelId="{F2276443-ABE8-4A42-9C4C-B3EDF205A8F8}" type="parTrans" cxnId="{C78C0B99-44D5-4C10-B3DD-4D8B03F349D7}">
      <dgm:prSet/>
      <dgm:spPr/>
      <dgm:t>
        <a:bodyPr/>
        <a:lstStyle/>
        <a:p>
          <a:endParaRPr lang="en-US"/>
        </a:p>
      </dgm:t>
    </dgm:pt>
    <dgm:pt modelId="{A7B6382C-FCD3-48A3-8B8F-1F1265E34079}" type="sibTrans" cxnId="{C78C0B99-44D5-4C10-B3DD-4D8B03F349D7}">
      <dgm:prSet/>
      <dgm:spPr/>
      <dgm:t>
        <a:bodyPr/>
        <a:lstStyle/>
        <a:p>
          <a:endParaRPr lang="en-US"/>
        </a:p>
      </dgm:t>
    </dgm:pt>
    <dgm:pt modelId="{096D09BD-468D-4115-B392-2D081F4E9521}">
      <dgm:prSet/>
      <dgm:spPr/>
      <dgm:t>
        <a:bodyPr/>
        <a:lstStyle/>
        <a:p>
          <a:r>
            <a:rPr lang="en-GB" b="1"/>
            <a:t>Firms</a:t>
          </a:r>
          <a:r>
            <a:rPr lang="en-GB"/>
            <a:t> will pass costs on to the consumer which will further fuel higher prices and increases in inflation</a:t>
          </a:r>
          <a:endParaRPr lang="en-US"/>
        </a:p>
      </dgm:t>
    </dgm:pt>
    <dgm:pt modelId="{0410C429-DBD0-46D3-81DA-844EBA15DCF6}" type="parTrans" cxnId="{5DC72290-9D16-4F69-A19D-28D92DBE9A3D}">
      <dgm:prSet/>
      <dgm:spPr/>
      <dgm:t>
        <a:bodyPr/>
        <a:lstStyle/>
        <a:p>
          <a:endParaRPr lang="en-US"/>
        </a:p>
      </dgm:t>
    </dgm:pt>
    <dgm:pt modelId="{67A32205-2D9F-4839-B2F3-359F24A198E8}" type="sibTrans" cxnId="{5DC72290-9D16-4F69-A19D-28D92DBE9A3D}">
      <dgm:prSet/>
      <dgm:spPr/>
      <dgm:t>
        <a:bodyPr/>
        <a:lstStyle/>
        <a:p>
          <a:endParaRPr lang="en-US"/>
        </a:p>
      </dgm:t>
    </dgm:pt>
    <dgm:pt modelId="{3F1A7378-A373-4E2E-A352-6C38BA63E206}">
      <dgm:prSet/>
      <dgm:spPr/>
      <dgm:t>
        <a:bodyPr/>
        <a:lstStyle/>
        <a:p>
          <a:r>
            <a:rPr lang="en-GB" b="1"/>
            <a:t>Workers </a:t>
          </a:r>
          <a:r>
            <a:rPr lang="en-GB"/>
            <a:t>will bargain to increase their wages. </a:t>
          </a:r>
          <a:r>
            <a:rPr lang="en-GB" b="1"/>
            <a:t>Collective bargaining</a:t>
          </a:r>
          <a:r>
            <a:rPr lang="en-GB"/>
            <a:t> will take place with the union negotiating with employers to improve wage rates</a:t>
          </a:r>
          <a:endParaRPr lang="en-US"/>
        </a:p>
      </dgm:t>
    </dgm:pt>
    <dgm:pt modelId="{A556CBED-8013-4CD4-BCE5-F1FE657F28D9}" type="parTrans" cxnId="{AF89075B-B7C6-45CC-98FA-01FE9B91AA05}">
      <dgm:prSet/>
      <dgm:spPr/>
      <dgm:t>
        <a:bodyPr/>
        <a:lstStyle/>
        <a:p>
          <a:endParaRPr lang="en-US"/>
        </a:p>
      </dgm:t>
    </dgm:pt>
    <dgm:pt modelId="{73DFD680-6D44-444B-80C0-AAD9B934A1BF}" type="sibTrans" cxnId="{AF89075B-B7C6-45CC-98FA-01FE9B91AA05}">
      <dgm:prSet/>
      <dgm:spPr/>
      <dgm:t>
        <a:bodyPr/>
        <a:lstStyle/>
        <a:p>
          <a:endParaRPr lang="en-US"/>
        </a:p>
      </dgm:t>
    </dgm:pt>
    <dgm:pt modelId="{A170A5A9-CB23-4E02-8FB7-2A238D4FC776}">
      <dgm:prSet/>
      <dgm:spPr/>
      <dgm:t>
        <a:bodyPr/>
        <a:lstStyle/>
        <a:p>
          <a:r>
            <a:rPr lang="en-GB"/>
            <a:t>This further increases costs for firms and there may be a </a:t>
          </a:r>
          <a:r>
            <a:rPr lang="en-GB" b="1"/>
            <a:t>wage-price spiral </a:t>
          </a:r>
          <a:r>
            <a:rPr lang="en-GB"/>
            <a:t>as higher wages lead to higher costs for firms, leading to calls for higher wages etc.</a:t>
          </a:r>
          <a:endParaRPr lang="en-US"/>
        </a:p>
      </dgm:t>
    </dgm:pt>
    <dgm:pt modelId="{59220F76-4A56-4893-B20F-5462406561F7}" type="parTrans" cxnId="{A9398F3C-CE89-4FCE-B2C3-449FC96944AC}">
      <dgm:prSet/>
      <dgm:spPr/>
      <dgm:t>
        <a:bodyPr/>
        <a:lstStyle/>
        <a:p>
          <a:endParaRPr lang="en-US"/>
        </a:p>
      </dgm:t>
    </dgm:pt>
    <dgm:pt modelId="{296BCF4A-5195-4DCC-B52C-D689CE5F808B}" type="sibTrans" cxnId="{A9398F3C-CE89-4FCE-B2C3-449FC96944AC}">
      <dgm:prSet/>
      <dgm:spPr/>
      <dgm:t>
        <a:bodyPr/>
        <a:lstStyle/>
        <a:p>
          <a:endParaRPr lang="en-US"/>
        </a:p>
      </dgm:t>
    </dgm:pt>
    <dgm:pt modelId="{540A5305-9D83-4AB2-A6EE-C05192B9ABC4}" type="pres">
      <dgm:prSet presAssocID="{C3976C45-EEDE-41AE-A4CE-F43C52A7D043}" presName="linear" presStyleCnt="0">
        <dgm:presLayoutVars>
          <dgm:animLvl val="lvl"/>
          <dgm:resizeHandles val="exact"/>
        </dgm:presLayoutVars>
      </dgm:prSet>
      <dgm:spPr/>
    </dgm:pt>
    <dgm:pt modelId="{53F44BB3-F927-4F45-8D71-3247563DC107}" type="pres">
      <dgm:prSet presAssocID="{FDA303D7-1DF5-4CEE-BBD0-BFADCCD8C5A3}" presName="parentText" presStyleLbl="node1" presStyleIdx="0" presStyleCnt="4">
        <dgm:presLayoutVars>
          <dgm:chMax val="0"/>
          <dgm:bulletEnabled val="1"/>
        </dgm:presLayoutVars>
      </dgm:prSet>
      <dgm:spPr/>
    </dgm:pt>
    <dgm:pt modelId="{906B7A79-969E-445D-AB20-E41DACAB4EB7}" type="pres">
      <dgm:prSet presAssocID="{A7B6382C-FCD3-48A3-8B8F-1F1265E34079}" presName="spacer" presStyleCnt="0"/>
      <dgm:spPr/>
    </dgm:pt>
    <dgm:pt modelId="{64DC2ACE-0B51-4DBF-B1BC-1BA1A1503292}" type="pres">
      <dgm:prSet presAssocID="{096D09BD-468D-4115-B392-2D081F4E9521}" presName="parentText" presStyleLbl="node1" presStyleIdx="1" presStyleCnt="4">
        <dgm:presLayoutVars>
          <dgm:chMax val="0"/>
          <dgm:bulletEnabled val="1"/>
        </dgm:presLayoutVars>
      </dgm:prSet>
      <dgm:spPr/>
    </dgm:pt>
    <dgm:pt modelId="{6B808004-8270-4320-A639-50E86055BA5F}" type="pres">
      <dgm:prSet presAssocID="{67A32205-2D9F-4839-B2F3-359F24A198E8}" presName="spacer" presStyleCnt="0"/>
      <dgm:spPr/>
    </dgm:pt>
    <dgm:pt modelId="{7C912C99-A9AA-4253-A541-5AEA80A41918}" type="pres">
      <dgm:prSet presAssocID="{3F1A7378-A373-4E2E-A352-6C38BA63E206}" presName="parentText" presStyleLbl="node1" presStyleIdx="2" presStyleCnt="4">
        <dgm:presLayoutVars>
          <dgm:chMax val="0"/>
          <dgm:bulletEnabled val="1"/>
        </dgm:presLayoutVars>
      </dgm:prSet>
      <dgm:spPr/>
    </dgm:pt>
    <dgm:pt modelId="{9A42B80A-B418-46A8-9B57-D9D47C6E7A58}" type="pres">
      <dgm:prSet presAssocID="{73DFD680-6D44-444B-80C0-AAD9B934A1BF}" presName="spacer" presStyleCnt="0"/>
      <dgm:spPr/>
    </dgm:pt>
    <dgm:pt modelId="{D14846F1-DC70-4237-89D0-63EFD6A2ABE8}" type="pres">
      <dgm:prSet presAssocID="{A170A5A9-CB23-4E02-8FB7-2A238D4FC776}" presName="parentText" presStyleLbl="node1" presStyleIdx="3" presStyleCnt="4">
        <dgm:presLayoutVars>
          <dgm:chMax val="0"/>
          <dgm:bulletEnabled val="1"/>
        </dgm:presLayoutVars>
      </dgm:prSet>
      <dgm:spPr/>
    </dgm:pt>
  </dgm:ptLst>
  <dgm:cxnLst>
    <dgm:cxn modelId="{653FE307-98C3-4A97-9746-804C7D31FF65}" type="presOf" srcId="{A170A5A9-CB23-4E02-8FB7-2A238D4FC776}" destId="{D14846F1-DC70-4237-89D0-63EFD6A2ABE8}" srcOrd="0" destOrd="0" presId="urn:microsoft.com/office/officeart/2005/8/layout/vList2"/>
    <dgm:cxn modelId="{EE31B514-DB09-4CA5-9F48-D8E36784E7A2}" type="presOf" srcId="{FDA303D7-1DF5-4CEE-BBD0-BFADCCD8C5A3}" destId="{53F44BB3-F927-4F45-8D71-3247563DC107}" srcOrd="0" destOrd="0" presId="urn:microsoft.com/office/officeart/2005/8/layout/vList2"/>
    <dgm:cxn modelId="{6BC3C12B-4937-4AB7-92A6-4E5933E6C215}" type="presOf" srcId="{C3976C45-EEDE-41AE-A4CE-F43C52A7D043}" destId="{540A5305-9D83-4AB2-A6EE-C05192B9ABC4}" srcOrd="0" destOrd="0" presId="urn:microsoft.com/office/officeart/2005/8/layout/vList2"/>
    <dgm:cxn modelId="{A9398F3C-CE89-4FCE-B2C3-449FC96944AC}" srcId="{C3976C45-EEDE-41AE-A4CE-F43C52A7D043}" destId="{A170A5A9-CB23-4E02-8FB7-2A238D4FC776}" srcOrd="3" destOrd="0" parTransId="{59220F76-4A56-4893-B20F-5462406561F7}" sibTransId="{296BCF4A-5195-4DCC-B52C-D689CE5F808B}"/>
    <dgm:cxn modelId="{AF89075B-B7C6-45CC-98FA-01FE9B91AA05}" srcId="{C3976C45-EEDE-41AE-A4CE-F43C52A7D043}" destId="{3F1A7378-A373-4E2E-A352-6C38BA63E206}" srcOrd="2" destOrd="0" parTransId="{A556CBED-8013-4CD4-BCE5-F1FE657F28D9}" sibTransId="{73DFD680-6D44-444B-80C0-AAD9B934A1BF}"/>
    <dgm:cxn modelId="{5DC72290-9D16-4F69-A19D-28D92DBE9A3D}" srcId="{C3976C45-EEDE-41AE-A4CE-F43C52A7D043}" destId="{096D09BD-468D-4115-B392-2D081F4E9521}" srcOrd="1" destOrd="0" parTransId="{0410C429-DBD0-46D3-81DA-844EBA15DCF6}" sibTransId="{67A32205-2D9F-4839-B2F3-359F24A198E8}"/>
    <dgm:cxn modelId="{C78C0B99-44D5-4C10-B3DD-4D8B03F349D7}" srcId="{C3976C45-EEDE-41AE-A4CE-F43C52A7D043}" destId="{FDA303D7-1DF5-4CEE-BBD0-BFADCCD8C5A3}" srcOrd="0" destOrd="0" parTransId="{F2276443-ABE8-4A42-9C4C-B3EDF205A8F8}" sibTransId="{A7B6382C-FCD3-48A3-8B8F-1F1265E34079}"/>
    <dgm:cxn modelId="{DEE805A8-2EC6-4A28-9FB6-330A1523BC40}" type="presOf" srcId="{096D09BD-468D-4115-B392-2D081F4E9521}" destId="{64DC2ACE-0B51-4DBF-B1BC-1BA1A1503292}" srcOrd="0" destOrd="0" presId="urn:microsoft.com/office/officeart/2005/8/layout/vList2"/>
    <dgm:cxn modelId="{576105F2-347F-414C-9B18-2C07E1D11749}" type="presOf" srcId="{3F1A7378-A373-4E2E-A352-6C38BA63E206}" destId="{7C912C99-A9AA-4253-A541-5AEA80A41918}" srcOrd="0" destOrd="0" presId="urn:microsoft.com/office/officeart/2005/8/layout/vList2"/>
    <dgm:cxn modelId="{139191E8-2F3E-49A5-8217-D17DAFE349B9}" type="presParOf" srcId="{540A5305-9D83-4AB2-A6EE-C05192B9ABC4}" destId="{53F44BB3-F927-4F45-8D71-3247563DC107}" srcOrd="0" destOrd="0" presId="urn:microsoft.com/office/officeart/2005/8/layout/vList2"/>
    <dgm:cxn modelId="{142E6CF7-DFD8-4A92-99CE-F1A24D1E6156}" type="presParOf" srcId="{540A5305-9D83-4AB2-A6EE-C05192B9ABC4}" destId="{906B7A79-969E-445D-AB20-E41DACAB4EB7}" srcOrd="1" destOrd="0" presId="urn:microsoft.com/office/officeart/2005/8/layout/vList2"/>
    <dgm:cxn modelId="{DF981785-0E31-4261-A07F-9BD402F7D2B8}" type="presParOf" srcId="{540A5305-9D83-4AB2-A6EE-C05192B9ABC4}" destId="{64DC2ACE-0B51-4DBF-B1BC-1BA1A1503292}" srcOrd="2" destOrd="0" presId="urn:microsoft.com/office/officeart/2005/8/layout/vList2"/>
    <dgm:cxn modelId="{01F16685-B2BF-4CB6-A943-ADFD89897873}" type="presParOf" srcId="{540A5305-9D83-4AB2-A6EE-C05192B9ABC4}" destId="{6B808004-8270-4320-A639-50E86055BA5F}" srcOrd="3" destOrd="0" presId="urn:microsoft.com/office/officeart/2005/8/layout/vList2"/>
    <dgm:cxn modelId="{644CC350-2613-420B-96F8-DDB352BCF041}" type="presParOf" srcId="{540A5305-9D83-4AB2-A6EE-C05192B9ABC4}" destId="{7C912C99-A9AA-4253-A541-5AEA80A41918}" srcOrd="4" destOrd="0" presId="urn:microsoft.com/office/officeart/2005/8/layout/vList2"/>
    <dgm:cxn modelId="{87AC0B33-B685-488D-8642-1CC8D02B7EC8}" type="presParOf" srcId="{540A5305-9D83-4AB2-A6EE-C05192B9ABC4}" destId="{9A42B80A-B418-46A8-9B57-D9D47C6E7A58}" srcOrd="5" destOrd="0" presId="urn:microsoft.com/office/officeart/2005/8/layout/vList2"/>
    <dgm:cxn modelId="{883F522D-D017-4FEA-842C-878B72F34095}" type="presParOf" srcId="{540A5305-9D83-4AB2-A6EE-C05192B9ABC4}" destId="{D14846F1-DC70-4237-89D0-63EFD6A2ABE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9128A7-4E29-430C-ACE6-BA5FFFF3823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74552C2-F10E-4339-8557-026725DF6337}">
      <dgm:prSet/>
      <dgm:spPr/>
      <dgm:t>
        <a:bodyPr/>
        <a:lstStyle/>
        <a:p>
          <a:r>
            <a:rPr lang="en-GB" b="1"/>
            <a:t>Uncertainty </a:t>
          </a:r>
          <a:r>
            <a:rPr lang="en-GB"/>
            <a:t>arises as firms find it difficult to budget for the future as they are unsure of their future costs</a:t>
          </a:r>
          <a:endParaRPr lang="en-US"/>
        </a:p>
      </dgm:t>
    </dgm:pt>
    <dgm:pt modelId="{F3BBD14A-CB50-488A-BAC0-A0638AFE9927}" type="parTrans" cxnId="{CEECAA57-DB94-4D5A-8CDD-37220B1BC258}">
      <dgm:prSet/>
      <dgm:spPr/>
      <dgm:t>
        <a:bodyPr/>
        <a:lstStyle/>
        <a:p>
          <a:endParaRPr lang="en-US"/>
        </a:p>
      </dgm:t>
    </dgm:pt>
    <dgm:pt modelId="{B69AC6D5-60E3-4BB3-9E30-DE924D0021FF}" type="sibTrans" cxnId="{CEECAA57-DB94-4D5A-8CDD-37220B1BC258}">
      <dgm:prSet/>
      <dgm:spPr/>
      <dgm:t>
        <a:bodyPr/>
        <a:lstStyle/>
        <a:p>
          <a:endParaRPr lang="en-US"/>
        </a:p>
      </dgm:t>
    </dgm:pt>
    <dgm:pt modelId="{D709B316-3A87-4A87-8D44-142B60D90F88}">
      <dgm:prSet/>
      <dgm:spPr/>
      <dgm:t>
        <a:bodyPr/>
        <a:lstStyle/>
        <a:p>
          <a:r>
            <a:rPr lang="en-GB"/>
            <a:t>High inflation rates cause particular problems as firms cannot invest with confidence as their budget forecasts are likely to be inaccurate</a:t>
          </a:r>
          <a:endParaRPr lang="en-US"/>
        </a:p>
      </dgm:t>
    </dgm:pt>
    <dgm:pt modelId="{B184F8E2-750B-4C54-B689-8338B771B005}" type="parTrans" cxnId="{8839CE31-A124-4D17-BFF9-34A958E9AC0E}">
      <dgm:prSet/>
      <dgm:spPr/>
      <dgm:t>
        <a:bodyPr/>
        <a:lstStyle/>
        <a:p>
          <a:endParaRPr lang="en-US"/>
        </a:p>
      </dgm:t>
    </dgm:pt>
    <dgm:pt modelId="{47EF289F-73E0-45BA-9E36-3BFCA87FDA27}" type="sibTrans" cxnId="{8839CE31-A124-4D17-BFF9-34A958E9AC0E}">
      <dgm:prSet/>
      <dgm:spPr/>
      <dgm:t>
        <a:bodyPr/>
        <a:lstStyle/>
        <a:p>
          <a:endParaRPr lang="en-US"/>
        </a:p>
      </dgm:t>
    </dgm:pt>
    <dgm:pt modelId="{DC00BD6A-1DD7-4398-95CD-61B4FEBB8CA4}">
      <dgm:prSet/>
      <dgm:spPr/>
      <dgm:t>
        <a:bodyPr/>
        <a:lstStyle/>
        <a:p>
          <a:r>
            <a:rPr lang="en-GB" b="1"/>
            <a:t>Loss of international competitiveness </a:t>
          </a:r>
          <a:r>
            <a:rPr lang="en-GB"/>
            <a:t>arises as higher prices make UK products less attractive leading to a fall in demand for UK goods and services</a:t>
          </a:r>
          <a:endParaRPr lang="en-US"/>
        </a:p>
      </dgm:t>
    </dgm:pt>
    <dgm:pt modelId="{65FDDED3-66FD-4B7F-9A7A-C2BD2535F2B5}" type="parTrans" cxnId="{F2F5E35B-A56B-48F1-946F-8C36FA478348}">
      <dgm:prSet/>
      <dgm:spPr/>
      <dgm:t>
        <a:bodyPr/>
        <a:lstStyle/>
        <a:p>
          <a:endParaRPr lang="en-US"/>
        </a:p>
      </dgm:t>
    </dgm:pt>
    <dgm:pt modelId="{AB5A4340-DA9D-4C19-95B5-23599ADB6D9B}" type="sibTrans" cxnId="{F2F5E35B-A56B-48F1-946F-8C36FA478348}">
      <dgm:prSet/>
      <dgm:spPr/>
      <dgm:t>
        <a:bodyPr/>
        <a:lstStyle/>
        <a:p>
          <a:endParaRPr lang="en-US"/>
        </a:p>
      </dgm:t>
    </dgm:pt>
    <dgm:pt modelId="{2236934F-6B9F-4867-90F1-48BD95BEFFE6}">
      <dgm:prSet/>
      <dgm:spPr/>
      <dgm:t>
        <a:bodyPr/>
        <a:lstStyle/>
        <a:p>
          <a:r>
            <a:rPr lang="en-GB"/>
            <a:t>This is particularly the case if these products are </a:t>
          </a:r>
          <a:r>
            <a:rPr lang="en-GB" b="1"/>
            <a:t>price elastic </a:t>
          </a:r>
          <a:r>
            <a:rPr lang="en-GB"/>
            <a:t>making it easier for importers to look elsewhere as there are likely to be more substitutes</a:t>
          </a:r>
          <a:endParaRPr lang="en-US"/>
        </a:p>
      </dgm:t>
    </dgm:pt>
    <dgm:pt modelId="{AD24EB3A-86E1-4F87-9159-7B80FEA6A5E2}" type="parTrans" cxnId="{EF4F26E2-A772-4472-A394-AD9A957205A1}">
      <dgm:prSet/>
      <dgm:spPr/>
      <dgm:t>
        <a:bodyPr/>
        <a:lstStyle/>
        <a:p>
          <a:endParaRPr lang="en-US"/>
        </a:p>
      </dgm:t>
    </dgm:pt>
    <dgm:pt modelId="{DB251E37-EEF7-4DAE-9042-4984DB3D0D2A}" type="sibTrans" cxnId="{EF4F26E2-A772-4472-A394-AD9A957205A1}">
      <dgm:prSet/>
      <dgm:spPr/>
      <dgm:t>
        <a:bodyPr/>
        <a:lstStyle/>
        <a:p>
          <a:endParaRPr lang="en-US"/>
        </a:p>
      </dgm:t>
    </dgm:pt>
    <dgm:pt modelId="{26D5814E-A787-4FE6-A61C-79D5B6147616}" type="pres">
      <dgm:prSet presAssocID="{889128A7-4E29-430C-ACE6-BA5FFFF38238}" presName="linear" presStyleCnt="0">
        <dgm:presLayoutVars>
          <dgm:animLvl val="lvl"/>
          <dgm:resizeHandles val="exact"/>
        </dgm:presLayoutVars>
      </dgm:prSet>
      <dgm:spPr/>
    </dgm:pt>
    <dgm:pt modelId="{EF592F06-ACE1-468C-B586-A3ED5FA3263F}" type="pres">
      <dgm:prSet presAssocID="{774552C2-F10E-4339-8557-026725DF6337}" presName="parentText" presStyleLbl="node1" presStyleIdx="0" presStyleCnt="4">
        <dgm:presLayoutVars>
          <dgm:chMax val="0"/>
          <dgm:bulletEnabled val="1"/>
        </dgm:presLayoutVars>
      </dgm:prSet>
      <dgm:spPr/>
    </dgm:pt>
    <dgm:pt modelId="{788273ED-921D-475F-A11B-A10C8B4B7C45}" type="pres">
      <dgm:prSet presAssocID="{B69AC6D5-60E3-4BB3-9E30-DE924D0021FF}" presName="spacer" presStyleCnt="0"/>
      <dgm:spPr/>
    </dgm:pt>
    <dgm:pt modelId="{63BE0833-11D0-4810-8A97-495F6A76A235}" type="pres">
      <dgm:prSet presAssocID="{D709B316-3A87-4A87-8D44-142B60D90F88}" presName="parentText" presStyleLbl="node1" presStyleIdx="1" presStyleCnt="4">
        <dgm:presLayoutVars>
          <dgm:chMax val="0"/>
          <dgm:bulletEnabled val="1"/>
        </dgm:presLayoutVars>
      </dgm:prSet>
      <dgm:spPr/>
    </dgm:pt>
    <dgm:pt modelId="{8607E1A0-CD8B-4E6F-B10A-5F7D143B25EE}" type="pres">
      <dgm:prSet presAssocID="{47EF289F-73E0-45BA-9E36-3BFCA87FDA27}" presName="spacer" presStyleCnt="0"/>
      <dgm:spPr/>
    </dgm:pt>
    <dgm:pt modelId="{FEA4753A-03FB-4ED5-ACAD-F5E329048F3F}" type="pres">
      <dgm:prSet presAssocID="{DC00BD6A-1DD7-4398-95CD-61B4FEBB8CA4}" presName="parentText" presStyleLbl="node1" presStyleIdx="2" presStyleCnt="4">
        <dgm:presLayoutVars>
          <dgm:chMax val="0"/>
          <dgm:bulletEnabled val="1"/>
        </dgm:presLayoutVars>
      </dgm:prSet>
      <dgm:spPr/>
    </dgm:pt>
    <dgm:pt modelId="{120D3CDF-BF3B-4D66-9FCF-DEE54D12AA52}" type="pres">
      <dgm:prSet presAssocID="{AB5A4340-DA9D-4C19-95B5-23599ADB6D9B}" presName="spacer" presStyleCnt="0"/>
      <dgm:spPr/>
    </dgm:pt>
    <dgm:pt modelId="{AF01B59E-A808-4ADD-BF9C-256DB2D70A6A}" type="pres">
      <dgm:prSet presAssocID="{2236934F-6B9F-4867-90F1-48BD95BEFFE6}" presName="parentText" presStyleLbl="node1" presStyleIdx="3" presStyleCnt="4">
        <dgm:presLayoutVars>
          <dgm:chMax val="0"/>
          <dgm:bulletEnabled val="1"/>
        </dgm:presLayoutVars>
      </dgm:prSet>
      <dgm:spPr/>
    </dgm:pt>
  </dgm:ptLst>
  <dgm:cxnLst>
    <dgm:cxn modelId="{8839CE31-A124-4D17-BFF9-34A958E9AC0E}" srcId="{889128A7-4E29-430C-ACE6-BA5FFFF38238}" destId="{D709B316-3A87-4A87-8D44-142B60D90F88}" srcOrd="1" destOrd="0" parTransId="{B184F8E2-750B-4C54-B689-8338B771B005}" sibTransId="{47EF289F-73E0-45BA-9E36-3BFCA87FDA27}"/>
    <dgm:cxn modelId="{F2F5E35B-A56B-48F1-946F-8C36FA478348}" srcId="{889128A7-4E29-430C-ACE6-BA5FFFF38238}" destId="{DC00BD6A-1DD7-4398-95CD-61B4FEBB8CA4}" srcOrd="2" destOrd="0" parTransId="{65FDDED3-66FD-4B7F-9A7A-C2BD2535F2B5}" sibTransId="{AB5A4340-DA9D-4C19-95B5-23599ADB6D9B}"/>
    <dgm:cxn modelId="{64F75249-FEF3-4FD7-B29C-5D18A3820BCC}" type="presOf" srcId="{2236934F-6B9F-4867-90F1-48BD95BEFFE6}" destId="{AF01B59E-A808-4ADD-BF9C-256DB2D70A6A}" srcOrd="0" destOrd="0" presId="urn:microsoft.com/office/officeart/2005/8/layout/vList2"/>
    <dgm:cxn modelId="{E133B34B-9BD9-4FDB-8E4A-3680AB8CEAB7}" type="presOf" srcId="{D709B316-3A87-4A87-8D44-142B60D90F88}" destId="{63BE0833-11D0-4810-8A97-495F6A76A235}" srcOrd="0" destOrd="0" presId="urn:microsoft.com/office/officeart/2005/8/layout/vList2"/>
    <dgm:cxn modelId="{CEECAA57-DB94-4D5A-8CDD-37220B1BC258}" srcId="{889128A7-4E29-430C-ACE6-BA5FFFF38238}" destId="{774552C2-F10E-4339-8557-026725DF6337}" srcOrd="0" destOrd="0" parTransId="{F3BBD14A-CB50-488A-BAC0-A0638AFE9927}" sibTransId="{B69AC6D5-60E3-4BB3-9E30-DE924D0021FF}"/>
    <dgm:cxn modelId="{3C19AFB1-B407-4021-84AB-99CEA2B4929F}" type="presOf" srcId="{889128A7-4E29-430C-ACE6-BA5FFFF38238}" destId="{26D5814E-A787-4FE6-A61C-79D5B6147616}" srcOrd="0" destOrd="0" presId="urn:microsoft.com/office/officeart/2005/8/layout/vList2"/>
    <dgm:cxn modelId="{29EBCEC5-E336-481A-B45E-ACA1F7E291B7}" type="presOf" srcId="{774552C2-F10E-4339-8557-026725DF6337}" destId="{EF592F06-ACE1-468C-B586-A3ED5FA3263F}" srcOrd="0" destOrd="0" presId="urn:microsoft.com/office/officeart/2005/8/layout/vList2"/>
    <dgm:cxn modelId="{EF4F26E2-A772-4472-A394-AD9A957205A1}" srcId="{889128A7-4E29-430C-ACE6-BA5FFFF38238}" destId="{2236934F-6B9F-4867-90F1-48BD95BEFFE6}" srcOrd="3" destOrd="0" parTransId="{AD24EB3A-86E1-4F87-9159-7B80FEA6A5E2}" sibTransId="{DB251E37-EEF7-4DAE-9042-4984DB3D0D2A}"/>
    <dgm:cxn modelId="{A0C0DAFD-BFDE-4DD3-9CFF-2A3EE8E1A795}" type="presOf" srcId="{DC00BD6A-1DD7-4398-95CD-61B4FEBB8CA4}" destId="{FEA4753A-03FB-4ED5-ACAD-F5E329048F3F}" srcOrd="0" destOrd="0" presId="urn:microsoft.com/office/officeart/2005/8/layout/vList2"/>
    <dgm:cxn modelId="{88F26084-205C-4CFE-B308-A78A46D598AC}" type="presParOf" srcId="{26D5814E-A787-4FE6-A61C-79D5B6147616}" destId="{EF592F06-ACE1-468C-B586-A3ED5FA3263F}" srcOrd="0" destOrd="0" presId="urn:microsoft.com/office/officeart/2005/8/layout/vList2"/>
    <dgm:cxn modelId="{32808782-4493-4552-808D-8B017E5C4CA0}" type="presParOf" srcId="{26D5814E-A787-4FE6-A61C-79D5B6147616}" destId="{788273ED-921D-475F-A11B-A10C8B4B7C45}" srcOrd="1" destOrd="0" presId="urn:microsoft.com/office/officeart/2005/8/layout/vList2"/>
    <dgm:cxn modelId="{17A53FC9-E801-4618-B529-FB25AC51C28E}" type="presParOf" srcId="{26D5814E-A787-4FE6-A61C-79D5B6147616}" destId="{63BE0833-11D0-4810-8A97-495F6A76A235}" srcOrd="2" destOrd="0" presId="urn:microsoft.com/office/officeart/2005/8/layout/vList2"/>
    <dgm:cxn modelId="{0AAB0F4B-467D-460E-9458-A9042360C4E4}" type="presParOf" srcId="{26D5814E-A787-4FE6-A61C-79D5B6147616}" destId="{8607E1A0-CD8B-4E6F-B10A-5F7D143B25EE}" srcOrd="3" destOrd="0" presId="urn:microsoft.com/office/officeart/2005/8/layout/vList2"/>
    <dgm:cxn modelId="{48E34C60-9ED0-44AE-BE3D-5B1CA06D0D98}" type="presParOf" srcId="{26D5814E-A787-4FE6-A61C-79D5B6147616}" destId="{FEA4753A-03FB-4ED5-ACAD-F5E329048F3F}" srcOrd="4" destOrd="0" presId="urn:microsoft.com/office/officeart/2005/8/layout/vList2"/>
    <dgm:cxn modelId="{9D2A6D41-272B-474C-A671-CD37DFC9F0AD}" type="presParOf" srcId="{26D5814E-A787-4FE6-A61C-79D5B6147616}" destId="{120D3CDF-BF3B-4D66-9FCF-DEE54D12AA52}" srcOrd="5" destOrd="0" presId="urn:microsoft.com/office/officeart/2005/8/layout/vList2"/>
    <dgm:cxn modelId="{DE546331-2297-4597-8128-CE93F250D9EB}" type="presParOf" srcId="{26D5814E-A787-4FE6-A61C-79D5B6147616}" destId="{AF01B59E-A808-4ADD-BF9C-256DB2D70A6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89FCF2-3059-4F28-8189-FFC1CB53EA8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8E8C51C-FA27-461E-9D80-C1908D95FA05}">
      <dgm:prSet/>
      <dgm:spPr/>
      <dgm:t>
        <a:bodyPr/>
        <a:lstStyle/>
        <a:p>
          <a:r>
            <a:rPr lang="en-GB"/>
            <a:t>Over time, the price of goods and services tends to rise</a:t>
          </a:r>
          <a:endParaRPr lang="en-US"/>
        </a:p>
      </dgm:t>
    </dgm:pt>
    <dgm:pt modelId="{67E81B7B-9790-461F-9B67-C6D46F85BF9E}" type="parTrans" cxnId="{3CB4FB54-6F16-4B21-8F21-438CDFBBFB83}">
      <dgm:prSet/>
      <dgm:spPr/>
      <dgm:t>
        <a:bodyPr/>
        <a:lstStyle/>
        <a:p>
          <a:endParaRPr lang="en-US"/>
        </a:p>
      </dgm:t>
    </dgm:pt>
    <dgm:pt modelId="{B5853D30-470B-4A8B-84B6-022B65F8BB54}" type="sibTrans" cxnId="{3CB4FB54-6F16-4B21-8F21-438CDFBBFB83}">
      <dgm:prSet/>
      <dgm:spPr/>
      <dgm:t>
        <a:bodyPr/>
        <a:lstStyle/>
        <a:p>
          <a:endParaRPr lang="en-US"/>
        </a:p>
      </dgm:t>
    </dgm:pt>
    <dgm:pt modelId="{33EE14F0-C626-4F81-9815-DB61240E1237}">
      <dgm:prSet/>
      <dgm:spPr/>
      <dgm:t>
        <a:bodyPr/>
        <a:lstStyle/>
        <a:p>
          <a:r>
            <a:rPr lang="en-GB"/>
            <a:t>If </a:t>
          </a:r>
          <a:r>
            <a:rPr lang="en-GB" b="1"/>
            <a:t>wages</a:t>
          </a:r>
          <a:r>
            <a:rPr lang="en-GB"/>
            <a:t> and earnings remain </a:t>
          </a:r>
          <a:r>
            <a:rPr lang="en-GB" b="1"/>
            <a:t>constant</a:t>
          </a:r>
          <a:r>
            <a:rPr lang="en-GB"/>
            <a:t>, then as prices rise, </a:t>
          </a:r>
          <a:r>
            <a:rPr lang="en-GB" b="1"/>
            <a:t>consumers are worse off in </a:t>
          </a:r>
          <a:r>
            <a:rPr lang="en-GB" b="1" u="sng"/>
            <a:t>real</a:t>
          </a:r>
          <a:r>
            <a:rPr lang="en-GB" b="1"/>
            <a:t> terms</a:t>
          </a:r>
          <a:r>
            <a:rPr lang="en-GB"/>
            <a:t>, as their </a:t>
          </a:r>
          <a:r>
            <a:rPr lang="en-GB" b="1"/>
            <a:t>real income </a:t>
          </a:r>
          <a:r>
            <a:rPr lang="en-GB"/>
            <a:t>will buy less goods and services than previously</a:t>
          </a:r>
          <a:endParaRPr lang="en-US"/>
        </a:p>
      </dgm:t>
    </dgm:pt>
    <dgm:pt modelId="{5AED7B7B-54F3-4ACC-803F-4E675136BC4D}" type="parTrans" cxnId="{D0605A2D-ADAE-4C78-9CFF-253B7F8EB715}">
      <dgm:prSet/>
      <dgm:spPr/>
      <dgm:t>
        <a:bodyPr/>
        <a:lstStyle/>
        <a:p>
          <a:endParaRPr lang="en-US"/>
        </a:p>
      </dgm:t>
    </dgm:pt>
    <dgm:pt modelId="{7DB75509-4073-44B9-A7A5-2F76248AD453}" type="sibTrans" cxnId="{D0605A2D-ADAE-4C78-9CFF-253B7F8EB715}">
      <dgm:prSet/>
      <dgm:spPr/>
      <dgm:t>
        <a:bodyPr/>
        <a:lstStyle/>
        <a:p>
          <a:endParaRPr lang="en-US"/>
        </a:p>
      </dgm:t>
    </dgm:pt>
    <dgm:pt modelId="{F1859028-CB0A-4236-88B7-9F472184F23F}">
      <dgm:prSet/>
      <dgm:spPr/>
      <dgm:t>
        <a:bodyPr/>
        <a:lstStyle/>
        <a:p>
          <a:r>
            <a:rPr lang="en-GB"/>
            <a:t>Therefore it is said that inflation </a:t>
          </a:r>
          <a:r>
            <a:rPr lang="en-GB" b="1"/>
            <a:t>erodes the value of money</a:t>
          </a:r>
          <a:endParaRPr lang="en-US"/>
        </a:p>
      </dgm:t>
    </dgm:pt>
    <dgm:pt modelId="{09516309-611E-4202-8B1B-059244AFB87B}" type="parTrans" cxnId="{655F3EEF-CF00-4F59-A6B0-7878B310FBFA}">
      <dgm:prSet/>
      <dgm:spPr/>
      <dgm:t>
        <a:bodyPr/>
        <a:lstStyle/>
        <a:p>
          <a:endParaRPr lang="en-US"/>
        </a:p>
      </dgm:t>
    </dgm:pt>
    <dgm:pt modelId="{2E719136-4334-4379-BF21-9CC5FCADDAD9}" type="sibTrans" cxnId="{655F3EEF-CF00-4F59-A6B0-7878B310FBFA}">
      <dgm:prSet/>
      <dgm:spPr/>
      <dgm:t>
        <a:bodyPr/>
        <a:lstStyle/>
        <a:p>
          <a:endParaRPr lang="en-US"/>
        </a:p>
      </dgm:t>
    </dgm:pt>
    <dgm:pt modelId="{FB30B727-A346-483D-974E-48FDDB5E450A}">
      <dgm:prSet/>
      <dgm:spPr/>
      <dgm:t>
        <a:bodyPr/>
        <a:lstStyle/>
        <a:p>
          <a:r>
            <a:rPr lang="en-GB"/>
            <a:t>At the same time the </a:t>
          </a:r>
          <a:r>
            <a:rPr lang="en-GB" b="1"/>
            <a:t>return of savers </a:t>
          </a:r>
          <a:r>
            <a:rPr lang="en-GB"/>
            <a:t>will be less in </a:t>
          </a:r>
          <a:r>
            <a:rPr lang="en-GB" b="1"/>
            <a:t>real terms </a:t>
          </a:r>
          <a:r>
            <a:rPr lang="en-GB"/>
            <a:t>as  inflation eats into the value of their savings  </a:t>
          </a:r>
          <a:endParaRPr lang="en-US"/>
        </a:p>
      </dgm:t>
    </dgm:pt>
    <dgm:pt modelId="{7B4B6382-D367-4341-9D80-599B975BBFDB}" type="parTrans" cxnId="{3C97F95B-51CD-4331-AA4F-038E9957C53B}">
      <dgm:prSet/>
      <dgm:spPr/>
      <dgm:t>
        <a:bodyPr/>
        <a:lstStyle/>
        <a:p>
          <a:endParaRPr lang="en-US"/>
        </a:p>
      </dgm:t>
    </dgm:pt>
    <dgm:pt modelId="{4ED603BD-0272-4E34-9168-371F096AFBBB}" type="sibTrans" cxnId="{3C97F95B-51CD-4331-AA4F-038E9957C53B}">
      <dgm:prSet/>
      <dgm:spPr/>
      <dgm:t>
        <a:bodyPr/>
        <a:lstStyle/>
        <a:p>
          <a:endParaRPr lang="en-US"/>
        </a:p>
      </dgm:t>
    </dgm:pt>
    <dgm:pt modelId="{8054E81D-BE38-4316-B0A6-9AD66F5964CE}">
      <dgm:prSet/>
      <dgm:spPr/>
      <dgm:t>
        <a:bodyPr/>
        <a:lstStyle/>
        <a:p>
          <a:r>
            <a:rPr lang="en-GB"/>
            <a:t>However, </a:t>
          </a:r>
          <a:r>
            <a:rPr lang="en-GB" b="1"/>
            <a:t>borrowers are better off </a:t>
          </a:r>
          <a:r>
            <a:rPr lang="en-GB"/>
            <a:t>as they will be paying back less in </a:t>
          </a:r>
          <a:r>
            <a:rPr lang="en-GB" b="1"/>
            <a:t>real terms </a:t>
          </a:r>
          <a:r>
            <a:rPr lang="en-GB"/>
            <a:t>e.g. high inflation rates might be greater than the interest that they pay back</a:t>
          </a:r>
          <a:endParaRPr lang="en-US"/>
        </a:p>
      </dgm:t>
    </dgm:pt>
    <dgm:pt modelId="{483AC1DB-DBF7-4A66-ABDC-174756975001}" type="parTrans" cxnId="{4391CE1A-DDE4-4D33-BA2C-5B26C60E2CA5}">
      <dgm:prSet/>
      <dgm:spPr/>
      <dgm:t>
        <a:bodyPr/>
        <a:lstStyle/>
        <a:p>
          <a:endParaRPr lang="en-US"/>
        </a:p>
      </dgm:t>
    </dgm:pt>
    <dgm:pt modelId="{A1183DB3-D507-4DC5-AA09-D7FD31C23F58}" type="sibTrans" cxnId="{4391CE1A-DDE4-4D33-BA2C-5B26C60E2CA5}">
      <dgm:prSet/>
      <dgm:spPr/>
      <dgm:t>
        <a:bodyPr/>
        <a:lstStyle/>
        <a:p>
          <a:endParaRPr lang="en-US"/>
        </a:p>
      </dgm:t>
    </dgm:pt>
    <dgm:pt modelId="{A5DF3479-0984-4CCE-990F-5666775269DE}" type="pres">
      <dgm:prSet presAssocID="{0889FCF2-3059-4F28-8189-FFC1CB53EA8A}" presName="linear" presStyleCnt="0">
        <dgm:presLayoutVars>
          <dgm:animLvl val="lvl"/>
          <dgm:resizeHandles val="exact"/>
        </dgm:presLayoutVars>
      </dgm:prSet>
      <dgm:spPr/>
    </dgm:pt>
    <dgm:pt modelId="{A7F9B8EF-1BC9-4352-BEBD-5B87E16052E4}" type="pres">
      <dgm:prSet presAssocID="{F8E8C51C-FA27-461E-9D80-C1908D95FA05}" presName="parentText" presStyleLbl="node1" presStyleIdx="0" presStyleCnt="5">
        <dgm:presLayoutVars>
          <dgm:chMax val="0"/>
          <dgm:bulletEnabled val="1"/>
        </dgm:presLayoutVars>
      </dgm:prSet>
      <dgm:spPr/>
    </dgm:pt>
    <dgm:pt modelId="{B3949E99-72C9-415F-A913-23452B5B16E6}" type="pres">
      <dgm:prSet presAssocID="{B5853D30-470B-4A8B-84B6-022B65F8BB54}" presName="spacer" presStyleCnt="0"/>
      <dgm:spPr/>
    </dgm:pt>
    <dgm:pt modelId="{480F1FA3-999B-472F-9397-9F83CFF2B382}" type="pres">
      <dgm:prSet presAssocID="{33EE14F0-C626-4F81-9815-DB61240E1237}" presName="parentText" presStyleLbl="node1" presStyleIdx="1" presStyleCnt="5">
        <dgm:presLayoutVars>
          <dgm:chMax val="0"/>
          <dgm:bulletEnabled val="1"/>
        </dgm:presLayoutVars>
      </dgm:prSet>
      <dgm:spPr/>
    </dgm:pt>
    <dgm:pt modelId="{1DEE5EF0-AF72-4225-8822-4DAD88FD10FB}" type="pres">
      <dgm:prSet presAssocID="{7DB75509-4073-44B9-A7A5-2F76248AD453}" presName="spacer" presStyleCnt="0"/>
      <dgm:spPr/>
    </dgm:pt>
    <dgm:pt modelId="{4BB47697-FFBF-4465-86A0-0264980E4840}" type="pres">
      <dgm:prSet presAssocID="{F1859028-CB0A-4236-88B7-9F472184F23F}" presName="parentText" presStyleLbl="node1" presStyleIdx="2" presStyleCnt="5">
        <dgm:presLayoutVars>
          <dgm:chMax val="0"/>
          <dgm:bulletEnabled val="1"/>
        </dgm:presLayoutVars>
      </dgm:prSet>
      <dgm:spPr/>
    </dgm:pt>
    <dgm:pt modelId="{FEADDDE1-8736-464C-9228-2DCBD844CF39}" type="pres">
      <dgm:prSet presAssocID="{2E719136-4334-4379-BF21-9CC5FCADDAD9}" presName="spacer" presStyleCnt="0"/>
      <dgm:spPr/>
    </dgm:pt>
    <dgm:pt modelId="{425F31BF-9B3A-4C74-AABD-73960051B237}" type="pres">
      <dgm:prSet presAssocID="{FB30B727-A346-483D-974E-48FDDB5E450A}" presName="parentText" presStyleLbl="node1" presStyleIdx="3" presStyleCnt="5">
        <dgm:presLayoutVars>
          <dgm:chMax val="0"/>
          <dgm:bulletEnabled val="1"/>
        </dgm:presLayoutVars>
      </dgm:prSet>
      <dgm:spPr/>
    </dgm:pt>
    <dgm:pt modelId="{8F699C08-2FA7-4040-BC31-4BA5CA52245E}" type="pres">
      <dgm:prSet presAssocID="{4ED603BD-0272-4E34-9168-371F096AFBBB}" presName="spacer" presStyleCnt="0"/>
      <dgm:spPr/>
    </dgm:pt>
    <dgm:pt modelId="{C53EB968-646D-4F30-91D9-CB29B6F1B1DF}" type="pres">
      <dgm:prSet presAssocID="{8054E81D-BE38-4316-B0A6-9AD66F5964CE}" presName="parentText" presStyleLbl="node1" presStyleIdx="4" presStyleCnt="5">
        <dgm:presLayoutVars>
          <dgm:chMax val="0"/>
          <dgm:bulletEnabled val="1"/>
        </dgm:presLayoutVars>
      </dgm:prSet>
      <dgm:spPr/>
    </dgm:pt>
  </dgm:ptLst>
  <dgm:cxnLst>
    <dgm:cxn modelId="{4391CE1A-DDE4-4D33-BA2C-5B26C60E2CA5}" srcId="{0889FCF2-3059-4F28-8189-FFC1CB53EA8A}" destId="{8054E81D-BE38-4316-B0A6-9AD66F5964CE}" srcOrd="4" destOrd="0" parTransId="{483AC1DB-DBF7-4A66-ABDC-174756975001}" sibTransId="{A1183DB3-D507-4DC5-AA09-D7FD31C23F58}"/>
    <dgm:cxn modelId="{D0605A2D-ADAE-4C78-9CFF-253B7F8EB715}" srcId="{0889FCF2-3059-4F28-8189-FFC1CB53EA8A}" destId="{33EE14F0-C626-4F81-9815-DB61240E1237}" srcOrd="1" destOrd="0" parTransId="{5AED7B7B-54F3-4ACC-803F-4E675136BC4D}" sibTransId="{7DB75509-4073-44B9-A7A5-2F76248AD453}"/>
    <dgm:cxn modelId="{3C97F95B-51CD-4331-AA4F-038E9957C53B}" srcId="{0889FCF2-3059-4F28-8189-FFC1CB53EA8A}" destId="{FB30B727-A346-483D-974E-48FDDB5E450A}" srcOrd="3" destOrd="0" parTransId="{7B4B6382-D367-4341-9D80-599B975BBFDB}" sibTransId="{4ED603BD-0272-4E34-9168-371F096AFBBB}"/>
    <dgm:cxn modelId="{51286963-82FA-461F-A120-98092871F671}" type="presOf" srcId="{F8E8C51C-FA27-461E-9D80-C1908D95FA05}" destId="{A7F9B8EF-1BC9-4352-BEBD-5B87E16052E4}" srcOrd="0" destOrd="0" presId="urn:microsoft.com/office/officeart/2005/8/layout/vList2"/>
    <dgm:cxn modelId="{3CB4FB54-6F16-4B21-8F21-438CDFBBFB83}" srcId="{0889FCF2-3059-4F28-8189-FFC1CB53EA8A}" destId="{F8E8C51C-FA27-461E-9D80-C1908D95FA05}" srcOrd="0" destOrd="0" parTransId="{67E81B7B-9790-461F-9B67-C6D46F85BF9E}" sibTransId="{B5853D30-470B-4A8B-84B6-022B65F8BB54}"/>
    <dgm:cxn modelId="{6700909F-5A3D-4589-93C8-08BC4CB47131}" type="presOf" srcId="{8054E81D-BE38-4316-B0A6-9AD66F5964CE}" destId="{C53EB968-646D-4F30-91D9-CB29B6F1B1DF}" srcOrd="0" destOrd="0" presId="urn:microsoft.com/office/officeart/2005/8/layout/vList2"/>
    <dgm:cxn modelId="{254740A0-6B5C-4FC4-A6BB-26FF029D36FD}" type="presOf" srcId="{33EE14F0-C626-4F81-9815-DB61240E1237}" destId="{480F1FA3-999B-472F-9397-9F83CFF2B382}" srcOrd="0" destOrd="0" presId="urn:microsoft.com/office/officeart/2005/8/layout/vList2"/>
    <dgm:cxn modelId="{FA5CDADA-33CC-4705-A76B-24BB8A893FCA}" type="presOf" srcId="{F1859028-CB0A-4236-88B7-9F472184F23F}" destId="{4BB47697-FFBF-4465-86A0-0264980E4840}" srcOrd="0" destOrd="0" presId="urn:microsoft.com/office/officeart/2005/8/layout/vList2"/>
    <dgm:cxn modelId="{655F3EEF-CF00-4F59-A6B0-7878B310FBFA}" srcId="{0889FCF2-3059-4F28-8189-FFC1CB53EA8A}" destId="{F1859028-CB0A-4236-88B7-9F472184F23F}" srcOrd="2" destOrd="0" parTransId="{09516309-611E-4202-8B1B-059244AFB87B}" sibTransId="{2E719136-4334-4379-BF21-9CC5FCADDAD9}"/>
    <dgm:cxn modelId="{FD7412F5-7752-40A6-A4F7-5C8907CC231A}" type="presOf" srcId="{FB30B727-A346-483D-974E-48FDDB5E450A}" destId="{425F31BF-9B3A-4C74-AABD-73960051B237}" srcOrd="0" destOrd="0" presId="urn:microsoft.com/office/officeart/2005/8/layout/vList2"/>
    <dgm:cxn modelId="{6A6336FB-ACA7-4E3B-B961-DAB941ADF1DB}" type="presOf" srcId="{0889FCF2-3059-4F28-8189-FFC1CB53EA8A}" destId="{A5DF3479-0984-4CCE-990F-5666775269DE}" srcOrd="0" destOrd="0" presId="urn:microsoft.com/office/officeart/2005/8/layout/vList2"/>
    <dgm:cxn modelId="{CE00EC89-DD66-4B05-99FA-09ED12D1BB1C}" type="presParOf" srcId="{A5DF3479-0984-4CCE-990F-5666775269DE}" destId="{A7F9B8EF-1BC9-4352-BEBD-5B87E16052E4}" srcOrd="0" destOrd="0" presId="urn:microsoft.com/office/officeart/2005/8/layout/vList2"/>
    <dgm:cxn modelId="{090BBE6E-F04D-49FA-94E7-F40B8989E1E4}" type="presParOf" srcId="{A5DF3479-0984-4CCE-990F-5666775269DE}" destId="{B3949E99-72C9-415F-A913-23452B5B16E6}" srcOrd="1" destOrd="0" presId="urn:microsoft.com/office/officeart/2005/8/layout/vList2"/>
    <dgm:cxn modelId="{37197F24-B027-4298-BB64-F4F46F4B973D}" type="presParOf" srcId="{A5DF3479-0984-4CCE-990F-5666775269DE}" destId="{480F1FA3-999B-472F-9397-9F83CFF2B382}" srcOrd="2" destOrd="0" presId="urn:microsoft.com/office/officeart/2005/8/layout/vList2"/>
    <dgm:cxn modelId="{B5406045-4415-4930-ADE7-DA6F580B3C82}" type="presParOf" srcId="{A5DF3479-0984-4CCE-990F-5666775269DE}" destId="{1DEE5EF0-AF72-4225-8822-4DAD88FD10FB}" srcOrd="3" destOrd="0" presId="urn:microsoft.com/office/officeart/2005/8/layout/vList2"/>
    <dgm:cxn modelId="{0D9ECA1D-FA28-426C-B660-718BA31C8CFF}" type="presParOf" srcId="{A5DF3479-0984-4CCE-990F-5666775269DE}" destId="{4BB47697-FFBF-4465-86A0-0264980E4840}" srcOrd="4" destOrd="0" presId="urn:microsoft.com/office/officeart/2005/8/layout/vList2"/>
    <dgm:cxn modelId="{FE092876-7D79-465B-8F58-7F4CF99CE7E7}" type="presParOf" srcId="{A5DF3479-0984-4CCE-990F-5666775269DE}" destId="{FEADDDE1-8736-464C-9228-2DCBD844CF39}" srcOrd="5" destOrd="0" presId="urn:microsoft.com/office/officeart/2005/8/layout/vList2"/>
    <dgm:cxn modelId="{46796C4F-1BC4-450D-BACA-499E21823186}" type="presParOf" srcId="{A5DF3479-0984-4CCE-990F-5666775269DE}" destId="{425F31BF-9B3A-4C74-AABD-73960051B237}" srcOrd="6" destOrd="0" presId="urn:microsoft.com/office/officeart/2005/8/layout/vList2"/>
    <dgm:cxn modelId="{80919DA8-6F6C-4DE7-A95A-CC2A10958A50}" type="presParOf" srcId="{A5DF3479-0984-4CCE-990F-5666775269DE}" destId="{8F699C08-2FA7-4040-BC31-4BA5CA52245E}" srcOrd="7" destOrd="0" presId="urn:microsoft.com/office/officeart/2005/8/layout/vList2"/>
    <dgm:cxn modelId="{9D49F9AB-4F98-423E-A367-8D094685A0E9}" type="presParOf" srcId="{A5DF3479-0984-4CCE-990F-5666775269DE}" destId="{C53EB968-646D-4F30-91D9-CB29B6F1B1DF}"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F44BB3-F927-4F45-8D71-3247563DC107}">
      <dsp:nvSpPr>
        <dsp:cNvPr id="0" name=""/>
        <dsp:cNvSpPr/>
      </dsp:nvSpPr>
      <dsp:spPr>
        <a:xfrm>
          <a:off x="0" y="162549"/>
          <a:ext cx="10515600" cy="9547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High inflation will lead to </a:t>
          </a:r>
          <a:r>
            <a:rPr lang="en-GB" sz="2400" b="1" kern="1200"/>
            <a:t>consumers</a:t>
          </a:r>
          <a:r>
            <a:rPr lang="en-GB" sz="2400" kern="1200"/>
            <a:t> purchasing goods and services today before prices rise further in the future thus </a:t>
          </a:r>
          <a:r>
            <a:rPr lang="en-GB" sz="2400" b="1" kern="1200"/>
            <a:t>increasing demand in the short run</a:t>
          </a:r>
          <a:endParaRPr lang="en-US" sz="2400" kern="1200"/>
        </a:p>
      </dsp:txBody>
      <dsp:txXfrm>
        <a:off x="46606" y="209155"/>
        <a:ext cx="10422388" cy="861507"/>
      </dsp:txXfrm>
    </dsp:sp>
    <dsp:sp modelId="{64DC2ACE-0B51-4DBF-B1BC-1BA1A1503292}">
      <dsp:nvSpPr>
        <dsp:cNvPr id="0" name=""/>
        <dsp:cNvSpPr/>
      </dsp:nvSpPr>
      <dsp:spPr>
        <a:xfrm>
          <a:off x="0" y="1186389"/>
          <a:ext cx="10515600" cy="954719"/>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a:t>Firms</a:t>
          </a:r>
          <a:r>
            <a:rPr lang="en-GB" sz="2400" kern="1200"/>
            <a:t> will pass costs on to the consumer which will further fuel higher prices and increases in inflation</a:t>
          </a:r>
          <a:endParaRPr lang="en-US" sz="2400" kern="1200"/>
        </a:p>
      </dsp:txBody>
      <dsp:txXfrm>
        <a:off x="46606" y="1232995"/>
        <a:ext cx="10422388" cy="861507"/>
      </dsp:txXfrm>
    </dsp:sp>
    <dsp:sp modelId="{7C912C99-A9AA-4253-A541-5AEA80A41918}">
      <dsp:nvSpPr>
        <dsp:cNvPr id="0" name=""/>
        <dsp:cNvSpPr/>
      </dsp:nvSpPr>
      <dsp:spPr>
        <a:xfrm>
          <a:off x="0" y="2210229"/>
          <a:ext cx="10515600" cy="954719"/>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a:t>Workers </a:t>
          </a:r>
          <a:r>
            <a:rPr lang="en-GB" sz="2400" kern="1200"/>
            <a:t>will bargain to increase their wages. </a:t>
          </a:r>
          <a:r>
            <a:rPr lang="en-GB" sz="2400" b="1" kern="1200"/>
            <a:t>Collective bargaining</a:t>
          </a:r>
          <a:r>
            <a:rPr lang="en-GB" sz="2400" kern="1200"/>
            <a:t> will take place with the union negotiating with employers to improve wage rates</a:t>
          </a:r>
          <a:endParaRPr lang="en-US" sz="2400" kern="1200"/>
        </a:p>
      </dsp:txBody>
      <dsp:txXfrm>
        <a:off x="46606" y="2256835"/>
        <a:ext cx="10422388" cy="861507"/>
      </dsp:txXfrm>
    </dsp:sp>
    <dsp:sp modelId="{D14846F1-DC70-4237-89D0-63EFD6A2ABE8}">
      <dsp:nvSpPr>
        <dsp:cNvPr id="0" name=""/>
        <dsp:cNvSpPr/>
      </dsp:nvSpPr>
      <dsp:spPr>
        <a:xfrm>
          <a:off x="0" y="3234069"/>
          <a:ext cx="10515600" cy="95471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This further increases costs for firms and there may be a </a:t>
          </a:r>
          <a:r>
            <a:rPr lang="en-GB" sz="2400" b="1" kern="1200"/>
            <a:t>wage-price spiral </a:t>
          </a:r>
          <a:r>
            <a:rPr lang="en-GB" sz="2400" kern="1200"/>
            <a:t>as higher wages lead to higher costs for firms, leading to calls for higher wages etc.</a:t>
          </a:r>
          <a:endParaRPr lang="en-US" sz="2400" kern="1200"/>
        </a:p>
      </dsp:txBody>
      <dsp:txXfrm>
        <a:off x="46606" y="3280675"/>
        <a:ext cx="10422388" cy="8615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592F06-ACE1-468C-B586-A3ED5FA3263F}">
      <dsp:nvSpPr>
        <dsp:cNvPr id="0" name=""/>
        <dsp:cNvSpPr/>
      </dsp:nvSpPr>
      <dsp:spPr>
        <a:xfrm>
          <a:off x="0" y="78669"/>
          <a:ext cx="10515600" cy="9945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a:t>Uncertainty </a:t>
          </a:r>
          <a:r>
            <a:rPr lang="en-GB" sz="2500" kern="1200"/>
            <a:t>arises as firms find it difficult to budget for the future as they are unsure of their future costs</a:t>
          </a:r>
          <a:endParaRPr lang="en-US" sz="2500" kern="1200"/>
        </a:p>
      </dsp:txBody>
      <dsp:txXfrm>
        <a:off x="48547" y="127216"/>
        <a:ext cx="10418506" cy="897406"/>
      </dsp:txXfrm>
    </dsp:sp>
    <dsp:sp modelId="{63BE0833-11D0-4810-8A97-495F6A76A235}">
      <dsp:nvSpPr>
        <dsp:cNvPr id="0" name=""/>
        <dsp:cNvSpPr/>
      </dsp:nvSpPr>
      <dsp:spPr>
        <a:xfrm>
          <a:off x="0" y="1145169"/>
          <a:ext cx="10515600" cy="99450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High inflation rates cause particular problems as firms cannot invest with confidence as their budget forecasts are likely to be inaccurate</a:t>
          </a:r>
          <a:endParaRPr lang="en-US" sz="2500" kern="1200"/>
        </a:p>
      </dsp:txBody>
      <dsp:txXfrm>
        <a:off x="48547" y="1193716"/>
        <a:ext cx="10418506" cy="897406"/>
      </dsp:txXfrm>
    </dsp:sp>
    <dsp:sp modelId="{FEA4753A-03FB-4ED5-ACAD-F5E329048F3F}">
      <dsp:nvSpPr>
        <dsp:cNvPr id="0" name=""/>
        <dsp:cNvSpPr/>
      </dsp:nvSpPr>
      <dsp:spPr>
        <a:xfrm>
          <a:off x="0" y="2211669"/>
          <a:ext cx="10515600" cy="99450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a:t>Loss of international competitiveness </a:t>
          </a:r>
          <a:r>
            <a:rPr lang="en-GB" sz="2500" kern="1200"/>
            <a:t>arises as higher prices make UK products less attractive leading to a fall in demand for UK goods and services</a:t>
          </a:r>
          <a:endParaRPr lang="en-US" sz="2500" kern="1200"/>
        </a:p>
      </dsp:txBody>
      <dsp:txXfrm>
        <a:off x="48547" y="2260216"/>
        <a:ext cx="10418506" cy="897406"/>
      </dsp:txXfrm>
    </dsp:sp>
    <dsp:sp modelId="{AF01B59E-A808-4ADD-BF9C-256DB2D70A6A}">
      <dsp:nvSpPr>
        <dsp:cNvPr id="0" name=""/>
        <dsp:cNvSpPr/>
      </dsp:nvSpPr>
      <dsp:spPr>
        <a:xfrm>
          <a:off x="0" y="3278169"/>
          <a:ext cx="10515600" cy="9945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This is particularly the case if these products are </a:t>
          </a:r>
          <a:r>
            <a:rPr lang="en-GB" sz="2500" b="1" kern="1200"/>
            <a:t>price elastic </a:t>
          </a:r>
          <a:r>
            <a:rPr lang="en-GB" sz="2500" kern="1200"/>
            <a:t>making it easier for importers to look elsewhere as there are likely to be more substitutes</a:t>
          </a:r>
          <a:endParaRPr lang="en-US" sz="2500" kern="1200"/>
        </a:p>
      </dsp:txBody>
      <dsp:txXfrm>
        <a:off x="48547" y="3326716"/>
        <a:ext cx="10418506" cy="8974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F9B8EF-1BC9-4352-BEBD-5B87E16052E4}">
      <dsp:nvSpPr>
        <dsp:cNvPr id="0" name=""/>
        <dsp:cNvSpPr/>
      </dsp:nvSpPr>
      <dsp:spPr>
        <a:xfrm>
          <a:off x="0" y="74211"/>
          <a:ext cx="10515600" cy="79450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Over time, the price of goods and services tends to rise</a:t>
          </a:r>
          <a:endParaRPr lang="en-US" sz="2000" kern="1200"/>
        </a:p>
      </dsp:txBody>
      <dsp:txXfrm>
        <a:off x="38784" y="112995"/>
        <a:ext cx="10438032" cy="716935"/>
      </dsp:txXfrm>
    </dsp:sp>
    <dsp:sp modelId="{480F1FA3-999B-472F-9397-9F83CFF2B382}">
      <dsp:nvSpPr>
        <dsp:cNvPr id="0" name=""/>
        <dsp:cNvSpPr/>
      </dsp:nvSpPr>
      <dsp:spPr>
        <a:xfrm>
          <a:off x="0" y="926314"/>
          <a:ext cx="10515600" cy="794503"/>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If </a:t>
          </a:r>
          <a:r>
            <a:rPr lang="en-GB" sz="2000" b="1" kern="1200"/>
            <a:t>wages</a:t>
          </a:r>
          <a:r>
            <a:rPr lang="en-GB" sz="2000" kern="1200"/>
            <a:t> and earnings remain </a:t>
          </a:r>
          <a:r>
            <a:rPr lang="en-GB" sz="2000" b="1" kern="1200"/>
            <a:t>constant</a:t>
          </a:r>
          <a:r>
            <a:rPr lang="en-GB" sz="2000" kern="1200"/>
            <a:t>, then as prices rise, </a:t>
          </a:r>
          <a:r>
            <a:rPr lang="en-GB" sz="2000" b="1" kern="1200"/>
            <a:t>consumers are worse off in </a:t>
          </a:r>
          <a:r>
            <a:rPr lang="en-GB" sz="2000" b="1" u="sng" kern="1200"/>
            <a:t>real</a:t>
          </a:r>
          <a:r>
            <a:rPr lang="en-GB" sz="2000" b="1" kern="1200"/>
            <a:t> terms</a:t>
          </a:r>
          <a:r>
            <a:rPr lang="en-GB" sz="2000" kern="1200"/>
            <a:t>, as their </a:t>
          </a:r>
          <a:r>
            <a:rPr lang="en-GB" sz="2000" b="1" kern="1200"/>
            <a:t>real income </a:t>
          </a:r>
          <a:r>
            <a:rPr lang="en-GB" sz="2000" kern="1200"/>
            <a:t>will buy less goods and services than previously</a:t>
          </a:r>
          <a:endParaRPr lang="en-US" sz="2000" kern="1200"/>
        </a:p>
      </dsp:txBody>
      <dsp:txXfrm>
        <a:off x="38784" y="965098"/>
        <a:ext cx="10438032" cy="716935"/>
      </dsp:txXfrm>
    </dsp:sp>
    <dsp:sp modelId="{4BB47697-FFBF-4465-86A0-0264980E4840}">
      <dsp:nvSpPr>
        <dsp:cNvPr id="0" name=""/>
        <dsp:cNvSpPr/>
      </dsp:nvSpPr>
      <dsp:spPr>
        <a:xfrm>
          <a:off x="0" y="1778417"/>
          <a:ext cx="10515600" cy="794503"/>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Therefore it is said that inflation </a:t>
          </a:r>
          <a:r>
            <a:rPr lang="en-GB" sz="2000" b="1" kern="1200"/>
            <a:t>erodes the value of money</a:t>
          </a:r>
          <a:endParaRPr lang="en-US" sz="2000" kern="1200"/>
        </a:p>
      </dsp:txBody>
      <dsp:txXfrm>
        <a:off x="38784" y="1817201"/>
        <a:ext cx="10438032" cy="716935"/>
      </dsp:txXfrm>
    </dsp:sp>
    <dsp:sp modelId="{425F31BF-9B3A-4C74-AABD-73960051B237}">
      <dsp:nvSpPr>
        <dsp:cNvPr id="0" name=""/>
        <dsp:cNvSpPr/>
      </dsp:nvSpPr>
      <dsp:spPr>
        <a:xfrm>
          <a:off x="0" y="2630520"/>
          <a:ext cx="10515600" cy="794503"/>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At the same time the </a:t>
          </a:r>
          <a:r>
            <a:rPr lang="en-GB" sz="2000" b="1" kern="1200"/>
            <a:t>return of savers </a:t>
          </a:r>
          <a:r>
            <a:rPr lang="en-GB" sz="2000" kern="1200"/>
            <a:t>will be less in </a:t>
          </a:r>
          <a:r>
            <a:rPr lang="en-GB" sz="2000" b="1" kern="1200"/>
            <a:t>real terms </a:t>
          </a:r>
          <a:r>
            <a:rPr lang="en-GB" sz="2000" kern="1200"/>
            <a:t>as  inflation eats into the value of their savings  </a:t>
          </a:r>
          <a:endParaRPr lang="en-US" sz="2000" kern="1200"/>
        </a:p>
      </dsp:txBody>
      <dsp:txXfrm>
        <a:off x="38784" y="2669304"/>
        <a:ext cx="10438032" cy="716935"/>
      </dsp:txXfrm>
    </dsp:sp>
    <dsp:sp modelId="{C53EB968-646D-4F30-91D9-CB29B6F1B1DF}">
      <dsp:nvSpPr>
        <dsp:cNvPr id="0" name=""/>
        <dsp:cNvSpPr/>
      </dsp:nvSpPr>
      <dsp:spPr>
        <a:xfrm>
          <a:off x="0" y="3482623"/>
          <a:ext cx="10515600" cy="794503"/>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However, </a:t>
          </a:r>
          <a:r>
            <a:rPr lang="en-GB" sz="2000" b="1" kern="1200"/>
            <a:t>borrowers are better off </a:t>
          </a:r>
          <a:r>
            <a:rPr lang="en-GB" sz="2000" kern="1200"/>
            <a:t>as they will be paying back less in </a:t>
          </a:r>
          <a:r>
            <a:rPr lang="en-GB" sz="2000" b="1" kern="1200"/>
            <a:t>real terms </a:t>
          </a:r>
          <a:r>
            <a:rPr lang="en-GB" sz="2000" kern="1200"/>
            <a:t>e.g. high inflation rates might be greater than the interest that they pay back</a:t>
          </a:r>
          <a:endParaRPr lang="en-US" sz="2000" kern="1200"/>
        </a:p>
      </dsp:txBody>
      <dsp:txXfrm>
        <a:off x="38784" y="3521407"/>
        <a:ext cx="10438032" cy="71693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618.2453" units="1/cm"/>
          <inkml:channelProperty channel="Y" name="resolution" value="1092.23328" units="1/cm"/>
          <inkml:channelProperty channel="T" name="resolution" value="1" units="1/dev"/>
        </inkml:channelProperties>
      </inkml:inkSource>
      <inkml:timestamp xml:id="ts0" timeString="2023-05-02T08:11:42.409"/>
    </inkml:context>
    <inkml:brush xml:id="br0">
      <inkml:brushProperty name="width" value="0.05292" units="cm"/>
      <inkml:brushProperty name="height" value="0.05292" units="cm"/>
      <inkml:brushProperty name="color" value="#FF0000"/>
    </inkml:brush>
  </inkml:definitions>
  <inkml:trace contextRef="#ctx0" brushRef="#br0">11311 15370 0,'-101'33'16,"9"3"-16,7 7 15,15 8 1,24 0-16</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DA10B-BD94-409D-B709-91CC27613E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ABE0090-E1E3-43B0-8690-6FCB744873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82ABCDE-D59D-4A13-9B5A-2D88FB6C1235}"/>
              </a:ext>
            </a:extLst>
          </p:cNvPr>
          <p:cNvSpPr>
            <a:spLocks noGrp="1"/>
          </p:cNvSpPr>
          <p:nvPr>
            <p:ph type="dt" sz="half" idx="10"/>
          </p:nvPr>
        </p:nvSpPr>
        <p:spPr/>
        <p:txBody>
          <a:bodyPr/>
          <a:lstStyle/>
          <a:p>
            <a:fld id="{6AD6EE87-EBD5-4F12-A48A-63ACA297AC8F}" type="datetimeFigureOut">
              <a:rPr lang="en-US" smtClean="0"/>
              <a:t>3/18/2025</a:t>
            </a:fld>
            <a:endParaRPr lang="en-US" dirty="0"/>
          </a:p>
        </p:txBody>
      </p:sp>
      <p:sp>
        <p:nvSpPr>
          <p:cNvPr id="5" name="Footer Placeholder 4">
            <a:extLst>
              <a:ext uri="{FF2B5EF4-FFF2-40B4-BE49-F238E27FC236}">
                <a16:creationId xmlns:a16="http://schemas.microsoft.com/office/drawing/2014/main" id="{A3EB8E21-AB27-4EC3-B25B-177FFDE0B5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ABE38C0-BE16-4FD5-A4D3-3F0197E82F8B}"/>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52083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1C3CE-56CC-43BB-889B-7C5DA578E18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3CA2C3E-081F-4FA4-AA28-52B15DFDDD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84D73D-7BE6-4F62-8100-13B35F8118F6}"/>
              </a:ext>
            </a:extLst>
          </p:cNvPr>
          <p:cNvSpPr>
            <a:spLocks noGrp="1"/>
          </p:cNvSpPr>
          <p:nvPr>
            <p:ph type="dt" sz="half" idx="10"/>
          </p:nvPr>
        </p:nvSpPr>
        <p:spPr/>
        <p:txBody>
          <a:bodyPr/>
          <a:lstStyle/>
          <a:p>
            <a:fld id="{4CD73815-2707-4475-8F1A-B873CB631BB4}" type="datetimeFigureOut">
              <a:rPr lang="en-US" smtClean="0"/>
              <a:t>3/18/2025</a:t>
            </a:fld>
            <a:endParaRPr lang="en-US" dirty="0"/>
          </a:p>
        </p:txBody>
      </p:sp>
      <p:sp>
        <p:nvSpPr>
          <p:cNvPr id="5" name="Footer Placeholder 4">
            <a:extLst>
              <a:ext uri="{FF2B5EF4-FFF2-40B4-BE49-F238E27FC236}">
                <a16:creationId xmlns:a16="http://schemas.microsoft.com/office/drawing/2014/main" id="{21E9F0A6-CB70-4CC5-A663-BEACEA1040B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182486-F24F-4F76-8D10-285D0809710B}"/>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43734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623F9B-58B5-4E53-B37D-EB10D417D31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799C964-A208-47A4-B5C1-A6FD31F21D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F90B66-F788-4A93-805C-B2580AAA4F7D}"/>
              </a:ext>
            </a:extLst>
          </p:cNvPr>
          <p:cNvSpPr>
            <a:spLocks noGrp="1"/>
          </p:cNvSpPr>
          <p:nvPr>
            <p:ph type="dt" sz="half" idx="10"/>
          </p:nvPr>
        </p:nvSpPr>
        <p:spPr/>
        <p:txBody>
          <a:bodyPr/>
          <a:lstStyle/>
          <a:p>
            <a:fld id="{2A4AFB99-0EAB-4182-AFF8-E214C82A68F6}" type="datetimeFigureOut">
              <a:rPr lang="en-US" smtClean="0"/>
              <a:t>3/18/2025</a:t>
            </a:fld>
            <a:endParaRPr lang="en-US" dirty="0"/>
          </a:p>
        </p:txBody>
      </p:sp>
      <p:sp>
        <p:nvSpPr>
          <p:cNvPr id="5" name="Footer Placeholder 4">
            <a:extLst>
              <a:ext uri="{FF2B5EF4-FFF2-40B4-BE49-F238E27FC236}">
                <a16:creationId xmlns:a16="http://schemas.microsoft.com/office/drawing/2014/main" id="{3B3B9CE5-25CE-45F4-9EF5-FB03B236041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01D44D-5065-432A-8294-405000A7DA82}"/>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84537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32992" y="1825625"/>
            <a:ext cx="8820808" cy="4351338"/>
          </a:xfrm>
          <a:ln w="76200">
            <a:solidFill>
              <a:srgbClr val="FF0000"/>
            </a:solidFill>
          </a:ln>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26023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36BCC-7BC8-410D-90AA-B40CD104294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BD37BE1-BFE9-40A6-A986-D2B376FD0C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95A256-D230-41FF-A2F9-4955B925996D}"/>
              </a:ext>
            </a:extLst>
          </p:cNvPr>
          <p:cNvSpPr>
            <a:spLocks noGrp="1"/>
          </p:cNvSpPr>
          <p:nvPr>
            <p:ph type="dt" sz="half" idx="10"/>
          </p:nvPr>
        </p:nvSpPr>
        <p:spPr/>
        <p:txBody>
          <a:bodyPr/>
          <a:lstStyle/>
          <a:p>
            <a:fld id="{A5D3794B-289A-4A80-97D7-111025398D45}" type="datetimeFigureOut">
              <a:rPr lang="en-US" smtClean="0"/>
              <a:t>3/18/2025</a:t>
            </a:fld>
            <a:endParaRPr lang="en-US" dirty="0"/>
          </a:p>
        </p:txBody>
      </p:sp>
      <p:sp>
        <p:nvSpPr>
          <p:cNvPr id="5" name="Footer Placeholder 4">
            <a:extLst>
              <a:ext uri="{FF2B5EF4-FFF2-40B4-BE49-F238E27FC236}">
                <a16:creationId xmlns:a16="http://schemas.microsoft.com/office/drawing/2014/main" id="{8DBBB860-BF5C-487E-917B-6A6AAA05B3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77A2CC3-9209-4B10-9EF0-1DA8191CBAA2}"/>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762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40F16-C078-4E3B-A091-E5F7F9869F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A3F2A50-0540-4196-AEBB-C9AEAC0BA7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743CAE-0937-4B86-8B2A-EF387780B049}"/>
              </a:ext>
            </a:extLst>
          </p:cNvPr>
          <p:cNvSpPr>
            <a:spLocks noGrp="1"/>
          </p:cNvSpPr>
          <p:nvPr>
            <p:ph type="dt" sz="half" idx="10"/>
          </p:nvPr>
        </p:nvSpPr>
        <p:spPr/>
        <p:txBody>
          <a:bodyPr/>
          <a:lstStyle/>
          <a:p>
            <a:fld id="{5A61015F-7CC6-4D0A-9D87-873EA4C304CC}" type="datetimeFigureOut">
              <a:rPr lang="en-US" smtClean="0"/>
              <a:t>3/18/2025</a:t>
            </a:fld>
            <a:endParaRPr lang="en-US" dirty="0"/>
          </a:p>
        </p:txBody>
      </p:sp>
      <p:sp>
        <p:nvSpPr>
          <p:cNvPr id="5" name="Footer Placeholder 4">
            <a:extLst>
              <a:ext uri="{FF2B5EF4-FFF2-40B4-BE49-F238E27FC236}">
                <a16:creationId xmlns:a16="http://schemas.microsoft.com/office/drawing/2014/main" id="{78F079C4-17DE-4D1B-A732-16A5A6B4CE4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D0C9A01-EFD3-4416-9751-07935E914B30}"/>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90409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87972-2CD5-4441-B0F0-6DFCB28841B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9C59C2A-3F13-4945-A884-4981D65F72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8B14880-C21F-4B61-9803-7370FF4EFE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CD19EBA-FB8D-44BC-B844-6C476BFC4291}"/>
              </a:ext>
            </a:extLst>
          </p:cNvPr>
          <p:cNvSpPr>
            <a:spLocks noGrp="1"/>
          </p:cNvSpPr>
          <p:nvPr>
            <p:ph type="dt" sz="half" idx="10"/>
          </p:nvPr>
        </p:nvSpPr>
        <p:spPr/>
        <p:txBody>
          <a:bodyPr/>
          <a:lstStyle/>
          <a:p>
            <a:fld id="{93C6A301-0538-44EC-B09D-202E1042A48B}" type="datetimeFigureOut">
              <a:rPr lang="en-US" smtClean="0"/>
              <a:t>3/18/2025</a:t>
            </a:fld>
            <a:endParaRPr lang="en-US" dirty="0"/>
          </a:p>
        </p:txBody>
      </p:sp>
      <p:sp>
        <p:nvSpPr>
          <p:cNvPr id="6" name="Footer Placeholder 5">
            <a:extLst>
              <a:ext uri="{FF2B5EF4-FFF2-40B4-BE49-F238E27FC236}">
                <a16:creationId xmlns:a16="http://schemas.microsoft.com/office/drawing/2014/main" id="{9C77E510-1A92-4BAA-A4D5-3FD33571101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D6EFAC7-A504-4348-8997-A7A56E866915}"/>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51768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A3BEE-2725-413C-A9A8-F3057A9DEA5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087F719-1FEF-4ED4-A997-EB502E8B29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FE2BEB-47F5-4542-87C7-E5349B2168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A2E68C3-2088-482A-849B-DD551A8071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8C351F-8BDD-45FC-91BF-77A71209FA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DE3F6BB-82E2-4289-AF64-DB720F15AB66}"/>
              </a:ext>
            </a:extLst>
          </p:cNvPr>
          <p:cNvSpPr>
            <a:spLocks noGrp="1"/>
          </p:cNvSpPr>
          <p:nvPr>
            <p:ph type="dt" sz="half" idx="10"/>
          </p:nvPr>
        </p:nvSpPr>
        <p:spPr/>
        <p:txBody>
          <a:bodyPr/>
          <a:lstStyle/>
          <a:p>
            <a:fld id="{D789574A-8875-45EF-8EA2-3CAA0F7ABC4C}" type="datetimeFigureOut">
              <a:rPr lang="en-US" smtClean="0"/>
              <a:t>3/18/2025</a:t>
            </a:fld>
            <a:endParaRPr lang="en-US" dirty="0"/>
          </a:p>
        </p:txBody>
      </p:sp>
      <p:sp>
        <p:nvSpPr>
          <p:cNvPr id="8" name="Footer Placeholder 7">
            <a:extLst>
              <a:ext uri="{FF2B5EF4-FFF2-40B4-BE49-F238E27FC236}">
                <a16:creationId xmlns:a16="http://schemas.microsoft.com/office/drawing/2014/main" id="{1165A0B2-08D1-4ECE-A549-7BC436E8062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F2CFDCA-DDAE-4BCF-B03A-3C0B091FCA24}"/>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52604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ED52F-FD8A-4BDC-92DC-308D9B3A7DB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FD8C544-CC31-4176-9A18-30DDA87822BE}"/>
              </a:ext>
            </a:extLst>
          </p:cNvPr>
          <p:cNvSpPr>
            <a:spLocks noGrp="1"/>
          </p:cNvSpPr>
          <p:nvPr>
            <p:ph type="dt" sz="half" idx="10"/>
          </p:nvPr>
        </p:nvSpPr>
        <p:spPr/>
        <p:txBody>
          <a:bodyPr/>
          <a:lstStyle/>
          <a:p>
            <a:fld id="{67EF4D4C-5367-4C26-9E2B-D8088D7FCA81}" type="datetimeFigureOut">
              <a:rPr lang="en-US" smtClean="0"/>
              <a:t>3/18/2025</a:t>
            </a:fld>
            <a:endParaRPr lang="en-US" dirty="0"/>
          </a:p>
        </p:txBody>
      </p:sp>
      <p:sp>
        <p:nvSpPr>
          <p:cNvPr id="4" name="Footer Placeholder 3">
            <a:extLst>
              <a:ext uri="{FF2B5EF4-FFF2-40B4-BE49-F238E27FC236}">
                <a16:creationId xmlns:a16="http://schemas.microsoft.com/office/drawing/2014/main" id="{F9426666-6A64-4F6F-859B-DA4B68D50E1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E19124E-C985-44EC-B1B5-1E201EB2C88C}"/>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26639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15B270-0E89-45F9-A924-FEB637559075}"/>
              </a:ext>
            </a:extLst>
          </p:cNvPr>
          <p:cNvSpPr>
            <a:spLocks noGrp="1"/>
          </p:cNvSpPr>
          <p:nvPr>
            <p:ph type="dt" sz="half" idx="10"/>
          </p:nvPr>
        </p:nvSpPr>
        <p:spPr/>
        <p:txBody>
          <a:bodyPr/>
          <a:lstStyle/>
          <a:p>
            <a:fld id="{56E91E96-98B0-4413-9547-46F3504108EF}" type="datetimeFigureOut">
              <a:rPr lang="en-US" smtClean="0"/>
              <a:t>3/18/2025</a:t>
            </a:fld>
            <a:endParaRPr lang="en-US" dirty="0"/>
          </a:p>
        </p:txBody>
      </p:sp>
      <p:sp>
        <p:nvSpPr>
          <p:cNvPr id="3" name="Footer Placeholder 2">
            <a:extLst>
              <a:ext uri="{FF2B5EF4-FFF2-40B4-BE49-F238E27FC236}">
                <a16:creationId xmlns:a16="http://schemas.microsoft.com/office/drawing/2014/main" id="{3DDF46F5-E174-401B-9779-458771E9418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6644725-BCB6-4020-A0D3-86C8E94146CC}"/>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52013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AD670-B8A5-4EB3-A06C-CCFCA2DCE1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44111A8-6A42-47CB-8793-AA4EE72A8F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4845EA3-B2CF-4712-B376-3D7F4922C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C9C264-96DB-4D06-BC90-F3DD07D5E32F}"/>
              </a:ext>
            </a:extLst>
          </p:cNvPr>
          <p:cNvSpPr>
            <a:spLocks noGrp="1"/>
          </p:cNvSpPr>
          <p:nvPr>
            <p:ph type="dt" sz="half" idx="10"/>
          </p:nvPr>
        </p:nvSpPr>
        <p:spPr/>
        <p:txBody>
          <a:bodyPr/>
          <a:lstStyle/>
          <a:p>
            <a:fld id="{05C68B11-C5A8-448C-8CE9-B1A273C79CFC}" type="datetimeFigureOut">
              <a:rPr lang="en-US" smtClean="0"/>
              <a:t>3/18/2025</a:t>
            </a:fld>
            <a:endParaRPr lang="en-US" dirty="0"/>
          </a:p>
        </p:txBody>
      </p:sp>
      <p:sp>
        <p:nvSpPr>
          <p:cNvPr id="6" name="Footer Placeholder 5">
            <a:extLst>
              <a:ext uri="{FF2B5EF4-FFF2-40B4-BE49-F238E27FC236}">
                <a16:creationId xmlns:a16="http://schemas.microsoft.com/office/drawing/2014/main" id="{A8AB158D-82C7-452A-BC70-B98D3086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3617AA9-A1D6-4F79-AEF6-D9A35138DF24}"/>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92201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12E78-40E7-480B-9458-297E8650B6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5032FDF-A313-4E60-940A-392AD4D97E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D3BFF06-AA24-4459-9BB3-B79ADFC3B3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28C62B-93BA-4473-9503-5CC76E076711}"/>
              </a:ext>
            </a:extLst>
          </p:cNvPr>
          <p:cNvSpPr>
            <a:spLocks noGrp="1"/>
          </p:cNvSpPr>
          <p:nvPr>
            <p:ph type="dt" sz="half" idx="10"/>
          </p:nvPr>
        </p:nvSpPr>
        <p:spPr/>
        <p:txBody>
          <a:bodyPr/>
          <a:lstStyle/>
          <a:p>
            <a:fld id="{C7616CA0-919D-4A49-9C8A-62FDFB3A5183}" type="datetimeFigureOut">
              <a:rPr lang="en-US" smtClean="0"/>
              <a:t>3/18/2025</a:t>
            </a:fld>
            <a:endParaRPr lang="en-US" dirty="0"/>
          </a:p>
        </p:txBody>
      </p:sp>
      <p:sp>
        <p:nvSpPr>
          <p:cNvPr id="6" name="Footer Placeholder 5">
            <a:extLst>
              <a:ext uri="{FF2B5EF4-FFF2-40B4-BE49-F238E27FC236}">
                <a16:creationId xmlns:a16="http://schemas.microsoft.com/office/drawing/2014/main" id="{AC2BDBBA-325D-4152-A108-7189F3A2C47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D245871-3714-4D0E-A142-0EDD5F3B52FE}"/>
              </a:ext>
            </a:extLst>
          </p:cNvPr>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3958197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41E217-900E-40A9-8F99-2BB813996B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16D1D96-3435-4413-A5EA-093DC99800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FCC0D6-3E61-4C41-BCB8-F5C5AF7023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98CD5-6C1E-4009-B41F-6DF62E31D3BE}" type="datetimeFigureOut">
              <a:rPr lang="en-US" smtClean="0"/>
              <a:pPr/>
              <a:t>3/18/2025</a:t>
            </a:fld>
            <a:endParaRPr lang="en-US" dirty="0"/>
          </a:p>
        </p:txBody>
      </p:sp>
      <p:sp>
        <p:nvSpPr>
          <p:cNvPr id="5" name="Footer Placeholder 4">
            <a:extLst>
              <a:ext uri="{FF2B5EF4-FFF2-40B4-BE49-F238E27FC236}">
                <a16:creationId xmlns:a16="http://schemas.microsoft.com/office/drawing/2014/main" id="{39D831F9-1B12-44C8-B6A3-D18D06D476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9C24832-2F21-4135-B954-D93270BB30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1430127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www.exampaperspractice.co.u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www.exampaperspractice.co.uk/" TargetMode="External"/><Relationship Id="rId4" Type="http://schemas.openxmlformats.org/officeDocument/2006/relationships/diagramLayout" Target="../diagrams/layout1.xml"/><Relationship Id="rId9"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hyperlink" Target="http://www.exampaperspractice.co.uk/" TargetMode="External"/><Relationship Id="rId4" Type="http://schemas.openxmlformats.org/officeDocument/2006/relationships/diagramLayout" Target="../diagrams/layout2.xml"/><Relationship Id="rId9"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hyperlink" Target="http://www.exampaperspractice.co.uk/" TargetMode="External"/><Relationship Id="rId4" Type="http://schemas.openxmlformats.org/officeDocument/2006/relationships/diagramLayout" Target="../diagrams/layout3.xml"/><Relationship Id="rId9"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hyperlink" Target="http://www.exampaperspractice.co.uk/" TargetMode="External"/><Relationship Id="rId3" Type="http://schemas.openxmlformats.org/officeDocument/2006/relationships/hyperlink" Target="https://www.bbc.co.uk/news/business-12196322" TargetMode="External"/><Relationship Id="rId7" Type="http://schemas.openxmlformats.org/officeDocument/2006/relationships/image" Target="../media/image3.png"/><Relationship Id="rId2" Type="http://schemas.openxmlformats.org/officeDocument/2006/relationships/hyperlink" Target="https://www.bbc.co.uk/news/business-61483175"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8.jpeg"/><Relationship Id="rId4" Type="http://schemas.openxmlformats.org/officeDocument/2006/relationships/hyperlink" Target="https://www.bbc.co.uk/news/business-61469532"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hyperlink" Target="http://www.exampaperspractice.co.uk/" TargetMode="External"/><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6395C29-766F-7157-A87B-EFAFB144E1AE}"/>
              </a:ext>
            </a:extLst>
          </p:cNvPr>
          <p:cNvPicPr>
            <a:picLocks noChangeAspect="1"/>
          </p:cNvPicPr>
          <p:nvPr/>
        </p:nvPicPr>
        <p:blipFill rotWithShape="1">
          <a:blip r:embed="rId2"/>
          <a:srcRect t="237" r="-2" b="14554"/>
          <a:stretch/>
        </p:blipFill>
        <p:spPr>
          <a:xfrm>
            <a:off x="-3047" y="10"/>
            <a:ext cx="12191999" cy="6857990"/>
          </a:xfrm>
          <a:prstGeom prst="rect">
            <a:avLst/>
          </a:prstGeom>
        </p:spPr>
      </p:pic>
      <p:sp>
        <p:nvSpPr>
          <p:cNvPr id="13" name="Rectangle 1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GB" sz="5200">
                <a:solidFill>
                  <a:srgbClr val="FFFFFF"/>
                </a:solidFill>
              </a:rPr>
              <a:t>2.5.3 Inflation</a:t>
            </a:r>
            <a:br>
              <a:rPr lang="en-GB" sz="5200">
                <a:solidFill>
                  <a:srgbClr val="FFFFFF"/>
                </a:solidFill>
              </a:rPr>
            </a:br>
            <a:r>
              <a:rPr lang="en-GB" sz="5200">
                <a:solidFill>
                  <a:srgbClr val="FFFFFF"/>
                </a:solidFill>
              </a:rPr>
              <a:t>(1)</a:t>
            </a:r>
          </a:p>
        </p:txBody>
      </p:sp>
      <p:sp>
        <p:nvSpPr>
          <p:cNvPr id="5" name="Subtitle 4">
            <a:extLst>
              <a:ext uri="{FF2B5EF4-FFF2-40B4-BE49-F238E27FC236}">
                <a16:creationId xmlns:a16="http://schemas.microsoft.com/office/drawing/2014/main" id="{DC112788-AF45-415A-B501-42CAD27EBADC}"/>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endParaRPr lang="en-GB">
              <a:solidFill>
                <a:srgbClr val="FFFFFF"/>
              </a:solidFill>
            </a:endParaRPr>
          </a:p>
        </p:txBody>
      </p:sp>
      <p:pic>
        <p:nvPicPr>
          <p:cNvPr id="3" name="Picture 2">
            <a:extLst>
              <a:ext uri="{FF2B5EF4-FFF2-40B4-BE49-F238E27FC236}">
                <a16:creationId xmlns:a16="http://schemas.microsoft.com/office/drawing/2014/main" id="{50250E32-29F9-1C92-67E1-E4BA325C9971}"/>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248131" y="1879822"/>
            <a:ext cx="7695738" cy="3098355"/>
          </a:xfrm>
          <a:prstGeom prst="rect">
            <a:avLst/>
          </a:prstGeom>
        </p:spPr>
      </p:pic>
      <p:pic>
        <p:nvPicPr>
          <p:cNvPr id="4" name="Picture 3">
            <a:extLst>
              <a:ext uri="{FF2B5EF4-FFF2-40B4-BE49-F238E27FC236}">
                <a16:creationId xmlns:a16="http://schemas.microsoft.com/office/drawing/2014/main" id="{53E68B4C-FC19-C1F5-F091-EC6A1EB30493}"/>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643844" y="154437"/>
            <a:ext cx="933411" cy="375797"/>
          </a:xfrm>
          <a:prstGeom prst="rect">
            <a:avLst/>
          </a:prstGeom>
        </p:spPr>
      </p:pic>
      <p:sp>
        <p:nvSpPr>
          <p:cNvPr id="6" name="Footer Placeholder 2">
            <a:extLst>
              <a:ext uri="{FF2B5EF4-FFF2-40B4-BE49-F238E27FC236}">
                <a16:creationId xmlns:a16="http://schemas.microsoft.com/office/drawing/2014/main" id="{81C7BA55-055A-866B-C81D-A3C4964A5CCB}"/>
              </a:ext>
            </a:extLst>
          </p:cNvPr>
          <p:cNvSpPr txBox="1">
            <a:spLocks/>
          </p:cNvSpPr>
          <p:nvPr/>
        </p:nvSpPr>
        <p:spPr>
          <a:xfrm>
            <a:off x="2259194"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C8A791E-840D-E20D-DD2F-7E771E75D45E}"/>
              </a:ext>
            </a:extLst>
          </p:cNvPr>
          <p:cNvSpPr txBox="1"/>
          <p:nvPr/>
        </p:nvSpPr>
        <p:spPr>
          <a:xfrm>
            <a:off x="7082365"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530007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9423" y="77378"/>
            <a:ext cx="8726214" cy="1325563"/>
          </a:xfrm>
          <a:ln>
            <a:noFill/>
          </a:ln>
        </p:spPr>
        <p:txBody>
          <a:bodyPr>
            <a:normAutofit fontScale="90000"/>
          </a:bodyPr>
          <a:lstStyle/>
          <a:p>
            <a:r>
              <a:rPr lang="en-GB" dirty="0"/>
              <a:t>Demand-Pull Inflation Diagram</a:t>
            </a:r>
          </a:p>
        </p:txBody>
      </p:sp>
      <p:sp>
        <p:nvSpPr>
          <p:cNvPr id="4" name="TextBox 3"/>
          <p:cNvSpPr txBox="1"/>
          <p:nvPr/>
        </p:nvSpPr>
        <p:spPr>
          <a:xfrm>
            <a:off x="8623086" y="1529897"/>
            <a:ext cx="3379100" cy="646331"/>
          </a:xfrm>
          <a:prstGeom prst="rect">
            <a:avLst/>
          </a:prstGeom>
          <a:solidFill>
            <a:srgbClr val="CCFFCC"/>
          </a:solidFill>
          <a:ln w="28575">
            <a:solidFill>
              <a:schemeClr val="tx1"/>
            </a:solidFill>
          </a:ln>
        </p:spPr>
        <p:txBody>
          <a:bodyPr wrap="square" rtlCol="0">
            <a:spAutoFit/>
          </a:bodyPr>
          <a:lstStyle/>
          <a:p>
            <a:pPr defTabSz="914400"/>
            <a:r>
              <a:rPr lang="en-GB" dirty="0">
                <a:solidFill>
                  <a:srgbClr val="000000"/>
                </a:solidFill>
                <a:latin typeface="Calibri"/>
              </a:rPr>
              <a:t>1) Begin with the equilibrium position.</a:t>
            </a:r>
          </a:p>
        </p:txBody>
      </p:sp>
      <p:sp>
        <p:nvSpPr>
          <p:cNvPr id="5" name="TextBox 4"/>
          <p:cNvSpPr txBox="1"/>
          <p:nvPr/>
        </p:nvSpPr>
        <p:spPr>
          <a:xfrm>
            <a:off x="8623086" y="2279035"/>
            <a:ext cx="3379100" cy="1477328"/>
          </a:xfrm>
          <a:prstGeom prst="rect">
            <a:avLst/>
          </a:prstGeom>
          <a:solidFill>
            <a:srgbClr val="CCFFCC"/>
          </a:solidFill>
          <a:ln w="28575">
            <a:solidFill>
              <a:schemeClr val="tx1"/>
            </a:solidFill>
          </a:ln>
        </p:spPr>
        <p:txBody>
          <a:bodyPr wrap="square" rtlCol="0">
            <a:spAutoFit/>
          </a:bodyPr>
          <a:lstStyle/>
          <a:p>
            <a:pPr defTabSz="914400"/>
            <a:r>
              <a:rPr lang="en-GB" dirty="0">
                <a:solidFill>
                  <a:srgbClr val="000000"/>
                </a:solidFill>
                <a:latin typeface="Calibri"/>
              </a:rPr>
              <a:t>2) If there is a </a:t>
            </a:r>
            <a:r>
              <a:rPr lang="en-GB" b="1" dirty="0">
                <a:solidFill>
                  <a:srgbClr val="F5C201">
                    <a:lumMod val="75000"/>
                  </a:srgbClr>
                </a:solidFill>
                <a:latin typeface="Calibri"/>
              </a:rPr>
              <a:t>cut in interest rates</a:t>
            </a:r>
            <a:r>
              <a:rPr lang="en-GB" dirty="0">
                <a:solidFill>
                  <a:srgbClr val="000000"/>
                </a:solidFill>
                <a:latin typeface="Calibri"/>
              </a:rPr>
              <a:t>, this makes borrowing on credit more attractive, and saving less rewarding so </a:t>
            </a:r>
            <a:r>
              <a:rPr lang="en-GB" b="1" dirty="0">
                <a:solidFill>
                  <a:srgbClr val="F5C201">
                    <a:lumMod val="75000"/>
                  </a:srgbClr>
                </a:solidFill>
                <a:latin typeface="Calibri"/>
              </a:rPr>
              <a:t>consumption may rise</a:t>
            </a:r>
            <a:r>
              <a:rPr lang="en-GB" dirty="0">
                <a:solidFill>
                  <a:srgbClr val="000000"/>
                </a:solidFill>
                <a:latin typeface="Calibri"/>
              </a:rPr>
              <a:t>.</a:t>
            </a:r>
          </a:p>
        </p:txBody>
      </p:sp>
      <p:sp>
        <p:nvSpPr>
          <p:cNvPr id="6" name="TextBox 5"/>
          <p:cNvSpPr txBox="1"/>
          <p:nvPr/>
        </p:nvSpPr>
        <p:spPr>
          <a:xfrm>
            <a:off x="8610299" y="3858262"/>
            <a:ext cx="3379099" cy="646331"/>
          </a:xfrm>
          <a:prstGeom prst="rect">
            <a:avLst/>
          </a:prstGeom>
          <a:solidFill>
            <a:srgbClr val="CCFFCC"/>
          </a:solidFill>
          <a:ln w="28575">
            <a:solidFill>
              <a:schemeClr val="tx1"/>
            </a:solidFill>
          </a:ln>
        </p:spPr>
        <p:txBody>
          <a:bodyPr wrap="square" rtlCol="0">
            <a:spAutoFit/>
          </a:bodyPr>
          <a:lstStyle/>
          <a:p>
            <a:pPr defTabSz="914400"/>
            <a:r>
              <a:rPr lang="en-GB" dirty="0">
                <a:solidFill>
                  <a:srgbClr val="000000"/>
                </a:solidFill>
                <a:latin typeface="Calibri"/>
              </a:rPr>
              <a:t>3) This leads to a </a:t>
            </a:r>
            <a:r>
              <a:rPr lang="en-GB" b="1" dirty="0">
                <a:solidFill>
                  <a:srgbClr val="F5C201">
                    <a:lumMod val="75000"/>
                  </a:srgbClr>
                </a:solidFill>
                <a:latin typeface="Calibri"/>
              </a:rPr>
              <a:t>rise in AD to AD</a:t>
            </a:r>
            <a:r>
              <a:rPr lang="en-GB" sz="1600" b="1" dirty="0">
                <a:solidFill>
                  <a:srgbClr val="F5C201">
                    <a:lumMod val="75000"/>
                  </a:srgbClr>
                </a:solidFill>
                <a:latin typeface="Calibri"/>
              </a:rPr>
              <a:t>1</a:t>
            </a:r>
            <a:r>
              <a:rPr lang="en-GB" b="1" dirty="0">
                <a:solidFill>
                  <a:srgbClr val="F5C201">
                    <a:lumMod val="75000"/>
                  </a:srgbClr>
                </a:solidFill>
                <a:latin typeface="Calibri"/>
              </a:rPr>
              <a:t>.</a:t>
            </a:r>
          </a:p>
        </p:txBody>
      </p:sp>
      <p:sp>
        <p:nvSpPr>
          <p:cNvPr id="7" name="TextBox 6"/>
          <p:cNvSpPr txBox="1"/>
          <p:nvPr/>
        </p:nvSpPr>
        <p:spPr>
          <a:xfrm>
            <a:off x="8610298" y="4606492"/>
            <a:ext cx="3379099" cy="2031325"/>
          </a:xfrm>
          <a:prstGeom prst="rect">
            <a:avLst/>
          </a:prstGeom>
          <a:solidFill>
            <a:srgbClr val="CCFFCC"/>
          </a:solidFill>
          <a:ln w="28575">
            <a:solidFill>
              <a:schemeClr val="tx1"/>
            </a:solidFill>
          </a:ln>
        </p:spPr>
        <p:txBody>
          <a:bodyPr wrap="square" rtlCol="0">
            <a:spAutoFit/>
          </a:bodyPr>
          <a:lstStyle/>
          <a:p>
            <a:pPr defTabSz="914400"/>
            <a:r>
              <a:rPr lang="en-GB" dirty="0">
                <a:solidFill>
                  <a:srgbClr val="000000"/>
                </a:solidFill>
                <a:latin typeface="Calibri"/>
              </a:rPr>
              <a:t>4) In the short-run</a:t>
            </a:r>
            <a:r>
              <a:rPr lang="en-GB" b="1" i="1" dirty="0">
                <a:solidFill>
                  <a:srgbClr val="000000"/>
                </a:solidFill>
                <a:latin typeface="Calibri"/>
              </a:rPr>
              <a:t>, </a:t>
            </a:r>
            <a:r>
              <a:rPr lang="en-GB" b="1" dirty="0">
                <a:solidFill>
                  <a:srgbClr val="F5C201">
                    <a:lumMod val="75000"/>
                  </a:srgbClr>
                </a:solidFill>
                <a:latin typeface="Calibri"/>
              </a:rPr>
              <a:t>factor resources remain unchanged</a:t>
            </a:r>
            <a:r>
              <a:rPr lang="en-GB" b="1" i="1" dirty="0">
                <a:solidFill>
                  <a:srgbClr val="000000"/>
                </a:solidFill>
                <a:latin typeface="Calibri"/>
              </a:rPr>
              <a:t> </a:t>
            </a:r>
            <a:r>
              <a:rPr lang="en-GB" dirty="0">
                <a:solidFill>
                  <a:srgbClr val="000000"/>
                </a:solidFill>
                <a:latin typeface="Calibri"/>
              </a:rPr>
              <a:t>and if demand for goods and services rises faster than firms are able to provide additional supply, then prices will be </a:t>
            </a:r>
            <a:r>
              <a:rPr lang="en-GB" b="1" dirty="0">
                <a:solidFill>
                  <a:srgbClr val="F5C201">
                    <a:lumMod val="75000"/>
                  </a:srgbClr>
                </a:solidFill>
                <a:latin typeface="Calibri"/>
              </a:rPr>
              <a:t>‘pulled’ upwards to P</a:t>
            </a:r>
            <a:r>
              <a:rPr lang="en-GB" sz="1600" b="1" dirty="0">
                <a:solidFill>
                  <a:srgbClr val="F5C201">
                    <a:lumMod val="75000"/>
                  </a:srgbClr>
                </a:solidFill>
                <a:latin typeface="Calibri"/>
              </a:rPr>
              <a:t>1</a:t>
            </a:r>
            <a:r>
              <a:rPr lang="en-GB" b="1" dirty="0">
                <a:solidFill>
                  <a:srgbClr val="F5C201">
                    <a:lumMod val="75000"/>
                  </a:srgbClr>
                </a:solidFill>
                <a:latin typeface="Calibri"/>
              </a:rPr>
              <a:t>.</a:t>
            </a:r>
          </a:p>
        </p:txBody>
      </p:sp>
      <p:grpSp>
        <p:nvGrpSpPr>
          <p:cNvPr id="12" name="Group 11"/>
          <p:cNvGrpSpPr/>
          <p:nvPr/>
        </p:nvGrpSpPr>
        <p:grpSpPr>
          <a:xfrm>
            <a:off x="1734511" y="2185019"/>
            <a:ext cx="6427196" cy="4131162"/>
            <a:chOff x="881778" y="1981622"/>
            <a:chExt cx="6427196" cy="4131162"/>
          </a:xfrm>
        </p:grpSpPr>
        <p:cxnSp>
          <p:nvCxnSpPr>
            <p:cNvPr id="13" name="Straight Connector 12"/>
            <p:cNvCxnSpPr/>
            <p:nvPr/>
          </p:nvCxnSpPr>
          <p:spPr>
            <a:xfrm>
              <a:off x="1692275" y="2205038"/>
              <a:ext cx="0" cy="3527425"/>
            </a:xfrm>
            <a:prstGeom prst="line">
              <a:avLst/>
            </a:prstGeom>
            <a:noFill/>
            <a:ln w="28575" cap="flat" cmpd="sng" algn="ctr">
              <a:solidFill>
                <a:srgbClr val="D1282E"/>
              </a:solidFill>
              <a:prstDash val="solid"/>
            </a:ln>
            <a:effectLst/>
          </p:spPr>
        </p:cxnSp>
        <p:cxnSp>
          <p:nvCxnSpPr>
            <p:cNvPr id="14" name="Straight Connector 13"/>
            <p:cNvCxnSpPr/>
            <p:nvPr/>
          </p:nvCxnSpPr>
          <p:spPr>
            <a:xfrm>
              <a:off x="1692275" y="5732463"/>
              <a:ext cx="4679950" cy="0"/>
            </a:xfrm>
            <a:prstGeom prst="line">
              <a:avLst/>
            </a:prstGeom>
            <a:noFill/>
            <a:ln w="28575" cap="flat" cmpd="sng" algn="ctr">
              <a:solidFill>
                <a:srgbClr val="D1282E"/>
              </a:solidFill>
              <a:prstDash val="solid"/>
            </a:ln>
            <a:effectLst/>
          </p:spPr>
        </p:cxnSp>
        <p:sp>
          <p:nvSpPr>
            <p:cNvPr id="15" name="TextBox 14"/>
            <p:cNvSpPr txBox="1">
              <a:spLocks noChangeArrowheads="1"/>
            </p:cNvSpPr>
            <p:nvPr/>
          </p:nvSpPr>
          <p:spPr bwMode="auto">
            <a:xfrm>
              <a:off x="881778" y="1981622"/>
              <a:ext cx="863600" cy="646113"/>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Calibri"/>
                </a:rPr>
                <a:t>Price Level</a:t>
              </a:r>
              <a:endParaRPr kumimoji="0" lang="en-US" sz="1800" b="0" i="0" u="none" strike="noStrike" kern="0" cap="none" spc="0" normalizeH="0" baseline="0" noProof="0" dirty="0">
                <a:ln>
                  <a:noFill/>
                </a:ln>
                <a:solidFill>
                  <a:srgbClr val="000000"/>
                </a:solidFill>
                <a:effectLst/>
                <a:uLnTx/>
                <a:uFillTx/>
                <a:latin typeface="Calibri"/>
              </a:endParaRPr>
            </a:p>
          </p:txBody>
        </p:sp>
        <p:sp>
          <p:nvSpPr>
            <p:cNvPr id="16" name="TextBox 15"/>
            <p:cNvSpPr txBox="1">
              <a:spLocks noChangeArrowheads="1"/>
            </p:cNvSpPr>
            <p:nvPr/>
          </p:nvSpPr>
          <p:spPr bwMode="auto">
            <a:xfrm>
              <a:off x="4788024" y="5735031"/>
              <a:ext cx="2520950" cy="369888"/>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Calibri"/>
                </a:rPr>
                <a:t>Real National Output</a:t>
              </a:r>
              <a:endParaRPr kumimoji="0" lang="en-US" sz="1800" b="0" i="0" u="none" strike="noStrike" kern="0" cap="none" spc="0" normalizeH="0" baseline="0" noProof="0" dirty="0">
                <a:ln>
                  <a:noFill/>
                </a:ln>
                <a:solidFill>
                  <a:srgbClr val="000000"/>
                </a:solidFill>
                <a:effectLst/>
                <a:uLnTx/>
                <a:uFillTx/>
                <a:latin typeface="Calibri"/>
              </a:endParaRPr>
            </a:p>
          </p:txBody>
        </p:sp>
        <p:sp>
          <p:nvSpPr>
            <p:cNvPr id="17" name="TextBox 16"/>
            <p:cNvSpPr txBox="1">
              <a:spLocks noChangeArrowheads="1"/>
            </p:cNvSpPr>
            <p:nvPr/>
          </p:nvSpPr>
          <p:spPr bwMode="auto">
            <a:xfrm>
              <a:off x="4781202" y="2540194"/>
              <a:ext cx="1007740" cy="369332"/>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Calibri"/>
                </a:rPr>
                <a:t>SRAS</a:t>
              </a:r>
              <a:endParaRPr kumimoji="0" lang="en-US" sz="1800" b="0" i="0" u="none" strike="noStrike" kern="0" cap="none" spc="0" normalizeH="0" baseline="0" noProof="0" dirty="0">
                <a:ln>
                  <a:noFill/>
                </a:ln>
                <a:solidFill>
                  <a:srgbClr val="000000"/>
                </a:solidFill>
                <a:effectLst/>
                <a:uLnTx/>
                <a:uFillTx/>
                <a:latin typeface="Calibri"/>
              </a:endParaRPr>
            </a:p>
          </p:txBody>
        </p:sp>
        <p:cxnSp>
          <p:nvCxnSpPr>
            <p:cNvPr id="18" name="Straight Connector 17"/>
            <p:cNvCxnSpPr/>
            <p:nvPr/>
          </p:nvCxnSpPr>
          <p:spPr>
            <a:xfrm flipH="1">
              <a:off x="2555776" y="2852936"/>
              <a:ext cx="2376264" cy="2088232"/>
            </a:xfrm>
            <a:prstGeom prst="line">
              <a:avLst/>
            </a:prstGeom>
            <a:noFill/>
            <a:ln w="28575" cap="flat" cmpd="sng" algn="ctr">
              <a:solidFill>
                <a:srgbClr val="FF0000"/>
              </a:solidFill>
              <a:prstDash val="solid"/>
            </a:ln>
            <a:effectLst/>
          </p:spPr>
        </p:cxnSp>
        <p:cxnSp>
          <p:nvCxnSpPr>
            <p:cNvPr id="19" name="Straight Connector 18"/>
            <p:cNvCxnSpPr/>
            <p:nvPr/>
          </p:nvCxnSpPr>
          <p:spPr>
            <a:xfrm>
              <a:off x="1691680" y="3861048"/>
              <a:ext cx="2088232" cy="0"/>
            </a:xfrm>
            <a:prstGeom prst="line">
              <a:avLst/>
            </a:prstGeom>
            <a:noFill/>
            <a:ln w="9525" cap="flat" cmpd="sng" algn="ctr">
              <a:solidFill>
                <a:srgbClr val="D1282E"/>
              </a:solidFill>
              <a:prstDash val="dash"/>
            </a:ln>
            <a:effectLst/>
          </p:spPr>
        </p:cxnSp>
        <p:sp>
          <p:nvSpPr>
            <p:cNvPr id="20" name="TextBox 19"/>
            <p:cNvSpPr txBox="1">
              <a:spLocks noChangeArrowheads="1"/>
            </p:cNvSpPr>
            <p:nvPr/>
          </p:nvSpPr>
          <p:spPr bwMode="auto">
            <a:xfrm>
              <a:off x="1135922" y="3711732"/>
              <a:ext cx="431800" cy="368300"/>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Calibri"/>
                </a:rPr>
                <a:t>P</a:t>
              </a:r>
              <a:endParaRPr kumimoji="0" lang="en-US" sz="1800" b="0" i="0" u="none" strike="noStrike" kern="0" cap="none" spc="0" normalizeH="0" baseline="0" noProof="0" dirty="0">
                <a:ln>
                  <a:noFill/>
                </a:ln>
                <a:solidFill>
                  <a:srgbClr val="000000"/>
                </a:solidFill>
                <a:effectLst/>
                <a:uLnTx/>
                <a:uFillTx/>
                <a:latin typeface="Calibri"/>
              </a:endParaRPr>
            </a:p>
          </p:txBody>
        </p:sp>
        <p:sp>
          <p:nvSpPr>
            <p:cNvPr id="21" name="TextBox 20"/>
            <p:cNvSpPr txBox="1">
              <a:spLocks noChangeArrowheads="1"/>
            </p:cNvSpPr>
            <p:nvPr/>
          </p:nvSpPr>
          <p:spPr bwMode="auto">
            <a:xfrm>
              <a:off x="3367353" y="5740400"/>
              <a:ext cx="865188" cy="369332"/>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Calibri"/>
                </a:rPr>
                <a:t>Y</a:t>
              </a:r>
              <a:endParaRPr kumimoji="0" lang="en-US" sz="1800" b="0" i="0" u="none" strike="noStrike" kern="0" cap="none" spc="0" normalizeH="0" baseline="0" noProof="0" dirty="0">
                <a:ln>
                  <a:noFill/>
                </a:ln>
                <a:solidFill>
                  <a:srgbClr val="000000"/>
                </a:solidFill>
                <a:effectLst/>
                <a:uLnTx/>
                <a:uFillTx/>
                <a:latin typeface="Calibri"/>
              </a:endParaRPr>
            </a:p>
          </p:txBody>
        </p:sp>
        <p:cxnSp>
          <p:nvCxnSpPr>
            <p:cNvPr id="22" name="Straight Connector 21"/>
            <p:cNvCxnSpPr/>
            <p:nvPr/>
          </p:nvCxnSpPr>
          <p:spPr>
            <a:xfrm>
              <a:off x="2483768" y="2924944"/>
              <a:ext cx="2736304" cy="1944216"/>
            </a:xfrm>
            <a:prstGeom prst="line">
              <a:avLst/>
            </a:prstGeom>
            <a:noFill/>
            <a:ln w="28575" cap="flat" cmpd="sng" algn="ctr">
              <a:solidFill>
                <a:srgbClr val="0033CC"/>
              </a:solidFill>
              <a:prstDash val="solid"/>
            </a:ln>
            <a:effectLst/>
          </p:spPr>
        </p:cxnSp>
        <p:sp>
          <p:nvSpPr>
            <p:cNvPr id="23" name="TextBox 22"/>
            <p:cNvSpPr txBox="1">
              <a:spLocks noChangeArrowheads="1"/>
            </p:cNvSpPr>
            <p:nvPr/>
          </p:nvSpPr>
          <p:spPr bwMode="auto">
            <a:xfrm>
              <a:off x="5165750" y="4751774"/>
              <a:ext cx="935038" cy="369888"/>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Calibri"/>
                </a:rPr>
                <a:t>AD</a:t>
              </a:r>
              <a:endParaRPr kumimoji="0" lang="en-US" sz="1800" b="0" i="0" u="none" strike="noStrike" kern="0" cap="none" spc="0" normalizeH="0" baseline="0" noProof="0" dirty="0">
                <a:ln>
                  <a:noFill/>
                </a:ln>
                <a:solidFill>
                  <a:srgbClr val="000000"/>
                </a:solidFill>
                <a:effectLst/>
                <a:uLnTx/>
                <a:uFillTx/>
                <a:latin typeface="Calibri"/>
              </a:endParaRPr>
            </a:p>
          </p:txBody>
        </p:sp>
        <p:cxnSp>
          <p:nvCxnSpPr>
            <p:cNvPr id="24" name="Straight Connector 23"/>
            <p:cNvCxnSpPr/>
            <p:nvPr/>
          </p:nvCxnSpPr>
          <p:spPr>
            <a:xfrm>
              <a:off x="3779912" y="3861048"/>
              <a:ext cx="0" cy="1872208"/>
            </a:xfrm>
            <a:prstGeom prst="line">
              <a:avLst/>
            </a:prstGeom>
            <a:noFill/>
            <a:ln w="9525" cap="flat" cmpd="sng" algn="ctr">
              <a:solidFill>
                <a:srgbClr val="D1282E"/>
              </a:solidFill>
              <a:prstDash val="dash"/>
            </a:ln>
            <a:effectLst/>
          </p:spPr>
        </p:cxnSp>
        <p:cxnSp>
          <p:nvCxnSpPr>
            <p:cNvPr id="25" name="Straight Connector 24"/>
            <p:cNvCxnSpPr/>
            <p:nvPr/>
          </p:nvCxnSpPr>
          <p:spPr>
            <a:xfrm>
              <a:off x="3077616" y="2557066"/>
              <a:ext cx="2736304" cy="1944216"/>
            </a:xfrm>
            <a:prstGeom prst="line">
              <a:avLst/>
            </a:prstGeom>
            <a:noFill/>
            <a:ln w="28575" cap="flat" cmpd="sng" algn="ctr">
              <a:solidFill>
                <a:srgbClr val="0033CC"/>
              </a:solidFill>
              <a:prstDash val="solid"/>
            </a:ln>
            <a:effectLst/>
          </p:spPr>
        </p:cxnSp>
        <p:sp>
          <p:nvSpPr>
            <p:cNvPr id="26" name="TextBox 25"/>
            <p:cNvSpPr txBox="1">
              <a:spLocks noChangeArrowheads="1"/>
            </p:cNvSpPr>
            <p:nvPr/>
          </p:nvSpPr>
          <p:spPr bwMode="auto">
            <a:xfrm>
              <a:off x="5808769" y="4365104"/>
              <a:ext cx="935038" cy="369888"/>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Calibri"/>
                </a:rPr>
                <a:t>AD</a:t>
              </a:r>
              <a:r>
                <a:rPr kumimoji="0" lang="en-GB" sz="1600" b="0" i="0" u="none" strike="noStrike" kern="0" cap="none" spc="0" normalizeH="0" baseline="0" noProof="0" dirty="0">
                  <a:ln>
                    <a:noFill/>
                  </a:ln>
                  <a:solidFill>
                    <a:srgbClr val="000000"/>
                  </a:solidFill>
                  <a:effectLst/>
                  <a:uLnTx/>
                  <a:uFillTx/>
                  <a:latin typeface="Calibri"/>
                </a:rPr>
                <a:t>1</a:t>
              </a:r>
              <a:endParaRPr kumimoji="0" lang="en-US" sz="1600" b="0" i="0" u="none" strike="noStrike" kern="0" cap="none" spc="0" normalizeH="0" baseline="0" noProof="0" dirty="0">
                <a:ln>
                  <a:noFill/>
                </a:ln>
                <a:solidFill>
                  <a:srgbClr val="000000"/>
                </a:solidFill>
                <a:effectLst/>
                <a:uLnTx/>
                <a:uFillTx/>
                <a:latin typeface="Calibri"/>
              </a:endParaRPr>
            </a:p>
          </p:txBody>
        </p:sp>
        <p:cxnSp>
          <p:nvCxnSpPr>
            <p:cNvPr id="27" name="Straight Connector 26"/>
            <p:cNvCxnSpPr/>
            <p:nvPr/>
          </p:nvCxnSpPr>
          <p:spPr>
            <a:xfrm>
              <a:off x="1691680" y="3407262"/>
              <a:ext cx="2592288" cy="0"/>
            </a:xfrm>
            <a:prstGeom prst="line">
              <a:avLst/>
            </a:prstGeom>
            <a:noFill/>
            <a:ln w="9525" cap="flat" cmpd="sng" algn="ctr">
              <a:solidFill>
                <a:srgbClr val="D1282E"/>
              </a:solidFill>
              <a:prstDash val="dash"/>
            </a:ln>
            <a:effectLst/>
          </p:spPr>
        </p:cxnSp>
        <p:sp>
          <p:nvSpPr>
            <p:cNvPr id="28" name="TextBox 27"/>
            <p:cNvSpPr txBox="1">
              <a:spLocks noChangeArrowheads="1"/>
            </p:cNvSpPr>
            <p:nvPr/>
          </p:nvSpPr>
          <p:spPr bwMode="auto">
            <a:xfrm>
              <a:off x="1043608" y="3217726"/>
              <a:ext cx="616428" cy="368300"/>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Calibri"/>
                </a:rPr>
                <a:t>P</a:t>
              </a:r>
              <a:r>
                <a:rPr kumimoji="0" lang="en-GB" sz="1600" b="0" i="0" u="none" strike="noStrike" kern="0" cap="none" spc="0" normalizeH="0" baseline="0" noProof="0" dirty="0">
                  <a:ln>
                    <a:noFill/>
                  </a:ln>
                  <a:solidFill>
                    <a:srgbClr val="000000"/>
                  </a:solidFill>
                  <a:effectLst/>
                  <a:uLnTx/>
                  <a:uFillTx/>
                  <a:latin typeface="Calibri"/>
                </a:rPr>
                <a:t>1</a:t>
              </a:r>
              <a:endParaRPr kumimoji="0" lang="en-US" sz="1600" b="0" i="0" u="none" strike="noStrike" kern="0" cap="none" spc="0" normalizeH="0" baseline="0" noProof="0" dirty="0">
                <a:ln>
                  <a:noFill/>
                </a:ln>
                <a:solidFill>
                  <a:srgbClr val="000000"/>
                </a:solidFill>
                <a:effectLst/>
                <a:uLnTx/>
                <a:uFillTx/>
                <a:latin typeface="Calibri"/>
              </a:endParaRPr>
            </a:p>
          </p:txBody>
        </p:sp>
        <p:cxnSp>
          <p:nvCxnSpPr>
            <p:cNvPr id="29" name="Straight Connector 28"/>
            <p:cNvCxnSpPr/>
            <p:nvPr/>
          </p:nvCxnSpPr>
          <p:spPr>
            <a:xfrm>
              <a:off x="4283968" y="3429000"/>
              <a:ext cx="0" cy="2268000"/>
            </a:xfrm>
            <a:prstGeom prst="line">
              <a:avLst/>
            </a:prstGeom>
            <a:noFill/>
            <a:ln w="9525" cap="flat" cmpd="sng" algn="ctr">
              <a:solidFill>
                <a:srgbClr val="D1282E"/>
              </a:solidFill>
              <a:prstDash val="dash"/>
            </a:ln>
            <a:effectLst/>
          </p:spPr>
        </p:cxnSp>
        <p:sp>
          <p:nvSpPr>
            <p:cNvPr id="30" name="TextBox 29"/>
            <p:cNvSpPr txBox="1">
              <a:spLocks noChangeArrowheads="1"/>
            </p:cNvSpPr>
            <p:nvPr/>
          </p:nvSpPr>
          <p:spPr bwMode="auto">
            <a:xfrm>
              <a:off x="3882984" y="5743452"/>
              <a:ext cx="865188" cy="369332"/>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Calibri"/>
                </a:rPr>
                <a:t>Y</a:t>
              </a:r>
              <a:r>
                <a:rPr kumimoji="0" lang="en-GB" sz="1600" b="0" i="0" u="none" strike="noStrike" kern="0" cap="none" spc="0" normalizeH="0" baseline="0" noProof="0" dirty="0">
                  <a:ln>
                    <a:noFill/>
                  </a:ln>
                  <a:solidFill>
                    <a:srgbClr val="000000"/>
                  </a:solidFill>
                  <a:effectLst/>
                  <a:uLnTx/>
                  <a:uFillTx/>
                  <a:latin typeface="Calibri"/>
                </a:rPr>
                <a:t>1</a:t>
              </a:r>
              <a:endParaRPr kumimoji="0" lang="en-US" sz="1600" b="0" i="0" u="none" strike="noStrike" kern="0" cap="none" spc="0" normalizeH="0" baseline="0" noProof="0" dirty="0">
                <a:ln>
                  <a:noFill/>
                </a:ln>
                <a:solidFill>
                  <a:srgbClr val="000000"/>
                </a:solidFill>
                <a:effectLst/>
                <a:uLnTx/>
                <a:uFillTx/>
                <a:latin typeface="Calibri"/>
              </a:endParaRPr>
            </a:p>
          </p:txBody>
        </p:sp>
        <p:cxnSp>
          <p:nvCxnSpPr>
            <p:cNvPr id="31" name="Straight Arrow Connector 30"/>
            <p:cNvCxnSpPr/>
            <p:nvPr/>
          </p:nvCxnSpPr>
          <p:spPr>
            <a:xfrm flipV="1">
              <a:off x="3780474" y="3443514"/>
              <a:ext cx="360000" cy="331574"/>
            </a:xfrm>
            <a:prstGeom prst="straightConnector1">
              <a:avLst/>
            </a:prstGeom>
            <a:noFill/>
            <a:ln w="28575" cap="flat" cmpd="sng" algn="ctr">
              <a:solidFill>
                <a:srgbClr val="000000"/>
              </a:solidFill>
              <a:prstDash val="solid"/>
              <a:tailEnd type="arrow"/>
            </a:ln>
            <a:effectLst/>
          </p:spPr>
        </p:cxnSp>
      </p:grpSp>
      <p:pic>
        <p:nvPicPr>
          <p:cNvPr id="3" name="Picture 2">
            <a:extLst>
              <a:ext uri="{FF2B5EF4-FFF2-40B4-BE49-F238E27FC236}">
                <a16:creationId xmlns:a16="http://schemas.microsoft.com/office/drawing/2014/main" id="{C2B295E1-9ADA-7877-6C9C-5FE88D19917F}"/>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248131" y="1879822"/>
            <a:ext cx="7695738" cy="3098355"/>
          </a:xfrm>
          <a:prstGeom prst="rect">
            <a:avLst/>
          </a:prstGeom>
        </p:spPr>
      </p:pic>
      <p:pic>
        <p:nvPicPr>
          <p:cNvPr id="8" name="Picture 7">
            <a:extLst>
              <a:ext uri="{FF2B5EF4-FFF2-40B4-BE49-F238E27FC236}">
                <a16:creationId xmlns:a16="http://schemas.microsoft.com/office/drawing/2014/main" id="{A7167BA7-9725-FCE7-F63A-D1D6581A5128}"/>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643844" y="154437"/>
            <a:ext cx="933411" cy="375797"/>
          </a:xfrm>
          <a:prstGeom prst="rect">
            <a:avLst/>
          </a:prstGeom>
        </p:spPr>
      </p:pic>
      <p:sp>
        <p:nvSpPr>
          <p:cNvPr id="9" name="Footer Placeholder 2">
            <a:extLst>
              <a:ext uri="{FF2B5EF4-FFF2-40B4-BE49-F238E27FC236}">
                <a16:creationId xmlns:a16="http://schemas.microsoft.com/office/drawing/2014/main" id="{3F6744F7-0A01-359A-9C71-0DE89CEBC07F}"/>
              </a:ext>
            </a:extLst>
          </p:cNvPr>
          <p:cNvSpPr txBox="1">
            <a:spLocks/>
          </p:cNvSpPr>
          <p:nvPr/>
        </p:nvSpPr>
        <p:spPr>
          <a:xfrm>
            <a:off x="2248131" y="659968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047C1C1C-BA32-728A-4921-55389E72CE15}"/>
              </a:ext>
            </a:extLst>
          </p:cNvPr>
          <p:cNvSpPr txBox="1"/>
          <p:nvPr/>
        </p:nvSpPr>
        <p:spPr>
          <a:xfrm>
            <a:off x="7129021" y="6660211"/>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295400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culator, pen, compass, money and a paper with graphs printed on it">
            <a:extLst>
              <a:ext uri="{FF2B5EF4-FFF2-40B4-BE49-F238E27FC236}">
                <a16:creationId xmlns:a16="http://schemas.microsoft.com/office/drawing/2014/main" id="{F3034527-E45C-34F9-6F4D-F94CFD3FBE80}"/>
              </a:ext>
            </a:extLst>
          </p:cNvPr>
          <p:cNvPicPr>
            <a:picLocks noChangeAspect="1"/>
          </p:cNvPicPr>
          <p:nvPr/>
        </p:nvPicPr>
        <p:blipFill rotWithShape="1">
          <a:blip r:embed="rId2">
            <a:alphaModFix amt="40000"/>
          </a:blip>
          <a:srcRect t="6796" r="-2" b="-2"/>
          <a:stretch/>
        </p:blipFill>
        <p:spPr>
          <a:xfrm>
            <a:off x="20" y="10"/>
            <a:ext cx="12191979" cy="6857990"/>
          </a:xfrm>
          <a:prstGeom prst="rect">
            <a:avLst/>
          </a:prstGeom>
        </p:spPr>
      </p:pic>
      <p:sp>
        <p:nvSpPr>
          <p:cNvPr id="2" name="Title 1"/>
          <p:cNvSpPr>
            <a:spLocks noGrp="1"/>
          </p:cNvSpPr>
          <p:nvPr>
            <p:ph type="title"/>
          </p:nvPr>
        </p:nvSpPr>
        <p:spPr>
          <a:xfrm>
            <a:off x="841249" y="941832"/>
            <a:ext cx="10506456" cy="2057400"/>
          </a:xfrm>
        </p:spPr>
        <p:txBody>
          <a:bodyPr anchor="b">
            <a:normAutofit/>
          </a:bodyPr>
          <a:lstStyle/>
          <a:p>
            <a:r>
              <a:rPr lang="en-GB" sz="5000"/>
              <a:t>Cost-Push Inflation</a:t>
            </a:r>
          </a:p>
        </p:txBody>
      </p:sp>
      <p:sp>
        <p:nvSpPr>
          <p:cNvPr id="11" name="Rectangle 1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41248" y="3502152"/>
            <a:ext cx="10506456" cy="2670048"/>
          </a:xfrm>
        </p:spPr>
        <p:txBody>
          <a:bodyPr vert="horz" lIns="91440" tIns="45720" rIns="91440" bIns="45720" rtlCol="0" anchor="t">
            <a:noAutofit/>
          </a:bodyPr>
          <a:lstStyle/>
          <a:p>
            <a:pPr lvl="1"/>
            <a:r>
              <a:rPr lang="en-GB" sz="2800" dirty="0"/>
              <a:t>This occurs when firms respond to rising costs of production by increasing prices</a:t>
            </a:r>
            <a:endParaRPr lang="en-GB" sz="2800">
              <a:cs typeface="Calibri"/>
            </a:endParaRPr>
          </a:p>
          <a:p>
            <a:pPr lvl="1"/>
            <a:r>
              <a:rPr lang="en-GB" sz="2800" dirty="0"/>
              <a:t>Firms will typically do this to protect profit margins</a:t>
            </a:r>
            <a:endParaRPr lang="en-GB" sz="2800">
              <a:cs typeface="Calibri"/>
            </a:endParaRPr>
          </a:p>
          <a:p>
            <a:pPr lvl="1"/>
            <a:r>
              <a:rPr lang="en-GB" sz="2800" dirty="0"/>
              <a:t>That said, firms may be able to absorb some increases in their costs of production, but they will not be able to do this indefinitely, and so pass costs onto the consumer in the form of higher prices</a:t>
            </a:r>
            <a:endParaRPr lang="en-GB" sz="2800" dirty="0">
              <a:cs typeface="Calibri"/>
            </a:endParaRPr>
          </a:p>
          <a:p>
            <a:endParaRPr lang="en-GB" sz="2000"/>
          </a:p>
        </p:txBody>
      </p:sp>
      <p:pic>
        <p:nvPicPr>
          <p:cNvPr id="4" name="Picture 3">
            <a:extLst>
              <a:ext uri="{FF2B5EF4-FFF2-40B4-BE49-F238E27FC236}">
                <a16:creationId xmlns:a16="http://schemas.microsoft.com/office/drawing/2014/main" id="{771ACBF8-FA61-B278-4E0A-26AD8BECC8CB}"/>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248131" y="1879822"/>
            <a:ext cx="7695738" cy="3098355"/>
          </a:xfrm>
          <a:prstGeom prst="rect">
            <a:avLst/>
          </a:prstGeom>
        </p:spPr>
      </p:pic>
      <p:pic>
        <p:nvPicPr>
          <p:cNvPr id="6" name="Picture 5">
            <a:extLst>
              <a:ext uri="{FF2B5EF4-FFF2-40B4-BE49-F238E27FC236}">
                <a16:creationId xmlns:a16="http://schemas.microsoft.com/office/drawing/2014/main" id="{77A0ECD6-9B93-A057-8D99-77572213CA22}"/>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643844" y="154437"/>
            <a:ext cx="933411" cy="375797"/>
          </a:xfrm>
          <a:prstGeom prst="rect">
            <a:avLst/>
          </a:prstGeom>
        </p:spPr>
      </p:pic>
      <p:sp>
        <p:nvSpPr>
          <p:cNvPr id="7" name="Footer Placeholder 2">
            <a:extLst>
              <a:ext uri="{FF2B5EF4-FFF2-40B4-BE49-F238E27FC236}">
                <a16:creationId xmlns:a16="http://schemas.microsoft.com/office/drawing/2014/main" id="{E7F7F75F-4C21-58DB-CD96-34DA0880EDBC}"/>
              </a:ext>
            </a:extLst>
          </p:cNvPr>
          <p:cNvSpPr txBox="1">
            <a:spLocks/>
          </p:cNvSpPr>
          <p:nvPr/>
        </p:nvSpPr>
        <p:spPr>
          <a:xfrm>
            <a:off x="2259194"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487394F-8A44-8211-2BF9-75C0ADC0929C}"/>
              </a:ext>
            </a:extLst>
          </p:cNvPr>
          <p:cNvSpPr txBox="1"/>
          <p:nvPr/>
        </p:nvSpPr>
        <p:spPr>
          <a:xfrm>
            <a:off x="7082365"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416782303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98D27E8-358E-6BD6-A848-B4EAACF26F6A}"/>
              </a:ext>
            </a:extLst>
          </p:cNvPr>
          <p:cNvPicPr>
            <a:picLocks noChangeAspect="1"/>
          </p:cNvPicPr>
          <p:nvPr/>
        </p:nvPicPr>
        <p:blipFill rotWithShape="1">
          <a:blip r:embed="rId2">
            <a:alphaModFix amt="35000"/>
          </a:blip>
          <a:srcRect r="6250" b="6250"/>
          <a:stretch/>
        </p:blipFill>
        <p:spPr>
          <a:xfrm>
            <a:off x="20" y="10"/>
            <a:ext cx="12191980" cy="6857990"/>
          </a:xfrm>
          <a:prstGeom prst="rect">
            <a:avLst/>
          </a:prstGeom>
        </p:spPr>
      </p:pic>
      <p:sp>
        <p:nvSpPr>
          <p:cNvPr id="2" name="Title 1"/>
          <p:cNvSpPr>
            <a:spLocks noGrp="1"/>
          </p:cNvSpPr>
          <p:nvPr>
            <p:ph type="title"/>
          </p:nvPr>
        </p:nvSpPr>
        <p:spPr>
          <a:xfrm>
            <a:off x="406879" y="120710"/>
            <a:ext cx="10515600" cy="1325563"/>
          </a:xfrm>
        </p:spPr>
        <p:txBody>
          <a:bodyPr>
            <a:normAutofit/>
          </a:bodyPr>
          <a:lstStyle/>
          <a:p>
            <a:r>
              <a:rPr lang="en-GB">
                <a:solidFill>
                  <a:srgbClr val="FFFFFF"/>
                </a:solidFill>
              </a:rPr>
              <a:t>Causes of Cost-Push Inflation</a:t>
            </a:r>
          </a:p>
        </p:txBody>
      </p:sp>
      <p:sp>
        <p:nvSpPr>
          <p:cNvPr id="3" name="Content Placeholder 2"/>
          <p:cNvSpPr>
            <a:spLocks noGrp="1"/>
          </p:cNvSpPr>
          <p:nvPr>
            <p:ph idx="1"/>
          </p:nvPr>
        </p:nvSpPr>
        <p:spPr>
          <a:xfrm>
            <a:off x="-67572" y="1581210"/>
            <a:ext cx="12183372" cy="4351338"/>
          </a:xfrm>
        </p:spPr>
        <p:txBody>
          <a:bodyPr vert="horz" lIns="91440" tIns="45720" rIns="91440" bIns="45720" rtlCol="0" anchor="t">
            <a:noAutofit/>
          </a:bodyPr>
          <a:lstStyle/>
          <a:p>
            <a:pPr lvl="1"/>
            <a:r>
              <a:rPr lang="en-GB" sz="1800" dirty="0">
                <a:solidFill>
                  <a:srgbClr val="FFFFFF"/>
                </a:solidFill>
              </a:rPr>
              <a:t>Wage increases</a:t>
            </a:r>
            <a:endParaRPr lang="en-GB" sz="1800">
              <a:solidFill>
                <a:srgbClr val="FFFFFF"/>
              </a:solidFill>
              <a:cs typeface="Calibri"/>
            </a:endParaRPr>
          </a:p>
          <a:p>
            <a:pPr lvl="2"/>
            <a:r>
              <a:rPr lang="en-GB" sz="1800" dirty="0">
                <a:solidFill>
                  <a:srgbClr val="FFFFFF"/>
                </a:solidFill>
              </a:rPr>
              <a:t>For many firms, wages is their largest single cost of production</a:t>
            </a:r>
            <a:endParaRPr lang="en-GB" sz="1800">
              <a:solidFill>
                <a:srgbClr val="FFFFFF"/>
              </a:solidFill>
              <a:cs typeface="Calibri"/>
            </a:endParaRPr>
          </a:p>
          <a:p>
            <a:pPr lvl="2"/>
            <a:r>
              <a:rPr lang="en-GB" sz="1800" dirty="0">
                <a:solidFill>
                  <a:srgbClr val="FFFFFF"/>
                </a:solidFill>
              </a:rPr>
              <a:t>It is likely that if prices are rising, workers will demand higher wages in order to maintain their ‘real’ incomes</a:t>
            </a:r>
            <a:endParaRPr lang="en-GB" sz="1800">
              <a:solidFill>
                <a:srgbClr val="FFFFFF"/>
              </a:solidFill>
              <a:cs typeface="Calibri"/>
            </a:endParaRPr>
          </a:p>
          <a:p>
            <a:pPr lvl="2"/>
            <a:r>
              <a:rPr lang="en-GB" sz="1800" dirty="0">
                <a:solidFill>
                  <a:srgbClr val="FFFFFF"/>
                </a:solidFill>
              </a:rPr>
              <a:t>If these higher wage costs are reflected in higher prices, then workers will continue to demand higher wages, leading to a wage-price spiral</a:t>
            </a:r>
            <a:endParaRPr lang="en-GB" sz="1800">
              <a:solidFill>
                <a:srgbClr val="FFFFFF"/>
              </a:solidFill>
              <a:cs typeface="Calibri"/>
            </a:endParaRPr>
          </a:p>
          <a:p>
            <a:pPr lvl="1"/>
            <a:r>
              <a:rPr lang="en-GB" sz="1800" dirty="0">
                <a:solidFill>
                  <a:srgbClr val="FFFFFF"/>
                </a:solidFill>
              </a:rPr>
              <a:t>Higher raw material costs</a:t>
            </a:r>
            <a:endParaRPr lang="en-GB" sz="1800">
              <a:solidFill>
                <a:srgbClr val="FFFFFF"/>
              </a:solidFill>
              <a:cs typeface="Calibri"/>
            </a:endParaRPr>
          </a:p>
          <a:p>
            <a:pPr lvl="2"/>
            <a:r>
              <a:rPr lang="en-GB" sz="1800" dirty="0">
                <a:solidFill>
                  <a:srgbClr val="FFFFFF"/>
                </a:solidFill>
              </a:rPr>
              <a:t>As primary raw materials become more scarce and in even greater demand, raw materials and associated components may rise in price</a:t>
            </a:r>
            <a:endParaRPr lang="en-GB" sz="1800">
              <a:solidFill>
                <a:srgbClr val="FFFFFF"/>
              </a:solidFill>
              <a:cs typeface="Calibri"/>
            </a:endParaRPr>
          </a:p>
          <a:p>
            <a:pPr lvl="1"/>
            <a:r>
              <a:rPr lang="en-GB" sz="1800" dirty="0">
                <a:solidFill>
                  <a:srgbClr val="FFFFFF"/>
                </a:solidFill>
              </a:rPr>
              <a:t>Higher taxes</a:t>
            </a:r>
            <a:endParaRPr lang="en-GB" sz="1800">
              <a:solidFill>
                <a:srgbClr val="FFFFFF"/>
              </a:solidFill>
              <a:cs typeface="Calibri"/>
            </a:endParaRPr>
          </a:p>
          <a:p>
            <a:pPr lvl="2"/>
            <a:r>
              <a:rPr lang="en-GB" sz="1800" dirty="0">
                <a:solidFill>
                  <a:srgbClr val="FFFFFF"/>
                </a:solidFill>
              </a:rPr>
              <a:t>The government may impose higher taxes on firms; for example, corporation tax, national insurance, or taxes on waste disposal</a:t>
            </a:r>
            <a:endParaRPr lang="en-GB" sz="1800">
              <a:solidFill>
                <a:srgbClr val="FFFFFF"/>
              </a:solidFill>
              <a:cs typeface="Calibri"/>
            </a:endParaRPr>
          </a:p>
          <a:p>
            <a:pPr lvl="1"/>
            <a:r>
              <a:rPr lang="en-GB" sz="1800">
                <a:solidFill>
                  <a:srgbClr val="FFFFFF"/>
                </a:solidFill>
              </a:rPr>
              <a:t>Higher import prices</a:t>
            </a:r>
            <a:endParaRPr lang="en-GB" sz="1800">
              <a:solidFill>
                <a:srgbClr val="FFFFFF"/>
              </a:solidFill>
              <a:cs typeface="Calibri"/>
            </a:endParaRPr>
          </a:p>
          <a:p>
            <a:pPr lvl="2"/>
            <a:r>
              <a:rPr lang="en-GB" sz="1800">
                <a:solidFill>
                  <a:srgbClr val="FFFFFF"/>
                </a:solidFill>
              </a:rPr>
              <a:t>A weaker exchange rate or rising prices abroad mean that imported components feed through to higher costs of production</a:t>
            </a:r>
            <a:endParaRPr lang="en-GB" sz="1800">
              <a:solidFill>
                <a:srgbClr val="FFFFFF"/>
              </a:solidFill>
              <a:cs typeface="Calibri"/>
            </a:endParaRPr>
          </a:p>
          <a:p>
            <a:pPr lvl="1"/>
            <a:r>
              <a:rPr lang="en-GB" sz="1800">
                <a:solidFill>
                  <a:srgbClr val="FFFFFF"/>
                </a:solidFill>
              </a:rPr>
              <a:t>Natural disasters</a:t>
            </a:r>
            <a:endParaRPr lang="en-GB" sz="1800">
              <a:solidFill>
                <a:srgbClr val="FFFFFF"/>
              </a:solidFill>
              <a:cs typeface="Calibri"/>
            </a:endParaRPr>
          </a:p>
          <a:p>
            <a:pPr lvl="2"/>
            <a:r>
              <a:rPr lang="en-GB" sz="1800">
                <a:solidFill>
                  <a:srgbClr val="FFFFFF"/>
                </a:solidFill>
              </a:rPr>
              <a:t>May temporarily or permanently reduce the supply of raw materials or disrupt the supply chain, adding to a firms costs</a:t>
            </a:r>
            <a:endParaRPr lang="en-GB" sz="1400">
              <a:solidFill>
                <a:srgbClr val="FFFFFF"/>
              </a:solidFill>
              <a:cs typeface="Calibri"/>
            </a:endParaRPr>
          </a:p>
          <a:p>
            <a:endParaRPr lang="en-GB" sz="1300">
              <a:solidFill>
                <a:srgbClr val="FFFFFF"/>
              </a:solidFill>
            </a:endParaRPr>
          </a:p>
        </p:txBody>
      </p:sp>
      <p:pic>
        <p:nvPicPr>
          <p:cNvPr id="4" name="Picture 3">
            <a:extLst>
              <a:ext uri="{FF2B5EF4-FFF2-40B4-BE49-F238E27FC236}">
                <a16:creationId xmlns:a16="http://schemas.microsoft.com/office/drawing/2014/main" id="{060A3DA8-4320-92DE-77AE-7BA2423FA66E}"/>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248131" y="1879822"/>
            <a:ext cx="7695738" cy="3098355"/>
          </a:xfrm>
          <a:prstGeom prst="rect">
            <a:avLst/>
          </a:prstGeom>
        </p:spPr>
      </p:pic>
      <p:pic>
        <p:nvPicPr>
          <p:cNvPr id="6" name="Picture 5">
            <a:extLst>
              <a:ext uri="{FF2B5EF4-FFF2-40B4-BE49-F238E27FC236}">
                <a16:creationId xmlns:a16="http://schemas.microsoft.com/office/drawing/2014/main" id="{C42D2D93-0BBE-352E-A94E-6D1C399EEDED}"/>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643844" y="154437"/>
            <a:ext cx="933411" cy="375797"/>
          </a:xfrm>
          <a:prstGeom prst="rect">
            <a:avLst/>
          </a:prstGeom>
        </p:spPr>
      </p:pic>
      <p:sp>
        <p:nvSpPr>
          <p:cNvPr id="7" name="Footer Placeholder 2">
            <a:extLst>
              <a:ext uri="{FF2B5EF4-FFF2-40B4-BE49-F238E27FC236}">
                <a16:creationId xmlns:a16="http://schemas.microsoft.com/office/drawing/2014/main" id="{1D420542-CB4F-35AA-26DA-21A298986596}"/>
              </a:ext>
            </a:extLst>
          </p:cNvPr>
          <p:cNvSpPr txBox="1">
            <a:spLocks/>
          </p:cNvSpPr>
          <p:nvPr/>
        </p:nvSpPr>
        <p:spPr>
          <a:xfrm>
            <a:off x="2259194"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F914733-FB0B-FD69-1956-6DACCCF417C8}"/>
              </a:ext>
            </a:extLst>
          </p:cNvPr>
          <p:cNvSpPr txBox="1"/>
          <p:nvPr/>
        </p:nvSpPr>
        <p:spPr>
          <a:xfrm>
            <a:off x="7082365"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12777621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4" descr="Financial graphs on a dark display">
            <a:extLst>
              <a:ext uri="{FF2B5EF4-FFF2-40B4-BE49-F238E27FC236}">
                <a16:creationId xmlns:a16="http://schemas.microsoft.com/office/drawing/2014/main" id="{82E2C968-8587-34EA-70AB-EA8547DE85AE}"/>
              </a:ext>
            </a:extLst>
          </p:cNvPr>
          <p:cNvPicPr>
            <a:picLocks noChangeAspect="1"/>
          </p:cNvPicPr>
          <p:nvPr/>
        </p:nvPicPr>
        <p:blipFill rotWithShape="1">
          <a:blip r:embed="rId2">
            <a:alphaModFix amt="35000"/>
          </a:blip>
          <a:srcRect t="10000" r="-2" b="-2"/>
          <a:stretch/>
        </p:blipFill>
        <p:spPr>
          <a:xfrm>
            <a:off x="20" y="10"/>
            <a:ext cx="12191980" cy="6857990"/>
          </a:xfrm>
          <a:prstGeom prst="rect">
            <a:avLst/>
          </a:prstGeom>
        </p:spPr>
      </p:pic>
      <p:sp>
        <p:nvSpPr>
          <p:cNvPr id="2" name="Title 1">
            <a:extLst>
              <a:ext uri="{FF2B5EF4-FFF2-40B4-BE49-F238E27FC236}">
                <a16:creationId xmlns:a16="http://schemas.microsoft.com/office/drawing/2014/main" id="{C9BFB0ED-B367-4CF6-8174-3F923B5D75F9}"/>
              </a:ext>
            </a:extLst>
          </p:cNvPr>
          <p:cNvSpPr>
            <a:spLocks noGrp="1"/>
          </p:cNvSpPr>
          <p:nvPr>
            <p:ph type="title"/>
          </p:nvPr>
        </p:nvSpPr>
        <p:spPr>
          <a:xfrm>
            <a:off x="838200" y="365125"/>
            <a:ext cx="10515600" cy="1325563"/>
          </a:xfrm>
        </p:spPr>
        <p:txBody>
          <a:bodyPr>
            <a:normAutofit/>
          </a:bodyPr>
          <a:lstStyle/>
          <a:p>
            <a:r>
              <a:rPr lang="en-GB">
                <a:solidFill>
                  <a:srgbClr val="FFFFFF"/>
                </a:solidFill>
              </a:rPr>
              <a:t>Activity</a:t>
            </a:r>
          </a:p>
        </p:txBody>
      </p:sp>
      <p:sp>
        <p:nvSpPr>
          <p:cNvPr id="13" name="Content Placeholder 2">
            <a:extLst>
              <a:ext uri="{FF2B5EF4-FFF2-40B4-BE49-F238E27FC236}">
                <a16:creationId xmlns:a16="http://schemas.microsoft.com/office/drawing/2014/main" id="{9C85F697-7E6D-4E4D-8DEB-5BE82BF6267D}"/>
              </a:ext>
            </a:extLst>
          </p:cNvPr>
          <p:cNvSpPr>
            <a:spLocks noGrp="1"/>
          </p:cNvSpPr>
          <p:nvPr>
            <p:ph idx="1"/>
          </p:nvPr>
        </p:nvSpPr>
        <p:spPr>
          <a:xfrm>
            <a:off x="838200" y="1825625"/>
            <a:ext cx="10515600" cy="4351338"/>
          </a:xfrm>
        </p:spPr>
        <p:txBody>
          <a:bodyPr>
            <a:normAutofit/>
          </a:bodyPr>
          <a:lstStyle/>
          <a:p>
            <a:r>
              <a:rPr lang="en-GB">
                <a:solidFill>
                  <a:srgbClr val="FFFFFF"/>
                </a:solidFill>
              </a:rPr>
              <a:t>Draw a diagram to show the impact of an increase in wages on a supply and demand chart.</a:t>
            </a:r>
          </a:p>
          <a:p>
            <a:r>
              <a:rPr lang="en-GB">
                <a:solidFill>
                  <a:srgbClr val="FFFFFF"/>
                </a:solidFill>
              </a:rPr>
              <a:t>Explain how this will impact firms and consumers?</a:t>
            </a:r>
          </a:p>
        </p:txBody>
      </p:sp>
      <p:pic>
        <p:nvPicPr>
          <p:cNvPr id="3" name="Picture 2">
            <a:extLst>
              <a:ext uri="{FF2B5EF4-FFF2-40B4-BE49-F238E27FC236}">
                <a16:creationId xmlns:a16="http://schemas.microsoft.com/office/drawing/2014/main" id="{0443AAC6-68A2-7507-19E5-64A6C1CB5EB3}"/>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248131" y="1879822"/>
            <a:ext cx="7695738" cy="3098355"/>
          </a:xfrm>
          <a:prstGeom prst="rect">
            <a:avLst/>
          </a:prstGeom>
        </p:spPr>
      </p:pic>
      <p:pic>
        <p:nvPicPr>
          <p:cNvPr id="4" name="Picture 3">
            <a:extLst>
              <a:ext uri="{FF2B5EF4-FFF2-40B4-BE49-F238E27FC236}">
                <a16:creationId xmlns:a16="http://schemas.microsoft.com/office/drawing/2014/main" id="{F79EBA53-F6B7-F738-79C3-96C85B48C035}"/>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643844" y="154437"/>
            <a:ext cx="933411" cy="375797"/>
          </a:xfrm>
          <a:prstGeom prst="rect">
            <a:avLst/>
          </a:prstGeom>
        </p:spPr>
      </p:pic>
      <p:sp>
        <p:nvSpPr>
          <p:cNvPr id="5" name="Footer Placeholder 2">
            <a:extLst>
              <a:ext uri="{FF2B5EF4-FFF2-40B4-BE49-F238E27FC236}">
                <a16:creationId xmlns:a16="http://schemas.microsoft.com/office/drawing/2014/main" id="{C1C1D05E-AF70-CE55-4A2A-AD8D389DBDC7}"/>
              </a:ext>
            </a:extLst>
          </p:cNvPr>
          <p:cNvSpPr txBox="1">
            <a:spLocks/>
          </p:cNvSpPr>
          <p:nvPr/>
        </p:nvSpPr>
        <p:spPr>
          <a:xfrm>
            <a:off x="2259194"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4FAC84D-FC50-FB8B-2968-9E86C60B1D5E}"/>
              </a:ext>
            </a:extLst>
          </p:cNvPr>
          <p:cNvSpPr txBox="1"/>
          <p:nvPr/>
        </p:nvSpPr>
        <p:spPr>
          <a:xfrm>
            <a:off x="7082365"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55008320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Cost-Push Inflation Diagram</a:t>
            </a:r>
          </a:p>
        </p:txBody>
      </p:sp>
      <p:sp>
        <p:nvSpPr>
          <p:cNvPr id="4" name="TextBox 3"/>
          <p:cNvSpPr txBox="1"/>
          <p:nvPr/>
        </p:nvSpPr>
        <p:spPr>
          <a:xfrm>
            <a:off x="7746502" y="1947811"/>
            <a:ext cx="4236512" cy="369332"/>
          </a:xfrm>
          <a:prstGeom prst="rect">
            <a:avLst/>
          </a:prstGeom>
          <a:solidFill>
            <a:srgbClr val="CCFFCC"/>
          </a:solidFill>
          <a:ln w="28575">
            <a:solidFill>
              <a:schemeClr val="tx1"/>
            </a:solidFill>
          </a:ln>
        </p:spPr>
        <p:txBody>
          <a:bodyPr wrap="square" rtlCol="0">
            <a:spAutoFit/>
          </a:bodyPr>
          <a:lstStyle/>
          <a:p>
            <a:pPr defTabSz="914400"/>
            <a:r>
              <a:rPr lang="en-GB" dirty="0">
                <a:solidFill>
                  <a:srgbClr val="000000"/>
                </a:solidFill>
                <a:latin typeface="Calibri"/>
              </a:rPr>
              <a:t>1) Begin with the equilibrium position.</a:t>
            </a:r>
          </a:p>
        </p:txBody>
      </p:sp>
      <p:sp>
        <p:nvSpPr>
          <p:cNvPr id="5" name="TextBox 4"/>
          <p:cNvSpPr txBox="1"/>
          <p:nvPr/>
        </p:nvSpPr>
        <p:spPr>
          <a:xfrm>
            <a:off x="7746502" y="2449072"/>
            <a:ext cx="4236512" cy="646331"/>
          </a:xfrm>
          <a:prstGeom prst="rect">
            <a:avLst/>
          </a:prstGeom>
          <a:solidFill>
            <a:srgbClr val="CCFFCC"/>
          </a:solidFill>
          <a:ln w="28575">
            <a:solidFill>
              <a:schemeClr val="tx1"/>
            </a:solidFill>
          </a:ln>
        </p:spPr>
        <p:txBody>
          <a:bodyPr wrap="square" rtlCol="0">
            <a:spAutoFit/>
          </a:bodyPr>
          <a:lstStyle/>
          <a:p>
            <a:pPr defTabSz="914400"/>
            <a:r>
              <a:rPr lang="en-GB" dirty="0">
                <a:solidFill>
                  <a:srgbClr val="000000"/>
                </a:solidFill>
                <a:latin typeface="Calibri"/>
              </a:rPr>
              <a:t>2) If there is an </a:t>
            </a:r>
            <a:r>
              <a:rPr lang="en-GB" b="1" dirty="0">
                <a:solidFill>
                  <a:srgbClr val="00B0F0"/>
                </a:solidFill>
                <a:latin typeface="Calibri"/>
              </a:rPr>
              <a:t>increase in wage rates</a:t>
            </a:r>
            <a:r>
              <a:rPr lang="en-GB" dirty="0">
                <a:solidFill>
                  <a:srgbClr val="000000"/>
                </a:solidFill>
                <a:latin typeface="Calibri"/>
              </a:rPr>
              <a:t>, this will </a:t>
            </a:r>
            <a:r>
              <a:rPr lang="en-GB" b="1" dirty="0">
                <a:solidFill>
                  <a:srgbClr val="00B0F0"/>
                </a:solidFill>
                <a:latin typeface="Calibri"/>
              </a:rPr>
              <a:t>increase a firms costs of production</a:t>
            </a:r>
            <a:r>
              <a:rPr lang="en-GB" b="1" i="1" dirty="0">
                <a:solidFill>
                  <a:srgbClr val="000000"/>
                </a:solidFill>
                <a:latin typeface="Calibri"/>
              </a:rPr>
              <a:t>.</a:t>
            </a:r>
          </a:p>
        </p:txBody>
      </p:sp>
      <p:sp>
        <p:nvSpPr>
          <p:cNvPr id="6" name="TextBox 5"/>
          <p:cNvSpPr txBox="1"/>
          <p:nvPr/>
        </p:nvSpPr>
        <p:spPr>
          <a:xfrm>
            <a:off x="7746502" y="3227332"/>
            <a:ext cx="4236512" cy="1477328"/>
          </a:xfrm>
          <a:prstGeom prst="rect">
            <a:avLst/>
          </a:prstGeom>
          <a:solidFill>
            <a:srgbClr val="CCFFCC"/>
          </a:solidFill>
          <a:ln w="28575">
            <a:solidFill>
              <a:schemeClr val="tx1"/>
            </a:solidFill>
          </a:ln>
        </p:spPr>
        <p:txBody>
          <a:bodyPr wrap="square" rtlCol="0">
            <a:spAutoFit/>
          </a:bodyPr>
          <a:lstStyle/>
          <a:p>
            <a:pPr defTabSz="914400"/>
            <a:r>
              <a:rPr lang="en-GB" dirty="0">
                <a:solidFill>
                  <a:srgbClr val="000000"/>
                </a:solidFill>
                <a:latin typeface="Calibri"/>
              </a:rPr>
              <a:t>3) This will </a:t>
            </a:r>
            <a:r>
              <a:rPr lang="en-GB" b="1" dirty="0">
                <a:solidFill>
                  <a:srgbClr val="00B0F0"/>
                </a:solidFill>
                <a:latin typeface="Calibri"/>
              </a:rPr>
              <a:t>reduce SRAS to SRAS</a:t>
            </a:r>
            <a:r>
              <a:rPr lang="en-GB" sz="1600" b="1" dirty="0">
                <a:solidFill>
                  <a:srgbClr val="00B0F0"/>
                </a:solidFill>
                <a:latin typeface="Calibri"/>
              </a:rPr>
              <a:t>1</a:t>
            </a:r>
            <a:r>
              <a:rPr lang="en-GB" b="1" dirty="0">
                <a:solidFill>
                  <a:srgbClr val="00B0F0"/>
                </a:solidFill>
                <a:latin typeface="Calibri"/>
              </a:rPr>
              <a:t> </a:t>
            </a:r>
            <a:r>
              <a:rPr lang="en-GB" dirty="0">
                <a:solidFill>
                  <a:srgbClr val="000000"/>
                </a:solidFill>
                <a:latin typeface="Calibri"/>
              </a:rPr>
              <a:t>because faced with higher costs of production, firms will reduce their supply, or may even leave the industry if they cannot maintain profit margins.</a:t>
            </a:r>
          </a:p>
        </p:txBody>
      </p:sp>
      <p:sp>
        <p:nvSpPr>
          <p:cNvPr id="7" name="TextBox 6"/>
          <p:cNvSpPr txBox="1"/>
          <p:nvPr/>
        </p:nvSpPr>
        <p:spPr>
          <a:xfrm>
            <a:off x="7746502" y="4834209"/>
            <a:ext cx="4236512" cy="646331"/>
          </a:xfrm>
          <a:prstGeom prst="rect">
            <a:avLst/>
          </a:prstGeom>
          <a:solidFill>
            <a:srgbClr val="CCFFCC"/>
          </a:solidFill>
          <a:ln w="28575">
            <a:solidFill>
              <a:schemeClr val="tx1"/>
            </a:solidFill>
          </a:ln>
        </p:spPr>
        <p:txBody>
          <a:bodyPr wrap="square" rtlCol="0">
            <a:spAutoFit/>
          </a:bodyPr>
          <a:lstStyle/>
          <a:p>
            <a:pPr defTabSz="914400"/>
            <a:r>
              <a:rPr lang="en-GB" dirty="0">
                <a:solidFill>
                  <a:srgbClr val="000000"/>
                </a:solidFill>
                <a:latin typeface="Calibri"/>
              </a:rPr>
              <a:t>4) As a result, rising costs </a:t>
            </a:r>
            <a:r>
              <a:rPr lang="en-GB" b="1" dirty="0">
                <a:solidFill>
                  <a:srgbClr val="00B0F0"/>
                </a:solidFill>
                <a:latin typeface="Calibri"/>
              </a:rPr>
              <a:t>have “pushed” up prices to P</a:t>
            </a:r>
            <a:r>
              <a:rPr lang="en-GB" sz="1600" b="1" dirty="0">
                <a:solidFill>
                  <a:srgbClr val="00B0F0"/>
                </a:solidFill>
                <a:latin typeface="Calibri"/>
              </a:rPr>
              <a:t>1</a:t>
            </a:r>
            <a:r>
              <a:rPr lang="en-GB" dirty="0">
                <a:solidFill>
                  <a:srgbClr val="000000"/>
                </a:solidFill>
                <a:latin typeface="Calibri"/>
              </a:rPr>
              <a:t>.</a:t>
            </a:r>
            <a:endParaRPr lang="en-GB" b="1" dirty="0">
              <a:solidFill>
                <a:srgbClr val="00B0F0"/>
              </a:solidFill>
              <a:latin typeface="Calibri"/>
            </a:endParaRPr>
          </a:p>
        </p:txBody>
      </p:sp>
      <p:grpSp>
        <p:nvGrpSpPr>
          <p:cNvPr id="8" name="Group 7"/>
          <p:cNvGrpSpPr/>
          <p:nvPr/>
        </p:nvGrpSpPr>
        <p:grpSpPr>
          <a:xfrm>
            <a:off x="2070830" y="2449072"/>
            <a:ext cx="7097832" cy="4131162"/>
            <a:chOff x="858718" y="1981622"/>
            <a:chExt cx="7097832" cy="4131162"/>
          </a:xfrm>
        </p:grpSpPr>
        <p:cxnSp>
          <p:nvCxnSpPr>
            <p:cNvPr id="9" name="Straight Connector 8"/>
            <p:cNvCxnSpPr/>
            <p:nvPr/>
          </p:nvCxnSpPr>
          <p:spPr>
            <a:xfrm>
              <a:off x="1692275" y="2205038"/>
              <a:ext cx="0" cy="3527425"/>
            </a:xfrm>
            <a:prstGeom prst="line">
              <a:avLst/>
            </a:prstGeom>
            <a:noFill/>
            <a:ln w="28575" cap="flat" cmpd="sng" algn="ctr">
              <a:solidFill>
                <a:srgbClr val="D1282E"/>
              </a:solidFill>
              <a:prstDash val="solid"/>
            </a:ln>
            <a:effectLst/>
          </p:spPr>
        </p:cxnSp>
        <p:cxnSp>
          <p:nvCxnSpPr>
            <p:cNvPr id="10" name="Straight Connector 9"/>
            <p:cNvCxnSpPr/>
            <p:nvPr/>
          </p:nvCxnSpPr>
          <p:spPr>
            <a:xfrm>
              <a:off x="1692275" y="5732463"/>
              <a:ext cx="4679950" cy="0"/>
            </a:xfrm>
            <a:prstGeom prst="line">
              <a:avLst/>
            </a:prstGeom>
            <a:noFill/>
            <a:ln w="28575" cap="flat" cmpd="sng" algn="ctr">
              <a:solidFill>
                <a:srgbClr val="D1282E"/>
              </a:solidFill>
              <a:prstDash val="solid"/>
            </a:ln>
            <a:effectLst/>
          </p:spPr>
        </p:cxnSp>
        <p:sp>
          <p:nvSpPr>
            <p:cNvPr id="11" name="TextBox 10"/>
            <p:cNvSpPr txBox="1">
              <a:spLocks noChangeArrowheads="1"/>
            </p:cNvSpPr>
            <p:nvPr/>
          </p:nvSpPr>
          <p:spPr bwMode="auto">
            <a:xfrm>
              <a:off x="881778" y="1981622"/>
              <a:ext cx="863600" cy="646113"/>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Calibri"/>
                </a:rPr>
                <a:t>Price Level</a:t>
              </a:r>
              <a:endParaRPr kumimoji="0" lang="en-US" sz="1800" b="0" i="0" u="none" strike="noStrike" kern="0" cap="none" spc="0" normalizeH="0" baseline="0" noProof="0" dirty="0">
                <a:ln>
                  <a:noFill/>
                </a:ln>
                <a:solidFill>
                  <a:srgbClr val="000000"/>
                </a:solidFill>
                <a:effectLst/>
                <a:uLnTx/>
                <a:uFillTx/>
                <a:latin typeface="Calibri"/>
              </a:endParaRPr>
            </a:p>
          </p:txBody>
        </p:sp>
        <p:sp>
          <p:nvSpPr>
            <p:cNvPr id="12" name="TextBox 11"/>
            <p:cNvSpPr txBox="1">
              <a:spLocks noChangeArrowheads="1"/>
            </p:cNvSpPr>
            <p:nvPr/>
          </p:nvSpPr>
          <p:spPr bwMode="auto">
            <a:xfrm>
              <a:off x="5435600" y="5735031"/>
              <a:ext cx="2520950" cy="369888"/>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Calibri"/>
                </a:rPr>
                <a:t>Real National Output</a:t>
              </a:r>
              <a:endParaRPr kumimoji="0" lang="en-US" sz="1800" b="0" i="0" u="none" strike="noStrike" kern="0" cap="none" spc="0" normalizeH="0" baseline="0" noProof="0" dirty="0">
                <a:ln>
                  <a:noFill/>
                </a:ln>
                <a:solidFill>
                  <a:srgbClr val="000000"/>
                </a:solidFill>
                <a:effectLst/>
                <a:uLnTx/>
                <a:uFillTx/>
                <a:latin typeface="Calibri"/>
              </a:endParaRPr>
            </a:p>
          </p:txBody>
        </p:sp>
        <p:sp>
          <p:nvSpPr>
            <p:cNvPr id="13" name="TextBox 12"/>
            <p:cNvSpPr txBox="1">
              <a:spLocks noChangeArrowheads="1"/>
            </p:cNvSpPr>
            <p:nvPr/>
          </p:nvSpPr>
          <p:spPr bwMode="auto">
            <a:xfrm>
              <a:off x="4781202" y="2540194"/>
              <a:ext cx="1007740" cy="369332"/>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Calibri"/>
                </a:rPr>
                <a:t>SRAS</a:t>
              </a:r>
              <a:endParaRPr kumimoji="0" lang="en-US" sz="1800" b="0" i="0" u="none" strike="noStrike" kern="0" cap="none" spc="0" normalizeH="0" baseline="0" noProof="0" dirty="0">
                <a:ln>
                  <a:noFill/>
                </a:ln>
                <a:solidFill>
                  <a:srgbClr val="000000"/>
                </a:solidFill>
                <a:effectLst/>
                <a:uLnTx/>
                <a:uFillTx/>
                <a:latin typeface="Calibri"/>
              </a:endParaRPr>
            </a:p>
          </p:txBody>
        </p:sp>
        <p:cxnSp>
          <p:nvCxnSpPr>
            <p:cNvPr id="14" name="Straight Connector 13"/>
            <p:cNvCxnSpPr/>
            <p:nvPr/>
          </p:nvCxnSpPr>
          <p:spPr>
            <a:xfrm flipH="1">
              <a:off x="2555776" y="2852936"/>
              <a:ext cx="2376264" cy="2088232"/>
            </a:xfrm>
            <a:prstGeom prst="line">
              <a:avLst/>
            </a:prstGeom>
            <a:noFill/>
            <a:ln w="28575" cap="flat" cmpd="sng" algn="ctr">
              <a:solidFill>
                <a:srgbClr val="FF0000"/>
              </a:solidFill>
              <a:prstDash val="solid"/>
            </a:ln>
            <a:effectLst/>
          </p:spPr>
        </p:cxnSp>
        <p:cxnSp>
          <p:nvCxnSpPr>
            <p:cNvPr id="15" name="Straight Connector 14"/>
            <p:cNvCxnSpPr/>
            <p:nvPr/>
          </p:nvCxnSpPr>
          <p:spPr>
            <a:xfrm>
              <a:off x="1691680" y="3861048"/>
              <a:ext cx="2088232" cy="0"/>
            </a:xfrm>
            <a:prstGeom prst="line">
              <a:avLst/>
            </a:prstGeom>
            <a:noFill/>
            <a:ln w="9525" cap="flat" cmpd="sng" algn="ctr">
              <a:solidFill>
                <a:srgbClr val="D1282E"/>
              </a:solidFill>
              <a:prstDash val="dash"/>
            </a:ln>
            <a:effectLst/>
          </p:spPr>
        </p:cxnSp>
        <p:sp>
          <p:nvSpPr>
            <p:cNvPr id="16" name="TextBox 15"/>
            <p:cNvSpPr txBox="1">
              <a:spLocks noChangeArrowheads="1"/>
            </p:cNvSpPr>
            <p:nvPr/>
          </p:nvSpPr>
          <p:spPr bwMode="auto">
            <a:xfrm>
              <a:off x="858718" y="3711732"/>
              <a:ext cx="909720" cy="368300"/>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Calibri"/>
                </a:rPr>
                <a:t>P</a:t>
              </a:r>
              <a:endParaRPr kumimoji="0" lang="en-US" sz="1800" b="0" i="0" u="none" strike="noStrike" kern="0" cap="none" spc="0" normalizeH="0" baseline="0" noProof="0" dirty="0">
                <a:ln>
                  <a:noFill/>
                </a:ln>
                <a:solidFill>
                  <a:srgbClr val="000000"/>
                </a:solidFill>
                <a:effectLst/>
                <a:uLnTx/>
                <a:uFillTx/>
                <a:latin typeface="Calibri"/>
              </a:endParaRPr>
            </a:p>
          </p:txBody>
        </p:sp>
        <p:sp>
          <p:nvSpPr>
            <p:cNvPr id="17" name="TextBox 16"/>
            <p:cNvSpPr txBox="1">
              <a:spLocks noChangeArrowheads="1"/>
            </p:cNvSpPr>
            <p:nvPr/>
          </p:nvSpPr>
          <p:spPr bwMode="auto">
            <a:xfrm>
              <a:off x="3367353" y="5740400"/>
              <a:ext cx="865188" cy="369332"/>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Calibri"/>
                </a:rPr>
                <a:t>Y</a:t>
              </a:r>
              <a:endParaRPr kumimoji="0" lang="en-US" sz="1800" b="0" i="0" u="none" strike="noStrike" kern="0" cap="none" spc="0" normalizeH="0" baseline="0" noProof="0" dirty="0">
                <a:ln>
                  <a:noFill/>
                </a:ln>
                <a:solidFill>
                  <a:srgbClr val="000000"/>
                </a:solidFill>
                <a:effectLst/>
                <a:uLnTx/>
                <a:uFillTx/>
                <a:latin typeface="Calibri"/>
              </a:endParaRPr>
            </a:p>
          </p:txBody>
        </p:sp>
        <p:cxnSp>
          <p:nvCxnSpPr>
            <p:cNvPr id="18" name="Straight Connector 17"/>
            <p:cNvCxnSpPr/>
            <p:nvPr/>
          </p:nvCxnSpPr>
          <p:spPr>
            <a:xfrm>
              <a:off x="2483768" y="2924944"/>
              <a:ext cx="2736304" cy="1944216"/>
            </a:xfrm>
            <a:prstGeom prst="line">
              <a:avLst/>
            </a:prstGeom>
            <a:noFill/>
            <a:ln w="28575" cap="flat" cmpd="sng" algn="ctr">
              <a:solidFill>
                <a:srgbClr val="0033CC"/>
              </a:solidFill>
              <a:prstDash val="solid"/>
            </a:ln>
            <a:effectLst/>
          </p:spPr>
        </p:cxnSp>
        <p:sp>
          <p:nvSpPr>
            <p:cNvPr id="19" name="TextBox 18"/>
            <p:cNvSpPr txBox="1">
              <a:spLocks noChangeArrowheads="1"/>
            </p:cNvSpPr>
            <p:nvPr/>
          </p:nvSpPr>
          <p:spPr bwMode="auto">
            <a:xfrm>
              <a:off x="5165750" y="4751774"/>
              <a:ext cx="935038" cy="369888"/>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Calibri"/>
                </a:rPr>
                <a:t>AD</a:t>
              </a:r>
              <a:endParaRPr kumimoji="0" lang="en-US" sz="1800" b="0" i="0" u="none" strike="noStrike" kern="0" cap="none" spc="0" normalizeH="0" baseline="0" noProof="0" dirty="0">
                <a:ln>
                  <a:noFill/>
                </a:ln>
                <a:solidFill>
                  <a:srgbClr val="000000"/>
                </a:solidFill>
                <a:effectLst/>
                <a:uLnTx/>
                <a:uFillTx/>
                <a:latin typeface="Calibri"/>
              </a:endParaRPr>
            </a:p>
          </p:txBody>
        </p:sp>
        <p:cxnSp>
          <p:nvCxnSpPr>
            <p:cNvPr id="20" name="Straight Connector 19"/>
            <p:cNvCxnSpPr/>
            <p:nvPr/>
          </p:nvCxnSpPr>
          <p:spPr>
            <a:xfrm>
              <a:off x="3779912" y="3861048"/>
              <a:ext cx="0" cy="1872208"/>
            </a:xfrm>
            <a:prstGeom prst="line">
              <a:avLst/>
            </a:prstGeom>
            <a:noFill/>
            <a:ln w="9525" cap="flat" cmpd="sng" algn="ctr">
              <a:solidFill>
                <a:srgbClr val="D1282E"/>
              </a:solidFill>
              <a:prstDash val="dash"/>
            </a:ln>
            <a:effectLst/>
          </p:spPr>
        </p:cxnSp>
        <p:cxnSp>
          <p:nvCxnSpPr>
            <p:cNvPr id="21" name="Straight Connector 20"/>
            <p:cNvCxnSpPr/>
            <p:nvPr/>
          </p:nvCxnSpPr>
          <p:spPr>
            <a:xfrm>
              <a:off x="1691680" y="3543742"/>
              <a:ext cx="1656000" cy="0"/>
            </a:xfrm>
            <a:prstGeom prst="line">
              <a:avLst/>
            </a:prstGeom>
            <a:noFill/>
            <a:ln w="9525" cap="flat" cmpd="sng" algn="ctr">
              <a:solidFill>
                <a:srgbClr val="D1282E"/>
              </a:solidFill>
              <a:prstDash val="dash"/>
            </a:ln>
            <a:effectLst/>
          </p:spPr>
        </p:cxnSp>
        <p:sp>
          <p:nvSpPr>
            <p:cNvPr id="22" name="TextBox 21"/>
            <p:cNvSpPr txBox="1">
              <a:spLocks noChangeArrowheads="1"/>
            </p:cNvSpPr>
            <p:nvPr/>
          </p:nvSpPr>
          <p:spPr bwMode="auto">
            <a:xfrm>
              <a:off x="1043608" y="3395150"/>
              <a:ext cx="616428" cy="368300"/>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Calibri"/>
                </a:rPr>
                <a:t>P</a:t>
              </a:r>
              <a:r>
                <a:rPr kumimoji="0" lang="en-GB" sz="1600" b="0" i="0" u="none" strike="noStrike" kern="0" cap="none" spc="0" normalizeH="0" baseline="0" noProof="0" dirty="0">
                  <a:ln>
                    <a:noFill/>
                  </a:ln>
                  <a:solidFill>
                    <a:srgbClr val="000000"/>
                  </a:solidFill>
                  <a:effectLst/>
                  <a:uLnTx/>
                  <a:uFillTx/>
                  <a:latin typeface="Calibri"/>
                </a:rPr>
                <a:t>1</a:t>
              </a:r>
              <a:endParaRPr kumimoji="0" lang="en-US" sz="1600" b="0" i="0" u="none" strike="noStrike" kern="0" cap="none" spc="0" normalizeH="0" baseline="0" noProof="0" dirty="0">
                <a:ln>
                  <a:noFill/>
                </a:ln>
                <a:solidFill>
                  <a:srgbClr val="000000"/>
                </a:solidFill>
                <a:effectLst/>
                <a:uLnTx/>
                <a:uFillTx/>
                <a:latin typeface="Calibri"/>
              </a:endParaRPr>
            </a:p>
          </p:txBody>
        </p:sp>
        <p:cxnSp>
          <p:nvCxnSpPr>
            <p:cNvPr id="23" name="Straight Connector 22"/>
            <p:cNvCxnSpPr/>
            <p:nvPr/>
          </p:nvCxnSpPr>
          <p:spPr>
            <a:xfrm>
              <a:off x="3369552" y="3579128"/>
              <a:ext cx="0" cy="2160000"/>
            </a:xfrm>
            <a:prstGeom prst="line">
              <a:avLst/>
            </a:prstGeom>
            <a:noFill/>
            <a:ln w="9525" cap="flat" cmpd="sng" algn="ctr">
              <a:solidFill>
                <a:srgbClr val="D1282E"/>
              </a:solidFill>
              <a:prstDash val="dash"/>
            </a:ln>
            <a:effectLst/>
          </p:spPr>
        </p:cxnSp>
        <p:sp>
          <p:nvSpPr>
            <p:cNvPr id="24" name="TextBox 23"/>
            <p:cNvSpPr txBox="1">
              <a:spLocks noChangeArrowheads="1"/>
            </p:cNvSpPr>
            <p:nvPr/>
          </p:nvSpPr>
          <p:spPr bwMode="auto">
            <a:xfrm>
              <a:off x="2968568" y="5743452"/>
              <a:ext cx="865188" cy="369332"/>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Calibri"/>
                </a:rPr>
                <a:t>Y</a:t>
              </a:r>
              <a:r>
                <a:rPr kumimoji="0" lang="en-GB" sz="1600" b="0" i="0" u="none" strike="noStrike" kern="0" cap="none" spc="0" normalizeH="0" baseline="0" noProof="0" dirty="0">
                  <a:ln>
                    <a:noFill/>
                  </a:ln>
                  <a:solidFill>
                    <a:srgbClr val="000000"/>
                  </a:solidFill>
                  <a:effectLst/>
                  <a:uLnTx/>
                  <a:uFillTx/>
                  <a:latin typeface="Calibri"/>
                </a:rPr>
                <a:t>1</a:t>
              </a:r>
              <a:endParaRPr kumimoji="0" lang="en-US" sz="1600" b="0" i="0" u="none" strike="noStrike" kern="0" cap="none" spc="0" normalizeH="0" baseline="0" noProof="0" dirty="0">
                <a:ln>
                  <a:noFill/>
                </a:ln>
                <a:solidFill>
                  <a:srgbClr val="000000"/>
                </a:solidFill>
                <a:effectLst/>
                <a:uLnTx/>
                <a:uFillTx/>
                <a:latin typeface="Calibri"/>
              </a:endParaRPr>
            </a:p>
          </p:txBody>
        </p:sp>
        <p:cxnSp>
          <p:nvCxnSpPr>
            <p:cNvPr id="25" name="Straight Connector 24"/>
            <p:cNvCxnSpPr/>
            <p:nvPr/>
          </p:nvCxnSpPr>
          <p:spPr>
            <a:xfrm flipH="1">
              <a:off x="2195736" y="2492896"/>
              <a:ext cx="2376264" cy="2088232"/>
            </a:xfrm>
            <a:prstGeom prst="line">
              <a:avLst/>
            </a:prstGeom>
            <a:noFill/>
            <a:ln w="28575" cap="flat" cmpd="sng" algn="ctr">
              <a:solidFill>
                <a:srgbClr val="FF0000"/>
              </a:solidFill>
              <a:prstDash val="solid"/>
            </a:ln>
            <a:effectLst/>
          </p:spPr>
        </p:cxnSp>
        <p:sp>
          <p:nvSpPr>
            <p:cNvPr id="26" name="TextBox 25"/>
            <p:cNvSpPr txBox="1">
              <a:spLocks noChangeArrowheads="1"/>
            </p:cNvSpPr>
            <p:nvPr/>
          </p:nvSpPr>
          <p:spPr bwMode="auto">
            <a:xfrm>
              <a:off x="4408224" y="2263224"/>
              <a:ext cx="1007740" cy="369332"/>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Calibri"/>
                </a:rPr>
                <a:t>SRAS</a:t>
              </a:r>
              <a:r>
                <a:rPr kumimoji="0" lang="en-GB" sz="1600" b="0" i="0" u="none" strike="noStrike" kern="0" cap="none" spc="0" normalizeH="0" baseline="0" noProof="0" dirty="0">
                  <a:ln>
                    <a:noFill/>
                  </a:ln>
                  <a:solidFill>
                    <a:srgbClr val="000000"/>
                  </a:solidFill>
                  <a:effectLst/>
                  <a:uLnTx/>
                  <a:uFillTx/>
                  <a:latin typeface="Calibri"/>
                </a:rPr>
                <a:t>1</a:t>
              </a:r>
              <a:endParaRPr kumimoji="0" lang="en-US" sz="1600" b="0" i="0" u="none" strike="noStrike" kern="0" cap="none" spc="0" normalizeH="0" baseline="0" noProof="0" dirty="0">
                <a:ln>
                  <a:noFill/>
                </a:ln>
                <a:solidFill>
                  <a:srgbClr val="000000"/>
                </a:solidFill>
                <a:effectLst/>
                <a:uLnTx/>
                <a:uFillTx/>
                <a:latin typeface="Calibri"/>
              </a:endParaRPr>
            </a:p>
          </p:txBody>
        </p:sp>
        <p:cxnSp>
          <p:nvCxnSpPr>
            <p:cNvPr id="27" name="Straight Arrow Connector 26"/>
            <p:cNvCxnSpPr/>
            <p:nvPr/>
          </p:nvCxnSpPr>
          <p:spPr>
            <a:xfrm rot="10800000">
              <a:off x="3483529" y="3487230"/>
              <a:ext cx="353601" cy="248642"/>
            </a:xfrm>
            <a:prstGeom prst="straightConnector1">
              <a:avLst/>
            </a:prstGeom>
            <a:noFill/>
            <a:ln w="28575" cap="flat" cmpd="sng" algn="ctr">
              <a:solidFill>
                <a:srgbClr val="000000"/>
              </a:solidFill>
              <a:prstDash val="solid"/>
              <a:tailEnd type="arrow"/>
            </a:ln>
            <a:effectLst/>
          </p:spPr>
        </p:cxnSp>
      </p:grpSp>
      <p:pic>
        <p:nvPicPr>
          <p:cNvPr id="3" name="Picture 2">
            <a:extLst>
              <a:ext uri="{FF2B5EF4-FFF2-40B4-BE49-F238E27FC236}">
                <a16:creationId xmlns:a16="http://schemas.microsoft.com/office/drawing/2014/main" id="{A800E0F6-6319-BDF0-0B9A-616D8B9B2479}"/>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248131" y="1879822"/>
            <a:ext cx="7695738" cy="3098355"/>
          </a:xfrm>
          <a:prstGeom prst="rect">
            <a:avLst/>
          </a:prstGeom>
        </p:spPr>
      </p:pic>
      <p:pic>
        <p:nvPicPr>
          <p:cNvPr id="28" name="Picture 27">
            <a:extLst>
              <a:ext uri="{FF2B5EF4-FFF2-40B4-BE49-F238E27FC236}">
                <a16:creationId xmlns:a16="http://schemas.microsoft.com/office/drawing/2014/main" id="{1392470A-B462-8CCE-9FD4-CAC99DCFBC23}"/>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643844" y="154437"/>
            <a:ext cx="933411" cy="375797"/>
          </a:xfrm>
          <a:prstGeom prst="rect">
            <a:avLst/>
          </a:prstGeom>
        </p:spPr>
      </p:pic>
      <p:sp>
        <p:nvSpPr>
          <p:cNvPr id="29" name="Footer Placeholder 2">
            <a:extLst>
              <a:ext uri="{FF2B5EF4-FFF2-40B4-BE49-F238E27FC236}">
                <a16:creationId xmlns:a16="http://schemas.microsoft.com/office/drawing/2014/main" id="{46B8BC8A-C537-D776-74B0-58DF746FA7A9}"/>
              </a:ext>
            </a:extLst>
          </p:cNvPr>
          <p:cNvSpPr txBox="1">
            <a:spLocks/>
          </p:cNvSpPr>
          <p:nvPr/>
        </p:nvSpPr>
        <p:spPr>
          <a:xfrm>
            <a:off x="2259194"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80E1E082-B155-3A4A-A47E-8CB90BEB1095}"/>
              </a:ext>
            </a:extLst>
          </p:cNvPr>
          <p:cNvSpPr txBox="1"/>
          <p:nvPr/>
        </p:nvSpPr>
        <p:spPr>
          <a:xfrm>
            <a:off x="7082365"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6003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3883538-0C30-1BF0-7195-A711E9DEF305}"/>
              </a:ext>
            </a:extLst>
          </p:cNvPr>
          <p:cNvPicPr>
            <a:picLocks noChangeAspect="1"/>
          </p:cNvPicPr>
          <p:nvPr/>
        </p:nvPicPr>
        <p:blipFill rotWithShape="1">
          <a:blip r:embed="rId2">
            <a:alphaModFix amt="35000"/>
          </a:blip>
          <a:srcRect t="15481" r="-2" b="-2"/>
          <a:stretch/>
        </p:blipFill>
        <p:spPr>
          <a:xfrm>
            <a:off x="20" y="10"/>
            <a:ext cx="12191980" cy="6857990"/>
          </a:xfrm>
          <a:prstGeom prst="rect">
            <a:avLst/>
          </a:prstGeom>
        </p:spPr>
      </p:pic>
      <p:sp>
        <p:nvSpPr>
          <p:cNvPr id="2" name="Title 1"/>
          <p:cNvSpPr>
            <a:spLocks noGrp="1"/>
          </p:cNvSpPr>
          <p:nvPr>
            <p:ph type="title"/>
          </p:nvPr>
        </p:nvSpPr>
        <p:spPr>
          <a:xfrm>
            <a:off x="838200" y="365125"/>
            <a:ext cx="10515600" cy="1325563"/>
          </a:xfrm>
        </p:spPr>
        <p:txBody>
          <a:bodyPr>
            <a:normAutofit/>
          </a:bodyPr>
          <a:lstStyle/>
          <a:p>
            <a:r>
              <a:rPr lang="en-GB">
                <a:solidFill>
                  <a:srgbClr val="FFFFFF"/>
                </a:solidFill>
              </a:rPr>
              <a:t>The effects of inflation on firms</a:t>
            </a:r>
          </a:p>
        </p:txBody>
      </p:sp>
      <p:graphicFrame>
        <p:nvGraphicFramePr>
          <p:cNvPr id="5" name="Content Placeholder 2">
            <a:extLst>
              <a:ext uri="{FF2B5EF4-FFF2-40B4-BE49-F238E27FC236}">
                <a16:creationId xmlns:a16="http://schemas.microsoft.com/office/drawing/2014/main" id="{D5A4E357-3111-7B85-CB5F-79F2A2652A88}"/>
              </a:ext>
            </a:extLst>
          </p:cNvPr>
          <p:cNvGraphicFramePr>
            <a:graphicFrameLocks noGrp="1"/>
          </p:cNvGraphicFramePr>
          <p:nvPr>
            <p:ph idx="1"/>
            <p:extLst>
              <p:ext uri="{D42A27DB-BD31-4B8C-83A1-F6EECF244321}">
                <p14:modId xmlns:p14="http://schemas.microsoft.com/office/powerpoint/2010/main" val="178432125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35ACA522-67E8-E456-E8C8-BF71F37CD38E}"/>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2248131" y="1879822"/>
            <a:ext cx="7695738" cy="3098355"/>
          </a:xfrm>
          <a:prstGeom prst="rect">
            <a:avLst/>
          </a:prstGeom>
        </p:spPr>
      </p:pic>
      <p:pic>
        <p:nvPicPr>
          <p:cNvPr id="4" name="Picture 3">
            <a:extLst>
              <a:ext uri="{FF2B5EF4-FFF2-40B4-BE49-F238E27FC236}">
                <a16:creationId xmlns:a16="http://schemas.microsoft.com/office/drawing/2014/main" id="{2222A3D3-B381-4702-2BF9-61C77C000D14}"/>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5643844" y="154437"/>
            <a:ext cx="933411" cy="375797"/>
          </a:xfrm>
          <a:prstGeom prst="rect">
            <a:avLst/>
          </a:prstGeom>
        </p:spPr>
      </p:pic>
      <p:sp>
        <p:nvSpPr>
          <p:cNvPr id="7" name="Footer Placeholder 2">
            <a:extLst>
              <a:ext uri="{FF2B5EF4-FFF2-40B4-BE49-F238E27FC236}">
                <a16:creationId xmlns:a16="http://schemas.microsoft.com/office/drawing/2014/main" id="{052A86A6-5C5F-9E70-68D0-24D859DD112D}"/>
              </a:ext>
            </a:extLst>
          </p:cNvPr>
          <p:cNvSpPr txBox="1">
            <a:spLocks/>
          </p:cNvSpPr>
          <p:nvPr/>
        </p:nvSpPr>
        <p:spPr>
          <a:xfrm>
            <a:off x="2259194"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7A52137-D2D9-E487-DDB7-607E7AD6A2C4}"/>
              </a:ext>
            </a:extLst>
          </p:cNvPr>
          <p:cNvSpPr txBox="1"/>
          <p:nvPr/>
        </p:nvSpPr>
        <p:spPr>
          <a:xfrm>
            <a:off x="7082365"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869639283"/>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B1BB947-D99D-021B-419B-237AE852F8E8}"/>
              </a:ext>
            </a:extLst>
          </p:cNvPr>
          <p:cNvPicPr>
            <a:picLocks noChangeAspect="1"/>
          </p:cNvPicPr>
          <p:nvPr/>
        </p:nvPicPr>
        <p:blipFill rotWithShape="1">
          <a:blip r:embed="rId2">
            <a:alphaModFix amt="35000"/>
          </a:blip>
          <a:srcRect t="17597" r="-2" b="-2"/>
          <a:stretch/>
        </p:blipFill>
        <p:spPr>
          <a:xfrm>
            <a:off x="20" y="10"/>
            <a:ext cx="12191980" cy="6857990"/>
          </a:xfrm>
          <a:prstGeom prst="rect">
            <a:avLst/>
          </a:prstGeom>
        </p:spPr>
      </p:pic>
      <p:sp>
        <p:nvSpPr>
          <p:cNvPr id="2" name="Title 1"/>
          <p:cNvSpPr>
            <a:spLocks noGrp="1"/>
          </p:cNvSpPr>
          <p:nvPr>
            <p:ph type="title"/>
          </p:nvPr>
        </p:nvSpPr>
        <p:spPr>
          <a:xfrm>
            <a:off x="838200" y="365125"/>
            <a:ext cx="10515600" cy="1325563"/>
          </a:xfrm>
        </p:spPr>
        <p:txBody>
          <a:bodyPr>
            <a:normAutofit/>
          </a:bodyPr>
          <a:lstStyle/>
          <a:p>
            <a:r>
              <a:rPr lang="en-GB">
                <a:solidFill>
                  <a:srgbClr val="FFFFFF"/>
                </a:solidFill>
              </a:rPr>
              <a:t>The effects of inflation on firms</a:t>
            </a:r>
          </a:p>
        </p:txBody>
      </p:sp>
      <p:graphicFrame>
        <p:nvGraphicFramePr>
          <p:cNvPr id="5" name="Content Placeholder 2">
            <a:extLst>
              <a:ext uri="{FF2B5EF4-FFF2-40B4-BE49-F238E27FC236}">
                <a16:creationId xmlns:a16="http://schemas.microsoft.com/office/drawing/2014/main" id="{CFA13D32-DFEB-FC66-D7B2-00FE03822E7A}"/>
              </a:ext>
            </a:extLst>
          </p:cNvPr>
          <p:cNvGraphicFramePr>
            <a:graphicFrameLocks noGrp="1"/>
          </p:cNvGraphicFramePr>
          <p:nvPr>
            <p:ph idx="1"/>
            <p:extLst>
              <p:ext uri="{D42A27DB-BD31-4B8C-83A1-F6EECF244321}">
                <p14:modId xmlns:p14="http://schemas.microsoft.com/office/powerpoint/2010/main" val="138649031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8F55442A-500C-20C9-419F-FE569403D6B2}"/>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2248131" y="1879822"/>
            <a:ext cx="7695738" cy="3098355"/>
          </a:xfrm>
          <a:prstGeom prst="rect">
            <a:avLst/>
          </a:prstGeom>
        </p:spPr>
      </p:pic>
      <p:pic>
        <p:nvPicPr>
          <p:cNvPr id="4" name="Picture 3">
            <a:extLst>
              <a:ext uri="{FF2B5EF4-FFF2-40B4-BE49-F238E27FC236}">
                <a16:creationId xmlns:a16="http://schemas.microsoft.com/office/drawing/2014/main" id="{506BD1EF-23B3-D39C-CD9F-D28056303C0E}"/>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5643844" y="154437"/>
            <a:ext cx="933411" cy="375797"/>
          </a:xfrm>
          <a:prstGeom prst="rect">
            <a:avLst/>
          </a:prstGeom>
        </p:spPr>
      </p:pic>
      <p:sp>
        <p:nvSpPr>
          <p:cNvPr id="7" name="Footer Placeholder 2">
            <a:extLst>
              <a:ext uri="{FF2B5EF4-FFF2-40B4-BE49-F238E27FC236}">
                <a16:creationId xmlns:a16="http://schemas.microsoft.com/office/drawing/2014/main" id="{ACCA0AED-3807-AF7A-0418-F97C7CCA6BAB}"/>
              </a:ext>
            </a:extLst>
          </p:cNvPr>
          <p:cNvSpPr txBox="1">
            <a:spLocks/>
          </p:cNvSpPr>
          <p:nvPr/>
        </p:nvSpPr>
        <p:spPr>
          <a:xfrm>
            <a:off x="2259194"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56B0BCB-913C-0405-F783-382641927C79}"/>
              </a:ext>
            </a:extLst>
          </p:cNvPr>
          <p:cNvSpPr txBox="1"/>
          <p:nvPr/>
        </p:nvSpPr>
        <p:spPr>
          <a:xfrm>
            <a:off x="7082365"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758844109"/>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8BF81E1-E096-D4F6-BD27-259DAE0CFC20}"/>
              </a:ext>
            </a:extLst>
          </p:cNvPr>
          <p:cNvPicPr>
            <a:picLocks noChangeAspect="1"/>
          </p:cNvPicPr>
          <p:nvPr/>
        </p:nvPicPr>
        <p:blipFill rotWithShape="1">
          <a:blip r:embed="rId2">
            <a:alphaModFix amt="35000"/>
          </a:blip>
          <a:srcRect t="11885" r="-2" b="3656"/>
          <a:stretch/>
        </p:blipFill>
        <p:spPr>
          <a:xfrm>
            <a:off x="20" y="10"/>
            <a:ext cx="12191980" cy="6857990"/>
          </a:xfrm>
          <a:prstGeom prst="rect">
            <a:avLst/>
          </a:prstGeom>
        </p:spPr>
      </p:pic>
      <p:sp>
        <p:nvSpPr>
          <p:cNvPr id="2" name="Title 1"/>
          <p:cNvSpPr>
            <a:spLocks noGrp="1"/>
          </p:cNvSpPr>
          <p:nvPr>
            <p:ph type="title"/>
          </p:nvPr>
        </p:nvSpPr>
        <p:spPr>
          <a:xfrm>
            <a:off x="838200" y="365125"/>
            <a:ext cx="10515600" cy="1325563"/>
          </a:xfrm>
        </p:spPr>
        <p:txBody>
          <a:bodyPr>
            <a:normAutofit/>
          </a:bodyPr>
          <a:lstStyle/>
          <a:p>
            <a:r>
              <a:rPr lang="en-GB">
                <a:solidFill>
                  <a:srgbClr val="FFFFFF"/>
                </a:solidFill>
              </a:rPr>
              <a:t>The impact of inflation on consumers</a:t>
            </a:r>
          </a:p>
        </p:txBody>
      </p:sp>
      <p:graphicFrame>
        <p:nvGraphicFramePr>
          <p:cNvPr id="5" name="Content Placeholder 2">
            <a:extLst>
              <a:ext uri="{FF2B5EF4-FFF2-40B4-BE49-F238E27FC236}">
                <a16:creationId xmlns:a16="http://schemas.microsoft.com/office/drawing/2014/main" id="{B99D9FD8-FED4-3EBA-70F3-16D9D46A7EFF}"/>
              </a:ext>
            </a:extLst>
          </p:cNvPr>
          <p:cNvGraphicFramePr>
            <a:graphicFrameLocks noGrp="1"/>
          </p:cNvGraphicFramePr>
          <p:nvPr>
            <p:ph idx="1"/>
            <p:extLst>
              <p:ext uri="{D42A27DB-BD31-4B8C-83A1-F6EECF244321}">
                <p14:modId xmlns:p14="http://schemas.microsoft.com/office/powerpoint/2010/main" val="301206447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32E0C9B4-E3ED-4943-B003-C34E6374B59F}"/>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2248131" y="1879822"/>
            <a:ext cx="7695738" cy="3098355"/>
          </a:xfrm>
          <a:prstGeom prst="rect">
            <a:avLst/>
          </a:prstGeom>
        </p:spPr>
      </p:pic>
      <p:pic>
        <p:nvPicPr>
          <p:cNvPr id="4" name="Picture 3">
            <a:extLst>
              <a:ext uri="{FF2B5EF4-FFF2-40B4-BE49-F238E27FC236}">
                <a16:creationId xmlns:a16="http://schemas.microsoft.com/office/drawing/2014/main" id="{CF9CB984-196B-9576-CE20-48C255F31EA8}"/>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5643844" y="154437"/>
            <a:ext cx="933411" cy="375797"/>
          </a:xfrm>
          <a:prstGeom prst="rect">
            <a:avLst/>
          </a:prstGeom>
        </p:spPr>
      </p:pic>
      <p:sp>
        <p:nvSpPr>
          <p:cNvPr id="7" name="Footer Placeholder 2">
            <a:extLst>
              <a:ext uri="{FF2B5EF4-FFF2-40B4-BE49-F238E27FC236}">
                <a16:creationId xmlns:a16="http://schemas.microsoft.com/office/drawing/2014/main" id="{1AFA821B-9800-827E-4F80-68B1EF4E6394}"/>
              </a:ext>
            </a:extLst>
          </p:cNvPr>
          <p:cNvSpPr txBox="1">
            <a:spLocks/>
          </p:cNvSpPr>
          <p:nvPr/>
        </p:nvSpPr>
        <p:spPr>
          <a:xfrm>
            <a:off x="2259194"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CB6B870-E749-81E6-534D-7E2B57EFE49E}"/>
              </a:ext>
            </a:extLst>
          </p:cNvPr>
          <p:cNvSpPr txBox="1"/>
          <p:nvPr/>
        </p:nvSpPr>
        <p:spPr>
          <a:xfrm>
            <a:off x="7082365"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005278690"/>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FF8F49-649A-4C25-8648-4157B88290D0}"/>
              </a:ext>
            </a:extLst>
          </p:cNvPr>
          <p:cNvSpPr>
            <a:spLocks noGrp="1"/>
          </p:cNvSpPr>
          <p:nvPr>
            <p:ph type="title"/>
          </p:nvPr>
        </p:nvSpPr>
        <p:spPr>
          <a:xfrm>
            <a:off x="411480" y="987552"/>
            <a:ext cx="4485861" cy="1088136"/>
          </a:xfrm>
        </p:spPr>
        <p:txBody>
          <a:bodyPr anchor="b">
            <a:normAutofit/>
          </a:bodyPr>
          <a:lstStyle/>
          <a:p>
            <a:r>
              <a:rPr lang="en-GB" sz="3400"/>
              <a:t>Activity</a:t>
            </a:r>
          </a:p>
        </p:txBody>
      </p:sp>
      <p:sp>
        <p:nvSpPr>
          <p:cNvPr id="11" name="Rectangle 10">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D58BDB06-B7FF-45B9-BC76-22AC047AF262}"/>
              </a:ext>
            </a:extLst>
          </p:cNvPr>
          <p:cNvSpPr>
            <a:spLocks noGrp="1"/>
          </p:cNvSpPr>
          <p:nvPr>
            <p:ph idx="1"/>
          </p:nvPr>
        </p:nvSpPr>
        <p:spPr>
          <a:xfrm>
            <a:off x="411479" y="2688336"/>
            <a:ext cx="4498848" cy="3584448"/>
          </a:xfrm>
        </p:spPr>
        <p:txBody>
          <a:bodyPr anchor="t">
            <a:normAutofit/>
          </a:bodyPr>
          <a:lstStyle/>
          <a:p>
            <a:r>
              <a:rPr lang="en-GB" sz="1800">
                <a:hlinkClick r:id="rId2"/>
              </a:rPr>
              <a:t>https://www.bbc.co.uk/news/business-61483175</a:t>
            </a:r>
            <a:endParaRPr lang="en-GB" sz="1800"/>
          </a:p>
          <a:p>
            <a:r>
              <a:rPr lang="en-GB" sz="1800">
                <a:hlinkClick r:id="rId3"/>
              </a:rPr>
              <a:t>https://www.bbc.co.uk/news/business-12196322</a:t>
            </a:r>
            <a:endParaRPr lang="en-GB" sz="1800"/>
          </a:p>
          <a:p>
            <a:r>
              <a:rPr lang="en-GB" sz="1800">
                <a:hlinkClick r:id="rId4"/>
              </a:rPr>
              <a:t>https://www.bbc.co.uk/news/business-61469532</a:t>
            </a:r>
            <a:endParaRPr lang="en-GB" sz="1800"/>
          </a:p>
          <a:p>
            <a:endParaRPr lang="en-GB" sz="1800"/>
          </a:p>
          <a:p>
            <a:r>
              <a:rPr lang="en-GB" sz="1800"/>
              <a:t>What is the impact on the people/businesses within these news articles?</a:t>
            </a:r>
          </a:p>
        </p:txBody>
      </p:sp>
      <p:pic>
        <p:nvPicPr>
          <p:cNvPr id="5" name="Picture 4" descr="Tall office building looking up">
            <a:extLst>
              <a:ext uri="{FF2B5EF4-FFF2-40B4-BE49-F238E27FC236}">
                <a16:creationId xmlns:a16="http://schemas.microsoft.com/office/drawing/2014/main" id="{04E13703-8738-C3E4-349F-5B718B4DC5B9}"/>
              </a:ext>
            </a:extLst>
          </p:cNvPr>
          <p:cNvPicPr>
            <a:picLocks noChangeAspect="1"/>
          </p:cNvPicPr>
          <p:nvPr/>
        </p:nvPicPr>
        <p:blipFill rotWithShape="1">
          <a:blip r:embed="rId5"/>
          <a:srcRect l="15376" r="18117" b="4"/>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pic>
        <p:nvPicPr>
          <p:cNvPr id="4" name="Picture 3">
            <a:extLst>
              <a:ext uri="{FF2B5EF4-FFF2-40B4-BE49-F238E27FC236}">
                <a16:creationId xmlns:a16="http://schemas.microsoft.com/office/drawing/2014/main" id="{96588563-37F4-5B74-B05B-F18546568F2F}"/>
              </a:ext>
            </a:extLst>
          </p:cNvPr>
          <p:cNvPicPr>
            <a:picLocks noChangeAspect="1"/>
          </p:cNvPicPr>
          <p:nvPr/>
        </p:nvPicPr>
        <p:blipFill>
          <a:blip r:embed="rId6" cstate="print">
            <a:alphaModFix amt="5000"/>
            <a:extLst>
              <a:ext uri="{28A0092B-C50C-407E-A947-70E740481C1C}">
                <a14:useLocalDpi xmlns:a14="http://schemas.microsoft.com/office/drawing/2010/main" val="0"/>
              </a:ext>
            </a:extLst>
          </a:blip>
          <a:stretch>
            <a:fillRect/>
          </a:stretch>
        </p:blipFill>
        <p:spPr>
          <a:xfrm>
            <a:off x="2248131" y="1879822"/>
            <a:ext cx="7695738" cy="3098355"/>
          </a:xfrm>
          <a:prstGeom prst="rect">
            <a:avLst/>
          </a:prstGeom>
        </p:spPr>
      </p:pic>
      <p:pic>
        <p:nvPicPr>
          <p:cNvPr id="6" name="Picture 5">
            <a:extLst>
              <a:ext uri="{FF2B5EF4-FFF2-40B4-BE49-F238E27FC236}">
                <a16:creationId xmlns:a16="http://schemas.microsoft.com/office/drawing/2014/main" id="{C79D6706-10E1-FE26-71AA-345BA67F7EC8}"/>
              </a:ext>
            </a:extLst>
          </p:cNvPr>
          <p:cNvPicPr>
            <a:picLocks noChangeAspect="1"/>
          </p:cNvPicPr>
          <p:nvPr/>
        </p:nvPicPr>
        <p:blipFill>
          <a:blip r:embed="rId7" cstate="print">
            <a:alphaModFix amt="85000"/>
            <a:extLst>
              <a:ext uri="{28A0092B-C50C-407E-A947-70E740481C1C}">
                <a14:useLocalDpi xmlns:a14="http://schemas.microsoft.com/office/drawing/2010/main" val="0"/>
              </a:ext>
            </a:extLst>
          </a:blip>
          <a:stretch>
            <a:fillRect/>
          </a:stretch>
        </p:blipFill>
        <p:spPr>
          <a:xfrm>
            <a:off x="5643844" y="154437"/>
            <a:ext cx="933411" cy="375797"/>
          </a:xfrm>
          <a:prstGeom prst="rect">
            <a:avLst/>
          </a:prstGeom>
        </p:spPr>
      </p:pic>
      <p:sp>
        <p:nvSpPr>
          <p:cNvPr id="7" name="Footer Placeholder 2">
            <a:extLst>
              <a:ext uri="{FF2B5EF4-FFF2-40B4-BE49-F238E27FC236}">
                <a16:creationId xmlns:a16="http://schemas.microsoft.com/office/drawing/2014/main" id="{D473AD61-623C-6B96-463D-58C9C49CA5F3}"/>
              </a:ext>
            </a:extLst>
          </p:cNvPr>
          <p:cNvSpPr txBox="1">
            <a:spLocks/>
          </p:cNvSpPr>
          <p:nvPr/>
        </p:nvSpPr>
        <p:spPr>
          <a:xfrm>
            <a:off x="2259194"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846B2D18-4180-E23C-9566-47A8358CA05D}"/>
              </a:ext>
            </a:extLst>
          </p:cNvPr>
          <p:cNvSpPr txBox="1"/>
          <p:nvPr/>
        </p:nvSpPr>
        <p:spPr>
          <a:xfrm>
            <a:off x="7082365"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615933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n abstract financial digital analysis">
            <a:extLst>
              <a:ext uri="{FF2B5EF4-FFF2-40B4-BE49-F238E27FC236}">
                <a16:creationId xmlns:a16="http://schemas.microsoft.com/office/drawing/2014/main" id="{7E5A8FE4-33A8-33BD-F978-2C8135B9F0B5}"/>
              </a:ext>
            </a:extLst>
          </p:cNvPr>
          <p:cNvPicPr>
            <a:picLocks noChangeAspect="1"/>
          </p:cNvPicPr>
          <p:nvPr/>
        </p:nvPicPr>
        <p:blipFill rotWithShape="1">
          <a:blip r:embed="rId2">
            <a:alphaModFix amt="35000"/>
          </a:blip>
          <a:srcRect l="1215" r="-6" b="-6"/>
          <a:stretch/>
        </p:blipFill>
        <p:spPr>
          <a:xfrm>
            <a:off x="20" y="10"/>
            <a:ext cx="12191980" cy="6857990"/>
          </a:xfrm>
          <a:prstGeom prst="rect">
            <a:avLst/>
          </a:prstGeom>
        </p:spPr>
      </p:pic>
      <p:sp>
        <p:nvSpPr>
          <p:cNvPr id="2" name="Title 1">
            <a:extLst>
              <a:ext uri="{FF2B5EF4-FFF2-40B4-BE49-F238E27FC236}">
                <a16:creationId xmlns:a16="http://schemas.microsoft.com/office/drawing/2014/main" id="{BE99E17C-6EC2-4351-BF50-66797625E753}"/>
              </a:ext>
            </a:extLst>
          </p:cNvPr>
          <p:cNvSpPr>
            <a:spLocks noGrp="1"/>
          </p:cNvSpPr>
          <p:nvPr>
            <p:ph type="title"/>
          </p:nvPr>
        </p:nvSpPr>
        <p:spPr>
          <a:xfrm>
            <a:off x="838200" y="365125"/>
            <a:ext cx="10515600" cy="1325563"/>
          </a:xfrm>
        </p:spPr>
        <p:txBody>
          <a:bodyPr>
            <a:normAutofit/>
          </a:bodyPr>
          <a:lstStyle/>
          <a:p>
            <a:r>
              <a:rPr lang="en-GB">
                <a:solidFill>
                  <a:srgbClr val="FFFFFF"/>
                </a:solidFill>
              </a:rPr>
              <a:t>Plenary</a:t>
            </a:r>
          </a:p>
        </p:txBody>
      </p:sp>
      <p:sp>
        <p:nvSpPr>
          <p:cNvPr id="3" name="Content Placeholder 2">
            <a:extLst>
              <a:ext uri="{FF2B5EF4-FFF2-40B4-BE49-F238E27FC236}">
                <a16:creationId xmlns:a16="http://schemas.microsoft.com/office/drawing/2014/main" id="{D88E1463-8E0A-4FAB-A66B-9397D41E6210}"/>
              </a:ext>
            </a:extLst>
          </p:cNvPr>
          <p:cNvSpPr>
            <a:spLocks noGrp="1"/>
          </p:cNvSpPr>
          <p:nvPr>
            <p:ph idx="1"/>
          </p:nvPr>
        </p:nvSpPr>
        <p:spPr>
          <a:xfrm>
            <a:off x="838200" y="2141927"/>
            <a:ext cx="10515600" cy="4351338"/>
          </a:xfrm>
        </p:spPr>
        <p:txBody>
          <a:bodyPr>
            <a:normAutofit/>
          </a:bodyPr>
          <a:lstStyle/>
          <a:p>
            <a:r>
              <a:rPr lang="en-GB">
                <a:solidFill>
                  <a:srgbClr val="FFFFFF"/>
                </a:solidFill>
              </a:rPr>
              <a:t>What is the impact of inflation on the economy?</a:t>
            </a:r>
          </a:p>
          <a:p>
            <a:r>
              <a:rPr lang="en-GB">
                <a:solidFill>
                  <a:srgbClr val="FFFFFF"/>
                </a:solidFill>
              </a:rPr>
              <a:t>What are the causes of inflation?</a:t>
            </a:r>
          </a:p>
          <a:p>
            <a:r>
              <a:rPr lang="en-GB">
                <a:solidFill>
                  <a:srgbClr val="FFFFFF"/>
                </a:solidFill>
              </a:rPr>
              <a:t>What is demand pull and cost push inflation?</a:t>
            </a:r>
          </a:p>
        </p:txBody>
      </p:sp>
      <p:pic>
        <p:nvPicPr>
          <p:cNvPr id="4" name="Picture 3">
            <a:extLst>
              <a:ext uri="{FF2B5EF4-FFF2-40B4-BE49-F238E27FC236}">
                <a16:creationId xmlns:a16="http://schemas.microsoft.com/office/drawing/2014/main" id="{72F8737D-6318-E893-44AA-3A380A5EADB9}"/>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248131" y="1879822"/>
            <a:ext cx="7695738" cy="3098355"/>
          </a:xfrm>
          <a:prstGeom prst="rect">
            <a:avLst/>
          </a:prstGeom>
        </p:spPr>
      </p:pic>
      <p:pic>
        <p:nvPicPr>
          <p:cNvPr id="6" name="Picture 5">
            <a:extLst>
              <a:ext uri="{FF2B5EF4-FFF2-40B4-BE49-F238E27FC236}">
                <a16:creationId xmlns:a16="http://schemas.microsoft.com/office/drawing/2014/main" id="{65F6E7CA-14F9-4A01-F885-C963DD8CF8A0}"/>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643844" y="154437"/>
            <a:ext cx="933411" cy="375797"/>
          </a:xfrm>
          <a:prstGeom prst="rect">
            <a:avLst/>
          </a:prstGeom>
        </p:spPr>
      </p:pic>
      <p:sp>
        <p:nvSpPr>
          <p:cNvPr id="7" name="Footer Placeholder 2">
            <a:extLst>
              <a:ext uri="{FF2B5EF4-FFF2-40B4-BE49-F238E27FC236}">
                <a16:creationId xmlns:a16="http://schemas.microsoft.com/office/drawing/2014/main" id="{E3927439-FB55-4B74-0B5C-75A200A1A244}"/>
              </a:ext>
            </a:extLst>
          </p:cNvPr>
          <p:cNvSpPr txBox="1">
            <a:spLocks/>
          </p:cNvSpPr>
          <p:nvPr/>
        </p:nvSpPr>
        <p:spPr>
          <a:xfrm>
            <a:off x="2259194"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C16912E-18C4-401A-A82C-8F71179802CE}"/>
              </a:ext>
            </a:extLst>
          </p:cNvPr>
          <p:cNvSpPr txBox="1"/>
          <p:nvPr/>
        </p:nvSpPr>
        <p:spPr>
          <a:xfrm>
            <a:off x="7082365"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90356015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3D6EC93-F369-413E-AA67-5D4104161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E7029A-57BA-451F-9771-702C96A52AB3}"/>
              </a:ext>
            </a:extLst>
          </p:cNvPr>
          <p:cNvSpPr>
            <a:spLocks noGrp="1"/>
          </p:cNvSpPr>
          <p:nvPr>
            <p:ph type="title"/>
          </p:nvPr>
        </p:nvSpPr>
        <p:spPr>
          <a:xfrm>
            <a:off x="838201" y="1641752"/>
            <a:ext cx="4394200" cy="1323439"/>
          </a:xfrm>
        </p:spPr>
        <p:txBody>
          <a:bodyPr anchor="t">
            <a:normAutofit/>
          </a:bodyPr>
          <a:lstStyle/>
          <a:p>
            <a:r>
              <a:rPr lang="en-GB" sz="4000">
                <a:solidFill>
                  <a:schemeClr val="bg1"/>
                </a:solidFill>
              </a:rPr>
              <a:t>Recall</a:t>
            </a:r>
          </a:p>
        </p:txBody>
      </p:sp>
      <p:sp>
        <p:nvSpPr>
          <p:cNvPr id="3" name="Content Placeholder 2">
            <a:extLst>
              <a:ext uri="{FF2B5EF4-FFF2-40B4-BE49-F238E27FC236}">
                <a16:creationId xmlns:a16="http://schemas.microsoft.com/office/drawing/2014/main" id="{0972CF0D-1DE3-44D5-9E20-DA91B34530F1}"/>
              </a:ext>
            </a:extLst>
          </p:cNvPr>
          <p:cNvSpPr>
            <a:spLocks noGrp="1"/>
          </p:cNvSpPr>
          <p:nvPr>
            <p:ph idx="1"/>
          </p:nvPr>
        </p:nvSpPr>
        <p:spPr>
          <a:xfrm>
            <a:off x="838201" y="3146400"/>
            <a:ext cx="4394200" cy="2454300"/>
          </a:xfrm>
        </p:spPr>
        <p:txBody>
          <a:bodyPr>
            <a:normAutofit/>
          </a:bodyPr>
          <a:lstStyle/>
          <a:p>
            <a:r>
              <a:rPr lang="en-GB" sz="2200">
                <a:solidFill>
                  <a:schemeClr val="bg1">
                    <a:alpha val="80000"/>
                  </a:schemeClr>
                </a:solidFill>
              </a:rPr>
              <a:t>What is inflation?</a:t>
            </a:r>
          </a:p>
          <a:p>
            <a:r>
              <a:rPr lang="en-GB" sz="2200">
                <a:solidFill>
                  <a:schemeClr val="bg1">
                    <a:alpha val="80000"/>
                  </a:schemeClr>
                </a:solidFill>
              </a:rPr>
              <a:t>What is disinflation?</a:t>
            </a:r>
          </a:p>
          <a:p>
            <a:r>
              <a:rPr lang="en-GB" sz="2200">
                <a:solidFill>
                  <a:schemeClr val="bg1">
                    <a:alpha val="80000"/>
                  </a:schemeClr>
                </a:solidFill>
              </a:rPr>
              <a:t>What is deflation?</a:t>
            </a:r>
          </a:p>
          <a:p>
            <a:r>
              <a:rPr lang="en-GB" sz="2200">
                <a:solidFill>
                  <a:schemeClr val="bg1">
                    <a:alpha val="80000"/>
                  </a:schemeClr>
                </a:solidFill>
              </a:rPr>
              <a:t>How do we measure inflation?</a:t>
            </a:r>
          </a:p>
          <a:p>
            <a:r>
              <a:rPr lang="en-GB" sz="2200">
                <a:solidFill>
                  <a:schemeClr val="bg1">
                    <a:alpha val="80000"/>
                  </a:schemeClr>
                </a:solidFill>
              </a:rPr>
              <a:t>What is the current rate of inflation?</a:t>
            </a:r>
          </a:p>
        </p:txBody>
      </p:sp>
      <p:pic>
        <p:nvPicPr>
          <p:cNvPr id="5" name="Picture 4" descr="Stock exchange numbers">
            <a:extLst>
              <a:ext uri="{FF2B5EF4-FFF2-40B4-BE49-F238E27FC236}">
                <a16:creationId xmlns:a16="http://schemas.microsoft.com/office/drawing/2014/main" id="{8CA82942-1116-71CB-BC83-3E5A9D5322E0}"/>
              </a:ext>
            </a:extLst>
          </p:cNvPr>
          <p:cNvPicPr>
            <a:picLocks noChangeAspect="1"/>
          </p:cNvPicPr>
          <p:nvPr/>
        </p:nvPicPr>
        <p:blipFill rotWithShape="1">
          <a:blip r:embed="rId2"/>
          <a:srcRect l="25230" r="12182" b="-3"/>
          <a:stretch/>
        </p:blipFill>
        <p:spPr>
          <a:xfrm>
            <a:off x="5752193" y="10"/>
            <a:ext cx="6439807" cy="6857989"/>
          </a:xfrm>
          <a:custGeom>
            <a:avLst/>
            <a:gdLst/>
            <a:ahLst/>
            <a:cxnLst/>
            <a:rect l="l" t="t" r="r" b="b"/>
            <a:pathLst>
              <a:path w="643980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1"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2" y="528850"/>
                  <a:pt x="335479" y="536547"/>
                  <a:pt x="337867" y="544146"/>
                </a:cubicBezTo>
                <a:lnTo>
                  <a:pt x="340032" y="549926"/>
                </a:lnTo>
                <a:lnTo>
                  <a:pt x="340448" y="551717"/>
                </a:lnTo>
                <a:lnTo>
                  <a:pt x="346286" y="566616"/>
                </a:lnTo>
                <a:lnTo>
                  <a:pt x="346338" y="566754"/>
                </a:lnTo>
                <a:lnTo>
                  <a:pt x="352655" y="583595"/>
                </a:lnTo>
                <a:lnTo>
                  <a:pt x="359451" y="612658"/>
                </a:lnTo>
                <a:cubicBezTo>
                  <a:pt x="358988" y="604728"/>
                  <a:pt x="357231" y="597005"/>
                  <a:pt x="354829" y="589388"/>
                </a:cubicBezTo>
                <a:lnTo>
                  <a:pt x="352655" y="583595"/>
                </a:lnTo>
                <a:lnTo>
                  <a:pt x="352236" y="581804"/>
                </a:lnTo>
                <a:lnTo>
                  <a:pt x="346286" y="566616"/>
                </a:lnTo>
                <a:lnTo>
                  <a:pt x="340032" y="549926"/>
                </a:lnTo>
                <a:close/>
                <a:moveTo>
                  <a:pt x="384407" y="268794"/>
                </a:moveTo>
                <a:lnTo>
                  <a:pt x="387837" y="328017"/>
                </a:lnTo>
                <a:cubicBezTo>
                  <a:pt x="389527" y="318646"/>
                  <a:pt x="389932" y="309031"/>
                  <a:pt x="389283" y="299164"/>
                </a:cubicBezTo>
                <a:cubicBezTo>
                  <a:pt x="388634" y="289296"/>
                  <a:pt x="386932" y="279176"/>
                  <a:pt x="384407" y="268794"/>
                </a:cubicBezTo>
                <a:close/>
                <a:moveTo>
                  <a:pt x="66991" y="0"/>
                </a:moveTo>
                <a:lnTo>
                  <a:pt x="6439807" y="0"/>
                </a:lnTo>
                <a:lnTo>
                  <a:pt x="6439807" y="6857999"/>
                </a:lnTo>
                <a:lnTo>
                  <a:pt x="149318" y="6857999"/>
                </a:lnTo>
                <a:lnTo>
                  <a:pt x="149318" y="6857457"/>
                </a:lnTo>
                <a:lnTo>
                  <a:pt x="22079" y="6857457"/>
                </a:lnTo>
                <a:lnTo>
                  <a:pt x="26851" y="6796804"/>
                </a:lnTo>
                <a:cubicBezTo>
                  <a:pt x="32162" y="6777207"/>
                  <a:pt x="39591" y="6758011"/>
                  <a:pt x="44354" y="6738388"/>
                </a:cubicBezTo>
                <a:cubicBezTo>
                  <a:pt x="48736" y="6720103"/>
                  <a:pt x="58832" y="6702955"/>
                  <a:pt x="67214" y="6685617"/>
                </a:cubicBezTo>
                <a:cubicBezTo>
                  <a:pt x="83217" y="6652472"/>
                  <a:pt x="73120" y="6617036"/>
                  <a:pt x="77310" y="6583128"/>
                </a:cubicBezTo>
                <a:cubicBezTo>
                  <a:pt x="78646" y="6572269"/>
                  <a:pt x="80168" y="6561411"/>
                  <a:pt x="82837" y="6550742"/>
                </a:cubicBezTo>
                <a:cubicBezTo>
                  <a:pt x="89885" y="6521593"/>
                  <a:pt x="95981" y="6491874"/>
                  <a:pt x="105698" y="6463490"/>
                </a:cubicBezTo>
                <a:cubicBezTo>
                  <a:pt x="116555" y="6431292"/>
                  <a:pt x="131034" y="6400429"/>
                  <a:pt x="146085" y="6363664"/>
                </a:cubicBezTo>
                <a:cubicBezTo>
                  <a:pt x="142274" y="6350899"/>
                  <a:pt x="131986" y="6331277"/>
                  <a:pt x="131034" y="6311084"/>
                </a:cubicBezTo>
                <a:cubicBezTo>
                  <a:pt x="127795" y="6246121"/>
                  <a:pt x="145512" y="6185351"/>
                  <a:pt x="173519" y="6127247"/>
                </a:cubicBezTo>
                <a:cubicBezTo>
                  <a:pt x="181900" y="6109530"/>
                  <a:pt x="187424" y="6090477"/>
                  <a:pt x="195616" y="6072569"/>
                </a:cubicBezTo>
                <a:cubicBezTo>
                  <a:pt x="198472" y="6066284"/>
                  <a:pt x="204569" y="6058092"/>
                  <a:pt x="210287" y="6056948"/>
                </a:cubicBezTo>
                <a:cubicBezTo>
                  <a:pt x="243432" y="6050282"/>
                  <a:pt x="242862" y="6025515"/>
                  <a:pt x="244766" y="5999796"/>
                </a:cubicBezTo>
                <a:cubicBezTo>
                  <a:pt x="247051" y="5969124"/>
                  <a:pt x="252386" y="5938836"/>
                  <a:pt x="256958" y="5908355"/>
                </a:cubicBezTo>
                <a:cubicBezTo>
                  <a:pt x="257530" y="5904353"/>
                  <a:pt x="261530" y="5900735"/>
                  <a:pt x="264199" y="5897114"/>
                </a:cubicBezTo>
                <a:cubicBezTo>
                  <a:pt x="268199" y="5891590"/>
                  <a:pt x="274296" y="5886447"/>
                  <a:pt x="275818" y="5880348"/>
                </a:cubicBezTo>
                <a:cubicBezTo>
                  <a:pt x="283249" y="5849107"/>
                  <a:pt x="289535" y="5817674"/>
                  <a:pt x="296393" y="5786239"/>
                </a:cubicBezTo>
                <a:cubicBezTo>
                  <a:pt x="297919" y="5779191"/>
                  <a:pt x="299822" y="5771953"/>
                  <a:pt x="302870" y="5765474"/>
                </a:cubicBezTo>
                <a:cubicBezTo>
                  <a:pt x="305728" y="5759378"/>
                  <a:pt x="310682" y="5754234"/>
                  <a:pt x="313730" y="5748136"/>
                </a:cubicBezTo>
                <a:cubicBezTo>
                  <a:pt x="321921" y="5731564"/>
                  <a:pt x="329541" y="5714607"/>
                  <a:pt x="338685" y="5695178"/>
                </a:cubicBezTo>
                <a:cubicBezTo>
                  <a:pt x="321541" y="5684320"/>
                  <a:pt x="331258" y="5669647"/>
                  <a:pt x="339449" y="5651360"/>
                </a:cubicBezTo>
                <a:cubicBezTo>
                  <a:pt x="347831" y="5632691"/>
                  <a:pt x="350497" y="5611164"/>
                  <a:pt x="353546"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4" y="4893907"/>
                  <a:pt x="406697" y="4884572"/>
                </a:cubicBezTo>
                <a:cubicBezTo>
                  <a:pt x="399647" y="4857522"/>
                  <a:pt x="388978" y="4831420"/>
                  <a:pt x="384216" y="4803988"/>
                </a:cubicBezTo>
                <a:cubicBezTo>
                  <a:pt x="381551" y="4788747"/>
                  <a:pt x="386312" y="4771793"/>
                  <a:pt x="389741" y="4755980"/>
                </a:cubicBezTo>
                <a:cubicBezTo>
                  <a:pt x="393361"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1" y="4346201"/>
                  <a:pt x="391265" y="4340674"/>
                  <a:pt x="392218" y="4335722"/>
                </a:cubicBezTo>
                <a:cubicBezTo>
                  <a:pt x="401743" y="4281810"/>
                  <a:pt x="387837" y="4231324"/>
                  <a:pt x="369547" y="4181603"/>
                </a:cubicBezTo>
                <a:cubicBezTo>
                  <a:pt x="367642" y="4176461"/>
                  <a:pt x="368214" y="4170174"/>
                  <a:pt x="368595" y="4164458"/>
                </a:cubicBezTo>
                <a:cubicBezTo>
                  <a:pt x="369928" y="4148453"/>
                  <a:pt x="376597" y="4131119"/>
                  <a:pt x="372597" y="4116641"/>
                </a:cubicBezTo>
                <a:cubicBezTo>
                  <a:pt x="361545" y="4078159"/>
                  <a:pt x="348211" y="4040058"/>
                  <a:pt x="331447" y="4003861"/>
                </a:cubicBezTo>
                <a:cubicBezTo>
                  <a:pt x="314493" y="3967091"/>
                  <a:pt x="300203" y="3932993"/>
                  <a:pt x="317350" y="3890891"/>
                </a:cubicBezTo>
                <a:cubicBezTo>
                  <a:pt x="324589" y="3872985"/>
                  <a:pt x="319445" y="3849362"/>
                  <a:pt x="317541" y="3828785"/>
                </a:cubicBezTo>
                <a:cubicBezTo>
                  <a:pt x="316016" y="3813737"/>
                  <a:pt x="307442" y="3799258"/>
                  <a:pt x="307442" y="3784397"/>
                </a:cubicBezTo>
                <a:cubicBezTo>
                  <a:pt x="307442" y="3744770"/>
                  <a:pt x="297346" y="3709529"/>
                  <a:pt x="276771" y="3675238"/>
                </a:cubicBezTo>
                <a:cubicBezTo>
                  <a:pt x="268770" y="3661899"/>
                  <a:pt x="274105" y="3641134"/>
                  <a:pt x="272009" y="3623799"/>
                </a:cubicBezTo>
                <a:cubicBezTo>
                  <a:pt x="269533" y="3605509"/>
                  <a:pt x="267247" y="3586653"/>
                  <a:pt x="261721" y="3569124"/>
                </a:cubicBezTo>
                <a:cubicBezTo>
                  <a:pt x="247242" y="3523785"/>
                  <a:pt x="230859" y="3479015"/>
                  <a:pt x="215618" y="3433866"/>
                </a:cubicBezTo>
                <a:cubicBezTo>
                  <a:pt x="203045" y="3396719"/>
                  <a:pt x="212952" y="3360139"/>
                  <a:pt x="218285" y="3323372"/>
                </a:cubicBezTo>
                <a:cubicBezTo>
                  <a:pt x="221716" y="3300319"/>
                  <a:pt x="229907" y="3278795"/>
                  <a:pt x="217715" y="3252885"/>
                </a:cubicBezTo>
                <a:cubicBezTo>
                  <a:pt x="206093" y="3228119"/>
                  <a:pt x="208761" y="3196686"/>
                  <a:pt x="202474" y="3168870"/>
                </a:cubicBezTo>
                <a:cubicBezTo>
                  <a:pt x="197141" y="3145436"/>
                  <a:pt x="188566" y="3122770"/>
                  <a:pt x="180184" y="3100099"/>
                </a:cubicBezTo>
                <a:cubicBezTo>
                  <a:pt x="168753" y="3069235"/>
                  <a:pt x="156753" y="3038756"/>
                  <a:pt x="162468" y="3005035"/>
                </a:cubicBezTo>
                <a:cubicBezTo>
                  <a:pt x="168946" y="2966742"/>
                  <a:pt x="144561" y="2940455"/>
                  <a:pt x="128367" y="2910353"/>
                </a:cubicBezTo>
                <a:cubicBezTo>
                  <a:pt x="117318" y="2889587"/>
                  <a:pt x="109126" y="2866918"/>
                  <a:pt x="102267" y="2844248"/>
                </a:cubicBezTo>
                <a:cubicBezTo>
                  <a:pt x="93313" y="2813958"/>
                  <a:pt x="87978" y="2782716"/>
                  <a:pt x="79217" y="2752235"/>
                </a:cubicBezTo>
                <a:cubicBezTo>
                  <a:pt x="66072" y="2706131"/>
                  <a:pt x="55784"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2" y="2360933"/>
                </a:cubicBezTo>
                <a:cubicBezTo>
                  <a:pt x="28541" y="2356744"/>
                  <a:pt x="36543" y="2344741"/>
                  <a:pt x="37878" y="2335405"/>
                </a:cubicBezTo>
                <a:cubicBezTo>
                  <a:pt x="41877" y="2307402"/>
                  <a:pt x="35972" y="2281683"/>
                  <a:pt x="23017" y="2254633"/>
                </a:cubicBezTo>
                <a:cubicBezTo>
                  <a:pt x="10825" y="2229296"/>
                  <a:pt x="12159" y="2197670"/>
                  <a:pt x="7395" y="2168903"/>
                </a:cubicBezTo>
                <a:cubicBezTo>
                  <a:pt x="5681"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6" y="1938009"/>
                  <a:pt x="18445" y="1921817"/>
                </a:cubicBezTo>
                <a:cubicBezTo>
                  <a:pt x="19779" y="1915912"/>
                  <a:pt x="24922" y="1910004"/>
                  <a:pt x="24161" y="1904673"/>
                </a:cubicBezTo>
                <a:cubicBezTo>
                  <a:pt x="15970" y="1851709"/>
                  <a:pt x="52545" y="1813610"/>
                  <a:pt x="68738" y="1768838"/>
                </a:cubicBezTo>
                <a:cubicBezTo>
                  <a:pt x="85885" y="1721785"/>
                  <a:pt x="112174" y="1676253"/>
                  <a:pt x="104364" y="1623675"/>
                </a:cubicBezTo>
                <a:cubicBezTo>
                  <a:pt x="99601" y="1591859"/>
                  <a:pt x="88551" y="1561189"/>
                  <a:pt x="81883" y="1529563"/>
                </a:cubicBezTo>
                <a:cubicBezTo>
                  <a:pt x="79597" y="1518324"/>
                  <a:pt x="79979" y="1505751"/>
                  <a:pt x="82264" y="1494509"/>
                </a:cubicBezTo>
                <a:cubicBezTo>
                  <a:pt x="92744" y="1440216"/>
                  <a:pt x="94267" y="1386684"/>
                  <a:pt x="77120" y="1333341"/>
                </a:cubicBezTo>
                <a:cubicBezTo>
                  <a:pt x="74262" y="1324198"/>
                  <a:pt x="71597" y="1314483"/>
                  <a:pt x="71597" y="1304955"/>
                </a:cubicBezTo>
                <a:cubicBezTo>
                  <a:pt x="71597" y="1252757"/>
                  <a:pt x="75597" y="1201512"/>
                  <a:pt x="94267" y="1151600"/>
                </a:cubicBezTo>
                <a:cubicBezTo>
                  <a:pt x="100554" y="1134834"/>
                  <a:pt x="96553" y="1114449"/>
                  <a:pt x="98078" y="1095972"/>
                </a:cubicBezTo>
                <a:cubicBezTo>
                  <a:pt x="99409" y="1078826"/>
                  <a:pt x="99981" y="1061298"/>
                  <a:pt x="104364" y="1044725"/>
                </a:cubicBezTo>
                <a:cubicBezTo>
                  <a:pt x="110839" y="1020529"/>
                  <a:pt x="111601" y="998052"/>
                  <a:pt x="105887" y="973095"/>
                </a:cubicBezTo>
                <a:cubicBezTo>
                  <a:pt x="100554" y="949281"/>
                  <a:pt x="103220" y="923562"/>
                  <a:pt x="103029" y="898797"/>
                </a:cubicBezTo>
                <a:cubicBezTo>
                  <a:pt x="102839" y="871173"/>
                  <a:pt x="102649" y="843552"/>
                  <a:pt x="103601" y="815929"/>
                </a:cubicBezTo>
                <a:cubicBezTo>
                  <a:pt x="103981" y="804877"/>
                  <a:pt x="111601" y="792306"/>
                  <a:pt x="108553" y="783158"/>
                </a:cubicBezTo>
                <a:cubicBezTo>
                  <a:pt x="98267" y="753633"/>
                  <a:pt x="110649" y="724104"/>
                  <a:pt x="105127" y="694576"/>
                </a:cubicBezTo>
                <a:cubicBezTo>
                  <a:pt x="102267" y="680096"/>
                  <a:pt x="110078" y="663713"/>
                  <a:pt x="110839" y="648092"/>
                </a:cubicBezTo>
                <a:cubicBezTo>
                  <a:pt x="112174" y="622564"/>
                  <a:pt x="111601" y="597037"/>
                  <a:pt x="111983" y="571508"/>
                </a:cubicBezTo>
                <a:cubicBezTo>
                  <a:pt x="112174" y="563125"/>
                  <a:pt x="112936" y="554933"/>
                  <a:pt x="113318" y="546552"/>
                </a:cubicBezTo>
                <a:cubicBezTo>
                  <a:pt x="113697" y="539121"/>
                  <a:pt x="115411" y="531310"/>
                  <a:pt x="114081" y="524262"/>
                </a:cubicBezTo>
                <a:cubicBezTo>
                  <a:pt x="109315" y="498733"/>
                  <a:pt x="101505" y="473587"/>
                  <a:pt x="98457" y="447870"/>
                </a:cubicBezTo>
                <a:cubicBezTo>
                  <a:pt x="95792" y="425581"/>
                  <a:pt x="99409" y="402529"/>
                  <a:pt x="97505" y="380050"/>
                </a:cubicBezTo>
                <a:cubicBezTo>
                  <a:pt x="94267" y="340425"/>
                  <a:pt x="88551" y="300800"/>
                  <a:pt x="84930" y="261173"/>
                </a:cubicBezTo>
                <a:cubicBezTo>
                  <a:pt x="84168" y="252600"/>
                  <a:pt x="88934" y="243648"/>
                  <a:pt x="89314" y="234883"/>
                </a:cubicBezTo>
                <a:cubicBezTo>
                  <a:pt x="90266" y="207450"/>
                  <a:pt x="90457" y="180017"/>
                  <a:pt x="91027" y="152584"/>
                </a:cubicBezTo>
                <a:cubicBezTo>
                  <a:pt x="91218" y="136963"/>
                  <a:pt x="90647" y="121150"/>
                  <a:pt x="92361" y="105718"/>
                </a:cubicBezTo>
                <a:cubicBezTo>
                  <a:pt x="94647" y="85336"/>
                  <a:pt x="98078" y="66857"/>
                  <a:pt x="83217" y="47806"/>
                </a:cubicBezTo>
                <a:cubicBezTo>
                  <a:pt x="77453" y="40471"/>
                  <a:pt x="73691" y="32636"/>
                  <a:pt x="71207" y="24480"/>
                </a:cubicBezTo>
                <a:close/>
              </a:path>
            </a:pathLst>
          </a:custGeom>
          <a:effectLst>
            <a:outerShdw blurRad="381000" dist="152400" dir="10800000" algn="tr" rotWithShape="0">
              <a:prstClr val="black">
                <a:alpha val="10000"/>
              </a:prstClr>
            </a:outerShdw>
          </a:effectLst>
        </p:spPr>
      </p:pic>
      <p:grpSp>
        <p:nvGrpSpPr>
          <p:cNvPr id="11" name="Group 10">
            <a:extLst>
              <a:ext uri="{FF2B5EF4-FFF2-40B4-BE49-F238E27FC236}">
                <a16:creationId xmlns:a16="http://schemas.microsoft.com/office/drawing/2014/main" id="{4EA04677-6B2C-40F4-975C-ED91965527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32356" y="0"/>
            <a:ext cx="874718" cy="6857455"/>
            <a:chOff x="5632356" y="0"/>
            <a:chExt cx="874718" cy="6857455"/>
          </a:xfrm>
        </p:grpSpPr>
        <p:sp>
          <p:nvSpPr>
            <p:cNvPr id="12" name="Freeform: Shape 11">
              <a:extLst>
                <a:ext uri="{FF2B5EF4-FFF2-40B4-BE49-F238E27FC236}">
                  <a16:creationId xmlns:a16="http://schemas.microsoft.com/office/drawing/2014/main" id="{3F1ABE2E-F19F-4BD3-B0FA-8A2D8885B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C86D0F14-D449-4833-830D-A382829E2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Picture 3">
            <a:extLst>
              <a:ext uri="{FF2B5EF4-FFF2-40B4-BE49-F238E27FC236}">
                <a16:creationId xmlns:a16="http://schemas.microsoft.com/office/drawing/2014/main" id="{6A8C1842-056B-91C0-3FBE-D31653A4DBF0}"/>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248131" y="1879822"/>
            <a:ext cx="7695738" cy="3098355"/>
          </a:xfrm>
          <a:prstGeom prst="rect">
            <a:avLst/>
          </a:prstGeom>
        </p:spPr>
      </p:pic>
      <p:pic>
        <p:nvPicPr>
          <p:cNvPr id="6" name="Picture 5">
            <a:extLst>
              <a:ext uri="{FF2B5EF4-FFF2-40B4-BE49-F238E27FC236}">
                <a16:creationId xmlns:a16="http://schemas.microsoft.com/office/drawing/2014/main" id="{DF5E27E6-C255-CE6F-0FBD-1A0EBFF5FA69}"/>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643844" y="154437"/>
            <a:ext cx="933411" cy="375797"/>
          </a:xfrm>
          <a:prstGeom prst="rect">
            <a:avLst/>
          </a:prstGeom>
        </p:spPr>
      </p:pic>
      <p:sp>
        <p:nvSpPr>
          <p:cNvPr id="7" name="Footer Placeholder 2">
            <a:extLst>
              <a:ext uri="{FF2B5EF4-FFF2-40B4-BE49-F238E27FC236}">
                <a16:creationId xmlns:a16="http://schemas.microsoft.com/office/drawing/2014/main" id="{AA7E5A78-2E24-8BE0-F81B-C281FD094322}"/>
              </a:ext>
            </a:extLst>
          </p:cNvPr>
          <p:cNvSpPr txBox="1">
            <a:spLocks/>
          </p:cNvSpPr>
          <p:nvPr/>
        </p:nvSpPr>
        <p:spPr>
          <a:xfrm>
            <a:off x="2259194"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826BDF41-55D4-AFCE-CE0C-C1B73640D12B}"/>
              </a:ext>
            </a:extLst>
          </p:cNvPr>
          <p:cNvSpPr txBox="1"/>
          <p:nvPr/>
        </p:nvSpPr>
        <p:spPr>
          <a:xfrm>
            <a:off x="7082365"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011594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3D6EC93-F369-413E-AA67-5D4104161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F77F24-529C-482B-A45B-FB1BCD3DFF22}"/>
              </a:ext>
            </a:extLst>
          </p:cNvPr>
          <p:cNvSpPr>
            <a:spLocks noGrp="1"/>
          </p:cNvSpPr>
          <p:nvPr>
            <p:ph type="title"/>
          </p:nvPr>
        </p:nvSpPr>
        <p:spPr>
          <a:xfrm>
            <a:off x="838201" y="1641752"/>
            <a:ext cx="4394200" cy="1323439"/>
          </a:xfrm>
        </p:spPr>
        <p:txBody>
          <a:bodyPr anchor="t">
            <a:normAutofit/>
          </a:bodyPr>
          <a:lstStyle/>
          <a:p>
            <a:r>
              <a:rPr lang="en-GB" sz="4000">
                <a:solidFill>
                  <a:schemeClr val="bg1"/>
                </a:solidFill>
              </a:rPr>
              <a:t>Starter</a:t>
            </a:r>
          </a:p>
        </p:txBody>
      </p:sp>
      <p:sp>
        <p:nvSpPr>
          <p:cNvPr id="3" name="Content Placeholder 2">
            <a:extLst>
              <a:ext uri="{FF2B5EF4-FFF2-40B4-BE49-F238E27FC236}">
                <a16:creationId xmlns:a16="http://schemas.microsoft.com/office/drawing/2014/main" id="{18E67992-11F1-464D-96A9-A6B5AFEF609D}"/>
              </a:ext>
            </a:extLst>
          </p:cNvPr>
          <p:cNvSpPr>
            <a:spLocks noGrp="1"/>
          </p:cNvSpPr>
          <p:nvPr>
            <p:ph idx="1"/>
          </p:nvPr>
        </p:nvSpPr>
        <p:spPr>
          <a:xfrm>
            <a:off x="838201" y="3146400"/>
            <a:ext cx="4394200" cy="2454300"/>
          </a:xfrm>
        </p:spPr>
        <p:txBody>
          <a:bodyPr>
            <a:normAutofit/>
          </a:bodyPr>
          <a:lstStyle/>
          <a:p>
            <a:r>
              <a:rPr lang="en-GB" sz="1900">
                <a:solidFill>
                  <a:schemeClr val="bg1">
                    <a:alpha val="80000"/>
                  </a:schemeClr>
                </a:solidFill>
              </a:rPr>
              <a:t>How has the economy been impacted over the last three years due to Covid-19?</a:t>
            </a:r>
          </a:p>
          <a:p>
            <a:r>
              <a:rPr lang="en-GB" sz="1900">
                <a:solidFill>
                  <a:schemeClr val="bg1">
                    <a:alpha val="80000"/>
                  </a:schemeClr>
                </a:solidFill>
              </a:rPr>
              <a:t>How has the pandemic impacted on those who were employed throughout the pandemic?</a:t>
            </a:r>
          </a:p>
          <a:p>
            <a:r>
              <a:rPr lang="en-GB" sz="1900">
                <a:solidFill>
                  <a:schemeClr val="bg1">
                    <a:alpha val="80000"/>
                  </a:schemeClr>
                </a:solidFill>
              </a:rPr>
              <a:t>What has happened to the disposable income as a result of Covid-19?</a:t>
            </a:r>
          </a:p>
        </p:txBody>
      </p:sp>
      <p:pic>
        <p:nvPicPr>
          <p:cNvPr id="5" name="Picture 4" descr="Digital rendering of a virus formation">
            <a:extLst>
              <a:ext uri="{FF2B5EF4-FFF2-40B4-BE49-F238E27FC236}">
                <a16:creationId xmlns:a16="http://schemas.microsoft.com/office/drawing/2014/main" id="{FE8A7C55-09DA-D5A3-CC47-E3F42CD64FB0}"/>
              </a:ext>
            </a:extLst>
          </p:cNvPr>
          <p:cNvPicPr>
            <a:picLocks noChangeAspect="1"/>
          </p:cNvPicPr>
          <p:nvPr/>
        </p:nvPicPr>
        <p:blipFill rotWithShape="1">
          <a:blip r:embed="rId2"/>
          <a:srcRect l="22842" r="10764" b="-4"/>
          <a:stretch/>
        </p:blipFill>
        <p:spPr>
          <a:xfrm>
            <a:off x="5752193" y="10"/>
            <a:ext cx="6439807" cy="6857989"/>
          </a:xfrm>
          <a:custGeom>
            <a:avLst/>
            <a:gdLst/>
            <a:ahLst/>
            <a:cxnLst/>
            <a:rect l="l" t="t" r="r" b="b"/>
            <a:pathLst>
              <a:path w="643980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1"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2" y="528850"/>
                  <a:pt x="335479" y="536547"/>
                  <a:pt x="337867" y="544146"/>
                </a:cubicBezTo>
                <a:lnTo>
                  <a:pt x="340032" y="549926"/>
                </a:lnTo>
                <a:lnTo>
                  <a:pt x="340448" y="551717"/>
                </a:lnTo>
                <a:lnTo>
                  <a:pt x="346286" y="566616"/>
                </a:lnTo>
                <a:lnTo>
                  <a:pt x="346338" y="566754"/>
                </a:lnTo>
                <a:lnTo>
                  <a:pt x="352655" y="583595"/>
                </a:lnTo>
                <a:lnTo>
                  <a:pt x="359451" y="612658"/>
                </a:lnTo>
                <a:cubicBezTo>
                  <a:pt x="358988" y="604728"/>
                  <a:pt x="357231" y="597005"/>
                  <a:pt x="354829" y="589388"/>
                </a:cubicBezTo>
                <a:lnTo>
                  <a:pt x="352655" y="583595"/>
                </a:lnTo>
                <a:lnTo>
                  <a:pt x="352236" y="581804"/>
                </a:lnTo>
                <a:lnTo>
                  <a:pt x="346286" y="566616"/>
                </a:lnTo>
                <a:lnTo>
                  <a:pt x="340032" y="549926"/>
                </a:lnTo>
                <a:close/>
                <a:moveTo>
                  <a:pt x="384407" y="268794"/>
                </a:moveTo>
                <a:lnTo>
                  <a:pt x="387837" y="328017"/>
                </a:lnTo>
                <a:cubicBezTo>
                  <a:pt x="389527" y="318646"/>
                  <a:pt x="389932" y="309031"/>
                  <a:pt x="389283" y="299164"/>
                </a:cubicBezTo>
                <a:cubicBezTo>
                  <a:pt x="388634" y="289296"/>
                  <a:pt x="386932" y="279176"/>
                  <a:pt x="384407" y="268794"/>
                </a:cubicBezTo>
                <a:close/>
                <a:moveTo>
                  <a:pt x="66991" y="0"/>
                </a:moveTo>
                <a:lnTo>
                  <a:pt x="6439807" y="0"/>
                </a:lnTo>
                <a:lnTo>
                  <a:pt x="6439807" y="6857999"/>
                </a:lnTo>
                <a:lnTo>
                  <a:pt x="149318" y="6857999"/>
                </a:lnTo>
                <a:lnTo>
                  <a:pt x="149318" y="6857457"/>
                </a:lnTo>
                <a:lnTo>
                  <a:pt x="22079" y="6857457"/>
                </a:lnTo>
                <a:lnTo>
                  <a:pt x="26851" y="6796804"/>
                </a:lnTo>
                <a:cubicBezTo>
                  <a:pt x="32162" y="6777207"/>
                  <a:pt x="39591" y="6758011"/>
                  <a:pt x="44354" y="6738388"/>
                </a:cubicBezTo>
                <a:cubicBezTo>
                  <a:pt x="48736" y="6720103"/>
                  <a:pt x="58832" y="6702955"/>
                  <a:pt x="67214" y="6685617"/>
                </a:cubicBezTo>
                <a:cubicBezTo>
                  <a:pt x="83217" y="6652472"/>
                  <a:pt x="73120" y="6617036"/>
                  <a:pt x="77310" y="6583128"/>
                </a:cubicBezTo>
                <a:cubicBezTo>
                  <a:pt x="78646" y="6572269"/>
                  <a:pt x="80168" y="6561411"/>
                  <a:pt x="82837" y="6550742"/>
                </a:cubicBezTo>
                <a:cubicBezTo>
                  <a:pt x="89885" y="6521593"/>
                  <a:pt x="95981" y="6491874"/>
                  <a:pt x="105698" y="6463490"/>
                </a:cubicBezTo>
                <a:cubicBezTo>
                  <a:pt x="116555" y="6431292"/>
                  <a:pt x="131034" y="6400429"/>
                  <a:pt x="146085" y="6363664"/>
                </a:cubicBezTo>
                <a:cubicBezTo>
                  <a:pt x="142274" y="6350899"/>
                  <a:pt x="131986" y="6331277"/>
                  <a:pt x="131034" y="6311084"/>
                </a:cubicBezTo>
                <a:cubicBezTo>
                  <a:pt x="127795" y="6246121"/>
                  <a:pt x="145512" y="6185351"/>
                  <a:pt x="173519" y="6127247"/>
                </a:cubicBezTo>
                <a:cubicBezTo>
                  <a:pt x="181900" y="6109530"/>
                  <a:pt x="187424" y="6090477"/>
                  <a:pt x="195616" y="6072569"/>
                </a:cubicBezTo>
                <a:cubicBezTo>
                  <a:pt x="198472" y="6066284"/>
                  <a:pt x="204569" y="6058092"/>
                  <a:pt x="210287" y="6056948"/>
                </a:cubicBezTo>
                <a:cubicBezTo>
                  <a:pt x="243432" y="6050282"/>
                  <a:pt x="242862" y="6025515"/>
                  <a:pt x="244766" y="5999796"/>
                </a:cubicBezTo>
                <a:cubicBezTo>
                  <a:pt x="247051" y="5969124"/>
                  <a:pt x="252386" y="5938836"/>
                  <a:pt x="256958" y="5908355"/>
                </a:cubicBezTo>
                <a:cubicBezTo>
                  <a:pt x="257530" y="5904353"/>
                  <a:pt x="261530" y="5900735"/>
                  <a:pt x="264199" y="5897114"/>
                </a:cubicBezTo>
                <a:cubicBezTo>
                  <a:pt x="268199" y="5891590"/>
                  <a:pt x="274296" y="5886447"/>
                  <a:pt x="275818" y="5880348"/>
                </a:cubicBezTo>
                <a:cubicBezTo>
                  <a:pt x="283249" y="5849107"/>
                  <a:pt x="289535" y="5817674"/>
                  <a:pt x="296393" y="5786239"/>
                </a:cubicBezTo>
                <a:cubicBezTo>
                  <a:pt x="297919" y="5779191"/>
                  <a:pt x="299822" y="5771953"/>
                  <a:pt x="302870" y="5765474"/>
                </a:cubicBezTo>
                <a:cubicBezTo>
                  <a:pt x="305728" y="5759378"/>
                  <a:pt x="310682" y="5754234"/>
                  <a:pt x="313730" y="5748136"/>
                </a:cubicBezTo>
                <a:cubicBezTo>
                  <a:pt x="321921" y="5731564"/>
                  <a:pt x="329541" y="5714607"/>
                  <a:pt x="338685" y="5695178"/>
                </a:cubicBezTo>
                <a:cubicBezTo>
                  <a:pt x="321541" y="5684320"/>
                  <a:pt x="331258" y="5669647"/>
                  <a:pt x="339449" y="5651360"/>
                </a:cubicBezTo>
                <a:cubicBezTo>
                  <a:pt x="347831" y="5632691"/>
                  <a:pt x="350497" y="5611164"/>
                  <a:pt x="353546"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4" y="4893907"/>
                  <a:pt x="406697" y="4884572"/>
                </a:cubicBezTo>
                <a:cubicBezTo>
                  <a:pt x="399647" y="4857522"/>
                  <a:pt x="388978" y="4831420"/>
                  <a:pt x="384216" y="4803988"/>
                </a:cubicBezTo>
                <a:cubicBezTo>
                  <a:pt x="381551" y="4788747"/>
                  <a:pt x="386312" y="4771793"/>
                  <a:pt x="389741" y="4755980"/>
                </a:cubicBezTo>
                <a:cubicBezTo>
                  <a:pt x="393361"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1" y="4346201"/>
                  <a:pt x="391265" y="4340674"/>
                  <a:pt x="392218" y="4335722"/>
                </a:cubicBezTo>
                <a:cubicBezTo>
                  <a:pt x="401743" y="4281810"/>
                  <a:pt x="387837" y="4231324"/>
                  <a:pt x="369547" y="4181603"/>
                </a:cubicBezTo>
                <a:cubicBezTo>
                  <a:pt x="367642" y="4176461"/>
                  <a:pt x="368214" y="4170174"/>
                  <a:pt x="368595" y="4164458"/>
                </a:cubicBezTo>
                <a:cubicBezTo>
                  <a:pt x="369928" y="4148453"/>
                  <a:pt x="376597" y="4131119"/>
                  <a:pt x="372597" y="4116641"/>
                </a:cubicBezTo>
                <a:cubicBezTo>
                  <a:pt x="361545" y="4078159"/>
                  <a:pt x="348211" y="4040058"/>
                  <a:pt x="331447" y="4003861"/>
                </a:cubicBezTo>
                <a:cubicBezTo>
                  <a:pt x="314493" y="3967091"/>
                  <a:pt x="300203" y="3932993"/>
                  <a:pt x="317350" y="3890891"/>
                </a:cubicBezTo>
                <a:cubicBezTo>
                  <a:pt x="324589" y="3872985"/>
                  <a:pt x="319445" y="3849362"/>
                  <a:pt x="317541" y="3828785"/>
                </a:cubicBezTo>
                <a:cubicBezTo>
                  <a:pt x="316016" y="3813737"/>
                  <a:pt x="307442" y="3799258"/>
                  <a:pt x="307442" y="3784397"/>
                </a:cubicBezTo>
                <a:cubicBezTo>
                  <a:pt x="307442" y="3744770"/>
                  <a:pt x="297346" y="3709529"/>
                  <a:pt x="276771" y="3675238"/>
                </a:cubicBezTo>
                <a:cubicBezTo>
                  <a:pt x="268770" y="3661899"/>
                  <a:pt x="274105" y="3641134"/>
                  <a:pt x="272009" y="3623799"/>
                </a:cubicBezTo>
                <a:cubicBezTo>
                  <a:pt x="269533" y="3605509"/>
                  <a:pt x="267247" y="3586653"/>
                  <a:pt x="261721" y="3569124"/>
                </a:cubicBezTo>
                <a:cubicBezTo>
                  <a:pt x="247242" y="3523785"/>
                  <a:pt x="230859" y="3479015"/>
                  <a:pt x="215618" y="3433866"/>
                </a:cubicBezTo>
                <a:cubicBezTo>
                  <a:pt x="203045" y="3396719"/>
                  <a:pt x="212952" y="3360139"/>
                  <a:pt x="218285" y="3323372"/>
                </a:cubicBezTo>
                <a:cubicBezTo>
                  <a:pt x="221716" y="3300319"/>
                  <a:pt x="229907" y="3278795"/>
                  <a:pt x="217715" y="3252885"/>
                </a:cubicBezTo>
                <a:cubicBezTo>
                  <a:pt x="206093" y="3228119"/>
                  <a:pt x="208761" y="3196686"/>
                  <a:pt x="202474" y="3168870"/>
                </a:cubicBezTo>
                <a:cubicBezTo>
                  <a:pt x="197141" y="3145436"/>
                  <a:pt x="188566" y="3122770"/>
                  <a:pt x="180184" y="3100099"/>
                </a:cubicBezTo>
                <a:cubicBezTo>
                  <a:pt x="168753" y="3069235"/>
                  <a:pt x="156753" y="3038756"/>
                  <a:pt x="162468" y="3005035"/>
                </a:cubicBezTo>
                <a:cubicBezTo>
                  <a:pt x="168946" y="2966742"/>
                  <a:pt x="144561" y="2940455"/>
                  <a:pt x="128367" y="2910353"/>
                </a:cubicBezTo>
                <a:cubicBezTo>
                  <a:pt x="117318" y="2889587"/>
                  <a:pt x="109126" y="2866918"/>
                  <a:pt x="102267" y="2844248"/>
                </a:cubicBezTo>
                <a:cubicBezTo>
                  <a:pt x="93313" y="2813958"/>
                  <a:pt x="87978" y="2782716"/>
                  <a:pt x="79217" y="2752235"/>
                </a:cubicBezTo>
                <a:cubicBezTo>
                  <a:pt x="66072" y="2706131"/>
                  <a:pt x="55784"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2" y="2360933"/>
                </a:cubicBezTo>
                <a:cubicBezTo>
                  <a:pt x="28541" y="2356744"/>
                  <a:pt x="36543" y="2344741"/>
                  <a:pt x="37878" y="2335405"/>
                </a:cubicBezTo>
                <a:cubicBezTo>
                  <a:pt x="41877" y="2307402"/>
                  <a:pt x="35972" y="2281683"/>
                  <a:pt x="23017" y="2254633"/>
                </a:cubicBezTo>
                <a:cubicBezTo>
                  <a:pt x="10825" y="2229296"/>
                  <a:pt x="12159" y="2197670"/>
                  <a:pt x="7395" y="2168903"/>
                </a:cubicBezTo>
                <a:cubicBezTo>
                  <a:pt x="5681"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6" y="1938009"/>
                  <a:pt x="18445" y="1921817"/>
                </a:cubicBezTo>
                <a:cubicBezTo>
                  <a:pt x="19779" y="1915912"/>
                  <a:pt x="24922" y="1910004"/>
                  <a:pt x="24161" y="1904673"/>
                </a:cubicBezTo>
                <a:cubicBezTo>
                  <a:pt x="15970" y="1851709"/>
                  <a:pt x="52545" y="1813610"/>
                  <a:pt x="68738" y="1768838"/>
                </a:cubicBezTo>
                <a:cubicBezTo>
                  <a:pt x="85885" y="1721785"/>
                  <a:pt x="112174" y="1676253"/>
                  <a:pt x="104364" y="1623675"/>
                </a:cubicBezTo>
                <a:cubicBezTo>
                  <a:pt x="99601" y="1591859"/>
                  <a:pt x="88551" y="1561189"/>
                  <a:pt x="81883" y="1529563"/>
                </a:cubicBezTo>
                <a:cubicBezTo>
                  <a:pt x="79597" y="1518324"/>
                  <a:pt x="79979" y="1505751"/>
                  <a:pt x="82264" y="1494509"/>
                </a:cubicBezTo>
                <a:cubicBezTo>
                  <a:pt x="92744" y="1440216"/>
                  <a:pt x="94267" y="1386684"/>
                  <a:pt x="77120" y="1333341"/>
                </a:cubicBezTo>
                <a:cubicBezTo>
                  <a:pt x="74262" y="1324198"/>
                  <a:pt x="71597" y="1314483"/>
                  <a:pt x="71597" y="1304955"/>
                </a:cubicBezTo>
                <a:cubicBezTo>
                  <a:pt x="71597" y="1252757"/>
                  <a:pt x="75597" y="1201512"/>
                  <a:pt x="94267" y="1151600"/>
                </a:cubicBezTo>
                <a:cubicBezTo>
                  <a:pt x="100554" y="1134834"/>
                  <a:pt x="96553" y="1114449"/>
                  <a:pt x="98078" y="1095972"/>
                </a:cubicBezTo>
                <a:cubicBezTo>
                  <a:pt x="99409" y="1078826"/>
                  <a:pt x="99981" y="1061298"/>
                  <a:pt x="104364" y="1044725"/>
                </a:cubicBezTo>
                <a:cubicBezTo>
                  <a:pt x="110839" y="1020529"/>
                  <a:pt x="111601" y="998052"/>
                  <a:pt x="105887" y="973095"/>
                </a:cubicBezTo>
                <a:cubicBezTo>
                  <a:pt x="100554" y="949281"/>
                  <a:pt x="103220" y="923562"/>
                  <a:pt x="103029" y="898797"/>
                </a:cubicBezTo>
                <a:cubicBezTo>
                  <a:pt x="102839" y="871173"/>
                  <a:pt x="102649" y="843552"/>
                  <a:pt x="103601" y="815929"/>
                </a:cubicBezTo>
                <a:cubicBezTo>
                  <a:pt x="103981" y="804877"/>
                  <a:pt x="111601" y="792306"/>
                  <a:pt x="108553" y="783158"/>
                </a:cubicBezTo>
                <a:cubicBezTo>
                  <a:pt x="98267" y="753633"/>
                  <a:pt x="110649" y="724104"/>
                  <a:pt x="105127" y="694576"/>
                </a:cubicBezTo>
                <a:cubicBezTo>
                  <a:pt x="102267" y="680096"/>
                  <a:pt x="110078" y="663713"/>
                  <a:pt x="110839" y="648092"/>
                </a:cubicBezTo>
                <a:cubicBezTo>
                  <a:pt x="112174" y="622564"/>
                  <a:pt x="111601" y="597037"/>
                  <a:pt x="111983" y="571508"/>
                </a:cubicBezTo>
                <a:cubicBezTo>
                  <a:pt x="112174" y="563125"/>
                  <a:pt x="112936" y="554933"/>
                  <a:pt x="113318" y="546552"/>
                </a:cubicBezTo>
                <a:cubicBezTo>
                  <a:pt x="113697" y="539121"/>
                  <a:pt x="115411" y="531310"/>
                  <a:pt x="114081" y="524262"/>
                </a:cubicBezTo>
                <a:cubicBezTo>
                  <a:pt x="109315" y="498733"/>
                  <a:pt x="101505" y="473587"/>
                  <a:pt x="98457" y="447870"/>
                </a:cubicBezTo>
                <a:cubicBezTo>
                  <a:pt x="95792" y="425581"/>
                  <a:pt x="99409" y="402529"/>
                  <a:pt x="97505" y="380050"/>
                </a:cubicBezTo>
                <a:cubicBezTo>
                  <a:pt x="94267" y="340425"/>
                  <a:pt x="88551" y="300800"/>
                  <a:pt x="84930" y="261173"/>
                </a:cubicBezTo>
                <a:cubicBezTo>
                  <a:pt x="84168" y="252600"/>
                  <a:pt x="88934" y="243648"/>
                  <a:pt x="89314" y="234883"/>
                </a:cubicBezTo>
                <a:cubicBezTo>
                  <a:pt x="90266" y="207450"/>
                  <a:pt x="90457" y="180017"/>
                  <a:pt x="91027" y="152584"/>
                </a:cubicBezTo>
                <a:cubicBezTo>
                  <a:pt x="91218" y="136963"/>
                  <a:pt x="90647" y="121150"/>
                  <a:pt x="92361" y="105718"/>
                </a:cubicBezTo>
                <a:cubicBezTo>
                  <a:pt x="94647" y="85336"/>
                  <a:pt x="98078" y="66857"/>
                  <a:pt x="83217" y="47806"/>
                </a:cubicBezTo>
                <a:cubicBezTo>
                  <a:pt x="77453" y="40471"/>
                  <a:pt x="73691" y="32636"/>
                  <a:pt x="71207" y="24480"/>
                </a:cubicBezTo>
                <a:close/>
              </a:path>
            </a:pathLst>
          </a:custGeom>
          <a:effectLst>
            <a:outerShdw blurRad="381000" dist="152400" dir="10800000" algn="tr" rotWithShape="0">
              <a:prstClr val="black">
                <a:alpha val="10000"/>
              </a:prstClr>
            </a:outerShdw>
          </a:effectLst>
        </p:spPr>
      </p:pic>
      <p:grpSp>
        <p:nvGrpSpPr>
          <p:cNvPr id="11" name="Group 10">
            <a:extLst>
              <a:ext uri="{FF2B5EF4-FFF2-40B4-BE49-F238E27FC236}">
                <a16:creationId xmlns:a16="http://schemas.microsoft.com/office/drawing/2014/main" id="{4EA04677-6B2C-40F4-975C-ED91965527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32356" y="0"/>
            <a:ext cx="874718" cy="6857455"/>
            <a:chOff x="5632356" y="0"/>
            <a:chExt cx="874718" cy="6857455"/>
          </a:xfrm>
        </p:grpSpPr>
        <p:sp>
          <p:nvSpPr>
            <p:cNvPr id="12" name="Freeform: Shape 11">
              <a:extLst>
                <a:ext uri="{FF2B5EF4-FFF2-40B4-BE49-F238E27FC236}">
                  <a16:creationId xmlns:a16="http://schemas.microsoft.com/office/drawing/2014/main" id="{3F1ABE2E-F19F-4BD3-B0FA-8A2D8885B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C86D0F14-D449-4833-830D-A382829E2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Picture 3">
            <a:extLst>
              <a:ext uri="{FF2B5EF4-FFF2-40B4-BE49-F238E27FC236}">
                <a16:creationId xmlns:a16="http://schemas.microsoft.com/office/drawing/2014/main" id="{6CB3EF80-BC69-DDF8-CBC7-AA0B80927F69}"/>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248131" y="1879822"/>
            <a:ext cx="7695738" cy="3098355"/>
          </a:xfrm>
          <a:prstGeom prst="rect">
            <a:avLst/>
          </a:prstGeom>
        </p:spPr>
      </p:pic>
      <p:pic>
        <p:nvPicPr>
          <p:cNvPr id="6" name="Picture 5">
            <a:extLst>
              <a:ext uri="{FF2B5EF4-FFF2-40B4-BE49-F238E27FC236}">
                <a16:creationId xmlns:a16="http://schemas.microsoft.com/office/drawing/2014/main" id="{9B7F9FE7-43C8-F068-9B86-CE0A1B47E2FB}"/>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643844" y="154437"/>
            <a:ext cx="933411" cy="375797"/>
          </a:xfrm>
          <a:prstGeom prst="rect">
            <a:avLst/>
          </a:prstGeom>
        </p:spPr>
      </p:pic>
      <p:sp>
        <p:nvSpPr>
          <p:cNvPr id="7" name="Footer Placeholder 2">
            <a:extLst>
              <a:ext uri="{FF2B5EF4-FFF2-40B4-BE49-F238E27FC236}">
                <a16:creationId xmlns:a16="http://schemas.microsoft.com/office/drawing/2014/main" id="{D89CA9F4-72DC-5FB8-7934-346748E13B4F}"/>
              </a:ext>
            </a:extLst>
          </p:cNvPr>
          <p:cNvSpPr txBox="1">
            <a:spLocks/>
          </p:cNvSpPr>
          <p:nvPr/>
        </p:nvSpPr>
        <p:spPr>
          <a:xfrm>
            <a:off x="2259194"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0F13798-BC2A-C446-E19D-8582C35397BD}"/>
              </a:ext>
            </a:extLst>
          </p:cNvPr>
          <p:cNvSpPr txBox="1"/>
          <p:nvPr/>
        </p:nvSpPr>
        <p:spPr>
          <a:xfrm>
            <a:off x="7082365"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337471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3D4464D8-FD41-4EA2-9094-791BB1112F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6" name="Rectangle 15">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14A1B69-F82D-4322-9669-42AC0CB70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678" y="0"/>
            <a:ext cx="11145980" cy="6870723"/>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p:cNvSpPr>
            <a:spLocks noGrp="1"/>
          </p:cNvSpPr>
          <p:nvPr>
            <p:ph type="title" idx="4294967295"/>
          </p:nvPr>
        </p:nvSpPr>
        <p:spPr>
          <a:xfrm>
            <a:off x="1191965" y="549265"/>
            <a:ext cx="9792707" cy="1679489"/>
          </a:xfrm>
        </p:spPr>
        <p:txBody>
          <a:bodyPr vert="horz" lIns="91440" tIns="45720" rIns="91440" bIns="45720" rtlCol="0" anchor="b">
            <a:normAutofit/>
          </a:bodyPr>
          <a:lstStyle/>
          <a:p>
            <a:pPr algn="ctr"/>
            <a:r>
              <a:rPr lang="en-US" sz="4800" kern="1200">
                <a:solidFill>
                  <a:schemeClr val="tx1"/>
                </a:solidFill>
                <a:latin typeface="+mj-lt"/>
                <a:ea typeface="+mj-ea"/>
                <a:cs typeface="+mj-cs"/>
              </a:rPr>
              <a:t>Lesson Objectives</a:t>
            </a:r>
          </a:p>
        </p:txBody>
      </p:sp>
      <p:sp>
        <p:nvSpPr>
          <p:cNvPr id="3" name="Content Placeholder 2"/>
          <p:cNvSpPr>
            <a:spLocks noGrp="1"/>
          </p:cNvSpPr>
          <p:nvPr>
            <p:ph idx="1"/>
          </p:nvPr>
        </p:nvSpPr>
        <p:spPr>
          <a:xfrm>
            <a:off x="1834395" y="2422509"/>
            <a:ext cx="8521404" cy="4203641"/>
          </a:xfrm>
          <a:ln>
            <a:noFill/>
          </a:ln>
        </p:spPr>
        <p:txBody>
          <a:bodyPr anchor="ctr"/>
          <a:lstStyle/>
          <a:p>
            <a:pPr marL="219456" indent="-219456" defTabSz="877824">
              <a:spcBef>
                <a:spcPts val="960"/>
              </a:spcBef>
            </a:pPr>
            <a:r>
              <a:rPr lang="en-GB" sz="2688" kern="1200">
                <a:solidFill>
                  <a:schemeClr val="tx1"/>
                </a:solidFill>
                <a:latin typeface="+mn-lt"/>
                <a:ea typeface="+mn-ea"/>
                <a:cs typeface="+mn-cs"/>
              </a:rPr>
              <a:t>Are you able to give the causes of demand pull and cost push inflation?</a:t>
            </a:r>
          </a:p>
          <a:p>
            <a:pPr marL="219456" indent="-219456" defTabSz="877824">
              <a:spcBef>
                <a:spcPts val="960"/>
              </a:spcBef>
            </a:pPr>
            <a:endParaRPr lang="en-GB" sz="2688" kern="1200">
              <a:solidFill>
                <a:schemeClr val="tx1"/>
              </a:solidFill>
              <a:latin typeface="+mn-lt"/>
              <a:ea typeface="+mn-ea"/>
              <a:cs typeface="+mn-cs"/>
            </a:endParaRPr>
          </a:p>
          <a:p>
            <a:pPr marL="219456" indent="-219456" defTabSz="877824">
              <a:spcBef>
                <a:spcPts val="960"/>
              </a:spcBef>
            </a:pPr>
            <a:r>
              <a:rPr lang="en-GB" sz="2688" kern="1200">
                <a:solidFill>
                  <a:schemeClr val="tx1"/>
                </a:solidFill>
                <a:latin typeface="+mn-lt"/>
                <a:ea typeface="+mn-ea"/>
                <a:cs typeface="+mn-cs"/>
              </a:rPr>
              <a:t>Are you able to explain the impact of inflation on consumers and firms?</a:t>
            </a:r>
            <a:endParaRPr lang="en-GB"/>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D9A71819-C4A8-4495-AB59-6B0811279427}"/>
                  </a:ext>
                </a:extLst>
              </p14:cNvPr>
              <p14:cNvContentPartPr/>
              <p14:nvPr/>
            </p14:nvContentPartPr>
            <p14:xfrm>
              <a:off x="3184100" y="6004238"/>
              <a:ext cx="142242" cy="77555"/>
            </p14:xfrm>
          </p:contentPart>
        </mc:Choice>
        <mc:Fallback xmlns="">
          <p:pic>
            <p:nvPicPr>
              <p:cNvPr id="4" name="Ink 3">
                <a:extLst>
                  <a:ext uri="{FF2B5EF4-FFF2-40B4-BE49-F238E27FC236}">
                    <a16:creationId xmlns:a16="http://schemas.microsoft.com/office/drawing/2014/main" id="{D9A71819-C4A8-4495-AB59-6B0811279427}"/>
                  </a:ext>
                </a:extLst>
              </p:cNvPr>
              <p:cNvPicPr/>
              <p:nvPr/>
            </p:nvPicPr>
            <p:blipFill>
              <a:blip r:embed="rId4"/>
              <a:stretch>
                <a:fillRect/>
              </a:stretch>
            </p:blipFill>
            <p:spPr>
              <a:xfrm>
                <a:off x="3174737" y="5994859"/>
                <a:ext cx="160968" cy="96312"/>
              </a:xfrm>
              <a:prstGeom prst="rect">
                <a:avLst/>
              </a:prstGeom>
            </p:spPr>
          </p:pic>
        </mc:Fallback>
      </mc:AlternateContent>
      <p:pic>
        <p:nvPicPr>
          <p:cNvPr id="5" name="Picture 4">
            <a:extLst>
              <a:ext uri="{FF2B5EF4-FFF2-40B4-BE49-F238E27FC236}">
                <a16:creationId xmlns:a16="http://schemas.microsoft.com/office/drawing/2014/main" id="{7498978B-C267-6B49-2C5D-3AD81B0BF98D}"/>
              </a:ext>
            </a:extLst>
          </p:cNvPr>
          <p:cNvPicPr>
            <a:picLocks noChangeAspect="1"/>
          </p:cNvPicPr>
          <p:nvPr/>
        </p:nvPicPr>
        <p:blipFill>
          <a:blip r:embed="rId5" cstate="print">
            <a:alphaModFix amt="5000"/>
            <a:extLst>
              <a:ext uri="{28A0092B-C50C-407E-A947-70E740481C1C}">
                <a14:useLocalDpi xmlns:a14="http://schemas.microsoft.com/office/drawing/2010/main" val="0"/>
              </a:ext>
            </a:extLst>
          </a:blip>
          <a:stretch>
            <a:fillRect/>
          </a:stretch>
        </p:blipFill>
        <p:spPr>
          <a:xfrm>
            <a:off x="2248131" y="1879822"/>
            <a:ext cx="7695738" cy="3098355"/>
          </a:xfrm>
          <a:prstGeom prst="rect">
            <a:avLst/>
          </a:prstGeom>
        </p:spPr>
      </p:pic>
      <p:pic>
        <p:nvPicPr>
          <p:cNvPr id="6" name="Picture 5">
            <a:extLst>
              <a:ext uri="{FF2B5EF4-FFF2-40B4-BE49-F238E27FC236}">
                <a16:creationId xmlns:a16="http://schemas.microsoft.com/office/drawing/2014/main" id="{42BC980E-84AE-3572-297A-0406608758D5}"/>
              </a:ext>
            </a:extLst>
          </p:cNvPr>
          <p:cNvPicPr>
            <a:picLocks noChangeAspect="1"/>
          </p:cNvPicPr>
          <p:nvPr/>
        </p:nvPicPr>
        <p:blipFill>
          <a:blip r:embed="rId6" cstate="print">
            <a:alphaModFix amt="85000"/>
            <a:extLst>
              <a:ext uri="{28A0092B-C50C-407E-A947-70E740481C1C}">
                <a14:useLocalDpi xmlns:a14="http://schemas.microsoft.com/office/drawing/2010/main" val="0"/>
              </a:ext>
            </a:extLst>
          </a:blip>
          <a:stretch>
            <a:fillRect/>
          </a:stretch>
        </p:blipFill>
        <p:spPr>
          <a:xfrm>
            <a:off x="5643844" y="154437"/>
            <a:ext cx="933411" cy="375797"/>
          </a:xfrm>
          <a:prstGeom prst="rect">
            <a:avLst/>
          </a:prstGeom>
        </p:spPr>
      </p:pic>
      <p:sp>
        <p:nvSpPr>
          <p:cNvPr id="7" name="Footer Placeholder 2">
            <a:extLst>
              <a:ext uri="{FF2B5EF4-FFF2-40B4-BE49-F238E27FC236}">
                <a16:creationId xmlns:a16="http://schemas.microsoft.com/office/drawing/2014/main" id="{7D17990A-BC4B-5575-0978-817DFC28436F}"/>
              </a:ext>
            </a:extLst>
          </p:cNvPr>
          <p:cNvSpPr txBox="1">
            <a:spLocks/>
          </p:cNvSpPr>
          <p:nvPr/>
        </p:nvSpPr>
        <p:spPr>
          <a:xfrm>
            <a:off x="2259194"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840CCB4-4373-F85B-1DF9-2AA12F8DE212}"/>
              </a:ext>
            </a:extLst>
          </p:cNvPr>
          <p:cNvSpPr txBox="1"/>
          <p:nvPr/>
        </p:nvSpPr>
        <p:spPr>
          <a:xfrm>
            <a:off x="7082365"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683194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135FA909-3F24-448C-A8BC-7CF77F62F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641752"/>
            <a:ext cx="6140449" cy="1323439"/>
          </a:xfrm>
        </p:spPr>
        <p:txBody>
          <a:bodyPr anchor="t">
            <a:normAutofit/>
          </a:bodyPr>
          <a:lstStyle/>
          <a:p>
            <a:r>
              <a:rPr lang="en-GB" sz="4000">
                <a:solidFill>
                  <a:schemeClr val="bg1"/>
                </a:solidFill>
              </a:rPr>
              <a:t>Causes of Inflation</a:t>
            </a:r>
          </a:p>
        </p:txBody>
      </p:sp>
      <p:sp>
        <p:nvSpPr>
          <p:cNvPr id="3" name="Content Placeholder 2"/>
          <p:cNvSpPr>
            <a:spLocks noGrp="1"/>
          </p:cNvSpPr>
          <p:nvPr>
            <p:ph idx="1"/>
          </p:nvPr>
        </p:nvSpPr>
        <p:spPr>
          <a:xfrm>
            <a:off x="838200" y="3146400"/>
            <a:ext cx="6140449" cy="2862288"/>
          </a:xfrm>
        </p:spPr>
        <p:txBody>
          <a:bodyPr>
            <a:normAutofit/>
          </a:bodyPr>
          <a:lstStyle/>
          <a:p>
            <a:r>
              <a:rPr lang="en-GB" sz="2400">
                <a:solidFill>
                  <a:schemeClr val="bg1">
                    <a:alpha val="80000"/>
                  </a:schemeClr>
                </a:solidFill>
              </a:rPr>
              <a:t>There are three primary causes of inflation</a:t>
            </a:r>
          </a:p>
          <a:p>
            <a:pPr marL="457200" indent="-457200">
              <a:buFont typeface="+mj-lt"/>
              <a:buAutoNum type="arabicPeriod"/>
            </a:pPr>
            <a:r>
              <a:rPr lang="en-GB" sz="2400">
                <a:solidFill>
                  <a:schemeClr val="bg1">
                    <a:alpha val="80000"/>
                  </a:schemeClr>
                </a:solidFill>
              </a:rPr>
              <a:t>Demand-Pull</a:t>
            </a:r>
          </a:p>
          <a:p>
            <a:pPr marL="457200" indent="-457200">
              <a:buFont typeface="+mj-lt"/>
              <a:buAutoNum type="arabicPeriod"/>
            </a:pPr>
            <a:r>
              <a:rPr lang="en-GB" sz="2400">
                <a:solidFill>
                  <a:schemeClr val="bg1">
                    <a:alpha val="80000"/>
                  </a:schemeClr>
                </a:solidFill>
              </a:rPr>
              <a:t>Cost-Push</a:t>
            </a:r>
          </a:p>
          <a:p>
            <a:pPr marL="457200" indent="-457200">
              <a:buFont typeface="+mj-lt"/>
              <a:buAutoNum type="arabicPeriod"/>
            </a:pPr>
            <a:r>
              <a:rPr lang="en-GB" sz="2400">
                <a:solidFill>
                  <a:schemeClr val="bg1">
                    <a:alpha val="80000"/>
                  </a:schemeClr>
                </a:solidFill>
              </a:rPr>
              <a:t>Growth of the money supply</a:t>
            </a:r>
          </a:p>
          <a:p>
            <a:endParaRPr lang="en-GB" sz="2400">
              <a:solidFill>
                <a:schemeClr val="bg1">
                  <a:alpha val="80000"/>
                </a:schemeClr>
              </a:solidFill>
            </a:endParaRPr>
          </a:p>
        </p:txBody>
      </p:sp>
      <p:pic>
        <p:nvPicPr>
          <p:cNvPr id="16" name="Picture 4" descr="Old wrinkled hands with some coins">
            <a:extLst>
              <a:ext uri="{FF2B5EF4-FFF2-40B4-BE49-F238E27FC236}">
                <a16:creationId xmlns:a16="http://schemas.microsoft.com/office/drawing/2014/main" id="{82DD33AF-6819-9007-E2C0-441EC5A531B9}"/>
              </a:ext>
            </a:extLst>
          </p:cNvPr>
          <p:cNvPicPr>
            <a:picLocks noChangeAspect="1"/>
          </p:cNvPicPr>
          <p:nvPr/>
        </p:nvPicPr>
        <p:blipFill rotWithShape="1">
          <a:blip r:embed="rId2"/>
          <a:srcRect l="17356" r="38482" b="-4"/>
          <a:stretch/>
        </p:blipFill>
        <p:spPr>
          <a:xfrm>
            <a:off x="7668829" y="-1"/>
            <a:ext cx="4543953" cy="6858002"/>
          </a:xfrm>
          <a:custGeom>
            <a:avLst/>
            <a:gdLst/>
            <a:ahLst/>
            <a:cxnLst/>
            <a:rect l="l" t="t" r="r" b="b"/>
            <a:pathLst>
              <a:path w="4543953" h="6858002">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332842" y="2836172"/>
                </a:moveTo>
                <a:lnTo>
                  <a:pt x="332842" y="2836173"/>
                </a:lnTo>
                <a:cubicBezTo>
                  <a:pt x="336914" y="2839983"/>
                  <a:pt x="340200" y="2844317"/>
                  <a:pt x="341533" y="2848794"/>
                </a:cubicBezTo>
                <a:cubicBezTo>
                  <a:pt x="348200" y="2870416"/>
                  <a:pt x="356392" y="2892181"/>
                  <a:pt x="361441" y="2914328"/>
                </a:cubicBezTo>
                <a:lnTo>
                  <a:pt x="366072" y="2947863"/>
                </a:lnTo>
                <a:lnTo>
                  <a:pt x="362488" y="2982148"/>
                </a:lnTo>
                <a:cubicBezTo>
                  <a:pt x="354392" y="3014153"/>
                  <a:pt x="350582" y="3045777"/>
                  <a:pt x="350796" y="3077401"/>
                </a:cubicBezTo>
                <a:lnTo>
                  <a:pt x="350796" y="3077402"/>
                </a:ln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0733" y="3680164"/>
                </a:lnTo>
                <a:lnTo>
                  <a:pt x="404781" y="3734838"/>
                </a:lnTo>
                <a:lnTo>
                  <a:pt x="404399" y="3754652"/>
                </a:lnTo>
                <a:cubicBezTo>
                  <a:pt x="398399" y="3767130"/>
                  <a:pt x="396447" y="3778655"/>
                  <a:pt x="398042" y="3789776"/>
                </a:cubicBezTo>
                <a:lnTo>
                  <a:pt x="398042" y="3789776"/>
                </a:ln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lnTo>
                  <a:pt x="386040" y="3962160"/>
                </a:lnTo>
                <a:cubicBezTo>
                  <a:pt x="383778" y="3988593"/>
                  <a:pt x="389446" y="4015835"/>
                  <a:pt x="401733" y="4043840"/>
                </a:cubicBezTo>
                <a:lnTo>
                  <a:pt x="416855" y="4103826"/>
                </a:lnTo>
                <a:lnTo>
                  <a:pt x="414887" y="4134256"/>
                </a:lnTo>
                <a:cubicBezTo>
                  <a:pt x="413045" y="4144498"/>
                  <a:pt x="409973" y="4154857"/>
                  <a:pt x="405543" y="4165383"/>
                </a:cubicBezTo>
                <a:cubicBezTo>
                  <a:pt x="402114" y="4173480"/>
                  <a:pt x="401543" y="4182767"/>
                  <a:pt x="401638" y="4192387"/>
                </a:cubicBezTo>
                <a:lnTo>
                  <a:pt x="401638" y="4192388"/>
                </a:lnTo>
                <a:lnTo>
                  <a:pt x="401638" y="4192388"/>
                </a:lnTo>
                <a:lnTo>
                  <a:pt x="401733" y="4221391"/>
                </a:lnTo>
                <a:lnTo>
                  <a:pt x="396017" y="4253014"/>
                </a:lnTo>
                <a:cubicBezTo>
                  <a:pt x="383824" y="4277401"/>
                  <a:pt x="368204" y="4300070"/>
                  <a:pt x="356201" y="4324645"/>
                </a:cubicBezTo>
                <a:cubicBezTo>
                  <a:pt x="350487" y="4336457"/>
                  <a:pt x="347439" y="4350554"/>
                  <a:pt x="347247" y="4363890"/>
                </a:cubicBezTo>
                <a:lnTo>
                  <a:pt x="347247" y="4363891"/>
                </a:ln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395828" y="4846490"/>
                  <a:pt x="384397" y="4866958"/>
                  <a:pt x="382691" y="4889275"/>
                </a:cubicBezTo>
                <a:lnTo>
                  <a:pt x="382691" y="4889275"/>
                </a:lnTo>
                <a:lnTo>
                  <a:pt x="382691" y="4889276"/>
                </a:lnTo>
                <a:cubicBezTo>
                  <a:pt x="382122" y="4896714"/>
                  <a:pt x="382634" y="4904358"/>
                  <a:pt x="384396" y="4912169"/>
                </a:cubicBezTo>
                <a:lnTo>
                  <a:pt x="385799" y="4933805"/>
                </a:lnTo>
                <a:lnTo>
                  <a:pt x="381039" y="4952673"/>
                </a:lnTo>
                <a:cubicBezTo>
                  <a:pt x="376253" y="4964604"/>
                  <a:pt x="368680" y="4975511"/>
                  <a:pt x="360964" y="4987037"/>
                </a:cubicBezTo>
                <a:cubicBezTo>
                  <a:pt x="349725" y="5003801"/>
                  <a:pt x="335627" y="5022852"/>
                  <a:pt x="334485" y="5041521"/>
                </a:cubicBezTo>
                <a:cubicBezTo>
                  <a:pt x="332628" y="5073241"/>
                  <a:pt x="310088" y="5101639"/>
                  <a:pt x="308337" y="5133224"/>
                </a:cubicBezTo>
                <a:lnTo>
                  <a:pt x="308337" y="5133225"/>
                </a:lnTo>
                <a:lnTo>
                  <a:pt x="308337" y="5133225"/>
                </a:lnTo>
                <a:lnTo>
                  <a:pt x="315052" y="5166114"/>
                </a:lnTo>
                <a:lnTo>
                  <a:pt x="314362" y="5172090"/>
                </a:lnTo>
                <a:cubicBezTo>
                  <a:pt x="313481" y="5174400"/>
                  <a:pt x="312290" y="5176876"/>
                  <a:pt x="311814" y="5179067"/>
                </a:cubicBezTo>
                <a:lnTo>
                  <a:pt x="311814" y="5179068"/>
                </a:lnTo>
                <a:lnTo>
                  <a:pt x="311814" y="5179068"/>
                </a:lnTo>
                <a:cubicBezTo>
                  <a:pt x="304574" y="5214122"/>
                  <a:pt x="311624" y="5247079"/>
                  <a:pt x="335437" y="5272797"/>
                </a:cubicBezTo>
                <a:cubicBezTo>
                  <a:pt x="350964" y="5289657"/>
                  <a:pt x="359489" y="5307422"/>
                  <a:pt x="362870" y="5326163"/>
                </a:cubicBez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5103" y="5507668"/>
                </a:lnTo>
                <a:cubicBezTo>
                  <a:pt x="335056" y="5516503"/>
                  <a:pt x="337532" y="5524837"/>
                  <a:pt x="345723" y="5531694"/>
                </a:cubicBez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cubicBezTo>
                  <a:pt x="164171" y="5900323"/>
                  <a:pt x="156361" y="5918042"/>
                  <a:pt x="154075" y="5935949"/>
                </a:cubicBezTo>
                <a:lnTo>
                  <a:pt x="154075" y="5935950"/>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62457" y="6361540"/>
                </a:lnTo>
                <a:lnTo>
                  <a:pt x="162684" y="6365557"/>
                </a:lnTo>
                <a:lnTo>
                  <a:pt x="163946" y="6387910"/>
                </a:lnTo>
                <a:lnTo>
                  <a:pt x="166047" y="6392243"/>
                </a:lnTo>
                <a:lnTo>
                  <a:pt x="173364" y="6407333"/>
                </a:lnTo>
                <a:lnTo>
                  <a:pt x="173364" y="6407332"/>
                </a:lnTo>
                <a:lnTo>
                  <a:pt x="166047" y="6392243"/>
                </a:lnTo>
                <a:lnTo>
                  <a:pt x="163946" y="6387910"/>
                </a:lnTo>
                <a:lnTo>
                  <a:pt x="162684" y="6365557"/>
                </a:lnTo>
                <a:lnTo>
                  <a:pt x="162457" y="6361540"/>
                </a:lnTo>
                <a:lnTo>
                  <a:pt x="179794" y="6228757"/>
                </a:lnTo>
                <a:cubicBezTo>
                  <a:pt x="184556" y="6200945"/>
                  <a:pt x="196176" y="6175798"/>
                  <a:pt x="218465" y="6155603"/>
                </a:cubicBezTo>
                <a:cubicBezTo>
                  <a:pt x="229325" y="6145793"/>
                  <a:pt x="234135" y="6139745"/>
                  <a:pt x="234064" y="6133315"/>
                </a:cubicBezTo>
                <a:lnTo>
                  <a:pt x="234064" y="6133315"/>
                </a:ln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60957" y="5909351"/>
                </a:lnTo>
                <a:cubicBezTo>
                  <a:pt x="164171" y="5900611"/>
                  <a:pt x="168076" y="5892038"/>
                  <a:pt x="171981" y="5883752"/>
                </a:cubicBez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lnTo>
                  <a:pt x="355869" y="5547578"/>
                </a:lnTo>
                <a:cubicBezTo>
                  <a:pt x="355964" y="5542649"/>
                  <a:pt x="352773" y="5537600"/>
                  <a:pt x="345723" y="5531693"/>
                </a:cubicBezTo>
                <a:cubicBezTo>
                  <a:pt x="341628" y="5528265"/>
                  <a:pt x="338961" y="5524467"/>
                  <a:pt x="337324" y="5520422"/>
                </a:cubicBez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4317" y="5355014"/>
                </a:lnTo>
                <a:cubicBezTo>
                  <a:pt x="366264" y="5325412"/>
                  <a:pt x="358727" y="5298086"/>
                  <a:pt x="335437" y="5272796"/>
                </a:cubicBezTo>
                <a:cubicBezTo>
                  <a:pt x="323531" y="5259937"/>
                  <a:pt x="315815" y="5245269"/>
                  <a:pt x="311981" y="5229433"/>
                </a:cubicBezTo>
                <a:lnTo>
                  <a:pt x="311814" y="5179068"/>
                </a:lnTo>
                <a:lnTo>
                  <a:pt x="314362" y="5172091"/>
                </a:lnTo>
                <a:cubicBezTo>
                  <a:pt x="315243" y="5169781"/>
                  <a:pt x="315814" y="5167638"/>
                  <a:pt x="315052" y="5166114"/>
                </a:cubicBezTo>
                <a:lnTo>
                  <a:pt x="315052" y="5166114"/>
                </a:lnTo>
                <a:lnTo>
                  <a:pt x="315052" y="5166113"/>
                </a:lnTo>
                <a:lnTo>
                  <a:pt x="308337" y="5133225"/>
                </a:lnTo>
                <a:lnTo>
                  <a:pt x="315482" y="5102461"/>
                </a:lnTo>
                <a:cubicBezTo>
                  <a:pt x="322817" y="5082339"/>
                  <a:pt x="333247" y="5062669"/>
                  <a:pt x="334485" y="5041522"/>
                </a:cubicBezTo>
                <a:cubicBezTo>
                  <a:pt x="335627" y="5022853"/>
                  <a:pt x="349725" y="5003802"/>
                  <a:pt x="360964" y="4987038"/>
                </a:cubicBezTo>
                <a:cubicBezTo>
                  <a:pt x="372538" y="4969748"/>
                  <a:pt x="383790" y="4953853"/>
                  <a:pt x="385799" y="4933805"/>
                </a:cubicBezTo>
                <a:lnTo>
                  <a:pt x="385799" y="4933805"/>
                </a:lnTo>
                <a:lnTo>
                  <a:pt x="385799" y="4933805"/>
                </a:lnTo>
                <a:cubicBezTo>
                  <a:pt x="386468" y="4927122"/>
                  <a:pt x="386111" y="4919979"/>
                  <a:pt x="384396" y="4912168"/>
                </a:cubicBezTo>
                <a:lnTo>
                  <a:pt x="382691" y="4889275"/>
                </a:lnTo>
                <a:lnTo>
                  <a:pt x="387469" y="4867614"/>
                </a:lnTo>
                <a:cubicBezTo>
                  <a:pt x="392589" y="4853636"/>
                  <a:pt x="401352" y="4840633"/>
                  <a:pt x="412401" y="4828917"/>
                </a:cubicBezTo>
                <a:cubicBezTo>
                  <a:pt x="420784" y="4819964"/>
                  <a:pt x="425356" y="4810581"/>
                  <a:pt x="427237" y="4800484"/>
                </a:cubicBezTo>
                <a:lnTo>
                  <a:pt x="427237" y="4800483"/>
                </a:ln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lnTo>
                  <a:pt x="401733" y="4221391"/>
                </a:lnTo>
                <a:lnTo>
                  <a:pt x="401733" y="4221391"/>
                </a:lnTo>
                <a:lnTo>
                  <a:pt x="401638" y="4192388"/>
                </a:lnTo>
                <a:lnTo>
                  <a:pt x="405543" y="4165384"/>
                </a:lnTo>
                <a:cubicBezTo>
                  <a:pt x="414402" y="4144333"/>
                  <a:pt x="417831" y="4123948"/>
                  <a:pt x="416855" y="4103826"/>
                </a:cubicBez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20"/>
                </a:ln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8"/>
                </a:ln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3"/>
                </a:lnTo>
                <a:lnTo>
                  <a:pt x="366072" y="2947862"/>
                </a:lnTo>
                <a:cubicBezTo>
                  <a:pt x="364965" y="2913982"/>
                  <a:pt x="351534" y="2881226"/>
                  <a:pt x="341533" y="2848793"/>
                </a:cubicBez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16497" y="2426822"/>
                  <a:pt x="410353" y="2444777"/>
                  <a:pt x="409472" y="2463017"/>
                </a:cubicBezTo>
                <a:lnTo>
                  <a:pt x="409472" y="2463018"/>
                </a:lnTo>
                <a:lnTo>
                  <a:pt x="409472" y="2463018"/>
                </a:lnTo>
                <a:cubicBezTo>
                  <a:pt x="408591" y="2481259"/>
                  <a:pt x="412972" y="2499786"/>
                  <a:pt x="418115" y="2518265"/>
                </a:cubicBezTo>
                <a:lnTo>
                  <a:pt x="421759" y="2545007"/>
                </a:lnTo>
                <a:lnTo>
                  <a:pt x="417545" y="2571034"/>
                </a:lnTo>
                <a:cubicBezTo>
                  <a:pt x="405543" y="2612945"/>
                  <a:pt x="372966" y="2640950"/>
                  <a:pt x="344391" y="2668001"/>
                </a:cubicBezTo>
                <a:cubicBezTo>
                  <a:pt x="320006" y="2691054"/>
                  <a:pt x="306290" y="2716963"/>
                  <a:pt x="296001" y="2745348"/>
                </a:cubicBezTo>
                <a:lnTo>
                  <a:pt x="296001" y="2745352"/>
                </a:ln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lnTo>
                  <a:pt x="296001" y="2745352"/>
                </a:ln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cubicBezTo>
                  <a:pt x="415544" y="2509025"/>
                  <a:pt x="413163" y="2499773"/>
                  <a:pt x="411535" y="2490551"/>
                </a:cubicBezTo>
                <a:lnTo>
                  <a:pt x="409472" y="2463018"/>
                </a:lnTo>
                <a:lnTo>
                  <a:pt x="415303" y="2435913"/>
                </a:lnTo>
                <a:cubicBezTo>
                  <a:pt x="418938" y="2426977"/>
                  <a:pt x="424451" y="2418154"/>
                  <a:pt x="432404" y="2409486"/>
                </a:cubicBez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2926" y="1453958"/>
                </a:moveTo>
                <a:lnTo>
                  <a:pt x="798723" y="1459073"/>
                </a:lnTo>
                <a:lnTo>
                  <a:pt x="807941" y="1481572"/>
                </a:lnTo>
                <a:lnTo>
                  <a:pt x="798724" y="1459074"/>
                </a:lnTo>
                <a:lnTo>
                  <a:pt x="798723" y="1459073"/>
                </a:lnTo>
                <a:lnTo>
                  <a:pt x="798723" y="1459073"/>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69105" y="298169"/>
                </a:moveTo>
                <a:lnTo>
                  <a:pt x="783887" y="313533"/>
                </a:ln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lnTo>
                  <a:pt x="783887" y="313533"/>
                </a:lnTo>
                <a:lnTo>
                  <a:pt x="783887" y="313533"/>
                </a:ln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58551" y="228948"/>
                </a:lnTo>
                <a:lnTo>
                  <a:pt x="758551" y="228949"/>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4543953" y="2"/>
                </a:lnTo>
                <a:lnTo>
                  <a:pt x="4543953" y="6858002"/>
                </a:lnTo>
                <a:lnTo>
                  <a:pt x="284400" y="6858002"/>
                </a:lnTo>
                <a:lnTo>
                  <a:pt x="284400" y="6858001"/>
                </a:lnTo>
                <a:lnTo>
                  <a:pt x="284400" y="6858001"/>
                </a:lnTo>
                <a:lnTo>
                  <a:pt x="278237" y="6812064"/>
                </a:lnTo>
                <a:lnTo>
                  <a:pt x="283011" y="6776800"/>
                </a:lnTo>
                <a:cubicBezTo>
                  <a:pt x="286107" y="6765164"/>
                  <a:pt x="290857" y="6753698"/>
                  <a:pt x="297715" y="6742553"/>
                </a:cubicBezTo>
                <a:cubicBezTo>
                  <a:pt x="306003" y="6729219"/>
                  <a:pt x="311147" y="6716169"/>
                  <a:pt x="311551" y="6702977"/>
                </a:cubicBezTo>
                <a:lnTo>
                  <a:pt x="311551" y="6702976"/>
                </a:lnTo>
                <a:lnTo>
                  <a:pt x="311551" y="6702976"/>
                </a:lnTo>
                <a:cubicBezTo>
                  <a:pt x="311956" y="6689783"/>
                  <a:pt x="307622" y="6676448"/>
                  <a:pt x="296953" y="6662541"/>
                </a:cubicBezTo>
                <a:cubicBezTo>
                  <a:pt x="293286" y="6657825"/>
                  <a:pt x="290989" y="6651967"/>
                  <a:pt x="289870" y="6645552"/>
                </a:cubicBezTo>
                <a:lnTo>
                  <a:pt x="289858" y="6625225"/>
                </a:lnTo>
                <a:lnTo>
                  <a:pt x="306480" y="6588626"/>
                </a:lnTo>
                <a:cubicBezTo>
                  <a:pt x="312576" y="6582147"/>
                  <a:pt x="318672" y="6575479"/>
                  <a:pt x="328959" y="6564621"/>
                </a:cubicBezTo>
                <a:lnTo>
                  <a:pt x="328959" y="6564620"/>
                </a:lnTo>
                <a:lnTo>
                  <a:pt x="306480" y="6588625"/>
                </a:lnTo>
                <a:cubicBezTo>
                  <a:pt x="298003" y="6597578"/>
                  <a:pt x="291954" y="6611342"/>
                  <a:pt x="289858" y="6625224"/>
                </a:cubicBezTo>
                <a:lnTo>
                  <a:pt x="289858" y="6625225"/>
                </a:lnTo>
                <a:lnTo>
                  <a:pt x="289858" y="6625225"/>
                </a:lnTo>
                <a:cubicBezTo>
                  <a:pt x="287762" y="6639108"/>
                  <a:pt x="289619" y="6653111"/>
                  <a:pt x="296953" y="6662542"/>
                </a:cubicBezTo>
                <a:cubicBezTo>
                  <a:pt x="302288" y="6669496"/>
                  <a:pt x="306038" y="6676306"/>
                  <a:pt x="308405" y="6683027"/>
                </a:cubicBezTo>
                <a:lnTo>
                  <a:pt x="311551" y="6702976"/>
                </a:lnTo>
                <a:lnTo>
                  <a:pt x="297715" y="6742552"/>
                </a:lnTo>
                <a:cubicBezTo>
                  <a:pt x="283999" y="6764841"/>
                  <a:pt x="278713" y="6788417"/>
                  <a:pt x="278237" y="6812063"/>
                </a:cubicBezTo>
                <a:lnTo>
                  <a:pt x="278237" y="6812064"/>
                </a:lnTo>
                <a:lnTo>
                  <a:pt x="278237" y="6812064"/>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a:effectLst>
            <a:outerShdw blurRad="381000" dist="152400" dir="10800000" algn="r" rotWithShape="0">
              <a:prstClr val="black">
                <a:alpha val="10000"/>
              </a:prstClr>
            </a:outerShdw>
          </a:effectLst>
        </p:spPr>
      </p:pic>
      <p:grpSp>
        <p:nvGrpSpPr>
          <p:cNvPr id="17" name="Group 10">
            <a:extLst>
              <a:ext uri="{FF2B5EF4-FFF2-40B4-BE49-F238E27FC236}">
                <a16:creationId xmlns:a16="http://schemas.microsoft.com/office/drawing/2014/main" id="{8B60959F-9B69-4520-A16E-EA6BECC747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00" y="-1"/>
            <a:ext cx="874716" cy="6858001"/>
            <a:chOff x="7620000" y="-1"/>
            <a:chExt cx="874716" cy="6858001"/>
          </a:xfrm>
        </p:grpSpPr>
        <p:sp>
          <p:nvSpPr>
            <p:cNvPr id="12" name="Freeform: Shape 11">
              <a:extLst>
                <a:ext uri="{FF2B5EF4-FFF2-40B4-BE49-F238E27FC236}">
                  <a16:creationId xmlns:a16="http://schemas.microsoft.com/office/drawing/2014/main" id="{18D5A6E8-CD1B-4796-ABD1-A6F27F6C0E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D7E12F56-F4EE-4535-8677-C11996E241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4" name="Picture 3">
            <a:extLst>
              <a:ext uri="{FF2B5EF4-FFF2-40B4-BE49-F238E27FC236}">
                <a16:creationId xmlns:a16="http://schemas.microsoft.com/office/drawing/2014/main" id="{BCA7848E-319C-822B-90BD-DF1298165851}"/>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248131" y="1879822"/>
            <a:ext cx="7695738" cy="3098355"/>
          </a:xfrm>
          <a:prstGeom prst="rect">
            <a:avLst/>
          </a:prstGeom>
        </p:spPr>
      </p:pic>
      <p:pic>
        <p:nvPicPr>
          <p:cNvPr id="5" name="Picture 4">
            <a:extLst>
              <a:ext uri="{FF2B5EF4-FFF2-40B4-BE49-F238E27FC236}">
                <a16:creationId xmlns:a16="http://schemas.microsoft.com/office/drawing/2014/main" id="{77944DA7-29A2-936F-7AED-175BD6AE8873}"/>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643844" y="154437"/>
            <a:ext cx="933411" cy="375797"/>
          </a:xfrm>
          <a:prstGeom prst="rect">
            <a:avLst/>
          </a:prstGeom>
        </p:spPr>
      </p:pic>
      <p:sp>
        <p:nvSpPr>
          <p:cNvPr id="6" name="Footer Placeholder 2">
            <a:extLst>
              <a:ext uri="{FF2B5EF4-FFF2-40B4-BE49-F238E27FC236}">
                <a16:creationId xmlns:a16="http://schemas.microsoft.com/office/drawing/2014/main" id="{F99FFB17-2FE6-6681-3ACF-AF613311EAEE}"/>
              </a:ext>
            </a:extLst>
          </p:cNvPr>
          <p:cNvSpPr txBox="1">
            <a:spLocks/>
          </p:cNvSpPr>
          <p:nvPr/>
        </p:nvSpPr>
        <p:spPr>
          <a:xfrm>
            <a:off x="2259194"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7D2BDC2-8A0C-2109-618D-9B44B0A35086}"/>
              </a:ext>
            </a:extLst>
          </p:cNvPr>
          <p:cNvSpPr txBox="1"/>
          <p:nvPr/>
        </p:nvSpPr>
        <p:spPr>
          <a:xfrm>
            <a:off x="7082365"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23199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35FA909-3F24-448C-A8BC-7CF77F62F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641752"/>
            <a:ext cx="6140449" cy="1323439"/>
          </a:xfrm>
        </p:spPr>
        <p:txBody>
          <a:bodyPr anchor="t">
            <a:normAutofit/>
          </a:bodyPr>
          <a:lstStyle/>
          <a:p>
            <a:r>
              <a:rPr lang="en-GB" sz="4000">
                <a:solidFill>
                  <a:schemeClr val="bg1"/>
                </a:solidFill>
              </a:rPr>
              <a:t>Demand-Pull Inflation</a:t>
            </a:r>
          </a:p>
        </p:txBody>
      </p:sp>
      <p:sp>
        <p:nvSpPr>
          <p:cNvPr id="3" name="Content Placeholder 2"/>
          <p:cNvSpPr>
            <a:spLocks noGrp="1"/>
          </p:cNvSpPr>
          <p:nvPr>
            <p:ph idx="1"/>
          </p:nvPr>
        </p:nvSpPr>
        <p:spPr>
          <a:xfrm>
            <a:off x="838200" y="2700702"/>
            <a:ext cx="6140449" cy="3307986"/>
          </a:xfrm>
        </p:spPr>
        <p:txBody>
          <a:bodyPr vert="horz" lIns="91440" tIns="45720" rIns="91440" bIns="45720" rtlCol="0" anchor="t">
            <a:normAutofit/>
          </a:bodyPr>
          <a:lstStyle/>
          <a:p>
            <a:pPr lvl="1"/>
            <a:r>
              <a:rPr lang="en-GB" sz="2000" dirty="0">
                <a:solidFill>
                  <a:schemeClr val="bg1">
                    <a:alpha val="80000"/>
                  </a:schemeClr>
                </a:solidFill>
              </a:rPr>
              <a:t>Demand-pull inflation is caused by excessive demand in the economy for goods and services</a:t>
            </a:r>
            <a:endParaRPr lang="en-GB" sz="2000" dirty="0">
              <a:solidFill>
                <a:schemeClr val="bg1">
                  <a:alpha val="80000"/>
                </a:schemeClr>
              </a:solidFill>
              <a:cs typeface="Calibri"/>
            </a:endParaRPr>
          </a:p>
          <a:p>
            <a:pPr lvl="3"/>
            <a:r>
              <a:rPr lang="en-GB" sz="2000" dirty="0">
                <a:solidFill>
                  <a:schemeClr val="bg1">
                    <a:alpha val="80000"/>
                  </a:schemeClr>
                </a:solidFill>
              </a:rPr>
              <a:t>there is too much money chasing too few goods and services</a:t>
            </a:r>
            <a:endParaRPr lang="en-GB" sz="2000" dirty="0">
              <a:solidFill>
                <a:schemeClr val="bg1">
                  <a:alpha val="80000"/>
                </a:schemeClr>
              </a:solidFill>
              <a:cs typeface="Calibri"/>
            </a:endParaRPr>
          </a:p>
          <a:p>
            <a:pPr lvl="1"/>
            <a:r>
              <a:rPr lang="en-GB" sz="2000" dirty="0">
                <a:solidFill>
                  <a:schemeClr val="bg1">
                    <a:alpha val="80000"/>
                  </a:schemeClr>
                </a:solidFill>
              </a:rPr>
              <a:t>The best way to think about this is using the AD formula: C + I + G + (X-M)</a:t>
            </a:r>
            <a:endParaRPr lang="en-GB" sz="2000" dirty="0">
              <a:solidFill>
                <a:schemeClr val="bg1">
                  <a:alpha val="80000"/>
                </a:schemeClr>
              </a:solidFill>
              <a:cs typeface="Calibri"/>
            </a:endParaRPr>
          </a:p>
          <a:p>
            <a:pPr lvl="1"/>
            <a:r>
              <a:rPr lang="en-GB" sz="2000" dirty="0">
                <a:solidFill>
                  <a:schemeClr val="bg1">
                    <a:alpha val="80000"/>
                  </a:schemeClr>
                </a:solidFill>
              </a:rPr>
              <a:t>Remember, consumption is the largest component of AD, although any stimulant to AD will create some demand-pull inflationary pressure if supply remains unchanged</a:t>
            </a:r>
            <a:endParaRPr lang="en-GB" sz="2000" dirty="0">
              <a:solidFill>
                <a:schemeClr val="bg1">
                  <a:alpha val="80000"/>
                </a:schemeClr>
              </a:solidFill>
              <a:cs typeface="Calibri"/>
            </a:endParaRPr>
          </a:p>
          <a:p>
            <a:endParaRPr lang="en-GB" sz="1700">
              <a:solidFill>
                <a:schemeClr val="bg1">
                  <a:alpha val="80000"/>
                </a:schemeClr>
              </a:solidFill>
            </a:endParaRPr>
          </a:p>
        </p:txBody>
      </p:sp>
      <p:pic>
        <p:nvPicPr>
          <p:cNvPr id="5" name="Picture 4" descr="Old wrinkled hands with some coins">
            <a:extLst>
              <a:ext uri="{FF2B5EF4-FFF2-40B4-BE49-F238E27FC236}">
                <a16:creationId xmlns:a16="http://schemas.microsoft.com/office/drawing/2014/main" id="{DAEB2BD7-F4E4-6A11-2FEB-911CB97B5627}"/>
              </a:ext>
            </a:extLst>
          </p:cNvPr>
          <p:cNvPicPr>
            <a:picLocks noChangeAspect="1"/>
          </p:cNvPicPr>
          <p:nvPr/>
        </p:nvPicPr>
        <p:blipFill rotWithShape="1">
          <a:blip r:embed="rId2"/>
          <a:srcRect l="17356" r="38482" b="-4"/>
          <a:stretch/>
        </p:blipFill>
        <p:spPr>
          <a:xfrm>
            <a:off x="7668829" y="-1"/>
            <a:ext cx="4543953" cy="6858002"/>
          </a:xfrm>
          <a:custGeom>
            <a:avLst/>
            <a:gdLst/>
            <a:ahLst/>
            <a:cxnLst/>
            <a:rect l="l" t="t" r="r" b="b"/>
            <a:pathLst>
              <a:path w="4543953" h="6858002">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332842" y="2836172"/>
                </a:moveTo>
                <a:lnTo>
                  <a:pt x="332842" y="2836173"/>
                </a:lnTo>
                <a:cubicBezTo>
                  <a:pt x="336914" y="2839983"/>
                  <a:pt x="340200" y="2844317"/>
                  <a:pt x="341533" y="2848794"/>
                </a:cubicBezTo>
                <a:cubicBezTo>
                  <a:pt x="348200" y="2870416"/>
                  <a:pt x="356392" y="2892181"/>
                  <a:pt x="361441" y="2914328"/>
                </a:cubicBezTo>
                <a:lnTo>
                  <a:pt x="366072" y="2947863"/>
                </a:lnTo>
                <a:lnTo>
                  <a:pt x="362488" y="2982148"/>
                </a:lnTo>
                <a:cubicBezTo>
                  <a:pt x="354392" y="3014153"/>
                  <a:pt x="350582" y="3045777"/>
                  <a:pt x="350796" y="3077401"/>
                </a:cubicBezTo>
                <a:lnTo>
                  <a:pt x="350796" y="3077402"/>
                </a:ln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0733" y="3680164"/>
                </a:lnTo>
                <a:lnTo>
                  <a:pt x="404781" y="3734838"/>
                </a:lnTo>
                <a:lnTo>
                  <a:pt x="404399" y="3754652"/>
                </a:lnTo>
                <a:cubicBezTo>
                  <a:pt x="398399" y="3767130"/>
                  <a:pt x="396447" y="3778655"/>
                  <a:pt x="398042" y="3789776"/>
                </a:cubicBezTo>
                <a:lnTo>
                  <a:pt x="398042" y="3789776"/>
                </a:ln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lnTo>
                  <a:pt x="386040" y="3962160"/>
                </a:lnTo>
                <a:cubicBezTo>
                  <a:pt x="383778" y="3988593"/>
                  <a:pt x="389446" y="4015835"/>
                  <a:pt x="401733" y="4043840"/>
                </a:cubicBezTo>
                <a:lnTo>
                  <a:pt x="416855" y="4103826"/>
                </a:lnTo>
                <a:lnTo>
                  <a:pt x="414887" y="4134256"/>
                </a:lnTo>
                <a:cubicBezTo>
                  <a:pt x="413045" y="4144498"/>
                  <a:pt x="409973" y="4154857"/>
                  <a:pt x="405543" y="4165383"/>
                </a:cubicBezTo>
                <a:cubicBezTo>
                  <a:pt x="402114" y="4173480"/>
                  <a:pt x="401543" y="4182767"/>
                  <a:pt x="401638" y="4192387"/>
                </a:cubicBezTo>
                <a:lnTo>
                  <a:pt x="401638" y="4192388"/>
                </a:lnTo>
                <a:lnTo>
                  <a:pt x="401638" y="4192388"/>
                </a:lnTo>
                <a:lnTo>
                  <a:pt x="401733" y="4221391"/>
                </a:lnTo>
                <a:lnTo>
                  <a:pt x="396017" y="4253014"/>
                </a:lnTo>
                <a:cubicBezTo>
                  <a:pt x="383824" y="4277401"/>
                  <a:pt x="368204" y="4300070"/>
                  <a:pt x="356201" y="4324645"/>
                </a:cubicBezTo>
                <a:cubicBezTo>
                  <a:pt x="350487" y="4336457"/>
                  <a:pt x="347439" y="4350554"/>
                  <a:pt x="347247" y="4363890"/>
                </a:cubicBezTo>
                <a:lnTo>
                  <a:pt x="347247" y="4363891"/>
                </a:ln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395828" y="4846490"/>
                  <a:pt x="384397" y="4866958"/>
                  <a:pt x="382691" y="4889275"/>
                </a:cubicBezTo>
                <a:lnTo>
                  <a:pt x="382691" y="4889275"/>
                </a:lnTo>
                <a:lnTo>
                  <a:pt x="382691" y="4889276"/>
                </a:lnTo>
                <a:cubicBezTo>
                  <a:pt x="382122" y="4896714"/>
                  <a:pt x="382634" y="4904358"/>
                  <a:pt x="384396" y="4912169"/>
                </a:cubicBezTo>
                <a:lnTo>
                  <a:pt x="385799" y="4933805"/>
                </a:lnTo>
                <a:lnTo>
                  <a:pt x="381039" y="4952673"/>
                </a:lnTo>
                <a:cubicBezTo>
                  <a:pt x="376253" y="4964604"/>
                  <a:pt x="368680" y="4975511"/>
                  <a:pt x="360964" y="4987037"/>
                </a:cubicBezTo>
                <a:cubicBezTo>
                  <a:pt x="349725" y="5003801"/>
                  <a:pt x="335627" y="5022852"/>
                  <a:pt x="334485" y="5041521"/>
                </a:cubicBezTo>
                <a:cubicBezTo>
                  <a:pt x="332628" y="5073241"/>
                  <a:pt x="310088" y="5101639"/>
                  <a:pt x="308337" y="5133224"/>
                </a:cubicBezTo>
                <a:lnTo>
                  <a:pt x="308337" y="5133225"/>
                </a:lnTo>
                <a:lnTo>
                  <a:pt x="308337" y="5133225"/>
                </a:lnTo>
                <a:lnTo>
                  <a:pt x="315052" y="5166114"/>
                </a:lnTo>
                <a:lnTo>
                  <a:pt x="314362" y="5172090"/>
                </a:lnTo>
                <a:cubicBezTo>
                  <a:pt x="313481" y="5174400"/>
                  <a:pt x="312290" y="5176876"/>
                  <a:pt x="311814" y="5179067"/>
                </a:cubicBezTo>
                <a:lnTo>
                  <a:pt x="311814" y="5179068"/>
                </a:lnTo>
                <a:lnTo>
                  <a:pt x="311814" y="5179068"/>
                </a:lnTo>
                <a:cubicBezTo>
                  <a:pt x="304574" y="5214122"/>
                  <a:pt x="311624" y="5247079"/>
                  <a:pt x="335437" y="5272797"/>
                </a:cubicBezTo>
                <a:cubicBezTo>
                  <a:pt x="350964" y="5289657"/>
                  <a:pt x="359489" y="5307422"/>
                  <a:pt x="362870" y="5326163"/>
                </a:cubicBez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5103" y="5507668"/>
                </a:lnTo>
                <a:cubicBezTo>
                  <a:pt x="335056" y="5516503"/>
                  <a:pt x="337532" y="5524837"/>
                  <a:pt x="345723" y="5531694"/>
                </a:cubicBez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cubicBezTo>
                  <a:pt x="164171" y="5900323"/>
                  <a:pt x="156361" y="5918042"/>
                  <a:pt x="154075" y="5935949"/>
                </a:cubicBezTo>
                <a:lnTo>
                  <a:pt x="154075" y="5935950"/>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62457" y="6361540"/>
                </a:lnTo>
                <a:lnTo>
                  <a:pt x="162684" y="6365557"/>
                </a:lnTo>
                <a:lnTo>
                  <a:pt x="163946" y="6387910"/>
                </a:lnTo>
                <a:lnTo>
                  <a:pt x="166047" y="6392243"/>
                </a:lnTo>
                <a:lnTo>
                  <a:pt x="173364" y="6407333"/>
                </a:lnTo>
                <a:lnTo>
                  <a:pt x="173364" y="6407332"/>
                </a:lnTo>
                <a:lnTo>
                  <a:pt x="166047" y="6392243"/>
                </a:lnTo>
                <a:lnTo>
                  <a:pt x="163946" y="6387910"/>
                </a:lnTo>
                <a:lnTo>
                  <a:pt x="162684" y="6365557"/>
                </a:lnTo>
                <a:lnTo>
                  <a:pt x="162457" y="6361540"/>
                </a:lnTo>
                <a:lnTo>
                  <a:pt x="179794" y="6228757"/>
                </a:lnTo>
                <a:cubicBezTo>
                  <a:pt x="184556" y="6200945"/>
                  <a:pt x="196176" y="6175798"/>
                  <a:pt x="218465" y="6155603"/>
                </a:cubicBezTo>
                <a:cubicBezTo>
                  <a:pt x="229325" y="6145793"/>
                  <a:pt x="234135" y="6139745"/>
                  <a:pt x="234064" y="6133315"/>
                </a:cubicBezTo>
                <a:lnTo>
                  <a:pt x="234064" y="6133315"/>
                </a:ln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60957" y="5909351"/>
                </a:lnTo>
                <a:cubicBezTo>
                  <a:pt x="164171" y="5900611"/>
                  <a:pt x="168076" y="5892038"/>
                  <a:pt x="171981" y="5883752"/>
                </a:cubicBez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lnTo>
                  <a:pt x="355869" y="5547578"/>
                </a:lnTo>
                <a:cubicBezTo>
                  <a:pt x="355964" y="5542649"/>
                  <a:pt x="352773" y="5537600"/>
                  <a:pt x="345723" y="5531693"/>
                </a:cubicBezTo>
                <a:cubicBezTo>
                  <a:pt x="341628" y="5528265"/>
                  <a:pt x="338961" y="5524467"/>
                  <a:pt x="337324" y="5520422"/>
                </a:cubicBez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4317" y="5355014"/>
                </a:lnTo>
                <a:cubicBezTo>
                  <a:pt x="366264" y="5325412"/>
                  <a:pt x="358727" y="5298086"/>
                  <a:pt x="335437" y="5272796"/>
                </a:cubicBezTo>
                <a:cubicBezTo>
                  <a:pt x="323531" y="5259937"/>
                  <a:pt x="315815" y="5245269"/>
                  <a:pt x="311981" y="5229433"/>
                </a:cubicBezTo>
                <a:lnTo>
                  <a:pt x="311814" y="5179068"/>
                </a:lnTo>
                <a:lnTo>
                  <a:pt x="314362" y="5172091"/>
                </a:lnTo>
                <a:cubicBezTo>
                  <a:pt x="315243" y="5169781"/>
                  <a:pt x="315814" y="5167638"/>
                  <a:pt x="315052" y="5166114"/>
                </a:cubicBezTo>
                <a:lnTo>
                  <a:pt x="315052" y="5166114"/>
                </a:lnTo>
                <a:lnTo>
                  <a:pt x="315052" y="5166113"/>
                </a:lnTo>
                <a:lnTo>
                  <a:pt x="308337" y="5133225"/>
                </a:lnTo>
                <a:lnTo>
                  <a:pt x="315482" y="5102461"/>
                </a:lnTo>
                <a:cubicBezTo>
                  <a:pt x="322817" y="5082339"/>
                  <a:pt x="333247" y="5062669"/>
                  <a:pt x="334485" y="5041522"/>
                </a:cubicBezTo>
                <a:cubicBezTo>
                  <a:pt x="335627" y="5022853"/>
                  <a:pt x="349725" y="5003802"/>
                  <a:pt x="360964" y="4987038"/>
                </a:cubicBezTo>
                <a:cubicBezTo>
                  <a:pt x="372538" y="4969748"/>
                  <a:pt x="383790" y="4953853"/>
                  <a:pt x="385799" y="4933805"/>
                </a:cubicBezTo>
                <a:lnTo>
                  <a:pt x="385799" y="4933805"/>
                </a:lnTo>
                <a:lnTo>
                  <a:pt x="385799" y="4933805"/>
                </a:lnTo>
                <a:cubicBezTo>
                  <a:pt x="386468" y="4927122"/>
                  <a:pt x="386111" y="4919979"/>
                  <a:pt x="384396" y="4912168"/>
                </a:cubicBezTo>
                <a:lnTo>
                  <a:pt x="382691" y="4889275"/>
                </a:lnTo>
                <a:lnTo>
                  <a:pt x="387469" y="4867614"/>
                </a:lnTo>
                <a:cubicBezTo>
                  <a:pt x="392589" y="4853636"/>
                  <a:pt x="401352" y="4840633"/>
                  <a:pt x="412401" y="4828917"/>
                </a:cubicBezTo>
                <a:cubicBezTo>
                  <a:pt x="420784" y="4819964"/>
                  <a:pt x="425356" y="4810581"/>
                  <a:pt x="427237" y="4800484"/>
                </a:cubicBezTo>
                <a:lnTo>
                  <a:pt x="427237" y="4800483"/>
                </a:ln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lnTo>
                  <a:pt x="401733" y="4221391"/>
                </a:lnTo>
                <a:lnTo>
                  <a:pt x="401733" y="4221391"/>
                </a:lnTo>
                <a:lnTo>
                  <a:pt x="401638" y="4192388"/>
                </a:lnTo>
                <a:lnTo>
                  <a:pt x="405543" y="4165384"/>
                </a:lnTo>
                <a:cubicBezTo>
                  <a:pt x="414402" y="4144333"/>
                  <a:pt x="417831" y="4123948"/>
                  <a:pt x="416855" y="4103826"/>
                </a:cubicBez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20"/>
                </a:ln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8"/>
                </a:ln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3"/>
                </a:lnTo>
                <a:lnTo>
                  <a:pt x="366072" y="2947862"/>
                </a:lnTo>
                <a:cubicBezTo>
                  <a:pt x="364965" y="2913982"/>
                  <a:pt x="351534" y="2881226"/>
                  <a:pt x="341533" y="2848793"/>
                </a:cubicBez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16497" y="2426822"/>
                  <a:pt x="410353" y="2444777"/>
                  <a:pt x="409472" y="2463017"/>
                </a:cubicBezTo>
                <a:lnTo>
                  <a:pt x="409472" y="2463018"/>
                </a:lnTo>
                <a:lnTo>
                  <a:pt x="409472" y="2463018"/>
                </a:lnTo>
                <a:cubicBezTo>
                  <a:pt x="408591" y="2481259"/>
                  <a:pt x="412972" y="2499786"/>
                  <a:pt x="418115" y="2518265"/>
                </a:cubicBezTo>
                <a:lnTo>
                  <a:pt x="421759" y="2545007"/>
                </a:lnTo>
                <a:lnTo>
                  <a:pt x="417545" y="2571034"/>
                </a:lnTo>
                <a:cubicBezTo>
                  <a:pt x="405543" y="2612945"/>
                  <a:pt x="372966" y="2640950"/>
                  <a:pt x="344391" y="2668001"/>
                </a:cubicBezTo>
                <a:cubicBezTo>
                  <a:pt x="320006" y="2691054"/>
                  <a:pt x="306290" y="2716963"/>
                  <a:pt x="296001" y="2745348"/>
                </a:cubicBezTo>
                <a:lnTo>
                  <a:pt x="296001" y="2745352"/>
                </a:ln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lnTo>
                  <a:pt x="296001" y="2745352"/>
                </a:ln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cubicBezTo>
                  <a:pt x="415544" y="2509025"/>
                  <a:pt x="413163" y="2499773"/>
                  <a:pt x="411535" y="2490551"/>
                </a:cubicBezTo>
                <a:lnTo>
                  <a:pt x="409472" y="2463018"/>
                </a:lnTo>
                <a:lnTo>
                  <a:pt x="415303" y="2435913"/>
                </a:lnTo>
                <a:cubicBezTo>
                  <a:pt x="418938" y="2426977"/>
                  <a:pt x="424451" y="2418154"/>
                  <a:pt x="432404" y="2409486"/>
                </a:cubicBez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2926" y="1453958"/>
                </a:moveTo>
                <a:lnTo>
                  <a:pt x="798723" y="1459073"/>
                </a:lnTo>
                <a:lnTo>
                  <a:pt x="807941" y="1481572"/>
                </a:lnTo>
                <a:lnTo>
                  <a:pt x="798724" y="1459074"/>
                </a:lnTo>
                <a:lnTo>
                  <a:pt x="798723" y="1459073"/>
                </a:lnTo>
                <a:lnTo>
                  <a:pt x="798723" y="1459073"/>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69105" y="298169"/>
                </a:moveTo>
                <a:lnTo>
                  <a:pt x="783887" y="313533"/>
                </a:ln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lnTo>
                  <a:pt x="783887" y="313533"/>
                </a:lnTo>
                <a:lnTo>
                  <a:pt x="783887" y="313533"/>
                </a:ln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58551" y="228948"/>
                </a:lnTo>
                <a:lnTo>
                  <a:pt x="758551" y="228949"/>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4543953" y="2"/>
                </a:lnTo>
                <a:lnTo>
                  <a:pt x="4543953" y="6858002"/>
                </a:lnTo>
                <a:lnTo>
                  <a:pt x="284400" y="6858002"/>
                </a:lnTo>
                <a:lnTo>
                  <a:pt x="284400" y="6858001"/>
                </a:lnTo>
                <a:lnTo>
                  <a:pt x="284400" y="6858001"/>
                </a:lnTo>
                <a:lnTo>
                  <a:pt x="278237" y="6812064"/>
                </a:lnTo>
                <a:lnTo>
                  <a:pt x="283011" y="6776800"/>
                </a:lnTo>
                <a:cubicBezTo>
                  <a:pt x="286107" y="6765164"/>
                  <a:pt x="290857" y="6753698"/>
                  <a:pt x="297715" y="6742553"/>
                </a:cubicBezTo>
                <a:cubicBezTo>
                  <a:pt x="306003" y="6729219"/>
                  <a:pt x="311147" y="6716169"/>
                  <a:pt x="311551" y="6702977"/>
                </a:cubicBezTo>
                <a:lnTo>
                  <a:pt x="311551" y="6702976"/>
                </a:lnTo>
                <a:lnTo>
                  <a:pt x="311551" y="6702976"/>
                </a:lnTo>
                <a:cubicBezTo>
                  <a:pt x="311956" y="6689783"/>
                  <a:pt x="307622" y="6676448"/>
                  <a:pt x="296953" y="6662541"/>
                </a:cubicBezTo>
                <a:cubicBezTo>
                  <a:pt x="293286" y="6657825"/>
                  <a:pt x="290989" y="6651967"/>
                  <a:pt x="289870" y="6645552"/>
                </a:cubicBezTo>
                <a:lnTo>
                  <a:pt x="289858" y="6625225"/>
                </a:lnTo>
                <a:lnTo>
                  <a:pt x="306480" y="6588626"/>
                </a:lnTo>
                <a:cubicBezTo>
                  <a:pt x="312576" y="6582147"/>
                  <a:pt x="318672" y="6575479"/>
                  <a:pt x="328959" y="6564621"/>
                </a:cubicBezTo>
                <a:lnTo>
                  <a:pt x="328959" y="6564620"/>
                </a:lnTo>
                <a:lnTo>
                  <a:pt x="306480" y="6588625"/>
                </a:lnTo>
                <a:cubicBezTo>
                  <a:pt x="298003" y="6597578"/>
                  <a:pt x="291954" y="6611342"/>
                  <a:pt x="289858" y="6625224"/>
                </a:cubicBezTo>
                <a:lnTo>
                  <a:pt x="289858" y="6625225"/>
                </a:lnTo>
                <a:lnTo>
                  <a:pt x="289858" y="6625225"/>
                </a:lnTo>
                <a:cubicBezTo>
                  <a:pt x="287762" y="6639108"/>
                  <a:pt x="289619" y="6653111"/>
                  <a:pt x="296953" y="6662542"/>
                </a:cubicBezTo>
                <a:cubicBezTo>
                  <a:pt x="302288" y="6669496"/>
                  <a:pt x="306038" y="6676306"/>
                  <a:pt x="308405" y="6683027"/>
                </a:cubicBezTo>
                <a:lnTo>
                  <a:pt x="311551" y="6702976"/>
                </a:lnTo>
                <a:lnTo>
                  <a:pt x="297715" y="6742552"/>
                </a:lnTo>
                <a:cubicBezTo>
                  <a:pt x="283999" y="6764841"/>
                  <a:pt x="278713" y="6788417"/>
                  <a:pt x="278237" y="6812063"/>
                </a:cubicBezTo>
                <a:lnTo>
                  <a:pt x="278237" y="6812064"/>
                </a:lnTo>
                <a:lnTo>
                  <a:pt x="278237" y="6812064"/>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a:effectLst>
            <a:outerShdw blurRad="381000" dist="152400" dir="10800000" algn="r" rotWithShape="0">
              <a:prstClr val="black">
                <a:alpha val="10000"/>
              </a:prstClr>
            </a:outerShdw>
          </a:effectLst>
        </p:spPr>
      </p:pic>
      <p:grpSp>
        <p:nvGrpSpPr>
          <p:cNvPr id="11" name="Group 10">
            <a:extLst>
              <a:ext uri="{FF2B5EF4-FFF2-40B4-BE49-F238E27FC236}">
                <a16:creationId xmlns:a16="http://schemas.microsoft.com/office/drawing/2014/main" id="{8B60959F-9B69-4520-A16E-EA6BECC747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00" y="-1"/>
            <a:ext cx="874716" cy="6858001"/>
            <a:chOff x="7620000" y="-1"/>
            <a:chExt cx="874716" cy="6858001"/>
          </a:xfrm>
        </p:grpSpPr>
        <p:sp>
          <p:nvSpPr>
            <p:cNvPr id="12" name="Freeform: Shape 11">
              <a:extLst>
                <a:ext uri="{FF2B5EF4-FFF2-40B4-BE49-F238E27FC236}">
                  <a16:creationId xmlns:a16="http://schemas.microsoft.com/office/drawing/2014/main" id="{18D5A6E8-CD1B-4796-ABD1-A6F27F6C0E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D7E12F56-F4EE-4535-8677-C11996E241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4" name="Picture 3">
            <a:extLst>
              <a:ext uri="{FF2B5EF4-FFF2-40B4-BE49-F238E27FC236}">
                <a16:creationId xmlns:a16="http://schemas.microsoft.com/office/drawing/2014/main" id="{A7C1EE95-947F-0029-B520-1C2EFBA89909}"/>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248131" y="1879822"/>
            <a:ext cx="7695738" cy="3098355"/>
          </a:xfrm>
          <a:prstGeom prst="rect">
            <a:avLst/>
          </a:prstGeom>
        </p:spPr>
      </p:pic>
      <p:pic>
        <p:nvPicPr>
          <p:cNvPr id="6" name="Picture 5">
            <a:extLst>
              <a:ext uri="{FF2B5EF4-FFF2-40B4-BE49-F238E27FC236}">
                <a16:creationId xmlns:a16="http://schemas.microsoft.com/office/drawing/2014/main" id="{F3915F69-519D-3A5B-ECAC-0FB24ECA4A66}"/>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643844" y="154437"/>
            <a:ext cx="933411" cy="375797"/>
          </a:xfrm>
          <a:prstGeom prst="rect">
            <a:avLst/>
          </a:prstGeom>
        </p:spPr>
      </p:pic>
      <p:sp>
        <p:nvSpPr>
          <p:cNvPr id="7" name="Footer Placeholder 2">
            <a:extLst>
              <a:ext uri="{FF2B5EF4-FFF2-40B4-BE49-F238E27FC236}">
                <a16:creationId xmlns:a16="http://schemas.microsoft.com/office/drawing/2014/main" id="{33ACC237-E9C9-AAF8-FD63-93EEE28A0732}"/>
              </a:ext>
            </a:extLst>
          </p:cNvPr>
          <p:cNvSpPr txBox="1">
            <a:spLocks/>
          </p:cNvSpPr>
          <p:nvPr/>
        </p:nvSpPr>
        <p:spPr>
          <a:xfrm>
            <a:off x="2259194"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39FF0FB-70AC-C985-E760-41F7736600A6}"/>
              </a:ext>
            </a:extLst>
          </p:cNvPr>
          <p:cNvSpPr txBox="1"/>
          <p:nvPr/>
        </p:nvSpPr>
        <p:spPr>
          <a:xfrm>
            <a:off x="7082365"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930786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35FA909-3F24-448C-A8BC-7CF77F62F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FEF5D8-44FA-4E30-BC66-F031A580EA40}"/>
              </a:ext>
            </a:extLst>
          </p:cNvPr>
          <p:cNvSpPr>
            <a:spLocks noGrp="1"/>
          </p:cNvSpPr>
          <p:nvPr>
            <p:ph type="title"/>
          </p:nvPr>
        </p:nvSpPr>
        <p:spPr>
          <a:xfrm>
            <a:off x="838200" y="1641752"/>
            <a:ext cx="6140449" cy="1323439"/>
          </a:xfrm>
        </p:spPr>
        <p:txBody>
          <a:bodyPr anchor="t">
            <a:normAutofit/>
          </a:bodyPr>
          <a:lstStyle/>
          <a:p>
            <a:r>
              <a:rPr lang="en-GB" sz="4000">
                <a:solidFill>
                  <a:schemeClr val="bg1"/>
                </a:solidFill>
              </a:rPr>
              <a:t>Activity</a:t>
            </a:r>
          </a:p>
        </p:txBody>
      </p:sp>
      <p:sp>
        <p:nvSpPr>
          <p:cNvPr id="3" name="Content Placeholder 2">
            <a:extLst>
              <a:ext uri="{FF2B5EF4-FFF2-40B4-BE49-F238E27FC236}">
                <a16:creationId xmlns:a16="http://schemas.microsoft.com/office/drawing/2014/main" id="{84C7ACAB-5AAF-45C8-80DE-D7227643C0DE}"/>
              </a:ext>
            </a:extLst>
          </p:cNvPr>
          <p:cNvSpPr>
            <a:spLocks noGrp="1"/>
          </p:cNvSpPr>
          <p:nvPr>
            <p:ph idx="1"/>
          </p:nvPr>
        </p:nvSpPr>
        <p:spPr>
          <a:xfrm>
            <a:off x="838200" y="3146400"/>
            <a:ext cx="6140449" cy="2862288"/>
          </a:xfrm>
        </p:spPr>
        <p:txBody>
          <a:bodyPr>
            <a:normAutofit/>
          </a:bodyPr>
          <a:lstStyle/>
          <a:p>
            <a:r>
              <a:rPr lang="en-GB" sz="2400">
                <a:solidFill>
                  <a:schemeClr val="bg1">
                    <a:alpha val="80000"/>
                  </a:schemeClr>
                </a:solidFill>
              </a:rPr>
              <a:t>How has Covid-19 impacted on demand pull inflation?</a:t>
            </a:r>
          </a:p>
          <a:p>
            <a:r>
              <a:rPr lang="en-GB" sz="2400">
                <a:solidFill>
                  <a:schemeClr val="bg1">
                    <a:alpha val="80000"/>
                  </a:schemeClr>
                </a:solidFill>
              </a:rPr>
              <a:t>What has happened to inflation over the last three years?</a:t>
            </a:r>
          </a:p>
          <a:p>
            <a:r>
              <a:rPr lang="en-GB" sz="2400">
                <a:solidFill>
                  <a:schemeClr val="bg1">
                    <a:alpha val="80000"/>
                  </a:schemeClr>
                </a:solidFill>
              </a:rPr>
              <a:t>How has inflation changed in the last few months?</a:t>
            </a:r>
          </a:p>
        </p:txBody>
      </p:sp>
      <p:pic>
        <p:nvPicPr>
          <p:cNvPr id="5" name="Picture 4" descr="Blood cells with one infected cell">
            <a:extLst>
              <a:ext uri="{FF2B5EF4-FFF2-40B4-BE49-F238E27FC236}">
                <a16:creationId xmlns:a16="http://schemas.microsoft.com/office/drawing/2014/main" id="{6170D4F4-E670-8760-F537-FB36E0295088}"/>
              </a:ext>
            </a:extLst>
          </p:cNvPr>
          <p:cNvPicPr>
            <a:picLocks noChangeAspect="1"/>
          </p:cNvPicPr>
          <p:nvPr/>
        </p:nvPicPr>
        <p:blipFill rotWithShape="1">
          <a:blip r:embed="rId2"/>
          <a:srcRect l="25933" r="36796" b="-2"/>
          <a:stretch/>
        </p:blipFill>
        <p:spPr>
          <a:xfrm>
            <a:off x="7668829" y="-1"/>
            <a:ext cx="4543953" cy="6858002"/>
          </a:xfrm>
          <a:custGeom>
            <a:avLst/>
            <a:gdLst/>
            <a:ahLst/>
            <a:cxnLst/>
            <a:rect l="l" t="t" r="r" b="b"/>
            <a:pathLst>
              <a:path w="4543953" h="6858002">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332842" y="2836172"/>
                </a:moveTo>
                <a:lnTo>
                  <a:pt x="332842" y="2836173"/>
                </a:lnTo>
                <a:cubicBezTo>
                  <a:pt x="336914" y="2839983"/>
                  <a:pt x="340200" y="2844317"/>
                  <a:pt x="341533" y="2848794"/>
                </a:cubicBezTo>
                <a:cubicBezTo>
                  <a:pt x="348200" y="2870416"/>
                  <a:pt x="356392" y="2892181"/>
                  <a:pt x="361441" y="2914328"/>
                </a:cubicBezTo>
                <a:lnTo>
                  <a:pt x="366072" y="2947863"/>
                </a:lnTo>
                <a:lnTo>
                  <a:pt x="362488" y="2982148"/>
                </a:lnTo>
                <a:cubicBezTo>
                  <a:pt x="354392" y="3014153"/>
                  <a:pt x="350582" y="3045777"/>
                  <a:pt x="350796" y="3077401"/>
                </a:cubicBezTo>
                <a:lnTo>
                  <a:pt x="350796" y="3077402"/>
                </a:ln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0733" y="3680164"/>
                </a:lnTo>
                <a:lnTo>
                  <a:pt x="404781" y="3734838"/>
                </a:lnTo>
                <a:lnTo>
                  <a:pt x="404399" y="3754652"/>
                </a:lnTo>
                <a:cubicBezTo>
                  <a:pt x="398399" y="3767130"/>
                  <a:pt x="396447" y="3778655"/>
                  <a:pt x="398042" y="3789776"/>
                </a:cubicBezTo>
                <a:lnTo>
                  <a:pt x="398042" y="3789776"/>
                </a:ln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lnTo>
                  <a:pt x="386040" y="3962160"/>
                </a:lnTo>
                <a:cubicBezTo>
                  <a:pt x="383778" y="3988593"/>
                  <a:pt x="389446" y="4015835"/>
                  <a:pt x="401733" y="4043840"/>
                </a:cubicBezTo>
                <a:lnTo>
                  <a:pt x="416855" y="4103826"/>
                </a:lnTo>
                <a:lnTo>
                  <a:pt x="414887" y="4134256"/>
                </a:lnTo>
                <a:cubicBezTo>
                  <a:pt x="413045" y="4144498"/>
                  <a:pt x="409973" y="4154857"/>
                  <a:pt x="405543" y="4165383"/>
                </a:cubicBezTo>
                <a:cubicBezTo>
                  <a:pt x="402114" y="4173480"/>
                  <a:pt x="401543" y="4182767"/>
                  <a:pt x="401638" y="4192387"/>
                </a:cubicBezTo>
                <a:lnTo>
                  <a:pt x="401638" y="4192388"/>
                </a:lnTo>
                <a:lnTo>
                  <a:pt x="401638" y="4192388"/>
                </a:lnTo>
                <a:lnTo>
                  <a:pt x="401733" y="4221391"/>
                </a:lnTo>
                <a:lnTo>
                  <a:pt x="396017" y="4253014"/>
                </a:lnTo>
                <a:cubicBezTo>
                  <a:pt x="383824" y="4277401"/>
                  <a:pt x="368204" y="4300070"/>
                  <a:pt x="356201" y="4324645"/>
                </a:cubicBezTo>
                <a:cubicBezTo>
                  <a:pt x="350487" y="4336457"/>
                  <a:pt x="347439" y="4350554"/>
                  <a:pt x="347247" y="4363890"/>
                </a:cubicBezTo>
                <a:lnTo>
                  <a:pt x="347247" y="4363891"/>
                </a:ln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395828" y="4846490"/>
                  <a:pt x="384397" y="4866958"/>
                  <a:pt x="382691" y="4889275"/>
                </a:cubicBezTo>
                <a:lnTo>
                  <a:pt x="382691" y="4889275"/>
                </a:lnTo>
                <a:lnTo>
                  <a:pt x="382691" y="4889276"/>
                </a:lnTo>
                <a:cubicBezTo>
                  <a:pt x="382122" y="4896714"/>
                  <a:pt x="382634" y="4904358"/>
                  <a:pt x="384396" y="4912169"/>
                </a:cubicBezTo>
                <a:lnTo>
                  <a:pt x="385799" y="4933805"/>
                </a:lnTo>
                <a:lnTo>
                  <a:pt x="381039" y="4952673"/>
                </a:lnTo>
                <a:cubicBezTo>
                  <a:pt x="376253" y="4964604"/>
                  <a:pt x="368680" y="4975511"/>
                  <a:pt x="360964" y="4987037"/>
                </a:cubicBezTo>
                <a:cubicBezTo>
                  <a:pt x="349725" y="5003801"/>
                  <a:pt x="335627" y="5022852"/>
                  <a:pt x="334485" y="5041521"/>
                </a:cubicBezTo>
                <a:cubicBezTo>
                  <a:pt x="332628" y="5073241"/>
                  <a:pt x="310088" y="5101639"/>
                  <a:pt x="308337" y="5133224"/>
                </a:cubicBezTo>
                <a:lnTo>
                  <a:pt x="308337" y="5133225"/>
                </a:lnTo>
                <a:lnTo>
                  <a:pt x="308337" y="5133225"/>
                </a:lnTo>
                <a:lnTo>
                  <a:pt x="315052" y="5166114"/>
                </a:lnTo>
                <a:lnTo>
                  <a:pt x="314362" y="5172090"/>
                </a:lnTo>
                <a:cubicBezTo>
                  <a:pt x="313481" y="5174400"/>
                  <a:pt x="312290" y="5176876"/>
                  <a:pt x="311814" y="5179067"/>
                </a:cubicBezTo>
                <a:lnTo>
                  <a:pt x="311814" y="5179068"/>
                </a:lnTo>
                <a:lnTo>
                  <a:pt x="311814" y="5179068"/>
                </a:lnTo>
                <a:cubicBezTo>
                  <a:pt x="304574" y="5214122"/>
                  <a:pt x="311624" y="5247079"/>
                  <a:pt x="335437" y="5272797"/>
                </a:cubicBezTo>
                <a:cubicBezTo>
                  <a:pt x="350964" y="5289657"/>
                  <a:pt x="359489" y="5307422"/>
                  <a:pt x="362870" y="5326163"/>
                </a:cubicBez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5103" y="5507668"/>
                </a:lnTo>
                <a:cubicBezTo>
                  <a:pt x="335056" y="5516503"/>
                  <a:pt x="337532" y="5524837"/>
                  <a:pt x="345723" y="5531694"/>
                </a:cubicBez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cubicBezTo>
                  <a:pt x="164171" y="5900323"/>
                  <a:pt x="156361" y="5918042"/>
                  <a:pt x="154075" y="5935949"/>
                </a:cubicBezTo>
                <a:lnTo>
                  <a:pt x="154075" y="5935950"/>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62457" y="6361540"/>
                </a:lnTo>
                <a:lnTo>
                  <a:pt x="162684" y="6365557"/>
                </a:lnTo>
                <a:lnTo>
                  <a:pt x="163946" y="6387910"/>
                </a:lnTo>
                <a:lnTo>
                  <a:pt x="166047" y="6392243"/>
                </a:lnTo>
                <a:lnTo>
                  <a:pt x="173364" y="6407333"/>
                </a:lnTo>
                <a:lnTo>
                  <a:pt x="173364" y="6407332"/>
                </a:lnTo>
                <a:lnTo>
                  <a:pt x="166047" y="6392243"/>
                </a:lnTo>
                <a:lnTo>
                  <a:pt x="163946" y="6387910"/>
                </a:lnTo>
                <a:lnTo>
                  <a:pt x="162684" y="6365557"/>
                </a:lnTo>
                <a:lnTo>
                  <a:pt x="162457" y="6361540"/>
                </a:lnTo>
                <a:lnTo>
                  <a:pt x="179794" y="6228757"/>
                </a:lnTo>
                <a:cubicBezTo>
                  <a:pt x="184556" y="6200945"/>
                  <a:pt x="196176" y="6175798"/>
                  <a:pt x="218465" y="6155603"/>
                </a:cubicBezTo>
                <a:cubicBezTo>
                  <a:pt x="229325" y="6145793"/>
                  <a:pt x="234135" y="6139745"/>
                  <a:pt x="234064" y="6133315"/>
                </a:cubicBezTo>
                <a:lnTo>
                  <a:pt x="234064" y="6133315"/>
                </a:ln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60957" y="5909351"/>
                </a:lnTo>
                <a:cubicBezTo>
                  <a:pt x="164171" y="5900611"/>
                  <a:pt x="168076" y="5892038"/>
                  <a:pt x="171981" y="5883752"/>
                </a:cubicBez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lnTo>
                  <a:pt x="355869" y="5547578"/>
                </a:lnTo>
                <a:cubicBezTo>
                  <a:pt x="355964" y="5542649"/>
                  <a:pt x="352773" y="5537600"/>
                  <a:pt x="345723" y="5531693"/>
                </a:cubicBezTo>
                <a:cubicBezTo>
                  <a:pt x="341628" y="5528265"/>
                  <a:pt x="338961" y="5524467"/>
                  <a:pt x="337324" y="5520422"/>
                </a:cubicBez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4317" y="5355014"/>
                </a:lnTo>
                <a:cubicBezTo>
                  <a:pt x="366264" y="5325412"/>
                  <a:pt x="358727" y="5298086"/>
                  <a:pt x="335437" y="5272796"/>
                </a:cubicBezTo>
                <a:cubicBezTo>
                  <a:pt x="323531" y="5259937"/>
                  <a:pt x="315815" y="5245269"/>
                  <a:pt x="311981" y="5229433"/>
                </a:cubicBezTo>
                <a:lnTo>
                  <a:pt x="311814" y="5179068"/>
                </a:lnTo>
                <a:lnTo>
                  <a:pt x="314362" y="5172091"/>
                </a:lnTo>
                <a:cubicBezTo>
                  <a:pt x="315243" y="5169781"/>
                  <a:pt x="315814" y="5167638"/>
                  <a:pt x="315052" y="5166114"/>
                </a:cubicBezTo>
                <a:lnTo>
                  <a:pt x="315052" y="5166114"/>
                </a:lnTo>
                <a:lnTo>
                  <a:pt x="315052" y="5166113"/>
                </a:lnTo>
                <a:lnTo>
                  <a:pt x="308337" y="5133225"/>
                </a:lnTo>
                <a:lnTo>
                  <a:pt x="315482" y="5102461"/>
                </a:lnTo>
                <a:cubicBezTo>
                  <a:pt x="322817" y="5082339"/>
                  <a:pt x="333247" y="5062669"/>
                  <a:pt x="334485" y="5041522"/>
                </a:cubicBezTo>
                <a:cubicBezTo>
                  <a:pt x="335627" y="5022853"/>
                  <a:pt x="349725" y="5003802"/>
                  <a:pt x="360964" y="4987038"/>
                </a:cubicBezTo>
                <a:cubicBezTo>
                  <a:pt x="372538" y="4969748"/>
                  <a:pt x="383790" y="4953853"/>
                  <a:pt x="385799" y="4933805"/>
                </a:cubicBezTo>
                <a:lnTo>
                  <a:pt x="385799" y="4933805"/>
                </a:lnTo>
                <a:lnTo>
                  <a:pt x="385799" y="4933805"/>
                </a:lnTo>
                <a:cubicBezTo>
                  <a:pt x="386468" y="4927122"/>
                  <a:pt x="386111" y="4919979"/>
                  <a:pt x="384396" y="4912168"/>
                </a:cubicBezTo>
                <a:lnTo>
                  <a:pt x="382691" y="4889275"/>
                </a:lnTo>
                <a:lnTo>
                  <a:pt x="387469" y="4867614"/>
                </a:lnTo>
                <a:cubicBezTo>
                  <a:pt x="392589" y="4853636"/>
                  <a:pt x="401352" y="4840633"/>
                  <a:pt x="412401" y="4828917"/>
                </a:cubicBezTo>
                <a:cubicBezTo>
                  <a:pt x="420784" y="4819964"/>
                  <a:pt x="425356" y="4810581"/>
                  <a:pt x="427237" y="4800484"/>
                </a:cubicBezTo>
                <a:lnTo>
                  <a:pt x="427237" y="4800483"/>
                </a:ln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lnTo>
                  <a:pt x="401733" y="4221391"/>
                </a:lnTo>
                <a:lnTo>
                  <a:pt x="401733" y="4221391"/>
                </a:lnTo>
                <a:lnTo>
                  <a:pt x="401638" y="4192388"/>
                </a:lnTo>
                <a:lnTo>
                  <a:pt x="405543" y="4165384"/>
                </a:lnTo>
                <a:cubicBezTo>
                  <a:pt x="414402" y="4144333"/>
                  <a:pt x="417831" y="4123948"/>
                  <a:pt x="416855" y="4103826"/>
                </a:cubicBez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20"/>
                </a:ln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8"/>
                </a:ln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3"/>
                </a:lnTo>
                <a:lnTo>
                  <a:pt x="366072" y="2947862"/>
                </a:lnTo>
                <a:cubicBezTo>
                  <a:pt x="364965" y="2913982"/>
                  <a:pt x="351534" y="2881226"/>
                  <a:pt x="341533" y="2848793"/>
                </a:cubicBez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16497" y="2426822"/>
                  <a:pt x="410353" y="2444777"/>
                  <a:pt x="409472" y="2463017"/>
                </a:cubicBezTo>
                <a:lnTo>
                  <a:pt x="409472" y="2463018"/>
                </a:lnTo>
                <a:lnTo>
                  <a:pt x="409472" y="2463018"/>
                </a:lnTo>
                <a:cubicBezTo>
                  <a:pt x="408591" y="2481259"/>
                  <a:pt x="412972" y="2499786"/>
                  <a:pt x="418115" y="2518265"/>
                </a:cubicBezTo>
                <a:lnTo>
                  <a:pt x="421759" y="2545007"/>
                </a:lnTo>
                <a:lnTo>
                  <a:pt x="417545" y="2571034"/>
                </a:lnTo>
                <a:cubicBezTo>
                  <a:pt x="405543" y="2612945"/>
                  <a:pt x="372966" y="2640950"/>
                  <a:pt x="344391" y="2668001"/>
                </a:cubicBezTo>
                <a:cubicBezTo>
                  <a:pt x="320006" y="2691054"/>
                  <a:pt x="306290" y="2716963"/>
                  <a:pt x="296001" y="2745348"/>
                </a:cubicBezTo>
                <a:lnTo>
                  <a:pt x="296001" y="2745352"/>
                </a:ln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lnTo>
                  <a:pt x="296001" y="2745352"/>
                </a:ln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cubicBezTo>
                  <a:pt x="415544" y="2509025"/>
                  <a:pt x="413163" y="2499773"/>
                  <a:pt x="411535" y="2490551"/>
                </a:cubicBezTo>
                <a:lnTo>
                  <a:pt x="409472" y="2463018"/>
                </a:lnTo>
                <a:lnTo>
                  <a:pt x="415303" y="2435913"/>
                </a:lnTo>
                <a:cubicBezTo>
                  <a:pt x="418938" y="2426977"/>
                  <a:pt x="424451" y="2418154"/>
                  <a:pt x="432404" y="2409486"/>
                </a:cubicBez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2926" y="1453958"/>
                </a:moveTo>
                <a:lnTo>
                  <a:pt x="798723" y="1459073"/>
                </a:lnTo>
                <a:lnTo>
                  <a:pt x="807941" y="1481572"/>
                </a:lnTo>
                <a:lnTo>
                  <a:pt x="798724" y="1459074"/>
                </a:lnTo>
                <a:lnTo>
                  <a:pt x="798723" y="1459073"/>
                </a:lnTo>
                <a:lnTo>
                  <a:pt x="798723" y="1459073"/>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69105" y="298169"/>
                </a:moveTo>
                <a:lnTo>
                  <a:pt x="783887" y="313533"/>
                </a:ln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lnTo>
                  <a:pt x="783887" y="313533"/>
                </a:lnTo>
                <a:lnTo>
                  <a:pt x="783887" y="313533"/>
                </a:ln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58551" y="228948"/>
                </a:lnTo>
                <a:lnTo>
                  <a:pt x="758551" y="228949"/>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4543953" y="2"/>
                </a:lnTo>
                <a:lnTo>
                  <a:pt x="4543953" y="6858002"/>
                </a:lnTo>
                <a:lnTo>
                  <a:pt x="284400" y="6858002"/>
                </a:lnTo>
                <a:lnTo>
                  <a:pt x="284400" y="6858001"/>
                </a:lnTo>
                <a:lnTo>
                  <a:pt x="284400" y="6858001"/>
                </a:lnTo>
                <a:lnTo>
                  <a:pt x="278237" y="6812064"/>
                </a:lnTo>
                <a:lnTo>
                  <a:pt x="283011" y="6776800"/>
                </a:lnTo>
                <a:cubicBezTo>
                  <a:pt x="286107" y="6765164"/>
                  <a:pt x="290857" y="6753698"/>
                  <a:pt x="297715" y="6742553"/>
                </a:cubicBezTo>
                <a:cubicBezTo>
                  <a:pt x="306003" y="6729219"/>
                  <a:pt x="311147" y="6716169"/>
                  <a:pt x="311551" y="6702977"/>
                </a:cubicBezTo>
                <a:lnTo>
                  <a:pt x="311551" y="6702976"/>
                </a:lnTo>
                <a:lnTo>
                  <a:pt x="311551" y="6702976"/>
                </a:lnTo>
                <a:cubicBezTo>
                  <a:pt x="311956" y="6689783"/>
                  <a:pt x="307622" y="6676448"/>
                  <a:pt x="296953" y="6662541"/>
                </a:cubicBezTo>
                <a:cubicBezTo>
                  <a:pt x="293286" y="6657825"/>
                  <a:pt x="290989" y="6651967"/>
                  <a:pt x="289870" y="6645552"/>
                </a:cubicBezTo>
                <a:lnTo>
                  <a:pt x="289858" y="6625225"/>
                </a:lnTo>
                <a:lnTo>
                  <a:pt x="306480" y="6588626"/>
                </a:lnTo>
                <a:cubicBezTo>
                  <a:pt x="312576" y="6582147"/>
                  <a:pt x="318672" y="6575479"/>
                  <a:pt x="328959" y="6564621"/>
                </a:cubicBezTo>
                <a:lnTo>
                  <a:pt x="328959" y="6564620"/>
                </a:lnTo>
                <a:lnTo>
                  <a:pt x="306480" y="6588625"/>
                </a:lnTo>
                <a:cubicBezTo>
                  <a:pt x="298003" y="6597578"/>
                  <a:pt x="291954" y="6611342"/>
                  <a:pt x="289858" y="6625224"/>
                </a:cubicBezTo>
                <a:lnTo>
                  <a:pt x="289858" y="6625225"/>
                </a:lnTo>
                <a:lnTo>
                  <a:pt x="289858" y="6625225"/>
                </a:lnTo>
                <a:cubicBezTo>
                  <a:pt x="287762" y="6639108"/>
                  <a:pt x="289619" y="6653111"/>
                  <a:pt x="296953" y="6662542"/>
                </a:cubicBezTo>
                <a:cubicBezTo>
                  <a:pt x="302288" y="6669496"/>
                  <a:pt x="306038" y="6676306"/>
                  <a:pt x="308405" y="6683027"/>
                </a:cubicBezTo>
                <a:lnTo>
                  <a:pt x="311551" y="6702976"/>
                </a:lnTo>
                <a:lnTo>
                  <a:pt x="297715" y="6742552"/>
                </a:lnTo>
                <a:cubicBezTo>
                  <a:pt x="283999" y="6764841"/>
                  <a:pt x="278713" y="6788417"/>
                  <a:pt x="278237" y="6812063"/>
                </a:cubicBezTo>
                <a:lnTo>
                  <a:pt x="278237" y="6812064"/>
                </a:lnTo>
                <a:lnTo>
                  <a:pt x="278237" y="6812064"/>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a:effectLst>
            <a:outerShdw blurRad="381000" dist="152400" dir="10800000" algn="r" rotWithShape="0">
              <a:prstClr val="black">
                <a:alpha val="10000"/>
              </a:prstClr>
            </a:outerShdw>
          </a:effectLst>
        </p:spPr>
      </p:pic>
      <p:grpSp>
        <p:nvGrpSpPr>
          <p:cNvPr id="11" name="Group 10">
            <a:extLst>
              <a:ext uri="{FF2B5EF4-FFF2-40B4-BE49-F238E27FC236}">
                <a16:creationId xmlns:a16="http://schemas.microsoft.com/office/drawing/2014/main" id="{8B60959F-9B69-4520-A16E-EA6BECC747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00" y="-1"/>
            <a:ext cx="874716" cy="6858001"/>
            <a:chOff x="7620000" y="-1"/>
            <a:chExt cx="874716" cy="6858001"/>
          </a:xfrm>
        </p:grpSpPr>
        <p:sp>
          <p:nvSpPr>
            <p:cNvPr id="12" name="Freeform: Shape 11">
              <a:extLst>
                <a:ext uri="{FF2B5EF4-FFF2-40B4-BE49-F238E27FC236}">
                  <a16:creationId xmlns:a16="http://schemas.microsoft.com/office/drawing/2014/main" id="{18D5A6E8-CD1B-4796-ABD1-A6F27F6C0E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D7E12F56-F4EE-4535-8677-C11996E241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4" name="Picture 3">
            <a:extLst>
              <a:ext uri="{FF2B5EF4-FFF2-40B4-BE49-F238E27FC236}">
                <a16:creationId xmlns:a16="http://schemas.microsoft.com/office/drawing/2014/main" id="{C7210273-E0C6-C394-8AFC-2E350D5DA327}"/>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248131" y="1879822"/>
            <a:ext cx="7695738" cy="3098355"/>
          </a:xfrm>
          <a:prstGeom prst="rect">
            <a:avLst/>
          </a:prstGeom>
        </p:spPr>
      </p:pic>
      <p:pic>
        <p:nvPicPr>
          <p:cNvPr id="6" name="Picture 5">
            <a:extLst>
              <a:ext uri="{FF2B5EF4-FFF2-40B4-BE49-F238E27FC236}">
                <a16:creationId xmlns:a16="http://schemas.microsoft.com/office/drawing/2014/main" id="{DB9C036C-EE38-D97B-87B2-875CFA69A972}"/>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643844" y="154437"/>
            <a:ext cx="933411" cy="375797"/>
          </a:xfrm>
          <a:prstGeom prst="rect">
            <a:avLst/>
          </a:prstGeom>
        </p:spPr>
      </p:pic>
      <p:sp>
        <p:nvSpPr>
          <p:cNvPr id="7" name="Footer Placeholder 2">
            <a:extLst>
              <a:ext uri="{FF2B5EF4-FFF2-40B4-BE49-F238E27FC236}">
                <a16:creationId xmlns:a16="http://schemas.microsoft.com/office/drawing/2014/main" id="{C84AC349-285F-BA3A-53BD-DA6ABD25AC54}"/>
              </a:ext>
            </a:extLst>
          </p:cNvPr>
          <p:cNvSpPr txBox="1">
            <a:spLocks/>
          </p:cNvSpPr>
          <p:nvPr/>
        </p:nvSpPr>
        <p:spPr>
          <a:xfrm>
            <a:off x="2259194"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0A9D5D1-704C-9643-B586-01C00455AE44}"/>
              </a:ext>
            </a:extLst>
          </p:cNvPr>
          <p:cNvSpPr txBox="1"/>
          <p:nvPr/>
        </p:nvSpPr>
        <p:spPr>
          <a:xfrm>
            <a:off x="7082365"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571169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96781C-32A1-4FDA-A83B-A7FF8C1B1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55380" y="304658"/>
            <a:ext cx="6988713" cy="633326"/>
          </a:xfrm>
        </p:spPr>
        <p:txBody>
          <a:bodyPr anchor="t">
            <a:normAutofit fontScale="90000"/>
          </a:bodyPr>
          <a:lstStyle/>
          <a:p>
            <a:r>
              <a:rPr lang="en-GB" sz="4000">
                <a:solidFill>
                  <a:schemeClr val="bg1"/>
                </a:solidFill>
              </a:rPr>
              <a:t>Causes of Demand-Pull Inflation</a:t>
            </a:r>
          </a:p>
        </p:txBody>
      </p:sp>
      <p:pic>
        <p:nvPicPr>
          <p:cNvPr id="5" name="Picture 4" descr="Office building overlayed with stock market graphs">
            <a:extLst>
              <a:ext uri="{FF2B5EF4-FFF2-40B4-BE49-F238E27FC236}">
                <a16:creationId xmlns:a16="http://schemas.microsoft.com/office/drawing/2014/main" id="{E3C12A75-9F60-DABD-3219-93C20D2C90C8}"/>
              </a:ext>
            </a:extLst>
          </p:cNvPr>
          <p:cNvPicPr>
            <a:picLocks noChangeAspect="1"/>
          </p:cNvPicPr>
          <p:nvPr/>
        </p:nvPicPr>
        <p:blipFill rotWithShape="1">
          <a:blip r:embed="rId2"/>
          <a:srcRect l="47337" r="8546" b="9"/>
          <a:stretch/>
        </p:blipFill>
        <p:spPr>
          <a:xfrm>
            <a:off x="20" y="10"/>
            <a:ext cx="4546582" cy="6857990"/>
          </a:xfrm>
          <a:custGeom>
            <a:avLst/>
            <a:gdLst/>
            <a:ahLst/>
            <a:cxnLst/>
            <a:rect l="l" t="t" r="r" b="b"/>
            <a:pathLst>
              <a:path w="4546602" h="6858000">
                <a:moveTo>
                  <a:pt x="4221600" y="6662544"/>
                </a:moveTo>
                <a:lnTo>
                  <a:pt x="4210150" y="6683027"/>
                </a:lnTo>
                <a:lnTo>
                  <a:pt x="4207002" y="6702976"/>
                </a:lnTo>
                <a:lnTo>
                  <a:pt x="4207002" y="6702977"/>
                </a:lnTo>
                <a:cubicBezTo>
                  <a:pt x="4207407" y="6716169"/>
                  <a:pt x="4212552" y="6729219"/>
                  <a:pt x="4220838" y="6742553"/>
                </a:cubicBezTo>
                <a:lnTo>
                  <a:pt x="4220839" y="6742555"/>
                </a:lnTo>
                <a:lnTo>
                  <a:pt x="4240316" y="6812062"/>
                </a:lnTo>
                <a:lnTo>
                  <a:pt x="4235543" y="6776800"/>
                </a:lnTo>
                <a:lnTo>
                  <a:pt x="4220839" y="6742555"/>
                </a:lnTo>
                <a:lnTo>
                  <a:pt x="4220838" y="6742552"/>
                </a:lnTo>
                <a:lnTo>
                  <a:pt x="4207002" y="6702976"/>
                </a:lnTo>
                <a:close/>
                <a:moveTo>
                  <a:pt x="4189594" y="6564620"/>
                </a:moveTo>
                <a:lnTo>
                  <a:pt x="4189594" y="6564621"/>
                </a:lnTo>
                <a:cubicBezTo>
                  <a:pt x="4199883" y="6575479"/>
                  <a:pt x="4205977" y="6582147"/>
                  <a:pt x="4212073" y="6588626"/>
                </a:cubicBezTo>
                <a:lnTo>
                  <a:pt x="4228695" y="6625225"/>
                </a:lnTo>
                <a:lnTo>
                  <a:pt x="4221601" y="6662541"/>
                </a:lnTo>
                <a:lnTo>
                  <a:pt x="4221600" y="6662541"/>
                </a:lnTo>
                <a:lnTo>
                  <a:pt x="4221600" y="6662542"/>
                </a:lnTo>
                <a:lnTo>
                  <a:pt x="4221601" y="6662541"/>
                </a:lnTo>
                <a:lnTo>
                  <a:pt x="4228684" y="6645552"/>
                </a:lnTo>
                <a:lnTo>
                  <a:pt x="4228695" y="6625225"/>
                </a:lnTo>
                <a:lnTo>
                  <a:pt x="4228695" y="6625224"/>
                </a:lnTo>
                <a:cubicBezTo>
                  <a:pt x="4226599" y="6611342"/>
                  <a:pt x="4220551" y="6597578"/>
                  <a:pt x="4212073" y="6588625"/>
                </a:cubicBezTo>
                <a:close/>
                <a:moveTo>
                  <a:pt x="4269915" y="6438981"/>
                </a:moveTo>
                <a:lnTo>
                  <a:pt x="4249984" y="6463840"/>
                </a:lnTo>
                <a:lnTo>
                  <a:pt x="4249982" y="6463849"/>
                </a:lnTo>
                <a:lnTo>
                  <a:pt x="4236188" y="6513012"/>
                </a:lnTo>
                <a:lnTo>
                  <a:pt x="4217381" y="6546194"/>
                </a:lnTo>
                <a:lnTo>
                  <a:pt x="4217381" y="6546195"/>
                </a:lnTo>
                <a:lnTo>
                  <a:pt x="4233719" y="6521804"/>
                </a:lnTo>
                <a:lnTo>
                  <a:pt x="4236188" y="6513012"/>
                </a:lnTo>
                <a:lnTo>
                  <a:pt x="4238998" y="6508052"/>
                </a:lnTo>
                <a:lnTo>
                  <a:pt x="4249982" y="6463849"/>
                </a:lnTo>
                <a:lnTo>
                  <a:pt x="4249984" y="6463841"/>
                </a:lnTo>
                <a:cubicBezTo>
                  <a:pt x="4252937" y="6451650"/>
                  <a:pt x="4260413" y="6444077"/>
                  <a:pt x="4269915" y="6438981"/>
                </a:cubicBezTo>
                <a:close/>
                <a:moveTo>
                  <a:pt x="4355914" y="6364769"/>
                </a:moveTo>
                <a:lnTo>
                  <a:pt x="4354607" y="6387910"/>
                </a:lnTo>
                <a:lnTo>
                  <a:pt x="4351952" y="6393385"/>
                </a:lnTo>
                <a:lnTo>
                  <a:pt x="4345189" y="6407332"/>
                </a:lnTo>
                <a:lnTo>
                  <a:pt x="4345189" y="6407333"/>
                </a:lnTo>
                <a:lnTo>
                  <a:pt x="4351952" y="6393385"/>
                </a:lnTo>
                <a:lnTo>
                  <a:pt x="4354608" y="6387910"/>
                </a:lnTo>
                <a:close/>
                <a:moveTo>
                  <a:pt x="4116820" y="4221391"/>
                </a:moveTo>
                <a:lnTo>
                  <a:pt x="4116820" y="4221392"/>
                </a:lnTo>
                <a:cubicBezTo>
                  <a:pt x="4117582" y="4232061"/>
                  <a:pt x="4117772" y="4243873"/>
                  <a:pt x="4122536" y="4253015"/>
                </a:cubicBezTo>
                <a:cubicBezTo>
                  <a:pt x="4134729" y="4277402"/>
                  <a:pt x="4150349" y="4300071"/>
                  <a:pt x="4162352" y="4324646"/>
                </a:cubicBezTo>
                <a:lnTo>
                  <a:pt x="4171306" y="4363891"/>
                </a:lnTo>
                <a:lnTo>
                  <a:pt x="4170544" y="4482004"/>
                </a:lnTo>
                <a:cubicBezTo>
                  <a:pt x="4167876" y="4546776"/>
                  <a:pt x="4167304" y="4612500"/>
                  <a:pt x="4110534" y="4659174"/>
                </a:cubicBezTo>
                <a:cubicBezTo>
                  <a:pt x="4105962" y="4662986"/>
                  <a:pt x="4103294" y="4671176"/>
                  <a:pt x="4102532" y="4677655"/>
                </a:cubicBezTo>
                <a:cubicBezTo>
                  <a:pt x="4098913" y="4707564"/>
                  <a:pt x="4098531" y="4738235"/>
                  <a:pt x="4092625" y="4767764"/>
                </a:cubicBezTo>
                <a:cubicBezTo>
                  <a:pt x="4090244" y="4779575"/>
                  <a:pt x="4089435" y="4790386"/>
                  <a:pt x="4091316" y="4800483"/>
                </a:cubicBezTo>
                <a:lnTo>
                  <a:pt x="4091316" y="4800484"/>
                </a:lnTo>
                <a:cubicBezTo>
                  <a:pt x="4093197" y="4810581"/>
                  <a:pt x="4097770" y="4819964"/>
                  <a:pt x="4106152" y="4828917"/>
                </a:cubicBezTo>
                <a:lnTo>
                  <a:pt x="4128333" y="4863343"/>
                </a:lnTo>
                <a:lnTo>
                  <a:pt x="4135862" y="4889275"/>
                </a:lnTo>
                <a:lnTo>
                  <a:pt x="4134157" y="4912168"/>
                </a:lnTo>
                <a:cubicBezTo>
                  <a:pt x="4132442" y="4919978"/>
                  <a:pt x="4132085" y="4927122"/>
                  <a:pt x="4132755" y="4933805"/>
                </a:cubicBezTo>
                <a:lnTo>
                  <a:pt x="4132755" y="4933806"/>
                </a:lnTo>
                <a:lnTo>
                  <a:pt x="4132757" y="4933810"/>
                </a:lnTo>
                <a:lnTo>
                  <a:pt x="4137514" y="4952673"/>
                </a:lnTo>
                <a:lnTo>
                  <a:pt x="4140307" y="4957453"/>
                </a:lnTo>
                <a:lnTo>
                  <a:pt x="4141585" y="4961456"/>
                </a:lnTo>
                <a:cubicBezTo>
                  <a:pt x="4146096" y="4970097"/>
                  <a:pt x="4151802" y="4978393"/>
                  <a:pt x="4157589" y="4987038"/>
                </a:cubicBezTo>
                <a:cubicBezTo>
                  <a:pt x="4168828" y="5003802"/>
                  <a:pt x="4182926" y="5022853"/>
                  <a:pt x="4184068" y="5041522"/>
                </a:cubicBezTo>
                <a:cubicBezTo>
                  <a:pt x="4184687" y="5052096"/>
                  <a:pt x="4187605" y="5062300"/>
                  <a:pt x="4191284" y="5072376"/>
                </a:cubicBezTo>
                <a:lnTo>
                  <a:pt x="4197188" y="5087444"/>
                </a:lnTo>
                <a:lnTo>
                  <a:pt x="4210215" y="5133220"/>
                </a:lnTo>
                <a:lnTo>
                  <a:pt x="4210217" y="5133225"/>
                </a:lnTo>
                <a:lnTo>
                  <a:pt x="4203501" y="5166113"/>
                </a:lnTo>
                <a:lnTo>
                  <a:pt x="4203501" y="5166114"/>
                </a:lnTo>
                <a:cubicBezTo>
                  <a:pt x="4202739" y="5167638"/>
                  <a:pt x="4203311" y="5169781"/>
                  <a:pt x="4204192" y="5172091"/>
                </a:cubicBezTo>
                <a:lnTo>
                  <a:pt x="4206739" y="5179068"/>
                </a:lnTo>
                <a:lnTo>
                  <a:pt x="4206573" y="5229433"/>
                </a:lnTo>
                <a:lnTo>
                  <a:pt x="4196024" y="5248936"/>
                </a:lnTo>
                <a:lnTo>
                  <a:pt x="4183116" y="5272796"/>
                </a:lnTo>
                <a:cubicBezTo>
                  <a:pt x="4171471" y="5285441"/>
                  <a:pt x="4163765" y="5298595"/>
                  <a:pt x="4159213" y="5312288"/>
                </a:cubicBezTo>
                <a:lnTo>
                  <a:pt x="4158157" y="5321350"/>
                </a:lnTo>
                <a:lnTo>
                  <a:pt x="4155683" y="5326163"/>
                </a:lnTo>
                <a:lnTo>
                  <a:pt x="4154237" y="5355014"/>
                </a:lnTo>
                <a:lnTo>
                  <a:pt x="4154237" y="5355015"/>
                </a:lnTo>
                <a:cubicBezTo>
                  <a:pt x="4154886" y="5364883"/>
                  <a:pt x="4156589" y="5375003"/>
                  <a:pt x="4159113" y="5385385"/>
                </a:cubicBezTo>
                <a:cubicBezTo>
                  <a:pt x="4162352" y="5398722"/>
                  <a:pt x="4164638" y="5412058"/>
                  <a:pt x="4167304" y="5425583"/>
                </a:cubicBezTo>
                <a:cubicBezTo>
                  <a:pt x="4171114" y="5443871"/>
                  <a:pt x="4175116" y="5462352"/>
                  <a:pt x="4178926" y="5480638"/>
                </a:cubicBezTo>
                <a:lnTo>
                  <a:pt x="4183450" y="5507668"/>
                </a:lnTo>
                <a:lnTo>
                  <a:pt x="4172831" y="5531692"/>
                </a:lnTo>
                <a:lnTo>
                  <a:pt x="4172830" y="5531693"/>
                </a:lnTo>
                <a:cubicBezTo>
                  <a:pt x="4165781" y="5537600"/>
                  <a:pt x="4162589" y="5542649"/>
                  <a:pt x="4162685" y="5547578"/>
                </a:cubicBezTo>
                <a:lnTo>
                  <a:pt x="4162685" y="5547579"/>
                </a:lnTo>
                <a:cubicBezTo>
                  <a:pt x="4162780" y="5552508"/>
                  <a:pt x="4166162" y="5557318"/>
                  <a:pt x="4172258" y="5562747"/>
                </a:cubicBezTo>
                <a:cubicBezTo>
                  <a:pt x="4214932" y="5600468"/>
                  <a:pt x="4241603" y="5646190"/>
                  <a:pt x="4243506" y="5704484"/>
                </a:cubicBezTo>
                <a:cubicBezTo>
                  <a:pt x="4243888" y="5716486"/>
                  <a:pt x="4246554" y="5728679"/>
                  <a:pt x="4249412" y="5740489"/>
                </a:cubicBezTo>
                <a:cubicBezTo>
                  <a:pt x="4251127" y="5747729"/>
                  <a:pt x="4253033" y="5756494"/>
                  <a:pt x="4258177" y="5760874"/>
                </a:cubicBezTo>
                <a:cubicBezTo>
                  <a:pt x="4297420" y="5794975"/>
                  <a:pt x="4324663" y="5837458"/>
                  <a:pt x="4346573" y="5883752"/>
                </a:cubicBezTo>
                <a:lnTo>
                  <a:pt x="4346575" y="5883756"/>
                </a:lnTo>
                <a:lnTo>
                  <a:pt x="4364477" y="5935946"/>
                </a:lnTo>
                <a:lnTo>
                  <a:pt x="4364478" y="5935950"/>
                </a:lnTo>
                <a:lnTo>
                  <a:pt x="4360859" y="5993290"/>
                </a:lnTo>
                <a:lnTo>
                  <a:pt x="4360858" y="5993291"/>
                </a:lnTo>
                <a:cubicBezTo>
                  <a:pt x="4359717" y="6004531"/>
                  <a:pt x="4359906" y="6017485"/>
                  <a:pt x="4354382" y="6026440"/>
                </a:cubicBezTo>
                <a:cubicBezTo>
                  <a:pt x="4337045" y="6054825"/>
                  <a:pt x="4318377" y="6082258"/>
                  <a:pt x="4298182" y="6108738"/>
                </a:cubicBezTo>
                <a:cubicBezTo>
                  <a:pt x="4289514" y="6120074"/>
                  <a:pt x="4284561" y="6126884"/>
                  <a:pt x="4284490" y="6133314"/>
                </a:cubicBezTo>
                <a:lnTo>
                  <a:pt x="4284490" y="6133315"/>
                </a:lnTo>
                <a:lnTo>
                  <a:pt x="4288190" y="6143190"/>
                </a:lnTo>
                <a:lnTo>
                  <a:pt x="4300086" y="6155600"/>
                </a:lnTo>
                <a:lnTo>
                  <a:pt x="4300088" y="6155603"/>
                </a:lnTo>
                <a:cubicBezTo>
                  <a:pt x="4322377" y="6175798"/>
                  <a:pt x="4333998" y="6200945"/>
                  <a:pt x="4338759" y="6228757"/>
                </a:cubicBezTo>
                <a:lnTo>
                  <a:pt x="4356096" y="6361540"/>
                </a:lnTo>
                <a:lnTo>
                  <a:pt x="4356096" y="6361539"/>
                </a:lnTo>
                <a:cubicBezTo>
                  <a:pt x="4352476" y="6317151"/>
                  <a:pt x="4346190" y="6272764"/>
                  <a:pt x="4338759" y="6228756"/>
                </a:cubicBezTo>
                <a:cubicBezTo>
                  <a:pt x="4333998" y="6200944"/>
                  <a:pt x="4322377" y="6175797"/>
                  <a:pt x="4300088" y="6155602"/>
                </a:cubicBezTo>
                <a:lnTo>
                  <a:pt x="4300086" y="6155600"/>
                </a:lnTo>
                <a:lnTo>
                  <a:pt x="4284490" y="6133315"/>
                </a:lnTo>
                <a:lnTo>
                  <a:pt x="4298182" y="6108739"/>
                </a:lnTo>
                <a:cubicBezTo>
                  <a:pt x="4318377" y="6082259"/>
                  <a:pt x="4337045" y="6054826"/>
                  <a:pt x="4354382" y="6026441"/>
                </a:cubicBezTo>
                <a:cubicBezTo>
                  <a:pt x="4359906" y="6017486"/>
                  <a:pt x="4359717" y="6004532"/>
                  <a:pt x="4360858" y="5993292"/>
                </a:cubicBezTo>
                <a:lnTo>
                  <a:pt x="4360859" y="5993290"/>
                </a:lnTo>
                <a:lnTo>
                  <a:pt x="4364311" y="5964477"/>
                </a:lnTo>
                <a:lnTo>
                  <a:pt x="4364478" y="5935950"/>
                </a:lnTo>
                <a:lnTo>
                  <a:pt x="4364478" y="5935949"/>
                </a:lnTo>
                <a:lnTo>
                  <a:pt x="4364477" y="5935946"/>
                </a:lnTo>
                <a:lnTo>
                  <a:pt x="4357598" y="5909351"/>
                </a:lnTo>
                <a:lnTo>
                  <a:pt x="4346575" y="5883756"/>
                </a:lnTo>
                <a:lnTo>
                  <a:pt x="4346573" y="5883751"/>
                </a:lnTo>
                <a:cubicBezTo>
                  <a:pt x="4324663" y="5837457"/>
                  <a:pt x="4297420" y="5794974"/>
                  <a:pt x="4258177" y="5760873"/>
                </a:cubicBezTo>
                <a:cubicBezTo>
                  <a:pt x="4253033" y="5756493"/>
                  <a:pt x="4251127" y="5747728"/>
                  <a:pt x="4249412" y="5740488"/>
                </a:cubicBezTo>
                <a:cubicBezTo>
                  <a:pt x="4246554" y="5728678"/>
                  <a:pt x="4243888" y="5716485"/>
                  <a:pt x="4243506" y="5704483"/>
                </a:cubicBezTo>
                <a:cubicBezTo>
                  <a:pt x="4241603" y="5646189"/>
                  <a:pt x="4214932" y="5600467"/>
                  <a:pt x="4172258" y="5562746"/>
                </a:cubicBezTo>
                <a:lnTo>
                  <a:pt x="4162685" y="5547578"/>
                </a:lnTo>
                <a:lnTo>
                  <a:pt x="4172830" y="5531694"/>
                </a:lnTo>
                <a:lnTo>
                  <a:pt x="4172831" y="5531692"/>
                </a:lnTo>
                <a:lnTo>
                  <a:pt x="4181230" y="5520422"/>
                </a:lnTo>
                <a:lnTo>
                  <a:pt x="4183450" y="5507668"/>
                </a:lnTo>
                <a:lnTo>
                  <a:pt x="4183450" y="5507667"/>
                </a:lnTo>
                <a:cubicBezTo>
                  <a:pt x="4183403" y="5498832"/>
                  <a:pt x="4180831" y="5489497"/>
                  <a:pt x="4178926" y="5480637"/>
                </a:cubicBezTo>
                <a:cubicBezTo>
                  <a:pt x="4175116" y="5462351"/>
                  <a:pt x="4171114" y="5443870"/>
                  <a:pt x="4167304" y="5425582"/>
                </a:cubicBezTo>
                <a:cubicBezTo>
                  <a:pt x="4164638" y="5412057"/>
                  <a:pt x="4162352" y="5398721"/>
                  <a:pt x="4159113" y="5385384"/>
                </a:cubicBezTo>
                <a:lnTo>
                  <a:pt x="4154237" y="5355014"/>
                </a:lnTo>
                <a:lnTo>
                  <a:pt x="4158157" y="5321350"/>
                </a:lnTo>
                <a:lnTo>
                  <a:pt x="4183116" y="5272797"/>
                </a:lnTo>
                <a:lnTo>
                  <a:pt x="4196024" y="5248936"/>
                </a:lnTo>
                <a:lnTo>
                  <a:pt x="4206573" y="5229434"/>
                </a:lnTo>
                <a:cubicBezTo>
                  <a:pt x="4210407" y="5213598"/>
                  <a:pt x="4210359" y="5196595"/>
                  <a:pt x="4206739" y="5179068"/>
                </a:cubicBezTo>
                <a:lnTo>
                  <a:pt x="4206739" y="5179067"/>
                </a:lnTo>
                <a:cubicBezTo>
                  <a:pt x="4206263" y="5176876"/>
                  <a:pt x="4205074" y="5174400"/>
                  <a:pt x="4204192" y="5172090"/>
                </a:cubicBezTo>
                <a:lnTo>
                  <a:pt x="4203501" y="5166114"/>
                </a:lnTo>
                <a:lnTo>
                  <a:pt x="4210217" y="5133225"/>
                </a:lnTo>
                <a:lnTo>
                  <a:pt x="4210217" y="5133224"/>
                </a:lnTo>
                <a:lnTo>
                  <a:pt x="4210215" y="5133220"/>
                </a:lnTo>
                <a:lnTo>
                  <a:pt x="4203072" y="5102461"/>
                </a:lnTo>
                <a:lnTo>
                  <a:pt x="4197188" y="5087444"/>
                </a:lnTo>
                <a:lnTo>
                  <a:pt x="4197182" y="5087423"/>
                </a:lnTo>
                <a:cubicBezTo>
                  <a:pt x="4191096" y="5072411"/>
                  <a:pt x="4184997" y="5057381"/>
                  <a:pt x="4184068" y="5041521"/>
                </a:cubicBezTo>
                <a:cubicBezTo>
                  <a:pt x="4182926" y="5022852"/>
                  <a:pt x="4168828" y="5003801"/>
                  <a:pt x="4157589" y="4987037"/>
                </a:cubicBezTo>
                <a:lnTo>
                  <a:pt x="4140307" y="4957453"/>
                </a:lnTo>
                <a:lnTo>
                  <a:pt x="4132757" y="4933810"/>
                </a:lnTo>
                <a:lnTo>
                  <a:pt x="4132755" y="4933805"/>
                </a:lnTo>
                <a:lnTo>
                  <a:pt x="4134157" y="4912169"/>
                </a:lnTo>
                <a:cubicBezTo>
                  <a:pt x="4135919" y="4904359"/>
                  <a:pt x="4136431" y="4896714"/>
                  <a:pt x="4135862" y="4889276"/>
                </a:cubicBezTo>
                <a:lnTo>
                  <a:pt x="4135862" y="4889275"/>
                </a:lnTo>
                <a:lnTo>
                  <a:pt x="4131084" y="4867614"/>
                </a:lnTo>
                <a:lnTo>
                  <a:pt x="4128333" y="4863343"/>
                </a:lnTo>
                <a:lnTo>
                  <a:pt x="4126583" y="4857317"/>
                </a:lnTo>
                <a:cubicBezTo>
                  <a:pt x="4121440" y="4847214"/>
                  <a:pt x="4114439" y="4837703"/>
                  <a:pt x="4106152" y="4828916"/>
                </a:cubicBezTo>
                <a:lnTo>
                  <a:pt x="4091316" y="4800483"/>
                </a:lnTo>
                <a:lnTo>
                  <a:pt x="4092625" y="4767765"/>
                </a:lnTo>
                <a:cubicBezTo>
                  <a:pt x="4098531" y="4738236"/>
                  <a:pt x="4098913" y="4707565"/>
                  <a:pt x="4102532" y="4677656"/>
                </a:cubicBezTo>
                <a:cubicBezTo>
                  <a:pt x="4103294" y="4671177"/>
                  <a:pt x="4105962" y="4662987"/>
                  <a:pt x="4110534" y="4659175"/>
                </a:cubicBezTo>
                <a:cubicBezTo>
                  <a:pt x="4167304" y="4612501"/>
                  <a:pt x="4167876" y="4546777"/>
                  <a:pt x="4170544" y="4482005"/>
                </a:cubicBezTo>
                <a:cubicBezTo>
                  <a:pt x="4172258" y="4442762"/>
                  <a:pt x="4172258" y="4403326"/>
                  <a:pt x="4171306" y="4363891"/>
                </a:cubicBezTo>
                <a:lnTo>
                  <a:pt x="4171306" y="4363890"/>
                </a:lnTo>
                <a:cubicBezTo>
                  <a:pt x="4171114" y="4350554"/>
                  <a:pt x="4168066" y="4336457"/>
                  <a:pt x="4162352" y="4324645"/>
                </a:cubicBezTo>
                <a:cubicBezTo>
                  <a:pt x="4150349" y="4300070"/>
                  <a:pt x="4134729" y="4277401"/>
                  <a:pt x="4122536" y="4253014"/>
                </a:cubicBezTo>
                <a:close/>
                <a:moveTo>
                  <a:pt x="4113010" y="4165383"/>
                </a:moveTo>
                <a:lnTo>
                  <a:pt x="4113010" y="4165384"/>
                </a:lnTo>
                <a:lnTo>
                  <a:pt x="4116915" y="4192388"/>
                </a:lnTo>
                <a:lnTo>
                  <a:pt x="4116915" y="4192387"/>
                </a:lnTo>
                <a:cubicBezTo>
                  <a:pt x="4117011" y="4182767"/>
                  <a:pt x="4116439" y="4173480"/>
                  <a:pt x="4113010" y="4165383"/>
                </a:cubicBezTo>
                <a:close/>
                <a:moveTo>
                  <a:pt x="4100628" y="3885338"/>
                </a:moveTo>
                <a:lnTo>
                  <a:pt x="4100628" y="3885339"/>
                </a:lnTo>
                <a:cubicBezTo>
                  <a:pt x="4110344" y="3897722"/>
                  <a:pt x="4117750" y="3910319"/>
                  <a:pt x="4123009" y="3923125"/>
                </a:cubicBezTo>
                <a:lnTo>
                  <a:pt x="4132513" y="3962160"/>
                </a:lnTo>
                <a:lnTo>
                  <a:pt x="4116821" y="4043838"/>
                </a:lnTo>
                <a:lnTo>
                  <a:pt x="4116820" y="4043839"/>
                </a:lnTo>
                <a:cubicBezTo>
                  <a:pt x="4108057" y="4063842"/>
                  <a:pt x="4102675" y="4083702"/>
                  <a:pt x="4101699" y="4103825"/>
                </a:cubicBezTo>
                <a:lnTo>
                  <a:pt x="4101699" y="4103826"/>
                </a:lnTo>
                <a:lnTo>
                  <a:pt x="4103666" y="4134255"/>
                </a:lnTo>
                <a:lnTo>
                  <a:pt x="4113010" y="4165382"/>
                </a:lnTo>
                <a:lnTo>
                  <a:pt x="4101699" y="4103826"/>
                </a:lnTo>
                <a:lnTo>
                  <a:pt x="4116820" y="4043840"/>
                </a:lnTo>
                <a:lnTo>
                  <a:pt x="4116821" y="4043838"/>
                </a:lnTo>
                <a:lnTo>
                  <a:pt x="4130123" y="4002410"/>
                </a:lnTo>
                <a:lnTo>
                  <a:pt x="4132513" y="3962160"/>
                </a:lnTo>
                <a:lnTo>
                  <a:pt x="4132513" y="3962159"/>
                </a:lnTo>
                <a:cubicBezTo>
                  <a:pt x="4130251" y="3935727"/>
                  <a:pt x="4120060" y="3910104"/>
                  <a:pt x="4100628" y="3885338"/>
                </a:cubicBezTo>
                <a:close/>
                <a:moveTo>
                  <a:pt x="4115391" y="3670561"/>
                </a:moveTo>
                <a:lnTo>
                  <a:pt x="4117820" y="3680164"/>
                </a:lnTo>
                <a:lnTo>
                  <a:pt x="4113772" y="3734837"/>
                </a:lnTo>
                <a:lnTo>
                  <a:pt x="4113772" y="3734838"/>
                </a:lnTo>
                <a:cubicBezTo>
                  <a:pt x="4112820" y="3741316"/>
                  <a:pt x="4111486" y="3749126"/>
                  <a:pt x="4114154" y="3754653"/>
                </a:cubicBezTo>
                <a:lnTo>
                  <a:pt x="4120511" y="3789776"/>
                </a:lnTo>
                <a:lnTo>
                  <a:pt x="4105580" y="3822472"/>
                </a:lnTo>
                <a:cubicBezTo>
                  <a:pt x="4098532" y="3831902"/>
                  <a:pt x="4092912" y="3842046"/>
                  <a:pt x="4091245" y="3852619"/>
                </a:cubicBezTo>
                <a:lnTo>
                  <a:pt x="4091245" y="3852620"/>
                </a:lnTo>
                <a:lnTo>
                  <a:pt x="4092025" y="3868764"/>
                </a:lnTo>
                <a:lnTo>
                  <a:pt x="4100628" y="3885337"/>
                </a:lnTo>
                <a:lnTo>
                  <a:pt x="4091245" y="3852620"/>
                </a:lnTo>
                <a:lnTo>
                  <a:pt x="4105580" y="3822473"/>
                </a:lnTo>
                <a:cubicBezTo>
                  <a:pt x="4113772" y="3811614"/>
                  <a:pt x="4118916" y="3800897"/>
                  <a:pt x="4120511" y="3789777"/>
                </a:cubicBezTo>
                <a:lnTo>
                  <a:pt x="4120511" y="3789776"/>
                </a:lnTo>
                <a:cubicBezTo>
                  <a:pt x="4122107" y="3778655"/>
                  <a:pt x="4120154" y="3767130"/>
                  <a:pt x="4114154" y="3754652"/>
                </a:cubicBezTo>
                <a:lnTo>
                  <a:pt x="4113772" y="3734838"/>
                </a:lnTo>
                <a:lnTo>
                  <a:pt x="4117820" y="3680164"/>
                </a:lnTo>
                <a:lnTo>
                  <a:pt x="4117820" y="3680163"/>
                </a:lnTo>
                <a:close/>
                <a:moveTo>
                  <a:pt x="4185711" y="2836172"/>
                </a:moveTo>
                <a:lnTo>
                  <a:pt x="4177020" y="2848793"/>
                </a:lnTo>
                <a:cubicBezTo>
                  <a:pt x="4172020" y="2865010"/>
                  <a:pt x="4166162" y="2881307"/>
                  <a:pt x="4161416" y="2897785"/>
                </a:cubicBezTo>
                <a:lnTo>
                  <a:pt x="4160387" y="2903551"/>
                </a:lnTo>
                <a:lnTo>
                  <a:pt x="4157113" y="2914328"/>
                </a:lnTo>
                <a:lnTo>
                  <a:pt x="4152482" y="2947859"/>
                </a:lnTo>
                <a:lnTo>
                  <a:pt x="4152481" y="2947862"/>
                </a:lnTo>
                <a:lnTo>
                  <a:pt x="4152481" y="2947863"/>
                </a:lnTo>
                <a:cubicBezTo>
                  <a:pt x="4152112" y="2959157"/>
                  <a:pt x="4153112" y="2970576"/>
                  <a:pt x="4156065" y="2982149"/>
                </a:cubicBezTo>
                <a:lnTo>
                  <a:pt x="4167758" y="3077402"/>
                </a:lnTo>
                <a:lnTo>
                  <a:pt x="4155303" y="3172654"/>
                </a:lnTo>
                <a:cubicBezTo>
                  <a:pt x="4129394" y="3276480"/>
                  <a:pt x="4101962" y="3380305"/>
                  <a:pt x="4107676" y="3489467"/>
                </a:cubicBezTo>
                <a:cubicBezTo>
                  <a:pt x="4108628" y="3507563"/>
                  <a:pt x="4097007" y="3529090"/>
                  <a:pt x="4085577" y="3544713"/>
                </a:cubicBezTo>
                <a:cubicBezTo>
                  <a:pt x="4074719" y="3559668"/>
                  <a:pt x="4068860" y="3566811"/>
                  <a:pt x="4067955" y="3574408"/>
                </a:cubicBezTo>
                <a:lnTo>
                  <a:pt x="4067956" y="3574408"/>
                </a:lnTo>
                <a:lnTo>
                  <a:pt x="4067955" y="3574409"/>
                </a:lnTo>
                <a:cubicBezTo>
                  <a:pt x="4067050" y="3582005"/>
                  <a:pt x="4071099" y="3590054"/>
                  <a:pt x="4080053" y="3606818"/>
                </a:cubicBezTo>
                <a:cubicBezTo>
                  <a:pt x="4084435" y="3614820"/>
                  <a:pt x="4087101" y="3624726"/>
                  <a:pt x="4093579" y="3630633"/>
                </a:cubicBezTo>
                <a:lnTo>
                  <a:pt x="4109452" y="3651926"/>
                </a:lnTo>
                <a:lnTo>
                  <a:pt x="4093579" y="3630632"/>
                </a:lnTo>
                <a:cubicBezTo>
                  <a:pt x="4087101" y="3624725"/>
                  <a:pt x="4084435" y="3614819"/>
                  <a:pt x="4080053" y="3606817"/>
                </a:cubicBezTo>
                <a:cubicBezTo>
                  <a:pt x="4075576" y="3598435"/>
                  <a:pt x="4072325" y="3592232"/>
                  <a:pt x="4070307" y="3587174"/>
                </a:cubicBezTo>
                <a:lnTo>
                  <a:pt x="4067956" y="3574408"/>
                </a:lnTo>
                <a:lnTo>
                  <a:pt x="4073034" y="3562321"/>
                </a:lnTo>
                <a:cubicBezTo>
                  <a:pt x="4075969" y="3557716"/>
                  <a:pt x="4080148" y="3552191"/>
                  <a:pt x="4085577" y="3544714"/>
                </a:cubicBezTo>
                <a:cubicBezTo>
                  <a:pt x="4097007" y="3529091"/>
                  <a:pt x="4108628" y="3507564"/>
                  <a:pt x="4107676" y="3489468"/>
                </a:cubicBezTo>
                <a:cubicBezTo>
                  <a:pt x="4101962" y="3380306"/>
                  <a:pt x="4129394" y="3276481"/>
                  <a:pt x="4155303" y="3172655"/>
                </a:cubicBezTo>
                <a:cubicBezTo>
                  <a:pt x="4163305" y="3140650"/>
                  <a:pt x="4167543" y="3109026"/>
                  <a:pt x="4167758" y="3077402"/>
                </a:cubicBezTo>
                <a:lnTo>
                  <a:pt x="4167758" y="3077401"/>
                </a:lnTo>
                <a:cubicBezTo>
                  <a:pt x="4167972" y="3045777"/>
                  <a:pt x="4164162" y="3014153"/>
                  <a:pt x="4156065" y="2982148"/>
                </a:cubicBezTo>
                <a:lnTo>
                  <a:pt x="4152481" y="2947863"/>
                </a:lnTo>
                <a:lnTo>
                  <a:pt x="4152482" y="2947859"/>
                </a:lnTo>
                <a:lnTo>
                  <a:pt x="4160387" y="2903551"/>
                </a:lnTo>
                <a:lnTo>
                  <a:pt x="4177020" y="2848794"/>
                </a:lnTo>
                <a:cubicBezTo>
                  <a:pt x="4178353" y="2844317"/>
                  <a:pt x="4181639" y="2839983"/>
                  <a:pt x="4185711" y="2836173"/>
                </a:cubicBezTo>
                <a:close/>
                <a:moveTo>
                  <a:pt x="3701225" y="1508458"/>
                </a:moveTo>
                <a:lnTo>
                  <a:pt x="3673131" y="1596214"/>
                </a:lnTo>
                <a:cubicBezTo>
                  <a:pt x="3670654" y="1604979"/>
                  <a:pt x="3672179" y="1615837"/>
                  <a:pt x="3675036" y="1624981"/>
                </a:cubicBezTo>
                <a:cubicBezTo>
                  <a:pt x="3684752" y="1656224"/>
                  <a:pt x="3709137" y="1676037"/>
                  <a:pt x="3731617" y="1697754"/>
                </a:cubicBezTo>
                <a:cubicBezTo>
                  <a:pt x="3741524" y="1707280"/>
                  <a:pt x="3748572" y="1720424"/>
                  <a:pt x="3754286" y="1733189"/>
                </a:cubicBezTo>
                <a:cubicBezTo>
                  <a:pt x="3768957" y="1766336"/>
                  <a:pt x="3782101" y="1800247"/>
                  <a:pt x="3796007" y="1833776"/>
                </a:cubicBezTo>
                <a:cubicBezTo>
                  <a:pt x="3797341" y="1837014"/>
                  <a:pt x="3800770" y="1839680"/>
                  <a:pt x="3803628" y="1842159"/>
                </a:cubicBezTo>
                <a:cubicBezTo>
                  <a:pt x="3833729" y="1866923"/>
                  <a:pt x="3864018" y="1891498"/>
                  <a:pt x="3894119" y="1916455"/>
                </a:cubicBezTo>
                <a:cubicBezTo>
                  <a:pt x="3899833" y="1921217"/>
                  <a:pt x="3904025" y="1928077"/>
                  <a:pt x="3909549" y="1933220"/>
                </a:cubicBezTo>
                <a:cubicBezTo>
                  <a:pt x="3917169" y="1940460"/>
                  <a:pt x="3924410" y="1949604"/>
                  <a:pt x="3933554" y="1953414"/>
                </a:cubicBezTo>
                <a:cubicBezTo>
                  <a:pt x="3962319" y="1965225"/>
                  <a:pt x="3974703" y="1987895"/>
                  <a:pt x="3980037" y="2016470"/>
                </a:cubicBezTo>
                <a:cubicBezTo>
                  <a:pt x="3984990" y="2042571"/>
                  <a:pt x="3989182" y="2068670"/>
                  <a:pt x="3994896" y="2094579"/>
                </a:cubicBezTo>
                <a:cubicBezTo>
                  <a:pt x="4001754" y="2126202"/>
                  <a:pt x="4009184" y="2157637"/>
                  <a:pt x="4017567" y="2188880"/>
                </a:cubicBezTo>
                <a:cubicBezTo>
                  <a:pt x="4021187" y="2202405"/>
                  <a:pt x="4025377" y="2216693"/>
                  <a:pt x="4032807" y="2228315"/>
                </a:cubicBezTo>
                <a:cubicBezTo>
                  <a:pt x="4053382" y="2260891"/>
                  <a:pt x="4067288" y="2295754"/>
                  <a:pt x="4061764" y="2334045"/>
                </a:cubicBezTo>
                <a:cubicBezTo>
                  <a:pt x="4057382" y="2364716"/>
                  <a:pt x="4068622" y="2390435"/>
                  <a:pt x="4086149" y="2409486"/>
                </a:cubicBezTo>
                <a:cubicBezTo>
                  <a:pt x="4094103" y="2418155"/>
                  <a:pt x="4099616" y="2426977"/>
                  <a:pt x="4103250" y="2435913"/>
                </a:cubicBezTo>
                <a:lnTo>
                  <a:pt x="4109081" y="2463018"/>
                </a:lnTo>
                <a:lnTo>
                  <a:pt x="4109080" y="2463031"/>
                </a:lnTo>
                <a:lnTo>
                  <a:pt x="4100439" y="2518262"/>
                </a:lnTo>
                <a:lnTo>
                  <a:pt x="4100438" y="2518264"/>
                </a:lnTo>
                <a:cubicBezTo>
                  <a:pt x="4097771" y="2527790"/>
                  <a:pt x="4096627" y="2536458"/>
                  <a:pt x="4096794" y="2545006"/>
                </a:cubicBezTo>
                <a:lnTo>
                  <a:pt x="4096794" y="2545007"/>
                </a:lnTo>
                <a:cubicBezTo>
                  <a:pt x="4096960" y="2553556"/>
                  <a:pt x="4098437" y="2561986"/>
                  <a:pt x="4101008" y="2571035"/>
                </a:cubicBezTo>
                <a:cubicBezTo>
                  <a:pt x="4113010" y="2612946"/>
                  <a:pt x="4145587" y="2640951"/>
                  <a:pt x="4174162" y="2668002"/>
                </a:cubicBezTo>
                <a:cubicBezTo>
                  <a:pt x="4198547" y="2691055"/>
                  <a:pt x="4212264" y="2716964"/>
                  <a:pt x="4222552" y="2745349"/>
                </a:cubicBezTo>
                <a:lnTo>
                  <a:pt x="4222553" y="2745352"/>
                </a:lnTo>
                <a:lnTo>
                  <a:pt x="4228473" y="2778006"/>
                </a:lnTo>
                <a:lnTo>
                  <a:pt x="4228053" y="2785440"/>
                </a:lnTo>
                <a:lnTo>
                  <a:pt x="4217974" y="2811780"/>
                </a:lnTo>
                <a:lnTo>
                  <a:pt x="4217970" y="2811787"/>
                </a:lnTo>
                <a:lnTo>
                  <a:pt x="4217971" y="2811787"/>
                </a:lnTo>
                <a:lnTo>
                  <a:pt x="4217974" y="2811780"/>
                </a:lnTo>
                <a:lnTo>
                  <a:pt x="4227624" y="2793023"/>
                </a:lnTo>
                <a:lnTo>
                  <a:pt x="4228053" y="2785440"/>
                </a:lnTo>
                <a:lnTo>
                  <a:pt x="4229253" y="2782305"/>
                </a:lnTo>
                <a:lnTo>
                  <a:pt x="4228473" y="2778006"/>
                </a:lnTo>
                <a:lnTo>
                  <a:pt x="4228883" y="2770757"/>
                </a:lnTo>
                <a:lnTo>
                  <a:pt x="4222553" y="2745352"/>
                </a:lnTo>
                <a:lnTo>
                  <a:pt x="4222552" y="2745348"/>
                </a:lnTo>
                <a:cubicBezTo>
                  <a:pt x="4212264" y="2716963"/>
                  <a:pt x="4198547" y="2691054"/>
                  <a:pt x="4174162" y="2668001"/>
                </a:cubicBezTo>
                <a:cubicBezTo>
                  <a:pt x="4145587" y="2640950"/>
                  <a:pt x="4113010" y="2612945"/>
                  <a:pt x="4101008" y="2571034"/>
                </a:cubicBezTo>
                <a:lnTo>
                  <a:pt x="4096794" y="2545007"/>
                </a:lnTo>
                <a:lnTo>
                  <a:pt x="4100438" y="2518265"/>
                </a:lnTo>
                <a:lnTo>
                  <a:pt x="4100439" y="2518262"/>
                </a:lnTo>
                <a:lnTo>
                  <a:pt x="4107019" y="2490551"/>
                </a:lnTo>
                <a:lnTo>
                  <a:pt x="4109080" y="2463031"/>
                </a:lnTo>
                <a:lnTo>
                  <a:pt x="4109082" y="2463019"/>
                </a:lnTo>
                <a:lnTo>
                  <a:pt x="4109081" y="2463018"/>
                </a:lnTo>
                <a:lnTo>
                  <a:pt x="4109082" y="2463018"/>
                </a:lnTo>
                <a:cubicBezTo>
                  <a:pt x="4108200" y="2444777"/>
                  <a:pt x="4102057" y="2426822"/>
                  <a:pt x="4086149" y="2409485"/>
                </a:cubicBezTo>
                <a:cubicBezTo>
                  <a:pt x="4068622" y="2390434"/>
                  <a:pt x="4057382" y="2364715"/>
                  <a:pt x="4061764" y="2334044"/>
                </a:cubicBezTo>
                <a:cubicBezTo>
                  <a:pt x="4067288" y="2295753"/>
                  <a:pt x="4053382" y="2260890"/>
                  <a:pt x="4032807" y="2228314"/>
                </a:cubicBezTo>
                <a:cubicBezTo>
                  <a:pt x="4025377" y="2216692"/>
                  <a:pt x="4021187" y="2202404"/>
                  <a:pt x="4017567" y="2188879"/>
                </a:cubicBezTo>
                <a:cubicBezTo>
                  <a:pt x="4009184" y="2157636"/>
                  <a:pt x="4001754" y="2126201"/>
                  <a:pt x="3994896" y="2094578"/>
                </a:cubicBezTo>
                <a:cubicBezTo>
                  <a:pt x="3989182" y="2068669"/>
                  <a:pt x="3984990" y="2042570"/>
                  <a:pt x="3980037" y="2016469"/>
                </a:cubicBezTo>
                <a:cubicBezTo>
                  <a:pt x="3974703" y="1987894"/>
                  <a:pt x="3962319" y="1965224"/>
                  <a:pt x="3933554" y="1953413"/>
                </a:cubicBezTo>
                <a:cubicBezTo>
                  <a:pt x="3924410" y="1949603"/>
                  <a:pt x="3917169" y="1940459"/>
                  <a:pt x="3909549" y="1933219"/>
                </a:cubicBezTo>
                <a:cubicBezTo>
                  <a:pt x="3904025" y="1928076"/>
                  <a:pt x="3899833" y="1921216"/>
                  <a:pt x="3894119" y="1916454"/>
                </a:cubicBezTo>
                <a:cubicBezTo>
                  <a:pt x="3864018" y="1891497"/>
                  <a:pt x="3833729" y="1866922"/>
                  <a:pt x="3803628" y="1842158"/>
                </a:cubicBezTo>
                <a:cubicBezTo>
                  <a:pt x="3800770" y="1839679"/>
                  <a:pt x="3797341" y="1837013"/>
                  <a:pt x="3796007" y="1833775"/>
                </a:cubicBezTo>
                <a:cubicBezTo>
                  <a:pt x="3782101" y="1800246"/>
                  <a:pt x="3768958" y="1766335"/>
                  <a:pt x="3754286" y="1733188"/>
                </a:cubicBezTo>
                <a:cubicBezTo>
                  <a:pt x="3748572" y="1720423"/>
                  <a:pt x="3741524" y="1707279"/>
                  <a:pt x="3731618" y="1697753"/>
                </a:cubicBezTo>
                <a:cubicBezTo>
                  <a:pt x="3709138" y="1676036"/>
                  <a:pt x="3684752" y="1656223"/>
                  <a:pt x="3675036" y="1624980"/>
                </a:cubicBezTo>
                <a:cubicBezTo>
                  <a:pt x="3672180" y="1615836"/>
                  <a:pt x="3670655" y="1604978"/>
                  <a:pt x="3673132" y="1596213"/>
                </a:cubicBezTo>
                <a:close/>
                <a:moveTo>
                  <a:pt x="3719830" y="1459073"/>
                </a:moveTo>
                <a:lnTo>
                  <a:pt x="3719829" y="1459074"/>
                </a:lnTo>
                <a:lnTo>
                  <a:pt x="3710612" y="1481572"/>
                </a:lnTo>
                <a:close/>
                <a:moveTo>
                  <a:pt x="3739023" y="1268758"/>
                </a:moveTo>
                <a:cubicBezTo>
                  <a:pt x="3739475" y="1275402"/>
                  <a:pt x="3741047" y="1281689"/>
                  <a:pt x="3744190" y="1286070"/>
                </a:cubicBezTo>
                <a:cubicBezTo>
                  <a:pt x="3758763" y="1306930"/>
                  <a:pt x="3765003" y="1328553"/>
                  <a:pt x="3766527" y="1350628"/>
                </a:cubicBezTo>
                <a:lnTo>
                  <a:pt x="3760933" y="1413840"/>
                </a:lnTo>
                <a:lnTo>
                  <a:pt x="3766528" y="1350627"/>
                </a:lnTo>
                <a:cubicBezTo>
                  <a:pt x="3765003" y="1328552"/>
                  <a:pt x="3758764" y="1306930"/>
                  <a:pt x="3744190" y="1286069"/>
                </a:cubicBezTo>
                <a:close/>
                <a:moveTo>
                  <a:pt x="3680752" y="773035"/>
                </a:moveTo>
                <a:lnTo>
                  <a:pt x="3680752" y="773036"/>
                </a:lnTo>
                <a:cubicBezTo>
                  <a:pt x="3683038" y="800277"/>
                  <a:pt x="3686276" y="827330"/>
                  <a:pt x="3688752" y="854380"/>
                </a:cubicBezTo>
                <a:cubicBezTo>
                  <a:pt x="3691038" y="878957"/>
                  <a:pt x="3691800" y="903723"/>
                  <a:pt x="3719805" y="915344"/>
                </a:cubicBezTo>
                <a:cubicBezTo>
                  <a:pt x="3724187" y="917060"/>
                  <a:pt x="3727425" y="922774"/>
                  <a:pt x="3730283" y="927156"/>
                </a:cubicBezTo>
                <a:cubicBezTo>
                  <a:pt x="3774291" y="994786"/>
                  <a:pt x="3773147" y="1030981"/>
                  <a:pt x="3726663" y="1097088"/>
                </a:cubicBezTo>
                <a:cubicBezTo>
                  <a:pt x="3721901" y="1103946"/>
                  <a:pt x="3718471" y="1118614"/>
                  <a:pt x="3722281" y="1123186"/>
                </a:cubicBezTo>
                <a:cubicBezTo>
                  <a:pt x="3738093" y="1142618"/>
                  <a:pt x="3745142" y="1162954"/>
                  <a:pt x="3747000" y="1184029"/>
                </a:cubicBezTo>
                <a:cubicBezTo>
                  <a:pt x="3745142" y="1162954"/>
                  <a:pt x="3738094" y="1142617"/>
                  <a:pt x="3722282" y="1123185"/>
                </a:cubicBezTo>
                <a:cubicBezTo>
                  <a:pt x="3718472" y="1118613"/>
                  <a:pt x="3721902" y="1103945"/>
                  <a:pt x="3726664" y="1097087"/>
                </a:cubicBezTo>
                <a:cubicBezTo>
                  <a:pt x="3773148" y="1030980"/>
                  <a:pt x="3774292" y="994785"/>
                  <a:pt x="3730284" y="927155"/>
                </a:cubicBezTo>
                <a:cubicBezTo>
                  <a:pt x="3727426" y="922773"/>
                  <a:pt x="3724188" y="917059"/>
                  <a:pt x="3719806" y="915343"/>
                </a:cubicBezTo>
                <a:cubicBezTo>
                  <a:pt x="3691800" y="903722"/>
                  <a:pt x="3691038" y="878956"/>
                  <a:pt x="3688752" y="854379"/>
                </a:cubicBezTo>
                <a:close/>
                <a:moveTo>
                  <a:pt x="3736153" y="517851"/>
                </a:moveTo>
                <a:lnTo>
                  <a:pt x="3727235" y="556048"/>
                </a:lnTo>
                <a:cubicBezTo>
                  <a:pt x="3725139" y="564049"/>
                  <a:pt x="3719615" y="572623"/>
                  <a:pt x="3720757" y="580051"/>
                </a:cubicBezTo>
                <a:cubicBezTo>
                  <a:pt x="3724091" y="601579"/>
                  <a:pt x="3721662" y="622201"/>
                  <a:pt x="3717376" y="642538"/>
                </a:cubicBezTo>
                <a:lnTo>
                  <a:pt x="3704853" y="694928"/>
                </a:lnTo>
                <a:lnTo>
                  <a:pt x="3717377" y="642537"/>
                </a:lnTo>
                <a:cubicBezTo>
                  <a:pt x="3721663" y="622201"/>
                  <a:pt x="3724092" y="601578"/>
                  <a:pt x="3720758" y="580050"/>
                </a:cubicBezTo>
                <a:cubicBezTo>
                  <a:pt x="3719616" y="572622"/>
                  <a:pt x="3725140" y="564048"/>
                  <a:pt x="3727236" y="556047"/>
                </a:cubicBezTo>
                <a:close/>
                <a:moveTo>
                  <a:pt x="3749448" y="298169"/>
                </a:moveTo>
                <a:lnTo>
                  <a:pt x="3734666" y="313533"/>
                </a:lnTo>
                <a:lnTo>
                  <a:pt x="3734666" y="313533"/>
                </a:lnTo>
                <a:lnTo>
                  <a:pt x="3734665" y="313534"/>
                </a:lnTo>
                <a:cubicBezTo>
                  <a:pt x="3730473" y="316390"/>
                  <a:pt x="3732759" y="330299"/>
                  <a:pt x="3734093" y="338871"/>
                </a:cubicBezTo>
                <a:lnTo>
                  <a:pt x="3734100" y="338903"/>
                </a:lnTo>
                <a:lnTo>
                  <a:pt x="3744000" y="395640"/>
                </a:lnTo>
                <a:lnTo>
                  <a:pt x="3740190" y="367328"/>
                </a:lnTo>
                <a:lnTo>
                  <a:pt x="3734100" y="338903"/>
                </a:lnTo>
                <a:lnTo>
                  <a:pt x="3734094" y="338870"/>
                </a:lnTo>
                <a:cubicBezTo>
                  <a:pt x="3733427" y="334584"/>
                  <a:pt x="3732522" y="328964"/>
                  <a:pt x="3732308" y="324058"/>
                </a:cubicBezTo>
                <a:lnTo>
                  <a:pt x="3734666" y="313533"/>
                </a:lnTo>
                <a:close/>
                <a:moveTo>
                  <a:pt x="3756993" y="281568"/>
                </a:moveTo>
                <a:lnTo>
                  <a:pt x="3752098" y="295415"/>
                </a:lnTo>
                <a:lnTo>
                  <a:pt x="3752099" y="295415"/>
                </a:lnTo>
                <a:close/>
                <a:moveTo>
                  <a:pt x="3743673" y="24486"/>
                </a:moveTo>
                <a:lnTo>
                  <a:pt x="3741410" y="74129"/>
                </a:lnTo>
                <a:cubicBezTo>
                  <a:pt x="3742333" y="91492"/>
                  <a:pt x="3744643" y="108703"/>
                  <a:pt x="3747334" y="125861"/>
                </a:cubicBezTo>
                <a:lnTo>
                  <a:pt x="3751729" y="153388"/>
                </a:lnTo>
                <a:lnTo>
                  <a:pt x="3760002" y="228944"/>
                </a:lnTo>
                <a:lnTo>
                  <a:pt x="3755543" y="177271"/>
                </a:lnTo>
                <a:lnTo>
                  <a:pt x="3751729" y="153388"/>
                </a:lnTo>
                <a:lnTo>
                  <a:pt x="3751530" y="151569"/>
                </a:lnTo>
                <a:cubicBezTo>
                  <a:pt x="3747300" y="125876"/>
                  <a:pt x="3742795" y="100174"/>
                  <a:pt x="3741411" y="74129"/>
                </a:cubicBezTo>
                <a:close/>
                <a:moveTo>
                  <a:pt x="3741092" y="0"/>
                </a:moveTo>
                <a:lnTo>
                  <a:pt x="4205201" y="0"/>
                </a:lnTo>
                <a:lnTo>
                  <a:pt x="4204073" y="2817"/>
                </a:lnTo>
                <a:cubicBezTo>
                  <a:pt x="4195691" y="21486"/>
                  <a:pt x="4193023" y="43012"/>
                  <a:pt x="4189974" y="63587"/>
                </a:cubicBezTo>
                <a:cubicBezTo>
                  <a:pt x="4184450" y="101308"/>
                  <a:pt x="4181020" y="139219"/>
                  <a:pt x="4176068" y="176939"/>
                </a:cubicBezTo>
                <a:cubicBezTo>
                  <a:pt x="4174924" y="184941"/>
                  <a:pt x="4172830" y="194085"/>
                  <a:pt x="4168066" y="200182"/>
                </a:cubicBezTo>
                <a:cubicBezTo>
                  <a:pt x="4136061" y="241901"/>
                  <a:pt x="4127108" y="292579"/>
                  <a:pt x="4130154" y="340774"/>
                </a:cubicBezTo>
                <a:cubicBezTo>
                  <a:pt x="4132443" y="378686"/>
                  <a:pt x="4134157" y="415835"/>
                  <a:pt x="4130919" y="453364"/>
                </a:cubicBezTo>
                <a:cubicBezTo>
                  <a:pt x="4130727" y="456222"/>
                  <a:pt x="4131109" y="460032"/>
                  <a:pt x="4132633" y="462126"/>
                </a:cubicBezTo>
                <a:cubicBezTo>
                  <a:pt x="4142729" y="475081"/>
                  <a:pt x="4143491" y="488607"/>
                  <a:pt x="4145205" y="505182"/>
                </a:cubicBezTo>
                <a:cubicBezTo>
                  <a:pt x="4147683" y="528615"/>
                  <a:pt x="4145967" y="550141"/>
                  <a:pt x="4141777" y="571860"/>
                </a:cubicBezTo>
                <a:cubicBezTo>
                  <a:pt x="4138729" y="587672"/>
                  <a:pt x="4132443" y="603673"/>
                  <a:pt x="4124440" y="617772"/>
                </a:cubicBezTo>
                <a:cubicBezTo>
                  <a:pt x="4113200" y="637392"/>
                  <a:pt x="4108820" y="656255"/>
                  <a:pt x="4123678" y="674923"/>
                </a:cubicBezTo>
                <a:cubicBezTo>
                  <a:pt x="4139491" y="695116"/>
                  <a:pt x="4133967" y="717977"/>
                  <a:pt x="4134537" y="740268"/>
                </a:cubicBezTo>
                <a:cubicBezTo>
                  <a:pt x="4134729" y="749982"/>
                  <a:pt x="4134347" y="760270"/>
                  <a:pt x="4136823" y="769605"/>
                </a:cubicBezTo>
                <a:cubicBezTo>
                  <a:pt x="4143873" y="796655"/>
                  <a:pt x="4154541" y="822756"/>
                  <a:pt x="4159303" y="850189"/>
                </a:cubicBezTo>
                <a:cubicBezTo>
                  <a:pt x="4161970" y="865430"/>
                  <a:pt x="4157207" y="882384"/>
                  <a:pt x="4153779" y="898198"/>
                </a:cubicBezTo>
                <a:cubicBezTo>
                  <a:pt x="4150159" y="914200"/>
                  <a:pt x="4144635" y="930011"/>
                  <a:pt x="4138919" y="945444"/>
                </a:cubicBezTo>
                <a:cubicBezTo>
                  <a:pt x="4135109" y="955920"/>
                  <a:pt x="4131489" y="967350"/>
                  <a:pt x="4124630" y="975733"/>
                </a:cubicBezTo>
                <a:cubicBezTo>
                  <a:pt x="4109010" y="994785"/>
                  <a:pt x="4106342" y="1014406"/>
                  <a:pt x="4114534" y="1036887"/>
                </a:cubicBezTo>
                <a:cubicBezTo>
                  <a:pt x="4115868" y="1040315"/>
                  <a:pt x="4115868" y="1044315"/>
                  <a:pt x="4116058" y="1048125"/>
                </a:cubicBezTo>
                <a:cubicBezTo>
                  <a:pt x="4120058" y="1109091"/>
                  <a:pt x="4122536" y="1170051"/>
                  <a:pt x="4128632" y="1230633"/>
                </a:cubicBezTo>
                <a:cubicBezTo>
                  <a:pt x="4131109" y="1255206"/>
                  <a:pt x="4141967" y="1278829"/>
                  <a:pt x="4148825" y="1303024"/>
                </a:cubicBezTo>
                <a:cubicBezTo>
                  <a:pt x="4150159" y="1307978"/>
                  <a:pt x="4152255" y="1313504"/>
                  <a:pt x="4151301" y="1318456"/>
                </a:cubicBezTo>
                <a:cubicBezTo>
                  <a:pt x="4141777" y="1372368"/>
                  <a:pt x="4155683" y="1422854"/>
                  <a:pt x="4173972" y="1472575"/>
                </a:cubicBezTo>
                <a:cubicBezTo>
                  <a:pt x="4175878" y="1477717"/>
                  <a:pt x="4175306" y="1484004"/>
                  <a:pt x="4174924" y="1489720"/>
                </a:cubicBezTo>
                <a:cubicBezTo>
                  <a:pt x="4173592" y="1505724"/>
                  <a:pt x="4166924" y="1523059"/>
                  <a:pt x="4170924" y="1537537"/>
                </a:cubicBezTo>
                <a:cubicBezTo>
                  <a:pt x="4181974" y="1576019"/>
                  <a:pt x="4195309" y="1614120"/>
                  <a:pt x="4212073" y="1650317"/>
                </a:cubicBezTo>
                <a:cubicBezTo>
                  <a:pt x="4229028" y="1687086"/>
                  <a:pt x="4243316" y="1721185"/>
                  <a:pt x="4226173" y="1763287"/>
                </a:cubicBezTo>
                <a:cubicBezTo>
                  <a:pt x="4218932" y="1781194"/>
                  <a:pt x="4224076" y="1804816"/>
                  <a:pt x="4225981" y="1825393"/>
                </a:cubicBezTo>
                <a:cubicBezTo>
                  <a:pt x="4227504" y="1840441"/>
                  <a:pt x="4236078" y="1854920"/>
                  <a:pt x="4236078" y="1869780"/>
                </a:cubicBezTo>
                <a:cubicBezTo>
                  <a:pt x="4236078" y="1909408"/>
                  <a:pt x="4246174" y="1944649"/>
                  <a:pt x="4266749" y="1978940"/>
                </a:cubicBezTo>
                <a:cubicBezTo>
                  <a:pt x="4274749" y="1992279"/>
                  <a:pt x="4269416" y="2013043"/>
                  <a:pt x="4271512" y="2030378"/>
                </a:cubicBezTo>
                <a:cubicBezTo>
                  <a:pt x="4273987" y="2048668"/>
                  <a:pt x="4276274" y="2067525"/>
                  <a:pt x="4281800" y="2085054"/>
                </a:cubicBezTo>
                <a:cubicBezTo>
                  <a:pt x="4296278" y="2130393"/>
                  <a:pt x="4312661" y="2175163"/>
                  <a:pt x="4327901" y="2220312"/>
                </a:cubicBezTo>
                <a:cubicBezTo>
                  <a:pt x="4340476" y="2257459"/>
                  <a:pt x="4330569" y="2294039"/>
                  <a:pt x="4325236" y="2330806"/>
                </a:cubicBezTo>
                <a:cubicBezTo>
                  <a:pt x="4321805" y="2353859"/>
                  <a:pt x="4313613" y="2375383"/>
                  <a:pt x="4325807" y="2401292"/>
                </a:cubicBezTo>
                <a:cubicBezTo>
                  <a:pt x="4337427" y="2426059"/>
                  <a:pt x="4334759" y="2457492"/>
                  <a:pt x="4341047" y="2485307"/>
                </a:cubicBezTo>
                <a:cubicBezTo>
                  <a:pt x="4346380" y="2508742"/>
                  <a:pt x="4354954" y="2531409"/>
                  <a:pt x="4363336" y="2554079"/>
                </a:cubicBezTo>
                <a:cubicBezTo>
                  <a:pt x="4374768" y="2584942"/>
                  <a:pt x="4386767" y="2615421"/>
                  <a:pt x="4381054" y="2649143"/>
                </a:cubicBezTo>
                <a:cubicBezTo>
                  <a:pt x="4374575" y="2687436"/>
                  <a:pt x="4398960" y="2713723"/>
                  <a:pt x="4415154" y="2743826"/>
                </a:cubicBezTo>
                <a:cubicBezTo>
                  <a:pt x="4426202" y="2764590"/>
                  <a:pt x="4434395" y="2787259"/>
                  <a:pt x="4441254" y="2809930"/>
                </a:cubicBezTo>
                <a:cubicBezTo>
                  <a:pt x="4450207" y="2840219"/>
                  <a:pt x="4455542" y="2871462"/>
                  <a:pt x="4464304" y="2901943"/>
                </a:cubicBezTo>
                <a:cubicBezTo>
                  <a:pt x="4477448" y="2948047"/>
                  <a:pt x="4487736" y="2994722"/>
                  <a:pt x="4480497" y="3042728"/>
                </a:cubicBezTo>
                <a:cubicBezTo>
                  <a:pt x="4477259" y="3064827"/>
                  <a:pt x="4477448" y="3085403"/>
                  <a:pt x="4482212" y="3107500"/>
                </a:cubicBezTo>
                <a:cubicBezTo>
                  <a:pt x="4490023" y="3143695"/>
                  <a:pt x="4490976" y="3180844"/>
                  <a:pt x="4520122" y="3209993"/>
                </a:cubicBezTo>
                <a:cubicBezTo>
                  <a:pt x="4530410" y="3220280"/>
                  <a:pt x="4533076" y="3238758"/>
                  <a:pt x="4538410" y="3253809"/>
                </a:cubicBezTo>
                <a:cubicBezTo>
                  <a:pt x="4544699" y="3271145"/>
                  <a:pt x="4541459" y="3283908"/>
                  <a:pt x="4523170" y="3293244"/>
                </a:cubicBezTo>
                <a:cubicBezTo>
                  <a:pt x="4514979" y="3297434"/>
                  <a:pt x="4506978" y="3309437"/>
                  <a:pt x="4505643" y="3318771"/>
                </a:cubicBezTo>
                <a:cubicBezTo>
                  <a:pt x="4501643" y="3346776"/>
                  <a:pt x="4507549" y="3372495"/>
                  <a:pt x="4520504" y="3399546"/>
                </a:cubicBezTo>
                <a:cubicBezTo>
                  <a:pt x="4532697" y="3424883"/>
                  <a:pt x="4531362" y="3456508"/>
                  <a:pt x="4536124" y="3485275"/>
                </a:cubicBezTo>
                <a:cubicBezTo>
                  <a:pt x="4539554" y="3505657"/>
                  <a:pt x="4546602" y="3526042"/>
                  <a:pt x="4546602" y="3546617"/>
                </a:cubicBezTo>
                <a:cubicBezTo>
                  <a:pt x="4546602" y="3572146"/>
                  <a:pt x="4540506" y="3597482"/>
                  <a:pt x="4538221" y="3623201"/>
                </a:cubicBezTo>
                <a:cubicBezTo>
                  <a:pt x="4536316" y="3643204"/>
                  <a:pt x="4537079" y="3663589"/>
                  <a:pt x="4534792" y="3683591"/>
                </a:cubicBezTo>
                <a:cubicBezTo>
                  <a:pt x="4533076" y="3699976"/>
                  <a:pt x="4528696" y="3716168"/>
                  <a:pt x="4525077" y="3732361"/>
                </a:cubicBezTo>
                <a:cubicBezTo>
                  <a:pt x="4523742" y="3738267"/>
                  <a:pt x="4518597" y="3744173"/>
                  <a:pt x="4519359" y="3749506"/>
                </a:cubicBezTo>
                <a:cubicBezTo>
                  <a:pt x="4527552" y="3802467"/>
                  <a:pt x="4490976" y="3840569"/>
                  <a:pt x="4474782" y="3885338"/>
                </a:cubicBezTo>
                <a:cubicBezTo>
                  <a:pt x="4457636" y="3932394"/>
                  <a:pt x="4431347" y="3977925"/>
                  <a:pt x="4439157" y="4030503"/>
                </a:cubicBezTo>
                <a:cubicBezTo>
                  <a:pt x="4443919" y="4062318"/>
                  <a:pt x="4454971" y="4092989"/>
                  <a:pt x="4461639" y="4124614"/>
                </a:cubicBezTo>
                <a:cubicBezTo>
                  <a:pt x="4463924" y="4135854"/>
                  <a:pt x="4463542" y="4148427"/>
                  <a:pt x="4461256" y="4159667"/>
                </a:cubicBezTo>
                <a:cubicBezTo>
                  <a:pt x="4450777" y="4213961"/>
                  <a:pt x="4449253" y="4267493"/>
                  <a:pt x="4466400" y="4320837"/>
                </a:cubicBezTo>
                <a:cubicBezTo>
                  <a:pt x="4469259" y="4329979"/>
                  <a:pt x="4471924" y="4339695"/>
                  <a:pt x="4471924" y="4349222"/>
                </a:cubicBezTo>
                <a:cubicBezTo>
                  <a:pt x="4471924" y="4401419"/>
                  <a:pt x="4467924" y="4452665"/>
                  <a:pt x="4449253" y="4502579"/>
                </a:cubicBezTo>
                <a:cubicBezTo>
                  <a:pt x="4442967" y="4519343"/>
                  <a:pt x="4446967" y="4539728"/>
                  <a:pt x="4445443" y="4558207"/>
                </a:cubicBezTo>
                <a:cubicBezTo>
                  <a:pt x="4444111" y="4575351"/>
                  <a:pt x="4443539" y="4592878"/>
                  <a:pt x="4439157" y="4609452"/>
                </a:cubicBezTo>
                <a:cubicBezTo>
                  <a:pt x="4432681" y="4633647"/>
                  <a:pt x="4431919" y="4656126"/>
                  <a:pt x="4437633" y="4681083"/>
                </a:cubicBezTo>
                <a:cubicBezTo>
                  <a:pt x="4442967" y="4704895"/>
                  <a:pt x="4440301" y="4730614"/>
                  <a:pt x="4440491" y="4755381"/>
                </a:cubicBezTo>
                <a:cubicBezTo>
                  <a:pt x="4440681" y="4783004"/>
                  <a:pt x="4440871" y="4810627"/>
                  <a:pt x="4439919" y="4838250"/>
                </a:cubicBezTo>
                <a:cubicBezTo>
                  <a:pt x="4439539" y="4849300"/>
                  <a:pt x="4431919" y="4861873"/>
                  <a:pt x="4434967" y="4871019"/>
                </a:cubicBezTo>
                <a:cubicBezTo>
                  <a:pt x="4445254" y="4900546"/>
                  <a:pt x="4432872" y="4930075"/>
                  <a:pt x="4438395" y="4959602"/>
                </a:cubicBezTo>
                <a:cubicBezTo>
                  <a:pt x="4441254" y="4974082"/>
                  <a:pt x="4433444" y="4990465"/>
                  <a:pt x="4432681" y="5006086"/>
                </a:cubicBezTo>
                <a:cubicBezTo>
                  <a:pt x="4431347" y="5031614"/>
                  <a:pt x="4431919" y="5057141"/>
                  <a:pt x="4431537" y="5082670"/>
                </a:cubicBezTo>
                <a:cubicBezTo>
                  <a:pt x="4431347" y="5091052"/>
                  <a:pt x="4430585" y="5099245"/>
                  <a:pt x="4430202" y="5107627"/>
                </a:cubicBezTo>
                <a:cubicBezTo>
                  <a:pt x="4429823" y="5115057"/>
                  <a:pt x="4428108" y="5122867"/>
                  <a:pt x="4429440" y="5129916"/>
                </a:cubicBezTo>
                <a:cubicBezTo>
                  <a:pt x="4434205" y="5155445"/>
                  <a:pt x="4442016" y="5180591"/>
                  <a:pt x="4445063" y="5206308"/>
                </a:cubicBezTo>
                <a:cubicBezTo>
                  <a:pt x="4447729" y="5228597"/>
                  <a:pt x="4444111" y="5251650"/>
                  <a:pt x="4446015" y="5274129"/>
                </a:cubicBezTo>
                <a:cubicBezTo>
                  <a:pt x="4449253" y="5313754"/>
                  <a:pt x="4454971" y="5353379"/>
                  <a:pt x="4458589" y="5393005"/>
                </a:cubicBezTo>
                <a:cubicBezTo>
                  <a:pt x="4459351" y="5401579"/>
                  <a:pt x="4454587" y="5410531"/>
                  <a:pt x="4454207" y="5419295"/>
                </a:cubicBezTo>
                <a:cubicBezTo>
                  <a:pt x="4453255" y="5446728"/>
                  <a:pt x="4453063" y="5474161"/>
                  <a:pt x="4452493" y="5501594"/>
                </a:cubicBezTo>
                <a:cubicBezTo>
                  <a:pt x="4452301" y="5517215"/>
                  <a:pt x="4452873" y="5533027"/>
                  <a:pt x="4451160" y="5548460"/>
                </a:cubicBezTo>
                <a:cubicBezTo>
                  <a:pt x="4448873" y="5568842"/>
                  <a:pt x="4445443" y="5587321"/>
                  <a:pt x="4460304" y="5606372"/>
                </a:cubicBezTo>
                <a:cubicBezTo>
                  <a:pt x="4483354" y="5635711"/>
                  <a:pt x="4474400" y="5673050"/>
                  <a:pt x="4479734" y="5706959"/>
                </a:cubicBezTo>
                <a:cubicBezTo>
                  <a:pt x="4481069" y="5715723"/>
                  <a:pt x="4481259" y="5724678"/>
                  <a:pt x="4482782" y="5733440"/>
                </a:cubicBezTo>
                <a:cubicBezTo>
                  <a:pt x="4485641" y="5749634"/>
                  <a:pt x="4488879" y="5765635"/>
                  <a:pt x="4492119" y="5781830"/>
                </a:cubicBezTo>
                <a:cubicBezTo>
                  <a:pt x="4492690" y="5784686"/>
                  <a:pt x="4492881" y="5787924"/>
                  <a:pt x="4493834" y="5790592"/>
                </a:cubicBezTo>
                <a:cubicBezTo>
                  <a:pt x="4501833" y="5815169"/>
                  <a:pt x="4510977" y="5839361"/>
                  <a:pt x="4517455" y="5864318"/>
                </a:cubicBezTo>
                <a:cubicBezTo>
                  <a:pt x="4520695" y="5876511"/>
                  <a:pt x="4521076" y="5890037"/>
                  <a:pt x="4519359" y="5902610"/>
                </a:cubicBezTo>
                <a:cubicBezTo>
                  <a:pt x="4514407" y="5939377"/>
                  <a:pt x="4512311" y="5975764"/>
                  <a:pt x="4519551" y="6012723"/>
                </a:cubicBezTo>
                <a:cubicBezTo>
                  <a:pt x="4522408" y="6027392"/>
                  <a:pt x="4517645" y="6043776"/>
                  <a:pt x="4515931" y="6059397"/>
                </a:cubicBezTo>
                <a:cubicBezTo>
                  <a:pt x="4511360" y="6096736"/>
                  <a:pt x="4506405" y="6134075"/>
                  <a:pt x="4502025" y="6171605"/>
                </a:cubicBezTo>
                <a:cubicBezTo>
                  <a:pt x="4499358" y="6195037"/>
                  <a:pt x="4497833" y="6218660"/>
                  <a:pt x="4495167" y="6242093"/>
                </a:cubicBezTo>
                <a:cubicBezTo>
                  <a:pt x="4491927" y="6269144"/>
                  <a:pt x="4486975" y="6296005"/>
                  <a:pt x="4484306" y="6323058"/>
                </a:cubicBezTo>
                <a:cubicBezTo>
                  <a:pt x="4481259" y="6353919"/>
                  <a:pt x="4480688" y="6384972"/>
                  <a:pt x="4477448" y="6415833"/>
                </a:cubicBezTo>
                <a:cubicBezTo>
                  <a:pt x="4471162" y="6472225"/>
                  <a:pt x="4463733" y="6528424"/>
                  <a:pt x="4456683" y="6584812"/>
                </a:cubicBezTo>
                <a:cubicBezTo>
                  <a:pt x="4449825" y="6639488"/>
                  <a:pt x="4443729" y="6694164"/>
                  <a:pt x="4435157" y="6748458"/>
                </a:cubicBezTo>
                <a:cubicBezTo>
                  <a:pt x="4431537" y="6771319"/>
                  <a:pt x="4421630" y="6793035"/>
                  <a:pt x="4416106" y="6815516"/>
                </a:cubicBezTo>
                <a:lnTo>
                  <a:pt x="4406407" y="6858000"/>
                </a:lnTo>
                <a:lnTo>
                  <a:pt x="4234154" y="6858000"/>
                </a:lnTo>
                <a:lnTo>
                  <a:pt x="0" y="6858000"/>
                </a:lnTo>
                <a:lnTo>
                  <a:pt x="0" y="2"/>
                </a:lnTo>
                <a:lnTo>
                  <a:pt x="3741092" y="1"/>
                </a:lnTo>
                <a:lnTo>
                  <a:pt x="3743810" y="21486"/>
                </a:lnTo>
                <a:close/>
              </a:path>
            </a:pathLst>
          </a:custGeom>
          <a:effectLst/>
        </p:spPr>
      </p:pic>
      <p:grpSp>
        <p:nvGrpSpPr>
          <p:cNvPr id="11" name="Group 10">
            <a:extLst>
              <a:ext uri="{FF2B5EF4-FFF2-40B4-BE49-F238E27FC236}">
                <a16:creationId xmlns:a16="http://schemas.microsoft.com/office/drawing/2014/main" id="{54A1C8FD-E5B7-4BEC-A74A-A55FB8EA7C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2" name="Freeform: Shape 11">
              <a:extLst>
                <a:ext uri="{FF2B5EF4-FFF2-40B4-BE49-F238E27FC236}">
                  <a16:creationId xmlns:a16="http://schemas.microsoft.com/office/drawing/2014/main" id="{B20D202D-5E48-4B15-9AF5-71BED4FCF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68D6A069-9380-4E59-A0DA-07053EE8E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p:cNvSpPr>
            <a:spLocks noGrp="1"/>
          </p:cNvSpPr>
          <p:nvPr>
            <p:ph idx="1"/>
          </p:nvPr>
        </p:nvSpPr>
        <p:spPr>
          <a:xfrm>
            <a:off x="4139722" y="1061683"/>
            <a:ext cx="7908862" cy="4594188"/>
          </a:xfrm>
        </p:spPr>
        <p:txBody>
          <a:bodyPr vert="horz" lIns="91440" tIns="45720" rIns="91440" bIns="45720" rtlCol="0" anchor="t">
            <a:noAutofit/>
          </a:bodyPr>
          <a:lstStyle/>
          <a:p>
            <a:pPr lvl="1"/>
            <a:r>
              <a:rPr lang="en-GB" sz="1800" dirty="0">
                <a:solidFill>
                  <a:schemeClr val="bg1">
                    <a:alpha val="80000"/>
                  </a:schemeClr>
                </a:solidFill>
              </a:rPr>
              <a:t>Reduced taxation</a:t>
            </a:r>
            <a:endParaRPr lang="en-GB" sz="1800" dirty="0">
              <a:solidFill>
                <a:schemeClr val="bg1">
                  <a:alpha val="80000"/>
                </a:schemeClr>
              </a:solidFill>
              <a:cs typeface="Calibri"/>
            </a:endParaRPr>
          </a:p>
          <a:p>
            <a:pPr lvl="2"/>
            <a:r>
              <a:rPr lang="en-GB" sz="1800" dirty="0">
                <a:solidFill>
                  <a:schemeClr val="bg1">
                    <a:alpha val="80000"/>
                  </a:schemeClr>
                </a:solidFill>
              </a:rPr>
              <a:t>Increases disposable income</a:t>
            </a:r>
            <a:endParaRPr lang="en-GB" sz="1800" dirty="0">
              <a:solidFill>
                <a:schemeClr val="bg1">
                  <a:alpha val="80000"/>
                </a:schemeClr>
              </a:solidFill>
              <a:cs typeface="Calibri"/>
            </a:endParaRPr>
          </a:p>
          <a:p>
            <a:pPr lvl="1"/>
            <a:r>
              <a:rPr lang="en-GB" sz="1800" dirty="0">
                <a:solidFill>
                  <a:schemeClr val="bg1">
                    <a:alpha val="80000"/>
                  </a:schemeClr>
                </a:solidFill>
              </a:rPr>
              <a:t>Lower interest rates</a:t>
            </a:r>
            <a:endParaRPr lang="en-GB" sz="1800" dirty="0">
              <a:solidFill>
                <a:schemeClr val="bg1">
                  <a:alpha val="80000"/>
                </a:schemeClr>
              </a:solidFill>
              <a:cs typeface="Calibri"/>
            </a:endParaRPr>
          </a:p>
          <a:p>
            <a:pPr lvl="2"/>
            <a:r>
              <a:rPr lang="en-GB" sz="1800" dirty="0">
                <a:solidFill>
                  <a:schemeClr val="bg1">
                    <a:alpha val="80000"/>
                  </a:schemeClr>
                </a:solidFill>
              </a:rPr>
              <a:t>Makes borrowing more attractive and saving less rewarding</a:t>
            </a:r>
            <a:endParaRPr lang="en-GB" sz="1800" dirty="0">
              <a:solidFill>
                <a:schemeClr val="bg1">
                  <a:alpha val="80000"/>
                </a:schemeClr>
              </a:solidFill>
              <a:cs typeface="Calibri"/>
            </a:endParaRPr>
          </a:p>
          <a:p>
            <a:pPr lvl="1"/>
            <a:r>
              <a:rPr lang="en-GB" sz="1800" dirty="0">
                <a:solidFill>
                  <a:schemeClr val="bg1">
                    <a:alpha val="80000"/>
                  </a:schemeClr>
                </a:solidFill>
              </a:rPr>
              <a:t>A general rise in consumer spending</a:t>
            </a:r>
            <a:endParaRPr lang="en-GB" sz="1800" dirty="0">
              <a:solidFill>
                <a:schemeClr val="bg1">
                  <a:alpha val="80000"/>
                </a:schemeClr>
              </a:solidFill>
              <a:cs typeface="Calibri"/>
            </a:endParaRPr>
          </a:p>
          <a:p>
            <a:pPr lvl="2"/>
            <a:r>
              <a:rPr lang="en-GB" sz="1800" dirty="0">
                <a:solidFill>
                  <a:schemeClr val="bg1">
                    <a:alpha val="80000"/>
                  </a:schemeClr>
                </a:solidFill>
              </a:rPr>
              <a:t>Perhaps from higher incomes and consumer confidence</a:t>
            </a:r>
            <a:endParaRPr lang="en-GB" sz="1800" dirty="0">
              <a:solidFill>
                <a:schemeClr val="bg1">
                  <a:alpha val="80000"/>
                </a:schemeClr>
              </a:solidFill>
              <a:cs typeface="Calibri"/>
            </a:endParaRPr>
          </a:p>
          <a:p>
            <a:pPr lvl="1"/>
            <a:r>
              <a:rPr lang="en-GB" sz="1800" dirty="0">
                <a:solidFill>
                  <a:schemeClr val="bg1">
                    <a:alpha val="80000"/>
                  </a:schemeClr>
                </a:solidFill>
              </a:rPr>
              <a:t>Improved availability of credit</a:t>
            </a:r>
            <a:endParaRPr lang="en-GB" sz="1800" dirty="0">
              <a:solidFill>
                <a:schemeClr val="bg1">
                  <a:alpha val="80000"/>
                </a:schemeClr>
              </a:solidFill>
              <a:cs typeface="Calibri"/>
            </a:endParaRPr>
          </a:p>
          <a:p>
            <a:pPr lvl="2"/>
            <a:r>
              <a:rPr lang="en-GB" sz="1800" dirty="0">
                <a:solidFill>
                  <a:schemeClr val="bg1">
                    <a:alpha val="80000"/>
                  </a:schemeClr>
                </a:solidFill>
              </a:rPr>
              <a:t>Banks/Building Societies widen the availability of credit or make it more affordable</a:t>
            </a:r>
            <a:endParaRPr lang="en-GB" sz="1800" dirty="0">
              <a:solidFill>
                <a:schemeClr val="bg1">
                  <a:alpha val="80000"/>
                </a:schemeClr>
              </a:solidFill>
              <a:cs typeface="Calibri"/>
            </a:endParaRPr>
          </a:p>
          <a:p>
            <a:pPr lvl="1"/>
            <a:r>
              <a:rPr lang="en-GB" sz="1800" dirty="0">
                <a:solidFill>
                  <a:schemeClr val="bg1">
                    <a:alpha val="80000"/>
                  </a:schemeClr>
                </a:solidFill>
              </a:rPr>
              <a:t>A weak exchange rate</a:t>
            </a:r>
            <a:endParaRPr lang="en-GB" sz="1800" dirty="0">
              <a:solidFill>
                <a:schemeClr val="bg1">
                  <a:alpha val="80000"/>
                </a:schemeClr>
              </a:solidFill>
              <a:cs typeface="Calibri"/>
            </a:endParaRPr>
          </a:p>
          <a:p>
            <a:pPr lvl="2"/>
            <a:r>
              <a:rPr lang="en-GB" sz="1800" dirty="0">
                <a:solidFill>
                  <a:schemeClr val="bg1">
                    <a:alpha val="80000"/>
                  </a:schemeClr>
                </a:solidFill>
              </a:rPr>
              <a:t>Will boost export growth</a:t>
            </a:r>
            <a:endParaRPr lang="en-GB" sz="1800" dirty="0">
              <a:solidFill>
                <a:schemeClr val="bg1">
                  <a:alpha val="80000"/>
                </a:schemeClr>
              </a:solidFill>
              <a:cs typeface="Calibri"/>
            </a:endParaRPr>
          </a:p>
          <a:p>
            <a:pPr lvl="1"/>
            <a:r>
              <a:rPr lang="en-GB" sz="1800" dirty="0">
                <a:solidFill>
                  <a:schemeClr val="bg1">
                    <a:alpha val="80000"/>
                  </a:schemeClr>
                </a:solidFill>
              </a:rPr>
              <a:t>Fast growth in other countries</a:t>
            </a:r>
            <a:endParaRPr lang="en-GB" sz="1800" dirty="0">
              <a:solidFill>
                <a:schemeClr val="bg1">
                  <a:alpha val="80000"/>
                </a:schemeClr>
              </a:solidFill>
              <a:cs typeface="Calibri"/>
            </a:endParaRPr>
          </a:p>
          <a:p>
            <a:pPr lvl="2"/>
            <a:r>
              <a:rPr lang="en-GB" sz="1800" dirty="0">
                <a:solidFill>
                  <a:schemeClr val="bg1">
                    <a:alpha val="80000"/>
                  </a:schemeClr>
                </a:solidFill>
              </a:rPr>
              <a:t>May increase demand for UK exports</a:t>
            </a:r>
            <a:endParaRPr lang="en-GB" sz="1800" dirty="0">
              <a:solidFill>
                <a:schemeClr val="bg1">
                  <a:alpha val="80000"/>
                </a:schemeClr>
              </a:solidFill>
              <a:cs typeface="Calibri"/>
            </a:endParaRPr>
          </a:p>
          <a:p>
            <a:pPr lvl="1"/>
            <a:r>
              <a:rPr lang="en-GB" sz="1800" dirty="0">
                <a:solidFill>
                  <a:schemeClr val="bg1">
                    <a:alpha val="80000"/>
                  </a:schemeClr>
                </a:solidFill>
              </a:rPr>
              <a:t>General rise in confidence / expectations of future growth</a:t>
            </a:r>
            <a:endParaRPr lang="en-GB" sz="1800" dirty="0">
              <a:solidFill>
                <a:schemeClr val="bg1">
                  <a:alpha val="80000"/>
                </a:schemeClr>
              </a:solidFill>
              <a:cs typeface="Calibri"/>
            </a:endParaRPr>
          </a:p>
          <a:p>
            <a:pPr lvl="2"/>
            <a:r>
              <a:rPr lang="en-GB" sz="1800" dirty="0">
                <a:solidFill>
                  <a:schemeClr val="bg1">
                    <a:alpha val="80000"/>
                  </a:schemeClr>
                </a:solidFill>
              </a:rPr>
              <a:t>May feed through to higher consumer spending and investment</a:t>
            </a:r>
            <a:endParaRPr lang="en-GB" sz="1800" dirty="0">
              <a:solidFill>
                <a:schemeClr val="bg1">
                  <a:alpha val="80000"/>
                </a:schemeClr>
              </a:solidFill>
              <a:cs typeface="Calibri"/>
            </a:endParaRPr>
          </a:p>
          <a:p>
            <a:pPr lvl="1"/>
            <a:r>
              <a:rPr lang="en-GB" sz="1800" dirty="0">
                <a:solidFill>
                  <a:schemeClr val="bg1">
                    <a:alpha val="80000"/>
                  </a:schemeClr>
                </a:solidFill>
              </a:rPr>
              <a:t>Certainty</a:t>
            </a:r>
            <a:endParaRPr lang="en-GB" sz="1800" dirty="0">
              <a:solidFill>
                <a:schemeClr val="bg1">
                  <a:alpha val="80000"/>
                </a:schemeClr>
              </a:solidFill>
              <a:cs typeface="Calibri"/>
            </a:endParaRPr>
          </a:p>
          <a:p>
            <a:pPr lvl="2"/>
            <a:r>
              <a:rPr lang="en-GB" sz="1800" dirty="0">
                <a:solidFill>
                  <a:schemeClr val="bg1">
                    <a:alpha val="80000"/>
                  </a:schemeClr>
                </a:solidFill>
              </a:rPr>
              <a:t>Links to confidence and assists consumers and firms in their spending and investment decisions</a:t>
            </a:r>
            <a:endParaRPr lang="en-GB" sz="1800" dirty="0">
              <a:solidFill>
                <a:schemeClr val="bg1">
                  <a:alpha val="80000"/>
                </a:schemeClr>
              </a:solidFill>
              <a:cs typeface="Calibri"/>
            </a:endParaRPr>
          </a:p>
          <a:p>
            <a:endParaRPr lang="en-GB" sz="900">
              <a:solidFill>
                <a:schemeClr val="bg1">
                  <a:alpha val="80000"/>
                </a:schemeClr>
              </a:solidFill>
            </a:endParaRPr>
          </a:p>
        </p:txBody>
      </p:sp>
      <p:pic>
        <p:nvPicPr>
          <p:cNvPr id="4" name="Picture 3">
            <a:extLst>
              <a:ext uri="{FF2B5EF4-FFF2-40B4-BE49-F238E27FC236}">
                <a16:creationId xmlns:a16="http://schemas.microsoft.com/office/drawing/2014/main" id="{7C3A9D37-0F47-1D81-19C0-314C93BA024E}"/>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248131" y="1879822"/>
            <a:ext cx="7695738" cy="3098355"/>
          </a:xfrm>
          <a:prstGeom prst="rect">
            <a:avLst/>
          </a:prstGeom>
        </p:spPr>
      </p:pic>
      <p:pic>
        <p:nvPicPr>
          <p:cNvPr id="6" name="Picture 5">
            <a:extLst>
              <a:ext uri="{FF2B5EF4-FFF2-40B4-BE49-F238E27FC236}">
                <a16:creationId xmlns:a16="http://schemas.microsoft.com/office/drawing/2014/main" id="{2DB29D4C-2964-E4F0-665F-8EB48DE6990A}"/>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10796646" y="231617"/>
            <a:ext cx="933411" cy="375797"/>
          </a:xfrm>
          <a:prstGeom prst="rect">
            <a:avLst/>
          </a:prstGeom>
        </p:spPr>
      </p:pic>
      <p:sp>
        <p:nvSpPr>
          <p:cNvPr id="7" name="Footer Placeholder 2">
            <a:extLst>
              <a:ext uri="{FF2B5EF4-FFF2-40B4-BE49-F238E27FC236}">
                <a16:creationId xmlns:a16="http://schemas.microsoft.com/office/drawing/2014/main" id="{41EFF928-F613-9BA3-9E3E-D4C87DC254D9}"/>
              </a:ext>
            </a:extLst>
          </p:cNvPr>
          <p:cNvSpPr txBox="1">
            <a:spLocks/>
          </p:cNvSpPr>
          <p:nvPr/>
        </p:nvSpPr>
        <p:spPr>
          <a:xfrm>
            <a:off x="2259194"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24F048B-2540-C993-D748-BB99A499AAFA}"/>
              </a:ext>
            </a:extLst>
          </p:cNvPr>
          <p:cNvSpPr txBox="1"/>
          <p:nvPr/>
        </p:nvSpPr>
        <p:spPr>
          <a:xfrm>
            <a:off x="7082365"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936023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35FA909-3F24-448C-A8BC-7CF77F62F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BFB0ED-B367-4CF6-8174-3F923B5D75F9}"/>
              </a:ext>
            </a:extLst>
          </p:cNvPr>
          <p:cNvSpPr>
            <a:spLocks noGrp="1"/>
          </p:cNvSpPr>
          <p:nvPr>
            <p:ph type="title"/>
          </p:nvPr>
        </p:nvSpPr>
        <p:spPr>
          <a:xfrm>
            <a:off x="838200" y="1641752"/>
            <a:ext cx="6140449" cy="1323439"/>
          </a:xfrm>
        </p:spPr>
        <p:txBody>
          <a:bodyPr anchor="t">
            <a:normAutofit/>
          </a:bodyPr>
          <a:lstStyle/>
          <a:p>
            <a:r>
              <a:rPr lang="en-GB" sz="4000">
                <a:solidFill>
                  <a:schemeClr val="bg1"/>
                </a:solidFill>
              </a:rPr>
              <a:t>Activity</a:t>
            </a:r>
          </a:p>
        </p:txBody>
      </p:sp>
      <p:sp>
        <p:nvSpPr>
          <p:cNvPr id="3" name="Content Placeholder 2">
            <a:extLst>
              <a:ext uri="{FF2B5EF4-FFF2-40B4-BE49-F238E27FC236}">
                <a16:creationId xmlns:a16="http://schemas.microsoft.com/office/drawing/2014/main" id="{9C85F697-7E6D-4E4D-8DEB-5BE82BF6267D}"/>
              </a:ext>
            </a:extLst>
          </p:cNvPr>
          <p:cNvSpPr>
            <a:spLocks noGrp="1"/>
          </p:cNvSpPr>
          <p:nvPr>
            <p:ph idx="1"/>
          </p:nvPr>
        </p:nvSpPr>
        <p:spPr>
          <a:xfrm>
            <a:off x="838200" y="3146400"/>
            <a:ext cx="6140449" cy="2862288"/>
          </a:xfrm>
        </p:spPr>
        <p:txBody>
          <a:bodyPr>
            <a:normAutofit/>
          </a:bodyPr>
          <a:lstStyle/>
          <a:p>
            <a:r>
              <a:rPr lang="en-GB" sz="2400">
                <a:solidFill>
                  <a:schemeClr val="bg1">
                    <a:alpha val="80000"/>
                  </a:schemeClr>
                </a:solidFill>
              </a:rPr>
              <a:t>Draw a diagram to show the impact of an increase in confidence in the economy on a supply and demand chart.</a:t>
            </a:r>
          </a:p>
          <a:p>
            <a:r>
              <a:rPr lang="en-GB" sz="2400">
                <a:solidFill>
                  <a:schemeClr val="bg1">
                    <a:alpha val="80000"/>
                  </a:schemeClr>
                </a:solidFill>
              </a:rPr>
              <a:t>Explain how this will impact firms and consumers?</a:t>
            </a:r>
          </a:p>
        </p:txBody>
      </p:sp>
      <p:pic>
        <p:nvPicPr>
          <p:cNvPr id="5" name="Picture 4" descr="Graph">
            <a:extLst>
              <a:ext uri="{FF2B5EF4-FFF2-40B4-BE49-F238E27FC236}">
                <a16:creationId xmlns:a16="http://schemas.microsoft.com/office/drawing/2014/main" id="{29F89D01-F3E6-3020-EC57-F7FB47C53688}"/>
              </a:ext>
            </a:extLst>
          </p:cNvPr>
          <p:cNvPicPr>
            <a:picLocks noChangeAspect="1"/>
          </p:cNvPicPr>
          <p:nvPr/>
        </p:nvPicPr>
        <p:blipFill rotWithShape="1">
          <a:blip r:embed="rId2"/>
          <a:srcRect l="28039" r="30551" b="3"/>
          <a:stretch/>
        </p:blipFill>
        <p:spPr>
          <a:xfrm>
            <a:off x="7668829" y="-1"/>
            <a:ext cx="4543953" cy="6858002"/>
          </a:xfrm>
          <a:custGeom>
            <a:avLst/>
            <a:gdLst/>
            <a:ahLst/>
            <a:cxnLst/>
            <a:rect l="l" t="t" r="r" b="b"/>
            <a:pathLst>
              <a:path w="4543953" h="6858002">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332842" y="2836172"/>
                </a:moveTo>
                <a:lnTo>
                  <a:pt x="332842" y="2836173"/>
                </a:lnTo>
                <a:cubicBezTo>
                  <a:pt x="336914" y="2839983"/>
                  <a:pt x="340200" y="2844317"/>
                  <a:pt x="341533" y="2848794"/>
                </a:cubicBezTo>
                <a:cubicBezTo>
                  <a:pt x="348200" y="2870416"/>
                  <a:pt x="356392" y="2892181"/>
                  <a:pt x="361441" y="2914328"/>
                </a:cubicBezTo>
                <a:lnTo>
                  <a:pt x="366072" y="2947863"/>
                </a:lnTo>
                <a:lnTo>
                  <a:pt x="362488" y="2982148"/>
                </a:lnTo>
                <a:cubicBezTo>
                  <a:pt x="354392" y="3014153"/>
                  <a:pt x="350582" y="3045777"/>
                  <a:pt x="350796" y="3077401"/>
                </a:cubicBezTo>
                <a:lnTo>
                  <a:pt x="350796" y="3077402"/>
                </a:ln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0733" y="3680164"/>
                </a:lnTo>
                <a:lnTo>
                  <a:pt x="404781" y="3734838"/>
                </a:lnTo>
                <a:lnTo>
                  <a:pt x="404399" y="3754652"/>
                </a:lnTo>
                <a:cubicBezTo>
                  <a:pt x="398399" y="3767130"/>
                  <a:pt x="396447" y="3778655"/>
                  <a:pt x="398042" y="3789776"/>
                </a:cubicBezTo>
                <a:lnTo>
                  <a:pt x="398042" y="3789776"/>
                </a:ln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lnTo>
                  <a:pt x="386040" y="3962160"/>
                </a:lnTo>
                <a:cubicBezTo>
                  <a:pt x="383778" y="3988593"/>
                  <a:pt x="389446" y="4015835"/>
                  <a:pt x="401733" y="4043840"/>
                </a:cubicBezTo>
                <a:lnTo>
                  <a:pt x="416855" y="4103826"/>
                </a:lnTo>
                <a:lnTo>
                  <a:pt x="414887" y="4134256"/>
                </a:lnTo>
                <a:cubicBezTo>
                  <a:pt x="413045" y="4144498"/>
                  <a:pt x="409973" y="4154857"/>
                  <a:pt x="405543" y="4165383"/>
                </a:cubicBezTo>
                <a:cubicBezTo>
                  <a:pt x="402114" y="4173480"/>
                  <a:pt x="401543" y="4182767"/>
                  <a:pt x="401638" y="4192387"/>
                </a:cubicBezTo>
                <a:lnTo>
                  <a:pt x="401638" y="4192388"/>
                </a:lnTo>
                <a:lnTo>
                  <a:pt x="401638" y="4192388"/>
                </a:lnTo>
                <a:lnTo>
                  <a:pt x="401733" y="4221391"/>
                </a:lnTo>
                <a:lnTo>
                  <a:pt x="396017" y="4253014"/>
                </a:lnTo>
                <a:cubicBezTo>
                  <a:pt x="383824" y="4277401"/>
                  <a:pt x="368204" y="4300070"/>
                  <a:pt x="356201" y="4324645"/>
                </a:cubicBezTo>
                <a:cubicBezTo>
                  <a:pt x="350487" y="4336457"/>
                  <a:pt x="347439" y="4350554"/>
                  <a:pt x="347247" y="4363890"/>
                </a:cubicBezTo>
                <a:lnTo>
                  <a:pt x="347247" y="4363891"/>
                </a:ln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395828" y="4846490"/>
                  <a:pt x="384397" y="4866958"/>
                  <a:pt x="382691" y="4889275"/>
                </a:cubicBezTo>
                <a:lnTo>
                  <a:pt x="382691" y="4889275"/>
                </a:lnTo>
                <a:lnTo>
                  <a:pt x="382691" y="4889276"/>
                </a:lnTo>
                <a:cubicBezTo>
                  <a:pt x="382122" y="4896714"/>
                  <a:pt x="382634" y="4904358"/>
                  <a:pt x="384396" y="4912169"/>
                </a:cubicBezTo>
                <a:lnTo>
                  <a:pt x="385799" y="4933805"/>
                </a:lnTo>
                <a:lnTo>
                  <a:pt x="381039" y="4952673"/>
                </a:lnTo>
                <a:cubicBezTo>
                  <a:pt x="376253" y="4964604"/>
                  <a:pt x="368680" y="4975511"/>
                  <a:pt x="360964" y="4987037"/>
                </a:cubicBezTo>
                <a:cubicBezTo>
                  <a:pt x="349725" y="5003801"/>
                  <a:pt x="335627" y="5022852"/>
                  <a:pt x="334485" y="5041521"/>
                </a:cubicBezTo>
                <a:cubicBezTo>
                  <a:pt x="332628" y="5073241"/>
                  <a:pt x="310088" y="5101639"/>
                  <a:pt x="308337" y="5133224"/>
                </a:cubicBezTo>
                <a:lnTo>
                  <a:pt x="308337" y="5133225"/>
                </a:lnTo>
                <a:lnTo>
                  <a:pt x="308337" y="5133225"/>
                </a:lnTo>
                <a:lnTo>
                  <a:pt x="315052" y="5166114"/>
                </a:lnTo>
                <a:lnTo>
                  <a:pt x="314362" y="5172090"/>
                </a:lnTo>
                <a:cubicBezTo>
                  <a:pt x="313481" y="5174400"/>
                  <a:pt x="312290" y="5176876"/>
                  <a:pt x="311814" y="5179067"/>
                </a:cubicBezTo>
                <a:lnTo>
                  <a:pt x="311814" y="5179068"/>
                </a:lnTo>
                <a:lnTo>
                  <a:pt x="311814" y="5179068"/>
                </a:lnTo>
                <a:cubicBezTo>
                  <a:pt x="304574" y="5214122"/>
                  <a:pt x="311624" y="5247079"/>
                  <a:pt x="335437" y="5272797"/>
                </a:cubicBezTo>
                <a:cubicBezTo>
                  <a:pt x="350964" y="5289657"/>
                  <a:pt x="359489" y="5307422"/>
                  <a:pt x="362870" y="5326163"/>
                </a:cubicBez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5103" y="5507668"/>
                </a:lnTo>
                <a:cubicBezTo>
                  <a:pt x="335056" y="5516503"/>
                  <a:pt x="337532" y="5524837"/>
                  <a:pt x="345723" y="5531694"/>
                </a:cubicBez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cubicBezTo>
                  <a:pt x="164171" y="5900323"/>
                  <a:pt x="156361" y="5918042"/>
                  <a:pt x="154075" y="5935949"/>
                </a:cubicBezTo>
                <a:lnTo>
                  <a:pt x="154075" y="5935950"/>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62457" y="6361540"/>
                </a:lnTo>
                <a:lnTo>
                  <a:pt x="162684" y="6365557"/>
                </a:lnTo>
                <a:lnTo>
                  <a:pt x="163946" y="6387910"/>
                </a:lnTo>
                <a:lnTo>
                  <a:pt x="166047" y="6392243"/>
                </a:lnTo>
                <a:lnTo>
                  <a:pt x="173364" y="6407333"/>
                </a:lnTo>
                <a:lnTo>
                  <a:pt x="173364" y="6407332"/>
                </a:lnTo>
                <a:lnTo>
                  <a:pt x="166047" y="6392243"/>
                </a:lnTo>
                <a:lnTo>
                  <a:pt x="163946" y="6387910"/>
                </a:lnTo>
                <a:lnTo>
                  <a:pt x="162684" y="6365557"/>
                </a:lnTo>
                <a:lnTo>
                  <a:pt x="162457" y="6361540"/>
                </a:lnTo>
                <a:lnTo>
                  <a:pt x="179794" y="6228757"/>
                </a:lnTo>
                <a:cubicBezTo>
                  <a:pt x="184556" y="6200945"/>
                  <a:pt x="196176" y="6175798"/>
                  <a:pt x="218465" y="6155603"/>
                </a:cubicBezTo>
                <a:cubicBezTo>
                  <a:pt x="229325" y="6145793"/>
                  <a:pt x="234135" y="6139745"/>
                  <a:pt x="234064" y="6133315"/>
                </a:cubicBezTo>
                <a:lnTo>
                  <a:pt x="234064" y="6133315"/>
                </a:ln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60957" y="5909351"/>
                </a:lnTo>
                <a:cubicBezTo>
                  <a:pt x="164171" y="5900611"/>
                  <a:pt x="168076" y="5892038"/>
                  <a:pt x="171981" y="5883752"/>
                </a:cubicBez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lnTo>
                  <a:pt x="355869" y="5547578"/>
                </a:lnTo>
                <a:cubicBezTo>
                  <a:pt x="355964" y="5542649"/>
                  <a:pt x="352773" y="5537600"/>
                  <a:pt x="345723" y="5531693"/>
                </a:cubicBezTo>
                <a:cubicBezTo>
                  <a:pt x="341628" y="5528265"/>
                  <a:pt x="338961" y="5524467"/>
                  <a:pt x="337324" y="5520422"/>
                </a:cubicBez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4317" y="5355014"/>
                </a:lnTo>
                <a:cubicBezTo>
                  <a:pt x="366264" y="5325412"/>
                  <a:pt x="358727" y="5298086"/>
                  <a:pt x="335437" y="5272796"/>
                </a:cubicBezTo>
                <a:cubicBezTo>
                  <a:pt x="323531" y="5259937"/>
                  <a:pt x="315815" y="5245269"/>
                  <a:pt x="311981" y="5229433"/>
                </a:cubicBezTo>
                <a:lnTo>
                  <a:pt x="311814" y="5179068"/>
                </a:lnTo>
                <a:lnTo>
                  <a:pt x="314362" y="5172091"/>
                </a:lnTo>
                <a:cubicBezTo>
                  <a:pt x="315243" y="5169781"/>
                  <a:pt x="315814" y="5167638"/>
                  <a:pt x="315052" y="5166114"/>
                </a:cubicBezTo>
                <a:lnTo>
                  <a:pt x="315052" y="5166114"/>
                </a:lnTo>
                <a:lnTo>
                  <a:pt x="315052" y="5166113"/>
                </a:lnTo>
                <a:lnTo>
                  <a:pt x="308337" y="5133225"/>
                </a:lnTo>
                <a:lnTo>
                  <a:pt x="315482" y="5102461"/>
                </a:lnTo>
                <a:cubicBezTo>
                  <a:pt x="322817" y="5082339"/>
                  <a:pt x="333247" y="5062669"/>
                  <a:pt x="334485" y="5041522"/>
                </a:cubicBezTo>
                <a:cubicBezTo>
                  <a:pt x="335627" y="5022853"/>
                  <a:pt x="349725" y="5003802"/>
                  <a:pt x="360964" y="4987038"/>
                </a:cubicBezTo>
                <a:cubicBezTo>
                  <a:pt x="372538" y="4969748"/>
                  <a:pt x="383790" y="4953853"/>
                  <a:pt x="385799" y="4933805"/>
                </a:cubicBezTo>
                <a:lnTo>
                  <a:pt x="385799" y="4933805"/>
                </a:lnTo>
                <a:lnTo>
                  <a:pt x="385799" y="4933805"/>
                </a:lnTo>
                <a:cubicBezTo>
                  <a:pt x="386468" y="4927122"/>
                  <a:pt x="386111" y="4919979"/>
                  <a:pt x="384396" y="4912168"/>
                </a:cubicBezTo>
                <a:lnTo>
                  <a:pt x="382691" y="4889275"/>
                </a:lnTo>
                <a:lnTo>
                  <a:pt x="387469" y="4867614"/>
                </a:lnTo>
                <a:cubicBezTo>
                  <a:pt x="392589" y="4853636"/>
                  <a:pt x="401352" y="4840633"/>
                  <a:pt x="412401" y="4828917"/>
                </a:cubicBezTo>
                <a:cubicBezTo>
                  <a:pt x="420784" y="4819964"/>
                  <a:pt x="425356" y="4810581"/>
                  <a:pt x="427237" y="4800484"/>
                </a:cubicBezTo>
                <a:lnTo>
                  <a:pt x="427237" y="4800483"/>
                </a:ln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lnTo>
                  <a:pt x="401733" y="4221391"/>
                </a:lnTo>
                <a:lnTo>
                  <a:pt x="401733" y="4221391"/>
                </a:lnTo>
                <a:lnTo>
                  <a:pt x="401638" y="4192388"/>
                </a:lnTo>
                <a:lnTo>
                  <a:pt x="405543" y="4165384"/>
                </a:lnTo>
                <a:cubicBezTo>
                  <a:pt x="414402" y="4144333"/>
                  <a:pt x="417831" y="4123948"/>
                  <a:pt x="416855" y="4103826"/>
                </a:cubicBez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20"/>
                </a:ln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8"/>
                </a:ln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3"/>
                </a:lnTo>
                <a:lnTo>
                  <a:pt x="366072" y="2947862"/>
                </a:lnTo>
                <a:cubicBezTo>
                  <a:pt x="364965" y="2913982"/>
                  <a:pt x="351534" y="2881226"/>
                  <a:pt x="341533" y="2848793"/>
                </a:cubicBez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16497" y="2426822"/>
                  <a:pt x="410353" y="2444777"/>
                  <a:pt x="409472" y="2463017"/>
                </a:cubicBezTo>
                <a:lnTo>
                  <a:pt x="409472" y="2463018"/>
                </a:lnTo>
                <a:lnTo>
                  <a:pt x="409472" y="2463018"/>
                </a:lnTo>
                <a:cubicBezTo>
                  <a:pt x="408591" y="2481259"/>
                  <a:pt x="412972" y="2499786"/>
                  <a:pt x="418115" y="2518265"/>
                </a:cubicBezTo>
                <a:lnTo>
                  <a:pt x="421759" y="2545007"/>
                </a:lnTo>
                <a:lnTo>
                  <a:pt x="417545" y="2571034"/>
                </a:lnTo>
                <a:cubicBezTo>
                  <a:pt x="405543" y="2612945"/>
                  <a:pt x="372966" y="2640950"/>
                  <a:pt x="344391" y="2668001"/>
                </a:cubicBezTo>
                <a:cubicBezTo>
                  <a:pt x="320006" y="2691054"/>
                  <a:pt x="306290" y="2716963"/>
                  <a:pt x="296001" y="2745348"/>
                </a:cubicBezTo>
                <a:lnTo>
                  <a:pt x="296001" y="2745352"/>
                </a:ln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lnTo>
                  <a:pt x="296001" y="2745352"/>
                </a:ln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cubicBezTo>
                  <a:pt x="415544" y="2509025"/>
                  <a:pt x="413163" y="2499773"/>
                  <a:pt x="411535" y="2490551"/>
                </a:cubicBezTo>
                <a:lnTo>
                  <a:pt x="409472" y="2463018"/>
                </a:lnTo>
                <a:lnTo>
                  <a:pt x="415303" y="2435913"/>
                </a:lnTo>
                <a:cubicBezTo>
                  <a:pt x="418938" y="2426977"/>
                  <a:pt x="424451" y="2418154"/>
                  <a:pt x="432404" y="2409486"/>
                </a:cubicBez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2926" y="1453958"/>
                </a:moveTo>
                <a:lnTo>
                  <a:pt x="798723" y="1459073"/>
                </a:lnTo>
                <a:lnTo>
                  <a:pt x="807941" y="1481572"/>
                </a:lnTo>
                <a:lnTo>
                  <a:pt x="798724" y="1459074"/>
                </a:lnTo>
                <a:lnTo>
                  <a:pt x="798723" y="1459073"/>
                </a:lnTo>
                <a:lnTo>
                  <a:pt x="798723" y="1459073"/>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69105" y="298169"/>
                </a:moveTo>
                <a:lnTo>
                  <a:pt x="783887" y="313533"/>
                </a:ln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lnTo>
                  <a:pt x="783887" y="313533"/>
                </a:lnTo>
                <a:lnTo>
                  <a:pt x="783887" y="313533"/>
                </a:ln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58551" y="228948"/>
                </a:lnTo>
                <a:lnTo>
                  <a:pt x="758551" y="228949"/>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4543953" y="2"/>
                </a:lnTo>
                <a:lnTo>
                  <a:pt x="4543953" y="6858002"/>
                </a:lnTo>
                <a:lnTo>
                  <a:pt x="284400" y="6858002"/>
                </a:lnTo>
                <a:lnTo>
                  <a:pt x="284400" y="6858001"/>
                </a:lnTo>
                <a:lnTo>
                  <a:pt x="284400" y="6858001"/>
                </a:lnTo>
                <a:lnTo>
                  <a:pt x="278237" y="6812064"/>
                </a:lnTo>
                <a:lnTo>
                  <a:pt x="283011" y="6776800"/>
                </a:lnTo>
                <a:cubicBezTo>
                  <a:pt x="286107" y="6765164"/>
                  <a:pt x="290857" y="6753698"/>
                  <a:pt x="297715" y="6742553"/>
                </a:cubicBezTo>
                <a:cubicBezTo>
                  <a:pt x="306003" y="6729219"/>
                  <a:pt x="311147" y="6716169"/>
                  <a:pt x="311551" y="6702977"/>
                </a:cubicBezTo>
                <a:lnTo>
                  <a:pt x="311551" y="6702976"/>
                </a:lnTo>
                <a:lnTo>
                  <a:pt x="311551" y="6702976"/>
                </a:lnTo>
                <a:cubicBezTo>
                  <a:pt x="311956" y="6689783"/>
                  <a:pt x="307622" y="6676448"/>
                  <a:pt x="296953" y="6662541"/>
                </a:cubicBezTo>
                <a:cubicBezTo>
                  <a:pt x="293286" y="6657825"/>
                  <a:pt x="290989" y="6651967"/>
                  <a:pt x="289870" y="6645552"/>
                </a:cubicBezTo>
                <a:lnTo>
                  <a:pt x="289858" y="6625225"/>
                </a:lnTo>
                <a:lnTo>
                  <a:pt x="306480" y="6588626"/>
                </a:lnTo>
                <a:cubicBezTo>
                  <a:pt x="312576" y="6582147"/>
                  <a:pt x="318672" y="6575479"/>
                  <a:pt x="328959" y="6564621"/>
                </a:cubicBezTo>
                <a:lnTo>
                  <a:pt x="328959" y="6564620"/>
                </a:lnTo>
                <a:lnTo>
                  <a:pt x="306480" y="6588625"/>
                </a:lnTo>
                <a:cubicBezTo>
                  <a:pt x="298003" y="6597578"/>
                  <a:pt x="291954" y="6611342"/>
                  <a:pt x="289858" y="6625224"/>
                </a:cubicBezTo>
                <a:lnTo>
                  <a:pt x="289858" y="6625225"/>
                </a:lnTo>
                <a:lnTo>
                  <a:pt x="289858" y="6625225"/>
                </a:lnTo>
                <a:cubicBezTo>
                  <a:pt x="287762" y="6639108"/>
                  <a:pt x="289619" y="6653111"/>
                  <a:pt x="296953" y="6662542"/>
                </a:cubicBezTo>
                <a:cubicBezTo>
                  <a:pt x="302288" y="6669496"/>
                  <a:pt x="306038" y="6676306"/>
                  <a:pt x="308405" y="6683027"/>
                </a:cubicBezTo>
                <a:lnTo>
                  <a:pt x="311551" y="6702976"/>
                </a:lnTo>
                <a:lnTo>
                  <a:pt x="297715" y="6742552"/>
                </a:lnTo>
                <a:cubicBezTo>
                  <a:pt x="283999" y="6764841"/>
                  <a:pt x="278713" y="6788417"/>
                  <a:pt x="278237" y="6812063"/>
                </a:cubicBezTo>
                <a:lnTo>
                  <a:pt x="278237" y="6812064"/>
                </a:lnTo>
                <a:lnTo>
                  <a:pt x="278237" y="6812064"/>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a:effectLst>
            <a:outerShdw blurRad="381000" dist="152400" dir="10800000" algn="r" rotWithShape="0">
              <a:prstClr val="black">
                <a:alpha val="10000"/>
              </a:prstClr>
            </a:outerShdw>
          </a:effectLst>
        </p:spPr>
      </p:pic>
      <p:grpSp>
        <p:nvGrpSpPr>
          <p:cNvPr id="11" name="Group 10">
            <a:extLst>
              <a:ext uri="{FF2B5EF4-FFF2-40B4-BE49-F238E27FC236}">
                <a16:creationId xmlns:a16="http://schemas.microsoft.com/office/drawing/2014/main" id="{8B60959F-9B69-4520-A16E-EA6BECC747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00" y="-1"/>
            <a:ext cx="874716" cy="6858001"/>
            <a:chOff x="7620000" y="-1"/>
            <a:chExt cx="874716" cy="6858001"/>
          </a:xfrm>
        </p:grpSpPr>
        <p:sp>
          <p:nvSpPr>
            <p:cNvPr id="12" name="Freeform: Shape 11">
              <a:extLst>
                <a:ext uri="{FF2B5EF4-FFF2-40B4-BE49-F238E27FC236}">
                  <a16:creationId xmlns:a16="http://schemas.microsoft.com/office/drawing/2014/main" id="{18D5A6E8-CD1B-4796-ABD1-A6F27F6C0E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D7E12F56-F4EE-4535-8677-C11996E241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4" name="Picture 3">
            <a:extLst>
              <a:ext uri="{FF2B5EF4-FFF2-40B4-BE49-F238E27FC236}">
                <a16:creationId xmlns:a16="http://schemas.microsoft.com/office/drawing/2014/main" id="{F6D91F98-FE1A-0AAA-71BF-91AC7699BA42}"/>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248131" y="1879822"/>
            <a:ext cx="7695738" cy="3098355"/>
          </a:xfrm>
          <a:prstGeom prst="rect">
            <a:avLst/>
          </a:prstGeom>
        </p:spPr>
      </p:pic>
      <p:pic>
        <p:nvPicPr>
          <p:cNvPr id="6" name="Picture 5">
            <a:extLst>
              <a:ext uri="{FF2B5EF4-FFF2-40B4-BE49-F238E27FC236}">
                <a16:creationId xmlns:a16="http://schemas.microsoft.com/office/drawing/2014/main" id="{96DF5205-16E0-3AB1-D233-99AFB37A75C2}"/>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643844" y="154437"/>
            <a:ext cx="933411" cy="375797"/>
          </a:xfrm>
          <a:prstGeom prst="rect">
            <a:avLst/>
          </a:prstGeom>
        </p:spPr>
      </p:pic>
      <p:sp>
        <p:nvSpPr>
          <p:cNvPr id="7" name="Footer Placeholder 2">
            <a:extLst>
              <a:ext uri="{FF2B5EF4-FFF2-40B4-BE49-F238E27FC236}">
                <a16:creationId xmlns:a16="http://schemas.microsoft.com/office/drawing/2014/main" id="{B2628361-5337-7C9F-09B5-446874522AC9}"/>
              </a:ext>
            </a:extLst>
          </p:cNvPr>
          <p:cNvSpPr txBox="1">
            <a:spLocks/>
          </p:cNvSpPr>
          <p:nvPr/>
        </p:nvSpPr>
        <p:spPr>
          <a:xfrm>
            <a:off x="2259194"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6859E36-6462-DEBA-B697-06E634260A71}"/>
              </a:ext>
            </a:extLst>
          </p:cNvPr>
          <p:cNvSpPr txBox="1"/>
          <p:nvPr/>
        </p:nvSpPr>
        <p:spPr>
          <a:xfrm>
            <a:off x="7082365"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610398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436DC3638E3742B0B79B63F34FDF66" ma:contentTypeVersion="3" ma:contentTypeDescription="Create a new document." ma:contentTypeScope="" ma:versionID="d64795dab92fb0753da3ac3dcea45ebb">
  <xsd:schema xmlns:xsd="http://www.w3.org/2001/XMLSchema" xmlns:xs="http://www.w3.org/2001/XMLSchema" xmlns:p="http://schemas.microsoft.com/office/2006/metadata/properties" xmlns:ns2="f8e32401-6fd2-4ce4-872f-f2e7513af3c3" targetNamespace="http://schemas.microsoft.com/office/2006/metadata/properties" ma:root="true" ma:fieldsID="c461cdc0747bd0c959b2f0c83f7c3984" ns2:_="">
    <xsd:import namespace="f8e32401-6fd2-4ce4-872f-f2e7513af3c3"/>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e32401-6fd2-4ce4-872f-f2e7513af3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3C28B1C-587E-45B7-9793-2D4321EADD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e32401-6fd2-4ce4-872f-f2e7513af3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1A40FA-B659-452C-8E67-9A9FEB1999B3}">
  <ds:schemaRefs>
    <ds:schemaRef ds:uri="http://schemas.microsoft.com/sharepoint/v3/contenttype/forms"/>
  </ds:schemaRefs>
</ds:datastoreItem>
</file>

<file path=customXml/itemProps3.xml><?xml version="1.0" encoding="utf-8"?>
<ds:datastoreItem xmlns:ds="http://schemas.openxmlformats.org/officeDocument/2006/customXml" ds:itemID="{3FF0A6E6-244A-4856-870F-777D0FB99C5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365</TotalTime>
  <Words>1634</Words>
  <Application>Microsoft Office PowerPoint</Application>
  <PresentationFormat>Widescreen</PresentationFormat>
  <Paragraphs>161</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gg sans</vt:lpstr>
      <vt:lpstr>Times New Roman</vt:lpstr>
      <vt:lpstr>Office Theme</vt:lpstr>
      <vt:lpstr>2.5.3 Inflation (1)</vt:lpstr>
      <vt:lpstr>Recall</vt:lpstr>
      <vt:lpstr>Starter</vt:lpstr>
      <vt:lpstr>Lesson Objectives</vt:lpstr>
      <vt:lpstr>Causes of Inflation</vt:lpstr>
      <vt:lpstr>Demand-Pull Inflation</vt:lpstr>
      <vt:lpstr>Activity</vt:lpstr>
      <vt:lpstr>Causes of Demand-Pull Inflation</vt:lpstr>
      <vt:lpstr>Activity</vt:lpstr>
      <vt:lpstr>Demand-Pull Inflation Diagram</vt:lpstr>
      <vt:lpstr>Cost-Push Inflation</vt:lpstr>
      <vt:lpstr>Causes of Cost-Push Inflation</vt:lpstr>
      <vt:lpstr>Activity</vt:lpstr>
      <vt:lpstr>Cost-Push Inflation Diagram</vt:lpstr>
      <vt:lpstr>The effects of inflation on firms</vt:lpstr>
      <vt:lpstr>The effects of inflation on firms</vt:lpstr>
      <vt:lpstr>The impact of inflation on consumers</vt:lpstr>
      <vt:lpstr>Activity</vt:lpstr>
      <vt:lpstr>Plenary</vt:lpstr>
    </vt:vector>
  </TitlesOfParts>
  <Company>Yavneh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2.5.3 Inflation</dc:title>
  <dc:creator>Mr B Pieters</dc:creator>
  <cp:lastModifiedBy>Chezka Mae Madrona</cp:lastModifiedBy>
  <cp:revision>63</cp:revision>
  <dcterms:created xsi:type="dcterms:W3CDTF">2021-06-09T08:49:39Z</dcterms:created>
  <dcterms:modified xsi:type="dcterms:W3CDTF">2025-03-18T08:46:04Z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0x0101002C436DC3638E3742B0B79B63F34FDF66</vt:lpwstr>
  </property>
</Properties>
</file>