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4"/>
  </p:sldMasterIdLst>
  <p:sldIdLst>
    <p:sldId id="288" r:id="rId5"/>
    <p:sldId id="285" r:id="rId6"/>
    <p:sldId id="284" r:id="rId7"/>
    <p:sldId id="289" r:id="rId8"/>
    <p:sldId id="257" r:id="rId9"/>
    <p:sldId id="258" r:id="rId10"/>
    <p:sldId id="259" r:id="rId11"/>
    <p:sldId id="260" r:id="rId12"/>
    <p:sldId id="261" r:id="rId13"/>
    <p:sldId id="262" r:id="rId14"/>
    <p:sldId id="300" r:id="rId15"/>
    <p:sldId id="263" r:id="rId16"/>
    <p:sldId id="293" r:id="rId17"/>
    <p:sldId id="301" r:id="rId18"/>
    <p:sldId id="294" r:id="rId19"/>
    <p:sldId id="295" r:id="rId20"/>
    <p:sldId id="29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F0F6"/>
    <a:srgbClr val="FF66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4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 Thrilling" userId="1a0901c82f0d6655" providerId="LiveId" clId="{933D2EE6-00DC-44C3-9027-7F8428C94EE6}"/>
    <pc:docChg chg="custSel modSld">
      <pc:chgData name="Max Thrilling" userId="1a0901c82f0d6655" providerId="LiveId" clId="{933D2EE6-00DC-44C3-9027-7F8428C94EE6}" dt="2024-04-16T14:39:23.531" v="1" actId="478"/>
      <pc:docMkLst>
        <pc:docMk/>
      </pc:docMkLst>
      <pc:sldChg chg="addSp delSp modSp mod">
        <pc:chgData name="Max Thrilling" userId="1a0901c82f0d6655" providerId="LiveId" clId="{933D2EE6-00DC-44C3-9027-7F8428C94EE6}" dt="2024-04-16T14:39:23.531" v="1" actId="478"/>
        <pc:sldMkLst>
          <pc:docMk/>
          <pc:sldMk cId="3530007724" sldId="288"/>
        </pc:sldMkLst>
        <pc:spChg chg="del">
          <ac:chgData name="Max Thrilling" userId="1a0901c82f0d6655" providerId="LiveId" clId="{933D2EE6-00DC-44C3-9027-7F8428C94EE6}" dt="2024-04-16T14:39:21.859" v="0" actId="478"/>
          <ac:spMkLst>
            <pc:docMk/>
            <pc:sldMk cId="3530007724" sldId="288"/>
            <ac:spMk id="3" creationId="{00000000-0000-0000-0000-000000000000}"/>
          </ac:spMkLst>
        </pc:spChg>
        <pc:spChg chg="add del mod">
          <ac:chgData name="Max Thrilling" userId="1a0901c82f0d6655" providerId="LiveId" clId="{933D2EE6-00DC-44C3-9027-7F8428C94EE6}" dt="2024-04-16T14:39:23.531" v="1" actId="478"/>
          <ac:spMkLst>
            <pc:docMk/>
            <pc:sldMk cId="3530007724" sldId="288"/>
            <ac:spMk id="5" creationId="{B45CFB0F-0DB2-27D4-DAE2-88972401D910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618.2453" units="1/cm"/>
          <inkml:channelProperty channel="Y" name="resolution" value="1092.23328" units="1/cm"/>
          <inkml:channelProperty channel="T" name="resolution" value="1" units="1/dev"/>
        </inkml:channelProperties>
      </inkml:inkSource>
      <inkml:timestamp xml:id="ts0" timeString="2023-04-26T08:29:48.700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23419 13204 0,'0'0'16,"0"0"-16,0 0 15,0 0-15,0 0 0,0 0 16,0 0-16,0 0 16,0 0-16,0 0 0,0 0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31031-BCE4-44A5-88FC-47CCDA262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437174-CDA3-4D88-8B69-8A6E61E96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DEB63-9A4C-4AF5-9570-332C25783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96CE5-B90F-411D-A27F-E581C8BED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FA4C0-FDD5-49BF-AED5-5EF934633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746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27008-9865-45E7-B66C-3A3E5F79B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68C357-C860-495A-8CD1-0D278D33E0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D39FF-D64B-4AE2-9136-9ADACCB0F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C48DC-16C5-4AFA-B237-685403357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591DC-7988-41A2-8F21-AA5A15C73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421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9F3E9C-0E41-463B-9925-7E884D7CBD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A4B41C-8F68-4740-90D6-0DE9CB85B3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AED20-0072-42A9-B91D-CB71833E3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5CD31-9E63-4A14-86C7-AFFF8A29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CCD49-C041-4BC1-8259-35097496B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435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825625"/>
            <a:ext cx="8820808" cy="4351338"/>
          </a:xfrm>
          <a:ln w="76200">
            <a:solidFill>
              <a:srgbClr val="FF0000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839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17328-9ADB-4CCE-843F-F0E1ECCBC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80FA0-69ED-4C50-91BF-1E19BEFFD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FD7E9-1CAC-4850-94B5-8C25DA5F6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EFFAE-C548-47AA-B0BA-1DC0E3776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97E7E-9495-4622-9BEA-C0791F075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13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A314B-DCFC-462A-AA41-053CF42F6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08EC6A-B94E-4993-BC16-64BA37747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CC3B3A-E06E-437B-9B80-B753FB8A0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B7BAE-E6C1-4F16-B74F-7A3944CDB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936A9-B70D-4E46-B60A-FBC27DB2C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98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31216-E072-4088-A1F9-4F877091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1DA21-3251-4044-8032-6E87A2B2A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DFF964-2D32-4CAA-83E3-2D21DD218D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83DDD9-F97A-42CF-A00F-869E8F642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EA2C9C-7A6C-472D-9CE1-2C9779E1B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C30E95-127B-447F-A475-59C190DA9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040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890FD-66C0-4D00-B7ED-7EE2EDF6A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4EE184-3304-47D3-B145-CF2745C88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09619-41CD-43CC-B41D-A4CBB14C1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CC751A-F56B-4639-B0C1-6C3E1E5704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06F652-B57D-47CF-B0C2-0236D3D808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B0751A-B0FE-4A28-9139-D131E5A19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0A07DA-9F49-4CD8-8DF9-F7412CA2D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8BD8DF-FB2D-48C4-B05E-142D38110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347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14DD8-C7D2-4795-B73E-C6A23475D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327D67-503E-40A6-9065-D67B422BA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768EC2-FE80-4C0B-9681-994A2C6E3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D7B3C5-50A0-4D60-82DE-89D6562DD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410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79B634-24AB-434E-B1CE-2A4BB1655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EB0BB-68AF-40AE-BA9F-DA7A289F3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34B610-69F2-4CEF-8103-68326EED7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3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8AACC-1973-4C89-BAB1-E5EC59B6D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8260A-E957-4623-B09E-2D705A17B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8FE8EC-5935-4E01-8E59-D9C61F8030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EACCA9-F560-4EFE-85C6-D81F56087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C304D-EFB2-435D-8863-D0226F121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21FAF6-B342-494C-9D3D-88F46E81E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438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9CF1E-E64F-4F9B-A41F-D13300299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E50FCC-22CA-4639-B928-94E2CCF121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9D3692-2E64-4BDB-A189-D4CD112D22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9AB814-CD82-425C-A2F0-573BCEFE1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6E2069-1DD2-4567-8415-ED346A3B3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3FF4D9-5DFC-4C56-8FD3-5D8CF4BDE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20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B71EB9-D12C-4C74-A770-544E73D81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008917-2A81-4ADB-972B-3588D7769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81501-B7BE-4335-8C40-B8BFA32F04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3/18/2025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5F158-0C7D-4FE6-944F-5400EC4CAA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ECD55-13B6-4851-A2B1-79F9EA6BD0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347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xampaperspractice.co.uk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xampaperspractice.co.u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2.5.3 Inflation</a:t>
            </a:r>
            <a:endParaRPr lang="en-GB" sz="3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B53C72-A600-72A2-FABF-F73BBA3E97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879822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8A4C7FC-15C5-EEB6-E432-39320E4FD7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44" y="154437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B1963676-5FA9-917C-3AFF-07D37FA6E8A3}"/>
              </a:ext>
            </a:extLst>
          </p:cNvPr>
          <p:cNvSpPr txBox="1">
            <a:spLocks/>
          </p:cNvSpPr>
          <p:nvPr/>
        </p:nvSpPr>
        <p:spPr>
          <a:xfrm>
            <a:off x="2259194" y="6483418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0702AA-1E0B-9496-F0BB-AAF18648C15D}"/>
              </a:ext>
            </a:extLst>
          </p:cNvPr>
          <p:cNvSpPr txBox="1"/>
          <p:nvPr/>
        </p:nvSpPr>
        <p:spPr>
          <a:xfrm>
            <a:off x="7082365" y="651566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007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Limitations of measurement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Whilst the Office of National Statistics goes to great lengths to ensure the accuracy of its data, in reality each household and individual will experience a different rate of inflation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800" dirty="0"/>
              <a:t>Few people will fit the definition of “average” as defined by the basket of goods and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The governments targeted measure of inflation is the CPI, which excludes mortgage payments and their associated interest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800" dirty="0"/>
              <a:t>For many households, the monthly mortgage payment represents their biggest item of expenditure, but it is excluded from the CPI calculations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The CPI does not recognise improvements in the quality of goods and services over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800" dirty="0"/>
              <a:t>For example, the prices of many electronic items e.g. televisions, computers have fallen in real terms, whilst quality has improved markedly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A7E13A-2F4B-11C1-C482-D22A5DE5F2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879822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FD359BA-C94F-7885-20D5-59B7D87B55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44" y="154437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37F53C7-89A1-138D-A2AE-8F8B59D624CA}"/>
              </a:ext>
            </a:extLst>
          </p:cNvPr>
          <p:cNvSpPr txBox="1">
            <a:spLocks/>
          </p:cNvSpPr>
          <p:nvPr/>
        </p:nvSpPr>
        <p:spPr>
          <a:xfrm>
            <a:off x="2259194" y="6483418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9028AB-F65A-40E9-1140-88BDB3DC221B}"/>
              </a:ext>
            </a:extLst>
          </p:cNvPr>
          <p:cNvSpPr txBox="1"/>
          <p:nvPr/>
        </p:nvSpPr>
        <p:spPr>
          <a:xfrm>
            <a:off x="7082365" y="651566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323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BC777-D0AF-4836-8A08-7F101268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33954-FC89-44EB-BE30-96939E86C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inflation?</a:t>
            </a:r>
          </a:p>
          <a:p>
            <a:r>
              <a:rPr lang="en-GB" dirty="0"/>
              <a:t>Why do we need inflation?</a:t>
            </a:r>
          </a:p>
          <a:p>
            <a:r>
              <a:rPr lang="en-GB" dirty="0"/>
              <a:t>What is the current rate?</a:t>
            </a:r>
          </a:p>
          <a:p>
            <a:r>
              <a:rPr lang="en-GB" dirty="0"/>
              <a:t>What is purchasing power?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0A72FB-7033-2A72-8E8A-8831F20DFF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879822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701CFF1-2712-4611-3563-23AFAE07AA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44" y="154437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5D89D9A-4C5A-301A-372D-0323ABF9CAAD}"/>
              </a:ext>
            </a:extLst>
          </p:cNvPr>
          <p:cNvSpPr txBox="1">
            <a:spLocks/>
          </p:cNvSpPr>
          <p:nvPr/>
        </p:nvSpPr>
        <p:spPr>
          <a:xfrm>
            <a:off x="2259194" y="6483418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1B06C4-1CCB-5A52-4C38-DC47C1A2BB36}"/>
              </a:ext>
            </a:extLst>
          </p:cNvPr>
          <p:cNvSpPr txBox="1"/>
          <p:nvPr/>
        </p:nvSpPr>
        <p:spPr>
          <a:xfrm>
            <a:off x="7082365" y="651566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087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Nominal and real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400" dirty="0"/>
              <a:t>Nominal value is expressed in monetary terms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/>
              <a:t>It does not take into account inflation (the average level of prices)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/>
              <a:t>Real value takes into account inflation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/>
              <a:t>Short-run economic growth is measured by the annual percentage change in real national output, real national income or real GDP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8D22E5-DC25-7631-C087-88C18A597B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879822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A1B9AF-FB9E-89B7-CD91-679B472284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44" y="154437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5EF4650-BD3A-C72B-5C60-8CB3CE1876E7}"/>
              </a:ext>
            </a:extLst>
          </p:cNvPr>
          <p:cNvSpPr txBox="1">
            <a:spLocks/>
          </p:cNvSpPr>
          <p:nvPr/>
        </p:nvSpPr>
        <p:spPr>
          <a:xfrm>
            <a:off x="2259194" y="6483418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A6197C-824C-27D5-AFC6-0AEE0AECBE7E}"/>
              </a:ext>
            </a:extLst>
          </p:cNvPr>
          <p:cNvSpPr txBox="1"/>
          <p:nvPr/>
        </p:nvSpPr>
        <p:spPr>
          <a:xfrm>
            <a:off x="7082365" y="651566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405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Deflation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sz="2400" dirty="0"/>
              <a:t>Deflation is a decrease in the general price level</a:t>
            </a:r>
          </a:p>
          <a:p>
            <a:pPr lvl="1"/>
            <a:r>
              <a:rPr lang="en-GB" sz="2400" dirty="0"/>
              <a:t>This is not to be confused with a falling rate of inflation</a:t>
            </a:r>
          </a:p>
          <a:p>
            <a:pPr lvl="1"/>
            <a:r>
              <a:rPr lang="en-GB" sz="2400" dirty="0"/>
              <a:t>For example, if the rate of inflation changes from 2.7% to 2.3%, this DOES NOT mean prices are falling</a:t>
            </a:r>
          </a:p>
          <a:p>
            <a:pPr lvl="1"/>
            <a:r>
              <a:rPr lang="en-GB" sz="2400" dirty="0"/>
              <a:t>It means that prices are increasing at a slower rate</a:t>
            </a:r>
          </a:p>
          <a:p>
            <a:pPr lvl="1"/>
            <a:r>
              <a:rPr lang="en-GB" sz="2400" dirty="0"/>
              <a:t>For deflation to occur, the average level of prices must be falling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F4E2B2-AE14-098C-951C-743B547F75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879822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19CF427-8879-D98F-C1D2-1DE6FD755E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44" y="154437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535D6A6-2BC7-8992-15BD-5101BD237DD6}"/>
              </a:ext>
            </a:extLst>
          </p:cNvPr>
          <p:cNvSpPr txBox="1">
            <a:spLocks/>
          </p:cNvSpPr>
          <p:nvPr/>
        </p:nvSpPr>
        <p:spPr>
          <a:xfrm>
            <a:off x="2259194" y="6483418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B57A1C-D0B1-2A41-7D9D-CE407EE192CD}"/>
              </a:ext>
            </a:extLst>
          </p:cNvPr>
          <p:cNvSpPr txBox="1"/>
          <p:nvPr/>
        </p:nvSpPr>
        <p:spPr>
          <a:xfrm>
            <a:off x="7082365" y="651566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364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9E6CD-CCC2-4C38-8AD1-4B3AF4E98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E09A-6A53-40A1-A78B-25FAA2EB7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is deflation damaging to an economy?</a:t>
            </a:r>
          </a:p>
          <a:p>
            <a:r>
              <a:rPr lang="en-GB" dirty="0"/>
              <a:t>How can we reduce deflation?</a:t>
            </a:r>
          </a:p>
          <a:p>
            <a:r>
              <a:rPr lang="en-GB" dirty="0"/>
              <a:t>Are there any benefits of deflation?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5F8329-E6E8-4E1A-8765-8C21882032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879822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2F5E153-CDC3-75BD-85D6-E75361F9B2F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44" y="154437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ECB6F51-69F5-0D72-B415-AB6850E57D61}"/>
              </a:ext>
            </a:extLst>
          </p:cNvPr>
          <p:cNvSpPr txBox="1">
            <a:spLocks/>
          </p:cNvSpPr>
          <p:nvPr/>
        </p:nvSpPr>
        <p:spPr>
          <a:xfrm>
            <a:off x="2259194" y="6483418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049400-DFD0-BADB-9580-99C758E4285F}"/>
              </a:ext>
            </a:extLst>
          </p:cNvPr>
          <p:cNvSpPr txBox="1"/>
          <p:nvPr/>
        </p:nvSpPr>
        <p:spPr>
          <a:xfrm>
            <a:off x="7082365" y="651566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895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Causes and Problems of Deflation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736" lvl="1" indent="-360000"/>
            <a:r>
              <a:rPr lang="en-GB" sz="2400" dirty="0"/>
              <a:t>Deflation tends to occur during periods of very low, or stagnant growth</a:t>
            </a:r>
          </a:p>
          <a:p>
            <a:pPr marL="533736" lvl="1" indent="-360000"/>
            <a:r>
              <a:rPr lang="en-GB" sz="2400" dirty="0"/>
              <a:t>Despite the fact that the </a:t>
            </a:r>
            <a:r>
              <a:rPr lang="en-GB" sz="2400" b="1" dirty="0">
                <a:solidFill>
                  <a:srgbClr val="00B0F0"/>
                </a:solidFill>
              </a:rPr>
              <a:t>value of money would be rising</a:t>
            </a:r>
            <a:r>
              <a:rPr lang="en-GB" sz="2400" dirty="0"/>
              <a:t>, deflation generally indicates that demand is very low or suppressed</a:t>
            </a:r>
          </a:p>
          <a:p>
            <a:pPr marL="533736" lvl="1" indent="-360000"/>
            <a:r>
              <a:rPr lang="en-GB" sz="2400" dirty="0"/>
              <a:t>As prices are falling, </a:t>
            </a:r>
            <a:r>
              <a:rPr lang="en-GB" sz="2400" b="1" dirty="0">
                <a:solidFill>
                  <a:srgbClr val="00B0F0"/>
                </a:solidFill>
              </a:rPr>
              <a:t>consumers tend to delay purchasing decisions</a:t>
            </a:r>
            <a:r>
              <a:rPr lang="en-GB" sz="2400" dirty="0">
                <a:solidFill>
                  <a:srgbClr val="00B0F0"/>
                </a:solidFill>
              </a:rPr>
              <a:t> </a:t>
            </a:r>
            <a:r>
              <a:rPr lang="en-GB" sz="2400" dirty="0"/>
              <a:t>because they think prices will fall in future</a:t>
            </a:r>
          </a:p>
          <a:p>
            <a:pPr marL="533736" lvl="1" indent="-360000"/>
            <a:r>
              <a:rPr lang="en-GB" sz="2400" dirty="0"/>
              <a:t>As a result, </a:t>
            </a:r>
            <a:r>
              <a:rPr lang="en-GB" sz="2400" b="1" dirty="0">
                <a:solidFill>
                  <a:srgbClr val="00B0F0"/>
                </a:solidFill>
              </a:rPr>
              <a:t>consumption slows significantly</a:t>
            </a:r>
            <a:endParaRPr lang="en-GB" sz="2400" dirty="0">
              <a:solidFill>
                <a:srgbClr val="00B0F0"/>
              </a:solidFill>
            </a:endParaRPr>
          </a:p>
          <a:p>
            <a:pPr marL="533736" lvl="1" indent="-360000"/>
            <a:r>
              <a:rPr lang="en-GB" sz="2400" dirty="0"/>
              <a:t>Which is likely to mean that </a:t>
            </a:r>
            <a:r>
              <a:rPr lang="en-GB" sz="2400" b="1" dirty="0">
                <a:solidFill>
                  <a:srgbClr val="00B0F0"/>
                </a:solidFill>
              </a:rPr>
              <a:t>firms will lose the confidence to invest</a:t>
            </a:r>
            <a:r>
              <a:rPr lang="en-GB" sz="2400" dirty="0"/>
              <a:t>, thus harming aggregate demand still further</a:t>
            </a:r>
          </a:p>
          <a:p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300E9A8-36C4-48AC-A6CD-E1E0C63E5936}"/>
                  </a:ext>
                </a:extLst>
              </p14:cNvPr>
              <p14:cNvContentPartPr/>
              <p14:nvPr/>
            </p14:nvContentPartPr>
            <p14:xfrm>
              <a:off x="8430840" y="4753440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300E9A8-36C4-48AC-A6CD-E1E0C63E593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21480" y="4744080"/>
                <a:ext cx="19080" cy="1908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46BB22D3-EE76-2190-BEA0-5D3A38901C5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879822"/>
            <a:ext cx="7695738" cy="3098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B3C3D53-52A6-5C9F-2321-55F91B75845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44" y="154437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7FBFE79D-54DE-CC24-B9B1-186B07E6A3D5}"/>
              </a:ext>
            </a:extLst>
          </p:cNvPr>
          <p:cNvSpPr txBox="1">
            <a:spLocks/>
          </p:cNvSpPr>
          <p:nvPr/>
        </p:nvSpPr>
        <p:spPr>
          <a:xfrm>
            <a:off x="2259194" y="6483418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321825-8950-2AFC-A3EA-9C482C043DDD}"/>
              </a:ext>
            </a:extLst>
          </p:cNvPr>
          <p:cNvSpPr txBox="1"/>
          <p:nvPr/>
        </p:nvSpPr>
        <p:spPr>
          <a:xfrm>
            <a:off x="7082365" y="651566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359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736" lvl="1" indent="-360000"/>
            <a:r>
              <a:rPr lang="en-GB" sz="2800" b="1" dirty="0">
                <a:solidFill>
                  <a:srgbClr val="00B0F0"/>
                </a:solidFill>
              </a:rPr>
              <a:t>Disinflation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dirty="0"/>
              <a:t>occurs when the inflation rate is positive but falling</a:t>
            </a:r>
          </a:p>
          <a:p>
            <a:pPr marL="533736" lvl="1" indent="-360000"/>
            <a:r>
              <a:rPr lang="en-GB" sz="2800" dirty="0"/>
              <a:t>In other words, it is a fall in the rate of inflation</a:t>
            </a:r>
          </a:p>
          <a:p>
            <a:pPr marL="533736" lvl="1" indent="-360000"/>
            <a:r>
              <a:rPr lang="en-GB" sz="2800" dirty="0"/>
              <a:t>Therefore, prices are still rising but at a slower rate</a:t>
            </a:r>
          </a:p>
          <a:p>
            <a:pPr marL="533736" lvl="1" indent="-360000"/>
            <a:r>
              <a:rPr lang="en-GB" sz="2800" dirty="0"/>
              <a:t>This is in contrast to deflation where the price level is actually falling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F27646-5262-00B1-B9EC-025181BC48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879822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6AAD7B7-78F4-16DC-F598-B6CD766218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44" y="154437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3F86510E-201A-501E-87F7-5D721A319CE9}"/>
              </a:ext>
            </a:extLst>
          </p:cNvPr>
          <p:cNvSpPr txBox="1">
            <a:spLocks/>
          </p:cNvSpPr>
          <p:nvPr/>
        </p:nvSpPr>
        <p:spPr>
          <a:xfrm>
            <a:off x="2259194" y="6483418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13FB48-A178-01CE-DEA0-1D6B77594C4A}"/>
              </a:ext>
            </a:extLst>
          </p:cNvPr>
          <p:cNvSpPr txBox="1"/>
          <p:nvPr/>
        </p:nvSpPr>
        <p:spPr>
          <a:xfrm>
            <a:off x="7082365" y="651566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251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9E17C-6EC2-4351-BF50-66797625E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E1463-8E0A-4FAB-A66B-9397D41E6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the difference between inflation, deflation and disinflation?</a:t>
            </a:r>
          </a:p>
          <a:p>
            <a:r>
              <a:rPr lang="en-GB" dirty="0"/>
              <a:t>How is a real value different to a nominal value?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B2DA13-680A-961D-BA35-C709510F10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879822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C7B28E-A90D-0BD1-FA5D-71B01D9CF9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44" y="154437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C9DE215-99C3-107F-979B-496004D892B4}"/>
              </a:ext>
            </a:extLst>
          </p:cNvPr>
          <p:cNvSpPr txBox="1">
            <a:spLocks/>
          </p:cNvSpPr>
          <p:nvPr/>
        </p:nvSpPr>
        <p:spPr>
          <a:xfrm>
            <a:off x="2259194" y="6483418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1DCD6E-EF40-9DA7-7D32-313267B08F05}"/>
              </a:ext>
            </a:extLst>
          </p:cNvPr>
          <p:cNvSpPr txBox="1"/>
          <p:nvPr/>
        </p:nvSpPr>
        <p:spPr>
          <a:xfrm>
            <a:off x="7082365" y="651566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56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7029A-57BA-451F-9771-702C96A52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2CF0D-1DE3-44D5-9E20-DA91B3453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the impact of a change in interest rates?</a:t>
            </a:r>
          </a:p>
          <a:p>
            <a:r>
              <a:rPr lang="en-GB" dirty="0"/>
              <a:t>How does a low interest rate impact business?</a:t>
            </a:r>
          </a:p>
          <a:p>
            <a:r>
              <a:rPr lang="en-GB" dirty="0"/>
              <a:t>How does a high interest impact on consumers?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02ED19-1C1F-963C-97B6-1B3C4BABB2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879822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DF9E6D-8A00-8BCB-FF96-BC68F38B53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44" y="154437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226EDF08-FA30-F7A9-8CD9-46AFA35EA2C3}"/>
              </a:ext>
            </a:extLst>
          </p:cNvPr>
          <p:cNvSpPr txBox="1">
            <a:spLocks/>
          </p:cNvSpPr>
          <p:nvPr/>
        </p:nvSpPr>
        <p:spPr>
          <a:xfrm>
            <a:off x="2259194" y="6483418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041DB0-11A1-DE1E-138A-A04A4E1362D3}"/>
              </a:ext>
            </a:extLst>
          </p:cNvPr>
          <p:cNvSpPr txBox="1"/>
          <p:nvPr/>
        </p:nvSpPr>
        <p:spPr>
          <a:xfrm>
            <a:off x="7082365" y="651566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594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77F24-529C-482B-A45B-FB1BCD3DF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67992-11F1-464D-96A9-A6B5AFEF6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prices rise how will this impact your spending?</a:t>
            </a:r>
          </a:p>
          <a:p>
            <a:r>
              <a:rPr lang="en-GB" dirty="0"/>
              <a:t>Draw a picture to show goods costing more that they did the year before.</a:t>
            </a:r>
          </a:p>
          <a:p>
            <a:r>
              <a:rPr lang="en-GB" dirty="0"/>
              <a:t>What is the current rate of inflation and how has this impacted on your parent/guardian?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EB078F-D396-F234-971B-190B91EA4A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879822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2A5A01-EE8F-2110-DA6B-09B874D917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44" y="154437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E6AAF34-7441-8C66-E983-AE61DC16EDD5}"/>
              </a:ext>
            </a:extLst>
          </p:cNvPr>
          <p:cNvSpPr txBox="1">
            <a:spLocks/>
          </p:cNvSpPr>
          <p:nvPr/>
        </p:nvSpPr>
        <p:spPr>
          <a:xfrm>
            <a:off x="2259194" y="6483418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76D99E-E6B1-F89B-FB64-0343CD7FF13E}"/>
              </a:ext>
            </a:extLst>
          </p:cNvPr>
          <p:cNvSpPr txBox="1"/>
          <p:nvPr/>
        </p:nvSpPr>
        <p:spPr>
          <a:xfrm>
            <a:off x="7082365" y="651566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471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 anchor="ctr"/>
          <a:lstStyle/>
          <a:p>
            <a:r>
              <a:rPr lang="en-GB" dirty="0"/>
              <a:t>Are you able to explain what inflation, deflation and disinflation is?</a:t>
            </a:r>
          </a:p>
          <a:p>
            <a:r>
              <a:rPr lang="en-GB" dirty="0"/>
              <a:t>Are you able to interpret price indices (RPI and CPI) and the rate of inflation?</a:t>
            </a:r>
          </a:p>
          <a:p>
            <a:r>
              <a:rPr lang="en-GB" dirty="0"/>
              <a:t>Do you understand Real and nominal values, constant and current prices?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371850" y="327025"/>
            <a:ext cx="8820150" cy="1325563"/>
          </a:xfrm>
          <a:ln w="76200">
            <a:noFill/>
          </a:ln>
        </p:spPr>
        <p:txBody>
          <a:bodyPr/>
          <a:lstStyle/>
          <a:p>
            <a:r>
              <a:rPr lang="en-GB" dirty="0"/>
              <a:t>Lesson Objectives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F40936-ADD0-3194-C68D-A4829E5736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879822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054CF8-3A7B-52B9-54F7-EA7A8DB574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44" y="154437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4DF66B7-9088-3A92-DBA8-FB869A823D09}"/>
              </a:ext>
            </a:extLst>
          </p:cNvPr>
          <p:cNvSpPr txBox="1">
            <a:spLocks/>
          </p:cNvSpPr>
          <p:nvPr/>
        </p:nvSpPr>
        <p:spPr>
          <a:xfrm>
            <a:off x="2259194" y="6483418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0DA46C-4DFC-D924-AA67-0FDEFBB61B5F}"/>
              </a:ext>
            </a:extLst>
          </p:cNvPr>
          <p:cNvSpPr txBox="1"/>
          <p:nvPr/>
        </p:nvSpPr>
        <p:spPr>
          <a:xfrm>
            <a:off x="7082365" y="651566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194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Inflation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rate of change in the average price level over time.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F54D9B-F85E-FB9B-87A4-2905B2D891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879822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E43711F-7110-D931-9AB1-A3062C57B6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44" y="154437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063B4D2-56A5-67BD-007F-F4DE6C4DE761}"/>
              </a:ext>
            </a:extLst>
          </p:cNvPr>
          <p:cNvSpPr txBox="1">
            <a:spLocks/>
          </p:cNvSpPr>
          <p:nvPr/>
        </p:nvSpPr>
        <p:spPr>
          <a:xfrm>
            <a:off x="2259194" y="6483418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99CCE1-4638-D8F8-279A-ECCA3495BA0F}"/>
              </a:ext>
            </a:extLst>
          </p:cNvPr>
          <p:cNvSpPr txBox="1"/>
          <p:nvPr/>
        </p:nvSpPr>
        <p:spPr>
          <a:xfrm>
            <a:off x="7082365" y="651566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166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Measuring Inflation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3600" dirty="0"/>
              <a:t>Two principle measures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2400" dirty="0"/>
              <a:t>The Consumer Prices Index (CPI)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2400" dirty="0"/>
              <a:t>The Retail Prices Index (RPI)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GB" sz="2400" dirty="0"/>
              <a:t>NB1: The preferred measure is the CPI, and this is the measure that forms the Bank of England target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DF720E-CF45-20C5-CAA9-DDAF078B20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879822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A03BF6-601C-DA7D-8D1D-9AFC837BC8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44" y="154437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DAF833A-8765-E20D-1064-D84221F36FD1}"/>
              </a:ext>
            </a:extLst>
          </p:cNvPr>
          <p:cNvSpPr txBox="1">
            <a:spLocks/>
          </p:cNvSpPr>
          <p:nvPr/>
        </p:nvSpPr>
        <p:spPr>
          <a:xfrm>
            <a:off x="2259194" y="6483418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3CCD01-86EE-B725-8A09-69326C12DCE3}"/>
              </a:ext>
            </a:extLst>
          </p:cNvPr>
          <p:cNvSpPr txBox="1"/>
          <p:nvPr/>
        </p:nvSpPr>
        <p:spPr>
          <a:xfrm>
            <a:off x="7082365" y="651566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223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Basket of Goods and Services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Office of National Statistics (ONS) compile the CPI and RPI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Both measures are based upon a basket of goods and services which is designed to represent typical purchases of consumers throughout the UK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There are around 700 items in the basket of goods and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Different items are weighted according to their relative importance in terms of how much their price changes impact upon consumers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For example, petrol is given a high weighting given that it forms a large part of individuals disposable income and there are few direct substitutes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2611A6-CE70-5263-3348-974E13EFD6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879822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1EA4C73-2BC2-9FA5-9DA3-B94E4DA23D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44" y="154437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3EA9688B-103C-76BE-0CFA-B6055DD04CEB}"/>
              </a:ext>
            </a:extLst>
          </p:cNvPr>
          <p:cNvSpPr txBox="1">
            <a:spLocks/>
          </p:cNvSpPr>
          <p:nvPr/>
        </p:nvSpPr>
        <p:spPr>
          <a:xfrm>
            <a:off x="2259194" y="6483418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16CF52-6095-5EE8-6B7A-717CB7CFEE93}"/>
              </a:ext>
            </a:extLst>
          </p:cNvPr>
          <p:cNvSpPr txBox="1"/>
          <p:nvPr/>
        </p:nvSpPr>
        <p:spPr>
          <a:xfrm>
            <a:off x="7082365" y="651566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885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goods and services do you think make up the typical household basket?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532721D-91CC-4EC2-B625-37D0283B8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087" y="3193923"/>
            <a:ext cx="5301506" cy="3406665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dirty="0"/>
              <a:t>Activity </a:t>
            </a:r>
          </a:p>
          <a:p>
            <a:endParaRPr lang="en-GB" dirty="0"/>
          </a:p>
          <a:p>
            <a:r>
              <a:rPr lang="en-GB" sz="2400" dirty="0"/>
              <a:t>List 20 goods that are in the basket of goods.</a:t>
            </a:r>
          </a:p>
          <a:p>
            <a:r>
              <a:rPr lang="en-GB" sz="2400" dirty="0"/>
              <a:t>Explain how the basket changes.</a:t>
            </a:r>
          </a:p>
          <a:p>
            <a:r>
              <a:rPr lang="en-GB" sz="2400" dirty="0"/>
              <a:t>Assess the benefits/drawbacks of using the basket of goods as a way of measuring prices.</a:t>
            </a:r>
          </a:p>
        </p:txBody>
      </p:sp>
      <p:pic>
        <p:nvPicPr>
          <p:cNvPr id="4" name="Picture 5" descr="http://www.flagship-housing.co.uk/image/cbl%20schemes/basket.jpg"/>
          <p:cNvPicPr>
            <a:picLocks noChangeAspect="1" noChangeArrowheads="1"/>
          </p:cNvPicPr>
          <p:nvPr/>
        </p:nvPicPr>
        <p:blipFill>
          <a:blip r:embed="rId2" cstate="print"/>
          <a:srcRect l="2876" t="13927" r="2293" b="18370"/>
          <a:stretch>
            <a:fillRect/>
          </a:stretch>
        </p:blipFill>
        <p:spPr bwMode="auto">
          <a:xfrm>
            <a:off x="2373993" y="3193923"/>
            <a:ext cx="3613150" cy="257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830DF17-7178-26F3-DCED-B266AF5AB3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879822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E70A18-DEAF-D49C-5540-4C0008CA9A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44" y="154437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4BBFBF47-66F5-D9F7-290B-02379724890B}"/>
              </a:ext>
            </a:extLst>
          </p:cNvPr>
          <p:cNvSpPr txBox="1">
            <a:spLocks/>
          </p:cNvSpPr>
          <p:nvPr/>
        </p:nvSpPr>
        <p:spPr>
          <a:xfrm>
            <a:off x="2259194" y="6568087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CED8D5-2187-2559-A9F6-9CD2A86A6285}"/>
              </a:ext>
            </a:extLst>
          </p:cNvPr>
          <p:cNvSpPr txBox="1"/>
          <p:nvPr/>
        </p:nvSpPr>
        <p:spPr>
          <a:xfrm>
            <a:off x="7082365" y="660880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505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2880422"/>
              </p:ext>
            </p:extLst>
          </p:nvPr>
        </p:nvGraphicFramePr>
        <p:xfrm>
          <a:off x="3570313" y="2028423"/>
          <a:ext cx="6840760" cy="378148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348342">
                  <a:extLst>
                    <a:ext uri="{9D8B030D-6E8A-4147-A177-3AD203B41FA5}">
                      <a16:colId xmlns:a16="http://schemas.microsoft.com/office/drawing/2014/main" val="3548342383"/>
                    </a:ext>
                  </a:extLst>
                </a:gridCol>
                <a:gridCol w="2246209">
                  <a:extLst>
                    <a:ext uri="{9D8B030D-6E8A-4147-A177-3AD203B41FA5}">
                      <a16:colId xmlns:a16="http://schemas.microsoft.com/office/drawing/2014/main" val="3592371915"/>
                    </a:ext>
                  </a:extLst>
                </a:gridCol>
                <a:gridCol w="2246209">
                  <a:extLst>
                    <a:ext uri="{9D8B030D-6E8A-4147-A177-3AD203B41FA5}">
                      <a16:colId xmlns:a16="http://schemas.microsoft.com/office/drawing/2014/main" val="689710606"/>
                    </a:ext>
                  </a:extLst>
                </a:gridCol>
              </a:tblGrid>
              <a:tr h="7687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“Constants”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1947</a:t>
                      </a:r>
                      <a:r>
                        <a:rPr lang="en-GB" baseline="0" dirty="0"/>
                        <a:t> – The First Basket of Goods and Services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Recent Additions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098692"/>
                  </a:ext>
                </a:extLst>
              </a:tr>
              <a:tr h="4454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Bread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Sewing</a:t>
                      </a:r>
                      <a:r>
                        <a:rPr lang="en-GB" baseline="0" dirty="0"/>
                        <a:t> Machines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1269432"/>
                  </a:ext>
                </a:extLst>
              </a:tr>
              <a:tr h="4454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Milk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Condensed Milk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4371770"/>
                  </a:ext>
                </a:extLst>
              </a:tr>
              <a:tr h="4454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Eggs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Mutton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4022125"/>
                  </a:ext>
                </a:extLst>
              </a:tr>
              <a:tr h="4454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Petrol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Unskinned Wild Rabbits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921890"/>
                  </a:ext>
                </a:extLst>
              </a:tr>
              <a:tr h="4454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School uniforms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Lamp Oil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39019"/>
                  </a:ext>
                </a:extLst>
              </a:tr>
              <a:tr h="4454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Gas +</a:t>
                      </a:r>
                      <a:r>
                        <a:rPr lang="en-GB" baseline="0" dirty="0"/>
                        <a:t> Electricity Bills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Gramophone Records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301347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A3276021-3790-F8DB-112E-3EEDC57625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879822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EDB3018-F09A-8005-1983-42453B0A37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844" y="154437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7595A7D-6EA3-03C0-4FF0-E19E41503711}"/>
              </a:ext>
            </a:extLst>
          </p:cNvPr>
          <p:cNvSpPr txBox="1">
            <a:spLocks/>
          </p:cNvSpPr>
          <p:nvPr/>
        </p:nvSpPr>
        <p:spPr>
          <a:xfrm>
            <a:off x="2259194" y="6483418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CCE61D-6881-DD53-F83C-838387B904DD}"/>
              </a:ext>
            </a:extLst>
          </p:cNvPr>
          <p:cNvSpPr txBox="1"/>
          <p:nvPr/>
        </p:nvSpPr>
        <p:spPr>
          <a:xfrm>
            <a:off x="7082365" y="651566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692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436DC3638E3742B0B79B63F34FDF66" ma:contentTypeVersion="3" ma:contentTypeDescription="Create a new document." ma:contentTypeScope="" ma:versionID="d64795dab92fb0753da3ac3dcea45ebb">
  <xsd:schema xmlns:xsd="http://www.w3.org/2001/XMLSchema" xmlns:xs="http://www.w3.org/2001/XMLSchema" xmlns:p="http://schemas.microsoft.com/office/2006/metadata/properties" xmlns:ns2="f8e32401-6fd2-4ce4-872f-f2e7513af3c3" targetNamespace="http://schemas.microsoft.com/office/2006/metadata/properties" ma:root="true" ma:fieldsID="c461cdc0747bd0c959b2f0c83f7c3984" ns2:_="">
    <xsd:import namespace="f8e32401-6fd2-4ce4-872f-f2e7513af3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e32401-6fd2-4ce4-872f-f2e7513af3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C9DB9C-C951-4CAA-ABB6-B3A2F861B2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75D653-74C0-499E-99BB-3D2EA4A69E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e32401-6fd2-4ce4-872f-f2e7513af3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584DFD-DF9D-4048-8EFB-3B2B94CDBFF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1194</Words>
  <Application>Microsoft Office PowerPoint</Application>
  <PresentationFormat>Widescreen</PresentationFormat>
  <Paragraphs>123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gg sans</vt:lpstr>
      <vt:lpstr>Times New Roman</vt:lpstr>
      <vt:lpstr>Office Theme</vt:lpstr>
      <vt:lpstr>2.5.3 Inflation</vt:lpstr>
      <vt:lpstr>Recall</vt:lpstr>
      <vt:lpstr>Starter</vt:lpstr>
      <vt:lpstr>Lesson Objectives</vt:lpstr>
      <vt:lpstr>Inflation Definition</vt:lpstr>
      <vt:lpstr>Measuring Inflation</vt:lpstr>
      <vt:lpstr>The Basket of Goods and Services </vt:lpstr>
      <vt:lpstr>What goods and services do you think make up the typical household basket?</vt:lpstr>
      <vt:lpstr>Activity</vt:lpstr>
      <vt:lpstr>Limitations of measurement</vt:lpstr>
      <vt:lpstr>Activity</vt:lpstr>
      <vt:lpstr>Nominal and real values</vt:lpstr>
      <vt:lpstr>Deflation Definition</vt:lpstr>
      <vt:lpstr>Activity</vt:lpstr>
      <vt:lpstr>Causes and Problems of Deflation</vt:lpstr>
      <vt:lpstr>Disinflation</vt:lpstr>
      <vt:lpstr>Plenary</vt:lpstr>
    </vt:vector>
  </TitlesOfParts>
  <Company>Yavneh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2.5.3 Inflation</dc:title>
  <dc:creator>Mr B Pieters</dc:creator>
  <cp:lastModifiedBy>Chezka Mae Madrona</cp:lastModifiedBy>
  <cp:revision>27</cp:revision>
  <dcterms:created xsi:type="dcterms:W3CDTF">2021-06-09T08:49:39Z</dcterms:created>
  <dcterms:modified xsi:type="dcterms:W3CDTF">2025-03-18T08:44:48Z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0x0101002C436DC3638E3742B0B79B63F34FDF66</vt:lpwstr>
  </property>
</Properties>
</file>