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63" r:id="rId7"/>
    <p:sldId id="266" r:id="rId8"/>
    <p:sldId id="265" r:id="rId9"/>
    <p:sldId id="262" r:id="rId10"/>
    <p:sldId id="258" r:id="rId11"/>
    <p:sldId id="259" r:id="rId12"/>
    <p:sldId id="268" r:id="rId13"/>
    <p:sldId id="260" r:id="rId14"/>
    <p:sldId id="261"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7B3EC2-3EBC-3F9A-4D26-31E4C8C3EC5B}" v="3" dt="2023-06-07T10:07:57.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660"/>
  </p:normalViewPr>
  <p:slideViewPr>
    <p:cSldViewPr snapToGrid="0">
      <p:cViewPr varScale="1">
        <p:scale>
          <a:sx n="107" d="100"/>
          <a:sy n="107" d="100"/>
        </p:scale>
        <p:origin x="174"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7447A4-4428-4D5E-A004-A2ED7B421441}"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F800D02-F8FC-4AE3-A42A-1E91D14CD56E}">
      <dgm:prSet/>
      <dgm:spPr/>
      <dgm:t>
        <a:bodyPr/>
        <a:lstStyle/>
        <a:p>
          <a:r>
            <a:rPr lang="en-GB"/>
            <a:t>If showing a change in wage costs or oil prices, I would use a SRAS.</a:t>
          </a:r>
          <a:endParaRPr lang="en-US"/>
        </a:p>
      </dgm:t>
    </dgm:pt>
    <dgm:pt modelId="{A0A4F686-D35F-4E9A-90E3-4BA44B7431FC}" type="parTrans" cxnId="{FDC7122B-37C9-49FF-8927-CFC0EED00A52}">
      <dgm:prSet/>
      <dgm:spPr/>
      <dgm:t>
        <a:bodyPr/>
        <a:lstStyle/>
        <a:p>
          <a:endParaRPr lang="en-US"/>
        </a:p>
      </dgm:t>
    </dgm:pt>
    <dgm:pt modelId="{340AD5B0-1696-4C0E-93A4-B3B7D8BB691B}" type="sibTrans" cxnId="{FDC7122B-37C9-49FF-8927-CFC0EED00A52}">
      <dgm:prSet/>
      <dgm:spPr/>
      <dgm:t>
        <a:bodyPr/>
        <a:lstStyle/>
        <a:p>
          <a:endParaRPr lang="en-US"/>
        </a:p>
      </dgm:t>
    </dgm:pt>
    <dgm:pt modelId="{244419EE-E543-46B7-B0C7-5355EBC63C89}">
      <dgm:prSet/>
      <dgm:spPr/>
      <dgm:t>
        <a:bodyPr/>
        <a:lstStyle/>
        <a:p>
          <a:r>
            <a:rPr lang="en-GB"/>
            <a:t>For showing long run economic growth, and an increase in capital stock and investment I would show a shift in LRAS.</a:t>
          </a:r>
          <a:endParaRPr lang="en-US"/>
        </a:p>
      </dgm:t>
    </dgm:pt>
    <dgm:pt modelId="{F8F26230-B850-49E2-959A-1741A4137D9A}" type="parTrans" cxnId="{A4E9C591-9F87-44F3-84B9-C9A2BB06133C}">
      <dgm:prSet/>
      <dgm:spPr/>
      <dgm:t>
        <a:bodyPr/>
        <a:lstStyle/>
        <a:p>
          <a:endParaRPr lang="en-US"/>
        </a:p>
      </dgm:t>
    </dgm:pt>
    <dgm:pt modelId="{1DAE9423-941E-41CF-9364-A8C21F79F517}" type="sibTrans" cxnId="{A4E9C591-9F87-44F3-84B9-C9A2BB06133C}">
      <dgm:prSet/>
      <dgm:spPr/>
      <dgm:t>
        <a:bodyPr/>
        <a:lstStyle/>
        <a:p>
          <a:endParaRPr lang="en-US"/>
        </a:p>
      </dgm:t>
    </dgm:pt>
    <dgm:pt modelId="{52EFE9F2-40EE-42CF-8E72-403F91D325F3}" type="pres">
      <dgm:prSet presAssocID="{7D7447A4-4428-4D5E-A004-A2ED7B421441}" presName="root" presStyleCnt="0">
        <dgm:presLayoutVars>
          <dgm:dir/>
          <dgm:resizeHandles val="exact"/>
        </dgm:presLayoutVars>
      </dgm:prSet>
      <dgm:spPr/>
    </dgm:pt>
    <dgm:pt modelId="{7D731A50-B4F2-4F32-95F3-C1956B67B913}" type="pres">
      <dgm:prSet presAssocID="{0F800D02-F8FC-4AE3-A42A-1E91D14CD56E}" presName="compNode" presStyleCnt="0"/>
      <dgm:spPr/>
    </dgm:pt>
    <dgm:pt modelId="{DF2BE12B-E059-4F5E-A049-5D233C9B64B5}" type="pres">
      <dgm:prSet presAssocID="{0F800D02-F8FC-4AE3-A42A-1E91D14CD56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2EE3BAA0-90BA-41FE-A511-0A1A3F8CC444}" type="pres">
      <dgm:prSet presAssocID="{0F800D02-F8FC-4AE3-A42A-1E91D14CD56E}" presName="spaceRect" presStyleCnt="0"/>
      <dgm:spPr/>
    </dgm:pt>
    <dgm:pt modelId="{213345E1-ACD3-474D-946F-D947523BC3AD}" type="pres">
      <dgm:prSet presAssocID="{0F800D02-F8FC-4AE3-A42A-1E91D14CD56E}" presName="textRect" presStyleLbl="revTx" presStyleIdx="0" presStyleCnt="2">
        <dgm:presLayoutVars>
          <dgm:chMax val="1"/>
          <dgm:chPref val="1"/>
        </dgm:presLayoutVars>
      </dgm:prSet>
      <dgm:spPr/>
    </dgm:pt>
    <dgm:pt modelId="{78ABDF67-8BC3-409F-B7BA-F1AF4073836E}" type="pres">
      <dgm:prSet presAssocID="{340AD5B0-1696-4C0E-93A4-B3B7D8BB691B}" presName="sibTrans" presStyleCnt="0"/>
      <dgm:spPr/>
    </dgm:pt>
    <dgm:pt modelId="{9FDE5009-0378-44C4-AB49-A139EB2F2306}" type="pres">
      <dgm:prSet presAssocID="{244419EE-E543-46B7-B0C7-5355EBC63C89}" presName="compNode" presStyleCnt="0"/>
      <dgm:spPr/>
    </dgm:pt>
    <dgm:pt modelId="{C110B3C2-4EF6-4A2E-A3EE-30DAB83CAB95}" type="pres">
      <dgm:prSet presAssocID="{244419EE-E543-46B7-B0C7-5355EBC63C8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Graph with Upward Trend"/>
        </a:ext>
      </dgm:extLst>
    </dgm:pt>
    <dgm:pt modelId="{0ADF6466-60CF-4143-BB73-AA821F51B713}" type="pres">
      <dgm:prSet presAssocID="{244419EE-E543-46B7-B0C7-5355EBC63C89}" presName="spaceRect" presStyleCnt="0"/>
      <dgm:spPr/>
    </dgm:pt>
    <dgm:pt modelId="{88B8AB79-054B-48CD-B868-EA193610830A}" type="pres">
      <dgm:prSet presAssocID="{244419EE-E543-46B7-B0C7-5355EBC63C89}" presName="textRect" presStyleLbl="revTx" presStyleIdx="1" presStyleCnt="2">
        <dgm:presLayoutVars>
          <dgm:chMax val="1"/>
          <dgm:chPref val="1"/>
        </dgm:presLayoutVars>
      </dgm:prSet>
      <dgm:spPr/>
    </dgm:pt>
  </dgm:ptLst>
  <dgm:cxnLst>
    <dgm:cxn modelId="{FDC7122B-37C9-49FF-8927-CFC0EED00A52}" srcId="{7D7447A4-4428-4D5E-A004-A2ED7B421441}" destId="{0F800D02-F8FC-4AE3-A42A-1E91D14CD56E}" srcOrd="0" destOrd="0" parTransId="{A0A4F686-D35F-4E9A-90E3-4BA44B7431FC}" sibTransId="{340AD5B0-1696-4C0E-93A4-B3B7D8BB691B}"/>
    <dgm:cxn modelId="{A4E9C591-9F87-44F3-84B9-C9A2BB06133C}" srcId="{7D7447A4-4428-4D5E-A004-A2ED7B421441}" destId="{244419EE-E543-46B7-B0C7-5355EBC63C89}" srcOrd="1" destOrd="0" parTransId="{F8F26230-B850-49E2-959A-1741A4137D9A}" sibTransId="{1DAE9423-941E-41CF-9364-A8C21F79F517}"/>
    <dgm:cxn modelId="{239E5B9F-CBD2-4D07-AFA9-A5B006A32538}" type="presOf" srcId="{0F800D02-F8FC-4AE3-A42A-1E91D14CD56E}" destId="{213345E1-ACD3-474D-946F-D947523BC3AD}" srcOrd="0" destOrd="0" presId="urn:microsoft.com/office/officeart/2018/2/layout/IconLabelList"/>
    <dgm:cxn modelId="{FE4D81A5-F56F-4EA3-BACB-CE9DE1C93CF5}" type="presOf" srcId="{7D7447A4-4428-4D5E-A004-A2ED7B421441}" destId="{52EFE9F2-40EE-42CF-8E72-403F91D325F3}" srcOrd="0" destOrd="0" presId="urn:microsoft.com/office/officeart/2018/2/layout/IconLabelList"/>
    <dgm:cxn modelId="{932C63DA-E07D-410F-8302-99197AF4D816}" type="presOf" srcId="{244419EE-E543-46B7-B0C7-5355EBC63C89}" destId="{88B8AB79-054B-48CD-B868-EA193610830A}" srcOrd="0" destOrd="0" presId="urn:microsoft.com/office/officeart/2018/2/layout/IconLabelList"/>
    <dgm:cxn modelId="{553A9C32-5EE3-419A-9822-97A1E9607AC7}" type="presParOf" srcId="{52EFE9F2-40EE-42CF-8E72-403F91D325F3}" destId="{7D731A50-B4F2-4F32-95F3-C1956B67B913}" srcOrd="0" destOrd="0" presId="urn:microsoft.com/office/officeart/2018/2/layout/IconLabelList"/>
    <dgm:cxn modelId="{89E72717-8D16-401F-90EA-F276593D420A}" type="presParOf" srcId="{7D731A50-B4F2-4F32-95F3-C1956B67B913}" destId="{DF2BE12B-E059-4F5E-A049-5D233C9B64B5}" srcOrd="0" destOrd="0" presId="urn:microsoft.com/office/officeart/2018/2/layout/IconLabelList"/>
    <dgm:cxn modelId="{DC9024A8-1D24-4161-A899-2A7763F483BC}" type="presParOf" srcId="{7D731A50-B4F2-4F32-95F3-C1956B67B913}" destId="{2EE3BAA0-90BA-41FE-A511-0A1A3F8CC444}" srcOrd="1" destOrd="0" presId="urn:microsoft.com/office/officeart/2018/2/layout/IconLabelList"/>
    <dgm:cxn modelId="{41D62DFE-7FE6-4E9C-8179-B3B96C919DC1}" type="presParOf" srcId="{7D731A50-B4F2-4F32-95F3-C1956B67B913}" destId="{213345E1-ACD3-474D-946F-D947523BC3AD}" srcOrd="2" destOrd="0" presId="urn:microsoft.com/office/officeart/2018/2/layout/IconLabelList"/>
    <dgm:cxn modelId="{6C3A8848-16D0-475D-BC95-1290F8C7BA35}" type="presParOf" srcId="{52EFE9F2-40EE-42CF-8E72-403F91D325F3}" destId="{78ABDF67-8BC3-409F-B7BA-F1AF4073836E}" srcOrd="1" destOrd="0" presId="urn:microsoft.com/office/officeart/2018/2/layout/IconLabelList"/>
    <dgm:cxn modelId="{EEDD9EA0-6FBF-4BCD-B71D-4298BA0F690D}" type="presParOf" srcId="{52EFE9F2-40EE-42CF-8E72-403F91D325F3}" destId="{9FDE5009-0378-44C4-AB49-A139EB2F2306}" srcOrd="2" destOrd="0" presId="urn:microsoft.com/office/officeart/2018/2/layout/IconLabelList"/>
    <dgm:cxn modelId="{F438BE05-D671-41D1-995D-26F5F9A5FAD0}" type="presParOf" srcId="{9FDE5009-0378-44C4-AB49-A139EB2F2306}" destId="{C110B3C2-4EF6-4A2E-A3EE-30DAB83CAB95}" srcOrd="0" destOrd="0" presId="urn:microsoft.com/office/officeart/2018/2/layout/IconLabelList"/>
    <dgm:cxn modelId="{FFDA388A-6958-4792-B395-DCF91E4FDC04}" type="presParOf" srcId="{9FDE5009-0378-44C4-AB49-A139EB2F2306}" destId="{0ADF6466-60CF-4143-BB73-AA821F51B713}" srcOrd="1" destOrd="0" presId="urn:microsoft.com/office/officeart/2018/2/layout/IconLabelList"/>
    <dgm:cxn modelId="{B4C60273-63F0-40F1-B69C-B9A820093BAF}" type="presParOf" srcId="{9FDE5009-0378-44C4-AB49-A139EB2F2306}" destId="{88B8AB79-054B-48CD-B868-EA193610830A}"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BE12B-E059-4F5E-A049-5D233C9B64B5}">
      <dsp:nvSpPr>
        <dsp:cNvPr id="0" name=""/>
        <dsp:cNvSpPr/>
      </dsp:nvSpPr>
      <dsp:spPr>
        <a:xfrm>
          <a:off x="1953914" y="529294"/>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13345E1-ACD3-474D-946F-D947523BC3AD}">
      <dsp:nvSpPr>
        <dsp:cNvPr id="0" name=""/>
        <dsp:cNvSpPr/>
      </dsp:nvSpPr>
      <dsp:spPr>
        <a:xfrm>
          <a:off x="765914" y="2943510"/>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GB" sz="1700" kern="1200"/>
            <a:t>If showing a change in wage costs or oil prices, I would use a SRAS.</a:t>
          </a:r>
          <a:endParaRPr lang="en-US" sz="1700" kern="1200"/>
        </a:p>
      </dsp:txBody>
      <dsp:txXfrm>
        <a:off x="765914" y="2943510"/>
        <a:ext cx="4320000" cy="720000"/>
      </dsp:txXfrm>
    </dsp:sp>
    <dsp:sp modelId="{C110B3C2-4EF6-4A2E-A3EE-30DAB83CAB95}">
      <dsp:nvSpPr>
        <dsp:cNvPr id="0" name=""/>
        <dsp:cNvSpPr/>
      </dsp:nvSpPr>
      <dsp:spPr>
        <a:xfrm>
          <a:off x="7029914" y="529294"/>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B8AB79-054B-48CD-B868-EA193610830A}">
      <dsp:nvSpPr>
        <dsp:cNvPr id="0" name=""/>
        <dsp:cNvSpPr/>
      </dsp:nvSpPr>
      <dsp:spPr>
        <a:xfrm>
          <a:off x="5841914" y="2943510"/>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GB" sz="1700" kern="1200"/>
            <a:t>For showing long run economic growth, and an increase in capital stock and investment I would show a shift in LRAS.</a:t>
          </a:r>
          <a:endParaRPr lang="en-US" sz="1700" kern="1200"/>
        </a:p>
      </dsp:txBody>
      <dsp:txXfrm>
        <a:off x="5841914" y="2943510"/>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42E5F4-5048-4C83-B14A-A1F1120DF559}" type="datetimeFigureOut">
              <a:rPr lang="en-GB" smtClean="0"/>
              <a:t>18/03/2025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CED23-0617-49EB-99C7-DE6ED3639C78}" type="slidenum">
              <a:rPr lang="en-GB" smtClean="0"/>
              <a:t>‹#›</a:t>
            </a:fld>
            <a:endParaRPr lang="en-GB"/>
          </a:p>
        </p:txBody>
      </p:sp>
    </p:spTree>
    <p:extLst>
      <p:ext uri="{BB962C8B-B14F-4D97-AF65-F5344CB8AC3E}">
        <p14:creationId xmlns:p14="http://schemas.microsoft.com/office/powerpoint/2010/main" val="952929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202124"/>
                </a:solidFill>
                <a:effectLst/>
                <a:latin typeface="Google Sans"/>
              </a:rPr>
              <a:t>Keynesians believe that at low levels of output and employment, there would be spare capacity in the economy which would enable firms to increase their output without increasing the cost per unit produced. </a:t>
            </a:r>
            <a:r>
              <a:rPr lang="en-GB" b="0" i="0">
                <a:solidFill>
                  <a:srgbClr val="202124"/>
                </a:solidFill>
                <a:effectLst/>
                <a:latin typeface="Google Sans"/>
              </a:rPr>
              <a:t>Here the LRAS curve will be horizontal.</a:t>
            </a:r>
            <a:endParaRPr lang="en-GB"/>
          </a:p>
        </p:txBody>
      </p:sp>
      <p:sp>
        <p:nvSpPr>
          <p:cNvPr id="4" name="Slide Number Placeholder 3"/>
          <p:cNvSpPr>
            <a:spLocks noGrp="1"/>
          </p:cNvSpPr>
          <p:nvPr>
            <p:ph type="sldNum" sz="quarter" idx="5"/>
          </p:nvPr>
        </p:nvSpPr>
        <p:spPr/>
        <p:txBody>
          <a:bodyPr/>
          <a:lstStyle/>
          <a:p>
            <a:fld id="{B0CCED23-0617-49EB-99C7-DE6ED3639C78}" type="slidenum">
              <a:rPr lang="en-GB" smtClean="0"/>
              <a:t>11</a:t>
            </a:fld>
            <a:endParaRPr lang="en-GB"/>
          </a:p>
        </p:txBody>
      </p:sp>
    </p:spTree>
    <p:extLst>
      <p:ext uri="{BB962C8B-B14F-4D97-AF65-F5344CB8AC3E}">
        <p14:creationId xmlns:p14="http://schemas.microsoft.com/office/powerpoint/2010/main" val="885006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CCED23-0617-49EB-99C7-DE6ED3639C78}" type="slidenum">
              <a:rPr lang="en-GB" smtClean="0"/>
              <a:t>12</a:t>
            </a:fld>
            <a:endParaRPr lang="en-GB"/>
          </a:p>
        </p:txBody>
      </p:sp>
    </p:spTree>
    <p:extLst>
      <p:ext uri="{BB962C8B-B14F-4D97-AF65-F5344CB8AC3E}">
        <p14:creationId xmlns:p14="http://schemas.microsoft.com/office/powerpoint/2010/main" val="2182366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BE69-0218-4CCD-A4F4-56FD51DAA3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2A9492-D077-49DC-8CF5-7EA51E1FB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5D2316-63E8-4182-B813-3CA39C060A36}"/>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5" name="Footer Placeholder 4">
            <a:extLst>
              <a:ext uri="{FF2B5EF4-FFF2-40B4-BE49-F238E27FC236}">
                <a16:creationId xmlns:a16="http://schemas.microsoft.com/office/drawing/2014/main" id="{46BA12C8-CBE2-40B6-944D-0153B303D4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69786F-6486-44D7-9351-43A703077C96}"/>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980112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D5D4E-4448-43EC-ACCE-F3876504AC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1A9ABF-BE3F-4230-B719-1253841B06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F9D99A-5772-47C3-B775-596CD4737832}"/>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5" name="Footer Placeholder 4">
            <a:extLst>
              <a:ext uri="{FF2B5EF4-FFF2-40B4-BE49-F238E27FC236}">
                <a16:creationId xmlns:a16="http://schemas.microsoft.com/office/drawing/2014/main" id="{012F0C56-2587-4ED1-A9C5-4FEA78CD13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156DFD-940F-4790-945D-7A1F7102C1BC}"/>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7611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2EF7AB-5E2B-4607-ABB2-7F01CDEE08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DC7A7E-5C2B-416A-AF73-D0663584E2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527610-2F2D-407B-A12F-25A84CD111AC}"/>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5" name="Footer Placeholder 4">
            <a:extLst>
              <a:ext uri="{FF2B5EF4-FFF2-40B4-BE49-F238E27FC236}">
                <a16:creationId xmlns:a16="http://schemas.microsoft.com/office/drawing/2014/main" id="{31BF3F17-C926-4BC4-BFD1-D428F1B2F3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1244AD-A517-4158-B051-9C3CD6531637}"/>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279422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EC13D-9F65-457E-A833-8602C385F2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F901D5-F91A-44CA-B94D-2795B8612E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8213F5-422D-4EEF-ABEE-439B4D7F51DC}"/>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5" name="Footer Placeholder 4">
            <a:extLst>
              <a:ext uri="{FF2B5EF4-FFF2-40B4-BE49-F238E27FC236}">
                <a16:creationId xmlns:a16="http://schemas.microsoft.com/office/drawing/2014/main" id="{86390F51-FB80-4AC8-9BF4-18C2CF7F0D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413D40-3B04-4406-8F91-E57EFAF04059}"/>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385589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2136B-0B2A-48B4-B5C5-E004728D86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9C329D8-B824-4F6A-9654-7B70EED1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657777-0EE6-46F1-9741-7BBDD099E14E}"/>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5" name="Footer Placeholder 4">
            <a:extLst>
              <a:ext uri="{FF2B5EF4-FFF2-40B4-BE49-F238E27FC236}">
                <a16:creationId xmlns:a16="http://schemas.microsoft.com/office/drawing/2014/main" id="{DD7A89D8-1C59-4A57-9E70-623BCD6FB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FC016F-DF2B-4455-AD5A-C657FC67BBC9}"/>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139469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DB8C-986C-4283-9431-B0B3DC8563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D7D03F-B5E6-4174-A2C5-DB41C8F457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03147A-5282-4FD8-A1CF-C646CC58F3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14038F1-025B-48A6-8171-9FBFB0C8BFC1}"/>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6" name="Footer Placeholder 5">
            <a:extLst>
              <a:ext uri="{FF2B5EF4-FFF2-40B4-BE49-F238E27FC236}">
                <a16:creationId xmlns:a16="http://schemas.microsoft.com/office/drawing/2014/main" id="{4169B95C-B75B-4858-B75C-87A6EFC3B5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F14DAD-FB2F-40CD-82DA-F8E5F086B75C}"/>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1340585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7E9A-8491-48C3-8A87-BC8AE0190AE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821C43-759A-42F5-97D8-C0963CBD8B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262017-3CBC-469F-9933-9F43E93BB9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B64056E-51CE-44B5-A1D2-0336BD42B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1B867-C473-4A7C-AD1F-F4B77C5A95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C1023C7-DF75-41F2-BE3D-C49510C719BD}"/>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8" name="Footer Placeholder 7">
            <a:extLst>
              <a:ext uri="{FF2B5EF4-FFF2-40B4-BE49-F238E27FC236}">
                <a16:creationId xmlns:a16="http://schemas.microsoft.com/office/drawing/2014/main" id="{11D8710E-DAEF-4CF7-8E1B-6A12B94E232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650866E-6F0B-44DE-B483-FA16DFD793F2}"/>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87898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DEE2-865E-4CC3-8ED4-CD9EBD7727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BB2529-4BA3-457C-BB04-986197C5D224}"/>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4" name="Footer Placeholder 3">
            <a:extLst>
              <a:ext uri="{FF2B5EF4-FFF2-40B4-BE49-F238E27FC236}">
                <a16:creationId xmlns:a16="http://schemas.microsoft.com/office/drawing/2014/main" id="{6C76B271-41F0-4A08-86B6-5C6190FA618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8121AF0-2A73-4FAA-96C0-00BB1DA48AD6}"/>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96042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C961AF-BA7C-4FBB-A069-F66A2EEC251A}"/>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3" name="Footer Placeholder 2">
            <a:extLst>
              <a:ext uri="{FF2B5EF4-FFF2-40B4-BE49-F238E27FC236}">
                <a16:creationId xmlns:a16="http://schemas.microsoft.com/office/drawing/2014/main" id="{35DB21A6-3B8C-4519-8002-FB518B76E1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D373E99-41CB-48F1-8A0F-24EF258EA017}"/>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19932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780DF-844A-4C4A-AB8E-D1EE12F7D7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672B6F-474A-487D-9E27-AC6179DA2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964F6A7-B1F1-48F7-8901-680F7FE2AA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008E95-144E-4C26-A4B3-E784F202202E}"/>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6" name="Footer Placeholder 5">
            <a:extLst>
              <a:ext uri="{FF2B5EF4-FFF2-40B4-BE49-F238E27FC236}">
                <a16:creationId xmlns:a16="http://schemas.microsoft.com/office/drawing/2014/main" id="{D4DF4775-0F9A-4449-B5D9-A87B353885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1ECFD9-DFEF-4D21-8BA7-8E082D5E45E0}"/>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310869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C48E4-7132-44E3-BE84-AF327BE77E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7BF987-BA2D-41B6-A7CE-176E839E31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AA4FB11-4F46-481A-B689-23CADC40FA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38D1ED-07BD-40A6-BEE6-9C5D1CF3B36D}"/>
              </a:ext>
            </a:extLst>
          </p:cNvPr>
          <p:cNvSpPr>
            <a:spLocks noGrp="1"/>
          </p:cNvSpPr>
          <p:nvPr>
            <p:ph type="dt" sz="half" idx="10"/>
          </p:nvPr>
        </p:nvSpPr>
        <p:spPr/>
        <p:txBody>
          <a:bodyPr/>
          <a:lstStyle/>
          <a:p>
            <a:fld id="{86C76031-6270-45CE-A538-674BD3F31EAE}" type="datetimeFigureOut">
              <a:rPr lang="en-GB" smtClean="0"/>
              <a:t>18/03/2025</a:t>
            </a:fld>
            <a:endParaRPr lang="en-GB"/>
          </a:p>
        </p:txBody>
      </p:sp>
      <p:sp>
        <p:nvSpPr>
          <p:cNvPr id="6" name="Footer Placeholder 5">
            <a:extLst>
              <a:ext uri="{FF2B5EF4-FFF2-40B4-BE49-F238E27FC236}">
                <a16:creationId xmlns:a16="http://schemas.microsoft.com/office/drawing/2014/main" id="{EE3D15AA-FCAE-45E9-AA8B-181C2CDF0D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702A86-972D-476C-9890-B7B89C4ED511}"/>
              </a:ext>
            </a:extLst>
          </p:cNvPr>
          <p:cNvSpPr>
            <a:spLocks noGrp="1"/>
          </p:cNvSpPr>
          <p:nvPr>
            <p:ph type="sldNum" sz="quarter" idx="12"/>
          </p:nvPr>
        </p:nvSpPr>
        <p:spPr/>
        <p:txBody>
          <a:bodyPr/>
          <a:lstStyle/>
          <a:p>
            <a:fld id="{7D0455CD-C65D-4AA4-98A3-65EDFA6A5CA1}" type="slidenum">
              <a:rPr lang="en-GB" smtClean="0"/>
              <a:t>‹#›</a:t>
            </a:fld>
            <a:endParaRPr lang="en-GB"/>
          </a:p>
        </p:txBody>
      </p:sp>
    </p:spTree>
    <p:extLst>
      <p:ext uri="{BB962C8B-B14F-4D97-AF65-F5344CB8AC3E}">
        <p14:creationId xmlns:p14="http://schemas.microsoft.com/office/powerpoint/2010/main" val="28284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E0BD52-2FBC-42DD-B208-E894A88343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B160D2-8A17-4006-9795-BDCE0CEFA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1B7D32-A9F6-4416-88D1-FA691FD085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C76031-6270-45CE-A538-674BD3F31EAE}" type="datetimeFigureOut">
              <a:rPr lang="en-GB" smtClean="0"/>
              <a:t>18/03/2025</a:t>
            </a:fld>
            <a:endParaRPr lang="en-GB"/>
          </a:p>
        </p:txBody>
      </p:sp>
      <p:sp>
        <p:nvSpPr>
          <p:cNvPr id="5" name="Footer Placeholder 4">
            <a:extLst>
              <a:ext uri="{FF2B5EF4-FFF2-40B4-BE49-F238E27FC236}">
                <a16:creationId xmlns:a16="http://schemas.microsoft.com/office/drawing/2014/main" id="{DB0560C3-18CB-4BD7-9F05-FA6BB097D4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445D97-B4F4-4667-81F8-5E88516C14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455CD-C65D-4AA4-98A3-65EDFA6A5CA1}" type="slidenum">
              <a:rPr lang="en-GB" smtClean="0"/>
              <a:t>‹#›</a:t>
            </a:fld>
            <a:endParaRPr lang="en-GB"/>
          </a:p>
        </p:txBody>
      </p:sp>
    </p:spTree>
    <p:extLst>
      <p:ext uri="{BB962C8B-B14F-4D97-AF65-F5344CB8AC3E}">
        <p14:creationId xmlns:p14="http://schemas.microsoft.com/office/powerpoint/2010/main" val="585599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9E3C063-E855-9334-F1D4-B8C53E947BF0}"/>
              </a:ext>
            </a:extLst>
          </p:cNvPr>
          <p:cNvPicPr>
            <a:picLocks noChangeAspect="1"/>
          </p:cNvPicPr>
          <p:nvPr/>
        </p:nvPicPr>
        <p:blipFill rotWithShape="1">
          <a:blip r:embed="rId2"/>
          <a:srcRect t="7498" r="23418" b="1600"/>
          <a:stretch/>
        </p:blipFill>
        <p:spPr>
          <a:xfrm>
            <a:off x="3523488" y="10"/>
            <a:ext cx="8668512" cy="6857990"/>
          </a:xfrm>
          <a:prstGeom prst="rect">
            <a:avLst/>
          </a:prstGeom>
        </p:spPr>
      </p:pic>
      <p:sp>
        <p:nvSpPr>
          <p:cNvPr id="10" name="Rectangle 9">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DA56CE-5514-48EB-9FCB-6415792A7DB7}"/>
              </a:ext>
            </a:extLst>
          </p:cNvPr>
          <p:cNvSpPr>
            <a:spLocks noGrp="1"/>
          </p:cNvSpPr>
          <p:nvPr>
            <p:ph type="ctrTitle"/>
          </p:nvPr>
        </p:nvSpPr>
        <p:spPr>
          <a:xfrm>
            <a:off x="477981" y="1122363"/>
            <a:ext cx="4023360" cy="3204134"/>
          </a:xfrm>
        </p:spPr>
        <p:txBody>
          <a:bodyPr anchor="b">
            <a:normAutofit/>
          </a:bodyPr>
          <a:lstStyle/>
          <a:p>
            <a:pPr algn="l"/>
            <a:r>
              <a:rPr lang="en-GB" sz="4800"/>
              <a:t>Difference between SRAS and LRAS</a:t>
            </a:r>
          </a:p>
        </p:txBody>
      </p:sp>
      <p:sp>
        <p:nvSpPr>
          <p:cNvPr id="12" name="Rectangle 11">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DCC1490A-89A8-8A75-2B27-73FE75B37F2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5D0B694B-847C-52EA-1FC3-CCB4FD87C7A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B4234470-F002-56D2-FF89-5542DF97DADB}"/>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7E48489-07B6-9BA2-732B-94498307ADA2}"/>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67201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03F404A-45F7-4B4E-AF2A-86897185FD4D}"/>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How to know which ones to use?</a:t>
            </a:r>
          </a:p>
        </p:txBody>
      </p:sp>
      <p:graphicFrame>
        <p:nvGraphicFramePr>
          <p:cNvPr id="5" name="Content Placeholder 2">
            <a:extLst>
              <a:ext uri="{FF2B5EF4-FFF2-40B4-BE49-F238E27FC236}">
                <a16:creationId xmlns:a16="http://schemas.microsoft.com/office/drawing/2014/main" id="{FA5304B3-2B9F-1710-ACF9-78DE819C1142}"/>
              </a:ext>
            </a:extLst>
          </p:cNvPr>
          <p:cNvGraphicFramePr>
            <a:graphicFrameLocks noGrp="1"/>
          </p:cNvGraphicFramePr>
          <p:nvPr>
            <p:ph idx="1"/>
            <p:extLst>
              <p:ext uri="{D42A27DB-BD31-4B8C-83A1-F6EECF244321}">
                <p14:modId xmlns:p14="http://schemas.microsoft.com/office/powerpoint/2010/main" val="171935060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C3DADB5A-FB84-AAC0-0E4D-62F6220A3DDC}"/>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4" name="Picture 3">
            <a:extLst>
              <a:ext uri="{FF2B5EF4-FFF2-40B4-BE49-F238E27FC236}">
                <a16:creationId xmlns:a16="http://schemas.microsoft.com/office/drawing/2014/main" id="{58645D3A-91D2-965F-106B-6972CE0B80BC}"/>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A18DDFEA-F38F-00A9-F551-E58045500702}"/>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660008C-F003-5D7B-D5B6-30B99C901608}"/>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67314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C1A37B-D17F-4338-BF28-AD85BA99DF33}"/>
              </a:ext>
            </a:extLst>
          </p:cNvPr>
          <p:cNvSpPr>
            <a:spLocks noGrp="1"/>
          </p:cNvSpPr>
          <p:nvPr>
            <p:ph type="title"/>
          </p:nvPr>
        </p:nvSpPr>
        <p:spPr>
          <a:xfrm>
            <a:off x="795528" y="386930"/>
            <a:ext cx="10141799" cy="1300554"/>
          </a:xfrm>
        </p:spPr>
        <p:txBody>
          <a:bodyPr anchor="b">
            <a:normAutofit/>
          </a:bodyPr>
          <a:lstStyle/>
          <a:p>
            <a:r>
              <a:rPr lang="en-GB" sz="4800"/>
              <a:t>Keynesian view of LRAS</a:t>
            </a:r>
          </a:p>
        </p:txBody>
      </p:sp>
      <p:sp>
        <p:nvSpPr>
          <p:cNvPr id="11" name="Rectangle 10">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2FF692D-2E4B-4BE0-8FBC-067E0381C329}"/>
              </a:ext>
            </a:extLst>
          </p:cNvPr>
          <p:cNvPicPr>
            <a:picLocks noChangeAspect="1"/>
          </p:cNvPicPr>
          <p:nvPr/>
        </p:nvPicPr>
        <p:blipFill>
          <a:blip r:embed="rId3"/>
          <a:stretch>
            <a:fillRect/>
          </a:stretch>
        </p:blipFill>
        <p:spPr>
          <a:xfrm>
            <a:off x="635295" y="2952635"/>
            <a:ext cx="5150277" cy="2858403"/>
          </a:xfrm>
          <a:prstGeom prst="rect">
            <a:avLst/>
          </a:prstGeom>
        </p:spPr>
      </p:pic>
      <p:sp>
        <p:nvSpPr>
          <p:cNvPr id="3" name="Content Placeholder 2">
            <a:extLst>
              <a:ext uri="{FF2B5EF4-FFF2-40B4-BE49-F238E27FC236}">
                <a16:creationId xmlns:a16="http://schemas.microsoft.com/office/drawing/2014/main" id="{1AF78420-4379-4085-9723-E1A24E289E6A}"/>
              </a:ext>
            </a:extLst>
          </p:cNvPr>
          <p:cNvSpPr>
            <a:spLocks noGrp="1"/>
          </p:cNvSpPr>
          <p:nvPr>
            <p:ph idx="1"/>
          </p:nvPr>
        </p:nvSpPr>
        <p:spPr>
          <a:xfrm>
            <a:off x="6406429" y="2599509"/>
            <a:ext cx="4530898" cy="3639450"/>
          </a:xfrm>
        </p:spPr>
        <p:txBody>
          <a:bodyPr anchor="ctr">
            <a:normAutofit/>
          </a:bodyPr>
          <a:lstStyle/>
          <a:p>
            <a:r>
              <a:rPr lang="en-GB" sz="2000"/>
              <a:t>A further complication is that there are different views of the LRAS. The Classical view is an inelastic LRAS. The Keynesian view suggests it is elastic at a point up to inelastic. In a sense, the Keynesian view is a combination of the short run aggregate supply and long run. The Keynesian LRAS shows that there is a point in the economy of spare capacity where firms can use more. There also comes a point where full capacity is reached.</a:t>
            </a:r>
          </a:p>
        </p:txBody>
      </p:sp>
      <p:sp>
        <p:nvSpPr>
          <p:cNvPr id="15" name="Rectangle 14">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FEF2413-6BCD-9643-3CAB-647C7D6BD28D}"/>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6" name="Picture 5">
            <a:extLst>
              <a:ext uri="{FF2B5EF4-FFF2-40B4-BE49-F238E27FC236}">
                <a16:creationId xmlns:a16="http://schemas.microsoft.com/office/drawing/2014/main" id="{A93FB3D0-B78B-219A-F35E-F24D2A1CA8E0}"/>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7" name="Footer Placeholder 2">
            <a:extLst>
              <a:ext uri="{FF2B5EF4-FFF2-40B4-BE49-F238E27FC236}">
                <a16:creationId xmlns:a16="http://schemas.microsoft.com/office/drawing/2014/main" id="{4947CE79-D7BF-6951-7E33-EBE012E4EB9F}"/>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5B1A21E-1F73-DFD8-6399-153E67CD8C8A}"/>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0028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C1A37B-D17F-4338-BF28-AD85BA99DF33}"/>
              </a:ext>
            </a:extLst>
          </p:cNvPr>
          <p:cNvSpPr>
            <a:spLocks noGrp="1"/>
          </p:cNvSpPr>
          <p:nvPr>
            <p:ph type="title"/>
          </p:nvPr>
        </p:nvSpPr>
        <p:spPr>
          <a:xfrm>
            <a:off x="795528" y="386930"/>
            <a:ext cx="10141799" cy="1300554"/>
          </a:xfrm>
        </p:spPr>
        <p:txBody>
          <a:bodyPr anchor="b">
            <a:normAutofit/>
          </a:bodyPr>
          <a:lstStyle/>
          <a:p>
            <a:r>
              <a:rPr lang="en-GB" sz="4800" dirty="0"/>
              <a:t>Plenary</a:t>
            </a:r>
          </a:p>
        </p:txBody>
      </p:sp>
      <p:sp>
        <p:nvSpPr>
          <p:cNvPr id="11" name="Rectangle 10">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F78420-4379-4085-9723-E1A24E289E6A}"/>
              </a:ext>
            </a:extLst>
          </p:cNvPr>
          <p:cNvSpPr>
            <a:spLocks noGrp="1"/>
          </p:cNvSpPr>
          <p:nvPr>
            <p:ph idx="1"/>
          </p:nvPr>
        </p:nvSpPr>
        <p:spPr>
          <a:xfrm>
            <a:off x="808638" y="2599509"/>
            <a:ext cx="10128689" cy="3639450"/>
          </a:xfrm>
        </p:spPr>
        <p:txBody>
          <a:bodyPr anchor="ctr">
            <a:normAutofit/>
          </a:bodyPr>
          <a:lstStyle/>
          <a:p>
            <a:r>
              <a:rPr lang="en-GB" sz="2000" dirty="0"/>
              <a:t>Explain the reason the LRAS Keynesian curve bends.</a:t>
            </a:r>
          </a:p>
          <a:p>
            <a:endParaRPr lang="en-GB" sz="2000" dirty="0"/>
          </a:p>
          <a:p>
            <a:r>
              <a:rPr lang="en-GB" sz="2000" dirty="0"/>
              <a:t>How can we reduce inflation using the LRAS?</a:t>
            </a:r>
          </a:p>
          <a:p>
            <a:endParaRPr lang="en-GB" sz="2000" dirty="0"/>
          </a:p>
          <a:p>
            <a:r>
              <a:rPr lang="en-GB" sz="2000" dirty="0"/>
              <a:t>Draw a diagram to show the impact of increased immigration.</a:t>
            </a:r>
          </a:p>
        </p:txBody>
      </p:sp>
      <p:sp>
        <p:nvSpPr>
          <p:cNvPr id="15" name="Rectangle 14">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2E32E97-BA85-AE7D-4409-BB756D7DCF20}"/>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91FF58D8-C0D1-9C77-3B54-DEB60022B6A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05DC502F-D905-6EA4-F80D-3E790090F9EE}"/>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A30AD00-6C2B-0061-E0D0-64B0F54A3BAD}"/>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5187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7180B2-6A24-4A61-969F-D1B858A4CFC4}"/>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Recall</a:t>
            </a:r>
          </a:p>
        </p:txBody>
      </p:sp>
      <p:sp>
        <p:nvSpPr>
          <p:cNvPr id="3" name="Content Placeholder 2">
            <a:extLst>
              <a:ext uri="{FF2B5EF4-FFF2-40B4-BE49-F238E27FC236}">
                <a16:creationId xmlns:a16="http://schemas.microsoft.com/office/drawing/2014/main" id="{FD12A741-B517-462A-96C2-4D5EFF9C7489}"/>
              </a:ext>
            </a:extLst>
          </p:cNvPr>
          <p:cNvSpPr>
            <a:spLocks noGrp="1"/>
          </p:cNvSpPr>
          <p:nvPr>
            <p:ph idx="1"/>
          </p:nvPr>
        </p:nvSpPr>
        <p:spPr>
          <a:xfrm>
            <a:off x="1371599" y="2318197"/>
            <a:ext cx="9724031" cy="3683358"/>
          </a:xfrm>
        </p:spPr>
        <p:txBody>
          <a:bodyPr anchor="ctr">
            <a:normAutofit/>
          </a:bodyPr>
          <a:lstStyle/>
          <a:p>
            <a:r>
              <a:rPr lang="en-GB" sz="2000" dirty="0"/>
              <a:t>Once upon a time there was something called Aggregate Demand. They were known as AD, they also had links to interest rates and exchange rates.</a:t>
            </a:r>
          </a:p>
          <a:p>
            <a:endParaRPr lang="en-GB" sz="2000" dirty="0"/>
          </a:p>
          <a:p>
            <a:r>
              <a:rPr lang="en-GB" sz="2000" dirty="0"/>
              <a:t>John was an American native and liked to buy British Tractors. Jayne was an English Butcher and liked to buy knife sets from America. The Pound in 2008 used to get $2.00, it now gets $1.25.</a:t>
            </a:r>
          </a:p>
          <a:p>
            <a:endParaRPr lang="en-GB" sz="2000" dirty="0"/>
          </a:p>
          <a:p>
            <a:r>
              <a:rPr lang="en-GB" sz="2000" dirty="0"/>
              <a:t>I want you to write the next paragraphs and explain how they were linked, with diagrams.</a:t>
            </a:r>
          </a:p>
          <a:p>
            <a:endParaRPr lang="en-GB" sz="2000" dirty="0"/>
          </a:p>
          <a:p>
            <a:r>
              <a:rPr lang="en-GB" sz="2000" dirty="0"/>
              <a:t>10 Minutes.</a:t>
            </a:r>
          </a:p>
        </p:txBody>
      </p:sp>
      <p:pic>
        <p:nvPicPr>
          <p:cNvPr id="4" name="Picture 3">
            <a:extLst>
              <a:ext uri="{FF2B5EF4-FFF2-40B4-BE49-F238E27FC236}">
                <a16:creationId xmlns:a16="http://schemas.microsoft.com/office/drawing/2014/main" id="{6A528D25-12D5-24B0-8F29-4EE1F7FECDE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65F0B918-AD1A-BF71-BD7F-8F60C0D02A1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A9157B1E-6808-B564-9C85-E59CF7CFBD9C}"/>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9EAA628-1152-7E42-6ADB-8DFB01901916}"/>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52174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7180B2-6A24-4A61-969F-D1B858A4CFC4}"/>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Starter</a:t>
            </a:r>
          </a:p>
        </p:txBody>
      </p:sp>
      <p:sp>
        <p:nvSpPr>
          <p:cNvPr id="3" name="Content Placeholder 2">
            <a:extLst>
              <a:ext uri="{FF2B5EF4-FFF2-40B4-BE49-F238E27FC236}">
                <a16:creationId xmlns:a16="http://schemas.microsoft.com/office/drawing/2014/main" id="{FD12A741-B517-462A-96C2-4D5EFF9C7489}"/>
              </a:ext>
            </a:extLst>
          </p:cNvPr>
          <p:cNvSpPr>
            <a:spLocks noGrp="1"/>
          </p:cNvSpPr>
          <p:nvPr>
            <p:ph idx="1"/>
          </p:nvPr>
        </p:nvSpPr>
        <p:spPr>
          <a:xfrm>
            <a:off x="1371599" y="2318197"/>
            <a:ext cx="9724031" cy="3683358"/>
          </a:xfrm>
        </p:spPr>
        <p:txBody>
          <a:bodyPr anchor="ctr">
            <a:normAutofit/>
          </a:bodyPr>
          <a:lstStyle/>
          <a:p>
            <a:r>
              <a:rPr lang="en-GB" sz="2000" dirty="0"/>
              <a:t>Long run and short run, what is the difference?</a:t>
            </a:r>
          </a:p>
          <a:p>
            <a:endParaRPr lang="en-GB" sz="2000" dirty="0"/>
          </a:p>
          <a:p>
            <a:r>
              <a:rPr lang="en-GB" sz="2000" dirty="0"/>
              <a:t>What are our factors of production?</a:t>
            </a:r>
          </a:p>
          <a:p>
            <a:endParaRPr lang="en-GB" sz="2000" dirty="0"/>
          </a:p>
          <a:p>
            <a:r>
              <a:rPr lang="en-GB" sz="2000" dirty="0"/>
              <a:t>Are any fixed?</a:t>
            </a:r>
          </a:p>
        </p:txBody>
      </p:sp>
      <p:pic>
        <p:nvPicPr>
          <p:cNvPr id="4" name="Picture 3">
            <a:extLst>
              <a:ext uri="{FF2B5EF4-FFF2-40B4-BE49-F238E27FC236}">
                <a16:creationId xmlns:a16="http://schemas.microsoft.com/office/drawing/2014/main" id="{9A399493-3104-A0AE-CF58-4AFEC9E32B0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1AAF44BE-0F66-34D6-7B20-F942BFDBAAD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75019D4E-CF77-484D-CD40-886156C6549E}"/>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8829E74-F1FE-D897-A8FB-CF668E2D1058}"/>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945256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7180B2-6A24-4A61-969F-D1B858A4CFC4}"/>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Learning Objectives</a:t>
            </a:r>
          </a:p>
        </p:txBody>
      </p:sp>
      <p:sp>
        <p:nvSpPr>
          <p:cNvPr id="3" name="Content Placeholder 2">
            <a:extLst>
              <a:ext uri="{FF2B5EF4-FFF2-40B4-BE49-F238E27FC236}">
                <a16:creationId xmlns:a16="http://schemas.microsoft.com/office/drawing/2014/main" id="{FD12A741-B517-462A-96C2-4D5EFF9C7489}"/>
              </a:ext>
            </a:extLst>
          </p:cNvPr>
          <p:cNvSpPr>
            <a:spLocks noGrp="1"/>
          </p:cNvSpPr>
          <p:nvPr>
            <p:ph idx="1"/>
          </p:nvPr>
        </p:nvSpPr>
        <p:spPr>
          <a:xfrm>
            <a:off x="1371599" y="2318197"/>
            <a:ext cx="9724031" cy="3683358"/>
          </a:xfrm>
        </p:spPr>
        <p:txBody>
          <a:bodyPr anchor="ctr">
            <a:normAutofit/>
          </a:bodyPr>
          <a:lstStyle/>
          <a:p>
            <a:r>
              <a:rPr lang="en-GB" sz="2000" dirty="0"/>
              <a:t>Are you able to explain the difference between SRAS and the LRAS?</a:t>
            </a:r>
          </a:p>
          <a:p>
            <a:endParaRPr lang="en-GB" sz="2000" dirty="0"/>
          </a:p>
          <a:p>
            <a:r>
              <a:rPr lang="en-GB" sz="2000" dirty="0"/>
              <a:t>Are you able to illustrate the Keynesian LRAS and explain the shape of it?</a:t>
            </a:r>
          </a:p>
          <a:p>
            <a:endParaRPr lang="en-GB" sz="2000" dirty="0"/>
          </a:p>
          <a:p>
            <a:r>
              <a:rPr lang="en-GB" sz="2000" dirty="0"/>
              <a:t>Are you able to link AD and AS in the same diagram and analyse it?</a:t>
            </a:r>
          </a:p>
        </p:txBody>
      </p:sp>
      <p:pic>
        <p:nvPicPr>
          <p:cNvPr id="4" name="Picture 3">
            <a:extLst>
              <a:ext uri="{FF2B5EF4-FFF2-40B4-BE49-F238E27FC236}">
                <a16:creationId xmlns:a16="http://schemas.microsoft.com/office/drawing/2014/main" id="{6BD612D0-9576-285D-0952-4B42E3F1BA9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4E2A1829-19FF-B774-16C1-0BCD9101558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AEB3F3FD-0416-9072-9DF7-51FC97FEE75B}"/>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71CA3D9-024C-49B8-3D3B-210905C672A2}"/>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50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7180B2-6A24-4A61-969F-D1B858A4CFC4}"/>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Definition </a:t>
            </a:r>
          </a:p>
        </p:txBody>
      </p:sp>
      <p:sp>
        <p:nvSpPr>
          <p:cNvPr id="3" name="Content Placeholder 2">
            <a:extLst>
              <a:ext uri="{FF2B5EF4-FFF2-40B4-BE49-F238E27FC236}">
                <a16:creationId xmlns:a16="http://schemas.microsoft.com/office/drawing/2014/main" id="{FD12A741-B517-462A-96C2-4D5EFF9C7489}"/>
              </a:ext>
            </a:extLst>
          </p:cNvPr>
          <p:cNvSpPr>
            <a:spLocks noGrp="1"/>
          </p:cNvSpPr>
          <p:nvPr>
            <p:ph idx="1"/>
          </p:nvPr>
        </p:nvSpPr>
        <p:spPr>
          <a:xfrm>
            <a:off x="1371599" y="2318197"/>
            <a:ext cx="9724031" cy="3683358"/>
          </a:xfrm>
        </p:spPr>
        <p:txBody>
          <a:bodyPr anchor="ctr">
            <a:normAutofit/>
          </a:bodyPr>
          <a:lstStyle/>
          <a:p>
            <a:r>
              <a:rPr lang="en-GB" sz="2000" dirty="0"/>
              <a:t>Short run – where one factor of production (e.g. capital) is fixed. This is a time period of fewer than four-six months.</a:t>
            </a:r>
          </a:p>
          <a:p>
            <a:endParaRPr lang="en-GB" sz="2000" dirty="0"/>
          </a:p>
          <a:p>
            <a:r>
              <a:rPr lang="en-GB" sz="2000" dirty="0"/>
              <a:t>Long run – where all factors of production of a firm are variable (e.g. a firm can build a bigger factory) A time period of greater than four-six months/one year</a:t>
            </a:r>
          </a:p>
        </p:txBody>
      </p:sp>
      <p:pic>
        <p:nvPicPr>
          <p:cNvPr id="4" name="Picture 3">
            <a:extLst>
              <a:ext uri="{FF2B5EF4-FFF2-40B4-BE49-F238E27FC236}">
                <a16:creationId xmlns:a16="http://schemas.microsoft.com/office/drawing/2014/main" id="{C2C0C341-B314-A999-9D80-98CB47E4EE3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D5A272EE-8150-9FE8-D9A0-BF6D4CC98F0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B5A3233E-5F8C-F6FB-932B-0A9DC73C8AA1}"/>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84DF8A7-E7E0-073E-2A00-04434269AF29}"/>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28887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7180B2-6A24-4A61-969F-D1B858A4CFC4}"/>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Difference between SRAS and LRAS</a:t>
            </a:r>
          </a:p>
        </p:txBody>
      </p:sp>
      <p:sp>
        <p:nvSpPr>
          <p:cNvPr id="3" name="Content Placeholder 2">
            <a:extLst>
              <a:ext uri="{FF2B5EF4-FFF2-40B4-BE49-F238E27FC236}">
                <a16:creationId xmlns:a16="http://schemas.microsoft.com/office/drawing/2014/main" id="{FD12A741-B517-462A-96C2-4D5EFF9C7489}"/>
              </a:ext>
            </a:extLst>
          </p:cNvPr>
          <p:cNvSpPr>
            <a:spLocks noGrp="1"/>
          </p:cNvSpPr>
          <p:nvPr>
            <p:ph idx="1"/>
          </p:nvPr>
        </p:nvSpPr>
        <p:spPr>
          <a:xfrm>
            <a:off x="1371599" y="2318197"/>
            <a:ext cx="9724031" cy="3683358"/>
          </a:xfrm>
        </p:spPr>
        <p:txBody>
          <a:bodyPr anchor="ctr">
            <a:normAutofit/>
          </a:bodyPr>
          <a:lstStyle/>
          <a:p>
            <a:r>
              <a:rPr lang="en-GB" sz="2000"/>
              <a:t>Essentially, the SRAS assumes that the level of capital is fixed. (i.e. in the short run you can’t build a new factory)</a:t>
            </a:r>
          </a:p>
          <a:p>
            <a:r>
              <a:rPr lang="en-GB" sz="2000"/>
              <a:t>However, in the short run you can increase the utilisation of existing factors of production, e.g. workers doing overtime.</a:t>
            </a:r>
          </a:p>
          <a:p>
            <a:r>
              <a:rPr lang="en-GB" sz="2000"/>
              <a:t>In the short run, an increase in the price of goods encourages firms to take on more workers, pay slightly higher wages and produce more.</a:t>
            </a:r>
          </a:p>
          <a:p>
            <a:r>
              <a:rPr lang="en-GB" sz="2000"/>
              <a:t>Thus the SRAS suggests an increase in prices leads to a temporary increase in output as firms employ more workers.</a:t>
            </a:r>
          </a:p>
          <a:p>
            <a:r>
              <a:rPr lang="en-GB" sz="2000"/>
              <a:t>The short run aggregate supply is affected by costs of production. If there is an increase in raw material prices (e.g. higher oil prices), the SRAS will shift to the left. If there is an increase in wages, the SRAS will also shift to the left.</a:t>
            </a:r>
          </a:p>
        </p:txBody>
      </p:sp>
      <p:pic>
        <p:nvPicPr>
          <p:cNvPr id="4" name="Picture 3">
            <a:extLst>
              <a:ext uri="{FF2B5EF4-FFF2-40B4-BE49-F238E27FC236}">
                <a16:creationId xmlns:a16="http://schemas.microsoft.com/office/drawing/2014/main" id="{682388F8-4505-0D61-0C0B-D09D948E021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BBBDB986-C51A-8707-EA40-194FB7B5098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11990FF4-FA0F-93F0-79DE-83F5C53EA7B3}"/>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C72DC95-0849-DA2E-5A6E-2DD567703465}"/>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3151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E7659E-7D30-4E7F-B6BD-61A1CFD9202A}"/>
              </a:ext>
            </a:extLst>
          </p:cNvPr>
          <p:cNvSpPr>
            <a:spLocks noGrp="1"/>
          </p:cNvSpPr>
          <p:nvPr>
            <p:ph type="title"/>
          </p:nvPr>
        </p:nvSpPr>
        <p:spPr>
          <a:xfrm>
            <a:off x="1149716" y="499397"/>
            <a:ext cx="5929422" cy="1640180"/>
          </a:xfrm>
        </p:spPr>
        <p:txBody>
          <a:bodyPr vert="horz" lIns="91440" tIns="45720" rIns="91440" bIns="45720" rtlCol="0" anchor="b">
            <a:normAutofit/>
          </a:bodyPr>
          <a:lstStyle/>
          <a:p>
            <a:r>
              <a:rPr lang="en-US" sz="3700" kern="1200">
                <a:solidFill>
                  <a:schemeClr val="tx1"/>
                </a:solidFill>
                <a:latin typeface="+mj-lt"/>
                <a:ea typeface="+mj-ea"/>
                <a:cs typeface="+mj-cs"/>
              </a:rPr>
              <a:t>Difference between shift in SRAS and movement along SRAS</a:t>
            </a:r>
          </a:p>
        </p:txBody>
      </p:sp>
      <p:sp>
        <p:nvSpPr>
          <p:cNvPr id="7" name="TextBox 6">
            <a:extLst>
              <a:ext uri="{FF2B5EF4-FFF2-40B4-BE49-F238E27FC236}">
                <a16:creationId xmlns:a16="http://schemas.microsoft.com/office/drawing/2014/main" id="{FEF37A88-CA97-4ED8-9AF1-1FB6518461B5}"/>
              </a:ext>
            </a:extLst>
          </p:cNvPr>
          <p:cNvSpPr txBox="1"/>
          <p:nvPr/>
        </p:nvSpPr>
        <p:spPr>
          <a:xfrm>
            <a:off x="1149717" y="2423821"/>
            <a:ext cx="4146630" cy="3519780"/>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a:t>A shift in SRAS could be due to higher oil prices (left diagram)</a:t>
            </a:r>
          </a:p>
          <a:p>
            <a:pPr indent="-228600">
              <a:lnSpc>
                <a:spcPct val="90000"/>
              </a:lnSpc>
              <a:spcAft>
                <a:spcPts val="600"/>
              </a:spcAft>
              <a:buFont typeface="Arial" panose="020B0604020202020204" pitchFamily="34" charset="0"/>
              <a:buChar char="•"/>
            </a:pPr>
            <a:endParaRPr lang="en-US" sz="2000"/>
          </a:p>
          <a:p>
            <a:pPr indent="-228600">
              <a:lnSpc>
                <a:spcPct val="90000"/>
              </a:lnSpc>
              <a:spcAft>
                <a:spcPts val="600"/>
              </a:spcAft>
              <a:buFont typeface="Arial" panose="020B0604020202020204" pitchFamily="34" charset="0"/>
              <a:buChar char="•"/>
            </a:pPr>
            <a:r>
              <a:rPr lang="en-US" sz="2000"/>
              <a:t>A movement along SRAS could be due to higher AD, which leads to increase real GDP and PL.</a:t>
            </a:r>
          </a:p>
        </p:txBody>
      </p:sp>
      <p:pic>
        <p:nvPicPr>
          <p:cNvPr id="5" name="Picture 4">
            <a:extLst>
              <a:ext uri="{FF2B5EF4-FFF2-40B4-BE49-F238E27FC236}">
                <a16:creationId xmlns:a16="http://schemas.microsoft.com/office/drawing/2014/main" id="{DA69560E-FA9E-43C5-A894-D5EDDEB3C283}"/>
              </a:ext>
            </a:extLst>
          </p:cNvPr>
          <p:cNvPicPr>
            <a:picLocks noChangeAspect="1"/>
          </p:cNvPicPr>
          <p:nvPr/>
        </p:nvPicPr>
        <p:blipFill>
          <a:blip r:embed="rId2"/>
          <a:stretch>
            <a:fillRect/>
          </a:stretch>
        </p:blipFill>
        <p:spPr>
          <a:xfrm>
            <a:off x="5473884" y="2344495"/>
            <a:ext cx="6036798" cy="3297885"/>
          </a:xfrm>
          <a:prstGeom prst="rect">
            <a:avLst/>
          </a:prstGeom>
        </p:spPr>
      </p:pic>
      <p:sp>
        <p:nvSpPr>
          <p:cNvPr id="14" name="Rectangle 13">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18E84EE-64EB-8412-C9F4-0F303F7E1E8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4" name="Picture 3">
            <a:extLst>
              <a:ext uri="{FF2B5EF4-FFF2-40B4-BE49-F238E27FC236}">
                <a16:creationId xmlns:a16="http://schemas.microsoft.com/office/drawing/2014/main" id="{BF5A0870-F9B6-6BEF-9DE5-5916D126CCD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077F2020-2CDA-82EB-B97D-CF0E2A3AFB8D}"/>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4988380-009A-6D24-D0D7-27EC4551E397}"/>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9537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55929B-F956-47DC-9D1D-8031DB20256E}"/>
              </a:ext>
            </a:extLst>
          </p:cNvPr>
          <p:cNvSpPr>
            <a:spLocks noGrp="1"/>
          </p:cNvSpPr>
          <p:nvPr>
            <p:ph type="title"/>
          </p:nvPr>
        </p:nvSpPr>
        <p:spPr>
          <a:xfrm>
            <a:off x="5596501" y="489508"/>
            <a:ext cx="5754896" cy="1667569"/>
          </a:xfrm>
        </p:spPr>
        <p:txBody>
          <a:bodyPr anchor="b">
            <a:normAutofit/>
          </a:bodyPr>
          <a:lstStyle/>
          <a:p>
            <a:r>
              <a:rPr lang="en-GB" sz="4000"/>
              <a:t>Long run aggregate supply (LRAS)</a:t>
            </a:r>
          </a:p>
        </p:txBody>
      </p:sp>
      <p:pic>
        <p:nvPicPr>
          <p:cNvPr id="4" name="Picture 3">
            <a:extLst>
              <a:ext uri="{FF2B5EF4-FFF2-40B4-BE49-F238E27FC236}">
                <a16:creationId xmlns:a16="http://schemas.microsoft.com/office/drawing/2014/main" id="{3710A660-63B3-4AC4-8EBD-8D80594773EA}"/>
              </a:ext>
            </a:extLst>
          </p:cNvPr>
          <p:cNvPicPr>
            <a:picLocks noChangeAspect="1"/>
          </p:cNvPicPr>
          <p:nvPr/>
        </p:nvPicPr>
        <p:blipFill>
          <a:blip r:embed="rId2"/>
          <a:stretch>
            <a:fillRect/>
          </a:stretch>
        </p:blipFill>
        <p:spPr>
          <a:xfrm>
            <a:off x="1068130" y="1914637"/>
            <a:ext cx="3876165" cy="2597030"/>
          </a:xfrm>
          <a:prstGeom prst="rect">
            <a:avLst/>
          </a:prstGeom>
        </p:spPr>
      </p:pic>
      <p:sp>
        <p:nvSpPr>
          <p:cNvPr id="3" name="Content Placeholder 2">
            <a:extLst>
              <a:ext uri="{FF2B5EF4-FFF2-40B4-BE49-F238E27FC236}">
                <a16:creationId xmlns:a16="http://schemas.microsoft.com/office/drawing/2014/main" id="{D3599488-3AF9-4592-AD4A-A2753474B859}"/>
              </a:ext>
            </a:extLst>
          </p:cNvPr>
          <p:cNvSpPr>
            <a:spLocks noGrp="1"/>
          </p:cNvSpPr>
          <p:nvPr>
            <p:ph idx="1"/>
          </p:nvPr>
        </p:nvSpPr>
        <p:spPr>
          <a:xfrm>
            <a:off x="5596502" y="2405894"/>
            <a:ext cx="5754896" cy="3197464"/>
          </a:xfrm>
        </p:spPr>
        <p:txBody>
          <a:bodyPr anchor="t">
            <a:normAutofit/>
          </a:bodyPr>
          <a:lstStyle/>
          <a:p>
            <a:r>
              <a:rPr lang="en-GB" sz="1600"/>
              <a:t>The long run aggregate supply curve (LRAS) is determined by all factors of production – size of the workforce, size of capital stock, levels of education and labour productivity.</a:t>
            </a:r>
          </a:p>
          <a:p>
            <a:endParaRPr lang="en-GB" sz="1600"/>
          </a:p>
          <a:p>
            <a:r>
              <a:rPr lang="en-GB" sz="1600"/>
              <a:t>If there was an increase in investment or growth in the size of the labour force this would shift the LRAS curve to the right.</a:t>
            </a:r>
          </a:p>
          <a:p>
            <a:endParaRPr lang="en-GB" sz="1600"/>
          </a:p>
          <a:p>
            <a:r>
              <a:rPr lang="en-GB" sz="1600"/>
              <a:t>This is the classical view of long run aggregate supply (LRAS). It states that aggregate supply is not determined by the price level or AD, but is determined by factors of production, – land, labour, capital and labour productivity.</a:t>
            </a:r>
          </a:p>
        </p:txBody>
      </p:sp>
      <p:sp>
        <p:nvSpPr>
          <p:cNvPr id="11" name="Rectangle 10">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977F001-CC3B-A426-A968-5FB0BCD4864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6" name="Picture 5">
            <a:extLst>
              <a:ext uri="{FF2B5EF4-FFF2-40B4-BE49-F238E27FC236}">
                <a16:creationId xmlns:a16="http://schemas.microsoft.com/office/drawing/2014/main" id="{92C44930-8846-CFF2-F700-DE61E7A4A72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7" name="Footer Placeholder 2">
            <a:extLst>
              <a:ext uri="{FF2B5EF4-FFF2-40B4-BE49-F238E27FC236}">
                <a16:creationId xmlns:a16="http://schemas.microsoft.com/office/drawing/2014/main" id="{341EF6F4-3359-DA5E-FF47-8ED129117B34}"/>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1481FE1-3F86-965D-2922-D3FAD44BD457}"/>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282586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7180B2-6A24-4A61-969F-D1B858A4CFC4}"/>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Activity</a:t>
            </a:r>
          </a:p>
        </p:txBody>
      </p:sp>
      <p:sp>
        <p:nvSpPr>
          <p:cNvPr id="3" name="Content Placeholder 2">
            <a:extLst>
              <a:ext uri="{FF2B5EF4-FFF2-40B4-BE49-F238E27FC236}">
                <a16:creationId xmlns:a16="http://schemas.microsoft.com/office/drawing/2014/main" id="{FD12A741-B517-462A-96C2-4D5EFF9C7489}"/>
              </a:ext>
            </a:extLst>
          </p:cNvPr>
          <p:cNvSpPr>
            <a:spLocks noGrp="1"/>
          </p:cNvSpPr>
          <p:nvPr>
            <p:ph idx="1"/>
          </p:nvPr>
        </p:nvSpPr>
        <p:spPr>
          <a:xfrm>
            <a:off x="1371599" y="2318197"/>
            <a:ext cx="9724031" cy="3683358"/>
          </a:xfrm>
        </p:spPr>
        <p:txBody>
          <a:bodyPr anchor="ctr">
            <a:normAutofit/>
          </a:bodyPr>
          <a:lstStyle/>
          <a:p>
            <a:r>
              <a:rPr lang="en-GB" sz="2000" dirty="0"/>
              <a:t>Draw a diagram to show a middle ground of SRAS and LRAS.</a:t>
            </a:r>
          </a:p>
          <a:p>
            <a:endParaRPr lang="en-GB" sz="2000" dirty="0"/>
          </a:p>
          <a:p>
            <a:r>
              <a:rPr lang="en-GB" sz="2000" dirty="0"/>
              <a:t>How will the factors of production change over time?</a:t>
            </a:r>
          </a:p>
          <a:p>
            <a:endParaRPr lang="en-GB" sz="2000" dirty="0"/>
          </a:p>
          <a:p>
            <a:r>
              <a:rPr lang="en-GB" sz="2000" dirty="0"/>
              <a:t>Explain how increasing factors of production will impact the economy.</a:t>
            </a:r>
          </a:p>
        </p:txBody>
      </p:sp>
      <p:pic>
        <p:nvPicPr>
          <p:cNvPr id="4" name="Picture 3">
            <a:extLst>
              <a:ext uri="{FF2B5EF4-FFF2-40B4-BE49-F238E27FC236}">
                <a16:creationId xmlns:a16="http://schemas.microsoft.com/office/drawing/2014/main" id="{4AC980A8-5CA0-93E9-5047-36280EAFA82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071758" y="1991327"/>
            <a:ext cx="7695738" cy="3098355"/>
          </a:xfrm>
          <a:prstGeom prst="rect">
            <a:avLst/>
          </a:prstGeom>
        </p:spPr>
      </p:pic>
      <p:pic>
        <p:nvPicPr>
          <p:cNvPr id="5" name="Picture 4">
            <a:extLst>
              <a:ext uri="{FF2B5EF4-FFF2-40B4-BE49-F238E27FC236}">
                <a16:creationId xmlns:a16="http://schemas.microsoft.com/office/drawing/2014/main" id="{0C48BE42-9A44-1E57-9C6E-48118033047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47458" y="108254"/>
            <a:ext cx="933411" cy="375797"/>
          </a:xfrm>
          <a:prstGeom prst="rect">
            <a:avLst/>
          </a:prstGeom>
        </p:spPr>
      </p:pic>
      <p:sp>
        <p:nvSpPr>
          <p:cNvPr id="6" name="Footer Placeholder 2">
            <a:extLst>
              <a:ext uri="{FF2B5EF4-FFF2-40B4-BE49-F238E27FC236}">
                <a16:creationId xmlns:a16="http://schemas.microsoft.com/office/drawing/2014/main" id="{CE09025A-3B6B-C74E-ACA3-42DA2B19B8A2}"/>
              </a:ext>
            </a:extLst>
          </p:cNvPr>
          <p:cNvSpPr txBox="1">
            <a:spLocks/>
          </p:cNvSpPr>
          <p:nvPr/>
        </p:nvSpPr>
        <p:spPr>
          <a:xfrm>
            <a:off x="2082821" y="659492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328B083-01B7-6CBE-A885-D9A1CA3F3675}"/>
              </a:ext>
            </a:extLst>
          </p:cNvPr>
          <p:cNvSpPr txBox="1"/>
          <p:nvPr/>
        </p:nvSpPr>
        <p:spPr>
          <a:xfrm>
            <a:off x="6905992"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11172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C0B96C-D9E3-4BC5-8A9F-053AB93178A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8C856E0-2EAD-4F92-814D-4B3F86DB6C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e32401-6fd2-4ce4-872f-f2e7513af3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FF2193-7885-4B1C-B9B2-A2F438BB36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TotalTime>
  <Words>1066</Words>
  <Application>Microsoft Office PowerPoint</Application>
  <PresentationFormat>Widescreen</PresentationFormat>
  <Paragraphs>85</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gg sans</vt:lpstr>
      <vt:lpstr>Google Sans</vt:lpstr>
      <vt:lpstr>Times New Roman</vt:lpstr>
      <vt:lpstr>Office Theme</vt:lpstr>
      <vt:lpstr>Difference between SRAS and LRAS</vt:lpstr>
      <vt:lpstr>Recall</vt:lpstr>
      <vt:lpstr>Starter</vt:lpstr>
      <vt:lpstr>Learning Objectives</vt:lpstr>
      <vt:lpstr>Definition </vt:lpstr>
      <vt:lpstr>Difference between SRAS and LRAS</vt:lpstr>
      <vt:lpstr>Difference between shift in SRAS and movement along SRAS</vt:lpstr>
      <vt:lpstr>Long run aggregate supply (LRAS)</vt:lpstr>
      <vt:lpstr>Activity</vt:lpstr>
      <vt:lpstr>How to know which ones to use?</vt:lpstr>
      <vt:lpstr>Keynesian view of LRAS</vt:lpstr>
      <vt:lpstr>Plenary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SRAS and LRAS</dc:title>
  <dc:creator>Mr B Pieters</dc:creator>
  <cp:lastModifiedBy>Chezka Mae Madrona</cp:lastModifiedBy>
  <cp:revision>17</cp:revision>
  <dcterms:created xsi:type="dcterms:W3CDTF">2023-06-07T10:03:57Z</dcterms:created>
  <dcterms:modified xsi:type="dcterms:W3CDTF">2025-03-18T08:55:30Z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