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81" r:id="rId5"/>
    <p:sldId id="311" r:id="rId6"/>
    <p:sldId id="312" r:id="rId7"/>
    <p:sldId id="303" r:id="rId8"/>
    <p:sldId id="256" r:id="rId9"/>
    <p:sldId id="284" r:id="rId10"/>
    <p:sldId id="261" r:id="rId11"/>
    <p:sldId id="259" r:id="rId12"/>
    <p:sldId id="297" r:id="rId13"/>
    <p:sldId id="301" r:id="rId14"/>
    <p:sldId id="260" r:id="rId15"/>
    <p:sldId id="294" r:id="rId16"/>
    <p:sldId id="266" r:id="rId17"/>
    <p:sldId id="304" r:id="rId18"/>
    <p:sldId id="309" r:id="rId19"/>
    <p:sldId id="305" r:id="rId20"/>
    <p:sldId id="306" r:id="rId21"/>
    <p:sldId id="302" r:id="rId22"/>
    <p:sldId id="310" r:id="rId23"/>
    <p:sldId id="30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958"/>
    <a:srgbClr val="F3B457"/>
    <a:srgbClr val="00E1FF"/>
    <a:srgbClr val="3A40B7"/>
    <a:srgbClr val="B4B4B4"/>
    <a:srgbClr val="BE8C47"/>
    <a:srgbClr val="FFFFFF"/>
    <a:srgbClr val="D5CCF8"/>
    <a:srgbClr val="FF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DF59A4-09AD-4BC9-BF7D-387313C57B4F}" v="63" dt="2023-05-24T08:42:07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4660"/>
  </p:normalViewPr>
  <p:slideViewPr>
    <p:cSldViewPr>
      <p:cViewPr varScale="1">
        <p:scale>
          <a:sx n="125" d="100"/>
          <a:sy n="125" d="100"/>
        </p:scale>
        <p:origin x="88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948B6-E7B4-4332-8847-F78D0200396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91453A0-8EE1-4AA6-AFC8-89779DC84AB5}">
      <dgm:prSet/>
      <dgm:spPr/>
      <dgm:t>
        <a:bodyPr/>
        <a:lstStyle/>
        <a:p>
          <a:r>
            <a:rPr lang="en-GB"/>
            <a:t>Show me a diagram showing demand pull inflation.</a:t>
          </a:r>
          <a:endParaRPr lang="en-US"/>
        </a:p>
      </dgm:t>
    </dgm:pt>
    <dgm:pt modelId="{D1C51EDE-874B-49F5-8B67-7DEA32109405}" type="parTrans" cxnId="{ECBB4BBE-0B9F-4148-9BCC-3E34C2CA519E}">
      <dgm:prSet/>
      <dgm:spPr/>
      <dgm:t>
        <a:bodyPr/>
        <a:lstStyle/>
        <a:p>
          <a:endParaRPr lang="en-US"/>
        </a:p>
      </dgm:t>
    </dgm:pt>
    <dgm:pt modelId="{701F48D6-46F6-468F-B98B-AD2AF9658188}" type="sibTrans" cxnId="{ECBB4BBE-0B9F-4148-9BCC-3E34C2CA519E}">
      <dgm:prSet/>
      <dgm:spPr/>
      <dgm:t>
        <a:bodyPr/>
        <a:lstStyle/>
        <a:p>
          <a:endParaRPr lang="en-US"/>
        </a:p>
      </dgm:t>
    </dgm:pt>
    <dgm:pt modelId="{729DDFF4-5821-4137-A906-0DAE55C4BA58}">
      <dgm:prSet/>
      <dgm:spPr/>
      <dgm:t>
        <a:bodyPr/>
        <a:lstStyle/>
        <a:p>
          <a:r>
            <a:rPr lang="en-GB"/>
            <a:t>Explain how SPICED works.</a:t>
          </a:r>
          <a:endParaRPr lang="en-US"/>
        </a:p>
      </dgm:t>
    </dgm:pt>
    <dgm:pt modelId="{0C59DF0A-CAD6-45E2-A342-F06D00724505}" type="parTrans" cxnId="{C831518E-97B3-44F7-8A6B-585C11D29A8B}">
      <dgm:prSet/>
      <dgm:spPr/>
      <dgm:t>
        <a:bodyPr/>
        <a:lstStyle/>
        <a:p>
          <a:endParaRPr lang="en-US"/>
        </a:p>
      </dgm:t>
    </dgm:pt>
    <dgm:pt modelId="{6B768DA5-297E-4EE1-A5A9-ABB2ADFB84AF}" type="sibTrans" cxnId="{C831518E-97B3-44F7-8A6B-585C11D29A8B}">
      <dgm:prSet/>
      <dgm:spPr/>
      <dgm:t>
        <a:bodyPr/>
        <a:lstStyle/>
        <a:p>
          <a:endParaRPr lang="en-US"/>
        </a:p>
      </dgm:t>
    </dgm:pt>
    <dgm:pt modelId="{E8999CC2-D90F-4AB4-BCE9-E4918C20935F}" type="pres">
      <dgm:prSet presAssocID="{BE2948B6-E7B4-4332-8847-F78D020039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DCCCF6-BAF1-4090-B8C3-2306C225AB19}" type="pres">
      <dgm:prSet presAssocID="{491453A0-8EE1-4AA6-AFC8-89779DC84AB5}" presName="hierRoot1" presStyleCnt="0"/>
      <dgm:spPr/>
    </dgm:pt>
    <dgm:pt modelId="{6CC93E89-E623-461D-84B7-0D68E6097046}" type="pres">
      <dgm:prSet presAssocID="{491453A0-8EE1-4AA6-AFC8-89779DC84AB5}" presName="composite" presStyleCnt="0"/>
      <dgm:spPr/>
    </dgm:pt>
    <dgm:pt modelId="{3C61963C-3C15-4F40-A426-5F1439C0E4FE}" type="pres">
      <dgm:prSet presAssocID="{491453A0-8EE1-4AA6-AFC8-89779DC84AB5}" presName="background" presStyleLbl="node0" presStyleIdx="0" presStyleCnt="2"/>
      <dgm:spPr/>
    </dgm:pt>
    <dgm:pt modelId="{4EE16C08-4B24-42F5-A302-93527B33974D}" type="pres">
      <dgm:prSet presAssocID="{491453A0-8EE1-4AA6-AFC8-89779DC84AB5}" presName="text" presStyleLbl="fgAcc0" presStyleIdx="0" presStyleCnt="2">
        <dgm:presLayoutVars>
          <dgm:chPref val="3"/>
        </dgm:presLayoutVars>
      </dgm:prSet>
      <dgm:spPr/>
    </dgm:pt>
    <dgm:pt modelId="{1061D676-443C-4B50-9323-B35503BB3BCC}" type="pres">
      <dgm:prSet presAssocID="{491453A0-8EE1-4AA6-AFC8-89779DC84AB5}" presName="hierChild2" presStyleCnt="0"/>
      <dgm:spPr/>
    </dgm:pt>
    <dgm:pt modelId="{C0C20E95-779C-4AAC-9B8D-39F79F249F74}" type="pres">
      <dgm:prSet presAssocID="{729DDFF4-5821-4137-A906-0DAE55C4BA58}" presName="hierRoot1" presStyleCnt="0"/>
      <dgm:spPr/>
    </dgm:pt>
    <dgm:pt modelId="{C23A1BDB-C40D-4A84-A4FD-F7AB96DAB32B}" type="pres">
      <dgm:prSet presAssocID="{729DDFF4-5821-4137-A906-0DAE55C4BA58}" presName="composite" presStyleCnt="0"/>
      <dgm:spPr/>
    </dgm:pt>
    <dgm:pt modelId="{AE3E3B81-A58E-41D8-AD59-D8AC6520BE2F}" type="pres">
      <dgm:prSet presAssocID="{729DDFF4-5821-4137-A906-0DAE55C4BA58}" presName="background" presStyleLbl="node0" presStyleIdx="1" presStyleCnt="2"/>
      <dgm:spPr/>
    </dgm:pt>
    <dgm:pt modelId="{573F3642-B528-4A63-9C19-7EA9DB734D1A}" type="pres">
      <dgm:prSet presAssocID="{729DDFF4-5821-4137-A906-0DAE55C4BA58}" presName="text" presStyleLbl="fgAcc0" presStyleIdx="1" presStyleCnt="2">
        <dgm:presLayoutVars>
          <dgm:chPref val="3"/>
        </dgm:presLayoutVars>
      </dgm:prSet>
      <dgm:spPr/>
    </dgm:pt>
    <dgm:pt modelId="{D3ED7D7D-F06C-4848-971F-9FE8488E7ABA}" type="pres">
      <dgm:prSet presAssocID="{729DDFF4-5821-4137-A906-0DAE55C4BA58}" presName="hierChild2" presStyleCnt="0"/>
      <dgm:spPr/>
    </dgm:pt>
  </dgm:ptLst>
  <dgm:cxnLst>
    <dgm:cxn modelId="{DFA04661-FF59-4D01-A0E8-09630B15A567}" type="presOf" srcId="{BE2948B6-E7B4-4332-8847-F78D02003969}" destId="{E8999CC2-D90F-4AB4-BCE9-E4918C20935F}" srcOrd="0" destOrd="0" presId="urn:microsoft.com/office/officeart/2005/8/layout/hierarchy1"/>
    <dgm:cxn modelId="{B1DBC483-9F68-4064-BC76-7152E1920A2A}" type="presOf" srcId="{729DDFF4-5821-4137-A906-0DAE55C4BA58}" destId="{573F3642-B528-4A63-9C19-7EA9DB734D1A}" srcOrd="0" destOrd="0" presId="urn:microsoft.com/office/officeart/2005/8/layout/hierarchy1"/>
    <dgm:cxn modelId="{CD591984-F780-4A07-925C-6BEE81DEDC9F}" type="presOf" srcId="{491453A0-8EE1-4AA6-AFC8-89779DC84AB5}" destId="{4EE16C08-4B24-42F5-A302-93527B33974D}" srcOrd="0" destOrd="0" presId="urn:microsoft.com/office/officeart/2005/8/layout/hierarchy1"/>
    <dgm:cxn modelId="{C831518E-97B3-44F7-8A6B-585C11D29A8B}" srcId="{BE2948B6-E7B4-4332-8847-F78D02003969}" destId="{729DDFF4-5821-4137-A906-0DAE55C4BA58}" srcOrd="1" destOrd="0" parTransId="{0C59DF0A-CAD6-45E2-A342-F06D00724505}" sibTransId="{6B768DA5-297E-4EE1-A5A9-ABB2ADFB84AF}"/>
    <dgm:cxn modelId="{ECBB4BBE-0B9F-4148-9BCC-3E34C2CA519E}" srcId="{BE2948B6-E7B4-4332-8847-F78D02003969}" destId="{491453A0-8EE1-4AA6-AFC8-89779DC84AB5}" srcOrd="0" destOrd="0" parTransId="{D1C51EDE-874B-49F5-8B67-7DEA32109405}" sibTransId="{701F48D6-46F6-468F-B98B-AD2AF9658188}"/>
    <dgm:cxn modelId="{3A942F15-1319-4F25-9915-B0F0F7611882}" type="presParOf" srcId="{E8999CC2-D90F-4AB4-BCE9-E4918C20935F}" destId="{AADCCCF6-BAF1-4090-B8C3-2306C225AB19}" srcOrd="0" destOrd="0" presId="urn:microsoft.com/office/officeart/2005/8/layout/hierarchy1"/>
    <dgm:cxn modelId="{2BAE5A4A-EB64-4DA9-AF2E-AEA212F95808}" type="presParOf" srcId="{AADCCCF6-BAF1-4090-B8C3-2306C225AB19}" destId="{6CC93E89-E623-461D-84B7-0D68E6097046}" srcOrd="0" destOrd="0" presId="urn:microsoft.com/office/officeart/2005/8/layout/hierarchy1"/>
    <dgm:cxn modelId="{4776FE4F-E8D6-49D6-84F9-945878A74249}" type="presParOf" srcId="{6CC93E89-E623-461D-84B7-0D68E6097046}" destId="{3C61963C-3C15-4F40-A426-5F1439C0E4FE}" srcOrd="0" destOrd="0" presId="urn:microsoft.com/office/officeart/2005/8/layout/hierarchy1"/>
    <dgm:cxn modelId="{6ADC9CC7-DA39-4F7A-896B-436FD78DDFC7}" type="presParOf" srcId="{6CC93E89-E623-461D-84B7-0D68E6097046}" destId="{4EE16C08-4B24-42F5-A302-93527B33974D}" srcOrd="1" destOrd="0" presId="urn:microsoft.com/office/officeart/2005/8/layout/hierarchy1"/>
    <dgm:cxn modelId="{825AA19B-D5A1-4726-8BD4-ECFA7FFE200D}" type="presParOf" srcId="{AADCCCF6-BAF1-4090-B8C3-2306C225AB19}" destId="{1061D676-443C-4B50-9323-B35503BB3BCC}" srcOrd="1" destOrd="0" presId="urn:microsoft.com/office/officeart/2005/8/layout/hierarchy1"/>
    <dgm:cxn modelId="{F2E6871A-E380-414D-BC0B-384A7D0B920F}" type="presParOf" srcId="{E8999CC2-D90F-4AB4-BCE9-E4918C20935F}" destId="{C0C20E95-779C-4AAC-9B8D-39F79F249F74}" srcOrd="1" destOrd="0" presId="urn:microsoft.com/office/officeart/2005/8/layout/hierarchy1"/>
    <dgm:cxn modelId="{FA12525E-966E-406C-8043-C2B7EF45BBB1}" type="presParOf" srcId="{C0C20E95-779C-4AAC-9B8D-39F79F249F74}" destId="{C23A1BDB-C40D-4A84-A4FD-F7AB96DAB32B}" srcOrd="0" destOrd="0" presId="urn:microsoft.com/office/officeart/2005/8/layout/hierarchy1"/>
    <dgm:cxn modelId="{F3BB7B04-08FF-4298-A19B-588D3579B366}" type="presParOf" srcId="{C23A1BDB-C40D-4A84-A4FD-F7AB96DAB32B}" destId="{AE3E3B81-A58E-41D8-AD59-D8AC6520BE2F}" srcOrd="0" destOrd="0" presId="urn:microsoft.com/office/officeart/2005/8/layout/hierarchy1"/>
    <dgm:cxn modelId="{53025BE8-F31E-4ADA-9D16-41E8692A18C4}" type="presParOf" srcId="{C23A1BDB-C40D-4A84-A4FD-F7AB96DAB32B}" destId="{573F3642-B528-4A63-9C19-7EA9DB734D1A}" srcOrd="1" destOrd="0" presId="urn:microsoft.com/office/officeart/2005/8/layout/hierarchy1"/>
    <dgm:cxn modelId="{A0D7824C-6204-4C23-A51D-2A5AE0E30396}" type="presParOf" srcId="{C0C20E95-779C-4AAC-9B8D-39F79F249F74}" destId="{D3ED7D7D-F06C-4848-971F-9FE8488E7A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4324C5-89F2-4162-B82A-1F78D41DBB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B72528-6FFF-44E6-BD29-424E92B5745C}">
      <dgm:prSet/>
      <dgm:spPr/>
      <dgm:t>
        <a:bodyPr/>
        <a:lstStyle/>
        <a:p>
          <a:r>
            <a:rPr lang="en-US" b="1" baseline="0"/>
            <a:t>Are you able to explain </a:t>
          </a:r>
          <a:r>
            <a:rPr lang="en-US" baseline="0"/>
            <a:t>the difference between </a:t>
          </a:r>
          <a:r>
            <a:rPr lang="en-US"/>
            <a:t>fiscal, monetary &amp; supply side policies?</a:t>
          </a:r>
        </a:p>
      </dgm:t>
    </dgm:pt>
    <dgm:pt modelId="{02DF954D-EBBD-4FF2-A874-7A934DD278CD}" type="parTrans" cxnId="{3B5B71E7-5BD8-443D-92E2-449D60BC27F2}">
      <dgm:prSet/>
      <dgm:spPr/>
      <dgm:t>
        <a:bodyPr/>
        <a:lstStyle/>
        <a:p>
          <a:endParaRPr lang="en-US"/>
        </a:p>
      </dgm:t>
    </dgm:pt>
    <dgm:pt modelId="{30A878AE-AF2C-4AEC-874D-94AAA14E988F}" type="sibTrans" cxnId="{3B5B71E7-5BD8-443D-92E2-449D60BC27F2}">
      <dgm:prSet/>
      <dgm:spPr/>
      <dgm:t>
        <a:bodyPr/>
        <a:lstStyle/>
        <a:p>
          <a:endParaRPr lang="en-US"/>
        </a:p>
      </dgm:t>
    </dgm:pt>
    <dgm:pt modelId="{1DE0F4A1-EFD0-489A-8BA4-B7E2AD45CBF2}">
      <dgm:prSet/>
      <dgm:spPr/>
      <dgm:t>
        <a:bodyPr/>
        <a:lstStyle/>
        <a:p>
          <a:r>
            <a:rPr lang="en-US" b="1"/>
            <a:t>Are you able to explain</a:t>
          </a:r>
          <a:r>
            <a:rPr lang="en-US" b="1" baseline="0"/>
            <a:t> </a:t>
          </a:r>
          <a:r>
            <a:rPr lang="en-US"/>
            <a:t>what influences aggregate demand?</a:t>
          </a:r>
        </a:p>
      </dgm:t>
    </dgm:pt>
    <dgm:pt modelId="{40BB18EB-73E0-4860-A6E7-AC40851EBAF5}" type="parTrans" cxnId="{343E9EEC-0493-45D4-9348-171F77BA8E2D}">
      <dgm:prSet/>
      <dgm:spPr/>
      <dgm:t>
        <a:bodyPr/>
        <a:lstStyle/>
        <a:p>
          <a:endParaRPr lang="en-US"/>
        </a:p>
      </dgm:t>
    </dgm:pt>
    <dgm:pt modelId="{924E7188-5D97-4D54-81AA-48125EE285B0}" type="sibTrans" cxnId="{343E9EEC-0493-45D4-9348-171F77BA8E2D}">
      <dgm:prSet/>
      <dgm:spPr/>
      <dgm:t>
        <a:bodyPr/>
        <a:lstStyle/>
        <a:p>
          <a:endParaRPr lang="en-US"/>
        </a:p>
      </dgm:t>
    </dgm:pt>
    <dgm:pt modelId="{9262CE56-8C5D-4A3D-A1E2-3CBAC36AC474}">
      <dgm:prSet/>
      <dgm:spPr/>
      <dgm:t>
        <a:bodyPr/>
        <a:lstStyle/>
        <a:p>
          <a:r>
            <a:rPr lang="en-US"/>
            <a:t>Are you able to </a:t>
          </a:r>
          <a:r>
            <a:rPr lang="en-US" b="1"/>
            <a:t>analyse </a:t>
          </a:r>
          <a:r>
            <a:rPr lang="en-US"/>
            <a:t>how effective using aggregate demand is?</a:t>
          </a:r>
        </a:p>
      </dgm:t>
    </dgm:pt>
    <dgm:pt modelId="{C51B5549-7936-4A16-908D-E62667980191}" type="parTrans" cxnId="{7C0C5354-7E6E-421A-8AE0-0D3F7C2AA9BA}">
      <dgm:prSet/>
      <dgm:spPr/>
      <dgm:t>
        <a:bodyPr/>
        <a:lstStyle/>
        <a:p>
          <a:endParaRPr lang="en-US"/>
        </a:p>
      </dgm:t>
    </dgm:pt>
    <dgm:pt modelId="{1024563E-D232-406C-B1CC-0CDA0B1E39AD}" type="sibTrans" cxnId="{7C0C5354-7E6E-421A-8AE0-0D3F7C2AA9BA}">
      <dgm:prSet/>
      <dgm:spPr/>
      <dgm:t>
        <a:bodyPr/>
        <a:lstStyle/>
        <a:p>
          <a:endParaRPr lang="en-US"/>
        </a:p>
      </dgm:t>
    </dgm:pt>
    <dgm:pt modelId="{03E82C74-6253-42BB-9104-BAAD44FADE79}" type="pres">
      <dgm:prSet presAssocID="{124324C5-89F2-4162-B82A-1F78D41DBB1E}" presName="linear" presStyleCnt="0">
        <dgm:presLayoutVars>
          <dgm:animLvl val="lvl"/>
          <dgm:resizeHandles val="exact"/>
        </dgm:presLayoutVars>
      </dgm:prSet>
      <dgm:spPr/>
    </dgm:pt>
    <dgm:pt modelId="{EAB1E73F-9097-4F64-8273-5BC1AB4B7B61}" type="pres">
      <dgm:prSet presAssocID="{98B72528-6FFF-44E6-BD29-424E92B5745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D413C42-6972-40A4-861B-92063DB028EE}" type="pres">
      <dgm:prSet presAssocID="{30A878AE-AF2C-4AEC-874D-94AAA14E988F}" presName="spacer" presStyleCnt="0"/>
      <dgm:spPr/>
    </dgm:pt>
    <dgm:pt modelId="{6AEDFCB7-B3C5-452D-A049-C0C39FC2E2E8}" type="pres">
      <dgm:prSet presAssocID="{1DE0F4A1-EFD0-489A-8BA4-B7E2AD45CB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FBFACE-D431-4FA1-8797-FE89293B1394}" type="pres">
      <dgm:prSet presAssocID="{924E7188-5D97-4D54-81AA-48125EE285B0}" presName="spacer" presStyleCnt="0"/>
      <dgm:spPr/>
    </dgm:pt>
    <dgm:pt modelId="{7288127F-7F2F-43DA-AEAD-71439298605A}" type="pres">
      <dgm:prSet presAssocID="{9262CE56-8C5D-4A3D-A1E2-3CBAC36AC47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C0C5354-7E6E-421A-8AE0-0D3F7C2AA9BA}" srcId="{124324C5-89F2-4162-B82A-1F78D41DBB1E}" destId="{9262CE56-8C5D-4A3D-A1E2-3CBAC36AC474}" srcOrd="2" destOrd="0" parTransId="{C51B5549-7936-4A16-908D-E62667980191}" sibTransId="{1024563E-D232-406C-B1CC-0CDA0B1E39AD}"/>
    <dgm:cxn modelId="{CED60489-B801-4CB7-92D4-96ED85A1EB14}" type="presOf" srcId="{1DE0F4A1-EFD0-489A-8BA4-B7E2AD45CBF2}" destId="{6AEDFCB7-B3C5-452D-A049-C0C39FC2E2E8}" srcOrd="0" destOrd="0" presId="urn:microsoft.com/office/officeart/2005/8/layout/vList2"/>
    <dgm:cxn modelId="{3F3B5AA0-9FF3-4B32-AEBB-9F8B36B574C1}" type="presOf" srcId="{9262CE56-8C5D-4A3D-A1E2-3CBAC36AC474}" destId="{7288127F-7F2F-43DA-AEAD-71439298605A}" srcOrd="0" destOrd="0" presId="urn:microsoft.com/office/officeart/2005/8/layout/vList2"/>
    <dgm:cxn modelId="{8FA9FDAE-14D1-4290-978C-D834DB9755CA}" type="presOf" srcId="{98B72528-6FFF-44E6-BD29-424E92B5745C}" destId="{EAB1E73F-9097-4F64-8273-5BC1AB4B7B61}" srcOrd="0" destOrd="0" presId="urn:microsoft.com/office/officeart/2005/8/layout/vList2"/>
    <dgm:cxn modelId="{A7BA31C4-C79A-4F4A-BE3A-E91972D74884}" type="presOf" srcId="{124324C5-89F2-4162-B82A-1F78D41DBB1E}" destId="{03E82C74-6253-42BB-9104-BAAD44FADE79}" srcOrd="0" destOrd="0" presId="urn:microsoft.com/office/officeart/2005/8/layout/vList2"/>
    <dgm:cxn modelId="{3B5B71E7-5BD8-443D-92E2-449D60BC27F2}" srcId="{124324C5-89F2-4162-B82A-1F78D41DBB1E}" destId="{98B72528-6FFF-44E6-BD29-424E92B5745C}" srcOrd="0" destOrd="0" parTransId="{02DF954D-EBBD-4FF2-A874-7A934DD278CD}" sibTransId="{30A878AE-AF2C-4AEC-874D-94AAA14E988F}"/>
    <dgm:cxn modelId="{343E9EEC-0493-45D4-9348-171F77BA8E2D}" srcId="{124324C5-89F2-4162-B82A-1F78D41DBB1E}" destId="{1DE0F4A1-EFD0-489A-8BA4-B7E2AD45CBF2}" srcOrd="1" destOrd="0" parTransId="{40BB18EB-73E0-4860-A6E7-AC40851EBAF5}" sibTransId="{924E7188-5D97-4D54-81AA-48125EE285B0}"/>
    <dgm:cxn modelId="{95A8E56C-B1C2-4011-BA09-B73BB0915517}" type="presParOf" srcId="{03E82C74-6253-42BB-9104-BAAD44FADE79}" destId="{EAB1E73F-9097-4F64-8273-5BC1AB4B7B61}" srcOrd="0" destOrd="0" presId="urn:microsoft.com/office/officeart/2005/8/layout/vList2"/>
    <dgm:cxn modelId="{C086D92F-9F0D-441C-AFD8-EBDAFB92A6EC}" type="presParOf" srcId="{03E82C74-6253-42BB-9104-BAAD44FADE79}" destId="{3D413C42-6972-40A4-861B-92063DB028EE}" srcOrd="1" destOrd="0" presId="urn:microsoft.com/office/officeart/2005/8/layout/vList2"/>
    <dgm:cxn modelId="{1C306B8C-6A52-42E7-8B12-FA8C3E0F42B3}" type="presParOf" srcId="{03E82C74-6253-42BB-9104-BAAD44FADE79}" destId="{6AEDFCB7-B3C5-452D-A049-C0C39FC2E2E8}" srcOrd="2" destOrd="0" presId="urn:microsoft.com/office/officeart/2005/8/layout/vList2"/>
    <dgm:cxn modelId="{19A9351B-CDB6-479A-973D-AB88DDBC5EA4}" type="presParOf" srcId="{03E82C74-6253-42BB-9104-BAAD44FADE79}" destId="{FBFBFACE-D431-4FA1-8797-FE89293B1394}" srcOrd="3" destOrd="0" presId="urn:microsoft.com/office/officeart/2005/8/layout/vList2"/>
    <dgm:cxn modelId="{820F773B-53A7-43C2-AE38-3C7BDF280A6E}" type="presParOf" srcId="{03E82C74-6253-42BB-9104-BAAD44FADE79}" destId="{7288127F-7F2F-43DA-AEAD-71439298605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1963C-3C15-4F40-A426-5F1439C0E4FE}">
      <dsp:nvSpPr>
        <dsp:cNvPr id="0" name=""/>
        <dsp:cNvSpPr/>
      </dsp:nvSpPr>
      <dsp:spPr>
        <a:xfrm>
          <a:off x="950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16C08-4B24-42F5-A302-93527B33974D}">
      <dsp:nvSpPr>
        <dsp:cNvPr id="0" name=""/>
        <dsp:cNvSpPr/>
      </dsp:nvSpPr>
      <dsp:spPr>
        <a:xfrm>
          <a:off x="371518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Show me a diagram showing demand pull inflation.</a:t>
          </a:r>
          <a:endParaRPr lang="en-US" sz="3100" kern="1200"/>
        </a:p>
      </dsp:txBody>
      <dsp:txXfrm>
        <a:off x="433546" y="784100"/>
        <a:ext cx="3211056" cy="1993740"/>
      </dsp:txXfrm>
    </dsp:sp>
    <dsp:sp modelId="{AE3E3B81-A58E-41D8-AD59-D8AC6520BE2F}">
      <dsp:nvSpPr>
        <dsp:cNvPr id="0" name=""/>
        <dsp:cNvSpPr/>
      </dsp:nvSpPr>
      <dsp:spPr>
        <a:xfrm>
          <a:off x="4077199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3642-B528-4A63-9C19-7EA9DB734D1A}">
      <dsp:nvSpPr>
        <dsp:cNvPr id="0" name=""/>
        <dsp:cNvSpPr/>
      </dsp:nvSpPr>
      <dsp:spPr>
        <a:xfrm>
          <a:off x="4447767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Explain how SPICED works.</a:t>
          </a:r>
          <a:endParaRPr lang="en-US" sz="3100" kern="1200"/>
        </a:p>
      </dsp:txBody>
      <dsp:txXfrm>
        <a:off x="4509795" y="784100"/>
        <a:ext cx="3211056" cy="1993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1E73F-9097-4F64-8273-5BC1AB4B7B61}">
      <dsp:nvSpPr>
        <dsp:cNvPr id="0" name=""/>
        <dsp:cNvSpPr/>
      </dsp:nvSpPr>
      <dsp:spPr>
        <a:xfrm>
          <a:off x="0" y="299169"/>
          <a:ext cx="78867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baseline="0"/>
            <a:t>Are you able to explain </a:t>
          </a:r>
          <a:r>
            <a:rPr lang="en-US" sz="3000" kern="1200" baseline="0"/>
            <a:t>the difference between </a:t>
          </a:r>
          <a:r>
            <a:rPr lang="en-US" sz="3000" kern="1200"/>
            <a:t>fiscal, monetary &amp; supply side policies?</a:t>
          </a:r>
        </a:p>
      </dsp:txBody>
      <dsp:txXfrm>
        <a:off x="58257" y="357426"/>
        <a:ext cx="7770186" cy="1076886"/>
      </dsp:txXfrm>
    </dsp:sp>
    <dsp:sp modelId="{6AEDFCB7-B3C5-452D-A049-C0C39FC2E2E8}">
      <dsp:nvSpPr>
        <dsp:cNvPr id="0" name=""/>
        <dsp:cNvSpPr/>
      </dsp:nvSpPr>
      <dsp:spPr>
        <a:xfrm>
          <a:off x="0" y="1578969"/>
          <a:ext cx="78867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Are you able to explain</a:t>
          </a:r>
          <a:r>
            <a:rPr lang="en-US" sz="3000" b="1" kern="1200" baseline="0"/>
            <a:t> </a:t>
          </a:r>
          <a:r>
            <a:rPr lang="en-US" sz="3000" kern="1200"/>
            <a:t>what influences aggregate demand?</a:t>
          </a:r>
        </a:p>
      </dsp:txBody>
      <dsp:txXfrm>
        <a:off x="58257" y="1637226"/>
        <a:ext cx="7770186" cy="1076886"/>
      </dsp:txXfrm>
    </dsp:sp>
    <dsp:sp modelId="{7288127F-7F2F-43DA-AEAD-71439298605A}">
      <dsp:nvSpPr>
        <dsp:cNvPr id="0" name=""/>
        <dsp:cNvSpPr/>
      </dsp:nvSpPr>
      <dsp:spPr>
        <a:xfrm>
          <a:off x="0" y="2858768"/>
          <a:ext cx="78867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Are you able to </a:t>
          </a:r>
          <a:r>
            <a:rPr lang="en-US" sz="3000" b="1" kern="1200"/>
            <a:t>analyse </a:t>
          </a:r>
          <a:r>
            <a:rPr lang="en-US" sz="3000" kern="1200"/>
            <a:t>how effective using aggregate demand is?</a:t>
          </a:r>
        </a:p>
      </dsp:txBody>
      <dsp:txXfrm>
        <a:off x="58257" y="2917025"/>
        <a:ext cx="7770186" cy="107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8CC1-59A9-42CF-AF81-20D754FAE4A2}" type="datetimeFigureOut">
              <a:rPr lang="en-MY" smtClean="0"/>
              <a:pPr/>
              <a:t>18/3/2025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5A337-04D3-42EA-8D29-482C5AD6E1AB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Clipart Image: Newspaper – taken from: https://openclipart.org/detail/280414/newspaper-icon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9D38A-7D7C-49E4-88F2-1A6239290D4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6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Clipart Image: Rolls Royce – taken from: https://openclipart.org/detail/284074/rolls-royce-shadow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A337-04D3-42EA-8D29-482C5AD6E1AB}" type="slidenum">
              <a:rPr lang="en-MY" smtClean="0"/>
              <a:pPr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66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Shipping Container, By </a:t>
            </a:r>
            <a:r>
              <a:rPr lang="en-GB" dirty="0" err="1"/>
              <a:t>Mgunn</a:t>
            </a:r>
            <a:r>
              <a:rPr lang="en-GB" dirty="0"/>
              <a:t> at English Wikipedia - Transferred from </a:t>
            </a:r>
            <a:r>
              <a:rPr lang="en-GB" dirty="0" err="1"/>
              <a:t>en.wikipedia</a:t>
            </a:r>
            <a:r>
              <a:rPr lang="en-GB" dirty="0"/>
              <a:t> to Commons by </a:t>
            </a:r>
            <a:r>
              <a:rPr lang="en-GB" dirty="0" err="1"/>
              <a:t>NotFromUtrecht</a:t>
            </a:r>
            <a:r>
              <a:rPr lang="en-GB" dirty="0"/>
              <a:t> using </a:t>
            </a:r>
            <a:r>
              <a:rPr lang="en-GB" dirty="0" err="1"/>
              <a:t>CommonsHelper</a:t>
            </a:r>
            <a:r>
              <a:rPr lang="en-GB" dirty="0"/>
              <a:t>., Public Domain, https://commons.wikimedia.org/w/index.php?curid=19443898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A337-04D3-42EA-8D29-482C5AD6E1AB}" type="slidenum">
              <a:rPr lang="en-MY" smtClean="0"/>
              <a:pPr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462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Circular Flow diagram – taken from: By </a:t>
            </a:r>
            <a:r>
              <a:rPr lang="en-GB" dirty="0" err="1"/>
              <a:t>Irconomics</a:t>
            </a:r>
            <a:r>
              <a:rPr lang="en-GB" dirty="0"/>
              <a:t>, CC BY-SA 3.0, https://commons.wikimedia.org/w/index.php?curid=4638275</a:t>
            </a:r>
          </a:p>
          <a:p>
            <a:r>
              <a:rPr lang="en-GB" dirty="0"/>
              <a:t>Clipart Image: Bank – taken from: https://openclipart.org/detail/231056/bank</a:t>
            </a:r>
          </a:p>
          <a:p>
            <a:r>
              <a:rPr lang="en-GB" dirty="0"/>
              <a:t>Clipart Image: Gov Building – taken from: https://openclipart.org/detail/237168/ipoh-city-hall-building</a:t>
            </a:r>
          </a:p>
          <a:p>
            <a:r>
              <a:rPr lang="en-GB" dirty="0"/>
              <a:t>Clipart Image: beach ball – taken from: https://openclipart.org/detail/3820/beach-ball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5A337-04D3-42EA-8D29-482C5AD6E1AB}" type="slidenum">
              <a:rPr lang="en-MY" smtClean="0"/>
              <a:pPr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3969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Clipart Image: Donuts – taken from: https://openclipart.org/detail/279100/donoughts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5A337-04D3-42EA-8D29-482C5AD6E1AB}" type="slidenum">
              <a:rPr lang="en-MY" smtClean="0"/>
              <a:pPr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6662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1014-686F-470E-9190-A77DF3B33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C7870-AB13-41A9-9F63-86EDD63BA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12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59338-ACEF-4B08-8D11-D993C1A5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7B2CD-42D2-4829-9A93-FDFE6E0E8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94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059E6-9DD7-4712-829A-69644501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60898-57E4-4336-9720-FF92742DE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66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image" Target="../media/image14.png"/><Relationship Id="rId3" Type="http://schemas.openxmlformats.org/officeDocument/2006/relationships/tags" Target="../tags/tag15.xml"/><Relationship Id="rId21" Type="http://schemas.openxmlformats.org/officeDocument/2006/relationships/tags" Target="../tags/tag33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image" Target="../media/image13.png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29" Type="http://schemas.openxmlformats.org/officeDocument/2006/relationships/image" Target="../media/image6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image" Target="../media/image12.JPG"/><Relationship Id="rId32" Type="http://schemas.openxmlformats.org/officeDocument/2006/relationships/hyperlink" Target="http://www.exampaperspractice.co.uk/" TargetMode="Externa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notesSlide" Target="../notesSlides/notesSlide4.xml"/><Relationship Id="rId28" Type="http://schemas.microsoft.com/office/2007/relationships/hdphoto" Target="../media/hdphoto1.wdp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31" Type="http://schemas.openxmlformats.org/officeDocument/2006/relationships/image" Target="../media/image3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5.png"/><Relationship Id="rId30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6.xml"/><Relationship Id="rId7" Type="http://schemas.openxmlformats.org/officeDocument/2006/relationships/image" Target="../media/image14.png"/><Relationship Id="rId12" Type="http://schemas.openxmlformats.org/officeDocument/2006/relationships/hyperlink" Target="http://www.exampaperspractice.co.uk/" TargetMode="Externa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6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tags" Target="../tags/tag37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exampaperspractice.co.uk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exampaperspractice.co.uk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JPG"/><Relationship Id="rId2" Type="http://schemas.openxmlformats.org/officeDocument/2006/relationships/tags" Target="../tags/tag2.xml"/><Relationship Id="rId16" Type="http://schemas.openxmlformats.org/officeDocument/2006/relationships/hyperlink" Target="http://www.exampaperspractice.co.uk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ampaperspractice.co.uk/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ampaperspractice.co.uk/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46A84-2DC0-FF8D-C0B1-052B68BE9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2" r="13816" b="1397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200"/>
              <a:t>2.5.2 Circular flow of income, expenditure and output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895024-E217-E1FC-6813-983252A2A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16AEDA-7B78-54A8-5A13-1630AEEA6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00" y="38100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8DAFE89-B3F2-8602-5EE6-CCC1F450241D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E0986-F79F-1DCF-2904-D64DCD8BAA55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07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02B213-5094-ED0B-BB8F-CB75CDD55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91210"/>
            <a:ext cx="1295399" cy="466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44B4FB-B414-C285-25B1-3D8F832A3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334E7-38A9-3BB4-4160-EC856E72E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964532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91D4131-6995-DC3A-3401-52516873F6A3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85E0F-91C8-A824-372F-07FF4FC49EB2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13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CCAD31A-4FD7-41AA-8231-FC63D712F29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788701" y="1143000"/>
            <a:ext cx="1602440" cy="1294659"/>
            <a:chOff x="7051287" y="1271494"/>
            <a:chExt cx="1602440" cy="1294659"/>
          </a:xfrm>
        </p:grpSpPr>
        <p:pic>
          <p:nvPicPr>
            <p:cNvPr id="5" name="Picture 2" descr="Bank by GDJ">
              <a:extLst>
                <a:ext uri="{FF2B5EF4-FFF2-40B4-BE49-F238E27FC236}">
                  <a16:creationId xmlns:a16="http://schemas.microsoft.com/office/drawing/2014/main" id="{8E7E6310-97E6-47A6-92E5-F39BF6C1A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287" y="1271494"/>
              <a:ext cx="1602440" cy="1294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2EFA77-D8B9-42D1-8D21-DA1E32E1895B}"/>
                </a:ext>
              </a:extLst>
            </p:cNvPr>
            <p:cNvSpPr txBox="1"/>
            <p:nvPr/>
          </p:nvSpPr>
          <p:spPr>
            <a:xfrm>
              <a:off x="7260563" y="177979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BANKS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C3A86C-7E74-45E8-ABD1-540E62AAE42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390043" y="5098376"/>
            <a:ext cx="2399755" cy="1419845"/>
            <a:chOff x="6553200" y="2743200"/>
            <a:chExt cx="2399755" cy="14198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0F284D-4B75-4715-8C40-E39AFA10E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2743200"/>
              <a:ext cx="2399755" cy="109888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E11F24-DA2A-4EDA-B2AC-85498D130D60}"/>
                </a:ext>
              </a:extLst>
            </p:cNvPr>
            <p:cNvSpPr txBox="1"/>
            <p:nvPr/>
          </p:nvSpPr>
          <p:spPr>
            <a:xfrm>
              <a:off x="6610077" y="3762935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GOVERNMENT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71DD94-DA83-46B5-936E-61F6A20A099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638977" y="3039948"/>
            <a:ext cx="1276423" cy="1276423"/>
            <a:chOff x="7029377" y="4572000"/>
            <a:chExt cx="1276423" cy="127642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55669B-87E3-4842-B038-4A7FE4FD4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377" y="4572000"/>
              <a:ext cx="1276423" cy="12764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AC2146-3600-4668-B7DD-DB97BE785D26}"/>
                </a:ext>
              </a:extLst>
            </p:cNvPr>
            <p:cNvSpPr txBox="1"/>
            <p:nvPr/>
          </p:nvSpPr>
          <p:spPr>
            <a:xfrm>
              <a:off x="7031368" y="4721334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ABROAD</a:t>
              </a:r>
            </a:p>
          </p:txBody>
        </p: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230390A-4BD7-4652-805C-F645B8A7170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20594309">
            <a:off x="1417419" y="2568174"/>
            <a:ext cx="5448348" cy="305878"/>
          </a:xfrm>
          <a:prstGeom prst="rightArrow">
            <a:avLst>
              <a:gd name="adj1" fmla="val 15168"/>
              <a:gd name="adj2" fmla="val 144118"/>
            </a:avLst>
          </a:prstGeom>
          <a:solidFill>
            <a:srgbClr val="BE8C4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D04DB7-5B72-4019-A307-B1B9AD52ECD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877114" y="178905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Savings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C028F655-E085-456B-A056-7FEAC1797DF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8049740">
            <a:off x="5476675" y="2760333"/>
            <a:ext cx="2151444" cy="327049"/>
          </a:xfrm>
          <a:prstGeom prst="rightArrow">
            <a:avLst>
              <a:gd name="adj1" fmla="val 15168"/>
              <a:gd name="adj2" fmla="val 75031"/>
            </a:avLst>
          </a:prstGeom>
          <a:solidFill>
            <a:srgbClr val="BE8C4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87D33A-D00C-4D20-8E75-65E7B62C63D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954963" y="2792625"/>
            <a:ext cx="1496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Loans &amp; Investments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4B9336D-5DE5-4580-BBEE-B4E5105D45C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540669">
            <a:off x="1644234" y="5214785"/>
            <a:ext cx="4657813" cy="311354"/>
          </a:xfrm>
          <a:prstGeom prst="rightArrow">
            <a:avLst>
              <a:gd name="adj1" fmla="val 15168"/>
              <a:gd name="adj2" fmla="val 115681"/>
            </a:avLst>
          </a:prstGeom>
          <a:solidFill>
            <a:srgbClr val="B4B4B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F49111-25EE-4430-AE81-AE035519A87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272031" y="5170407"/>
            <a:ext cx="714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TAX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6E4CED6-2D63-4009-A5A0-8AEC084C949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3497239">
            <a:off x="5874797" y="4602174"/>
            <a:ext cx="1144247" cy="260950"/>
          </a:xfrm>
          <a:prstGeom prst="rightArrow">
            <a:avLst>
              <a:gd name="adj1" fmla="val 15168"/>
              <a:gd name="adj2" fmla="val 115681"/>
            </a:avLst>
          </a:prstGeom>
          <a:solidFill>
            <a:srgbClr val="B4B4B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417259-9E23-4036-898F-70E97AE7238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542612" y="4516104"/>
            <a:ext cx="1198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Spending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DDE4AD4-C8C6-4298-93B2-17DDAF4EC94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11461380">
            <a:off x="1335655" y="5431457"/>
            <a:ext cx="4782554" cy="197996"/>
          </a:xfrm>
          <a:prstGeom prst="rightArrow">
            <a:avLst>
              <a:gd name="adj1" fmla="val 15168"/>
              <a:gd name="adj2" fmla="val 115681"/>
            </a:avLst>
          </a:prstGeom>
          <a:solidFill>
            <a:srgbClr val="B4B4B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FCCD30-56D6-4AE8-A11D-3FB8C69AD18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370199" y="5965149"/>
            <a:ext cx="1722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Benefits &amp; Pensions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7D3403B-25C7-4389-B6F1-1560853A0AB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rot="20688515">
            <a:off x="5954410" y="3777002"/>
            <a:ext cx="1694806" cy="164809"/>
          </a:xfrm>
          <a:prstGeom prst="rightArrow">
            <a:avLst>
              <a:gd name="adj1" fmla="val 15168"/>
              <a:gd name="adj2" fmla="val 144118"/>
            </a:avLst>
          </a:prstGeom>
          <a:solidFill>
            <a:srgbClr val="00E1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C21493-3A2C-4149-AF0B-72F879779B2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490032" y="3295261"/>
            <a:ext cx="1100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Imports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5DF061F6-ADFD-4BF0-AA09-323D6C5AF45B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rot="10062925">
            <a:off x="5925296" y="3969566"/>
            <a:ext cx="1686773" cy="202797"/>
          </a:xfrm>
          <a:prstGeom prst="rightArrow">
            <a:avLst>
              <a:gd name="adj1" fmla="val 15168"/>
              <a:gd name="adj2" fmla="val 144118"/>
            </a:avLst>
          </a:prstGeom>
          <a:solidFill>
            <a:srgbClr val="00E1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E12E43-EF3B-4CE9-AD25-901A17C1153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639926" y="4055285"/>
            <a:ext cx="1100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Exports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7725ECF5-2D2C-4797-8381-15AF7EB3E5F6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 rot="2511874">
            <a:off x="5561822" y="5033717"/>
            <a:ext cx="789206" cy="190023"/>
          </a:xfrm>
          <a:prstGeom prst="rightArrow">
            <a:avLst>
              <a:gd name="adj1" fmla="val 37464"/>
              <a:gd name="adj2" fmla="val 90839"/>
            </a:avLst>
          </a:prstGeom>
          <a:solidFill>
            <a:srgbClr val="B4B4B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9A2A5627-C305-4169-BD0E-465D15F9CD7A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 rot="9149107">
            <a:off x="1284524" y="3309260"/>
            <a:ext cx="5852004" cy="327049"/>
          </a:xfrm>
          <a:prstGeom prst="rightArrow">
            <a:avLst>
              <a:gd name="adj1" fmla="val 15168"/>
              <a:gd name="adj2" fmla="val 100310"/>
            </a:avLst>
          </a:prstGeom>
          <a:solidFill>
            <a:srgbClr val="BE8C4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84650147-576C-4818-B834-139E538461A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 rot="19006099">
            <a:off x="5424657" y="3067503"/>
            <a:ext cx="2524285" cy="213619"/>
          </a:xfrm>
          <a:prstGeom prst="rightArrow">
            <a:avLst>
              <a:gd name="adj1" fmla="val 32009"/>
              <a:gd name="adj2" fmla="val 110916"/>
            </a:avLst>
          </a:prstGeom>
          <a:solidFill>
            <a:srgbClr val="BE8C4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783924-2A0A-483B-9CA2-C8A96B5F7F4B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7273470" y="2440105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Profits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5C1AFF-F32A-F618-4C0A-D4F1B340707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" y="6391210"/>
            <a:ext cx="1295399" cy="466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41761F-5DD6-DB72-1DB0-DE7629A53C5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286EF6-8C56-2208-309F-61E85CB0F07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00" y="966475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0BB07C6-B2E9-F264-ECB8-53A573B697E0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08E046-0B9F-2427-F03F-BE3A692C3930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CB888FF8-613D-43D0-804D-48CC08BC407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3548" y="5596463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prstClr val="black"/>
                </a:solidFill>
              </a:rPr>
              <a:t>This would mean the</a:t>
            </a:r>
            <a:r>
              <a:rPr lang="en-GB" sz="2400" b="1" dirty="0">
                <a:solidFill>
                  <a:prstClr val="black"/>
                </a:solidFill>
              </a:rPr>
              <a:t> </a:t>
            </a:r>
            <a:r>
              <a:rPr lang="en-GB" sz="2400" b="1" u="sng" dirty="0">
                <a:solidFill>
                  <a:prstClr val="black"/>
                </a:solidFill>
              </a:rPr>
              <a:t>NI multiplier</a:t>
            </a:r>
            <a:r>
              <a:rPr lang="en-GB" sz="2400" b="1" dirty="0">
                <a:solidFill>
                  <a:prstClr val="black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for the economy is </a:t>
            </a:r>
            <a:r>
              <a:rPr lang="en-GB" sz="2400" b="1" dirty="0">
                <a:solidFill>
                  <a:prstClr val="black"/>
                </a:solidFill>
              </a:rPr>
              <a:t>2.5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C00000"/>
                </a:solidFill>
              </a:rPr>
              <a:t>Multiplier = Change in NI / Initial change in AD</a:t>
            </a:r>
            <a:endParaRPr lang="en-GB" sz="2400" dirty="0">
              <a:solidFill>
                <a:prstClr val="black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3DAAB5-1A8E-4B59-9ABD-3D20B3E5CEA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1866" y="2057400"/>
            <a:ext cx="8521871" cy="1419845"/>
            <a:chOff x="381000" y="2377448"/>
            <a:chExt cx="8521871" cy="14198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33E7A7E-D2C7-4BE3-AB6D-60578B3681BC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>
            <a:xfrm>
              <a:off x="381000" y="2377448"/>
              <a:ext cx="2399755" cy="1419845"/>
              <a:chOff x="6553200" y="2743200"/>
              <a:chExt cx="2399755" cy="14198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0D7A93C-D0A2-4361-95FD-8DCDC6A14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3200" y="2743200"/>
                <a:ext cx="2399755" cy="1098888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84000A-CBE0-4114-8D8A-C6C79C3BB060}"/>
                  </a:ext>
                </a:extLst>
              </p:cNvPr>
              <p:cNvSpPr txBox="1"/>
              <p:nvPr/>
            </p:nvSpPr>
            <p:spPr>
              <a:xfrm>
                <a:off x="6610077" y="3762935"/>
                <a:ext cx="2286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/>
                  <a:t>GOVERNMENT</a:t>
                </a:r>
              </a:p>
            </p:txBody>
          </p:sp>
        </p:grpSp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E78E37DA-1328-4DF1-9223-1050A6451A84}"/>
                </a:ext>
              </a:extLst>
            </p:cNvPr>
            <p:cNvSpPr/>
            <p:nvPr/>
          </p:nvSpPr>
          <p:spPr>
            <a:xfrm>
              <a:off x="2991122" y="2561936"/>
              <a:ext cx="381000" cy="914400"/>
            </a:xfrm>
            <a:prstGeom prst="up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D67030-4B63-41FA-95D5-B4A458ADF441}"/>
                </a:ext>
              </a:extLst>
            </p:cNvPr>
            <p:cNvSpPr/>
            <p:nvPr/>
          </p:nvSpPr>
          <p:spPr>
            <a:xfrm>
              <a:off x="3429000" y="2788303"/>
              <a:ext cx="547387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</a:rPr>
                <a:t>Spend an extra </a:t>
              </a:r>
              <a:r>
                <a:rPr lang="en-GB" sz="2400" b="1" u="sng" dirty="0">
                  <a:solidFill>
                    <a:prstClr val="black"/>
                  </a:solidFill>
                </a:rPr>
                <a:t>£10billion</a:t>
              </a:r>
              <a:r>
                <a:rPr lang="en-GB" sz="2400" b="1" dirty="0">
                  <a:solidFill>
                    <a:prstClr val="black"/>
                  </a:solidFill>
                </a:rPr>
                <a:t> </a:t>
              </a:r>
              <a:r>
                <a:rPr lang="en-GB" sz="2400" dirty="0">
                  <a:solidFill>
                    <a:prstClr val="black"/>
                  </a:solidFill>
                </a:rPr>
                <a:t>on the economy</a:t>
              </a:r>
            </a:p>
            <a:p>
              <a:r>
                <a:rPr lang="en-GB" sz="2400" dirty="0">
                  <a:solidFill>
                    <a:prstClr val="black"/>
                  </a:solidFill>
                </a:rPr>
                <a:t>(new roads etc.) </a:t>
              </a:r>
              <a:endParaRPr lang="en-GB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C967DE-A171-4675-BB10-7CA55EA7314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14908" y="3605197"/>
            <a:ext cx="7914184" cy="1585855"/>
            <a:chOff x="567277" y="3957042"/>
            <a:chExt cx="7914184" cy="15858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C9E8F1-C18D-401A-B473-6BD45D5AD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77" y="3957042"/>
              <a:ext cx="2114474" cy="1585855"/>
            </a:xfrm>
            <a:prstGeom prst="rect">
              <a:avLst/>
            </a:prstGeom>
          </p:spPr>
        </p:pic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C777C427-894A-4BA7-BB40-9BB95EFD44A8}"/>
                </a:ext>
              </a:extLst>
            </p:cNvPr>
            <p:cNvSpPr/>
            <p:nvPr/>
          </p:nvSpPr>
          <p:spPr>
            <a:xfrm>
              <a:off x="2914272" y="4241810"/>
              <a:ext cx="381000" cy="914400"/>
            </a:xfrm>
            <a:prstGeom prst="up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D6532C4-23A4-4FCC-B99B-B994A697C9BF}"/>
                </a:ext>
              </a:extLst>
            </p:cNvPr>
            <p:cNvSpPr/>
            <p:nvPr/>
          </p:nvSpPr>
          <p:spPr>
            <a:xfrm>
              <a:off x="3359866" y="4052678"/>
              <a:ext cx="512159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</a:rPr>
                <a:t>Goes around and around and boosts </a:t>
              </a:r>
            </a:p>
            <a:p>
              <a:r>
                <a:rPr lang="en-GB" sz="2400" dirty="0">
                  <a:solidFill>
                    <a:prstClr val="black"/>
                  </a:solidFill>
                </a:rPr>
                <a:t>AD by an extra </a:t>
              </a:r>
              <a:r>
                <a:rPr lang="en-GB" sz="2400" b="1" u="sng" dirty="0">
                  <a:solidFill>
                    <a:prstClr val="black"/>
                  </a:solidFill>
                </a:rPr>
                <a:t>£25billion</a:t>
              </a:r>
            </a:p>
            <a:p>
              <a:r>
                <a:rPr lang="en-GB" sz="2400" dirty="0">
                  <a:solidFill>
                    <a:prstClr val="black"/>
                  </a:solidFill>
                </a:rPr>
                <a:t>(firms have more work, more jobs etc.)</a:t>
              </a:r>
              <a:endParaRPr lang="en-GB" sz="240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D17D1CE-88FD-EE6F-8A01-6C2A35F96A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6391210"/>
            <a:ext cx="1295399" cy="466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C70D63-F3AC-0D6A-1AC8-F0E47BBB67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E8151-8DA0-B1C0-7B3A-FB2DC62A5B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009827"/>
            <a:ext cx="933411" cy="375797"/>
          </a:xfrm>
          <a:prstGeom prst="rect">
            <a:avLst/>
          </a:prstGeom>
        </p:spPr>
      </p:pic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D16887D0-6267-A9F2-EEDC-5949F68828C3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149CA9-AB37-B963-1226-A9632C91DDD2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D92CF-9461-1A21-E653-EC8D55E90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391210"/>
            <a:ext cx="1295399" cy="466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AD143F-677C-8D94-8673-BA5314C1FA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B1A17-36B8-0A67-37FC-7332D91834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32" y="1066800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6E31329-A2FB-C249-7763-FD54E37D257F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33B1F1-645E-8A3E-EA9E-8B75DD6F358E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756E7-D713-4FD1-BD77-29C9C491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GB" sz="4700"/>
              <a:t>Activity</a:t>
            </a:r>
          </a:p>
        </p:txBody>
      </p:sp>
      <p:pic>
        <p:nvPicPr>
          <p:cNvPr id="5" name="Picture 4" descr="Stock exchange numbers">
            <a:extLst>
              <a:ext uri="{FF2B5EF4-FFF2-40B4-BE49-F238E27FC236}">
                <a16:creationId xmlns:a16="http://schemas.microsoft.com/office/drawing/2014/main" id="{4D330C75-B46F-2760-C58F-85374D51E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0" r="26502" b="-3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1DF4B-4E28-467A-9AA0-0D69C5E4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r>
              <a:rPr lang="en-GB" sz="1900"/>
              <a:t>For each of the following, how will they impact on AD?</a:t>
            </a:r>
          </a:p>
          <a:p>
            <a:pPr lvl="1"/>
            <a:r>
              <a:rPr lang="en-GB" sz="1900"/>
              <a:t>Disposable income. </a:t>
            </a:r>
          </a:p>
          <a:p>
            <a:pPr lvl="1"/>
            <a:r>
              <a:rPr lang="en-GB" sz="1900"/>
              <a:t>Availability of cheap credit. </a:t>
            </a:r>
          </a:p>
          <a:p>
            <a:pPr lvl="1"/>
            <a:r>
              <a:rPr lang="en-GB" sz="1900"/>
              <a:t>Outlook for the future</a:t>
            </a:r>
          </a:p>
          <a:p>
            <a:pPr lvl="1"/>
            <a:r>
              <a:rPr lang="en-GB" sz="1900"/>
              <a:t>The weather</a:t>
            </a:r>
          </a:p>
          <a:p>
            <a:pPr lvl="1"/>
            <a:r>
              <a:rPr lang="en-GB" sz="1900"/>
              <a:t>Availability of new products</a:t>
            </a:r>
          </a:p>
          <a:p>
            <a:pPr lvl="1"/>
            <a:r>
              <a:rPr lang="en-GB" sz="1900"/>
              <a:t>Interest rates</a:t>
            </a:r>
          </a:p>
          <a:p>
            <a:pPr lvl="1"/>
            <a:r>
              <a:rPr lang="en-GB" sz="1900"/>
              <a:t>Inflation rates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F3DC2-F471-BD6C-1988-0BE16BFB6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2F8DDF-A1E3-7417-F1CF-707022387A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00" y="38100"/>
            <a:ext cx="933411" cy="37579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2D84746-5C3B-4052-D237-3933834C9B59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48631-0960-09E6-0D10-EEA99B3A4F2B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15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756E7-D713-4FD1-BD77-29C9C491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Green 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1DF4B-4E28-467A-9AA0-0D69C5E4B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each of the following, how will they impact on AD?</a:t>
            </a:r>
          </a:p>
          <a:p>
            <a:pPr lvl="1"/>
            <a:r>
              <a:rPr lang="en-GB" dirty="0"/>
              <a:t>Disposable income. </a:t>
            </a:r>
          </a:p>
          <a:p>
            <a:pPr marL="685800" lvl="2" indent="0">
              <a:buNone/>
            </a:pPr>
            <a:r>
              <a:rPr lang="en-GB" dirty="0">
                <a:solidFill>
                  <a:srgbClr val="FF0000"/>
                </a:solidFill>
              </a:rPr>
              <a:t>This will lead to more spending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 Increased marginal propensity to consume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 Increased consumption (65% of AD)  Shift right in AD.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Availability of cheap credit. </a:t>
            </a:r>
          </a:p>
          <a:p>
            <a:pPr marL="685800" lvl="2" indent="0">
              <a:buNone/>
            </a:pPr>
            <a:r>
              <a:rPr lang="en-GB" dirty="0">
                <a:solidFill>
                  <a:srgbClr val="FF0000"/>
                </a:solidFill>
              </a:rPr>
              <a:t>Cheaper interest rates on business/personal loans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 More businesses take on infrastructure projects  Increased investment  Shift right in AD.</a:t>
            </a:r>
          </a:p>
          <a:p>
            <a:pPr marL="342900" lvl="1" indent="0">
              <a:buNone/>
            </a:pPr>
            <a:r>
              <a:rPr lang="en-GB" dirty="0">
                <a:solidFill>
                  <a:srgbClr val="00B050"/>
                </a:solidFill>
                <a:sym typeface="Wingdings" panose="05000000000000000000" pitchFamily="2" charset="2"/>
              </a:rPr>
              <a:t>	Cheaper interest rates on personal loans/credit  People more likely to 	spend using credit cards/other forms of credit  Increased consumption of 	goods  Shift right in AD.</a:t>
            </a:r>
            <a:endParaRPr lang="en-GB" dirty="0">
              <a:solidFill>
                <a:srgbClr val="00B050"/>
              </a:solidFill>
            </a:endParaRPr>
          </a:p>
          <a:p>
            <a:pPr lvl="1"/>
            <a:r>
              <a:rPr lang="en-GB" dirty="0"/>
              <a:t>Outlook for the future</a:t>
            </a:r>
          </a:p>
          <a:p>
            <a:pPr lvl="1"/>
            <a:r>
              <a:rPr lang="en-GB" dirty="0"/>
              <a:t>The weather</a:t>
            </a:r>
          </a:p>
          <a:p>
            <a:pPr lvl="1"/>
            <a:r>
              <a:rPr lang="en-GB" dirty="0"/>
              <a:t>Availability of new products</a:t>
            </a:r>
          </a:p>
          <a:p>
            <a:pPr lvl="1"/>
            <a:r>
              <a:rPr lang="en-GB" dirty="0"/>
              <a:t>Interest rates</a:t>
            </a:r>
          </a:p>
          <a:p>
            <a:pPr lvl="1"/>
            <a:r>
              <a:rPr lang="en-GB" dirty="0"/>
              <a:t>Inflation rates</a:t>
            </a:r>
          </a:p>
        </p:txBody>
      </p:sp>
    </p:spTree>
    <p:extLst>
      <p:ext uri="{BB962C8B-B14F-4D97-AF65-F5344CB8AC3E}">
        <p14:creationId xmlns:p14="http://schemas.microsoft.com/office/powerpoint/2010/main" val="2853887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D09D4-6912-40DE-B0CB-9DF393D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GB" sz="4700"/>
              <a:t>Activity</a:t>
            </a:r>
          </a:p>
        </p:txBody>
      </p:sp>
      <p:pic>
        <p:nvPicPr>
          <p:cNvPr id="5" name="Picture 4" descr="Pencil and answer-sheet">
            <a:extLst>
              <a:ext uri="{FF2B5EF4-FFF2-40B4-BE49-F238E27FC236}">
                <a16:creationId xmlns:a16="http://schemas.microsoft.com/office/drawing/2014/main" id="{F192F1D8-7CCE-A5A7-7423-63943E4A4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70" r="4781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B8B5A-6604-4735-B56B-DF9337144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r>
              <a:rPr lang="en-GB" sz="1900"/>
              <a:t>Worksheet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BDCB4-28EF-DD7D-907E-022AC6BBB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6A9790-F35E-A4CA-B539-6D971964F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00" y="38100"/>
            <a:ext cx="933411" cy="37579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81E8A81-D2B7-0023-7663-D1396B4DA638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71272-6A4B-2CF3-DEBF-A5038C2F27B6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9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6AD44-EEC2-420B-AE94-A5D29D2CD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601744"/>
            <a:ext cx="5086350" cy="1338696"/>
          </a:xfrm>
        </p:spPr>
        <p:txBody>
          <a:bodyPr>
            <a:normAutofit/>
          </a:bodyPr>
          <a:lstStyle/>
          <a:p>
            <a:r>
              <a:rPr lang="en-GB" dirty="0"/>
              <a:t>Green Pen</a:t>
            </a:r>
          </a:p>
        </p:txBody>
      </p:sp>
      <p:pic>
        <p:nvPicPr>
          <p:cNvPr id="5" name="Picture 4" descr="A pencil drawing a line on a white surface">
            <a:extLst>
              <a:ext uri="{FF2B5EF4-FFF2-40B4-BE49-F238E27FC236}">
                <a16:creationId xmlns:a16="http://schemas.microsoft.com/office/drawing/2014/main" id="{14CE99E7-5F40-AA6D-B613-C64352D02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51" r="15480" b="-3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9329A-0053-4BD7-A35E-7889D67F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2201958"/>
            <a:ext cx="5086350" cy="3900730"/>
          </a:xfrm>
        </p:spPr>
        <p:txBody>
          <a:bodyPr anchor="t">
            <a:normAutofit/>
          </a:bodyPr>
          <a:lstStyle/>
          <a:p>
            <a:pPr marL="540000" indent="-540000"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1600" dirty="0"/>
              <a:t>D</a:t>
            </a:r>
          </a:p>
          <a:p>
            <a:pPr marL="540000" indent="-540000"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1600" dirty="0"/>
              <a:t>A</a:t>
            </a:r>
          </a:p>
          <a:p>
            <a:pPr marL="540000" indent="-540000"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1600" dirty="0"/>
              <a:t>D</a:t>
            </a:r>
          </a:p>
          <a:p>
            <a:pPr marL="540000" indent="-540000"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1600" dirty="0"/>
              <a:t>C</a:t>
            </a:r>
          </a:p>
          <a:p>
            <a:pPr marL="540000" indent="-540000"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1600" dirty="0"/>
              <a:t>A</a:t>
            </a:r>
          </a:p>
          <a:p>
            <a:pPr marL="540000" indent="-540000"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1600" dirty="0"/>
              <a:t>D</a:t>
            </a:r>
          </a:p>
          <a:p>
            <a:pPr marL="540000" indent="-540000"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1600" dirty="0"/>
              <a:t>A</a:t>
            </a:r>
          </a:p>
          <a:p>
            <a:pPr marL="540000" indent="-540000">
              <a:spcBef>
                <a:spcPts val="600"/>
              </a:spcBef>
              <a:buClr>
                <a:srgbClr val="0070C0"/>
              </a:buClr>
              <a:buFont typeface="+mj-lt"/>
              <a:buAutoNum type="arabicPeriod" startAt="8"/>
            </a:pPr>
            <a:r>
              <a:rPr lang="en-GB" sz="1600" dirty="0"/>
              <a:t>B</a:t>
            </a:r>
          </a:p>
          <a:p>
            <a:pPr marL="540000" indent="-540000">
              <a:spcBef>
                <a:spcPts val="600"/>
              </a:spcBef>
              <a:buClr>
                <a:srgbClr val="0070C0"/>
              </a:buClr>
              <a:buFont typeface="+mj-lt"/>
              <a:buAutoNum type="arabicPeriod" startAt="8"/>
            </a:pPr>
            <a:r>
              <a:rPr lang="en-GB" sz="1600" dirty="0"/>
              <a:t>A</a:t>
            </a:r>
          </a:p>
          <a:p>
            <a:pPr marL="540000" indent="-540000">
              <a:spcBef>
                <a:spcPts val="600"/>
              </a:spcBef>
              <a:buClr>
                <a:srgbClr val="0070C0"/>
              </a:buClr>
              <a:buFont typeface="+mj-lt"/>
              <a:buAutoNum type="arabicPeriod" startAt="8"/>
            </a:pPr>
            <a:r>
              <a:rPr lang="en-GB" sz="1600" dirty="0"/>
              <a:t>B</a:t>
            </a:r>
          </a:p>
          <a:p>
            <a:pPr marL="540000" indent="-540000">
              <a:spcBef>
                <a:spcPts val="600"/>
              </a:spcBef>
              <a:buClr>
                <a:srgbClr val="0070C0"/>
              </a:buClr>
              <a:buFont typeface="+mj-lt"/>
              <a:buAutoNum type="arabicPeriod" startAt="8"/>
            </a:pPr>
            <a:r>
              <a:rPr lang="en-GB" sz="1600" dirty="0"/>
              <a:t>C</a:t>
            </a:r>
          </a:p>
          <a:p>
            <a:pPr marL="540000" indent="-540000">
              <a:spcBef>
                <a:spcPts val="600"/>
              </a:spcBef>
              <a:buClr>
                <a:srgbClr val="0070C0"/>
              </a:buClr>
              <a:buFont typeface="+mj-lt"/>
              <a:buAutoNum type="arabicPeriod" startAt="8"/>
            </a:pPr>
            <a:r>
              <a:rPr lang="en-GB" sz="1600" dirty="0"/>
              <a:t>A</a:t>
            </a:r>
          </a:p>
          <a:p>
            <a:pPr marL="540000" indent="-540000">
              <a:spcBef>
                <a:spcPts val="600"/>
              </a:spcBef>
              <a:buClr>
                <a:srgbClr val="0070C0"/>
              </a:buClr>
              <a:buFont typeface="+mj-lt"/>
              <a:buAutoNum type="arabicPeriod" startAt="8"/>
            </a:pPr>
            <a:r>
              <a:rPr lang="en-GB" sz="1600" dirty="0"/>
              <a:t>D</a:t>
            </a:r>
          </a:p>
          <a:p>
            <a:pPr marL="540000" indent="-540000"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endParaRPr lang="en-GB" sz="1600" dirty="0"/>
          </a:p>
          <a:p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A87E3-6972-4741-B38E-49FC99B717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E64A59-E25E-0BF2-ACBC-EF05D30B0D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00" y="38100"/>
            <a:ext cx="933411" cy="37579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9ABC42-17A3-A644-67BB-2944758D7BF6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79718-3538-96F6-E30B-7293CA5BC479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88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4E7D2-BC87-4E74-B416-BE167D5F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59" y="3703975"/>
            <a:ext cx="3253394" cy="2398713"/>
          </a:xfrm>
        </p:spPr>
        <p:txBody>
          <a:bodyPr>
            <a:normAutofit/>
          </a:bodyPr>
          <a:lstStyle/>
          <a:p>
            <a:pPr algn="ctr"/>
            <a:r>
              <a:rPr lang="en-GB" sz="3500"/>
              <a:t>Activity</a:t>
            </a:r>
          </a:p>
        </p:txBody>
      </p:sp>
      <p:pic>
        <p:nvPicPr>
          <p:cNvPr id="5" name="Picture 4" descr="Stock exchange numbers">
            <a:extLst>
              <a:ext uri="{FF2B5EF4-FFF2-40B4-BE49-F238E27FC236}">
                <a16:creationId xmlns:a16="http://schemas.microsoft.com/office/drawing/2014/main" id="{61DAE13D-8259-CB1B-02AD-CB9273A20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45" r="4" b="26805"/>
          <a:stretch/>
        </p:blipFill>
        <p:spPr>
          <a:xfrm>
            <a:off x="1" y="10"/>
            <a:ext cx="9143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221F5-4891-4F9C-99BE-A65360CB5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3703975"/>
            <a:ext cx="3943350" cy="2398713"/>
          </a:xfrm>
        </p:spPr>
        <p:txBody>
          <a:bodyPr anchor="ctr">
            <a:normAutofit/>
          </a:bodyPr>
          <a:lstStyle/>
          <a:p>
            <a:r>
              <a:rPr lang="en-GB" sz="1700"/>
              <a:t>Assess the extent to which rising interest rates can control inflation. (10)</a:t>
            </a:r>
          </a:p>
          <a:p>
            <a:pPr marL="0" indent="0">
              <a:buNone/>
            </a:pPr>
            <a:endParaRPr lang="en-GB" sz="17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06093A-AD83-78A6-4809-76303CF6B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36072-EF5F-4010-0E7B-B08DFE7B6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00" y="38100"/>
            <a:ext cx="933411" cy="37579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7A24FCF-8947-886B-C49B-72FD61923B0A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89D083-97BD-2CC3-62FB-BBD85ADB2963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27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70169-D16A-4A93-8446-FD7B02D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341" y="365125"/>
            <a:ext cx="3630007" cy="1807305"/>
          </a:xfrm>
        </p:spPr>
        <p:txBody>
          <a:bodyPr>
            <a:normAutofit/>
          </a:bodyPr>
          <a:lstStyle/>
          <a:p>
            <a:r>
              <a:rPr lang="en-GB" dirty="0"/>
              <a:t>Home learning</a:t>
            </a:r>
          </a:p>
        </p:txBody>
      </p:sp>
      <p:pic>
        <p:nvPicPr>
          <p:cNvPr id="5" name="Picture 4" descr="Close-up of a calculator keypad">
            <a:extLst>
              <a:ext uri="{FF2B5EF4-FFF2-40B4-BE49-F238E27FC236}">
                <a16:creationId xmlns:a16="http://schemas.microsoft.com/office/drawing/2014/main" id="{5068B60D-1F68-B856-67FE-355A86203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98" r="31081" b="4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98A8-1FCE-4588-9B69-554AAE2C9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341" y="2333297"/>
            <a:ext cx="3630007" cy="3843666"/>
          </a:xfrm>
        </p:spPr>
        <p:txBody>
          <a:bodyPr>
            <a:normAutofit/>
          </a:bodyPr>
          <a:lstStyle/>
          <a:p>
            <a:r>
              <a:rPr lang="en-GB" sz="1700"/>
              <a:t>Assess the extent to which net trade is the most important factor in the growth of the UK economy? (10)</a:t>
            </a:r>
          </a:p>
          <a:p>
            <a:endParaRPr lang="en-GB" sz="17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159589-E1A8-3480-E2E5-87E27BDF1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658258-CF5F-B705-6D1E-3C7599401F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00" y="38100"/>
            <a:ext cx="933411" cy="37579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0D3C952-62B9-E2FD-C82A-580A7EA045E6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69166-2C2D-B4F7-7C9E-E7CD723F99F0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3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B3999-227B-896A-4ACB-C03C8F6A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GB" sz="4200">
                <a:cs typeface="Calibri Light"/>
              </a:rPr>
              <a:t>Recall</a:t>
            </a:r>
            <a:endParaRPr lang="en-GB" sz="42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EEFA99-9CA4-F2DE-F589-6FF485F1B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088254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033DCDC-EE2A-B915-387E-C42611C9D8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D89827-1F64-AA0E-B7D2-6EF4B87CFC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00" y="38100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028632F-ABE4-1557-824D-2FEE304871BC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A72FB-B893-5512-4CA6-225849C13398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08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75D4A-D3AF-46E0-9C23-DFCDB62A1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341" y="365125"/>
            <a:ext cx="3630007" cy="1807305"/>
          </a:xfrm>
        </p:spPr>
        <p:txBody>
          <a:bodyPr>
            <a:normAutofit/>
          </a:bodyPr>
          <a:lstStyle/>
          <a:p>
            <a:r>
              <a:rPr lang="en-GB" dirty="0"/>
              <a:t>Plenary</a:t>
            </a:r>
          </a:p>
        </p:txBody>
      </p:sp>
      <p:pic>
        <p:nvPicPr>
          <p:cNvPr id="5" name="Picture 4" descr="Graph">
            <a:extLst>
              <a:ext uri="{FF2B5EF4-FFF2-40B4-BE49-F238E27FC236}">
                <a16:creationId xmlns:a16="http://schemas.microsoft.com/office/drawing/2014/main" id="{530E1A8F-2F67-CBD8-5BE1-894572478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41" r="30354" b="4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9B476-9569-4BED-B7D2-696BE84FE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341" y="2333297"/>
            <a:ext cx="3630007" cy="3843666"/>
          </a:xfrm>
        </p:spPr>
        <p:txBody>
          <a:bodyPr>
            <a:normAutofit/>
          </a:bodyPr>
          <a:lstStyle/>
          <a:p>
            <a:r>
              <a:rPr lang="en-GB" sz="1700"/>
              <a:t>Name three things that impact AD.</a:t>
            </a:r>
          </a:p>
          <a:p>
            <a:r>
              <a:rPr lang="en-GB" sz="1700"/>
              <a:t>Which is the most/least important.</a:t>
            </a:r>
          </a:p>
          <a:p>
            <a:r>
              <a:rPr lang="en-GB" sz="1700"/>
              <a:t>Draw a diagram to show a fall in AD and an increase in AD.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0099ED-3840-2810-9225-02F01589CC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E752A8-7116-F095-A93C-3CF39AD6A4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00" y="38100"/>
            <a:ext cx="933411" cy="37579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B2C8F11-7CA6-E520-4512-3CF70B9832D8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D8CDAD-BA20-7792-177A-DF06A3B90F90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EBFA611D-F395-D456-6256-BCE162732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41" r="17444" b="8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F0EB2-E3A2-2D08-660E-9BE4C9E9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GB" sz="3500">
                <a:cs typeface="Calibri Light"/>
              </a:rPr>
              <a:t>Starter</a:t>
            </a:r>
            <a:endParaRPr lang="en-GB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05F06-FEF3-7E12-2F9E-F8AE2A93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700">
                <a:cs typeface="Calibri"/>
              </a:rPr>
              <a:t>What will influence the demand within an economy?</a:t>
            </a:r>
          </a:p>
          <a:p>
            <a:r>
              <a:rPr lang="en-GB" sz="1700">
                <a:cs typeface="Calibri"/>
              </a:rPr>
              <a:t>What impact can interest rates have on the economy?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69541-EB65-F088-D8C9-8D5CEDFD65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872430-4328-68C1-18B9-914BC4455D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00" y="38100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3375828-ABC5-A390-9FDE-A4DC1410BC8B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B46A6A-37F4-08B6-05C3-20BC7054624F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5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30D86-626C-49E4-A146-6FB07E26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790391-777D-A63D-F89D-BD5CF0B568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79EB57F-9B5A-1172-9DD0-A620A88AFF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836056-F610-7FA5-EC36-070A71BFBB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00" y="38100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93247E4-1509-392A-3F9D-31CD942BCCE6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50F71-E3EA-285E-D5B1-E8ECCCE38A27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6103800" y="2209800"/>
            <a:ext cx="1440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PUBLIC</a:t>
            </a:r>
            <a:endParaRPr lang="en-MY" b="1" dirty="0"/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3048000" y="2743200"/>
            <a:ext cx="1440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PUBLIC</a:t>
            </a:r>
            <a:endParaRPr lang="en-MY" b="1" dirty="0"/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2590800" y="4191000"/>
            <a:ext cx="1440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PUBLIC</a:t>
            </a:r>
            <a:endParaRPr lang="en-MY" b="1" dirty="0"/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2514600" y="3200400"/>
            <a:ext cx="1440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PRIVATE</a:t>
            </a:r>
            <a:endParaRPr lang="en-MY" b="1" dirty="0"/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4572000" y="2209800"/>
            <a:ext cx="1440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PRIVATE</a:t>
            </a:r>
            <a:endParaRPr lang="en-MY" b="1" dirty="0"/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2438400" y="3733800"/>
            <a:ext cx="1440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PRIVATE</a:t>
            </a:r>
            <a:endParaRPr lang="en-MY" b="1" dirty="0"/>
          </a:p>
        </p:txBody>
      </p:sp>
      <p:sp>
        <p:nvSpPr>
          <p:cNvPr id="13" name="TextBox 12"/>
          <p:cNvSpPr txBox="1"/>
          <p:nvPr>
            <p:custDataLst>
              <p:tags r:id="rId7"/>
            </p:custDataLst>
          </p:nvPr>
        </p:nvSpPr>
        <p:spPr>
          <a:xfrm>
            <a:off x="3124200" y="4648200"/>
            <a:ext cx="1440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PUBLIC</a:t>
            </a:r>
            <a:endParaRPr lang="en-MY" b="1" dirty="0"/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4572000" y="5181600"/>
            <a:ext cx="1440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PRIVATE</a:t>
            </a:r>
            <a:endParaRPr lang="en-MY" b="1" dirty="0"/>
          </a:p>
        </p:txBody>
      </p:sp>
      <p:sp>
        <p:nvSpPr>
          <p:cNvPr id="16" name="TextBox 15"/>
          <p:cNvSpPr txBox="1"/>
          <p:nvPr>
            <p:custDataLst>
              <p:tags r:id="rId9"/>
            </p:custDataLst>
          </p:nvPr>
        </p:nvSpPr>
        <p:spPr>
          <a:xfrm>
            <a:off x="6103800" y="5181600"/>
            <a:ext cx="1440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PUBLIC</a:t>
            </a:r>
            <a:endParaRPr lang="en-MY" b="1" dirty="0"/>
          </a:p>
        </p:txBody>
      </p:sp>
      <p:sp>
        <p:nvSpPr>
          <p:cNvPr id="17" name="TextBox 16"/>
          <p:cNvSpPr txBox="1"/>
          <p:nvPr>
            <p:custDataLst>
              <p:tags r:id="rId10"/>
            </p:custDataLst>
          </p:nvPr>
        </p:nvSpPr>
        <p:spPr>
          <a:xfrm>
            <a:off x="3810000" y="5715000"/>
            <a:ext cx="1440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PRIVATE</a:t>
            </a:r>
            <a:endParaRPr lang="en-MY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0C76AA-1ABF-91D1-56E0-70E987BA02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391210"/>
            <a:ext cx="3153215" cy="4667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374448-CB93-13F6-9BE9-93EA2379CE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521C93-B94D-3F97-12C3-E9DE2F37C85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32" y="957403"/>
            <a:ext cx="933411" cy="375797"/>
          </a:xfrm>
          <a:prstGeom prst="rect">
            <a:avLst/>
          </a:prstGeom>
        </p:spPr>
      </p:pic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D57F1269-7EF8-E7FA-EDB9-3A59ECD678ED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6DB7B3-7FE1-21DE-E513-36F87E97748C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F0F77F-CF08-D025-0F9E-445BC00FA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391210"/>
            <a:ext cx="1295399" cy="466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E2F8BB-426B-A45A-6DA4-541849F6AD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10E01A-3E13-0BA3-4F54-49736EE70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32" y="964532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1D2CCBB-257F-4C09-4089-DED9C0209120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DBC36-8DB4-3195-E8E6-632B9639A38E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8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571500" y="2627255"/>
            <a:ext cx="8001000" cy="3544945"/>
          </a:xfrm>
          <a:prstGeom prst="rect">
            <a:avLst/>
          </a:prstGeom>
          <a:solidFill>
            <a:srgbClr val="FFFFFF">
              <a:alpha val="92157"/>
            </a:srgb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ctr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US" sz="2800" dirty="0"/>
              <a:t>The NATURAL RESOURCES available</a:t>
            </a:r>
          </a:p>
          <a:p>
            <a:pPr marL="514350" indent="-514350" algn="ctr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US" sz="2800" dirty="0"/>
              <a:t>The SIZE and QUALITY of the WORKFORCE</a:t>
            </a:r>
          </a:p>
          <a:p>
            <a:pPr marL="514350" indent="-514350" algn="ctr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US" sz="2800" dirty="0"/>
              <a:t>The stock of CAPITAL</a:t>
            </a:r>
          </a:p>
          <a:p>
            <a:pPr marL="514350" indent="-514350" algn="ctr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US" sz="2800" dirty="0"/>
              <a:t>TECHNOLOGY or Technical knowledge</a:t>
            </a:r>
          </a:p>
          <a:p>
            <a:pPr marL="514350" indent="-514350" algn="ctr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US" sz="2800" dirty="0"/>
              <a:t>ENTREPRENEURSHIP</a:t>
            </a:r>
          </a:p>
          <a:p>
            <a:pPr marL="514350" indent="-514350" algn="ctr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US" sz="2800" dirty="0"/>
              <a:t>GOVERNMENT Action &amp; Direction</a:t>
            </a:r>
            <a:endParaRPr lang="en-MY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BB427A-0F39-22FA-9376-9F77A2D71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391210"/>
            <a:ext cx="1295399" cy="466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997F37-C619-B2AB-1143-C74F9FC449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050C5D-6864-D4EF-969D-81AD6234CB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966828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62C5C3A-E55D-C106-FD22-B09CDB3105BF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A2A4D-E126-E25C-D1EA-5A9D28B47846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1718693" y="5248870"/>
            <a:ext cx="6552258" cy="923330"/>
          </a:xfrm>
          <a:prstGeom prst="rect">
            <a:avLst/>
          </a:prstGeom>
          <a:solidFill>
            <a:srgbClr val="D5CCF8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AD = </a:t>
            </a:r>
            <a:r>
              <a:rPr lang="en-GB" sz="5400" dirty="0">
                <a:solidFill>
                  <a:srgbClr val="C00000"/>
                </a:solidFill>
              </a:rPr>
              <a:t>C</a:t>
            </a:r>
            <a:r>
              <a:rPr lang="en-GB" sz="5400" dirty="0"/>
              <a:t> + </a:t>
            </a:r>
            <a:r>
              <a:rPr lang="en-GB" sz="5400" dirty="0">
                <a:solidFill>
                  <a:srgbClr val="C00000"/>
                </a:solidFill>
              </a:rPr>
              <a:t>I</a:t>
            </a:r>
            <a:r>
              <a:rPr lang="en-GB" sz="5400" dirty="0"/>
              <a:t> + </a:t>
            </a:r>
            <a:r>
              <a:rPr lang="en-GB" sz="5400" dirty="0">
                <a:solidFill>
                  <a:srgbClr val="C00000"/>
                </a:solidFill>
              </a:rPr>
              <a:t>G</a:t>
            </a:r>
            <a:r>
              <a:rPr lang="en-GB" sz="5400" dirty="0"/>
              <a:t> + (</a:t>
            </a:r>
            <a:r>
              <a:rPr lang="en-GB" sz="5400" dirty="0">
                <a:solidFill>
                  <a:srgbClr val="C00000"/>
                </a:solidFill>
              </a:rPr>
              <a:t>X-M</a:t>
            </a:r>
            <a:r>
              <a:rPr lang="en-GB" sz="5400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C03431-FA41-2D35-6E81-C7A02AC83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391210"/>
            <a:ext cx="1295399" cy="466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A2B000-598D-AC05-A7C9-3673664E0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BBBDE1-1F97-18BA-A816-436FA64C9A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964532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428854-6A8E-E723-AD47-595FAC5954B7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08000-898D-E44E-4B0C-52A676B62918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207F48-BDDB-C28F-8711-5AF4AF9D5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91210"/>
            <a:ext cx="1295399" cy="466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D5B4F-956A-CDF0-73D6-738525EE37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1173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2473F9-1B89-0ACB-4172-4AEB64DF9B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64532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7A6588A-8258-6CF6-D1B2-8737B5852FE3}"/>
              </a:ext>
            </a:extLst>
          </p:cNvPr>
          <p:cNvSpPr txBox="1">
            <a:spLocks/>
          </p:cNvSpPr>
          <p:nvPr/>
        </p:nvSpPr>
        <p:spPr>
          <a:xfrm>
            <a:off x="696863" y="652476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AA689-753A-F956-99B2-59E9FD1BDCBA}"/>
              </a:ext>
            </a:extLst>
          </p:cNvPr>
          <p:cNvSpPr txBox="1"/>
          <p:nvPr/>
        </p:nvSpPr>
        <p:spPr>
          <a:xfrm>
            <a:off x="5520034" y="655701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86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36DC3638E3742B0B79B63F34FDF66" ma:contentTypeVersion="3" ma:contentTypeDescription="Create a new document." ma:contentTypeScope="" ma:versionID="d64795dab92fb0753da3ac3dcea45ebb">
  <xsd:schema xmlns:xsd="http://www.w3.org/2001/XMLSchema" xmlns:xs="http://www.w3.org/2001/XMLSchema" xmlns:p="http://schemas.microsoft.com/office/2006/metadata/properties" xmlns:ns2="f8e32401-6fd2-4ce4-872f-f2e7513af3c3" targetNamespace="http://schemas.microsoft.com/office/2006/metadata/properties" ma:root="true" ma:fieldsID="c461cdc0747bd0c959b2f0c83f7c3984" ns2:_="">
    <xsd:import namespace="f8e32401-6fd2-4ce4-872f-f2e7513af3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32401-6fd2-4ce4-872f-f2e7513af3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21F0B1-983A-40F6-B0E5-BB9C44F104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AFCB5B-098D-4148-945B-C04F0D92CD1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ECACF6-617A-411E-9657-E41419C4D4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32401-6fd2-4ce4-872f-f2e7513af3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1063</Words>
  <Application>Microsoft Office PowerPoint</Application>
  <PresentationFormat>On-screen Show (4:3)</PresentationFormat>
  <Paragraphs>143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gg sans</vt:lpstr>
      <vt:lpstr>Times New Roman</vt:lpstr>
      <vt:lpstr>Wingdings</vt:lpstr>
      <vt:lpstr>Office Theme</vt:lpstr>
      <vt:lpstr>2.5.2 Circular flow of income, expenditure and output</vt:lpstr>
      <vt:lpstr>Recall</vt:lpstr>
      <vt:lpstr>Starter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Green Pen</vt:lpstr>
      <vt:lpstr>Activity</vt:lpstr>
      <vt:lpstr>Green Pen</vt:lpstr>
      <vt:lpstr>Activity</vt:lpstr>
      <vt:lpstr>Home learning</vt:lpstr>
      <vt:lpstr>Plenary</vt:lpstr>
    </vt:vector>
  </TitlesOfParts>
  <Company>Alfer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Ferris</dc:creator>
  <cp:lastModifiedBy>Chezka Mae Madrona</cp:lastModifiedBy>
  <cp:revision>132</cp:revision>
  <dcterms:created xsi:type="dcterms:W3CDTF">2006-08-16T00:00:00Z</dcterms:created>
  <dcterms:modified xsi:type="dcterms:W3CDTF">2025-03-18T08:59:07Z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0x0101002C436DC3638E3742B0B79B63F34FDF66</vt:lpwstr>
  </property>
</Properties>
</file>