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99" r:id="rId5"/>
  </p:sldMasterIdLst>
  <p:notesMasterIdLst>
    <p:notesMasterId r:id="rId31"/>
  </p:notesMasterIdLst>
  <p:sldIdLst>
    <p:sldId id="281" r:id="rId6"/>
    <p:sldId id="299" r:id="rId7"/>
    <p:sldId id="300" r:id="rId8"/>
    <p:sldId id="298" r:id="rId9"/>
    <p:sldId id="385" r:id="rId10"/>
    <p:sldId id="418" r:id="rId11"/>
    <p:sldId id="393" r:id="rId12"/>
    <p:sldId id="394" r:id="rId13"/>
    <p:sldId id="419" r:id="rId14"/>
    <p:sldId id="420" r:id="rId15"/>
    <p:sldId id="315" r:id="rId16"/>
    <p:sldId id="421" r:id="rId17"/>
    <p:sldId id="423" r:id="rId18"/>
    <p:sldId id="422" r:id="rId19"/>
    <p:sldId id="347" r:id="rId20"/>
    <p:sldId id="314" r:id="rId21"/>
    <p:sldId id="424" r:id="rId22"/>
    <p:sldId id="458" r:id="rId23"/>
    <p:sldId id="457" r:id="rId24"/>
    <p:sldId id="264" r:id="rId25"/>
    <p:sldId id="265" r:id="rId26"/>
    <p:sldId id="276" r:id="rId27"/>
    <p:sldId id="277" r:id="rId28"/>
    <p:sldId id="286" r:id="rId29"/>
    <p:sldId id="287"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14" autoAdjust="0"/>
    <p:restoredTop sz="94660"/>
  </p:normalViewPr>
  <p:slideViewPr>
    <p:cSldViewPr snapToGrid="0">
      <p:cViewPr varScale="1">
        <p:scale>
          <a:sx n="112" d="100"/>
          <a:sy n="112" d="100"/>
        </p:scale>
        <p:origin x="138"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71D5FC-F748-4607-8715-9AC7466817ED}" type="datetimeFigureOut">
              <a:rPr lang="en-GB" smtClean="0"/>
              <a:t>18/03/2025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C8F071-D70B-4940-82BB-81E537F1D46C}" type="slidenum">
              <a:rPr lang="en-GB" smtClean="0"/>
              <a:t>‹#›</a:t>
            </a:fld>
            <a:endParaRPr lang="en-GB"/>
          </a:p>
        </p:txBody>
      </p:sp>
    </p:spTree>
    <p:extLst>
      <p:ext uri="{BB962C8B-B14F-4D97-AF65-F5344CB8AC3E}">
        <p14:creationId xmlns:p14="http://schemas.microsoft.com/office/powerpoint/2010/main" val="778778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6233CA-BCA2-43E2-93F9-FFEE9101DE6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4645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6233CA-BCA2-43E2-93F9-FFEE9101DE6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86025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6233CA-BCA2-43E2-93F9-FFEE9101DE6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5089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32993" y="516771"/>
            <a:ext cx="8820807" cy="1325563"/>
          </a:xfrm>
          <a:ln w="76200">
            <a:noFill/>
          </a:ln>
        </p:spPr>
        <p:txBody>
          <a:bodyPr/>
          <a:lstStyle/>
          <a:p>
            <a:r>
              <a:rPr lang="en-US" dirty="0"/>
              <a:t>Click to edit Master title style</a:t>
            </a:r>
            <a:endParaRPr lang="en-GB" dirty="0"/>
          </a:p>
        </p:txBody>
      </p:sp>
      <p:sp>
        <p:nvSpPr>
          <p:cNvPr id="3" name="Content Placeholder 2"/>
          <p:cNvSpPr>
            <a:spLocks noGrp="1"/>
          </p:cNvSpPr>
          <p:nvPr>
            <p:ph idx="1"/>
          </p:nvPr>
        </p:nvSpPr>
        <p:spPr>
          <a:xfrm>
            <a:off x="2532992" y="2186151"/>
            <a:ext cx="8820808" cy="3990811"/>
          </a:xfrm>
          <a:ln w="76200">
            <a:noFill/>
          </a:ln>
        </p:spPr>
        <p:txBody>
          <a:bodyPr/>
          <a:lstStyle>
            <a:lvl1pPr>
              <a:defRPr/>
            </a:lvl1pPr>
          </a:lstStyle>
          <a:p>
            <a:pPr lvl="0"/>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61441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729961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95019-792D-4972-87AA-DA6D262CBC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15C18B-7621-4760-B6AB-9DD31F53AE52}"/>
              </a:ext>
            </a:extLst>
          </p:cNvPr>
          <p:cNvSpPr>
            <a:spLocks noGrp="1"/>
          </p:cNvSpPr>
          <p:nvPr>
            <p:ph type="dt" sz="half" idx="10"/>
          </p:nvPr>
        </p:nvSpPr>
        <p:spPr/>
        <p:txBody>
          <a:bodyPr/>
          <a:lstStyle/>
          <a:p>
            <a:fld id="{516295EE-E9DF-4F74-8D7E-94BDE7766083}" type="datetime1">
              <a:rPr lang="en-US" smtClean="0"/>
              <a:pPr/>
              <a:t>3/18/2025</a:t>
            </a:fld>
            <a:endParaRPr lang="en-GB"/>
          </a:p>
        </p:txBody>
      </p:sp>
      <p:sp>
        <p:nvSpPr>
          <p:cNvPr id="4" name="Footer Placeholder 3">
            <a:extLst>
              <a:ext uri="{FF2B5EF4-FFF2-40B4-BE49-F238E27FC236}">
                <a16:creationId xmlns:a16="http://schemas.microsoft.com/office/drawing/2014/main" id="{5AF76FBC-A202-4FC4-8064-759C571A59B4}"/>
              </a:ext>
            </a:extLst>
          </p:cNvPr>
          <p:cNvSpPr>
            <a:spLocks noGrp="1"/>
          </p:cNvSpPr>
          <p:nvPr>
            <p:ph type="ftr" sz="quarter" idx="11"/>
          </p:nvPr>
        </p:nvSpPr>
        <p:spPr/>
        <p:txBody>
          <a:bodyPr/>
          <a:lstStyle/>
          <a:p>
            <a:r>
              <a:rPr lang="en-GB"/>
              <a:t>1.4.1 The meaning of market failure</a:t>
            </a:r>
          </a:p>
        </p:txBody>
      </p:sp>
      <p:sp>
        <p:nvSpPr>
          <p:cNvPr id="5" name="Slide Number Placeholder 4">
            <a:extLst>
              <a:ext uri="{FF2B5EF4-FFF2-40B4-BE49-F238E27FC236}">
                <a16:creationId xmlns:a16="http://schemas.microsoft.com/office/drawing/2014/main" id="{F02ABFAC-CE68-4C81-841C-30DBB26D5A1C}"/>
              </a:ext>
            </a:extLst>
          </p:cNvPr>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1003214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6E162-A8CD-42CF-B6B4-806E51CDF6E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FE52BF-4F80-44A9-9948-9A6B729CBE78}"/>
              </a:ext>
            </a:extLst>
          </p:cNvPr>
          <p:cNvSpPr>
            <a:spLocks noGrp="1"/>
          </p:cNvSpPr>
          <p:nvPr>
            <p:ph type="dt" sz="half" idx="10"/>
          </p:nvPr>
        </p:nvSpPr>
        <p:spPr/>
        <p:txBody>
          <a:bodyPr/>
          <a:lstStyle/>
          <a:p>
            <a:fld id="{516295EE-E9DF-4F74-8D7E-94BDE7766083}" type="datetime1">
              <a:rPr lang="en-US" smtClean="0"/>
              <a:pPr/>
              <a:t>3/18/2025</a:t>
            </a:fld>
            <a:endParaRPr lang="en-GB"/>
          </a:p>
        </p:txBody>
      </p:sp>
      <p:sp>
        <p:nvSpPr>
          <p:cNvPr id="4" name="Footer Placeholder 3">
            <a:extLst>
              <a:ext uri="{FF2B5EF4-FFF2-40B4-BE49-F238E27FC236}">
                <a16:creationId xmlns:a16="http://schemas.microsoft.com/office/drawing/2014/main" id="{83F16430-8DE4-4AF6-82DF-BF3C14644DF6}"/>
              </a:ext>
            </a:extLst>
          </p:cNvPr>
          <p:cNvSpPr>
            <a:spLocks noGrp="1"/>
          </p:cNvSpPr>
          <p:nvPr>
            <p:ph type="ftr" sz="quarter" idx="11"/>
          </p:nvPr>
        </p:nvSpPr>
        <p:spPr/>
        <p:txBody>
          <a:bodyPr/>
          <a:lstStyle/>
          <a:p>
            <a:r>
              <a:rPr lang="en-GB"/>
              <a:t>1.4.1 The meaning of market failure</a:t>
            </a:r>
          </a:p>
        </p:txBody>
      </p:sp>
      <p:sp>
        <p:nvSpPr>
          <p:cNvPr id="5" name="Slide Number Placeholder 4">
            <a:extLst>
              <a:ext uri="{FF2B5EF4-FFF2-40B4-BE49-F238E27FC236}">
                <a16:creationId xmlns:a16="http://schemas.microsoft.com/office/drawing/2014/main" id="{5B8E5023-BCFF-4883-A757-1118CD9602BD}"/>
              </a:ext>
            </a:extLst>
          </p:cNvPr>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3083068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23CC2-089E-46AF-A503-9ECC84D4B8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BA899A-7B50-4DBE-A505-F539F2D08B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C8DC43E-5ECD-4AC5-904B-51F943DA934E}"/>
              </a:ext>
            </a:extLst>
          </p:cNvPr>
          <p:cNvSpPr>
            <a:spLocks noGrp="1"/>
          </p:cNvSpPr>
          <p:nvPr>
            <p:ph type="dt" sz="half" idx="10"/>
          </p:nvPr>
        </p:nvSpPr>
        <p:spPr/>
        <p:txBody>
          <a:bodyPr/>
          <a:lstStyle/>
          <a:p>
            <a:fld id="{6AD6EE87-EBD5-4F12-A48A-63ACA297AC8F}" type="datetimeFigureOut">
              <a:rPr lang="en-US" smtClean="0"/>
              <a:t>3/18/2025</a:t>
            </a:fld>
            <a:endParaRPr lang="en-US" dirty="0"/>
          </a:p>
        </p:txBody>
      </p:sp>
      <p:sp>
        <p:nvSpPr>
          <p:cNvPr id="5" name="Footer Placeholder 4">
            <a:extLst>
              <a:ext uri="{FF2B5EF4-FFF2-40B4-BE49-F238E27FC236}">
                <a16:creationId xmlns:a16="http://schemas.microsoft.com/office/drawing/2014/main" id="{9848DF6C-062D-42D2-8932-5327AC80BE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44F1BC-19B7-47E8-B2A2-A55B9A846995}"/>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45945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C3BAC-17CB-41BF-8170-887E00BBB6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11AF28-8D7E-4033-93F4-D4D0C9C8AD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A8ED77-F229-411F-939E-2A2C1F77619B}"/>
              </a:ext>
            </a:extLst>
          </p:cNvPr>
          <p:cNvSpPr>
            <a:spLocks noGrp="1"/>
          </p:cNvSpPr>
          <p:nvPr>
            <p:ph type="dt" sz="half" idx="10"/>
          </p:nvPr>
        </p:nvSpPr>
        <p:spPr/>
        <p:txBody>
          <a:bodyPr/>
          <a:lstStyle/>
          <a:p>
            <a:fld id="{A5D3794B-289A-4A80-97D7-111025398D45}" type="datetimeFigureOut">
              <a:rPr lang="en-US" smtClean="0"/>
              <a:t>3/18/2025</a:t>
            </a:fld>
            <a:endParaRPr lang="en-US" dirty="0"/>
          </a:p>
        </p:txBody>
      </p:sp>
      <p:sp>
        <p:nvSpPr>
          <p:cNvPr id="5" name="Footer Placeholder 4">
            <a:extLst>
              <a:ext uri="{FF2B5EF4-FFF2-40B4-BE49-F238E27FC236}">
                <a16:creationId xmlns:a16="http://schemas.microsoft.com/office/drawing/2014/main" id="{63A5EE2B-8B26-433C-A273-00A52BC15B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2F9473-ADE6-4CDE-851F-EBD0250A2BCD}"/>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65080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62FF9-9C51-445A-87EE-C02C4E2DF2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5F0142-9DFE-4426-AE84-3303E157E6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A59FA0-165A-45D3-8DF5-E9B083876C4E}"/>
              </a:ext>
            </a:extLst>
          </p:cNvPr>
          <p:cNvSpPr>
            <a:spLocks noGrp="1"/>
          </p:cNvSpPr>
          <p:nvPr>
            <p:ph type="dt" sz="half" idx="10"/>
          </p:nvPr>
        </p:nvSpPr>
        <p:spPr/>
        <p:txBody>
          <a:bodyPr/>
          <a:lstStyle/>
          <a:p>
            <a:fld id="{5A61015F-7CC6-4D0A-9D87-873EA4C304CC}" type="datetimeFigureOut">
              <a:rPr lang="en-US" smtClean="0"/>
              <a:t>3/18/2025</a:t>
            </a:fld>
            <a:endParaRPr lang="en-US" dirty="0"/>
          </a:p>
        </p:txBody>
      </p:sp>
      <p:sp>
        <p:nvSpPr>
          <p:cNvPr id="5" name="Footer Placeholder 4">
            <a:extLst>
              <a:ext uri="{FF2B5EF4-FFF2-40B4-BE49-F238E27FC236}">
                <a16:creationId xmlns:a16="http://schemas.microsoft.com/office/drawing/2014/main" id="{2797F61B-878F-4B03-ADB3-36C437CCD2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18A87E-F6D9-4745-8C76-249452BF02E2}"/>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85716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3F42D-2E6F-4A1D-9732-19A07B791B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9AA175-CD48-4F21-B72D-17C9FB8DDE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3554E0B-0327-4138-BF5C-8B5AEBDA18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6B75BE1-F10B-4E3E-8D1F-A9FBE6FE4904}"/>
              </a:ext>
            </a:extLst>
          </p:cNvPr>
          <p:cNvSpPr>
            <a:spLocks noGrp="1"/>
          </p:cNvSpPr>
          <p:nvPr>
            <p:ph type="dt" sz="half" idx="10"/>
          </p:nvPr>
        </p:nvSpPr>
        <p:spPr/>
        <p:txBody>
          <a:bodyPr/>
          <a:lstStyle/>
          <a:p>
            <a:fld id="{93C6A301-0538-44EC-B09D-202E1042A48B}" type="datetimeFigureOut">
              <a:rPr lang="en-US" smtClean="0"/>
              <a:t>3/18/2025</a:t>
            </a:fld>
            <a:endParaRPr lang="en-US" dirty="0"/>
          </a:p>
        </p:txBody>
      </p:sp>
      <p:sp>
        <p:nvSpPr>
          <p:cNvPr id="6" name="Footer Placeholder 5">
            <a:extLst>
              <a:ext uri="{FF2B5EF4-FFF2-40B4-BE49-F238E27FC236}">
                <a16:creationId xmlns:a16="http://schemas.microsoft.com/office/drawing/2014/main" id="{7C7D2BF6-C933-4339-93CE-F2E6022CE97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D3D3EF1-298A-4F3A-A6D2-7DDFE99446B6}"/>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99740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88C20-755D-4D2E-8095-90B6721BDF6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D64060-C6B8-485A-9484-19CB7719A7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C11C67-24A3-4B79-BB8D-2F9E15EA3F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87881F-3F03-4612-AC32-3EBFCE44AE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C7F7EE-1181-4C74-8525-0DD4935ACE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F4BCBB5-A630-4899-8149-FB626D0CC11D}"/>
              </a:ext>
            </a:extLst>
          </p:cNvPr>
          <p:cNvSpPr>
            <a:spLocks noGrp="1"/>
          </p:cNvSpPr>
          <p:nvPr>
            <p:ph type="dt" sz="half" idx="10"/>
          </p:nvPr>
        </p:nvSpPr>
        <p:spPr/>
        <p:txBody>
          <a:bodyPr/>
          <a:lstStyle/>
          <a:p>
            <a:fld id="{D789574A-8875-45EF-8EA2-3CAA0F7ABC4C}" type="datetimeFigureOut">
              <a:rPr lang="en-US" smtClean="0"/>
              <a:t>3/18/2025</a:t>
            </a:fld>
            <a:endParaRPr lang="en-US" dirty="0"/>
          </a:p>
        </p:txBody>
      </p:sp>
      <p:sp>
        <p:nvSpPr>
          <p:cNvPr id="8" name="Footer Placeholder 7">
            <a:extLst>
              <a:ext uri="{FF2B5EF4-FFF2-40B4-BE49-F238E27FC236}">
                <a16:creationId xmlns:a16="http://schemas.microsoft.com/office/drawing/2014/main" id="{F88C6DC3-566C-4F47-96E0-EB632C43093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50A1FF8-C85F-4F2E-A258-36BE3C372E3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576770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0717-A2BC-4396-A994-D6661FB2AA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C1AD81B-51D1-4856-BAD1-F1892F8D5DC8}"/>
              </a:ext>
            </a:extLst>
          </p:cNvPr>
          <p:cNvSpPr>
            <a:spLocks noGrp="1"/>
          </p:cNvSpPr>
          <p:nvPr>
            <p:ph type="dt" sz="half" idx="10"/>
          </p:nvPr>
        </p:nvSpPr>
        <p:spPr/>
        <p:txBody>
          <a:bodyPr/>
          <a:lstStyle/>
          <a:p>
            <a:fld id="{67EF4D4C-5367-4C26-9E2B-D8088D7FCA81}" type="datetimeFigureOut">
              <a:rPr lang="en-US" smtClean="0"/>
              <a:t>3/18/2025</a:t>
            </a:fld>
            <a:endParaRPr lang="en-US" dirty="0"/>
          </a:p>
        </p:txBody>
      </p:sp>
      <p:sp>
        <p:nvSpPr>
          <p:cNvPr id="4" name="Footer Placeholder 3">
            <a:extLst>
              <a:ext uri="{FF2B5EF4-FFF2-40B4-BE49-F238E27FC236}">
                <a16:creationId xmlns:a16="http://schemas.microsoft.com/office/drawing/2014/main" id="{06925AE9-9551-4657-9E2A-7735DD8611A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6AE3839-FF08-4B43-8E83-4FF571A8733B}"/>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0921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82E822-08A3-4A20-8E5E-FEE18B8C4ECF}"/>
              </a:ext>
            </a:extLst>
          </p:cNvPr>
          <p:cNvSpPr>
            <a:spLocks noGrp="1"/>
          </p:cNvSpPr>
          <p:nvPr>
            <p:ph type="dt" sz="half" idx="10"/>
          </p:nvPr>
        </p:nvSpPr>
        <p:spPr/>
        <p:txBody>
          <a:bodyPr/>
          <a:lstStyle/>
          <a:p>
            <a:fld id="{56E91E96-98B0-4413-9547-46F3504108EF}" type="datetimeFigureOut">
              <a:rPr lang="en-US" smtClean="0"/>
              <a:t>3/18/2025</a:t>
            </a:fld>
            <a:endParaRPr lang="en-US" dirty="0"/>
          </a:p>
        </p:txBody>
      </p:sp>
      <p:sp>
        <p:nvSpPr>
          <p:cNvPr id="3" name="Footer Placeholder 2">
            <a:extLst>
              <a:ext uri="{FF2B5EF4-FFF2-40B4-BE49-F238E27FC236}">
                <a16:creationId xmlns:a16="http://schemas.microsoft.com/office/drawing/2014/main" id="{D4C1E298-539B-43F6-B451-963C3103167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FEAE39A-93A2-47A6-929F-0DA518E73AD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5643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43606" y="1623716"/>
            <a:ext cx="8625271" cy="1584176"/>
          </a:xfrm>
        </p:spPr>
        <p:txBody>
          <a:bodyPr anchor="b"/>
          <a:lstStyle>
            <a:lvl1pPr algn="ctr">
              <a:defRPr sz="4500"/>
            </a:lvl1pPr>
          </a:lstStyle>
          <a:p>
            <a:r>
              <a:rPr lang="en-US"/>
              <a:t>Click to edit Master title style</a:t>
            </a:r>
            <a:endParaRPr lang="en-GB"/>
          </a:p>
        </p:txBody>
      </p:sp>
      <p:sp>
        <p:nvSpPr>
          <p:cNvPr id="3" name="Text Placeholder 2"/>
          <p:cNvSpPr>
            <a:spLocks noGrp="1"/>
          </p:cNvSpPr>
          <p:nvPr>
            <p:ph type="body" idx="1"/>
          </p:nvPr>
        </p:nvSpPr>
        <p:spPr>
          <a:xfrm>
            <a:off x="2531738" y="3680258"/>
            <a:ext cx="8625271" cy="927768"/>
          </a:xfrm>
        </p:spPr>
        <p:txBody>
          <a:bodyPr/>
          <a:lstStyle>
            <a:lvl1pPr marL="0" indent="0" algn="ctr">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1522087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E8081-BC48-43A4-861C-0B205C06DD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142EEF3-EE39-418D-A36F-23D280C10F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5AA03C6-435B-4D47-A822-663E94EFB5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AEC4F-9F37-4887-A620-C3E2DFED998E}"/>
              </a:ext>
            </a:extLst>
          </p:cNvPr>
          <p:cNvSpPr>
            <a:spLocks noGrp="1"/>
          </p:cNvSpPr>
          <p:nvPr>
            <p:ph type="dt" sz="half" idx="10"/>
          </p:nvPr>
        </p:nvSpPr>
        <p:spPr/>
        <p:txBody>
          <a:bodyPr/>
          <a:lstStyle/>
          <a:p>
            <a:fld id="{05C68B11-C5A8-448C-8CE9-B1A273C79CFC}" type="datetimeFigureOut">
              <a:rPr lang="en-US" smtClean="0"/>
              <a:t>3/18/2025</a:t>
            </a:fld>
            <a:endParaRPr lang="en-US" dirty="0"/>
          </a:p>
        </p:txBody>
      </p:sp>
      <p:sp>
        <p:nvSpPr>
          <p:cNvPr id="6" name="Footer Placeholder 5">
            <a:extLst>
              <a:ext uri="{FF2B5EF4-FFF2-40B4-BE49-F238E27FC236}">
                <a16:creationId xmlns:a16="http://schemas.microsoft.com/office/drawing/2014/main" id="{E6739AC9-6155-411F-9B59-3659895488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6FD336-1D78-432B-9CBC-B5B90BBE04E6}"/>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76113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2987-E7F4-4306-BF83-50014259A7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DD06C89-6F06-4994-A241-8511211D90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3BE2819-C257-44C3-9E30-5AA010E31C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56DF79-15D3-48DC-8911-3A40FA50B511}"/>
              </a:ext>
            </a:extLst>
          </p:cNvPr>
          <p:cNvSpPr>
            <a:spLocks noGrp="1"/>
          </p:cNvSpPr>
          <p:nvPr>
            <p:ph type="dt" sz="half" idx="10"/>
          </p:nvPr>
        </p:nvSpPr>
        <p:spPr/>
        <p:txBody>
          <a:bodyPr/>
          <a:lstStyle/>
          <a:p>
            <a:fld id="{C7616CA0-919D-4A49-9C8A-62FDFB3A5183}" type="datetimeFigureOut">
              <a:rPr lang="en-US" smtClean="0"/>
              <a:t>3/18/2025</a:t>
            </a:fld>
            <a:endParaRPr lang="en-US" dirty="0"/>
          </a:p>
        </p:txBody>
      </p:sp>
      <p:sp>
        <p:nvSpPr>
          <p:cNvPr id="6" name="Footer Placeholder 5">
            <a:extLst>
              <a:ext uri="{FF2B5EF4-FFF2-40B4-BE49-F238E27FC236}">
                <a16:creationId xmlns:a16="http://schemas.microsoft.com/office/drawing/2014/main" id="{14733EEE-8D2B-4B54-84C3-36FE748C711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F9ED02E-99B4-493A-A266-CB476C13E8AB}"/>
              </a:ext>
            </a:extLst>
          </p:cNvPr>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05658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70D87-4861-4CAC-895F-0F4B63B33D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7573FF-A35F-49BF-9436-A8284619C6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C49FBF-2681-4E28-8D75-CB267E031828}"/>
              </a:ext>
            </a:extLst>
          </p:cNvPr>
          <p:cNvSpPr>
            <a:spLocks noGrp="1"/>
          </p:cNvSpPr>
          <p:nvPr>
            <p:ph type="dt" sz="half" idx="10"/>
          </p:nvPr>
        </p:nvSpPr>
        <p:spPr/>
        <p:txBody>
          <a:bodyPr/>
          <a:lstStyle/>
          <a:p>
            <a:fld id="{4CD73815-2707-4475-8F1A-B873CB631BB4}" type="datetimeFigureOut">
              <a:rPr lang="en-US" smtClean="0"/>
              <a:t>3/18/2025</a:t>
            </a:fld>
            <a:endParaRPr lang="en-US" dirty="0"/>
          </a:p>
        </p:txBody>
      </p:sp>
      <p:sp>
        <p:nvSpPr>
          <p:cNvPr id="5" name="Footer Placeholder 4">
            <a:extLst>
              <a:ext uri="{FF2B5EF4-FFF2-40B4-BE49-F238E27FC236}">
                <a16:creationId xmlns:a16="http://schemas.microsoft.com/office/drawing/2014/main" id="{AF3B3EBC-4BB0-46F5-8C02-E0A81B4D24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33815F-0537-4DAF-B964-1EFA9D74A29E}"/>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22865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918BEE-F57C-4E84-BDC7-4A3D077ED0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6B9D7A-5AEC-4F10-9DDF-74A812CECE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BF4AE4-29F7-48CE-8D70-ABB643C5769F}"/>
              </a:ext>
            </a:extLst>
          </p:cNvPr>
          <p:cNvSpPr>
            <a:spLocks noGrp="1"/>
          </p:cNvSpPr>
          <p:nvPr>
            <p:ph type="dt" sz="half" idx="10"/>
          </p:nvPr>
        </p:nvSpPr>
        <p:spPr/>
        <p:txBody>
          <a:bodyPr/>
          <a:lstStyle/>
          <a:p>
            <a:fld id="{2A4AFB99-0EAB-4182-AFF8-E214C82A68F6}" type="datetimeFigureOut">
              <a:rPr lang="en-US" smtClean="0"/>
              <a:t>3/18/2025</a:t>
            </a:fld>
            <a:endParaRPr lang="en-US" dirty="0"/>
          </a:p>
        </p:txBody>
      </p:sp>
      <p:sp>
        <p:nvSpPr>
          <p:cNvPr id="5" name="Footer Placeholder 4">
            <a:extLst>
              <a:ext uri="{FF2B5EF4-FFF2-40B4-BE49-F238E27FC236}">
                <a16:creationId xmlns:a16="http://schemas.microsoft.com/office/drawing/2014/main" id="{4A748D09-32C8-4173-96C5-C0D976F1DDB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801C09-A0FF-4E35-AD37-88906466C48C}"/>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03299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8872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904507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69931" y="365127"/>
            <a:ext cx="8883869"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711291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60297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45520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183592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85546" y="365127"/>
            <a:ext cx="8768255"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2585544" y="1825625"/>
            <a:ext cx="8768256"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91864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27586" y="365127"/>
            <a:ext cx="8726215"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2627586" y="1825625"/>
            <a:ext cx="8726215"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Tree>
    <p:extLst>
      <p:ext uri="{BB962C8B-B14F-4D97-AF65-F5344CB8AC3E}">
        <p14:creationId xmlns:p14="http://schemas.microsoft.com/office/powerpoint/2010/main" val="401487681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B1C6A4-35DE-4E0C-BC6F-865BC8BDB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130A7C-436A-4BD3-8FE0-504A79C911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90139-FE9D-4BAE-B750-6129849195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a:extLst>
              <a:ext uri="{FF2B5EF4-FFF2-40B4-BE49-F238E27FC236}">
                <a16:creationId xmlns:a16="http://schemas.microsoft.com/office/drawing/2014/main" id="{E8795BB4-41EF-4776-9475-C44095FEF3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4015F10-EB3C-43E7-90DD-D400CC77BD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FC3D2-4269-45B9-B33B-0A1CDC1E157F}" type="slidenum">
              <a:rPr lang="en-GB" smtClean="0"/>
              <a:t>‹#›</a:t>
            </a:fld>
            <a:endParaRPr lang="en-GB"/>
          </a:p>
        </p:txBody>
      </p:sp>
    </p:spTree>
    <p:extLst>
      <p:ext uri="{BB962C8B-B14F-4D97-AF65-F5344CB8AC3E}">
        <p14:creationId xmlns:p14="http://schemas.microsoft.com/office/powerpoint/2010/main" val="232418455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hyperlink" Target="http://www.exampaperspractice.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hyperlink" Target="http://www.exampaperspractice.co.u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2400" dirty="0"/>
              <a:t>2.5.2 Circular flow of income, expenditure and output</a:t>
            </a:r>
          </a:p>
        </p:txBody>
      </p:sp>
      <p:pic>
        <p:nvPicPr>
          <p:cNvPr id="3" name="Picture 2">
            <a:extLst>
              <a:ext uri="{FF2B5EF4-FFF2-40B4-BE49-F238E27FC236}">
                <a16:creationId xmlns:a16="http://schemas.microsoft.com/office/drawing/2014/main" id="{FD78DE00-F23B-3C5B-C6F2-F23D7FA887C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4" name="Picture 3">
            <a:extLst>
              <a:ext uri="{FF2B5EF4-FFF2-40B4-BE49-F238E27FC236}">
                <a16:creationId xmlns:a16="http://schemas.microsoft.com/office/drawing/2014/main" id="{195BDA8B-77BC-1AB0-C475-35FA5D41E91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5" name="Footer Placeholder 2">
            <a:extLst>
              <a:ext uri="{FF2B5EF4-FFF2-40B4-BE49-F238E27FC236}">
                <a16:creationId xmlns:a16="http://schemas.microsoft.com/office/drawing/2014/main" id="{870194FE-F3D9-991A-7CEF-ACA5C259FE9C}"/>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59992FB-FD0B-DBE3-C697-3903F4A25E2D}"/>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530007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6055A-0878-489B-8EDB-289E1C241793}"/>
              </a:ext>
            </a:extLst>
          </p:cNvPr>
          <p:cNvSpPr>
            <a:spLocks noGrp="1"/>
          </p:cNvSpPr>
          <p:nvPr>
            <p:ph type="title"/>
          </p:nvPr>
        </p:nvSpPr>
        <p:spPr/>
        <p:txBody>
          <a:bodyPr/>
          <a:lstStyle/>
          <a:p>
            <a:r>
              <a:rPr lang="en-GB" dirty="0"/>
              <a:t>LRAS CURVE </a:t>
            </a:r>
          </a:p>
        </p:txBody>
      </p:sp>
      <p:sp>
        <p:nvSpPr>
          <p:cNvPr id="7" name="Content Placeholder 6">
            <a:extLst>
              <a:ext uri="{FF2B5EF4-FFF2-40B4-BE49-F238E27FC236}">
                <a16:creationId xmlns:a16="http://schemas.microsoft.com/office/drawing/2014/main" id="{13FB1626-4C87-2A40-B6A3-2871F704B74B}"/>
              </a:ext>
            </a:extLst>
          </p:cNvPr>
          <p:cNvSpPr>
            <a:spLocks noGrp="1"/>
          </p:cNvSpPr>
          <p:nvPr>
            <p:ph idx="1"/>
          </p:nvPr>
        </p:nvSpPr>
        <p:spPr>
          <a:noFill/>
        </p:spPr>
        <p:txBody>
          <a:bodyPr>
            <a:normAutofit fontScale="92500" lnSpcReduction="10000"/>
          </a:bodyPr>
          <a:lstStyle/>
          <a:p>
            <a:pPr marL="0" indent="0">
              <a:buNone/>
            </a:pPr>
            <a:r>
              <a:rPr lang="en-GB" sz="2400" dirty="0"/>
              <a:t>In the long run, AS is </a:t>
            </a:r>
            <a:r>
              <a:rPr lang="en-GB" sz="2400" b="1" dirty="0"/>
              <a:t>independent of the price level </a:t>
            </a:r>
            <a:r>
              <a:rPr lang="en-GB" sz="2400" dirty="0"/>
              <a:t>and is determined by the level of all factors of production and the quality of technology . </a:t>
            </a:r>
          </a:p>
          <a:p>
            <a:pPr marL="0" indent="0">
              <a:buNone/>
            </a:pPr>
            <a:endParaRPr lang="en-GB" sz="2400" dirty="0"/>
          </a:p>
          <a:p>
            <a:pPr marL="0" indent="0">
              <a:buNone/>
            </a:pPr>
            <a:r>
              <a:rPr lang="en-GB" sz="2400" dirty="0"/>
              <a:t>The LRAS is a </a:t>
            </a:r>
            <a:r>
              <a:rPr lang="en-GB" sz="2400" b="1" dirty="0"/>
              <a:t>measure of a country’s potential output, </a:t>
            </a:r>
            <a:r>
              <a:rPr lang="en-GB" sz="2400" dirty="0"/>
              <a:t>and the concept is linked to the idea of PPF; it shows the productive potential of the economy. </a:t>
            </a:r>
          </a:p>
          <a:p>
            <a:pPr marL="0" indent="0">
              <a:buNone/>
            </a:pPr>
            <a:endParaRPr lang="en-GB" sz="2400" dirty="0"/>
          </a:p>
          <a:p>
            <a:pPr marL="0" indent="0">
              <a:buNone/>
            </a:pPr>
            <a:r>
              <a:rPr lang="en-GB" sz="2400" dirty="0"/>
              <a:t>In the </a:t>
            </a:r>
            <a:r>
              <a:rPr lang="en-GB" sz="2400" b="1" dirty="0"/>
              <a:t>short run it is possible </a:t>
            </a:r>
            <a:r>
              <a:rPr lang="en-GB" sz="2400" dirty="0"/>
              <a:t>for an economy to e</a:t>
            </a:r>
            <a:r>
              <a:rPr lang="en-GB" sz="2400" b="1" dirty="0"/>
              <a:t>xceed the maximum potential LRAS </a:t>
            </a:r>
            <a:r>
              <a:rPr lang="en-GB" sz="2400" dirty="0"/>
              <a:t>by allowing factors of production to work overtime or not allow time for maintenance of machinery etc. </a:t>
            </a:r>
          </a:p>
          <a:p>
            <a:pPr marL="0" indent="0">
              <a:buNone/>
            </a:pPr>
            <a:endParaRPr lang="en-GB" sz="2400" dirty="0"/>
          </a:p>
          <a:p>
            <a:pPr marL="0" indent="0">
              <a:buNone/>
            </a:pPr>
            <a:r>
              <a:rPr lang="en-GB" sz="2400" dirty="0"/>
              <a:t>However, this is </a:t>
            </a:r>
            <a:r>
              <a:rPr lang="en-GB" sz="2400" b="1" dirty="0"/>
              <a:t>not possible in the long run </a:t>
            </a:r>
            <a:r>
              <a:rPr lang="en-GB" sz="2400" dirty="0"/>
              <a:t>as machines will eventually stop and workers will want a break.</a:t>
            </a:r>
          </a:p>
        </p:txBody>
      </p:sp>
      <p:pic>
        <p:nvPicPr>
          <p:cNvPr id="3" name="Picture 2">
            <a:extLst>
              <a:ext uri="{FF2B5EF4-FFF2-40B4-BE49-F238E27FC236}">
                <a16:creationId xmlns:a16="http://schemas.microsoft.com/office/drawing/2014/main" id="{B0583C29-FCAB-6C94-EAD6-97082D4A5B8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4" name="Picture 3">
            <a:extLst>
              <a:ext uri="{FF2B5EF4-FFF2-40B4-BE49-F238E27FC236}">
                <a16:creationId xmlns:a16="http://schemas.microsoft.com/office/drawing/2014/main" id="{C23BF07C-CF52-20D2-1072-296FA0651F2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5" name="Footer Placeholder 2">
            <a:extLst>
              <a:ext uri="{FF2B5EF4-FFF2-40B4-BE49-F238E27FC236}">
                <a16:creationId xmlns:a16="http://schemas.microsoft.com/office/drawing/2014/main" id="{8FBDC93F-63C6-961C-F7C4-AEE627251022}"/>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82CAA6E-406D-941D-5BDA-707D1897409B}"/>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80EC1CD5-AB5C-9C4F-85E6-1DACCD16DA4E}"/>
              </a:ext>
            </a:extLst>
          </p:cNvPr>
          <p:cNvGrpSpPr/>
          <p:nvPr/>
        </p:nvGrpSpPr>
        <p:grpSpPr>
          <a:xfrm>
            <a:off x="4786702" y="4092173"/>
            <a:ext cx="3528389" cy="2765827"/>
            <a:chOff x="-537504" y="495217"/>
            <a:chExt cx="8745973" cy="6535237"/>
          </a:xfrm>
        </p:grpSpPr>
        <p:cxnSp>
          <p:nvCxnSpPr>
            <p:cNvPr id="6" name="Straight Connector 5">
              <a:extLst>
                <a:ext uri="{FF2B5EF4-FFF2-40B4-BE49-F238E27FC236}">
                  <a16:creationId xmlns:a16="http://schemas.microsoft.com/office/drawing/2014/main" id="{06BE6488-8983-2E41-86DF-17373138534F}"/>
                </a:ext>
              </a:extLst>
            </p:cNvPr>
            <p:cNvCxnSpPr>
              <a:cxnSpLocks/>
            </p:cNvCxnSpPr>
            <p:nvPr/>
          </p:nvCxnSpPr>
          <p:spPr>
            <a:xfrm>
              <a:off x="1451828" y="506289"/>
              <a:ext cx="0" cy="5442991"/>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7" name="TextBox 6">
              <a:extLst>
                <a:ext uri="{FF2B5EF4-FFF2-40B4-BE49-F238E27FC236}">
                  <a16:creationId xmlns:a16="http://schemas.microsoft.com/office/drawing/2014/main" id="{A08FEDC4-776E-FA49-8062-FECED8E672F7}"/>
                </a:ext>
              </a:extLst>
            </p:cNvPr>
            <p:cNvSpPr txBox="1"/>
            <p:nvPr/>
          </p:nvSpPr>
          <p:spPr>
            <a:xfrm>
              <a:off x="-537504" y="495218"/>
              <a:ext cx="1869144"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Price</a:t>
              </a:r>
            </a:p>
          </p:txBody>
        </p:sp>
        <p:sp>
          <p:nvSpPr>
            <p:cNvPr id="8" name="TextBox 7">
              <a:extLst>
                <a:ext uri="{FF2B5EF4-FFF2-40B4-BE49-F238E27FC236}">
                  <a16:creationId xmlns:a16="http://schemas.microsoft.com/office/drawing/2014/main" id="{4469DEDD-8D39-644E-9261-C44A53BCFEEB}"/>
                </a:ext>
              </a:extLst>
            </p:cNvPr>
            <p:cNvSpPr txBox="1"/>
            <p:nvPr/>
          </p:nvSpPr>
          <p:spPr>
            <a:xfrm>
              <a:off x="5220068" y="6085054"/>
              <a:ext cx="2988401"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Real GDP</a:t>
              </a:r>
            </a:p>
          </p:txBody>
        </p:sp>
        <p:cxnSp>
          <p:nvCxnSpPr>
            <p:cNvPr id="9" name="Straight Connector 8">
              <a:extLst>
                <a:ext uri="{FF2B5EF4-FFF2-40B4-BE49-F238E27FC236}">
                  <a16:creationId xmlns:a16="http://schemas.microsoft.com/office/drawing/2014/main" id="{037B3B78-61A8-6347-BBE5-22C646F3463C}"/>
                </a:ext>
              </a:extLst>
            </p:cNvPr>
            <p:cNvCxnSpPr>
              <a:cxnSpLocks/>
            </p:cNvCxnSpPr>
            <p:nvPr/>
          </p:nvCxnSpPr>
          <p:spPr>
            <a:xfrm>
              <a:off x="4549444" y="495217"/>
              <a:ext cx="0" cy="5454062"/>
            </a:xfrm>
            <a:prstGeom prst="line">
              <a:avLst/>
            </a:prstGeom>
            <a:ln w="57150" cmpd="sng">
              <a:solidFill>
                <a:schemeClr val="tx1">
                  <a:lumMod val="75000"/>
                  <a:lumOff val="25000"/>
                </a:schemeClr>
              </a:solidFill>
            </a:ln>
          </p:spPr>
          <p:style>
            <a:lnRef idx="3">
              <a:schemeClr val="accent4"/>
            </a:lnRef>
            <a:fillRef idx="0">
              <a:schemeClr val="accent4"/>
            </a:fillRef>
            <a:effectRef idx="2">
              <a:schemeClr val="accent4"/>
            </a:effectRef>
            <a:fontRef idx="minor">
              <a:schemeClr val="tx1"/>
            </a:fontRef>
          </p:style>
        </p:cxnSp>
        <p:sp>
          <p:nvSpPr>
            <p:cNvPr id="11" name="TextBox 10">
              <a:extLst>
                <a:ext uri="{FF2B5EF4-FFF2-40B4-BE49-F238E27FC236}">
                  <a16:creationId xmlns:a16="http://schemas.microsoft.com/office/drawing/2014/main" id="{24014B8A-DA4B-6C40-BC85-588A90BE28A7}"/>
                </a:ext>
              </a:extLst>
            </p:cNvPr>
            <p:cNvSpPr txBox="1"/>
            <p:nvPr/>
          </p:nvSpPr>
          <p:spPr>
            <a:xfrm>
              <a:off x="5057309" y="495217"/>
              <a:ext cx="2232248" cy="945400"/>
            </a:xfrm>
            <a:prstGeom prst="rect">
              <a:avLst/>
            </a:prstGeom>
            <a:noFill/>
          </p:spPr>
          <p:txBody>
            <a:bodyPr wrap="square" rtlCol="0">
              <a:spAutoFit/>
            </a:bodyPr>
            <a:lstStyle/>
            <a:p>
              <a:pPr defTabSz="914400"/>
              <a:r>
                <a:rPr lang="en-GB" sz="2000" b="1" dirty="0">
                  <a:solidFill>
                    <a:prstClr val="black"/>
                  </a:solidFill>
                  <a:latin typeface="Calibri" panose="020F0502020204030204"/>
                </a:rPr>
                <a:t>LRAS</a:t>
              </a:r>
            </a:p>
          </p:txBody>
        </p:sp>
        <p:cxnSp>
          <p:nvCxnSpPr>
            <p:cNvPr id="12" name="Straight Connector 11">
              <a:extLst>
                <a:ext uri="{FF2B5EF4-FFF2-40B4-BE49-F238E27FC236}">
                  <a16:creationId xmlns:a16="http://schemas.microsoft.com/office/drawing/2014/main" id="{F9807A47-6A98-8546-919C-2091BB82A6EC}"/>
                </a:ext>
              </a:extLst>
            </p:cNvPr>
            <p:cNvCxnSpPr>
              <a:cxnSpLocks/>
            </p:cNvCxnSpPr>
            <p:nvPr/>
          </p:nvCxnSpPr>
          <p:spPr>
            <a:xfrm>
              <a:off x="1400061" y="5949277"/>
              <a:ext cx="5889496" cy="2"/>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grpSp>
      <p:sp>
        <p:nvSpPr>
          <p:cNvPr id="2" name="Title 1">
            <a:extLst>
              <a:ext uri="{FF2B5EF4-FFF2-40B4-BE49-F238E27FC236}">
                <a16:creationId xmlns:a16="http://schemas.microsoft.com/office/drawing/2014/main" id="{EEB5328D-76E2-4837-A501-474E221462F8}"/>
              </a:ext>
            </a:extLst>
          </p:cNvPr>
          <p:cNvSpPr>
            <a:spLocks noGrp="1"/>
          </p:cNvSpPr>
          <p:nvPr>
            <p:ph type="title"/>
          </p:nvPr>
        </p:nvSpPr>
        <p:spPr/>
        <p:txBody>
          <a:bodyPr/>
          <a:lstStyle/>
          <a:p>
            <a:r>
              <a:rPr lang="en-GB" dirty="0"/>
              <a:t>LRAS CURVE</a:t>
            </a:r>
          </a:p>
        </p:txBody>
      </p:sp>
      <p:sp>
        <p:nvSpPr>
          <p:cNvPr id="3" name="Content Placeholder 2">
            <a:extLst>
              <a:ext uri="{FF2B5EF4-FFF2-40B4-BE49-F238E27FC236}">
                <a16:creationId xmlns:a16="http://schemas.microsoft.com/office/drawing/2014/main" id="{75823DAD-7644-4EA0-A4DB-2DDD83DA45F4}"/>
              </a:ext>
            </a:extLst>
          </p:cNvPr>
          <p:cNvSpPr>
            <a:spLocks noGrp="1"/>
          </p:cNvSpPr>
          <p:nvPr>
            <p:ph idx="1"/>
          </p:nvPr>
        </p:nvSpPr>
        <p:spPr>
          <a:xfrm>
            <a:off x="2532992" y="1899796"/>
            <a:ext cx="8820808" cy="3990811"/>
          </a:xfrm>
        </p:spPr>
        <p:txBody>
          <a:bodyPr/>
          <a:lstStyle/>
          <a:p>
            <a:r>
              <a:rPr lang="en-GB" dirty="0"/>
              <a:t>The vertical AS curve is based on the classical view that markets tend to correct themselves quickly. </a:t>
            </a:r>
          </a:p>
          <a:p>
            <a:r>
              <a:rPr lang="en-GB" dirty="0"/>
              <a:t>This means although an economy can be in disequilibrium at any moment in time it will naturally move towards equilibrium position . </a:t>
            </a:r>
          </a:p>
          <a:p>
            <a:r>
              <a:rPr lang="en-GB" dirty="0"/>
              <a:t>This means LRAS is vertical.</a:t>
            </a:r>
          </a:p>
          <a:p>
            <a:endParaRPr lang="en-GB" dirty="0"/>
          </a:p>
        </p:txBody>
      </p:sp>
      <p:pic>
        <p:nvPicPr>
          <p:cNvPr id="4" name="Picture 3">
            <a:extLst>
              <a:ext uri="{FF2B5EF4-FFF2-40B4-BE49-F238E27FC236}">
                <a16:creationId xmlns:a16="http://schemas.microsoft.com/office/drawing/2014/main" id="{5F213BF0-AE03-2B97-AF13-D70B4B2B148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10" name="Picture 9">
            <a:extLst>
              <a:ext uri="{FF2B5EF4-FFF2-40B4-BE49-F238E27FC236}">
                <a16:creationId xmlns:a16="http://schemas.microsoft.com/office/drawing/2014/main" id="{8FCFAE30-8211-C053-3304-5A7B5E5644E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13" name="Footer Placeholder 2">
            <a:extLst>
              <a:ext uri="{FF2B5EF4-FFF2-40B4-BE49-F238E27FC236}">
                <a16:creationId xmlns:a16="http://schemas.microsoft.com/office/drawing/2014/main" id="{B75DC653-0400-B41C-FBCE-6B026D2A6BD6}"/>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20EA5DCA-3252-5B2D-CB87-D08AA16C480B}"/>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AE1F1-B837-4BBD-B379-18B5BAD34875}"/>
              </a:ext>
            </a:extLst>
          </p:cNvPr>
          <p:cNvSpPr>
            <a:spLocks noGrp="1"/>
          </p:cNvSpPr>
          <p:nvPr>
            <p:ph type="title"/>
          </p:nvPr>
        </p:nvSpPr>
        <p:spPr/>
        <p:txBody>
          <a:bodyPr/>
          <a:lstStyle/>
          <a:p>
            <a:r>
              <a:rPr lang="en-GB" dirty="0"/>
              <a:t>Factors That Shift LRAS (Non-Price)</a:t>
            </a:r>
          </a:p>
        </p:txBody>
      </p:sp>
      <p:sp>
        <p:nvSpPr>
          <p:cNvPr id="3" name="Content Placeholder 2">
            <a:extLst>
              <a:ext uri="{FF2B5EF4-FFF2-40B4-BE49-F238E27FC236}">
                <a16:creationId xmlns:a16="http://schemas.microsoft.com/office/drawing/2014/main" id="{0F2EEAD4-05FB-45AF-A97C-8738F0A830FB}"/>
              </a:ext>
            </a:extLst>
          </p:cNvPr>
          <p:cNvSpPr>
            <a:spLocks noGrp="1"/>
          </p:cNvSpPr>
          <p:nvPr>
            <p:ph idx="1"/>
          </p:nvPr>
        </p:nvSpPr>
        <p:spPr/>
        <p:txBody>
          <a:bodyPr/>
          <a:lstStyle/>
          <a:p>
            <a:r>
              <a:rPr lang="en-GB" dirty="0"/>
              <a:t>Technological Advances – Improvements in technology increases the volume of goods and services that are being produced as it may speed up the production process (output increases). Thus, LRAS increases, and so LRAS shifts outwards.</a:t>
            </a:r>
          </a:p>
          <a:p>
            <a:endParaRPr lang="en-GB" dirty="0"/>
          </a:p>
          <a:p>
            <a:r>
              <a:rPr lang="en-GB" dirty="0"/>
              <a:t>Productivity – An increase in productivity means more output per worker. This increases output and thus LRAS shifts outwards.</a:t>
            </a:r>
          </a:p>
          <a:p>
            <a:endParaRPr lang="en-GB" dirty="0"/>
          </a:p>
          <a:p>
            <a:r>
              <a:rPr lang="en-GB" dirty="0"/>
              <a:t>Education/Skills – A more skilled workforce is more employable, and they work more efficiently. This is achieved through education. A more efficient workforce means output increases and so LRAS shifts outwards. </a:t>
            </a:r>
          </a:p>
          <a:p>
            <a:endParaRPr lang="en-GB" dirty="0"/>
          </a:p>
        </p:txBody>
      </p:sp>
      <p:pic>
        <p:nvPicPr>
          <p:cNvPr id="4" name="Picture 3">
            <a:extLst>
              <a:ext uri="{FF2B5EF4-FFF2-40B4-BE49-F238E27FC236}">
                <a16:creationId xmlns:a16="http://schemas.microsoft.com/office/drawing/2014/main" id="{4353D21A-5CE8-1A19-1890-B568B9F4C98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A2450F66-6CC1-4B77-6728-560E3013AB1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2CCD3F71-8CA3-76C8-1E94-B3669CFE4424}"/>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C639704-5868-7161-89BD-A46ACDCEEC11}"/>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71151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014F9-6A1D-4B75-BDA8-3B22F02998FD}"/>
              </a:ext>
            </a:extLst>
          </p:cNvPr>
          <p:cNvSpPr>
            <a:spLocks noGrp="1"/>
          </p:cNvSpPr>
          <p:nvPr>
            <p:ph type="title"/>
          </p:nvPr>
        </p:nvSpPr>
        <p:spPr/>
        <p:txBody>
          <a:bodyPr/>
          <a:lstStyle/>
          <a:p>
            <a:r>
              <a:rPr lang="en-GB" dirty="0"/>
              <a:t>Factors That Shift LRAS (Non-Price)</a:t>
            </a:r>
          </a:p>
        </p:txBody>
      </p:sp>
      <p:sp>
        <p:nvSpPr>
          <p:cNvPr id="3" name="Content Placeholder 2">
            <a:extLst>
              <a:ext uri="{FF2B5EF4-FFF2-40B4-BE49-F238E27FC236}">
                <a16:creationId xmlns:a16="http://schemas.microsoft.com/office/drawing/2014/main" id="{62D07511-AC28-4F1B-A9A4-1727C2CD4E0E}"/>
              </a:ext>
            </a:extLst>
          </p:cNvPr>
          <p:cNvSpPr>
            <a:spLocks noGrp="1"/>
          </p:cNvSpPr>
          <p:nvPr>
            <p:ph idx="1"/>
          </p:nvPr>
        </p:nvSpPr>
        <p:spPr/>
        <p:txBody>
          <a:bodyPr/>
          <a:lstStyle/>
          <a:p>
            <a:r>
              <a:rPr lang="en-GB" dirty="0"/>
              <a:t>Government Regulations – The government may decide to increase the size of the workforce. (by encouraging people to work, possibly by increasing minimum wage). This would shift LRAS outwards, as a greater workforce would produce greater output.</a:t>
            </a:r>
          </a:p>
          <a:p>
            <a:endParaRPr lang="en-GB" dirty="0"/>
          </a:p>
          <a:p>
            <a:r>
              <a:rPr lang="en-GB" sz="2000" b="1" dirty="0">
                <a:solidFill>
                  <a:srgbClr val="7030A0"/>
                </a:solidFill>
              </a:rPr>
              <a:t>Migration</a:t>
            </a:r>
            <a:r>
              <a:rPr lang="en-GB" sz="2000" dirty="0">
                <a:solidFill>
                  <a:prstClr val="black"/>
                </a:solidFill>
              </a:rPr>
              <a:t> – If foreigners enter a country the size of that </a:t>
            </a:r>
            <a:r>
              <a:rPr lang="en-GB" sz="2000" b="1" dirty="0">
                <a:solidFill>
                  <a:prstClr val="black"/>
                </a:solidFill>
              </a:rPr>
              <a:t>country’s workforce would increase</a:t>
            </a:r>
            <a:r>
              <a:rPr lang="en-GB" sz="2000" dirty="0">
                <a:solidFill>
                  <a:prstClr val="black"/>
                </a:solidFill>
              </a:rPr>
              <a:t> and so output would increase. </a:t>
            </a:r>
            <a:r>
              <a:rPr lang="en-GB" sz="2000" b="1" dirty="0">
                <a:solidFill>
                  <a:prstClr val="black"/>
                </a:solidFill>
              </a:rPr>
              <a:t>LRAS shifts out</a:t>
            </a:r>
          </a:p>
          <a:p>
            <a:endParaRPr lang="en-GB" dirty="0"/>
          </a:p>
          <a:p>
            <a:r>
              <a:rPr lang="en-GB" sz="2000" b="1" dirty="0">
                <a:solidFill>
                  <a:srgbClr val="7030A0"/>
                </a:solidFill>
              </a:rPr>
              <a:t>Competition Policy </a:t>
            </a:r>
            <a:r>
              <a:rPr lang="en-GB" sz="2000" dirty="0">
                <a:solidFill>
                  <a:prstClr val="black"/>
                </a:solidFill>
              </a:rPr>
              <a:t>– The </a:t>
            </a:r>
            <a:r>
              <a:rPr lang="en-GB" sz="2000" b="1" dirty="0">
                <a:solidFill>
                  <a:prstClr val="black"/>
                </a:solidFill>
              </a:rPr>
              <a:t>government can promote competition between businesses and markets</a:t>
            </a:r>
            <a:r>
              <a:rPr lang="en-GB" sz="2000" dirty="0">
                <a:solidFill>
                  <a:prstClr val="black"/>
                </a:solidFill>
              </a:rPr>
              <a:t> which will force them to improve the </a:t>
            </a:r>
            <a:r>
              <a:rPr lang="en-GB" sz="2000" b="1" dirty="0">
                <a:solidFill>
                  <a:prstClr val="black"/>
                </a:solidFill>
              </a:rPr>
              <a:t>quality</a:t>
            </a:r>
            <a:r>
              <a:rPr lang="en-GB" sz="2000" dirty="0">
                <a:solidFill>
                  <a:prstClr val="black"/>
                </a:solidFill>
              </a:rPr>
              <a:t> of their goods or </a:t>
            </a:r>
            <a:r>
              <a:rPr lang="en-GB" sz="2000" b="1" dirty="0">
                <a:solidFill>
                  <a:prstClr val="black"/>
                </a:solidFill>
              </a:rPr>
              <a:t>lower</a:t>
            </a:r>
            <a:r>
              <a:rPr lang="en-GB" sz="2000" dirty="0">
                <a:solidFill>
                  <a:prstClr val="black"/>
                </a:solidFill>
              </a:rPr>
              <a:t> prices. </a:t>
            </a:r>
            <a:r>
              <a:rPr lang="en-GB" sz="2000" b="1" dirty="0">
                <a:solidFill>
                  <a:prstClr val="black"/>
                </a:solidFill>
              </a:rPr>
              <a:t>This would increase LRAS </a:t>
            </a:r>
            <a:r>
              <a:rPr lang="en-GB" sz="2000" dirty="0">
                <a:solidFill>
                  <a:prstClr val="black"/>
                </a:solidFill>
              </a:rPr>
              <a:t>as firms would have to increase efficiency to be more competitive</a:t>
            </a:r>
            <a:endParaRPr lang="en-GB" sz="2800" dirty="0">
              <a:solidFill>
                <a:prstClr val="black"/>
              </a:solidFill>
            </a:endParaRPr>
          </a:p>
          <a:p>
            <a:endParaRPr lang="en-GB" dirty="0"/>
          </a:p>
        </p:txBody>
      </p:sp>
      <p:pic>
        <p:nvPicPr>
          <p:cNvPr id="4" name="Picture 3">
            <a:extLst>
              <a:ext uri="{FF2B5EF4-FFF2-40B4-BE49-F238E27FC236}">
                <a16:creationId xmlns:a16="http://schemas.microsoft.com/office/drawing/2014/main" id="{ABBE58EA-3C1F-AF2D-7FB6-6C84FCC7EEB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127BC732-C1F4-8816-4956-FAB78683A93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84CBBFC4-8CC0-EBBC-8E9F-E3F8DC2FD5A4}"/>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2DA8C88-61F8-F802-67A4-9D448B91E188}"/>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644535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07633E25-5EED-304E-96F0-D31E63B27361}"/>
              </a:ext>
            </a:extLst>
          </p:cNvPr>
          <p:cNvGrpSpPr/>
          <p:nvPr/>
        </p:nvGrpSpPr>
        <p:grpSpPr>
          <a:xfrm>
            <a:off x="4700665" y="3429001"/>
            <a:ext cx="3528389" cy="3165937"/>
            <a:chOff x="-537504" y="-450183"/>
            <a:chExt cx="8745973" cy="7480637"/>
          </a:xfrm>
        </p:grpSpPr>
        <p:cxnSp>
          <p:nvCxnSpPr>
            <p:cNvPr id="7" name="Straight Connector 6">
              <a:extLst>
                <a:ext uri="{FF2B5EF4-FFF2-40B4-BE49-F238E27FC236}">
                  <a16:creationId xmlns:a16="http://schemas.microsoft.com/office/drawing/2014/main" id="{C201BECD-879A-A845-8B8A-058EB7572833}"/>
                </a:ext>
              </a:extLst>
            </p:cNvPr>
            <p:cNvCxnSpPr>
              <a:cxnSpLocks/>
            </p:cNvCxnSpPr>
            <p:nvPr/>
          </p:nvCxnSpPr>
          <p:spPr>
            <a:xfrm>
              <a:off x="1451828" y="506289"/>
              <a:ext cx="0" cy="5442991"/>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8" name="TextBox 7">
              <a:extLst>
                <a:ext uri="{FF2B5EF4-FFF2-40B4-BE49-F238E27FC236}">
                  <a16:creationId xmlns:a16="http://schemas.microsoft.com/office/drawing/2014/main" id="{E46719DE-E3AB-7546-A63E-02DD84A8BD0F}"/>
                </a:ext>
              </a:extLst>
            </p:cNvPr>
            <p:cNvSpPr txBox="1"/>
            <p:nvPr/>
          </p:nvSpPr>
          <p:spPr>
            <a:xfrm>
              <a:off x="-537504" y="495218"/>
              <a:ext cx="1869144"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Price</a:t>
              </a:r>
            </a:p>
          </p:txBody>
        </p:sp>
        <p:sp>
          <p:nvSpPr>
            <p:cNvPr id="9" name="TextBox 8">
              <a:extLst>
                <a:ext uri="{FF2B5EF4-FFF2-40B4-BE49-F238E27FC236}">
                  <a16:creationId xmlns:a16="http://schemas.microsoft.com/office/drawing/2014/main" id="{5078FD4C-8EFD-2649-9D24-17FAE3ACBE1D}"/>
                </a:ext>
              </a:extLst>
            </p:cNvPr>
            <p:cNvSpPr txBox="1"/>
            <p:nvPr/>
          </p:nvSpPr>
          <p:spPr>
            <a:xfrm>
              <a:off x="5220068" y="6085054"/>
              <a:ext cx="2988401"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Real GDP</a:t>
              </a:r>
            </a:p>
          </p:txBody>
        </p:sp>
        <p:cxnSp>
          <p:nvCxnSpPr>
            <p:cNvPr id="11" name="Straight Connector 10">
              <a:extLst>
                <a:ext uri="{FF2B5EF4-FFF2-40B4-BE49-F238E27FC236}">
                  <a16:creationId xmlns:a16="http://schemas.microsoft.com/office/drawing/2014/main" id="{B36268DD-1C6A-FD43-8FE3-F4EB8DC1779E}"/>
                </a:ext>
              </a:extLst>
            </p:cNvPr>
            <p:cNvCxnSpPr>
              <a:cxnSpLocks/>
            </p:cNvCxnSpPr>
            <p:nvPr/>
          </p:nvCxnSpPr>
          <p:spPr>
            <a:xfrm>
              <a:off x="4549444" y="495217"/>
              <a:ext cx="0" cy="5454062"/>
            </a:xfrm>
            <a:prstGeom prst="line">
              <a:avLst/>
            </a:prstGeom>
            <a:ln w="57150" cmpd="sng">
              <a:solidFill>
                <a:schemeClr val="tx1">
                  <a:lumMod val="75000"/>
                  <a:lumOff val="25000"/>
                </a:schemeClr>
              </a:solidFill>
            </a:ln>
          </p:spPr>
          <p:style>
            <a:lnRef idx="3">
              <a:schemeClr val="accent4"/>
            </a:lnRef>
            <a:fillRef idx="0">
              <a:schemeClr val="accent4"/>
            </a:fillRef>
            <a:effectRef idx="2">
              <a:schemeClr val="accent4"/>
            </a:effectRef>
            <a:fontRef idx="minor">
              <a:schemeClr val="tx1"/>
            </a:fontRef>
          </p:style>
        </p:cxnSp>
        <p:sp>
          <p:nvSpPr>
            <p:cNvPr id="12" name="TextBox 11">
              <a:extLst>
                <a:ext uri="{FF2B5EF4-FFF2-40B4-BE49-F238E27FC236}">
                  <a16:creationId xmlns:a16="http://schemas.microsoft.com/office/drawing/2014/main" id="{B57AA6E2-D6BD-ED49-8843-F5BD88887CA7}"/>
                </a:ext>
              </a:extLst>
            </p:cNvPr>
            <p:cNvSpPr txBox="1"/>
            <p:nvPr/>
          </p:nvSpPr>
          <p:spPr>
            <a:xfrm>
              <a:off x="3522565" y="-450183"/>
              <a:ext cx="2232248" cy="945400"/>
            </a:xfrm>
            <a:prstGeom prst="rect">
              <a:avLst/>
            </a:prstGeom>
            <a:noFill/>
          </p:spPr>
          <p:txBody>
            <a:bodyPr wrap="square" rtlCol="0">
              <a:spAutoFit/>
            </a:bodyPr>
            <a:lstStyle/>
            <a:p>
              <a:pPr defTabSz="914400"/>
              <a:r>
                <a:rPr lang="en-GB" sz="2000" b="1" dirty="0">
                  <a:solidFill>
                    <a:prstClr val="black"/>
                  </a:solidFill>
                  <a:latin typeface="Calibri" panose="020F0502020204030204"/>
                </a:rPr>
                <a:t>LRAS</a:t>
              </a:r>
              <a:r>
                <a:rPr lang="en-GB" sz="2000" b="1" baseline="30000" dirty="0">
                  <a:solidFill>
                    <a:prstClr val="black"/>
                  </a:solidFill>
                  <a:latin typeface="Calibri" panose="020F0502020204030204"/>
                </a:rPr>
                <a:t>1</a:t>
              </a:r>
              <a:endParaRPr lang="en-GB" sz="2000" b="1" dirty="0">
                <a:solidFill>
                  <a:prstClr val="black"/>
                </a:solidFill>
                <a:latin typeface="Calibri" panose="020F0502020204030204"/>
              </a:endParaRPr>
            </a:p>
          </p:txBody>
        </p:sp>
        <p:cxnSp>
          <p:nvCxnSpPr>
            <p:cNvPr id="15" name="Straight Connector 14">
              <a:extLst>
                <a:ext uri="{FF2B5EF4-FFF2-40B4-BE49-F238E27FC236}">
                  <a16:creationId xmlns:a16="http://schemas.microsoft.com/office/drawing/2014/main" id="{0891490C-78B6-534E-A48D-5E82C7847425}"/>
                </a:ext>
              </a:extLst>
            </p:cNvPr>
            <p:cNvCxnSpPr>
              <a:cxnSpLocks/>
            </p:cNvCxnSpPr>
            <p:nvPr/>
          </p:nvCxnSpPr>
          <p:spPr>
            <a:xfrm>
              <a:off x="1400061" y="5949277"/>
              <a:ext cx="5889496" cy="2"/>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grpSp>
      <p:cxnSp>
        <p:nvCxnSpPr>
          <p:cNvPr id="16" name="Straight Connector 15">
            <a:extLst>
              <a:ext uri="{FF2B5EF4-FFF2-40B4-BE49-F238E27FC236}">
                <a16:creationId xmlns:a16="http://schemas.microsoft.com/office/drawing/2014/main" id="{2BDB2B17-4C88-2542-86DE-E42AA0828D55}"/>
              </a:ext>
            </a:extLst>
          </p:cNvPr>
          <p:cNvCxnSpPr>
            <a:cxnSpLocks/>
          </p:cNvCxnSpPr>
          <p:nvPr/>
        </p:nvCxnSpPr>
        <p:spPr>
          <a:xfrm>
            <a:off x="7580984" y="3829111"/>
            <a:ext cx="0" cy="2308255"/>
          </a:xfrm>
          <a:prstGeom prst="line">
            <a:avLst/>
          </a:prstGeom>
          <a:ln w="57150" cmpd="sng">
            <a:solidFill>
              <a:schemeClr val="tx1">
                <a:lumMod val="75000"/>
                <a:lumOff val="25000"/>
              </a:schemeClr>
            </a:solidFill>
          </a:ln>
        </p:spPr>
        <p:style>
          <a:lnRef idx="3">
            <a:schemeClr val="accent4"/>
          </a:lnRef>
          <a:fillRef idx="0">
            <a:schemeClr val="accent4"/>
          </a:fillRef>
          <a:effectRef idx="2">
            <a:schemeClr val="accent4"/>
          </a:effectRef>
          <a:fontRef idx="minor">
            <a:schemeClr val="tx1"/>
          </a:fontRef>
        </p:style>
      </p:cxnSp>
      <p:sp>
        <p:nvSpPr>
          <p:cNvPr id="17" name="TextBox 16">
            <a:extLst>
              <a:ext uri="{FF2B5EF4-FFF2-40B4-BE49-F238E27FC236}">
                <a16:creationId xmlns:a16="http://schemas.microsoft.com/office/drawing/2014/main" id="{C80E0096-004B-0241-BD82-F74B9D71A296}"/>
              </a:ext>
            </a:extLst>
          </p:cNvPr>
          <p:cNvSpPr txBox="1"/>
          <p:nvPr/>
        </p:nvSpPr>
        <p:spPr>
          <a:xfrm>
            <a:off x="7175969" y="3429000"/>
            <a:ext cx="900556" cy="400110"/>
          </a:xfrm>
          <a:prstGeom prst="rect">
            <a:avLst/>
          </a:prstGeom>
          <a:noFill/>
        </p:spPr>
        <p:txBody>
          <a:bodyPr wrap="square" rtlCol="0">
            <a:spAutoFit/>
          </a:bodyPr>
          <a:lstStyle/>
          <a:p>
            <a:pPr defTabSz="914400"/>
            <a:r>
              <a:rPr lang="en-GB" sz="2000" b="1" dirty="0">
                <a:solidFill>
                  <a:prstClr val="black"/>
                </a:solidFill>
                <a:latin typeface="Calibri" panose="020F0502020204030204"/>
              </a:rPr>
              <a:t>LRAS</a:t>
            </a:r>
            <a:r>
              <a:rPr lang="en-GB" sz="2000" b="1" baseline="30000" dirty="0">
                <a:solidFill>
                  <a:prstClr val="black"/>
                </a:solidFill>
                <a:latin typeface="Calibri" panose="020F0502020204030204"/>
              </a:rPr>
              <a:t>2</a:t>
            </a:r>
            <a:endParaRPr lang="en-GB" sz="2000" b="1" dirty="0">
              <a:solidFill>
                <a:prstClr val="black"/>
              </a:solidFill>
              <a:latin typeface="Calibri" panose="020F0502020204030204"/>
            </a:endParaRPr>
          </a:p>
        </p:txBody>
      </p:sp>
      <p:sp>
        <p:nvSpPr>
          <p:cNvPr id="2" name="Title 1">
            <a:extLst>
              <a:ext uri="{FF2B5EF4-FFF2-40B4-BE49-F238E27FC236}">
                <a16:creationId xmlns:a16="http://schemas.microsoft.com/office/drawing/2014/main" id="{AB1C14F6-7F8A-47DD-AD87-E781B3B0ED9B}"/>
              </a:ext>
            </a:extLst>
          </p:cNvPr>
          <p:cNvSpPr>
            <a:spLocks noGrp="1"/>
          </p:cNvSpPr>
          <p:nvPr>
            <p:ph type="title"/>
          </p:nvPr>
        </p:nvSpPr>
        <p:spPr/>
        <p:txBody>
          <a:bodyPr/>
          <a:lstStyle/>
          <a:p>
            <a:r>
              <a:rPr lang="en-GB" dirty="0"/>
              <a:t>Factors That Shift LRAS (Non-Price)</a:t>
            </a:r>
          </a:p>
        </p:txBody>
      </p:sp>
      <p:sp>
        <p:nvSpPr>
          <p:cNvPr id="3" name="Content Placeholder 2">
            <a:extLst>
              <a:ext uri="{FF2B5EF4-FFF2-40B4-BE49-F238E27FC236}">
                <a16:creationId xmlns:a16="http://schemas.microsoft.com/office/drawing/2014/main" id="{65625DE1-857F-4012-A45F-81EA2346B654}"/>
              </a:ext>
            </a:extLst>
          </p:cNvPr>
          <p:cNvSpPr>
            <a:spLocks noGrp="1"/>
          </p:cNvSpPr>
          <p:nvPr>
            <p:ph idx="1"/>
          </p:nvPr>
        </p:nvSpPr>
        <p:spPr>
          <a:xfrm>
            <a:off x="2532992" y="2186151"/>
            <a:ext cx="8820808" cy="3990811"/>
          </a:xfrm>
        </p:spPr>
        <p:txBody>
          <a:bodyPr/>
          <a:lstStyle/>
          <a:p>
            <a:r>
              <a:rPr lang="en-GB" dirty="0"/>
              <a:t>Outward shift of LRAS caused by an improvements in technology. (i.e., robots that can manufacture car parts)</a:t>
            </a:r>
          </a:p>
          <a:p>
            <a:endParaRPr lang="en-GB" dirty="0"/>
          </a:p>
        </p:txBody>
      </p:sp>
      <p:pic>
        <p:nvPicPr>
          <p:cNvPr id="4" name="Picture 3">
            <a:extLst>
              <a:ext uri="{FF2B5EF4-FFF2-40B4-BE49-F238E27FC236}">
                <a16:creationId xmlns:a16="http://schemas.microsoft.com/office/drawing/2014/main" id="{F9C19D04-E5AA-B703-2894-4C139DE0E0D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896893EC-8CBE-70B3-BB86-89801CDEE6D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10" name="Footer Placeholder 2">
            <a:extLst>
              <a:ext uri="{FF2B5EF4-FFF2-40B4-BE49-F238E27FC236}">
                <a16:creationId xmlns:a16="http://schemas.microsoft.com/office/drawing/2014/main" id="{148D483E-C0C8-9448-3A0C-35F5DCE523D5}"/>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D6B4E7B6-7491-421F-CEE3-94763A9315B7}"/>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964132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A047CF43-A509-E54C-856D-7C3E1265D25E}"/>
              </a:ext>
            </a:extLst>
          </p:cNvPr>
          <p:cNvGrpSpPr/>
          <p:nvPr/>
        </p:nvGrpSpPr>
        <p:grpSpPr>
          <a:xfrm>
            <a:off x="4596928" y="3840801"/>
            <a:ext cx="3826139" cy="2765827"/>
            <a:chOff x="-537504" y="495218"/>
            <a:chExt cx="9484020" cy="6535236"/>
          </a:xfrm>
        </p:grpSpPr>
        <p:cxnSp>
          <p:nvCxnSpPr>
            <p:cNvPr id="6" name="Straight Connector 5">
              <a:extLst>
                <a:ext uri="{FF2B5EF4-FFF2-40B4-BE49-F238E27FC236}">
                  <a16:creationId xmlns:a16="http://schemas.microsoft.com/office/drawing/2014/main" id="{FDF6BF96-AE4F-AA41-8F30-242585113677}"/>
                </a:ext>
              </a:extLst>
            </p:cNvPr>
            <p:cNvCxnSpPr>
              <a:cxnSpLocks/>
            </p:cNvCxnSpPr>
            <p:nvPr/>
          </p:nvCxnSpPr>
          <p:spPr>
            <a:xfrm>
              <a:off x="1451828" y="506289"/>
              <a:ext cx="0" cy="5442991"/>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7" name="TextBox 6">
              <a:extLst>
                <a:ext uri="{FF2B5EF4-FFF2-40B4-BE49-F238E27FC236}">
                  <a16:creationId xmlns:a16="http://schemas.microsoft.com/office/drawing/2014/main" id="{B00E7F21-0F18-A14E-BB9F-E3B531F39CB1}"/>
                </a:ext>
              </a:extLst>
            </p:cNvPr>
            <p:cNvSpPr txBox="1"/>
            <p:nvPr/>
          </p:nvSpPr>
          <p:spPr>
            <a:xfrm>
              <a:off x="-537504" y="495218"/>
              <a:ext cx="1869144"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Price</a:t>
              </a:r>
            </a:p>
          </p:txBody>
        </p:sp>
        <p:sp>
          <p:nvSpPr>
            <p:cNvPr id="9" name="TextBox 8">
              <a:extLst>
                <a:ext uri="{FF2B5EF4-FFF2-40B4-BE49-F238E27FC236}">
                  <a16:creationId xmlns:a16="http://schemas.microsoft.com/office/drawing/2014/main" id="{ABE0E10D-A6BC-8F4E-A430-191673A378FE}"/>
                </a:ext>
              </a:extLst>
            </p:cNvPr>
            <p:cNvSpPr txBox="1"/>
            <p:nvPr/>
          </p:nvSpPr>
          <p:spPr>
            <a:xfrm>
              <a:off x="5220068" y="6085054"/>
              <a:ext cx="2988401"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Real GDP</a:t>
              </a:r>
            </a:p>
          </p:txBody>
        </p:sp>
        <p:sp>
          <p:nvSpPr>
            <p:cNvPr id="12" name="TextBox 11">
              <a:extLst>
                <a:ext uri="{FF2B5EF4-FFF2-40B4-BE49-F238E27FC236}">
                  <a16:creationId xmlns:a16="http://schemas.microsoft.com/office/drawing/2014/main" id="{2493D435-BF3E-8148-94A1-CA18EEF6C3E7}"/>
                </a:ext>
              </a:extLst>
            </p:cNvPr>
            <p:cNvSpPr txBox="1"/>
            <p:nvPr/>
          </p:nvSpPr>
          <p:spPr>
            <a:xfrm>
              <a:off x="6714268" y="495218"/>
              <a:ext cx="2232248" cy="945400"/>
            </a:xfrm>
            <a:prstGeom prst="rect">
              <a:avLst/>
            </a:prstGeom>
            <a:noFill/>
          </p:spPr>
          <p:txBody>
            <a:bodyPr wrap="square" rtlCol="0">
              <a:spAutoFit/>
            </a:bodyPr>
            <a:lstStyle/>
            <a:p>
              <a:pPr defTabSz="914400"/>
              <a:r>
                <a:rPr lang="en-GB" sz="2000" b="1" dirty="0">
                  <a:solidFill>
                    <a:prstClr val="black"/>
                  </a:solidFill>
                  <a:latin typeface="Calibri" panose="020F0502020204030204"/>
                </a:rPr>
                <a:t>LRAS</a:t>
              </a:r>
            </a:p>
          </p:txBody>
        </p:sp>
        <p:cxnSp>
          <p:nvCxnSpPr>
            <p:cNvPr id="13" name="Straight Connector 12">
              <a:extLst>
                <a:ext uri="{FF2B5EF4-FFF2-40B4-BE49-F238E27FC236}">
                  <a16:creationId xmlns:a16="http://schemas.microsoft.com/office/drawing/2014/main" id="{5F180855-D6AC-574F-9749-2C0FDF7A6A19}"/>
                </a:ext>
              </a:extLst>
            </p:cNvPr>
            <p:cNvCxnSpPr>
              <a:cxnSpLocks/>
            </p:cNvCxnSpPr>
            <p:nvPr/>
          </p:nvCxnSpPr>
          <p:spPr>
            <a:xfrm>
              <a:off x="1451827" y="5886948"/>
              <a:ext cx="6072500" cy="0"/>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grpSp>
      <p:cxnSp>
        <p:nvCxnSpPr>
          <p:cNvPr id="22" name="Straight Connector 21">
            <a:extLst>
              <a:ext uri="{FF2B5EF4-FFF2-40B4-BE49-F238E27FC236}">
                <a16:creationId xmlns:a16="http://schemas.microsoft.com/office/drawing/2014/main" id="{E074E0E2-D914-1049-81A2-75514D893B9E}"/>
              </a:ext>
            </a:extLst>
          </p:cNvPr>
          <p:cNvCxnSpPr>
            <a:cxnSpLocks/>
          </p:cNvCxnSpPr>
          <p:nvPr/>
        </p:nvCxnSpPr>
        <p:spPr>
          <a:xfrm>
            <a:off x="5399484" y="5469337"/>
            <a:ext cx="1814683"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25" name="Freeform 24">
            <a:extLst>
              <a:ext uri="{FF2B5EF4-FFF2-40B4-BE49-F238E27FC236}">
                <a16:creationId xmlns:a16="http://schemas.microsoft.com/office/drawing/2014/main" id="{E9483CBE-6675-BC4E-A24C-EAF064EE0716}"/>
              </a:ext>
            </a:extLst>
          </p:cNvPr>
          <p:cNvSpPr/>
          <p:nvPr/>
        </p:nvSpPr>
        <p:spPr>
          <a:xfrm>
            <a:off x="7214166" y="3927617"/>
            <a:ext cx="308344" cy="1541721"/>
          </a:xfrm>
          <a:custGeom>
            <a:avLst/>
            <a:gdLst>
              <a:gd name="connsiteX0" fmla="*/ 0 w 308344"/>
              <a:gd name="connsiteY0" fmla="*/ 1541721 h 1541721"/>
              <a:gd name="connsiteX1" fmla="*/ 244549 w 308344"/>
              <a:gd name="connsiteY1" fmla="*/ 1212112 h 1541721"/>
              <a:gd name="connsiteX2" fmla="*/ 308344 w 308344"/>
              <a:gd name="connsiteY2" fmla="*/ 0 h 1541721"/>
            </a:gdLst>
            <a:ahLst/>
            <a:cxnLst>
              <a:cxn ang="0">
                <a:pos x="connsiteX0" y="connsiteY0"/>
              </a:cxn>
              <a:cxn ang="0">
                <a:pos x="connsiteX1" y="connsiteY1"/>
              </a:cxn>
              <a:cxn ang="0">
                <a:pos x="connsiteX2" y="connsiteY2"/>
              </a:cxn>
            </a:cxnLst>
            <a:rect l="l" t="t" r="r" b="b"/>
            <a:pathLst>
              <a:path w="308344" h="1541721">
                <a:moveTo>
                  <a:pt x="0" y="1541721"/>
                </a:moveTo>
                <a:cubicBezTo>
                  <a:pt x="96579" y="1505393"/>
                  <a:pt x="193158" y="1469066"/>
                  <a:pt x="244549" y="1212112"/>
                </a:cubicBezTo>
                <a:cubicBezTo>
                  <a:pt x="295940" y="955158"/>
                  <a:pt x="302142" y="477579"/>
                  <a:pt x="308344" y="0"/>
                </a:cubicBezTo>
              </a:path>
            </a:pathLst>
          </a:cu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dirty="0">
              <a:solidFill>
                <a:prstClr val="white"/>
              </a:solidFill>
              <a:latin typeface="Calibri" panose="020F0502020204030204"/>
            </a:endParaRPr>
          </a:p>
        </p:txBody>
      </p:sp>
      <p:sp>
        <p:nvSpPr>
          <p:cNvPr id="27" name="TextBox 26">
            <a:extLst>
              <a:ext uri="{FF2B5EF4-FFF2-40B4-BE49-F238E27FC236}">
                <a16:creationId xmlns:a16="http://schemas.microsoft.com/office/drawing/2014/main" id="{E39DD3B1-4BB6-0C48-8F93-079A1C553677}"/>
              </a:ext>
            </a:extLst>
          </p:cNvPr>
          <p:cNvSpPr txBox="1"/>
          <p:nvPr/>
        </p:nvSpPr>
        <p:spPr>
          <a:xfrm>
            <a:off x="6469815" y="4981914"/>
            <a:ext cx="308344" cy="400110"/>
          </a:xfrm>
          <a:prstGeom prst="rect">
            <a:avLst/>
          </a:prstGeom>
          <a:noFill/>
        </p:spPr>
        <p:txBody>
          <a:bodyPr wrap="square" rtlCol="0">
            <a:spAutoFit/>
          </a:bodyPr>
          <a:lstStyle/>
          <a:p>
            <a:pPr defTabSz="914400"/>
            <a:r>
              <a:rPr lang="en-GB" sz="2000" b="1" dirty="0">
                <a:solidFill>
                  <a:srgbClr val="00B050"/>
                </a:solidFill>
                <a:latin typeface="Calibri" panose="020F0502020204030204"/>
              </a:rPr>
              <a:t>A</a:t>
            </a:r>
          </a:p>
        </p:txBody>
      </p:sp>
      <p:sp>
        <p:nvSpPr>
          <p:cNvPr id="30" name="Multiply 29">
            <a:extLst>
              <a:ext uri="{FF2B5EF4-FFF2-40B4-BE49-F238E27FC236}">
                <a16:creationId xmlns:a16="http://schemas.microsoft.com/office/drawing/2014/main" id="{1EF77A8F-3058-CE42-844E-EF954DFC762A}"/>
              </a:ext>
            </a:extLst>
          </p:cNvPr>
          <p:cNvSpPr/>
          <p:nvPr/>
        </p:nvSpPr>
        <p:spPr>
          <a:xfrm>
            <a:off x="6505139" y="5314708"/>
            <a:ext cx="288032" cy="309259"/>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prstClr val="white"/>
              </a:solidFill>
              <a:latin typeface="Calibri" panose="020F0502020204030204"/>
            </a:endParaRPr>
          </a:p>
        </p:txBody>
      </p:sp>
      <p:sp>
        <p:nvSpPr>
          <p:cNvPr id="31" name="Multiply 30">
            <a:extLst>
              <a:ext uri="{FF2B5EF4-FFF2-40B4-BE49-F238E27FC236}">
                <a16:creationId xmlns:a16="http://schemas.microsoft.com/office/drawing/2014/main" id="{66C2145D-5015-6848-A20F-D4345304A71E}"/>
              </a:ext>
            </a:extLst>
          </p:cNvPr>
          <p:cNvSpPr/>
          <p:nvPr/>
        </p:nvSpPr>
        <p:spPr>
          <a:xfrm>
            <a:off x="7368338" y="4688012"/>
            <a:ext cx="288032" cy="309259"/>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prstClr val="white"/>
              </a:solidFill>
              <a:latin typeface="Calibri" panose="020F0502020204030204"/>
            </a:endParaRPr>
          </a:p>
        </p:txBody>
      </p:sp>
      <p:sp>
        <p:nvSpPr>
          <p:cNvPr id="32" name="TextBox 31">
            <a:extLst>
              <a:ext uri="{FF2B5EF4-FFF2-40B4-BE49-F238E27FC236}">
                <a16:creationId xmlns:a16="http://schemas.microsoft.com/office/drawing/2014/main" id="{93424C1A-76B7-704B-B984-BB5520C8A0F7}"/>
              </a:ext>
            </a:extLst>
          </p:cNvPr>
          <p:cNvSpPr txBox="1"/>
          <p:nvPr/>
        </p:nvSpPr>
        <p:spPr>
          <a:xfrm>
            <a:off x="7074265" y="4639067"/>
            <a:ext cx="308344" cy="400110"/>
          </a:xfrm>
          <a:prstGeom prst="rect">
            <a:avLst/>
          </a:prstGeom>
          <a:noFill/>
        </p:spPr>
        <p:txBody>
          <a:bodyPr wrap="square" rtlCol="0">
            <a:spAutoFit/>
          </a:bodyPr>
          <a:lstStyle/>
          <a:p>
            <a:pPr defTabSz="914400"/>
            <a:r>
              <a:rPr lang="en-GB" sz="2000" b="1" dirty="0">
                <a:solidFill>
                  <a:srgbClr val="FF0000"/>
                </a:solidFill>
                <a:latin typeface="Calibri" panose="020F0502020204030204"/>
              </a:rPr>
              <a:t>B</a:t>
            </a:r>
          </a:p>
        </p:txBody>
      </p:sp>
      <p:sp>
        <p:nvSpPr>
          <p:cNvPr id="2" name="Title 1">
            <a:extLst>
              <a:ext uri="{FF2B5EF4-FFF2-40B4-BE49-F238E27FC236}">
                <a16:creationId xmlns:a16="http://schemas.microsoft.com/office/drawing/2014/main" id="{BF89F5EE-9936-4930-A76D-8692BDBF2E5E}"/>
              </a:ext>
            </a:extLst>
          </p:cNvPr>
          <p:cNvSpPr>
            <a:spLocks noGrp="1"/>
          </p:cNvSpPr>
          <p:nvPr>
            <p:ph type="title"/>
          </p:nvPr>
        </p:nvSpPr>
        <p:spPr/>
        <p:txBody>
          <a:bodyPr/>
          <a:lstStyle/>
          <a:p>
            <a:r>
              <a:rPr lang="en-GB" dirty="0"/>
              <a:t>Keynesian LRAS </a:t>
            </a:r>
          </a:p>
        </p:txBody>
      </p:sp>
      <p:sp>
        <p:nvSpPr>
          <p:cNvPr id="3" name="Content Placeholder 2">
            <a:extLst>
              <a:ext uri="{FF2B5EF4-FFF2-40B4-BE49-F238E27FC236}">
                <a16:creationId xmlns:a16="http://schemas.microsoft.com/office/drawing/2014/main" id="{B9415D16-DD88-4514-AB81-C5470B3A25DC}"/>
              </a:ext>
            </a:extLst>
          </p:cNvPr>
          <p:cNvSpPr>
            <a:spLocks noGrp="1"/>
          </p:cNvSpPr>
          <p:nvPr>
            <p:ph idx="1"/>
          </p:nvPr>
        </p:nvSpPr>
        <p:spPr>
          <a:xfrm>
            <a:off x="2419050" y="1926175"/>
            <a:ext cx="8820808" cy="3990811"/>
          </a:xfrm>
        </p:spPr>
        <p:txBody>
          <a:bodyPr/>
          <a:lstStyle/>
          <a:p>
            <a:r>
              <a:rPr lang="en-GB" dirty="0"/>
              <a:t>When there is high unemployment (point A) and a firm wants to recruit, they do not have to offer high wages to attract staff as the LRAS is perfectly elastic at this point. At the point between A and B, as employment rises, there are less people looking for jobs and labour is becoming scarce enough that firms have to offer higher wages to attract the best workers. </a:t>
            </a:r>
          </a:p>
          <a:p>
            <a:endParaRPr lang="en-GB" dirty="0"/>
          </a:p>
        </p:txBody>
      </p:sp>
      <p:pic>
        <p:nvPicPr>
          <p:cNvPr id="4" name="Picture 3">
            <a:extLst>
              <a:ext uri="{FF2B5EF4-FFF2-40B4-BE49-F238E27FC236}">
                <a16:creationId xmlns:a16="http://schemas.microsoft.com/office/drawing/2014/main" id="{74813A0C-9033-8276-1601-E90FB16D007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8" name="Picture 7">
            <a:extLst>
              <a:ext uri="{FF2B5EF4-FFF2-40B4-BE49-F238E27FC236}">
                <a16:creationId xmlns:a16="http://schemas.microsoft.com/office/drawing/2014/main" id="{63B87EE6-3B4E-7477-CE71-49C48C6C0C2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10" name="Footer Placeholder 2">
            <a:extLst>
              <a:ext uri="{FF2B5EF4-FFF2-40B4-BE49-F238E27FC236}">
                <a16:creationId xmlns:a16="http://schemas.microsoft.com/office/drawing/2014/main" id="{20FE7B3E-521B-47ED-976D-E5D088F481E6}"/>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37D9422E-0B04-C634-39A3-F2FEB5BB0C82}"/>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E65C-B9DF-47C9-866A-23223AC85FDE}"/>
              </a:ext>
            </a:extLst>
          </p:cNvPr>
          <p:cNvSpPr>
            <a:spLocks noGrp="1"/>
          </p:cNvSpPr>
          <p:nvPr>
            <p:ph type="title"/>
          </p:nvPr>
        </p:nvSpPr>
        <p:spPr/>
        <p:txBody>
          <a:bodyPr/>
          <a:lstStyle/>
          <a:p>
            <a:r>
              <a:rPr lang="en-GB" b="1" dirty="0">
                <a:solidFill>
                  <a:prstClr val="black"/>
                </a:solidFill>
                <a:latin typeface="Calibri" panose="020F0502020204030204"/>
              </a:rPr>
              <a:t>Classical LRAS</a:t>
            </a:r>
            <a:endParaRPr lang="en-GB" dirty="0"/>
          </a:p>
        </p:txBody>
      </p:sp>
      <p:sp>
        <p:nvSpPr>
          <p:cNvPr id="3" name="Content Placeholder 2">
            <a:extLst>
              <a:ext uri="{FF2B5EF4-FFF2-40B4-BE49-F238E27FC236}">
                <a16:creationId xmlns:a16="http://schemas.microsoft.com/office/drawing/2014/main" id="{FCD816D6-0E1B-4B84-9866-9D0D89A27896}"/>
              </a:ext>
            </a:extLst>
          </p:cNvPr>
          <p:cNvSpPr>
            <a:spLocks noGrp="1"/>
          </p:cNvSpPr>
          <p:nvPr>
            <p:ph idx="1"/>
          </p:nvPr>
        </p:nvSpPr>
        <p:spPr/>
        <p:txBody>
          <a:bodyPr/>
          <a:lstStyle/>
          <a:p>
            <a:r>
              <a:rPr lang="en-GB" dirty="0"/>
              <a:t>Classical economists believe that the LRAS curve is vertical as wages and prices fall when unemployment exists. </a:t>
            </a:r>
          </a:p>
          <a:p>
            <a:endParaRPr lang="en-GB" dirty="0"/>
          </a:p>
          <a:p>
            <a:r>
              <a:rPr lang="en-GB" dirty="0"/>
              <a:t>This fall in wages thus makes it worthwhile employing people and so employment increases and the economy returns to full employment. (markets self correct)</a:t>
            </a:r>
          </a:p>
          <a:p>
            <a:endParaRPr lang="en-GB" dirty="0"/>
          </a:p>
        </p:txBody>
      </p:sp>
      <p:pic>
        <p:nvPicPr>
          <p:cNvPr id="4" name="Picture 3">
            <a:extLst>
              <a:ext uri="{FF2B5EF4-FFF2-40B4-BE49-F238E27FC236}">
                <a16:creationId xmlns:a16="http://schemas.microsoft.com/office/drawing/2014/main" id="{9A20373C-9849-A657-D9D2-2E602B5132F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D7795701-E56A-60BD-EBCE-C781704993C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AD5D8A42-2686-ADC9-A8F6-D5560581DC0F}"/>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3EEB434-A1E5-0D98-5D4C-7487D770A49C}"/>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250DF-ADB4-4E6A-838E-A66D62402FAF}"/>
              </a:ext>
            </a:extLst>
          </p:cNvPr>
          <p:cNvSpPr>
            <a:spLocks noGrp="1"/>
          </p:cNvSpPr>
          <p:nvPr>
            <p:ph type="title"/>
          </p:nvPr>
        </p:nvSpPr>
        <p:spPr/>
        <p:txBody>
          <a:bodyPr/>
          <a:lstStyle/>
          <a:p>
            <a:r>
              <a:rPr lang="en-GB" dirty="0"/>
              <a:t>Keynesian LRAS </a:t>
            </a:r>
          </a:p>
        </p:txBody>
      </p:sp>
      <p:sp>
        <p:nvSpPr>
          <p:cNvPr id="3" name="Content Placeholder 2">
            <a:extLst>
              <a:ext uri="{FF2B5EF4-FFF2-40B4-BE49-F238E27FC236}">
                <a16:creationId xmlns:a16="http://schemas.microsoft.com/office/drawing/2014/main" id="{FDD90324-BDBE-42CF-B6BB-7A2186DB629C}"/>
              </a:ext>
            </a:extLst>
          </p:cNvPr>
          <p:cNvSpPr>
            <a:spLocks noGrp="1"/>
          </p:cNvSpPr>
          <p:nvPr>
            <p:ph idx="1"/>
          </p:nvPr>
        </p:nvSpPr>
        <p:spPr/>
        <p:txBody>
          <a:bodyPr/>
          <a:lstStyle/>
          <a:p>
            <a:r>
              <a:rPr lang="en-GB" dirty="0"/>
              <a:t>Keynes thought this was true to an extent, but wages tend to be ‘sticky downwards.' They will not fall below a certain level because of the following: </a:t>
            </a:r>
          </a:p>
          <a:p>
            <a:endParaRPr lang="en-GB" dirty="0"/>
          </a:p>
          <a:p>
            <a:r>
              <a:rPr lang="en-GB" dirty="0"/>
              <a:t>Trade Unions </a:t>
            </a:r>
          </a:p>
          <a:p>
            <a:r>
              <a:rPr lang="en-GB" dirty="0"/>
              <a:t>Incentives to Work</a:t>
            </a:r>
          </a:p>
          <a:p>
            <a:r>
              <a:rPr lang="en-GB" dirty="0"/>
              <a:t>Regional Unemployment</a:t>
            </a:r>
          </a:p>
          <a:p>
            <a:r>
              <a:rPr lang="en-GB" dirty="0"/>
              <a:t>Minimum Wage</a:t>
            </a:r>
          </a:p>
          <a:p>
            <a:endParaRPr lang="en-GB" dirty="0"/>
          </a:p>
        </p:txBody>
      </p:sp>
      <p:pic>
        <p:nvPicPr>
          <p:cNvPr id="4" name="Picture 3">
            <a:extLst>
              <a:ext uri="{FF2B5EF4-FFF2-40B4-BE49-F238E27FC236}">
                <a16:creationId xmlns:a16="http://schemas.microsoft.com/office/drawing/2014/main" id="{8BEE2FE7-905E-A168-96C2-DF500BD6017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8E3CDCA8-B5CB-2506-0909-BE01E10EF12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BB6B3F58-A65D-1601-1D91-53FB776CC021}"/>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CFAABE0-1EF8-D02A-E81C-D86D577FA619}"/>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987839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EB838-D2EF-488A-B87C-891376B90623}"/>
              </a:ext>
            </a:extLst>
          </p:cNvPr>
          <p:cNvSpPr>
            <a:spLocks noGrp="1"/>
          </p:cNvSpPr>
          <p:nvPr>
            <p:ph type="title"/>
          </p:nvPr>
        </p:nvSpPr>
        <p:spPr/>
        <p:txBody>
          <a:bodyPr/>
          <a:lstStyle/>
          <a:p>
            <a:r>
              <a:rPr lang="en-GB" dirty="0"/>
              <a:t>Plenary</a:t>
            </a:r>
          </a:p>
        </p:txBody>
      </p:sp>
      <p:pic>
        <p:nvPicPr>
          <p:cNvPr id="3" name="Picture 2">
            <a:extLst>
              <a:ext uri="{FF2B5EF4-FFF2-40B4-BE49-F238E27FC236}">
                <a16:creationId xmlns:a16="http://schemas.microsoft.com/office/drawing/2014/main" id="{CFA3E2D2-1BC1-1556-1CC6-6C6C99428AB0}"/>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4" name="Picture 3">
            <a:extLst>
              <a:ext uri="{FF2B5EF4-FFF2-40B4-BE49-F238E27FC236}">
                <a16:creationId xmlns:a16="http://schemas.microsoft.com/office/drawing/2014/main" id="{2BF4A035-1C6E-1F77-1D2F-EAF2EF84B2A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5" name="Footer Placeholder 2">
            <a:extLst>
              <a:ext uri="{FF2B5EF4-FFF2-40B4-BE49-F238E27FC236}">
                <a16:creationId xmlns:a16="http://schemas.microsoft.com/office/drawing/2014/main" id="{AEE0C334-9436-AC61-DE1B-BDC7891E9101}"/>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B698F8EF-B439-45E1-63A9-85C80B6697DC}"/>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344620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a:extLst>
              <a:ext uri="{FF2B5EF4-FFF2-40B4-BE49-F238E27FC236}">
                <a16:creationId xmlns:a16="http://schemas.microsoft.com/office/drawing/2014/main" id="{3CC53EA4-4EF7-4146-8305-9277B617E49B}"/>
              </a:ext>
            </a:extLst>
          </p:cNvPr>
          <p:cNvSpPr/>
          <p:nvPr/>
        </p:nvSpPr>
        <p:spPr>
          <a:xfrm>
            <a:off x="6960096" y="5805264"/>
            <a:ext cx="2952328" cy="648072"/>
          </a:xfrm>
          <a:prstGeom prst="wedgeRoundRectCallout">
            <a:avLst>
              <a:gd name="adj1" fmla="val 56819"/>
              <a:gd name="adj2" fmla="val -32346"/>
              <a:gd name="adj3" fmla="val 16667"/>
            </a:avLst>
          </a:prstGeom>
          <a:solidFill>
            <a:srgbClr val="CDF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3200" b="1" dirty="0">
                <a:solidFill>
                  <a:srgbClr val="005493"/>
                </a:solidFill>
                <a:latin typeface="Comic Sans MS" panose="030F0702030302020204" pitchFamily="66" charset="0"/>
              </a:rPr>
              <a:t>Answer: C</a:t>
            </a:r>
          </a:p>
        </p:txBody>
      </p:sp>
      <p:sp>
        <p:nvSpPr>
          <p:cNvPr id="2" name="Title 1">
            <a:extLst>
              <a:ext uri="{FF2B5EF4-FFF2-40B4-BE49-F238E27FC236}">
                <a16:creationId xmlns:a16="http://schemas.microsoft.com/office/drawing/2014/main" id="{F1FD5D37-0EAC-44B9-945C-8A1A4CB1F934}"/>
              </a:ext>
            </a:extLst>
          </p:cNvPr>
          <p:cNvSpPr>
            <a:spLocks noGrp="1"/>
          </p:cNvSpPr>
          <p:nvPr>
            <p:ph type="title"/>
          </p:nvPr>
        </p:nvSpPr>
        <p:spPr/>
        <p:txBody>
          <a:bodyPr/>
          <a:lstStyle/>
          <a:p>
            <a:r>
              <a:rPr lang="en-GB" dirty="0"/>
              <a:t>Question</a:t>
            </a:r>
          </a:p>
        </p:txBody>
      </p:sp>
      <p:sp>
        <p:nvSpPr>
          <p:cNvPr id="3" name="Content Placeholder 2">
            <a:extLst>
              <a:ext uri="{FF2B5EF4-FFF2-40B4-BE49-F238E27FC236}">
                <a16:creationId xmlns:a16="http://schemas.microsoft.com/office/drawing/2014/main" id="{65FF0753-A1FE-4B87-8999-C49CE0D5907A}"/>
              </a:ext>
            </a:extLst>
          </p:cNvPr>
          <p:cNvSpPr>
            <a:spLocks noGrp="1"/>
          </p:cNvSpPr>
          <p:nvPr>
            <p:ph idx="1"/>
          </p:nvPr>
        </p:nvSpPr>
        <p:spPr/>
        <p:txBody>
          <a:bodyPr/>
          <a:lstStyle/>
          <a:p>
            <a:r>
              <a:rPr lang="en-GB" dirty="0"/>
              <a:t>Ceteris paribus, an economy is most likely to experience inflation if…</a:t>
            </a:r>
          </a:p>
          <a:p>
            <a:endParaRPr lang="en-GB" dirty="0"/>
          </a:p>
          <a:p>
            <a:pPr marL="457200" indent="-457200">
              <a:buFont typeface="+mj-lt"/>
              <a:buAutoNum type="alphaUcPeriod"/>
            </a:pPr>
            <a:r>
              <a:rPr lang="en-GB" dirty="0"/>
              <a:t>Aggregate supply increases at a faster rate than aggregate demand</a:t>
            </a:r>
          </a:p>
          <a:p>
            <a:pPr marL="457200" indent="-457200">
              <a:buFont typeface="+mj-lt"/>
              <a:buAutoNum type="alphaUcPeriod"/>
            </a:pPr>
            <a:r>
              <a:rPr lang="en-GB" dirty="0"/>
              <a:t>The economy runs a balance of trade deficit at full employment</a:t>
            </a:r>
          </a:p>
          <a:p>
            <a:pPr marL="457200" indent="-457200">
              <a:buFont typeface="+mj-lt"/>
              <a:buAutoNum type="alphaUcPeriod"/>
            </a:pPr>
            <a:r>
              <a:rPr lang="en-GB" dirty="0"/>
              <a:t>Aggregate demand is increased when the economy is on its productive possibility frontier</a:t>
            </a:r>
          </a:p>
          <a:p>
            <a:pPr marL="457200" indent="-457200">
              <a:buFont typeface="+mj-lt"/>
              <a:buAutoNum type="alphaUcPeriod"/>
            </a:pPr>
            <a:r>
              <a:rPr lang="en-GB" dirty="0"/>
              <a:t>The government runs a budget deficit when long run aggregate supply increases</a:t>
            </a:r>
          </a:p>
          <a:p>
            <a:endParaRPr lang="en-GB" dirty="0"/>
          </a:p>
        </p:txBody>
      </p:sp>
      <p:pic>
        <p:nvPicPr>
          <p:cNvPr id="4" name="Picture 3">
            <a:extLst>
              <a:ext uri="{FF2B5EF4-FFF2-40B4-BE49-F238E27FC236}">
                <a16:creationId xmlns:a16="http://schemas.microsoft.com/office/drawing/2014/main" id="{B1C445C8-A4BD-7ACC-788D-C0CBE5877931}"/>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BFA9C483-1812-C1F0-E2B5-089E93556777}"/>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7518520F-13B9-33A2-47F8-38E705844211}"/>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E8EBC37-0BC2-2E07-5EDC-04D6C27B1C0D}"/>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24435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66817-6A3D-440E-9953-55C12CFDA373}"/>
              </a:ext>
            </a:extLst>
          </p:cNvPr>
          <p:cNvSpPr>
            <a:spLocks noGrp="1"/>
          </p:cNvSpPr>
          <p:nvPr>
            <p:ph type="title"/>
          </p:nvPr>
        </p:nvSpPr>
        <p:spPr/>
        <p:txBody>
          <a:bodyPr/>
          <a:lstStyle/>
          <a:p>
            <a:r>
              <a:rPr lang="en-GB" dirty="0"/>
              <a:t>Starter</a:t>
            </a:r>
          </a:p>
        </p:txBody>
      </p:sp>
      <p:sp>
        <p:nvSpPr>
          <p:cNvPr id="4" name="Content Placeholder 3">
            <a:extLst>
              <a:ext uri="{FF2B5EF4-FFF2-40B4-BE49-F238E27FC236}">
                <a16:creationId xmlns:a16="http://schemas.microsoft.com/office/drawing/2014/main" id="{A7929F12-5FF9-4F43-AC4C-33F5A912C530}"/>
              </a:ext>
            </a:extLst>
          </p:cNvPr>
          <p:cNvSpPr>
            <a:spLocks noGrp="1"/>
          </p:cNvSpPr>
          <p:nvPr>
            <p:ph idx="1"/>
          </p:nvPr>
        </p:nvSpPr>
        <p:spPr/>
        <p:txBody>
          <a:bodyPr/>
          <a:lstStyle/>
          <a:p>
            <a:r>
              <a:rPr lang="en-GB" dirty="0"/>
              <a:t>If you import cocoa from abroad to manufacture chocolate, would you want the pound to be strong or weak? </a:t>
            </a:r>
          </a:p>
          <a:p>
            <a:r>
              <a:rPr lang="en-GB" dirty="0"/>
              <a:t>What other factors will influence the cost of manufacturing chocolate?</a:t>
            </a:r>
          </a:p>
          <a:p>
            <a:endParaRPr lang="en-GB" dirty="0"/>
          </a:p>
        </p:txBody>
      </p:sp>
      <p:pic>
        <p:nvPicPr>
          <p:cNvPr id="5" name="Picture 4">
            <a:extLst>
              <a:ext uri="{FF2B5EF4-FFF2-40B4-BE49-F238E27FC236}">
                <a16:creationId xmlns:a16="http://schemas.microsoft.com/office/drawing/2014/main" id="{1BEE75F2-9FA5-411F-AE88-AFA95DEEFAC9}"/>
              </a:ext>
            </a:extLst>
          </p:cNvPr>
          <p:cNvPicPr>
            <a:picLocks noChangeAspect="1"/>
          </p:cNvPicPr>
          <p:nvPr/>
        </p:nvPicPr>
        <p:blipFill>
          <a:blip r:embed="rId2"/>
          <a:stretch>
            <a:fillRect/>
          </a:stretch>
        </p:blipFill>
        <p:spPr>
          <a:xfrm>
            <a:off x="5258299" y="3147774"/>
            <a:ext cx="2713980" cy="3382642"/>
          </a:xfrm>
          <a:prstGeom prst="rect">
            <a:avLst/>
          </a:prstGeom>
        </p:spPr>
      </p:pic>
      <p:pic>
        <p:nvPicPr>
          <p:cNvPr id="3" name="Picture 2">
            <a:extLst>
              <a:ext uri="{FF2B5EF4-FFF2-40B4-BE49-F238E27FC236}">
                <a16:creationId xmlns:a16="http://schemas.microsoft.com/office/drawing/2014/main" id="{282D43B5-47A1-348E-AF3B-FF77DBA70B6B}"/>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6" name="Picture 5">
            <a:extLst>
              <a:ext uri="{FF2B5EF4-FFF2-40B4-BE49-F238E27FC236}">
                <a16:creationId xmlns:a16="http://schemas.microsoft.com/office/drawing/2014/main" id="{38330394-97B1-BEAA-1E46-C4CDB2A17FE2}"/>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7" name="Footer Placeholder 2">
            <a:extLst>
              <a:ext uri="{FF2B5EF4-FFF2-40B4-BE49-F238E27FC236}">
                <a16:creationId xmlns:a16="http://schemas.microsoft.com/office/drawing/2014/main" id="{35CED619-6651-F191-AF11-51AEADCD4B93}"/>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E3738F3-DBC4-26D1-7810-C3F7B30DBF25}"/>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250786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1</a:t>
            </a:r>
          </a:p>
        </p:txBody>
      </p:sp>
      <p:sp>
        <p:nvSpPr>
          <p:cNvPr id="3" name="Content Placeholder 2"/>
          <p:cNvSpPr>
            <a:spLocks noGrp="1"/>
          </p:cNvSpPr>
          <p:nvPr>
            <p:ph idx="1"/>
          </p:nvPr>
        </p:nvSpPr>
        <p:spPr/>
        <p:txBody>
          <a:bodyPr/>
          <a:lstStyle/>
          <a:p>
            <a:r>
              <a:rPr lang="en-GB" dirty="0"/>
              <a:t>In the short run, a decrease in aggregate demand is most likely to be caused by a growth in</a:t>
            </a:r>
          </a:p>
          <a:p>
            <a:pPr marL="457200" indent="-457200">
              <a:buFont typeface="+mj-lt"/>
              <a:buAutoNum type="alphaUcPeriod"/>
            </a:pPr>
            <a:r>
              <a:rPr lang="en-GB" dirty="0"/>
              <a:t>exports</a:t>
            </a:r>
          </a:p>
          <a:p>
            <a:pPr marL="457200" indent="-457200">
              <a:buFont typeface="+mj-lt"/>
              <a:buAutoNum type="alphaUcPeriod"/>
            </a:pPr>
            <a:r>
              <a:rPr lang="en-GB" dirty="0"/>
              <a:t>imports</a:t>
            </a:r>
          </a:p>
          <a:p>
            <a:pPr marL="457200" indent="-457200">
              <a:buFont typeface="+mj-lt"/>
              <a:buAutoNum type="alphaUcPeriod"/>
            </a:pPr>
            <a:r>
              <a:rPr lang="en-GB" dirty="0"/>
              <a:t>consumption</a:t>
            </a:r>
          </a:p>
          <a:p>
            <a:pPr marL="457200" indent="-457200">
              <a:buFont typeface="+mj-lt"/>
              <a:buAutoNum type="alphaUcPeriod"/>
            </a:pPr>
            <a:r>
              <a:rPr lang="en-GB" dirty="0"/>
              <a:t>investment</a:t>
            </a:r>
          </a:p>
          <a:p>
            <a:endParaRPr lang="en-GB" dirty="0"/>
          </a:p>
        </p:txBody>
      </p:sp>
      <p:pic>
        <p:nvPicPr>
          <p:cNvPr id="4" name="Picture 3">
            <a:extLst>
              <a:ext uri="{FF2B5EF4-FFF2-40B4-BE49-F238E27FC236}">
                <a16:creationId xmlns:a16="http://schemas.microsoft.com/office/drawing/2014/main" id="{E1988170-5498-850E-C381-9305125755F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C7640980-A2F3-9E9D-6150-8A1D058F142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5B5C9787-6DAE-6CBF-D313-BE82C20C88A9}"/>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7740A29-C3D9-3459-E5B4-17BBD4BAC130}"/>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26870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2</a:t>
            </a:r>
          </a:p>
        </p:txBody>
      </p:sp>
      <p:sp>
        <p:nvSpPr>
          <p:cNvPr id="3" name="Content Placeholder 2"/>
          <p:cNvSpPr>
            <a:spLocks noGrp="1"/>
          </p:cNvSpPr>
          <p:nvPr>
            <p:ph idx="1"/>
          </p:nvPr>
        </p:nvSpPr>
        <p:spPr/>
        <p:txBody>
          <a:bodyPr/>
          <a:lstStyle/>
          <a:p>
            <a:r>
              <a:rPr lang="en-GB" dirty="0"/>
              <a:t>Aggregate demand has increased in an economy. Which of the following combinations would be most likely to cause the increase?</a:t>
            </a:r>
          </a:p>
          <a:p>
            <a:endParaRPr lang="en-GB" dirty="0"/>
          </a:p>
        </p:txBody>
      </p:sp>
      <p:graphicFrame>
        <p:nvGraphicFramePr>
          <p:cNvPr id="4" name="Table 3"/>
          <p:cNvGraphicFramePr>
            <a:graphicFrameLocks noGrp="1"/>
          </p:cNvGraphicFramePr>
          <p:nvPr/>
        </p:nvGraphicFramePr>
        <p:xfrm>
          <a:off x="3480294" y="3613640"/>
          <a:ext cx="4443730" cy="1854200"/>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0000"/>
                    </a:ext>
                  </a:extLst>
                </a:gridCol>
                <a:gridCol w="1619642">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p>
                      <a:pPr algn="ctr"/>
                      <a:endParaRPr lang="en-GB" dirty="0"/>
                    </a:p>
                  </a:txBody>
                  <a:tcPr/>
                </a:tc>
                <a:tc>
                  <a:txBody>
                    <a:bodyPr/>
                    <a:lstStyle/>
                    <a:p>
                      <a:pPr algn="ctr"/>
                      <a:r>
                        <a:rPr lang="en-GB" dirty="0"/>
                        <a:t>Household Savings</a:t>
                      </a:r>
                    </a:p>
                  </a:txBody>
                  <a:tcPr/>
                </a:tc>
                <a:tc>
                  <a:txBody>
                    <a:bodyPr/>
                    <a:lstStyle/>
                    <a:p>
                      <a:pPr algn="ctr"/>
                      <a:r>
                        <a:rPr lang="en-GB" dirty="0"/>
                        <a:t>Business Investment</a:t>
                      </a:r>
                    </a:p>
                  </a:txBody>
                  <a:tcPr/>
                </a:tc>
                <a:extLst>
                  <a:ext uri="{0D108BD9-81ED-4DB2-BD59-A6C34878D82A}">
                    <a16:rowId xmlns:a16="http://schemas.microsoft.com/office/drawing/2014/main" val="10000"/>
                  </a:ext>
                </a:extLst>
              </a:tr>
              <a:tr h="370840">
                <a:tc>
                  <a:txBody>
                    <a:bodyPr/>
                    <a:lstStyle/>
                    <a:p>
                      <a:pPr algn="ctr"/>
                      <a:r>
                        <a:rPr lang="en-GB" dirty="0"/>
                        <a:t>A</a:t>
                      </a:r>
                    </a:p>
                  </a:txBody>
                  <a:tcPr/>
                </a:tc>
                <a:tc>
                  <a:txBody>
                    <a:bodyPr/>
                    <a:lstStyle/>
                    <a:p>
                      <a:pPr algn="ctr"/>
                      <a:r>
                        <a:rPr lang="en-GB" dirty="0"/>
                        <a:t>Rise</a:t>
                      </a:r>
                    </a:p>
                  </a:txBody>
                  <a:tcPr/>
                </a:tc>
                <a:tc>
                  <a:txBody>
                    <a:bodyPr/>
                    <a:lstStyle/>
                    <a:p>
                      <a:pPr algn="ctr"/>
                      <a:r>
                        <a:rPr lang="en-GB" dirty="0"/>
                        <a:t>Rises</a:t>
                      </a:r>
                    </a:p>
                  </a:txBody>
                  <a:tcPr/>
                </a:tc>
                <a:extLst>
                  <a:ext uri="{0D108BD9-81ED-4DB2-BD59-A6C34878D82A}">
                    <a16:rowId xmlns:a16="http://schemas.microsoft.com/office/drawing/2014/main" val="10001"/>
                  </a:ext>
                </a:extLst>
              </a:tr>
              <a:tr h="370840">
                <a:tc>
                  <a:txBody>
                    <a:bodyPr/>
                    <a:lstStyle/>
                    <a:p>
                      <a:pPr algn="ctr"/>
                      <a:r>
                        <a:rPr lang="en-GB" dirty="0"/>
                        <a:t>B</a:t>
                      </a:r>
                    </a:p>
                  </a:txBody>
                  <a:tcPr/>
                </a:tc>
                <a:tc>
                  <a:txBody>
                    <a:bodyPr/>
                    <a:lstStyle/>
                    <a:p>
                      <a:pPr algn="ctr"/>
                      <a:r>
                        <a:rPr lang="en-GB" dirty="0"/>
                        <a:t>Rise</a:t>
                      </a:r>
                    </a:p>
                  </a:txBody>
                  <a:tcPr/>
                </a:tc>
                <a:tc>
                  <a:txBody>
                    <a:bodyPr/>
                    <a:lstStyle/>
                    <a:p>
                      <a:pPr algn="ctr"/>
                      <a:r>
                        <a:rPr lang="en-GB" dirty="0"/>
                        <a:t>Falls</a:t>
                      </a:r>
                    </a:p>
                  </a:txBody>
                  <a:tcPr/>
                </a:tc>
                <a:extLst>
                  <a:ext uri="{0D108BD9-81ED-4DB2-BD59-A6C34878D82A}">
                    <a16:rowId xmlns:a16="http://schemas.microsoft.com/office/drawing/2014/main" val="10002"/>
                  </a:ext>
                </a:extLst>
              </a:tr>
              <a:tr h="370840">
                <a:tc>
                  <a:txBody>
                    <a:bodyPr/>
                    <a:lstStyle/>
                    <a:p>
                      <a:pPr algn="ctr"/>
                      <a:r>
                        <a:rPr lang="en-GB" dirty="0"/>
                        <a:t>C</a:t>
                      </a:r>
                    </a:p>
                  </a:txBody>
                  <a:tcPr/>
                </a:tc>
                <a:tc>
                  <a:txBody>
                    <a:bodyPr/>
                    <a:lstStyle/>
                    <a:p>
                      <a:pPr algn="ctr"/>
                      <a:r>
                        <a:rPr lang="en-GB" dirty="0"/>
                        <a:t>Fall</a:t>
                      </a:r>
                    </a:p>
                  </a:txBody>
                  <a:tcPr/>
                </a:tc>
                <a:tc>
                  <a:txBody>
                    <a:bodyPr/>
                    <a:lstStyle/>
                    <a:p>
                      <a:pPr algn="ctr"/>
                      <a:r>
                        <a:rPr lang="en-GB" dirty="0"/>
                        <a:t>Falls</a:t>
                      </a:r>
                    </a:p>
                  </a:txBody>
                  <a:tcPr/>
                </a:tc>
                <a:extLst>
                  <a:ext uri="{0D108BD9-81ED-4DB2-BD59-A6C34878D82A}">
                    <a16:rowId xmlns:a16="http://schemas.microsoft.com/office/drawing/2014/main" val="10003"/>
                  </a:ext>
                </a:extLst>
              </a:tr>
              <a:tr h="370840">
                <a:tc>
                  <a:txBody>
                    <a:bodyPr/>
                    <a:lstStyle/>
                    <a:p>
                      <a:pPr algn="ctr"/>
                      <a:r>
                        <a:rPr lang="en-GB" dirty="0"/>
                        <a:t>D</a:t>
                      </a:r>
                    </a:p>
                  </a:txBody>
                  <a:tcPr/>
                </a:tc>
                <a:tc>
                  <a:txBody>
                    <a:bodyPr/>
                    <a:lstStyle/>
                    <a:p>
                      <a:pPr algn="ctr"/>
                      <a:r>
                        <a:rPr lang="en-GB" dirty="0"/>
                        <a:t>Fall</a:t>
                      </a:r>
                    </a:p>
                  </a:txBody>
                  <a:tcPr/>
                </a:tc>
                <a:tc>
                  <a:txBody>
                    <a:bodyPr/>
                    <a:lstStyle/>
                    <a:p>
                      <a:pPr algn="ctr"/>
                      <a:r>
                        <a:rPr lang="en-GB" dirty="0"/>
                        <a:t>Rises</a:t>
                      </a:r>
                    </a:p>
                  </a:txBody>
                  <a:tcPr/>
                </a:tc>
                <a:extLst>
                  <a:ext uri="{0D108BD9-81ED-4DB2-BD59-A6C34878D82A}">
                    <a16:rowId xmlns:a16="http://schemas.microsoft.com/office/drawing/2014/main" val="10004"/>
                  </a:ext>
                </a:extLst>
              </a:tr>
            </a:tbl>
          </a:graphicData>
        </a:graphic>
      </p:graphicFrame>
      <p:pic>
        <p:nvPicPr>
          <p:cNvPr id="5" name="Picture 4">
            <a:extLst>
              <a:ext uri="{FF2B5EF4-FFF2-40B4-BE49-F238E27FC236}">
                <a16:creationId xmlns:a16="http://schemas.microsoft.com/office/drawing/2014/main" id="{3F674C58-09D5-6BD2-609C-E21EE6C8F4F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6" name="Picture 5">
            <a:extLst>
              <a:ext uri="{FF2B5EF4-FFF2-40B4-BE49-F238E27FC236}">
                <a16:creationId xmlns:a16="http://schemas.microsoft.com/office/drawing/2014/main" id="{948E1A32-F420-138F-A484-A7DEB3D724B2}"/>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7" name="Footer Placeholder 2">
            <a:extLst>
              <a:ext uri="{FF2B5EF4-FFF2-40B4-BE49-F238E27FC236}">
                <a16:creationId xmlns:a16="http://schemas.microsoft.com/office/drawing/2014/main" id="{93C96666-C733-8C5B-6792-6DDE73363BD3}"/>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953C015-C525-CA6D-5D4F-842C7554E912}"/>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472486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3</a:t>
            </a:r>
          </a:p>
        </p:txBody>
      </p:sp>
      <p:sp>
        <p:nvSpPr>
          <p:cNvPr id="3" name="Content Placeholder 2"/>
          <p:cNvSpPr>
            <a:spLocks noGrp="1"/>
          </p:cNvSpPr>
          <p:nvPr>
            <p:ph idx="1"/>
          </p:nvPr>
        </p:nvSpPr>
        <p:spPr/>
        <p:txBody>
          <a:bodyPr/>
          <a:lstStyle/>
          <a:p>
            <a:r>
              <a:rPr lang="en-GB" dirty="0"/>
              <a:t>The shift of the short-run aggregate supply curve from SRAS1 to SRAS2 can be explained by a fall in </a:t>
            </a:r>
          </a:p>
          <a:p>
            <a:pPr marL="457200" indent="-457200">
              <a:buFont typeface="+mj-lt"/>
              <a:buAutoNum type="alphaUcPeriod"/>
            </a:pPr>
            <a:r>
              <a:rPr lang="en-GB" dirty="0"/>
              <a:t>the price level</a:t>
            </a:r>
          </a:p>
          <a:p>
            <a:pPr marL="457200" indent="-457200">
              <a:buFont typeface="+mj-lt"/>
              <a:buAutoNum type="alphaUcPeriod"/>
            </a:pPr>
            <a:r>
              <a:rPr lang="en-GB" dirty="0"/>
              <a:t>the world price of oil</a:t>
            </a:r>
          </a:p>
          <a:p>
            <a:pPr marL="457200" indent="-457200">
              <a:buFont typeface="+mj-lt"/>
              <a:buAutoNum type="alphaUcPeriod"/>
            </a:pPr>
            <a:r>
              <a:rPr lang="en-GB" dirty="0"/>
              <a:t>the trend rate of growth</a:t>
            </a:r>
          </a:p>
          <a:p>
            <a:pPr marL="457200" indent="-457200">
              <a:buFont typeface="+mj-lt"/>
              <a:buAutoNum type="alphaUcPeriod"/>
            </a:pPr>
            <a:r>
              <a:rPr lang="en-GB" dirty="0"/>
              <a:t>productivity</a:t>
            </a:r>
          </a:p>
          <a:p>
            <a:endParaRPr lang="en-GB" dirty="0"/>
          </a:p>
        </p:txBody>
      </p:sp>
      <p:cxnSp>
        <p:nvCxnSpPr>
          <p:cNvPr id="4" name="Straight Connector 3"/>
          <p:cNvCxnSpPr/>
          <p:nvPr/>
        </p:nvCxnSpPr>
        <p:spPr>
          <a:xfrm>
            <a:off x="6357783" y="3402562"/>
            <a:ext cx="0" cy="253562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6357783" y="5938182"/>
            <a:ext cx="3012674"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5656521" y="3241964"/>
            <a:ext cx="735446" cy="646331"/>
          </a:xfrm>
          <a:prstGeom prst="rect">
            <a:avLst/>
          </a:prstGeom>
          <a:noFill/>
          <a:ln w="9525">
            <a:noFill/>
            <a:miter lim="800000"/>
            <a:headEnd/>
            <a:tailEnd/>
          </a:ln>
        </p:spPr>
        <p:txBody>
          <a:bodyPr wrap="square">
            <a:spAutoFit/>
          </a:bodyPr>
          <a:lstStyle/>
          <a:p>
            <a:pPr algn="ctr"/>
            <a:r>
              <a:rPr lang="en-GB" dirty="0"/>
              <a:t>Price Level</a:t>
            </a:r>
            <a:endParaRPr lang="en-US" dirty="0"/>
          </a:p>
        </p:txBody>
      </p:sp>
      <p:sp>
        <p:nvSpPr>
          <p:cNvPr id="7" name="TextBox 6"/>
          <p:cNvSpPr txBox="1">
            <a:spLocks noChangeArrowheads="1"/>
          </p:cNvSpPr>
          <p:nvPr/>
        </p:nvSpPr>
        <p:spPr bwMode="auto">
          <a:xfrm>
            <a:off x="8140289" y="5940028"/>
            <a:ext cx="2250062" cy="369332"/>
          </a:xfrm>
          <a:prstGeom prst="rect">
            <a:avLst/>
          </a:prstGeom>
          <a:noFill/>
          <a:ln w="9525">
            <a:noFill/>
            <a:miter lim="800000"/>
            <a:headEnd/>
            <a:tailEnd/>
          </a:ln>
        </p:spPr>
        <p:txBody>
          <a:bodyPr wrap="square">
            <a:spAutoFit/>
          </a:bodyPr>
          <a:lstStyle/>
          <a:p>
            <a:pPr algn="ctr"/>
            <a:r>
              <a:rPr lang="en-GB" dirty="0"/>
              <a:t>Real National Output</a:t>
            </a:r>
            <a:endParaRPr lang="en-US" dirty="0"/>
          </a:p>
        </p:txBody>
      </p:sp>
      <p:cxnSp>
        <p:nvCxnSpPr>
          <p:cNvPr id="8" name="Straight Connector 7"/>
          <p:cNvCxnSpPr/>
          <p:nvPr/>
        </p:nvCxnSpPr>
        <p:spPr>
          <a:xfrm flipH="1">
            <a:off x="7090883" y="3502092"/>
            <a:ext cx="1512169" cy="165618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7701680" y="3713006"/>
            <a:ext cx="1622407" cy="181165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472987" y="3170518"/>
            <a:ext cx="935732" cy="369332"/>
          </a:xfrm>
          <a:prstGeom prst="rect">
            <a:avLst/>
          </a:prstGeom>
          <a:noFill/>
          <a:ln w="9525">
            <a:noFill/>
            <a:miter lim="800000"/>
            <a:headEnd/>
            <a:tailEnd/>
          </a:ln>
        </p:spPr>
        <p:txBody>
          <a:bodyPr wrap="square">
            <a:spAutoFit/>
          </a:bodyPr>
          <a:lstStyle/>
          <a:p>
            <a:pPr algn="ctr"/>
            <a:r>
              <a:rPr lang="en-GB" dirty="0"/>
              <a:t>SRAS</a:t>
            </a:r>
            <a:r>
              <a:rPr lang="en-GB" sz="1600" dirty="0"/>
              <a:t>1</a:t>
            </a:r>
            <a:endParaRPr lang="en-US" sz="1600" dirty="0"/>
          </a:p>
        </p:txBody>
      </p:sp>
      <p:sp>
        <p:nvSpPr>
          <p:cNvPr id="11" name="TextBox 10"/>
          <p:cNvSpPr txBox="1">
            <a:spLocks noChangeArrowheads="1"/>
          </p:cNvSpPr>
          <p:nvPr/>
        </p:nvSpPr>
        <p:spPr bwMode="auto">
          <a:xfrm>
            <a:off x="9292417" y="3457988"/>
            <a:ext cx="1008112" cy="369332"/>
          </a:xfrm>
          <a:prstGeom prst="rect">
            <a:avLst/>
          </a:prstGeom>
          <a:noFill/>
          <a:ln w="9525">
            <a:noFill/>
            <a:miter lim="800000"/>
            <a:headEnd/>
            <a:tailEnd/>
          </a:ln>
        </p:spPr>
        <p:txBody>
          <a:bodyPr wrap="square">
            <a:spAutoFit/>
          </a:bodyPr>
          <a:lstStyle/>
          <a:p>
            <a:pPr algn="ctr"/>
            <a:r>
              <a:rPr lang="en-GB" dirty="0"/>
              <a:t>SRAS</a:t>
            </a:r>
            <a:r>
              <a:rPr lang="en-GB" sz="1600" dirty="0"/>
              <a:t>2</a:t>
            </a:r>
            <a:endParaRPr lang="en-US" sz="1600" dirty="0"/>
          </a:p>
        </p:txBody>
      </p:sp>
      <p:pic>
        <p:nvPicPr>
          <p:cNvPr id="12" name="Picture 11">
            <a:extLst>
              <a:ext uri="{FF2B5EF4-FFF2-40B4-BE49-F238E27FC236}">
                <a16:creationId xmlns:a16="http://schemas.microsoft.com/office/drawing/2014/main" id="{E091CC44-6078-8875-16B9-405DEB37A33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13" name="Picture 12">
            <a:extLst>
              <a:ext uri="{FF2B5EF4-FFF2-40B4-BE49-F238E27FC236}">
                <a16:creationId xmlns:a16="http://schemas.microsoft.com/office/drawing/2014/main" id="{D4F855D8-5A6A-6F6B-BCFB-75FE6E519D91}"/>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14" name="Footer Placeholder 2">
            <a:extLst>
              <a:ext uri="{FF2B5EF4-FFF2-40B4-BE49-F238E27FC236}">
                <a16:creationId xmlns:a16="http://schemas.microsoft.com/office/drawing/2014/main" id="{24DCF3F2-292E-727E-2621-801FEF6E331C}"/>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ABCAD723-86E5-3DC0-B6DE-C8E17FA45D93}"/>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570124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4</a:t>
            </a:r>
          </a:p>
        </p:txBody>
      </p:sp>
      <p:sp>
        <p:nvSpPr>
          <p:cNvPr id="3" name="Content Placeholder 2"/>
          <p:cNvSpPr>
            <a:spLocks noGrp="1"/>
          </p:cNvSpPr>
          <p:nvPr>
            <p:ph idx="1"/>
          </p:nvPr>
        </p:nvSpPr>
        <p:spPr/>
        <p:txBody>
          <a:bodyPr/>
          <a:lstStyle/>
          <a:p>
            <a:r>
              <a:rPr lang="en-GB" dirty="0"/>
              <a:t>The short-run aggregate supply curve is drawn on the assumption that</a:t>
            </a:r>
          </a:p>
          <a:p>
            <a:pPr marL="457200" indent="-457200">
              <a:buFont typeface="+mj-lt"/>
              <a:buAutoNum type="alphaUcPeriod"/>
            </a:pPr>
            <a:r>
              <a:rPr lang="en-GB" dirty="0"/>
              <a:t>investment in the economy is constant</a:t>
            </a:r>
          </a:p>
          <a:p>
            <a:pPr marL="457200" indent="-457200">
              <a:buFont typeface="+mj-lt"/>
              <a:buAutoNum type="alphaUcPeriod"/>
            </a:pPr>
            <a:r>
              <a:rPr lang="en-GB" dirty="0"/>
              <a:t>the prices of factors of production are constant</a:t>
            </a:r>
          </a:p>
          <a:p>
            <a:pPr marL="457200" indent="-457200">
              <a:buFont typeface="+mj-lt"/>
              <a:buAutoNum type="alphaUcPeriod"/>
            </a:pPr>
            <a:r>
              <a:rPr lang="en-GB" dirty="0"/>
              <a:t>the money supply is constant</a:t>
            </a:r>
          </a:p>
          <a:p>
            <a:pPr marL="457200" indent="-457200">
              <a:buFont typeface="+mj-lt"/>
              <a:buAutoNum type="alphaUcPeriod"/>
            </a:pPr>
            <a:r>
              <a:rPr lang="en-GB" dirty="0"/>
              <a:t>consumption expenditure by households is constant</a:t>
            </a:r>
          </a:p>
          <a:p>
            <a:endParaRPr lang="en-GB" dirty="0"/>
          </a:p>
        </p:txBody>
      </p:sp>
      <p:pic>
        <p:nvPicPr>
          <p:cNvPr id="4" name="Picture 3">
            <a:extLst>
              <a:ext uri="{FF2B5EF4-FFF2-40B4-BE49-F238E27FC236}">
                <a16:creationId xmlns:a16="http://schemas.microsoft.com/office/drawing/2014/main" id="{6F8D623D-F790-6031-1184-CA837B599B8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44C7DA06-C6AA-F9E6-07CA-B497E15DD06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2BEACF9D-E126-7457-185C-977EF3849006}"/>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3CC1391-3D3D-C663-5A59-CC4DBE58F6C4}"/>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835624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5</a:t>
            </a:r>
          </a:p>
        </p:txBody>
      </p:sp>
      <p:sp>
        <p:nvSpPr>
          <p:cNvPr id="3" name="Content Placeholder 2"/>
          <p:cNvSpPr>
            <a:spLocks noGrp="1"/>
          </p:cNvSpPr>
          <p:nvPr>
            <p:ph idx="1"/>
          </p:nvPr>
        </p:nvSpPr>
        <p:spPr/>
        <p:txBody>
          <a:bodyPr/>
          <a:lstStyle/>
          <a:p>
            <a:r>
              <a:rPr lang="en-GB" dirty="0"/>
              <a:t>Which combination of the following are withdrawals from the circular flow of income?</a:t>
            </a:r>
          </a:p>
          <a:p>
            <a:pPr marL="457200" indent="-457200">
              <a:buFont typeface="+mj-lt"/>
              <a:buAutoNum type="alphaUcPeriod"/>
            </a:pPr>
            <a:r>
              <a:rPr lang="en-GB" dirty="0"/>
              <a:t>Government spending, Imports, Taxes</a:t>
            </a:r>
          </a:p>
          <a:p>
            <a:pPr marL="457200" indent="-457200">
              <a:buFont typeface="+mj-lt"/>
              <a:buAutoNum type="alphaUcPeriod"/>
            </a:pPr>
            <a:r>
              <a:rPr lang="en-GB" dirty="0"/>
              <a:t>Savings, Exports, Taxes </a:t>
            </a:r>
          </a:p>
          <a:p>
            <a:pPr marL="457200" indent="-457200">
              <a:buFont typeface="+mj-lt"/>
              <a:buAutoNum type="alphaUcPeriod"/>
            </a:pPr>
            <a:r>
              <a:rPr lang="en-GB" dirty="0"/>
              <a:t>Savings, Imports, Taxes</a:t>
            </a:r>
          </a:p>
          <a:p>
            <a:pPr marL="457200" indent="-457200">
              <a:buFont typeface="+mj-lt"/>
              <a:buAutoNum type="alphaUcPeriod"/>
            </a:pPr>
            <a:r>
              <a:rPr lang="en-GB" dirty="0"/>
              <a:t>Imports, Exports, Saving</a:t>
            </a:r>
          </a:p>
          <a:p>
            <a:endParaRPr lang="en-GB" dirty="0"/>
          </a:p>
        </p:txBody>
      </p:sp>
      <p:pic>
        <p:nvPicPr>
          <p:cNvPr id="4" name="Picture 3">
            <a:extLst>
              <a:ext uri="{FF2B5EF4-FFF2-40B4-BE49-F238E27FC236}">
                <a16:creationId xmlns:a16="http://schemas.microsoft.com/office/drawing/2014/main" id="{1D88B620-37ED-F85B-107B-3CECE3F600F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798CFFB5-207A-28AC-107D-704E7F52946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80154DF8-094A-3AB3-BB44-8784C07190B2}"/>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FDAC5BE-B880-14DE-3159-D4CF5C4B37FD}"/>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290354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6</a:t>
            </a:r>
          </a:p>
        </p:txBody>
      </p:sp>
      <p:sp>
        <p:nvSpPr>
          <p:cNvPr id="3" name="Content Placeholder 2"/>
          <p:cNvSpPr>
            <a:spLocks noGrp="1"/>
          </p:cNvSpPr>
          <p:nvPr>
            <p:ph idx="1"/>
          </p:nvPr>
        </p:nvSpPr>
        <p:spPr/>
        <p:txBody>
          <a:bodyPr/>
          <a:lstStyle/>
          <a:p>
            <a:r>
              <a:rPr lang="en-GB" dirty="0"/>
              <a:t>Which one of the following is most likely to cause an increase in the size of the circular flow of income? An increase in</a:t>
            </a:r>
          </a:p>
          <a:p>
            <a:pPr marL="457200" indent="-457200">
              <a:buFont typeface="+mj-lt"/>
              <a:buAutoNum type="alphaUcPeriod"/>
            </a:pPr>
            <a:r>
              <a:rPr lang="en-GB" dirty="0"/>
              <a:t>investment</a:t>
            </a:r>
          </a:p>
          <a:p>
            <a:pPr marL="457200" indent="-457200">
              <a:buFont typeface="+mj-lt"/>
              <a:buAutoNum type="alphaUcPeriod"/>
            </a:pPr>
            <a:r>
              <a:rPr lang="en-GB" dirty="0"/>
              <a:t>tax revenue</a:t>
            </a:r>
          </a:p>
          <a:p>
            <a:pPr marL="457200" indent="-457200">
              <a:buFont typeface="+mj-lt"/>
              <a:buAutoNum type="alphaUcPeriod"/>
            </a:pPr>
            <a:r>
              <a:rPr lang="en-GB" dirty="0"/>
              <a:t>imports</a:t>
            </a:r>
          </a:p>
          <a:p>
            <a:pPr marL="457200" indent="-457200">
              <a:buFont typeface="+mj-lt"/>
              <a:buAutoNum type="alphaUcPeriod"/>
            </a:pPr>
            <a:r>
              <a:rPr lang="en-GB" dirty="0"/>
              <a:t>saving</a:t>
            </a:r>
          </a:p>
          <a:p>
            <a:endParaRPr lang="en-GB" dirty="0"/>
          </a:p>
        </p:txBody>
      </p:sp>
      <p:pic>
        <p:nvPicPr>
          <p:cNvPr id="4" name="Picture 3">
            <a:extLst>
              <a:ext uri="{FF2B5EF4-FFF2-40B4-BE49-F238E27FC236}">
                <a16:creationId xmlns:a16="http://schemas.microsoft.com/office/drawing/2014/main" id="{5E3934EE-0BFF-10E9-CAE8-31F6731950A0}"/>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771EAB84-AB27-AFD3-C959-691D5953F2B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FCB61E57-D7A5-9E06-5202-A2429F9A7192}"/>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3A47771-4B43-8D72-EB66-6E51FC6952D7}"/>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623589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5FE423-002E-4122-99F8-58F8A4740B2F}"/>
              </a:ext>
            </a:extLst>
          </p:cNvPr>
          <p:cNvSpPr>
            <a:spLocks noGrp="1"/>
          </p:cNvSpPr>
          <p:nvPr>
            <p:ph type="title"/>
          </p:nvPr>
        </p:nvSpPr>
        <p:spPr/>
        <p:txBody>
          <a:bodyPr/>
          <a:lstStyle/>
          <a:p>
            <a:r>
              <a:rPr lang="en-GB" dirty="0"/>
              <a:t>Recall</a:t>
            </a:r>
          </a:p>
        </p:txBody>
      </p:sp>
      <p:sp>
        <p:nvSpPr>
          <p:cNvPr id="5" name="Content Placeholder 4">
            <a:extLst>
              <a:ext uri="{FF2B5EF4-FFF2-40B4-BE49-F238E27FC236}">
                <a16:creationId xmlns:a16="http://schemas.microsoft.com/office/drawing/2014/main" id="{1548365B-83D0-40EC-941C-3C1275EF6656}"/>
              </a:ext>
            </a:extLst>
          </p:cNvPr>
          <p:cNvSpPr>
            <a:spLocks noGrp="1"/>
          </p:cNvSpPr>
          <p:nvPr>
            <p:ph idx="1"/>
          </p:nvPr>
        </p:nvSpPr>
        <p:spPr/>
        <p:txBody>
          <a:bodyPr/>
          <a:lstStyle/>
          <a:p>
            <a:r>
              <a:rPr lang="en-GB" dirty="0"/>
              <a:t>How do you calculate AD?</a:t>
            </a:r>
          </a:p>
          <a:p>
            <a:r>
              <a:rPr lang="en-GB" dirty="0"/>
              <a:t>Explain the importance of growing AD.</a:t>
            </a:r>
          </a:p>
          <a:p>
            <a:r>
              <a:rPr lang="en-GB" dirty="0"/>
              <a:t>Draw a diagram to show negative economic growth.</a:t>
            </a:r>
          </a:p>
        </p:txBody>
      </p:sp>
      <p:pic>
        <p:nvPicPr>
          <p:cNvPr id="2" name="Picture 1">
            <a:extLst>
              <a:ext uri="{FF2B5EF4-FFF2-40B4-BE49-F238E27FC236}">
                <a16:creationId xmlns:a16="http://schemas.microsoft.com/office/drawing/2014/main" id="{EF3197E3-C6AB-A9B4-A057-454AD204A611}"/>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3" name="Picture 2">
            <a:extLst>
              <a:ext uri="{FF2B5EF4-FFF2-40B4-BE49-F238E27FC236}">
                <a16:creationId xmlns:a16="http://schemas.microsoft.com/office/drawing/2014/main" id="{752CC990-24EB-E01B-8332-AB3842E5278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A4F1C373-B857-E5B2-FCA9-27BCBB90DD9B}"/>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0FAD6A3-67DF-04C6-1EE7-D2153EB74EA0}"/>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067133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3200" b="1" dirty="0"/>
            </a:br>
            <a:br>
              <a:rPr lang="en-GB" dirty="0"/>
            </a:br>
            <a:endParaRPr lang="en-GB" dirty="0"/>
          </a:p>
        </p:txBody>
      </p:sp>
      <p:sp>
        <p:nvSpPr>
          <p:cNvPr id="3" name="Content Placeholder 2"/>
          <p:cNvSpPr>
            <a:spLocks noGrp="1"/>
          </p:cNvSpPr>
          <p:nvPr>
            <p:ph idx="1"/>
          </p:nvPr>
        </p:nvSpPr>
        <p:spPr/>
        <p:txBody>
          <a:bodyPr>
            <a:normAutofit/>
          </a:bodyPr>
          <a:lstStyle/>
          <a:p>
            <a:r>
              <a:rPr lang="en-GB" dirty="0"/>
              <a:t>Are you able to explain the factors influencing AS?</a:t>
            </a:r>
          </a:p>
          <a:p>
            <a:r>
              <a:rPr lang="en-GB" dirty="0"/>
              <a:t>Are you able to analyse the changes in the cost of inputs and resources?</a:t>
            </a:r>
          </a:p>
          <a:p>
            <a:r>
              <a:rPr lang="en-GB" dirty="0"/>
              <a:t>Are you able to explain the changes in productivity?</a:t>
            </a:r>
          </a:p>
          <a:p>
            <a:endParaRPr lang="en-GB" dirty="0"/>
          </a:p>
        </p:txBody>
      </p:sp>
      <p:sp>
        <p:nvSpPr>
          <p:cNvPr id="6" name="Title 1"/>
          <p:cNvSpPr txBox="1">
            <a:spLocks/>
          </p:cNvSpPr>
          <p:nvPr/>
        </p:nvSpPr>
        <p:spPr>
          <a:xfrm>
            <a:off x="2532992" y="418865"/>
            <a:ext cx="6707088" cy="11430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small" spc="200" normalizeH="0" baseline="0" noProof="0" dirty="0">
                <a:ln>
                  <a:noFill/>
                </a:ln>
                <a:solidFill>
                  <a:prstClr val="black"/>
                </a:solidFill>
                <a:effectLst/>
                <a:uLnTx/>
                <a:uFillTx/>
                <a:latin typeface="Calibri Light" panose="020F0302020204030204"/>
                <a:ea typeface="+mj-ea"/>
                <a:cs typeface="+mj-cs"/>
              </a:rPr>
              <a:t>Learning Objectives</a:t>
            </a:r>
          </a:p>
        </p:txBody>
      </p:sp>
      <p:pic>
        <p:nvPicPr>
          <p:cNvPr id="4" name="Picture 3">
            <a:extLst>
              <a:ext uri="{FF2B5EF4-FFF2-40B4-BE49-F238E27FC236}">
                <a16:creationId xmlns:a16="http://schemas.microsoft.com/office/drawing/2014/main" id="{57A7FB31-B27A-076A-BF27-3C0E9A90B17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2DC889B6-4E76-B33A-7781-C188BCA99F6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7" name="Footer Placeholder 2">
            <a:extLst>
              <a:ext uri="{FF2B5EF4-FFF2-40B4-BE49-F238E27FC236}">
                <a16:creationId xmlns:a16="http://schemas.microsoft.com/office/drawing/2014/main" id="{02BCF25A-7AF4-A601-D7E7-53EDC637C57F}"/>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4E45EF2-B8FC-F16B-07C8-21CD7EB9C12F}"/>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958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7A9D763B-307E-B74C-B77C-56E96DA4A00C}"/>
              </a:ext>
            </a:extLst>
          </p:cNvPr>
          <p:cNvGrpSpPr/>
          <p:nvPr/>
        </p:nvGrpSpPr>
        <p:grpSpPr>
          <a:xfrm>
            <a:off x="4043773" y="3996586"/>
            <a:ext cx="4104455" cy="2861414"/>
            <a:chOff x="-537504" y="269360"/>
            <a:chExt cx="10173894" cy="6761094"/>
          </a:xfrm>
        </p:grpSpPr>
        <p:cxnSp>
          <p:nvCxnSpPr>
            <p:cNvPr id="15" name="Straight Connector 14">
              <a:extLst>
                <a:ext uri="{FF2B5EF4-FFF2-40B4-BE49-F238E27FC236}">
                  <a16:creationId xmlns:a16="http://schemas.microsoft.com/office/drawing/2014/main" id="{AA3F59B8-777E-7640-A6ED-ACA20FA16234}"/>
                </a:ext>
              </a:extLst>
            </p:cNvPr>
            <p:cNvCxnSpPr>
              <a:cxnSpLocks/>
            </p:cNvCxnSpPr>
            <p:nvPr/>
          </p:nvCxnSpPr>
          <p:spPr>
            <a:xfrm>
              <a:off x="1451828" y="506289"/>
              <a:ext cx="0" cy="5442991"/>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16" name="TextBox 15">
              <a:extLst>
                <a:ext uri="{FF2B5EF4-FFF2-40B4-BE49-F238E27FC236}">
                  <a16:creationId xmlns:a16="http://schemas.microsoft.com/office/drawing/2014/main" id="{734BCDD6-F74A-1246-BE58-1F80918ABE91}"/>
                </a:ext>
              </a:extLst>
            </p:cNvPr>
            <p:cNvSpPr txBox="1"/>
            <p:nvPr/>
          </p:nvSpPr>
          <p:spPr>
            <a:xfrm>
              <a:off x="-537504" y="495218"/>
              <a:ext cx="1869144"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Price</a:t>
              </a:r>
            </a:p>
          </p:txBody>
        </p:sp>
        <p:sp>
          <p:nvSpPr>
            <p:cNvPr id="17" name="TextBox 16">
              <a:extLst>
                <a:ext uri="{FF2B5EF4-FFF2-40B4-BE49-F238E27FC236}">
                  <a16:creationId xmlns:a16="http://schemas.microsoft.com/office/drawing/2014/main" id="{4623F968-498A-7D4B-8FD1-AB5E4324F48C}"/>
                </a:ext>
              </a:extLst>
            </p:cNvPr>
            <p:cNvSpPr txBox="1"/>
            <p:nvPr/>
          </p:nvSpPr>
          <p:spPr>
            <a:xfrm>
              <a:off x="5220068" y="6085054"/>
              <a:ext cx="2988401"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Real GDP</a:t>
              </a:r>
            </a:p>
          </p:txBody>
        </p:sp>
        <p:cxnSp>
          <p:nvCxnSpPr>
            <p:cNvPr id="18" name="Straight Connector 17">
              <a:extLst>
                <a:ext uri="{FF2B5EF4-FFF2-40B4-BE49-F238E27FC236}">
                  <a16:creationId xmlns:a16="http://schemas.microsoft.com/office/drawing/2014/main" id="{5ECADDA2-720D-494F-80DB-D0E15660A0EC}"/>
                </a:ext>
              </a:extLst>
            </p:cNvPr>
            <p:cNvCxnSpPr>
              <a:cxnSpLocks/>
            </p:cNvCxnSpPr>
            <p:nvPr/>
          </p:nvCxnSpPr>
          <p:spPr>
            <a:xfrm flipH="1">
              <a:off x="1835696" y="803705"/>
              <a:ext cx="5328592" cy="4739727"/>
            </a:xfrm>
            <a:prstGeom prst="line">
              <a:avLst/>
            </a:prstGeom>
            <a:ln w="57150" cmpd="sng">
              <a:solidFill>
                <a:schemeClr val="tx1">
                  <a:lumMod val="75000"/>
                  <a:lumOff val="25000"/>
                </a:schemeClr>
              </a:solidFill>
            </a:ln>
          </p:spPr>
          <p:style>
            <a:lnRef idx="3">
              <a:schemeClr val="accent4"/>
            </a:lnRef>
            <a:fillRef idx="0">
              <a:schemeClr val="accent4"/>
            </a:fillRef>
            <a:effectRef idx="2">
              <a:schemeClr val="accent4"/>
            </a:effectRef>
            <a:fontRef idx="minor">
              <a:schemeClr val="tx1"/>
            </a:fontRef>
          </p:style>
        </p:cxnSp>
        <p:sp>
          <p:nvSpPr>
            <p:cNvPr id="19" name="TextBox 18">
              <a:extLst>
                <a:ext uri="{FF2B5EF4-FFF2-40B4-BE49-F238E27FC236}">
                  <a16:creationId xmlns:a16="http://schemas.microsoft.com/office/drawing/2014/main" id="{015CEF0F-69ED-D44F-BBD3-60E020360ADB}"/>
                </a:ext>
              </a:extLst>
            </p:cNvPr>
            <p:cNvSpPr txBox="1"/>
            <p:nvPr/>
          </p:nvSpPr>
          <p:spPr>
            <a:xfrm>
              <a:off x="7404142" y="269360"/>
              <a:ext cx="2232248" cy="945400"/>
            </a:xfrm>
            <a:prstGeom prst="rect">
              <a:avLst/>
            </a:prstGeom>
            <a:noFill/>
          </p:spPr>
          <p:txBody>
            <a:bodyPr wrap="square" rtlCol="0">
              <a:spAutoFit/>
            </a:bodyPr>
            <a:lstStyle/>
            <a:p>
              <a:pPr defTabSz="914400"/>
              <a:r>
                <a:rPr lang="en-GB" sz="2000" b="1" dirty="0">
                  <a:solidFill>
                    <a:prstClr val="black"/>
                  </a:solidFill>
                  <a:latin typeface="Calibri" panose="020F0502020204030204"/>
                </a:rPr>
                <a:t>SRAS</a:t>
              </a:r>
            </a:p>
          </p:txBody>
        </p:sp>
        <p:cxnSp>
          <p:nvCxnSpPr>
            <p:cNvPr id="20" name="Straight Connector 19">
              <a:extLst>
                <a:ext uri="{FF2B5EF4-FFF2-40B4-BE49-F238E27FC236}">
                  <a16:creationId xmlns:a16="http://schemas.microsoft.com/office/drawing/2014/main" id="{786244DE-BD8A-1540-99AB-3CF0252A16DF}"/>
                </a:ext>
              </a:extLst>
            </p:cNvPr>
            <p:cNvCxnSpPr>
              <a:cxnSpLocks/>
            </p:cNvCxnSpPr>
            <p:nvPr/>
          </p:nvCxnSpPr>
          <p:spPr>
            <a:xfrm>
              <a:off x="1451828" y="5949280"/>
              <a:ext cx="6072500" cy="0"/>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grpSp>
      <p:sp>
        <p:nvSpPr>
          <p:cNvPr id="2" name="Title 1">
            <a:extLst>
              <a:ext uri="{FF2B5EF4-FFF2-40B4-BE49-F238E27FC236}">
                <a16:creationId xmlns:a16="http://schemas.microsoft.com/office/drawing/2014/main" id="{C57343E1-B7D9-4156-B137-B06FF03D13E6}"/>
              </a:ext>
            </a:extLst>
          </p:cNvPr>
          <p:cNvSpPr>
            <a:spLocks noGrp="1"/>
          </p:cNvSpPr>
          <p:nvPr>
            <p:ph type="title"/>
          </p:nvPr>
        </p:nvSpPr>
        <p:spPr/>
        <p:txBody>
          <a:bodyPr/>
          <a:lstStyle/>
          <a:p>
            <a:r>
              <a:rPr lang="en-GB" dirty="0"/>
              <a:t>Aggregate Supply Curve</a:t>
            </a:r>
            <a:br>
              <a:rPr lang="en-GB" dirty="0"/>
            </a:br>
            <a:endParaRPr lang="en-GB" dirty="0"/>
          </a:p>
        </p:txBody>
      </p:sp>
      <p:sp>
        <p:nvSpPr>
          <p:cNvPr id="3" name="Content Placeholder 2">
            <a:extLst>
              <a:ext uri="{FF2B5EF4-FFF2-40B4-BE49-F238E27FC236}">
                <a16:creationId xmlns:a16="http://schemas.microsoft.com/office/drawing/2014/main" id="{E0E21259-5282-408D-B2A2-FF0B48DFD372}"/>
              </a:ext>
            </a:extLst>
          </p:cNvPr>
          <p:cNvSpPr>
            <a:spLocks noGrp="1"/>
          </p:cNvSpPr>
          <p:nvPr>
            <p:ph idx="1"/>
          </p:nvPr>
        </p:nvSpPr>
        <p:spPr>
          <a:xfrm>
            <a:off x="2532992" y="1825625"/>
            <a:ext cx="8820808" cy="4351338"/>
          </a:xfrm>
        </p:spPr>
        <p:txBody>
          <a:bodyPr/>
          <a:lstStyle/>
          <a:p>
            <a:r>
              <a:rPr lang="en-GB" dirty="0"/>
              <a:t>Aggregate supply is the volume of goods and services produced within the economy at a given price level. </a:t>
            </a:r>
          </a:p>
          <a:p>
            <a:endParaRPr lang="en-GB" dirty="0"/>
          </a:p>
          <a:p>
            <a:r>
              <a:rPr lang="en-GB" dirty="0"/>
              <a:t>It indicates the ability of an economy to produce goods and services and shows the relationship between the real GDP and the average price levels. </a:t>
            </a:r>
          </a:p>
          <a:p>
            <a:endParaRPr lang="en-GB" dirty="0"/>
          </a:p>
        </p:txBody>
      </p:sp>
      <p:pic>
        <p:nvPicPr>
          <p:cNvPr id="4" name="Picture 3">
            <a:extLst>
              <a:ext uri="{FF2B5EF4-FFF2-40B4-BE49-F238E27FC236}">
                <a16:creationId xmlns:a16="http://schemas.microsoft.com/office/drawing/2014/main" id="{A82AB649-50EB-3DB4-B0D6-AEE50C3DF72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68B4802F-5C0E-7E19-BBE7-16270F6F9894}"/>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13C2B02D-4AC7-1244-AE4E-7BDBED8E6B98}"/>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56B6F75-28F8-E09F-14B9-E60889F2A42F}"/>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808189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5AD42-D92C-41EE-98FF-9D4F8EBA2BCD}"/>
              </a:ext>
            </a:extLst>
          </p:cNvPr>
          <p:cNvSpPr>
            <a:spLocks noGrp="1"/>
          </p:cNvSpPr>
          <p:nvPr>
            <p:ph type="title"/>
          </p:nvPr>
        </p:nvSpPr>
        <p:spPr/>
        <p:txBody>
          <a:bodyPr/>
          <a:lstStyle/>
          <a:p>
            <a:r>
              <a:rPr lang="en-GB" dirty="0"/>
              <a:t>Short Run Aggregate Supply Curve</a:t>
            </a:r>
          </a:p>
        </p:txBody>
      </p:sp>
      <p:sp>
        <p:nvSpPr>
          <p:cNvPr id="3" name="Content Placeholder 2">
            <a:extLst>
              <a:ext uri="{FF2B5EF4-FFF2-40B4-BE49-F238E27FC236}">
                <a16:creationId xmlns:a16="http://schemas.microsoft.com/office/drawing/2014/main" id="{52DD4F75-81D4-4F8A-BBCA-8CF6F7767471}"/>
              </a:ext>
            </a:extLst>
          </p:cNvPr>
          <p:cNvSpPr>
            <a:spLocks noGrp="1"/>
          </p:cNvSpPr>
          <p:nvPr>
            <p:ph idx="1"/>
          </p:nvPr>
        </p:nvSpPr>
        <p:spPr/>
        <p:txBody>
          <a:bodyPr>
            <a:normAutofit lnSpcReduction="10000"/>
          </a:bodyPr>
          <a:lstStyle/>
          <a:p>
            <a:r>
              <a:rPr lang="en-GB" dirty="0"/>
              <a:t>In the short run, if a business wants to increase production, they need to increase the hours of work their employees do.</a:t>
            </a:r>
          </a:p>
          <a:p>
            <a:r>
              <a:rPr lang="en-GB" dirty="0"/>
              <a:t>Firms may decide to take on temporary workers or get present workers to work overtime. </a:t>
            </a:r>
          </a:p>
          <a:p>
            <a:endParaRPr lang="en-GB" dirty="0"/>
          </a:p>
          <a:p>
            <a:r>
              <a:rPr lang="en-GB" dirty="0"/>
              <a:t>The business is paying more in wages for every good they produce. This would be passed on to the consumer in terms of increased prices and there only needs to be rising prices in some sectors for the price level of the economy to rise.</a:t>
            </a:r>
          </a:p>
          <a:p>
            <a:endParaRPr lang="en-GB" dirty="0"/>
          </a:p>
          <a:p>
            <a:r>
              <a:rPr lang="en-GB" dirty="0"/>
              <a:t>Therefore, the curve is upward sloping as firms are willing to supply more but only at a higher price. </a:t>
            </a:r>
          </a:p>
          <a:p>
            <a:endParaRPr lang="en-GB" dirty="0"/>
          </a:p>
        </p:txBody>
      </p:sp>
      <p:pic>
        <p:nvPicPr>
          <p:cNvPr id="4" name="Picture 3">
            <a:extLst>
              <a:ext uri="{FF2B5EF4-FFF2-40B4-BE49-F238E27FC236}">
                <a16:creationId xmlns:a16="http://schemas.microsoft.com/office/drawing/2014/main" id="{39BA27E6-78A7-375D-36C2-85CD5FBDC59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745A38E9-5FAF-00F5-E84D-19DE250915F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D74C4BED-0A6A-57DF-9038-CBF7DC0F1F46}"/>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0FEB030-9C52-3CEC-E98C-817941B01C97}"/>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271824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295345B-1AC6-AB49-9AD0-DE877FBC7085}"/>
              </a:ext>
            </a:extLst>
          </p:cNvPr>
          <p:cNvPicPr>
            <a:picLocks noChangeAspect="1"/>
          </p:cNvPicPr>
          <p:nvPr/>
        </p:nvPicPr>
        <p:blipFill>
          <a:blip r:embed="rId3"/>
          <a:stretch>
            <a:fillRect/>
          </a:stretch>
        </p:blipFill>
        <p:spPr>
          <a:xfrm>
            <a:off x="5231277" y="2779006"/>
            <a:ext cx="3424238" cy="3429000"/>
          </a:xfrm>
          <a:prstGeom prst="rect">
            <a:avLst/>
          </a:prstGeom>
        </p:spPr>
      </p:pic>
      <p:sp>
        <p:nvSpPr>
          <p:cNvPr id="3" name="Title 2">
            <a:extLst>
              <a:ext uri="{FF2B5EF4-FFF2-40B4-BE49-F238E27FC236}">
                <a16:creationId xmlns:a16="http://schemas.microsoft.com/office/drawing/2014/main" id="{3AE85D45-6058-4F08-8890-05B8517192FC}"/>
              </a:ext>
            </a:extLst>
          </p:cNvPr>
          <p:cNvSpPr>
            <a:spLocks noGrp="1"/>
          </p:cNvSpPr>
          <p:nvPr>
            <p:ph type="title"/>
          </p:nvPr>
        </p:nvSpPr>
        <p:spPr/>
        <p:txBody>
          <a:bodyPr/>
          <a:lstStyle/>
          <a:p>
            <a:r>
              <a:rPr lang="en-GB" dirty="0"/>
              <a:t>Activity</a:t>
            </a:r>
          </a:p>
        </p:txBody>
      </p:sp>
      <p:sp>
        <p:nvSpPr>
          <p:cNvPr id="4" name="Content Placeholder 3">
            <a:extLst>
              <a:ext uri="{FF2B5EF4-FFF2-40B4-BE49-F238E27FC236}">
                <a16:creationId xmlns:a16="http://schemas.microsoft.com/office/drawing/2014/main" id="{AF2145A1-F297-4D34-B14E-FBA1E6A2FAE2}"/>
              </a:ext>
            </a:extLst>
          </p:cNvPr>
          <p:cNvSpPr>
            <a:spLocks noGrp="1"/>
          </p:cNvSpPr>
          <p:nvPr>
            <p:ph idx="1"/>
          </p:nvPr>
        </p:nvSpPr>
        <p:spPr>
          <a:xfrm>
            <a:off x="2532992" y="2186151"/>
            <a:ext cx="8820808" cy="3990811"/>
          </a:xfrm>
        </p:spPr>
        <p:txBody>
          <a:bodyPr/>
          <a:lstStyle/>
          <a:p>
            <a:r>
              <a:rPr lang="en-GB" dirty="0"/>
              <a:t>Discuss and write down in your groups what factors might influence the SRAS.</a:t>
            </a:r>
          </a:p>
          <a:p>
            <a:pPr marL="0" indent="0">
              <a:buNone/>
            </a:pPr>
            <a:endParaRPr lang="en-GB" dirty="0"/>
          </a:p>
        </p:txBody>
      </p:sp>
      <p:pic>
        <p:nvPicPr>
          <p:cNvPr id="5" name="Picture 4">
            <a:extLst>
              <a:ext uri="{FF2B5EF4-FFF2-40B4-BE49-F238E27FC236}">
                <a16:creationId xmlns:a16="http://schemas.microsoft.com/office/drawing/2014/main" id="{47A8BF79-2DF8-2ED0-ED06-AD68DF683280}"/>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6" name="Picture 5">
            <a:extLst>
              <a:ext uri="{FF2B5EF4-FFF2-40B4-BE49-F238E27FC236}">
                <a16:creationId xmlns:a16="http://schemas.microsoft.com/office/drawing/2014/main" id="{62DB4EE2-6BA9-AB16-F742-9AC272C5D120}"/>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7" name="Footer Placeholder 2">
            <a:extLst>
              <a:ext uri="{FF2B5EF4-FFF2-40B4-BE49-F238E27FC236}">
                <a16:creationId xmlns:a16="http://schemas.microsoft.com/office/drawing/2014/main" id="{F5EF00A9-5729-E342-9899-02CAD96408AB}"/>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AA1A1CB-AE01-77CF-FA45-2EA6AF6A7A75}"/>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251881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84E9-4CA1-4A61-AB45-8161A4695F94}"/>
              </a:ext>
            </a:extLst>
          </p:cNvPr>
          <p:cNvSpPr>
            <a:spLocks noGrp="1"/>
          </p:cNvSpPr>
          <p:nvPr>
            <p:ph type="title"/>
          </p:nvPr>
        </p:nvSpPr>
        <p:spPr/>
        <p:txBody>
          <a:bodyPr/>
          <a:lstStyle/>
          <a:p>
            <a:r>
              <a:rPr lang="en-GB" dirty="0"/>
              <a:t>Factors That Shift SRAS (Price Related)</a:t>
            </a:r>
          </a:p>
        </p:txBody>
      </p:sp>
      <p:sp>
        <p:nvSpPr>
          <p:cNvPr id="3" name="Content Placeholder 2">
            <a:extLst>
              <a:ext uri="{FF2B5EF4-FFF2-40B4-BE49-F238E27FC236}">
                <a16:creationId xmlns:a16="http://schemas.microsoft.com/office/drawing/2014/main" id="{339FABF0-5FEC-4386-941A-BA7A9B2C3979}"/>
              </a:ext>
            </a:extLst>
          </p:cNvPr>
          <p:cNvSpPr>
            <a:spLocks noGrp="1"/>
          </p:cNvSpPr>
          <p:nvPr>
            <p:ph idx="1"/>
          </p:nvPr>
        </p:nvSpPr>
        <p:spPr/>
        <p:txBody>
          <a:bodyPr/>
          <a:lstStyle/>
          <a:p>
            <a:r>
              <a:rPr lang="en-GB" dirty="0"/>
              <a:t>Raw Materials - An increase in the cost of raw materials and energy increases the cost of production. This means the SRAS curve will shift left as it will cost more to make the same amount of goods and therefore businesses will only produce this amount of goods if prices rise. </a:t>
            </a:r>
          </a:p>
          <a:p>
            <a:endParaRPr lang="en-GB" dirty="0"/>
          </a:p>
          <a:p>
            <a:r>
              <a:rPr lang="en-GB" dirty="0"/>
              <a:t>Exchange Rates - A weaker pound will lead to an increase in the price of imports, and this will cause SRAS to decrease as production becomes more expensive. If the pound becomes stronger, imports will be cheaper and so SRAS will increase. This is particularly important in the UK as we are heavily dependent on imports.</a:t>
            </a:r>
          </a:p>
          <a:p>
            <a:endParaRPr lang="en-GB" dirty="0"/>
          </a:p>
        </p:txBody>
      </p:sp>
      <p:pic>
        <p:nvPicPr>
          <p:cNvPr id="4" name="Picture 3">
            <a:extLst>
              <a:ext uri="{FF2B5EF4-FFF2-40B4-BE49-F238E27FC236}">
                <a16:creationId xmlns:a16="http://schemas.microsoft.com/office/drawing/2014/main" id="{6D65E8C5-8683-DF68-1A43-4F23AECB728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3F8942FB-E6B8-BBDD-AF35-2DD48DFCBC5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5A6A3CF9-3513-F952-942E-E6460D13EE01}"/>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3C4716E-3AF7-7655-1AFD-61A78846432D}"/>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457045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55A2C68-0C69-B047-8732-6242BB9B3556}"/>
              </a:ext>
            </a:extLst>
          </p:cNvPr>
          <p:cNvGrpSpPr/>
          <p:nvPr/>
        </p:nvGrpSpPr>
        <p:grpSpPr>
          <a:xfrm>
            <a:off x="4156662" y="3659365"/>
            <a:ext cx="4104455" cy="2861414"/>
            <a:chOff x="-537504" y="269360"/>
            <a:chExt cx="10173894" cy="6761094"/>
          </a:xfrm>
        </p:grpSpPr>
        <p:cxnSp>
          <p:nvCxnSpPr>
            <p:cNvPr id="6" name="Straight Connector 5">
              <a:extLst>
                <a:ext uri="{FF2B5EF4-FFF2-40B4-BE49-F238E27FC236}">
                  <a16:creationId xmlns:a16="http://schemas.microsoft.com/office/drawing/2014/main" id="{0B9DA09E-FA4F-9C4B-B541-276CA929D667}"/>
                </a:ext>
              </a:extLst>
            </p:cNvPr>
            <p:cNvCxnSpPr>
              <a:cxnSpLocks/>
            </p:cNvCxnSpPr>
            <p:nvPr/>
          </p:nvCxnSpPr>
          <p:spPr>
            <a:xfrm>
              <a:off x="1451828" y="506289"/>
              <a:ext cx="0" cy="5442991"/>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7" name="TextBox 6">
              <a:extLst>
                <a:ext uri="{FF2B5EF4-FFF2-40B4-BE49-F238E27FC236}">
                  <a16:creationId xmlns:a16="http://schemas.microsoft.com/office/drawing/2014/main" id="{3FCBC22D-2A9A-2345-990E-7B0A903A79A0}"/>
                </a:ext>
              </a:extLst>
            </p:cNvPr>
            <p:cNvSpPr txBox="1"/>
            <p:nvPr/>
          </p:nvSpPr>
          <p:spPr>
            <a:xfrm>
              <a:off x="-537504" y="495218"/>
              <a:ext cx="1869144"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Price</a:t>
              </a:r>
            </a:p>
          </p:txBody>
        </p:sp>
        <p:sp>
          <p:nvSpPr>
            <p:cNvPr id="9" name="TextBox 8">
              <a:extLst>
                <a:ext uri="{FF2B5EF4-FFF2-40B4-BE49-F238E27FC236}">
                  <a16:creationId xmlns:a16="http://schemas.microsoft.com/office/drawing/2014/main" id="{547D1850-BCC2-8C40-85A1-A8F38A9A00C4}"/>
                </a:ext>
              </a:extLst>
            </p:cNvPr>
            <p:cNvSpPr txBox="1"/>
            <p:nvPr/>
          </p:nvSpPr>
          <p:spPr>
            <a:xfrm>
              <a:off x="5220068" y="6085054"/>
              <a:ext cx="2988401" cy="945400"/>
            </a:xfrm>
            <a:prstGeom prst="rect">
              <a:avLst/>
            </a:prstGeom>
            <a:noFill/>
          </p:spPr>
          <p:txBody>
            <a:bodyPr wrap="square" rtlCol="0">
              <a:spAutoFit/>
            </a:bodyPr>
            <a:lstStyle/>
            <a:p>
              <a:pPr algn="r" defTabSz="914400"/>
              <a:r>
                <a:rPr lang="en-GB" sz="2000" b="1" dirty="0">
                  <a:solidFill>
                    <a:prstClr val="black"/>
                  </a:solidFill>
                  <a:latin typeface="Calibri" panose="020F0502020204030204"/>
                </a:rPr>
                <a:t>Real GDP</a:t>
              </a:r>
            </a:p>
          </p:txBody>
        </p:sp>
        <p:cxnSp>
          <p:nvCxnSpPr>
            <p:cNvPr id="11" name="Straight Connector 10">
              <a:extLst>
                <a:ext uri="{FF2B5EF4-FFF2-40B4-BE49-F238E27FC236}">
                  <a16:creationId xmlns:a16="http://schemas.microsoft.com/office/drawing/2014/main" id="{04AD13AA-965B-9641-99ED-758DBAE49CED}"/>
                </a:ext>
              </a:extLst>
            </p:cNvPr>
            <p:cNvCxnSpPr>
              <a:cxnSpLocks/>
            </p:cNvCxnSpPr>
            <p:nvPr/>
          </p:nvCxnSpPr>
          <p:spPr>
            <a:xfrm flipH="1">
              <a:off x="1835696" y="803705"/>
              <a:ext cx="5328592" cy="4739727"/>
            </a:xfrm>
            <a:prstGeom prst="line">
              <a:avLst/>
            </a:prstGeom>
            <a:ln w="57150" cmpd="sng">
              <a:solidFill>
                <a:schemeClr val="tx1">
                  <a:lumMod val="75000"/>
                  <a:lumOff val="25000"/>
                </a:schemeClr>
              </a:solidFill>
            </a:ln>
          </p:spPr>
          <p:style>
            <a:lnRef idx="3">
              <a:schemeClr val="accent4"/>
            </a:lnRef>
            <a:fillRef idx="0">
              <a:schemeClr val="accent4"/>
            </a:fillRef>
            <a:effectRef idx="2">
              <a:schemeClr val="accent4"/>
            </a:effectRef>
            <a:fontRef idx="minor">
              <a:schemeClr val="tx1"/>
            </a:fontRef>
          </p:style>
        </p:cxnSp>
        <p:sp>
          <p:nvSpPr>
            <p:cNvPr id="12" name="TextBox 11">
              <a:extLst>
                <a:ext uri="{FF2B5EF4-FFF2-40B4-BE49-F238E27FC236}">
                  <a16:creationId xmlns:a16="http://schemas.microsoft.com/office/drawing/2014/main" id="{67ABEC63-6D7F-C447-BC75-F21B725227EC}"/>
                </a:ext>
              </a:extLst>
            </p:cNvPr>
            <p:cNvSpPr txBox="1"/>
            <p:nvPr/>
          </p:nvSpPr>
          <p:spPr>
            <a:xfrm>
              <a:off x="7404142" y="269360"/>
              <a:ext cx="2232248" cy="945400"/>
            </a:xfrm>
            <a:prstGeom prst="rect">
              <a:avLst/>
            </a:prstGeom>
            <a:noFill/>
          </p:spPr>
          <p:txBody>
            <a:bodyPr wrap="square" rtlCol="0">
              <a:spAutoFit/>
            </a:bodyPr>
            <a:lstStyle/>
            <a:p>
              <a:pPr defTabSz="914400"/>
              <a:r>
                <a:rPr lang="en-GB" sz="2000" b="1" dirty="0">
                  <a:solidFill>
                    <a:prstClr val="black"/>
                  </a:solidFill>
                  <a:latin typeface="Calibri" panose="020F0502020204030204"/>
                </a:rPr>
                <a:t>SRAS</a:t>
              </a:r>
            </a:p>
          </p:txBody>
        </p:sp>
        <p:cxnSp>
          <p:nvCxnSpPr>
            <p:cNvPr id="13" name="Straight Connector 12">
              <a:extLst>
                <a:ext uri="{FF2B5EF4-FFF2-40B4-BE49-F238E27FC236}">
                  <a16:creationId xmlns:a16="http://schemas.microsoft.com/office/drawing/2014/main" id="{ED0328C0-05B8-F54B-B61D-5DEB8970421C}"/>
                </a:ext>
              </a:extLst>
            </p:cNvPr>
            <p:cNvCxnSpPr>
              <a:cxnSpLocks/>
            </p:cNvCxnSpPr>
            <p:nvPr/>
          </p:nvCxnSpPr>
          <p:spPr>
            <a:xfrm>
              <a:off x="1451828" y="5949280"/>
              <a:ext cx="6072500" cy="0"/>
            </a:xfrm>
            <a:prstGeom prst="line">
              <a:avLst/>
            </a:prstGeom>
            <a:ln w="57150">
              <a:solidFill>
                <a:schemeClr val="tx1">
                  <a:lumMod val="75000"/>
                  <a:lumOff val="25000"/>
                </a:schemeClr>
              </a:solidFill>
            </a:ln>
          </p:spPr>
          <p:style>
            <a:lnRef idx="3">
              <a:schemeClr val="accent1"/>
            </a:lnRef>
            <a:fillRef idx="0">
              <a:schemeClr val="accent1"/>
            </a:fillRef>
            <a:effectRef idx="2">
              <a:schemeClr val="accent1"/>
            </a:effectRef>
            <a:fontRef idx="minor">
              <a:schemeClr val="tx1"/>
            </a:fontRef>
          </p:style>
        </p:cxnSp>
      </p:grpSp>
      <p:cxnSp>
        <p:nvCxnSpPr>
          <p:cNvPr id="14" name="Straight Connector 13">
            <a:extLst>
              <a:ext uri="{FF2B5EF4-FFF2-40B4-BE49-F238E27FC236}">
                <a16:creationId xmlns:a16="http://schemas.microsoft.com/office/drawing/2014/main" id="{B52F6168-4ABE-024E-83AB-40E6B4295A0C}"/>
              </a:ext>
            </a:extLst>
          </p:cNvPr>
          <p:cNvCxnSpPr>
            <a:cxnSpLocks/>
            <a:stCxn id="15" idx="1"/>
          </p:cNvCxnSpPr>
          <p:nvPr/>
        </p:nvCxnSpPr>
        <p:spPr>
          <a:xfrm flipH="1">
            <a:off x="5068389" y="3486889"/>
            <a:ext cx="1932588" cy="1863343"/>
          </a:xfrm>
          <a:prstGeom prst="line">
            <a:avLst/>
          </a:prstGeom>
          <a:ln w="57150" cmpd="sng">
            <a:solidFill>
              <a:schemeClr val="tx1">
                <a:lumMod val="75000"/>
                <a:lumOff val="25000"/>
              </a:schemeClr>
            </a:solidFill>
          </a:ln>
        </p:spPr>
        <p:style>
          <a:lnRef idx="3">
            <a:schemeClr val="accent4"/>
          </a:lnRef>
          <a:fillRef idx="0">
            <a:schemeClr val="accent4"/>
          </a:fillRef>
          <a:effectRef idx="2">
            <a:schemeClr val="accent4"/>
          </a:effectRef>
          <a:fontRef idx="minor">
            <a:schemeClr val="tx1"/>
          </a:fontRef>
        </p:style>
      </p:cxnSp>
      <p:sp>
        <p:nvSpPr>
          <p:cNvPr id="15" name="TextBox 14">
            <a:extLst>
              <a:ext uri="{FF2B5EF4-FFF2-40B4-BE49-F238E27FC236}">
                <a16:creationId xmlns:a16="http://schemas.microsoft.com/office/drawing/2014/main" id="{B323603E-178C-2045-90AC-0552F23B71D2}"/>
              </a:ext>
            </a:extLst>
          </p:cNvPr>
          <p:cNvSpPr txBox="1"/>
          <p:nvPr/>
        </p:nvSpPr>
        <p:spPr>
          <a:xfrm>
            <a:off x="7000977" y="3286833"/>
            <a:ext cx="1440160" cy="400110"/>
          </a:xfrm>
          <a:prstGeom prst="rect">
            <a:avLst/>
          </a:prstGeom>
          <a:noFill/>
        </p:spPr>
        <p:txBody>
          <a:bodyPr wrap="square" rtlCol="0">
            <a:spAutoFit/>
          </a:bodyPr>
          <a:lstStyle/>
          <a:p>
            <a:pPr defTabSz="914400"/>
            <a:r>
              <a:rPr lang="en-GB" sz="2000" b="1" dirty="0">
                <a:solidFill>
                  <a:prstClr val="black"/>
                </a:solidFill>
                <a:latin typeface="Calibri" panose="020F0502020204030204"/>
              </a:rPr>
              <a:t>SRAS + Tax</a:t>
            </a:r>
          </a:p>
        </p:txBody>
      </p:sp>
      <p:sp>
        <p:nvSpPr>
          <p:cNvPr id="2" name="Title 1">
            <a:extLst>
              <a:ext uri="{FF2B5EF4-FFF2-40B4-BE49-F238E27FC236}">
                <a16:creationId xmlns:a16="http://schemas.microsoft.com/office/drawing/2014/main" id="{9DA6578C-8C4B-40EB-BC79-A2BA514A8B85}"/>
              </a:ext>
            </a:extLst>
          </p:cNvPr>
          <p:cNvSpPr>
            <a:spLocks noGrp="1"/>
          </p:cNvSpPr>
          <p:nvPr>
            <p:ph type="title"/>
          </p:nvPr>
        </p:nvSpPr>
        <p:spPr/>
        <p:txBody>
          <a:bodyPr/>
          <a:lstStyle/>
          <a:p>
            <a:r>
              <a:rPr lang="en-GB" dirty="0"/>
              <a:t>Factors That Shift SRAS (Price Related)</a:t>
            </a:r>
          </a:p>
        </p:txBody>
      </p:sp>
      <p:sp>
        <p:nvSpPr>
          <p:cNvPr id="3" name="Content Placeholder 2">
            <a:extLst>
              <a:ext uri="{FF2B5EF4-FFF2-40B4-BE49-F238E27FC236}">
                <a16:creationId xmlns:a16="http://schemas.microsoft.com/office/drawing/2014/main" id="{D9DDA300-AFFE-4627-B0F8-6A1A7007EC07}"/>
              </a:ext>
            </a:extLst>
          </p:cNvPr>
          <p:cNvSpPr>
            <a:spLocks noGrp="1"/>
          </p:cNvSpPr>
          <p:nvPr>
            <p:ph idx="1"/>
          </p:nvPr>
        </p:nvSpPr>
        <p:spPr>
          <a:xfrm>
            <a:off x="2532992" y="2186151"/>
            <a:ext cx="8820808" cy="3990811"/>
          </a:xfrm>
        </p:spPr>
        <p:txBody>
          <a:bodyPr/>
          <a:lstStyle/>
          <a:p>
            <a:r>
              <a:rPr lang="en-GB" dirty="0"/>
              <a:t>Tax Rates - Taxes increase the cost of production and thus they cause a fall in SRAS, shifting it to the left. Subsidies shift it the curve right as they decrease costs. </a:t>
            </a:r>
          </a:p>
          <a:p>
            <a:endParaRPr lang="en-GB" dirty="0"/>
          </a:p>
        </p:txBody>
      </p:sp>
      <p:pic>
        <p:nvPicPr>
          <p:cNvPr id="4" name="Picture 3">
            <a:extLst>
              <a:ext uri="{FF2B5EF4-FFF2-40B4-BE49-F238E27FC236}">
                <a16:creationId xmlns:a16="http://schemas.microsoft.com/office/drawing/2014/main" id="{23B0154B-6144-DF1C-2F95-33953557BC0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8" name="Picture 7">
            <a:extLst>
              <a:ext uri="{FF2B5EF4-FFF2-40B4-BE49-F238E27FC236}">
                <a16:creationId xmlns:a16="http://schemas.microsoft.com/office/drawing/2014/main" id="{8E1861D1-24D8-6788-0A8E-766651E15A0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10" name="Footer Placeholder 2">
            <a:extLst>
              <a:ext uri="{FF2B5EF4-FFF2-40B4-BE49-F238E27FC236}">
                <a16:creationId xmlns:a16="http://schemas.microsoft.com/office/drawing/2014/main" id="{F3B03DF6-6322-8FEF-0CF6-057D9AAFAE39}"/>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FFC3605A-FFE2-F4E3-587F-7AB3AE6F69BA}"/>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863863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F2F0E3-71BB-44CC-9CAF-DAC5B00F445B}">
  <ds:schemaRefs>
    <ds:schemaRef ds:uri="http://schemas.microsoft.com/sharepoint/v3/contenttype/forms"/>
  </ds:schemaRefs>
</ds:datastoreItem>
</file>

<file path=customXml/itemProps2.xml><?xml version="1.0" encoding="utf-8"?>
<ds:datastoreItem xmlns:ds="http://schemas.openxmlformats.org/officeDocument/2006/customXml" ds:itemID="{D35EAF0A-622D-46C9-B461-9BE83C4DB6B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3F8DB16-C73C-481C-89D1-C536A2C98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e32401-6fd2-4ce4-872f-f2e7513af3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184</TotalTime>
  <Words>1888</Words>
  <Application>Microsoft Office PowerPoint</Application>
  <PresentationFormat>Widescreen</PresentationFormat>
  <Paragraphs>202</Paragraphs>
  <Slides>25</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Arial</vt:lpstr>
      <vt:lpstr>Calibri</vt:lpstr>
      <vt:lpstr>Calibri Light</vt:lpstr>
      <vt:lpstr>Comic Sans MS</vt:lpstr>
      <vt:lpstr>gg sans</vt:lpstr>
      <vt:lpstr>Times New Roman</vt:lpstr>
      <vt:lpstr>Office Theme</vt:lpstr>
      <vt:lpstr>1_Office Theme</vt:lpstr>
      <vt:lpstr>2.5.2 Circular flow of income, expenditure and output</vt:lpstr>
      <vt:lpstr>Starter</vt:lpstr>
      <vt:lpstr>Recall</vt:lpstr>
      <vt:lpstr>  </vt:lpstr>
      <vt:lpstr>Aggregate Supply Curve </vt:lpstr>
      <vt:lpstr>Short Run Aggregate Supply Curve</vt:lpstr>
      <vt:lpstr>Activity</vt:lpstr>
      <vt:lpstr>Factors That Shift SRAS (Price Related)</vt:lpstr>
      <vt:lpstr>Factors That Shift SRAS (Price Related)</vt:lpstr>
      <vt:lpstr>LRAS CURVE </vt:lpstr>
      <vt:lpstr>LRAS CURVE</vt:lpstr>
      <vt:lpstr>Factors That Shift LRAS (Non-Price)</vt:lpstr>
      <vt:lpstr>Factors That Shift LRAS (Non-Price)</vt:lpstr>
      <vt:lpstr>Factors That Shift LRAS (Non-Price)</vt:lpstr>
      <vt:lpstr>Keynesian LRAS </vt:lpstr>
      <vt:lpstr>Classical LRAS</vt:lpstr>
      <vt:lpstr>Keynesian LRAS </vt:lpstr>
      <vt:lpstr>Plenary</vt:lpstr>
      <vt:lpstr>Question</vt:lpstr>
      <vt:lpstr>Question 1</vt:lpstr>
      <vt:lpstr>Question 2</vt:lpstr>
      <vt:lpstr>Question 3</vt:lpstr>
      <vt:lpstr>Question 4</vt:lpstr>
      <vt:lpstr>Question 5</vt:lpstr>
      <vt:lpstr>Question 6</vt:lpstr>
    </vt:vector>
  </TitlesOfParts>
  <Company>Yavneh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2.5.2 Circular flow of income, expenditure and output</dc:title>
  <dc:creator>Mr B Pieters</dc:creator>
  <cp:lastModifiedBy>Chezka Mae Madrona</cp:lastModifiedBy>
  <cp:revision>19</cp:revision>
  <dcterms:created xsi:type="dcterms:W3CDTF">2021-06-08T11:53:05Z</dcterms:created>
  <dcterms:modified xsi:type="dcterms:W3CDTF">2025-03-18T08:54:56Z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