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335" r:id="rId5"/>
    <p:sldId id="285" r:id="rId6"/>
    <p:sldId id="28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7" r:id="rId17"/>
    <p:sldId id="336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9785BE-7E59-D6AB-D0B0-65B50832D016}" v="5" dt="2023-06-07T09:58:17.8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5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50" y="7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4" Type="http://schemas.openxmlformats.org/officeDocument/2006/relationships/image" Target="../media/image11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4" Type="http://schemas.openxmlformats.org/officeDocument/2006/relationships/image" Target="../media/image11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33F7AE-92B1-4104-BD54-0D3104ACC5B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B11E99D1-0190-446D-99DD-783FC2A23849}">
      <dgm:prSet/>
      <dgm:spPr/>
      <dgm:t>
        <a:bodyPr/>
        <a:lstStyle/>
        <a:p>
          <a:r>
            <a:rPr lang="en-GB"/>
            <a:t>What is a an appreciation and depreciation of a currency?</a:t>
          </a:r>
          <a:endParaRPr lang="en-US"/>
        </a:p>
      </dgm:t>
    </dgm:pt>
    <dgm:pt modelId="{25A47D3A-B703-4249-8DC4-165343E9C720}" type="parTrans" cxnId="{506415FD-2F86-405E-9305-34C6D583AEA9}">
      <dgm:prSet/>
      <dgm:spPr/>
      <dgm:t>
        <a:bodyPr/>
        <a:lstStyle/>
        <a:p>
          <a:endParaRPr lang="en-US"/>
        </a:p>
      </dgm:t>
    </dgm:pt>
    <dgm:pt modelId="{C18D4B1C-F92C-497F-87E5-D4EE0D363428}" type="sibTrans" cxnId="{506415FD-2F86-405E-9305-34C6D583AEA9}">
      <dgm:prSet/>
      <dgm:spPr/>
      <dgm:t>
        <a:bodyPr/>
        <a:lstStyle/>
        <a:p>
          <a:endParaRPr lang="en-US"/>
        </a:p>
      </dgm:t>
    </dgm:pt>
    <dgm:pt modelId="{A3BE6D7F-33ED-4FFA-93DB-7210CAD5903A}">
      <dgm:prSet/>
      <dgm:spPr/>
      <dgm:t>
        <a:bodyPr/>
        <a:lstStyle/>
        <a:p>
          <a:r>
            <a:rPr lang="en-GB"/>
            <a:t>Draw a S&amp;D diagram to show a appreciation of the currency</a:t>
          </a:r>
          <a:endParaRPr lang="en-US"/>
        </a:p>
      </dgm:t>
    </dgm:pt>
    <dgm:pt modelId="{7FD1AAD7-FF05-4453-9689-9C5DFC0B4F62}" type="parTrans" cxnId="{83C3B806-8280-4453-9D35-A9D0B041B539}">
      <dgm:prSet/>
      <dgm:spPr/>
      <dgm:t>
        <a:bodyPr/>
        <a:lstStyle/>
        <a:p>
          <a:endParaRPr lang="en-US"/>
        </a:p>
      </dgm:t>
    </dgm:pt>
    <dgm:pt modelId="{E4EE6F73-EEAC-461F-8AE7-CFAC9BD9C3F6}" type="sibTrans" cxnId="{83C3B806-8280-4453-9D35-A9D0B041B539}">
      <dgm:prSet/>
      <dgm:spPr/>
      <dgm:t>
        <a:bodyPr/>
        <a:lstStyle/>
        <a:p>
          <a:endParaRPr lang="en-US"/>
        </a:p>
      </dgm:t>
    </dgm:pt>
    <dgm:pt modelId="{C4A707E9-69D2-4B55-A02F-DB6901CC0820}" type="pres">
      <dgm:prSet presAssocID="{6C33F7AE-92B1-4104-BD54-0D3104ACC5B4}" presName="root" presStyleCnt="0">
        <dgm:presLayoutVars>
          <dgm:dir/>
          <dgm:resizeHandles val="exact"/>
        </dgm:presLayoutVars>
      </dgm:prSet>
      <dgm:spPr/>
    </dgm:pt>
    <dgm:pt modelId="{267EDD67-EEE7-48C5-855F-897F95D870AC}" type="pres">
      <dgm:prSet presAssocID="{B11E99D1-0190-446D-99DD-783FC2A23849}" presName="compNode" presStyleCnt="0"/>
      <dgm:spPr/>
    </dgm:pt>
    <dgm:pt modelId="{B063935A-969F-451D-8AF1-8B56332A51C0}" type="pres">
      <dgm:prSet presAssocID="{B11E99D1-0190-446D-99DD-783FC2A23849}" presName="bgRect" presStyleLbl="bgShp" presStyleIdx="0" presStyleCnt="2"/>
      <dgm:spPr/>
    </dgm:pt>
    <dgm:pt modelId="{9B62AED8-00FC-40E9-91BE-A077F8D2B948}" type="pres">
      <dgm:prSet presAssocID="{B11E99D1-0190-446D-99DD-783FC2A23849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D6E33734-67BA-4171-AAB2-C597DECC4BF7}" type="pres">
      <dgm:prSet presAssocID="{B11E99D1-0190-446D-99DD-783FC2A23849}" presName="spaceRect" presStyleCnt="0"/>
      <dgm:spPr/>
    </dgm:pt>
    <dgm:pt modelId="{D89C7C1E-3956-4D2B-B56C-69CAD93950CE}" type="pres">
      <dgm:prSet presAssocID="{B11E99D1-0190-446D-99DD-783FC2A23849}" presName="parTx" presStyleLbl="revTx" presStyleIdx="0" presStyleCnt="2">
        <dgm:presLayoutVars>
          <dgm:chMax val="0"/>
          <dgm:chPref val="0"/>
        </dgm:presLayoutVars>
      </dgm:prSet>
      <dgm:spPr/>
    </dgm:pt>
    <dgm:pt modelId="{1590C592-D5B4-416B-BD23-367D6255D72D}" type="pres">
      <dgm:prSet presAssocID="{C18D4B1C-F92C-497F-87E5-D4EE0D363428}" presName="sibTrans" presStyleCnt="0"/>
      <dgm:spPr/>
    </dgm:pt>
    <dgm:pt modelId="{4DE74184-75D0-4E9B-BF47-338F822BE400}" type="pres">
      <dgm:prSet presAssocID="{A3BE6D7F-33ED-4FFA-93DB-7210CAD5903A}" presName="compNode" presStyleCnt="0"/>
      <dgm:spPr/>
    </dgm:pt>
    <dgm:pt modelId="{08E914FB-076E-44DF-B296-23BE13C449AB}" type="pres">
      <dgm:prSet presAssocID="{A3BE6D7F-33ED-4FFA-93DB-7210CAD5903A}" presName="bgRect" presStyleLbl="bgShp" presStyleIdx="1" presStyleCnt="2"/>
      <dgm:spPr/>
    </dgm:pt>
    <dgm:pt modelId="{2C11DC99-229C-4F87-BFB0-0327B98F3570}" type="pres">
      <dgm:prSet presAssocID="{A3BE6D7F-33ED-4FFA-93DB-7210CAD5903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otes"/>
        </a:ext>
      </dgm:extLst>
    </dgm:pt>
    <dgm:pt modelId="{5EF1484D-6CA4-4257-BC9F-C31B26CDC5B8}" type="pres">
      <dgm:prSet presAssocID="{A3BE6D7F-33ED-4FFA-93DB-7210CAD5903A}" presName="spaceRect" presStyleCnt="0"/>
      <dgm:spPr/>
    </dgm:pt>
    <dgm:pt modelId="{CD4197E8-6317-405B-B3AF-8AEC77AE01AE}" type="pres">
      <dgm:prSet presAssocID="{A3BE6D7F-33ED-4FFA-93DB-7210CAD5903A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83C3B806-8280-4453-9D35-A9D0B041B539}" srcId="{6C33F7AE-92B1-4104-BD54-0D3104ACC5B4}" destId="{A3BE6D7F-33ED-4FFA-93DB-7210CAD5903A}" srcOrd="1" destOrd="0" parTransId="{7FD1AAD7-FF05-4453-9689-9C5DFC0B4F62}" sibTransId="{E4EE6F73-EEAC-461F-8AE7-CFAC9BD9C3F6}"/>
    <dgm:cxn modelId="{0EA3C522-E091-4CAF-A4F4-D6942856A710}" type="presOf" srcId="{A3BE6D7F-33ED-4FFA-93DB-7210CAD5903A}" destId="{CD4197E8-6317-405B-B3AF-8AEC77AE01AE}" srcOrd="0" destOrd="0" presId="urn:microsoft.com/office/officeart/2018/2/layout/IconVerticalSolidList"/>
    <dgm:cxn modelId="{82CDC36F-2186-426E-A534-FAFA8BCF643F}" type="presOf" srcId="{B11E99D1-0190-446D-99DD-783FC2A23849}" destId="{D89C7C1E-3956-4D2B-B56C-69CAD93950CE}" srcOrd="0" destOrd="0" presId="urn:microsoft.com/office/officeart/2018/2/layout/IconVerticalSolidList"/>
    <dgm:cxn modelId="{70494077-D8C1-424A-9B94-B6A15CCBDD11}" type="presOf" srcId="{6C33F7AE-92B1-4104-BD54-0D3104ACC5B4}" destId="{C4A707E9-69D2-4B55-A02F-DB6901CC0820}" srcOrd="0" destOrd="0" presId="urn:microsoft.com/office/officeart/2018/2/layout/IconVerticalSolidList"/>
    <dgm:cxn modelId="{506415FD-2F86-405E-9305-34C6D583AEA9}" srcId="{6C33F7AE-92B1-4104-BD54-0D3104ACC5B4}" destId="{B11E99D1-0190-446D-99DD-783FC2A23849}" srcOrd="0" destOrd="0" parTransId="{25A47D3A-B703-4249-8DC4-165343E9C720}" sibTransId="{C18D4B1C-F92C-497F-87E5-D4EE0D363428}"/>
    <dgm:cxn modelId="{9A0CB403-A6C7-4F54-B603-6BE6C2F57075}" type="presParOf" srcId="{C4A707E9-69D2-4B55-A02F-DB6901CC0820}" destId="{267EDD67-EEE7-48C5-855F-897F95D870AC}" srcOrd="0" destOrd="0" presId="urn:microsoft.com/office/officeart/2018/2/layout/IconVerticalSolidList"/>
    <dgm:cxn modelId="{4064C19D-7EFC-420C-9C67-3E396AA0FCD4}" type="presParOf" srcId="{267EDD67-EEE7-48C5-855F-897F95D870AC}" destId="{B063935A-969F-451D-8AF1-8B56332A51C0}" srcOrd="0" destOrd="0" presId="urn:microsoft.com/office/officeart/2018/2/layout/IconVerticalSolidList"/>
    <dgm:cxn modelId="{114BF708-27A3-42B8-AB15-D1AC4200B947}" type="presParOf" srcId="{267EDD67-EEE7-48C5-855F-897F95D870AC}" destId="{9B62AED8-00FC-40E9-91BE-A077F8D2B948}" srcOrd="1" destOrd="0" presId="urn:microsoft.com/office/officeart/2018/2/layout/IconVerticalSolidList"/>
    <dgm:cxn modelId="{E8763742-B2B1-41C6-B0E7-077900DE697A}" type="presParOf" srcId="{267EDD67-EEE7-48C5-855F-897F95D870AC}" destId="{D6E33734-67BA-4171-AAB2-C597DECC4BF7}" srcOrd="2" destOrd="0" presId="urn:microsoft.com/office/officeart/2018/2/layout/IconVerticalSolidList"/>
    <dgm:cxn modelId="{DA84290A-6678-4EDE-BE07-3BD48F87451E}" type="presParOf" srcId="{267EDD67-EEE7-48C5-855F-897F95D870AC}" destId="{D89C7C1E-3956-4D2B-B56C-69CAD93950CE}" srcOrd="3" destOrd="0" presId="urn:microsoft.com/office/officeart/2018/2/layout/IconVerticalSolidList"/>
    <dgm:cxn modelId="{74E722C2-72F6-455B-A7BA-A3FD26417C1E}" type="presParOf" srcId="{C4A707E9-69D2-4B55-A02F-DB6901CC0820}" destId="{1590C592-D5B4-416B-BD23-367D6255D72D}" srcOrd="1" destOrd="0" presId="urn:microsoft.com/office/officeart/2018/2/layout/IconVerticalSolidList"/>
    <dgm:cxn modelId="{AF111AAA-9FC2-413A-A463-F633078548AD}" type="presParOf" srcId="{C4A707E9-69D2-4B55-A02F-DB6901CC0820}" destId="{4DE74184-75D0-4E9B-BF47-338F822BE400}" srcOrd="2" destOrd="0" presId="urn:microsoft.com/office/officeart/2018/2/layout/IconVerticalSolidList"/>
    <dgm:cxn modelId="{AED2AE4C-7AF1-491E-9B22-29B52E2309D9}" type="presParOf" srcId="{4DE74184-75D0-4E9B-BF47-338F822BE400}" destId="{08E914FB-076E-44DF-B296-23BE13C449AB}" srcOrd="0" destOrd="0" presId="urn:microsoft.com/office/officeart/2018/2/layout/IconVerticalSolidList"/>
    <dgm:cxn modelId="{4C61EE9F-B920-44F6-9D23-3D0BE39F171B}" type="presParOf" srcId="{4DE74184-75D0-4E9B-BF47-338F822BE400}" destId="{2C11DC99-229C-4F87-BFB0-0327B98F3570}" srcOrd="1" destOrd="0" presId="urn:microsoft.com/office/officeart/2018/2/layout/IconVerticalSolidList"/>
    <dgm:cxn modelId="{29E3D882-2E14-46C0-B488-057D7529939E}" type="presParOf" srcId="{4DE74184-75D0-4E9B-BF47-338F822BE400}" destId="{5EF1484D-6CA4-4257-BC9F-C31B26CDC5B8}" srcOrd="2" destOrd="0" presId="urn:microsoft.com/office/officeart/2018/2/layout/IconVerticalSolidList"/>
    <dgm:cxn modelId="{FD7B277D-C544-4F40-A864-23951900E8F4}" type="presParOf" srcId="{4DE74184-75D0-4E9B-BF47-338F822BE400}" destId="{CD4197E8-6317-405B-B3AF-8AEC77AE01A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4AF9F8E-0C77-4DF2-A29C-CB56E008DDF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0591F2CF-A3F4-4166-8181-BE2700267B66}">
      <dgm:prSet/>
      <dgm:spPr/>
      <dgm:t>
        <a:bodyPr/>
        <a:lstStyle/>
        <a:p>
          <a:r>
            <a:rPr lang="en-GB"/>
            <a:t>Draw a picture to explain what is currently going on with the UK Economy.</a:t>
          </a:r>
          <a:endParaRPr lang="en-US"/>
        </a:p>
      </dgm:t>
    </dgm:pt>
    <dgm:pt modelId="{2D43E8DC-108A-41F6-816B-1E094B208D55}" type="parTrans" cxnId="{91492D99-5415-44DB-AB26-05C430D44A39}">
      <dgm:prSet/>
      <dgm:spPr/>
      <dgm:t>
        <a:bodyPr/>
        <a:lstStyle/>
        <a:p>
          <a:endParaRPr lang="en-US"/>
        </a:p>
      </dgm:t>
    </dgm:pt>
    <dgm:pt modelId="{D928C899-4A26-4206-B774-87C5BDC1BF31}" type="sibTrans" cxnId="{91492D99-5415-44DB-AB26-05C430D44A39}">
      <dgm:prSet/>
      <dgm:spPr/>
      <dgm:t>
        <a:bodyPr/>
        <a:lstStyle/>
        <a:p>
          <a:endParaRPr lang="en-US"/>
        </a:p>
      </dgm:t>
    </dgm:pt>
    <dgm:pt modelId="{E818D026-FF83-4BF0-A848-BCAA746B5D78}">
      <dgm:prSet/>
      <dgm:spPr/>
      <dgm:t>
        <a:bodyPr/>
        <a:lstStyle/>
        <a:p>
          <a:r>
            <a:rPr lang="en-GB"/>
            <a:t>Using key terms we have learnt, explain what you have drawn.</a:t>
          </a:r>
          <a:endParaRPr lang="en-US"/>
        </a:p>
      </dgm:t>
    </dgm:pt>
    <dgm:pt modelId="{F8F9FD40-E6EA-461A-AE87-D8CD4D2524F1}" type="parTrans" cxnId="{80CAA840-409B-402A-A0FE-8835BA2AC2E6}">
      <dgm:prSet/>
      <dgm:spPr/>
      <dgm:t>
        <a:bodyPr/>
        <a:lstStyle/>
        <a:p>
          <a:endParaRPr lang="en-US"/>
        </a:p>
      </dgm:t>
    </dgm:pt>
    <dgm:pt modelId="{D3924662-FDA0-43B6-9BDD-6AF439FFA38D}" type="sibTrans" cxnId="{80CAA840-409B-402A-A0FE-8835BA2AC2E6}">
      <dgm:prSet/>
      <dgm:spPr/>
      <dgm:t>
        <a:bodyPr/>
        <a:lstStyle/>
        <a:p>
          <a:endParaRPr lang="en-US"/>
        </a:p>
      </dgm:t>
    </dgm:pt>
    <dgm:pt modelId="{2CC69738-B27F-44D2-90C9-FFA793755A82}" type="pres">
      <dgm:prSet presAssocID="{34AF9F8E-0C77-4DF2-A29C-CB56E008DDF4}" presName="root" presStyleCnt="0">
        <dgm:presLayoutVars>
          <dgm:dir/>
          <dgm:resizeHandles val="exact"/>
        </dgm:presLayoutVars>
      </dgm:prSet>
      <dgm:spPr/>
    </dgm:pt>
    <dgm:pt modelId="{B485C2E4-32BD-434A-A718-C930AD151BED}" type="pres">
      <dgm:prSet presAssocID="{0591F2CF-A3F4-4166-8181-BE2700267B66}" presName="compNode" presStyleCnt="0"/>
      <dgm:spPr/>
    </dgm:pt>
    <dgm:pt modelId="{B633CD12-DB2D-401F-9B22-8F80D1C08C42}" type="pres">
      <dgm:prSet presAssocID="{0591F2CF-A3F4-4166-8181-BE2700267B66}" presName="bgRect" presStyleLbl="bgShp" presStyleIdx="0" presStyleCnt="2"/>
      <dgm:spPr/>
    </dgm:pt>
    <dgm:pt modelId="{A5C72C5F-6CDE-4731-8CAC-E387FCE9CCA3}" type="pres">
      <dgm:prSet presAssocID="{0591F2CF-A3F4-4166-8181-BE2700267B66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ins"/>
        </a:ext>
      </dgm:extLst>
    </dgm:pt>
    <dgm:pt modelId="{9D382A6A-EDC3-4574-8FE3-D253153E85DA}" type="pres">
      <dgm:prSet presAssocID="{0591F2CF-A3F4-4166-8181-BE2700267B66}" presName="spaceRect" presStyleCnt="0"/>
      <dgm:spPr/>
    </dgm:pt>
    <dgm:pt modelId="{D5BC0A8D-3833-4E9F-86D5-2112BC526052}" type="pres">
      <dgm:prSet presAssocID="{0591F2CF-A3F4-4166-8181-BE2700267B66}" presName="parTx" presStyleLbl="revTx" presStyleIdx="0" presStyleCnt="2">
        <dgm:presLayoutVars>
          <dgm:chMax val="0"/>
          <dgm:chPref val="0"/>
        </dgm:presLayoutVars>
      </dgm:prSet>
      <dgm:spPr/>
    </dgm:pt>
    <dgm:pt modelId="{D7091748-ABA6-447D-BDB8-68518FA6B36D}" type="pres">
      <dgm:prSet presAssocID="{D928C899-4A26-4206-B774-87C5BDC1BF31}" presName="sibTrans" presStyleCnt="0"/>
      <dgm:spPr/>
    </dgm:pt>
    <dgm:pt modelId="{86419058-EEF6-4FDB-B87E-BAD3B9385CE3}" type="pres">
      <dgm:prSet presAssocID="{E818D026-FF83-4BF0-A848-BCAA746B5D78}" presName="compNode" presStyleCnt="0"/>
      <dgm:spPr/>
    </dgm:pt>
    <dgm:pt modelId="{E03F4820-1392-431D-ACE7-D05DEBFB934B}" type="pres">
      <dgm:prSet presAssocID="{E818D026-FF83-4BF0-A848-BCAA746B5D78}" presName="bgRect" presStyleLbl="bgShp" presStyleIdx="1" presStyleCnt="2"/>
      <dgm:spPr/>
    </dgm:pt>
    <dgm:pt modelId="{9FE849FD-78B7-4706-A31E-EFCCE4A5711D}" type="pres">
      <dgm:prSet presAssocID="{E818D026-FF83-4BF0-A848-BCAA746B5D78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ncil"/>
        </a:ext>
      </dgm:extLst>
    </dgm:pt>
    <dgm:pt modelId="{EE31C026-4FC4-4A89-8C43-658560A1F13A}" type="pres">
      <dgm:prSet presAssocID="{E818D026-FF83-4BF0-A848-BCAA746B5D78}" presName="spaceRect" presStyleCnt="0"/>
      <dgm:spPr/>
    </dgm:pt>
    <dgm:pt modelId="{8A575826-605F-437B-B02D-336EF4440613}" type="pres">
      <dgm:prSet presAssocID="{E818D026-FF83-4BF0-A848-BCAA746B5D78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80CAA840-409B-402A-A0FE-8835BA2AC2E6}" srcId="{34AF9F8E-0C77-4DF2-A29C-CB56E008DDF4}" destId="{E818D026-FF83-4BF0-A848-BCAA746B5D78}" srcOrd="1" destOrd="0" parTransId="{F8F9FD40-E6EA-461A-AE87-D8CD4D2524F1}" sibTransId="{D3924662-FDA0-43B6-9BDD-6AF439FFA38D}"/>
    <dgm:cxn modelId="{37FF9B70-D139-4CB6-A560-8CD9F482502A}" type="presOf" srcId="{0591F2CF-A3F4-4166-8181-BE2700267B66}" destId="{D5BC0A8D-3833-4E9F-86D5-2112BC526052}" srcOrd="0" destOrd="0" presId="urn:microsoft.com/office/officeart/2018/2/layout/IconVerticalSolidList"/>
    <dgm:cxn modelId="{91492D99-5415-44DB-AB26-05C430D44A39}" srcId="{34AF9F8E-0C77-4DF2-A29C-CB56E008DDF4}" destId="{0591F2CF-A3F4-4166-8181-BE2700267B66}" srcOrd="0" destOrd="0" parTransId="{2D43E8DC-108A-41F6-816B-1E094B208D55}" sibTransId="{D928C899-4A26-4206-B774-87C5BDC1BF31}"/>
    <dgm:cxn modelId="{5CCA9FA2-35E5-4F8B-8A64-3FBE1ACBD436}" type="presOf" srcId="{34AF9F8E-0C77-4DF2-A29C-CB56E008DDF4}" destId="{2CC69738-B27F-44D2-90C9-FFA793755A82}" srcOrd="0" destOrd="0" presId="urn:microsoft.com/office/officeart/2018/2/layout/IconVerticalSolidList"/>
    <dgm:cxn modelId="{F967CCE7-4E91-4A6E-BFB9-CBBF162BF946}" type="presOf" srcId="{E818D026-FF83-4BF0-A848-BCAA746B5D78}" destId="{8A575826-605F-437B-B02D-336EF4440613}" srcOrd="0" destOrd="0" presId="urn:microsoft.com/office/officeart/2018/2/layout/IconVerticalSolidList"/>
    <dgm:cxn modelId="{17E855C4-3F99-4B21-9288-459EAFD863AA}" type="presParOf" srcId="{2CC69738-B27F-44D2-90C9-FFA793755A82}" destId="{B485C2E4-32BD-434A-A718-C930AD151BED}" srcOrd="0" destOrd="0" presId="urn:microsoft.com/office/officeart/2018/2/layout/IconVerticalSolidList"/>
    <dgm:cxn modelId="{6BFECFE5-F856-47FB-B3E9-EDB969E7BE9D}" type="presParOf" srcId="{B485C2E4-32BD-434A-A718-C930AD151BED}" destId="{B633CD12-DB2D-401F-9B22-8F80D1C08C42}" srcOrd="0" destOrd="0" presId="urn:microsoft.com/office/officeart/2018/2/layout/IconVerticalSolidList"/>
    <dgm:cxn modelId="{A0052A98-3A9D-40F0-8CBC-DF899818E11F}" type="presParOf" srcId="{B485C2E4-32BD-434A-A718-C930AD151BED}" destId="{A5C72C5F-6CDE-4731-8CAC-E387FCE9CCA3}" srcOrd="1" destOrd="0" presId="urn:microsoft.com/office/officeart/2018/2/layout/IconVerticalSolidList"/>
    <dgm:cxn modelId="{8915CAC3-8350-4A74-B01A-4F6C03166855}" type="presParOf" srcId="{B485C2E4-32BD-434A-A718-C930AD151BED}" destId="{9D382A6A-EDC3-4574-8FE3-D253153E85DA}" srcOrd="2" destOrd="0" presId="urn:microsoft.com/office/officeart/2018/2/layout/IconVerticalSolidList"/>
    <dgm:cxn modelId="{31B4673C-38F9-41B6-B313-F7CF3D3ED645}" type="presParOf" srcId="{B485C2E4-32BD-434A-A718-C930AD151BED}" destId="{D5BC0A8D-3833-4E9F-86D5-2112BC526052}" srcOrd="3" destOrd="0" presId="urn:microsoft.com/office/officeart/2018/2/layout/IconVerticalSolidList"/>
    <dgm:cxn modelId="{C4B79090-0019-496E-86A7-A1FC5FA325CB}" type="presParOf" srcId="{2CC69738-B27F-44D2-90C9-FFA793755A82}" destId="{D7091748-ABA6-447D-BDB8-68518FA6B36D}" srcOrd="1" destOrd="0" presId="urn:microsoft.com/office/officeart/2018/2/layout/IconVerticalSolidList"/>
    <dgm:cxn modelId="{9204F24F-A645-4B74-B6C7-F520B66D6736}" type="presParOf" srcId="{2CC69738-B27F-44D2-90C9-FFA793755A82}" destId="{86419058-EEF6-4FDB-B87E-BAD3B9385CE3}" srcOrd="2" destOrd="0" presId="urn:microsoft.com/office/officeart/2018/2/layout/IconVerticalSolidList"/>
    <dgm:cxn modelId="{D7A564C0-B4D9-47A9-B645-8B3D40BE770D}" type="presParOf" srcId="{86419058-EEF6-4FDB-B87E-BAD3B9385CE3}" destId="{E03F4820-1392-431D-ACE7-D05DEBFB934B}" srcOrd="0" destOrd="0" presId="urn:microsoft.com/office/officeart/2018/2/layout/IconVerticalSolidList"/>
    <dgm:cxn modelId="{A5729932-96F9-4B11-B015-C2969358EA6D}" type="presParOf" srcId="{86419058-EEF6-4FDB-B87E-BAD3B9385CE3}" destId="{9FE849FD-78B7-4706-A31E-EFCCE4A5711D}" srcOrd="1" destOrd="0" presId="urn:microsoft.com/office/officeart/2018/2/layout/IconVerticalSolidList"/>
    <dgm:cxn modelId="{A30FA637-BA3E-4897-9B5E-8DA8BA06527E}" type="presParOf" srcId="{86419058-EEF6-4FDB-B87E-BAD3B9385CE3}" destId="{EE31C026-4FC4-4A89-8C43-658560A1F13A}" srcOrd="2" destOrd="0" presId="urn:microsoft.com/office/officeart/2018/2/layout/IconVerticalSolidList"/>
    <dgm:cxn modelId="{D4DE9746-235E-4526-B04D-E453EE9BDAAA}" type="presParOf" srcId="{86419058-EEF6-4FDB-B87E-BAD3B9385CE3}" destId="{8A575826-605F-437B-B02D-336EF444061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DA72346-21CC-4B8D-8769-4B583A27428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B8252A7A-CA2E-41BB-843A-757D92714D46}">
      <dgm:prSet/>
      <dgm:spPr/>
      <dgm:t>
        <a:bodyPr/>
        <a:lstStyle/>
        <a:p>
          <a:r>
            <a:rPr lang="en-GB"/>
            <a:t>Do you understand what aggregate demand is?</a:t>
          </a:r>
          <a:endParaRPr lang="en-US"/>
        </a:p>
      </dgm:t>
    </dgm:pt>
    <dgm:pt modelId="{A283FF28-818D-4D5E-8637-2D791127C0B3}" type="parTrans" cxnId="{9F5A8697-00EF-4EE2-8D83-2DD9E8827194}">
      <dgm:prSet/>
      <dgm:spPr/>
      <dgm:t>
        <a:bodyPr/>
        <a:lstStyle/>
        <a:p>
          <a:endParaRPr lang="en-US"/>
        </a:p>
      </dgm:t>
    </dgm:pt>
    <dgm:pt modelId="{6758BABF-2A1F-4631-95CA-88B799ECBE5E}" type="sibTrans" cxnId="{9F5A8697-00EF-4EE2-8D83-2DD9E8827194}">
      <dgm:prSet/>
      <dgm:spPr/>
      <dgm:t>
        <a:bodyPr/>
        <a:lstStyle/>
        <a:p>
          <a:endParaRPr lang="en-US"/>
        </a:p>
      </dgm:t>
    </dgm:pt>
    <dgm:pt modelId="{346C51CB-7595-420C-8674-A6F0FC1F6243}">
      <dgm:prSet/>
      <dgm:spPr/>
      <dgm:t>
        <a:bodyPr/>
        <a:lstStyle/>
        <a:p>
          <a:r>
            <a:rPr lang="en-GB"/>
            <a:t>Are you able to show economic growth on a diagram?</a:t>
          </a:r>
          <a:endParaRPr lang="en-US"/>
        </a:p>
      </dgm:t>
    </dgm:pt>
    <dgm:pt modelId="{309D7835-CF6D-4F71-B628-A9DEB56E94DD}" type="parTrans" cxnId="{2D7A00C9-392A-4193-AFF6-767E6869A046}">
      <dgm:prSet/>
      <dgm:spPr/>
      <dgm:t>
        <a:bodyPr/>
        <a:lstStyle/>
        <a:p>
          <a:endParaRPr lang="en-US"/>
        </a:p>
      </dgm:t>
    </dgm:pt>
    <dgm:pt modelId="{BCBC7A24-6299-4FF7-9F63-9389D5B275C7}" type="sibTrans" cxnId="{2D7A00C9-392A-4193-AFF6-767E6869A046}">
      <dgm:prSet/>
      <dgm:spPr/>
      <dgm:t>
        <a:bodyPr/>
        <a:lstStyle/>
        <a:p>
          <a:endParaRPr lang="en-US"/>
        </a:p>
      </dgm:t>
    </dgm:pt>
    <dgm:pt modelId="{F227F03D-558C-416D-ABE4-D51D64E4AFED}">
      <dgm:prSet/>
      <dgm:spPr/>
      <dgm:t>
        <a:bodyPr/>
        <a:lstStyle/>
        <a:p>
          <a:r>
            <a:rPr lang="en-GB"/>
            <a:t>Are you able to analyse the potential issues with economic growth?</a:t>
          </a:r>
          <a:endParaRPr lang="en-US"/>
        </a:p>
      </dgm:t>
    </dgm:pt>
    <dgm:pt modelId="{458CC9F4-3622-475C-BC1C-A74429A1FB87}" type="parTrans" cxnId="{59D9555B-0400-434B-BBF0-B69B150E9EAF}">
      <dgm:prSet/>
      <dgm:spPr/>
      <dgm:t>
        <a:bodyPr/>
        <a:lstStyle/>
        <a:p>
          <a:endParaRPr lang="en-US"/>
        </a:p>
      </dgm:t>
    </dgm:pt>
    <dgm:pt modelId="{64A9D831-8F7E-4574-89BE-88E1F6C6D6E9}" type="sibTrans" cxnId="{59D9555B-0400-434B-BBF0-B69B150E9EAF}">
      <dgm:prSet/>
      <dgm:spPr/>
      <dgm:t>
        <a:bodyPr/>
        <a:lstStyle/>
        <a:p>
          <a:endParaRPr lang="en-US"/>
        </a:p>
      </dgm:t>
    </dgm:pt>
    <dgm:pt modelId="{4FA6FF39-3D05-43DE-BCCA-2457ED5861A4}" type="pres">
      <dgm:prSet presAssocID="{5DA72346-21CC-4B8D-8769-4B583A274286}" presName="root" presStyleCnt="0">
        <dgm:presLayoutVars>
          <dgm:dir/>
          <dgm:resizeHandles val="exact"/>
        </dgm:presLayoutVars>
      </dgm:prSet>
      <dgm:spPr/>
    </dgm:pt>
    <dgm:pt modelId="{FE05AB76-F0F2-4173-BDED-F57F6D220F9A}" type="pres">
      <dgm:prSet presAssocID="{B8252A7A-CA2E-41BB-843A-757D92714D46}" presName="compNode" presStyleCnt="0"/>
      <dgm:spPr/>
    </dgm:pt>
    <dgm:pt modelId="{001099E1-BABE-475C-9D96-56276938993A}" type="pres">
      <dgm:prSet presAssocID="{B8252A7A-CA2E-41BB-843A-757D92714D46}" presName="bgRect" presStyleLbl="bgShp" presStyleIdx="0" presStyleCnt="3"/>
      <dgm:spPr/>
    </dgm:pt>
    <dgm:pt modelId="{E4CFAF01-4E0C-4539-B756-E516C54B3920}" type="pres">
      <dgm:prSet presAssocID="{B8252A7A-CA2E-41BB-843A-757D92714D4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F936E0DD-350A-43E7-9DA0-40C500F88E5C}" type="pres">
      <dgm:prSet presAssocID="{B8252A7A-CA2E-41BB-843A-757D92714D46}" presName="spaceRect" presStyleCnt="0"/>
      <dgm:spPr/>
    </dgm:pt>
    <dgm:pt modelId="{F7AD79C2-1A9C-4DB4-9E19-68A8EED12FDB}" type="pres">
      <dgm:prSet presAssocID="{B8252A7A-CA2E-41BB-843A-757D92714D46}" presName="parTx" presStyleLbl="revTx" presStyleIdx="0" presStyleCnt="3">
        <dgm:presLayoutVars>
          <dgm:chMax val="0"/>
          <dgm:chPref val="0"/>
        </dgm:presLayoutVars>
      </dgm:prSet>
      <dgm:spPr/>
    </dgm:pt>
    <dgm:pt modelId="{B069D6B9-5825-4470-ADB3-786DA4FAE332}" type="pres">
      <dgm:prSet presAssocID="{6758BABF-2A1F-4631-95CA-88B799ECBE5E}" presName="sibTrans" presStyleCnt="0"/>
      <dgm:spPr/>
    </dgm:pt>
    <dgm:pt modelId="{4A279CE7-2CC6-4843-BBD8-8100296E63BB}" type="pres">
      <dgm:prSet presAssocID="{346C51CB-7595-420C-8674-A6F0FC1F6243}" presName="compNode" presStyleCnt="0"/>
      <dgm:spPr/>
    </dgm:pt>
    <dgm:pt modelId="{61325163-E196-477B-9B00-04707550C410}" type="pres">
      <dgm:prSet presAssocID="{346C51CB-7595-420C-8674-A6F0FC1F6243}" presName="bgRect" presStyleLbl="bgShp" presStyleIdx="1" presStyleCnt="3"/>
      <dgm:spPr/>
    </dgm:pt>
    <dgm:pt modelId="{42286429-1DD7-4FFD-ABA6-3C184103E136}" type="pres">
      <dgm:prSet presAssocID="{346C51CB-7595-420C-8674-A6F0FC1F6243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siness Growth"/>
        </a:ext>
      </dgm:extLst>
    </dgm:pt>
    <dgm:pt modelId="{F8DDBD62-83C2-4A7F-B9FD-5FC37580B970}" type="pres">
      <dgm:prSet presAssocID="{346C51CB-7595-420C-8674-A6F0FC1F6243}" presName="spaceRect" presStyleCnt="0"/>
      <dgm:spPr/>
    </dgm:pt>
    <dgm:pt modelId="{52BDAE7F-4F05-4F11-BCF8-2CD497AFEC22}" type="pres">
      <dgm:prSet presAssocID="{346C51CB-7595-420C-8674-A6F0FC1F6243}" presName="parTx" presStyleLbl="revTx" presStyleIdx="1" presStyleCnt="3">
        <dgm:presLayoutVars>
          <dgm:chMax val="0"/>
          <dgm:chPref val="0"/>
        </dgm:presLayoutVars>
      </dgm:prSet>
      <dgm:spPr/>
    </dgm:pt>
    <dgm:pt modelId="{91D72A7A-9D29-43F5-995D-F1B78B55143C}" type="pres">
      <dgm:prSet presAssocID="{BCBC7A24-6299-4FF7-9F63-9389D5B275C7}" presName="sibTrans" presStyleCnt="0"/>
      <dgm:spPr/>
    </dgm:pt>
    <dgm:pt modelId="{C8423518-D43A-4648-9236-A20AFBB33D54}" type="pres">
      <dgm:prSet presAssocID="{F227F03D-558C-416D-ABE4-D51D64E4AFED}" presName="compNode" presStyleCnt="0"/>
      <dgm:spPr/>
    </dgm:pt>
    <dgm:pt modelId="{6D9D94A0-A7BD-40C5-B31F-2A1EB1AC8FAE}" type="pres">
      <dgm:prSet presAssocID="{F227F03D-558C-416D-ABE4-D51D64E4AFED}" presName="bgRect" presStyleLbl="bgShp" presStyleIdx="2" presStyleCnt="3"/>
      <dgm:spPr/>
    </dgm:pt>
    <dgm:pt modelId="{42CEF230-17C2-4131-867B-B69DD2508D0D}" type="pres">
      <dgm:prSet presAssocID="{F227F03D-558C-416D-ABE4-D51D64E4AFED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Graph with Upward Trend"/>
        </a:ext>
      </dgm:extLst>
    </dgm:pt>
    <dgm:pt modelId="{0B06219F-F233-42F0-B009-4238B269D639}" type="pres">
      <dgm:prSet presAssocID="{F227F03D-558C-416D-ABE4-D51D64E4AFED}" presName="spaceRect" presStyleCnt="0"/>
      <dgm:spPr/>
    </dgm:pt>
    <dgm:pt modelId="{D85AF32F-BD8C-4B7B-886A-04AF01F69EF9}" type="pres">
      <dgm:prSet presAssocID="{F227F03D-558C-416D-ABE4-D51D64E4AFED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2611791B-8F90-4F53-8D0C-7F637F125110}" type="presOf" srcId="{5DA72346-21CC-4B8D-8769-4B583A274286}" destId="{4FA6FF39-3D05-43DE-BCCA-2457ED5861A4}" srcOrd="0" destOrd="0" presId="urn:microsoft.com/office/officeart/2018/2/layout/IconVerticalSolidList"/>
    <dgm:cxn modelId="{59D9555B-0400-434B-BBF0-B69B150E9EAF}" srcId="{5DA72346-21CC-4B8D-8769-4B583A274286}" destId="{F227F03D-558C-416D-ABE4-D51D64E4AFED}" srcOrd="2" destOrd="0" parTransId="{458CC9F4-3622-475C-BC1C-A74429A1FB87}" sibTransId="{64A9D831-8F7E-4574-89BE-88E1F6C6D6E9}"/>
    <dgm:cxn modelId="{947D424E-30A1-420A-8749-343C1D4867CD}" type="presOf" srcId="{346C51CB-7595-420C-8674-A6F0FC1F6243}" destId="{52BDAE7F-4F05-4F11-BCF8-2CD497AFEC22}" srcOrd="0" destOrd="0" presId="urn:microsoft.com/office/officeart/2018/2/layout/IconVerticalSolidList"/>
    <dgm:cxn modelId="{66D6776E-25DC-41CF-B240-95B0F55388EF}" type="presOf" srcId="{F227F03D-558C-416D-ABE4-D51D64E4AFED}" destId="{D85AF32F-BD8C-4B7B-886A-04AF01F69EF9}" srcOrd="0" destOrd="0" presId="urn:microsoft.com/office/officeart/2018/2/layout/IconVerticalSolidList"/>
    <dgm:cxn modelId="{7F1D0780-6DC3-4D38-AFE8-07DFFCA295A6}" type="presOf" srcId="{B8252A7A-CA2E-41BB-843A-757D92714D46}" destId="{F7AD79C2-1A9C-4DB4-9E19-68A8EED12FDB}" srcOrd="0" destOrd="0" presId="urn:microsoft.com/office/officeart/2018/2/layout/IconVerticalSolidList"/>
    <dgm:cxn modelId="{9F5A8697-00EF-4EE2-8D83-2DD9E8827194}" srcId="{5DA72346-21CC-4B8D-8769-4B583A274286}" destId="{B8252A7A-CA2E-41BB-843A-757D92714D46}" srcOrd="0" destOrd="0" parTransId="{A283FF28-818D-4D5E-8637-2D791127C0B3}" sibTransId="{6758BABF-2A1F-4631-95CA-88B799ECBE5E}"/>
    <dgm:cxn modelId="{2D7A00C9-392A-4193-AFF6-767E6869A046}" srcId="{5DA72346-21CC-4B8D-8769-4B583A274286}" destId="{346C51CB-7595-420C-8674-A6F0FC1F6243}" srcOrd="1" destOrd="0" parTransId="{309D7835-CF6D-4F71-B628-A9DEB56E94DD}" sibTransId="{BCBC7A24-6299-4FF7-9F63-9389D5B275C7}"/>
    <dgm:cxn modelId="{3C66B17C-A904-4F8D-B0E4-53FA0F3DB82F}" type="presParOf" srcId="{4FA6FF39-3D05-43DE-BCCA-2457ED5861A4}" destId="{FE05AB76-F0F2-4173-BDED-F57F6D220F9A}" srcOrd="0" destOrd="0" presId="urn:microsoft.com/office/officeart/2018/2/layout/IconVerticalSolidList"/>
    <dgm:cxn modelId="{2E5242A4-C2DA-4B0D-9492-55D7A456FA86}" type="presParOf" srcId="{FE05AB76-F0F2-4173-BDED-F57F6D220F9A}" destId="{001099E1-BABE-475C-9D96-56276938993A}" srcOrd="0" destOrd="0" presId="urn:microsoft.com/office/officeart/2018/2/layout/IconVerticalSolidList"/>
    <dgm:cxn modelId="{94A4728F-4E35-4E8B-84AF-765A00489EE6}" type="presParOf" srcId="{FE05AB76-F0F2-4173-BDED-F57F6D220F9A}" destId="{E4CFAF01-4E0C-4539-B756-E516C54B3920}" srcOrd="1" destOrd="0" presId="urn:microsoft.com/office/officeart/2018/2/layout/IconVerticalSolidList"/>
    <dgm:cxn modelId="{CDCE0F15-DDBE-42F1-A9B4-E9EE16476902}" type="presParOf" srcId="{FE05AB76-F0F2-4173-BDED-F57F6D220F9A}" destId="{F936E0DD-350A-43E7-9DA0-40C500F88E5C}" srcOrd="2" destOrd="0" presId="urn:microsoft.com/office/officeart/2018/2/layout/IconVerticalSolidList"/>
    <dgm:cxn modelId="{B7EAC8A3-B1DA-4C63-A248-AF1FDF0FA2C8}" type="presParOf" srcId="{FE05AB76-F0F2-4173-BDED-F57F6D220F9A}" destId="{F7AD79C2-1A9C-4DB4-9E19-68A8EED12FDB}" srcOrd="3" destOrd="0" presId="urn:microsoft.com/office/officeart/2018/2/layout/IconVerticalSolidList"/>
    <dgm:cxn modelId="{CD7417EB-58EC-4413-9483-736797EE46DB}" type="presParOf" srcId="{4FA6FF39-3D05-43DE-BCCA-2457ED5861A4}" destId="{B069D6B9-5825-4470-ADB3-786DA4FAE332}" srcOrd="1" destOrd="0" presId="urn:microsoft.com/office/officeart/2018/2/layout/IconVerticalSolidList"/>
    <dgm:cxn modelId="{238D44BB-152E-42CC-AD61-29636916BF2E}" type="presParOf" srcId="{4FA6FF39-3D05-43DE-BCCA-2457ED5861A4}" destId="{4A279CE7-2CC6-4843-BBD8-8100296E63BB}" srcOrd="2" destOrd="0" presId="urn:microsoft.com/office/officeart/2018/2/layout/IconVerticalSolidList"/>
    <dgm:cxn modelId="{D0EAFD08-18B2-4C41-B4F2-CE3F81045C58}" type="presParOf" srcId="{4A279CE7-2CC6-4843-BBD8-8100296E63BB}" destId="{61325163-E196-477B-9B00-04707550C410}" srcOrd="0" destOrd="0" presId="urn:microsoft.com/office/officeart/2018/2/layout/IconVerticalSolidList"/>
    <dgm:cxn modelId="{4CD3DDA5-4CA6-4A1F-8E79-2754FF79259F}" type="presParOf" srcId="{4A279CE7-2CC6-4843-BBD8-8100296E63BB}" destId="{42286429-1DD7-4FFD-ABA6-3C184103E136}" srcOrd="1" destOrd="0" presId="urn:microsoft.com/office/officeart/2018/2/layout/IconVerticalSolidList"/>
    <dgm:cxn modelId="{53BB9EE1-0827-4B1B-BA32-CCBB549AD256}" type="presParOf" srcId="{4A279CE7-2CC6-4843-BBD8-8100296E63BB}" destId="{F8DDBD62-83C2-4A7F-B9FD-5FC37580B970}" srcOrd="2" destOrd="0" presId="urn:microsoft.com/office/officeart/2018/2/layout/IconVerticalSolidList"/>
    <dgm:cxn modelId="{9452A1F5-ECEB-4222-AEEF-A8B3F365C118}" type="presParOf" srcId="{4A279CE7-2CC6-4843-BBD8-8100296E63BB}" destId="{52BDAE7F-4F05-4F11-BCF8-2CD497AFEC22}" srcOrd="3" destOrd="0" presId="urn:microsoft.com/office/officeart/2018/2/layout/IconVerticalSolidList"/>
    <dgm:cxn modelId="{620469A4-EFB9-47E9-B666-28DB9D3FE445}" type="presParOf" srcId="{4FA6FF39-3D05-43DE-BCCA-2457ED5861A4}" destId="{91D72A7A-9D29-43F5-995D-F1B78B55143C}" srcOrd="3" destOrd="0" presId="urn:microsoft.com/office/officeart/2018/2/layout/IconVerticalSolidList"/>
    <dgm:cxn modelId="{3A45318E-DA00-4695-BB32-745BF208220D}" type="presParOf" srcId="{4FA6FF39-3D05-43DE-BCCA-2457ED5861A4}" destId="{C8423518-D43A-4648-9236-A20AFBB33D54}" srcOrd="4" destOrd="0" presId="urn:microsoft.com/office/officeart/2018/2/layout/IconVerticalSolidList"/>
    <dgm:cxn modelId="{C63BE7AB-68B0-45FE-8A9D-1BFF5208F36A}" type="presParOf" srcId="{C8423518-D43A-4648-9236-A20AFBB33D54}" destId="{6D9D94A0-A7BD-40C5-B31F-2A1EB1AC8FAE}" srcOrd="0" destOrd="0" presId="urn:microsoft.com/office/officeart/2018/2/layout/IconVerticalSolidList"/>
    <dgm:cxn modelId="{874893ED-0781-41EB-8748-5C8E061DE395}" type="presParOf" srcId="{C8423518-D43A-4648-9236-A20AFBB33D54}" destId="{42CEF230-17C2-4131-867B-B69DD2508D0D}" srcOrd="1" destOrd="0" presId="urn:microsoft.com/office/officeart/2018/2/layout/IconVerticalSolidList"/>
    <dgm:cxn modelId="{EB3DF81B-C567-4C54-98CD-0D9377DA0280}" type="presParOf" srcId="{C8423518-D43A-4648-9236-A20AFBB33D54}" destId="{0B06219F-F233-42F0-B009-4238B269D639}" srcOrd="2" destOrd="0" presId="urn:microsoft.com/office/officeart/2018/2/layout/IconVerticalSolidList"/>
    <dgm:cxn modelId="{47008AFF-F884-4820-B961-0106A0268C68}" type="presParOf" srcId="{C8423518-D43A-4648-9236-A20AFBB33D54}" destId="{D85AF32F-BD8C-4B7B-886A-04AF01F69EF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D20F98B-AA03-4C8A-AB1D-F16180E80A03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9CB314D-A4C4-4E16-BF08-4B97C788F286}">
      <dgm:prSet/>
      <dgm:spPr/>
      <dgm:t>
        <a:bodyPr/>
        <a:lstStyle/>
        <a:p>
          <a:r>
            <a:rPr lang="en-GB"/>
            <a:t>Short-Run - The annual percentage change in Real National Output or Gross Domestic Product (GDP) </a:t>
          </a:r>
          <a:endParaRPr lang="en-US"/>
        </a:p>
      </dgm:t>
    </dgm:pt>
    <dgm:pt modelId="{AD352071-45B4-4CBE-AE53-A707B6D2E00F}" type="parTrans" cxnId="{C5791192-5C42-48B3-8A14-5C5026B71362}">
      <dgm:prSet/>
      <dgm:spPr/>
      <dgm:t>
        <a:bodyPr/>
        <a:lstStyle/>
        <a:p>
          <a:endParaRPr lang="en-US"/>
        </a:p>
      </dgm:t>
    </dgm:pt>
    <dgm:pt modelId="{CF53BF49-4401-4B7D-9113-8DB822012CD4}" type="sibTrans" cxnId="{C5791192-5C42-48B3-8A14-5C5026B71362}">
      <dgm:prSet/>
      <dgm:spPr/>
      <dgm:t>
        <a:bodyPr/>
        <a:lstStyle/>
        <a:p>
          <a:endParaRPr lang="en-US"/>
        </a:p>
      </dgm:t>
    </dgm:pt>
    <dgm:pt modelId="{FF253772-F378-455B-8CCE-582F4F931E4E}">
      <dgm:prSet/>
      <dgm:spPr/>
      <dgm:t>
        <a:bodyPr/>
        <a:lstStyle/>
        <a:p>
          <a:r>
            <a:rPr lang="en-GB"/>
            <a:t>Long-Run - The maximum potential output of the economy using all factor resources as illustrated on the Production Possibility Frontier.</a:t>
          </a:r>
          <a:endParaRPr lang="en-US"/>
        </a:p>
      </dgm:t>
    </dgm:pt>
    <dgm:pt modelId="{9A8AAA0E-737F-4A83-9851-5FB0B3ED268B}" type="parTrans" cxnId="{73A8DC3E-EF94-460B-B189-34F95CD7E4B1}">
      <dgm:prSet/>
      <dgm:spPr/>
      <dgm:t>
        <a:bodyPr/>
        <a:lstStyle/>
        <a:p>
          <a:endParaRPr lang="en-US"/>
        </a:p>
      </dgm:t>
    </dgm:pt>
    <dgm:pt modelId="{17787123-E0EE-48D8-8671-3C1F47D3CA63}" type="sibTrans" cxnId="{73A8DC3E-EF94-460B-B189-34F95CD7E4B1}">
      <dgm:prSet/>
      <dgm:spPr/>
      <dgm:t>
        <a:bodyPr/>
        <a:lstStyle/>
        <a:p>
          <a:endParaRPr lang="en-US"/>
        </a:p>
      </dgm:t>
    </dgm:pt>
    <dgm:pt modelId="{186832B5-3C14-4E3B-B5E9-63A13978618E}" type="pres">
      <dgm:prSet presAssocID="{2D20F98B-AA03-4C8A-AB1D-F16180E80A03}" presName="linear" presStyleCnt="0">
        <dgm:presLayoutVars>
          <dgm:animLvl val="lvl"/>
          <dgm:resizeHandles val="exact"/>
        </dgm:presLayoutVars>
      </dgm:prSet>
      <dgm:spPr/>
    </dgm:pt>
    <dgm:pt modelId="{37D70A90-E372-42B9-87D6-422F8361EB44}" type="pres">
      <dgm:prSet presAssocID="{39CB314D-A4C4-4E16-BF08-4B97C788F286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DC83738F-DBCC-4F12-BA89-94A9F10DDAE5}" type="pres">
      <dgm:prSet presAssocID="{CF53BF49-4401-4B7D-9113-8DB822012CD4}" presName="spacer" presStyleCnt="0"/>
      <dgm:spPr/>
    </dgm:pt>
    <dgm:pt modelId="{D03C5511-D360-4E13-BB64-2B0E0950DFF1}" type="pres">
      <dgm:prSet presAssocID="{FF253772-F378-455B-8CCE-582F4F931E4E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A59ACA2C-F1A6-4B87-9345-9DA93B7AB632}" type="presOf" srcId="{39CB314D-A4C4-4E16-BF08-4B97C788F286}" destId="{37D70A90-E372-42B9-87D6-422F8361EB44}" srcOrd="0" destOrd="0" presId="urn:microsoft.com/office/officeart/2005/8/layout/vList2"/>
    <dgm:cxn modelId="{73A8DC3E-EF94-460B-B189-34F95CD7E4B1}" srcId="{2D20F98B-AA03-4C8A-AB1D-F16180E80A03}" destId="{FF253772-F378-455B-8CCE-582F4F931E4E}" srcOrd="1" destOrd="0" parTransId="{9A8AAA0E-737F-4A83-9851-5FB0B3ED268B}" sibTransId="{17787123-E0EE-48D8-8671-3C1F47D3CA63}"/>
    <dgm:cxn modelId="{C5791192-5C42-48B3-8A14-5C5026B71362}" srcId="{2D20F98B-AA03-4C8A-AB1D-F16180E80A03}" destId="{39CB314D-A4C4-4E16-BF08-4B97C788F286}" srcOrd="0" destOrd="0" parTransId="{AD352071-45B4-4CBE-AE53-A707B6D2E00F}" sibTransId="{CF53BF49-4401-4B7D-9113-8DB822012CD4}"/>
    <dgm:cxn modelId="{68EF02B3-5DF9-4E95-A293-F03F04C7C9BF}" type="presOf" srcId="{FF253772-F378-455B-8CCE-582F4F931E4E}" destId="{D03C5511-D360-4E13-BB64-2B0E0950DFF1}" srcOrd="0" destOrd="0" presId="urn:microsoft.com/office/officeart/2005/8/layout/vList2"/>
    <dgm:cxn modelId="{A1D389B6-D692-4C33-8047-AFB5BC9B4EF9}" type="presOf" srcId="{2D20F98B-AA03-4C8A-AB1D-F16180E80A03}" destId="{186832B5-3C14-4E3B-B5E9-63A13978618E}" srcOrd="0" destOrd="0" presId="urn:microsoft.com/office/officeart/2005/8/layout/vList2"/>
    <dgm:cxn modelId="{BAB4D7F5-2727-4296-9362-EF17CD85ADA0}" type="presParOf" srcId="{186832B5-3C14-4E3B-B5E9-63A13978618E}" destId="{37D70A90-E372-42B9-87D6-422F8361EB44}" srcOrd="0" destOrd="0" presId="urn:microsoft.com/office/officeart/2005/8/layout/vList2"/>
    <dgm:cxn modelId="{60F30B7E-4F09-4A9C-BAFF-3ACF51C9D339}" type="presParOf" srcId="{186832B5-3C14-4E3B-B5E9-63A13978618E}" destId="{DC83738F-DBCC-4F12-BA89-94A9F10DDAE5}" srcOrd="1" destOrd="0" presId="urn:microsoft.com/office/officeart/2005/8/layout/vList2"/>
    <dgm:cxn modelId="{7F55AD42-A968-485D-960E-4457709920D2}" type="presParOf" srcId="{186832B5-3C14-4E3B-B5E9-63A13978618E}" destId="{D03C5511-D360-4E13-BB64-2B0E0950DFF1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0ECCCBB-4985-486A-AD04-3F800253F6A2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606A9BA-6B1C-4408-AC59-D8A1D435EECF}">
      <dgm:prSet/>
      <dgm:spPr/>
      <dgm:t>
        <a:bodyPr/>
        <a:lstStyle/>
        <a:p>
          <a:r>
            <a:rPr lang="en-GB"/>
            <a:t>In the short-run, the primary cause of an increase in economic growth is an increase in aggregate demand.</a:t>
          </a:r>
          <a:endParaRPr lang="en-US"/>
        </a:p>
      </dgm:t>
    </dgm:pt>
    <dgm:pt modelId="{D71AD82E-55A3-4484-8D4C-519F2A510B06}" type="parTrans" cxnId="{FBE07F34-4871-4071-8C50-AA6BF17E8B18}">
      <dgm:prSet/>
      <dgm:spPr/>
      <dgm:t>
        <a:bodyPr/>
        <a:lstStyle/>
        <a:p>
          <a:endParaRPr lang="en-US"/>
        </a:p>
      </dgm:t>
    </dgm:pt>
    <dgm:pt modelId="{ECE30F7D-D979-4CA0-8779-207ED5121189}" type="sibTrans" cxnId="{FBE07F34-4871-4071-8C50-AA6BF17E8B18}">
      <dgm:prSet/>
      <dgm:spPr/>
      <dgm:t>
        <a:bodyPr/>
        <a:lstStyle/>
        <a:p>
          <a:endParaRPr lang="en-US"/>
        </a:p>
      </dgm:t>
    </dgm:pt>
    <dgm:pt modelId="{BFAEC889-E28B-47DA-9274-662B28BD82E1}">
      <dgm:prSet/>
      <dgm:spPr/>
      <dgm:t>
        <a:bodyPr/>
        <a:lstStyle/>
        <a:p>
          <a:r>
            <a:rPr lang="en-GB"/>
            <a:t>AD = C + I + G + (X-M)</a:t>
          </a:r>
          <a:endParaRPr lang="en-US"/>
        </a:p>
      </dgm:t>
    </dgm:pt>
    <dgm:pt modelId="{10EF30CD-4FCB-4A8A-A8AC-A64DD1233E8A}" type="parTrans" cxnId="{270C3361-1977-408B-9154-61A6641645D1}">
      <dgm:prSet/>
      <dgm:spPr/>
      <dgm:t>
        <a:bodyPr/>
        <a:lstStyle/>
        <a:p>
          <a:endParaRPr lang="en-US"/>
        </a:p>
      </dgm:t>
    </dgm:pt>
    <dgm:pt modelId="{5AEAE565-5C1A-42DB-9FBD-3AD73C5ECECA}" type="sibTrans" cxnId="{270C3361-1977-408B-9154-61A6641645D1}">
      <dgm:prSet/>
      <dgm:spPr/>
      <dgm:t>
        <a:bodyPr/>
        <a:lstStyle/>
        <a:p>
          <a:endParaRPr lang="en-US"/>
        </a:p>
      </dgm:t>
    </dgm:pt>
    <dgm:pt modelId="{ECC9CA61-EFB4-455F-A578-D608918766D6}">
      <dgm:prSet/>
      <dgm:spPr/>
      <dgm:t>
        <a:bodyPr/>
        <a:lstStyle/>
        <a:p>
          <a:r>
            <a:rPr lang="en-GB"/>
            <a:t>Economic growth can also occur if there is an increase in short-run aggregate supply</a:t>
          </a:r>
          <a:endParaRPr lang="en-US"/>
        </a:p>
      </dgm:t>
    </dgm:pt>
    <dgm:pt modelId="{00849241-F003-46B5-8DD4-69929B93EDD2}" type="parTrans" cxnId="{1CA071DF-4642-4188-8A05-C6C9779E49D1}">
      <dgm:prSet/>
      <dgm:spPr/>
      <dgm:t>
        <a:bodyPr/>
        <a:lstStyle/>
        <a:p>
          <a:endParaRPr lang="en-US"/>
        </a:p>
      </dgm:t>
    </dgm:pt>
    <dgm:pt modelId="{349AB597-0617-44F0-BD35-FFC98B2A5B72}" type="sibTrans" cxnId="{1CA071DF-4642-4188-8A05-C6C9779E49D1}">
      <dgm:prSet/>
      <dgm:spPr/>
      <dgm:t>
        <a:bodyPr/>
        <a:lstStyle/>
        <a:p>
          <a:endParaRPr lang="en-US"/>
        </a:p>
      </dgm:t>
    </dgm:pt>
    <dgm:pt modelId="{1C845752-EEE8-4452-AD34-27A79D273705}">
      <dgm:prSet/>
      <dgm:spPr/>
      <dgm:t>
        <a:bodyPr/>
        <a:lstStyle/>
        <a:p>
          <a:r>
            <a:rPr lang="en-GB"/>
            <a:t>Recap: SRAS will increase if there is a change in the costs of production (wages, price of raw materials, taxes/subsidies, exchange rates) </a:t>
          </a:r>
          <a:endParaRPr lang="en-US"/>
        </a:p>
      </dgm:t>
    </dgm:pt>
    <dgm:pt modelId="{359C6A12-EB7C-4547-B385-B56B0568DBF0}" type="parTrans" cxnId="{31877C9C-A136-48CE-9FFD-71AE02F42EFA}">
      <dgm:prSet/>
      <dgm:spPr/>
      <dgm:t>
        <a:bodyPr/>
        <a:lstStyle/>
        <a:p>
          <a:endParaRPr lang="en-US"/>
        </a:p>
      </dgm:t>
    </dgm:pt>
    <dgm:pt modelId="{7262D06E-0FCC-4317-896A-79BF4275304F}" type="sibTrans" cxnId="{31877C9C-A136-48CE-9FFD-71AE02F42EFA}">
      <dgm:prSet/>
      <dgm:spPr/>
      <dgm:t>
        <a:bodyPr/>
        <a:lstStyle/>
        <a:p>
          <a:endParaRPr lang="en-US"/>
        </a:p>
      </dgm:t>
    </dgm:pt>
    <dgm:pt modelId="{6334E484-BD88-4624-B16D-0D0B5054BBF9}" type="pres">
      <dgm:prSet presAssocID="{80ECCCBB-4985-486A-AD04-3F800253F6A2}" presName="linear" presStyleCnt="0">
        <dgm:presLayoutVars>
          <dgm:animLvl val="lvl"/>
          <dgm:resizeHandles val="exact"/>
        </dgm:presLayoutVars>
      </dgm:prSet>
      <dgm:spPr/>
    </dgm:pt>
    <dgm:pt modelId="{5307177B-6268-45BD-815D-00BD19D38B14}" type="pres">
      <dgm:prSet presAssocID="{8606A9BA-6B1C-4408-AC59-D8A1D435EEC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34E49A2F-A4E9-4369-956C-29FDC2F0FC05}" type="pres">
      <dgm:prSet presAssocID="{ECE30F7D-D979-4CA0-8779-207ED5121189}" presName="spacer" presStyleCnt="0"/>
      <dgm:spPr/>
    </dgm:pt>
    <dgm:pt modelId="{85B3A6D1-3641-4248-90FD-3EC88C58AF3F}" type="pres">
      <dgm:prSet presAssocID="{BFAEC889-E28B-47DA-9274-662B28BD82E1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BA6B5C66-6D87-485A-92F7-84EAA94D8948}" type="pres">
      <dgm:prSet presAssocID="{5AEAE565-5C1A-42DB-9FBD-3AD73C5ECECA}" presName="spacer" presStyleCnt="0"/>
      <dgm:spPr/>
    </dgm:pt>
    <dgm:pt modelId="{92F29A84-9203-4287-A837-5C7593D90585}" type="pres">
      <dgm:prSet presAssocID="{ECC9CA61-EFB4-455F-A578-D608918766D6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33BD29C-0FEE-42B9-92E7-62B5420B09DC}" type="pres">
      <dgm:prSet presAssocID="{349AB597-0617-44F0-BD35-FFC98B2A5B72}" presName="spacer" presStyleCnt="0"/>
      <dgm:spPr/>
    </dgm:pt>
    <dgm:pt modelId="{B6670442-EC33-40D9-B5AD-E598A59C0F4C}" type="pres">
      <dgm:prSet presAssocID="{1C845752-EEE8-4452-AD34-27A79D273705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F7BD5B17-6655-4E91-80D5-88EE758E52B8}" type="presOf" srcId="{1C845752-EEE8-4452-AD34-27A79D273705}" destId="{B6670442-EC33-40D9-B5AD-E598A59C0F4C}" srcOrd="0" destOrd="0" presId="urn:microsoft.com/office/officeart/2005/8/layout/vList2"/>
    <dgm:cxn modelId="{FBE07F34-4871-4071-8C50-AA6BF17E8B18}" srcId="{80ECCCBB-4985-486A-AD04-3F800253F6A2}" destId="{8606A9BA-6B1C-4408-AC59-D8A1D435EECF}" srcOrd="0" destOrd="0" parTransId="{D71AD82E-55A3-4484-8D4C-519F2A510B06}" sibTransId="{ECE30F7D-D979-4CA0-8779-207ED5121189}"/>
    <dgm:cxn modelId="{FCBC3A60-20D9-4D64-BD7A-2E729253D16D}" type="presOf" srcId="{BFAEC889-E28B-47DA-9274-662B28BD82E1}" destId="{85B3A6D1-3641-4248-90FD-3EC88C58AF3F}" srcOrd="0" destOrd="0" presId="urn:microsoft.com/office/officeart/2005/8/layout/vList2"/>
    <dgm:cxn modelId="{270C3361-1977-408B-9154-61A6641645D1}" srcId="{80ECCCBB-4985-486A-AD04-3F800253F6A2}" destId="{BFAEC889-E28B-47DA-9274-662B28BD82E1}" srcOrd="1" destOrd="0" parTransId="{10EF30CD-4FCB-4A8A-A8AC-A64DD1233E8A}" sibTransId="{5AEAE565-5C1A-42DB-9FBD-3AD73C5ECECA}"/>
    <dgm:cxn modelId="{355B864E-5964-4DA0-8130-92AD22D6A0E4}" type="presOf" srcId="{80ECCCBB-4985-486A-AD04-3F800253F6A2}" destId="{6334E484-BD88-4624-B16D-0D0B5054BBF9}" srcOrd="0" destOrd="0" presId="urn:microsoft.com/office/officeart/2005/8/layout/vList2"/>
    <dgm:cxn modelId="{31877C9C-A136-48CE-9FFD-71AE02F42EFA}" srcId="{80ECCCBB-4985-486A-AD04-3F800253F6A2}" destId="{1C845752-EEE8-4452-AD34-27A79D273705}" srcOrd="3" destOrd="0" parTransId="{359C6A12-EB7C-4547-B385-B56B0568DBF0}" sibTransId="{7262D06E-0FCC-4317-896A-79BF4275304F}"/>
    <dgm:cxn modelId="{1177F19C-6D7C-495C-B2DE-5C2885563385}" type="presOf" srcId="{ECC9CA61-EFB4-455F-A578-D608918766D6}" destId="{92F29A84-9203-4287-A837-5C7593D90585}" srcOrd="0" destOrd="0" presId="urn:microsoft.com/office/officeart/2005/8/layout/vList2"/>
    <dgm:cxn modelId="{1CA071DF-4642-4188-8A05-C6C9779E49D1}" srcId="{80ECCCBB-4985-486A-AD04-3F800253F6A2}" destId="{ECC9CA61-EFB4-455F-A578-D608918766D6}" srcOrd="2" destOrd="0" parTransId="{00849241-F003-46B5-8DD4-69929B93EDD2}" sibTransId="{349AB597-0617-44F0-BD35-FFC98B2A5B72}"/>
    <dgm:cxn modelId="{CD3A5BE6-32D4-4B38-B929-CB06433E2CF2}" type="presOf" srcId="{8606A9BA-6B1C-4408-AC59-D8A1D435EECF}" destId="{5307177B-6268-45BD-815D-00BD19D38B14}" srcOrd="0" destOrd="0" presId="urn:microsoft.com/office/officeart/2005/8/layout/vList2"/>
    <dgm:cxn modelId="{03416ACC-05C9-4590-8214-CFB21D5452AF}" type="presParOf" srcId="{6334E484-BD88-4624-B16D-0D0B5054BBF9}" destId="{5307177B-6268-45BD-815D-00BD19D38B14}" srcOrd="0" destOrd="0" presId="urn:microsoft.com/office/officeart/2005/8/layout/vList2"/>
    <dgm:cxn modelId="{A26C6DF0-8212-4FAA-97C0-808CE192D58F}" type="presParOf" srcId="{6334E484-BD88-4624-B16D-0D0B5054BBF9}" destId="{34E49A2F-A4E9-4369-956C-29FDC2F0FC05}" srcOrd="1" destOrd="0" presId="urn:microsoft.com/office/officeart/2005/8/layout/vList2"/>
    <dgm:cxn modelId="{BC009BE5-7709-44E3-B401-A99B6A30D06E}" type="presParOf" srcId="{6334E484-BD88-4624-B16D-0D0B5054BBF9}" destId="{85B3A6D1-3641-4248-90FD-3EC88C58AF3F}" srcOrd="2" destOrd="0" presId="urn:microsoft.com/office/officeart/2005/8/layout/vList2"/>
    <dgm:cxn modelId="{F3BF10D2-4B7A-4901-AD3D-DE211CB72DD8}" type="presParOf" srcId="{6334E484-BD88-4624-B16D-0D0B5054BBF9}" destId="{BA6B5C66-6D87-485A-92F7-84EAA94D8948}" srcOrd="3" destOrd="0" presId="urn:microsoft.com/office/officeart/2005/8/layout/vList2"/>
    <dgm:cxn modelId="{5FBB2A4C-04A6-4A24-A2CD-F3BFC9D00866}" type="presParOf" srcId="{6334E484-BD88-4624-B16D-0D0B5054BBF9}" destId="{92F29A84-9203-4287-A837-5C7593D90585}" srcOrd="4" destOrd="0" presId="urn:microsoft.com/office/officeart/2005/8/layout/vList2"/>
    <dgm:cxn modelId="{2E7FBC7A-34C4-415A-9EE3-73F315D1CB7D}" type="presParOf" srcId="{6334E484-BD88-4624-B16D-0D0B5054BBF9}" destId="{C33BD29C-0FEE-42B9-92E7-62B5420B09DC}" srcOrd="5" destOrd="0" presId="urn:microsoft.com/office/officeart/2005/8/layout/vList2"/>
    <dgm:cxn modelId="{ABEA0020-C5EC-4EE4-916A-84E899FFC72C}" type="presParOf" srcId="{6334E484-BD88-4624-B16D-0D0B5054BBF9}" destId="{B6670442-EC33-40D9-B5AD-E598A59C0F4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C6BA79B-C19E-4092-B60E-6A0338AA6807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F70F4D7-B66A-48F0-99BB-AA1BEC9DF5D8}">
      <dgm:prSet/>
      <dgm:spPr/>
      <dgm:t>
        <a:bodyPr/>
        <a:lstStyle/>
        <a:p>
          <a:r>
            <a:rPr lang="en-GB"/>
            <a:t>It is important that the government find a balance between short-run and long-run economic growth policies</a:t>
          </a:r>
          <a:endParaRPr lang="en-US"/>
        </a:p>
      </dgm:t>
    </dgm:pt>
    <dgm:pt modelId="{E79BA2BB-EA5C-4C70-81BC-FEBCA6A02AE1}" type="parTrans" cxnId="{EB1A5862-2E64-496D-BD1E-8B0B36FEFE26}">
      <dgm:prSet/>
      <dgm:spPr/>
      <dgm:t>
        <a:bodyPr/>
        <a:lstStyle/>
        <a:p>
          <a:endParaRPr lang="en-US"/>
        </a:p>
      </dgm:t>
    </dgm:pt>
    <dgm:pt modelId="{B001B4B6-2F07-40A2-B4F1-3BC27D16ECD0}" type="sibTrans" cxnId="{EB1A5862-2E64-496D-BD1E-8B0B36FEFE26}">
      <dgm:prSet/>
      <dgm:spPr/>
      <dgm:t>
        <a:bodyPr/>
        <a:lstStyle/>
        <a:p>
          <a:endParaRPr lang="en-US"/>
        </a:p>
      </dgm:t>
    </dgm:pt>
    <dgm:pt modelId="{B0306653-A1EB-44F7-93B9-DFE356ED06EF}">
      <dgm:prSet/>
      <dgm:spPr/>
      <dgm:t>
        <a:bodyPr/>
        <a:lstStyle/>
        <a:p>
          <a:r>
            <a:rPr lang="en-GB"/>
            <a:t>Stimulating the demand-side of the economy is vital, but if supply-side of the economy remains constrained, high levels of inflation are likely to occur</a:t>
          </a:r>
          <a:endParaRPr lang="en-US"/>
        </a:p>
      </dgm:t>
    </dgm:pt>
    <dgm:pt modelId="{CF6F0F70-DC0D-4F75-9890-73D55024D145}" type="parTrans" cxnId="{2A61AA24-076D-428A-92D8-8509BA235BBB}">
      <dgm:prSet/>
      <dgm:spPr/>
      <dgm:t>
        <a:bodyPr/>
        <a:lstStyle/>
        <a:p>
          <a:endParaRPr lang="en-US"/>
        </a:p>
      </dgm:t>
    </dgm:pt>
    <dgm:pt modelId="{1E219914-D4C0-48B1-A249-6AB878EA9574}" type="sibTrans" cxnId="{2A61AA24-076D-428A-92D8-8509BA235BBB}">
      <dgm:prSet/>
      <dgm:spPr/>
      <dgm:t>
        <a:bodyPr/>
        <a:lstStyle/>
        <a:p>
          <a:endParaRPr lang="en-US"/>
        </a:p>
      </dgm:t>
    </dgm:pt>
    <dgm:pt modelId="{8772BB6B-0320-4A1B-B9F1-419198DF48E0}">
      <dgm:prSet/>
      <dgm:spPr/>
      <dgm:t>
        <a:bodyPr/>
        <a:lstStyle/>
        <a:p>
          <a:r>
            <a:rPr lang="en-GB"/>
            <a:t>Equally, focusing on improving the supply-side of the economy will have limited effect if the demand-side of the economy is suppressed. There will likely be significant spare capacity and unused resources</a:t>
          </a:r>
          <a:endParaRPr lang="en-US"/>
        </a:p>
      </dgm:t>
    </dgm:pt>
    <dgm:pt modelId="{232C1E1A-1497-4185-B3CF-79B9563B14E3}" type="parTrans" cxnId="{55F607DF-AC2A-413E-AA7D-960AA83617DB}">
      <dgm:prSet/>
      <dgm:spPr/>
      <dgm:t>
        <a:bodyPr/>
        <a:lstStyle/>
        <a:p>
          <a:endParaRPr lang="en-US"/>
        </a:p>
      </dgm:t>
    </dgm:pt>
    <dgm:pt modelId="{83FDF678-4CF1-45CC-85FA-B9DDE0474AAE}" type="sibTrans" cxnId="{55F607DF-AC2A-413E-AA7D-960AA83617DB}">
      <dgm:prSet/>
      <dgm:spPr/>
      <dgm:t>
        <a:bodyPr/>
        <a:lstStyle/>
        <a:p>
          <a:endParaRPr lang="en-US"/>
        </a:p>
      </dgm:t>
    </dgm:pt>
    <dgm:pt modelId="{1D3835F2-D7A4-461D-864B-5F673AF8E0BF}">
      <dgm:prSet/>
      <dgm:spPr/>
      <dgm:t>
        <a:bodyPr/>
        <a:lstStyle/>
        <a:p>
          <a:r>
            <a:rPr lang="en-GB"/>
            <a:t>However, the enhancement of the supply-side of the economy has significant time-lags attached, and not all capital investment yields the desired improvements in productive efficiency</a:t>
          </a:r>
          <a:endParaRPr lang="en-US"/>
        </a:p>
      </dgm:t>
    </dgm:pt>
    <dgm:pt modelId="{DF692CDC-7270-47B2-9272-0EEDE5264337}" type="parTrans" cxnId="{A2EACBFA-CE6E-4E1D-836C-FFD60FB648FD}">
      <dgm:prSet/>
      <dgm:spPr/>
      <dgm:t>
        <a:bodyPr/>
        <a:lstStyle/>
        <a:p>
          <a:endParaRPr lang="en-US"/>
        </a:p>
      </dgm:t>
    </dgm:pt>
    <dgm:pt modelId="{174DDA1A-D1EC-4070-A345-AF852E43AF69}" type="sibTrans" cxnId="{A2EACBFA-CE6E-4E1D-836C-FFD60FB648FD}">
      <dgm:prSet/>
      <dgm:spPr/>
      <dgm:t>
        <a:bodyPr/>
        <a:lstStyle/>
        <a:p>
          <a:endParaRPr lang="en-US"/>
        </a:p>
      </dgm:t>
    </dgm:pt>
    <dgm:pt modelId="{B3F731FF-3372-4566-BC9B-ED04B7327553}" type="pres">
      <dgm:prSet presAssocID="{0C6BA79B-C19E-4092-B60E-6A0338AA6807}" presName="linear" presStyleCnt="0">
        <dgm:presLayoutVars>
          <dgm:animLvl val="lvl"/>
          <dgm:resizeHandles val="exact"/>
        </dgm:presLayoutVars>
      </dgm:prSet>
      <dgm:spPr/>
    </dgm:pt>
    <dgm:pt modelId="{6D2158D5-900B-4EAA-BDB7-CA4B4F453F79}" type="pres">
      <dgm:prSet presAssocID="{8F70F4D7-B66A-48F0-99BB-AA1BEC9DF5D8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0913F88D-05C6-46DC-88AB-F5EAADD3440B}" type="pres">
      <dgm:prSet presAssocID="{B001B4B6-2F07-40A2-B4F1-3BC27D16ECD0}" presName="spacer" presStyleCnt="0"/>
      <dgm:spPr/>
    </dgm:pt>
    <dgm:pt modelId="{5644A021-73A5-46BF-805E-750CED50CDE0}" type="pres">
      <dgm:prSet presAssocID="{B0306653-A1EB-44F7-93B9-DFE356ED06EF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DEF12A3-709D-40BE-A626-893BA0B30980}" type="pres">
      <dgm:prSet presAssocID="{1E219914-D4C0-48B1-A249-6AB878EA9574}" presName="spacer" presStyleCnt="0"/>
      <dgm:spPr/>
    </dgm:pt>
    <dgm:pt modelId="{CD117708-CC51-4704-A9AB-620D82AA4428}" type="pres">
      <dgm:prSet presAssocID="{8772BB6B-0320-4A1B-B9F1-419198DF48E0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9F41C151-FAD3-4F21-AB71-A5A0B4EF06EA}" type="pres">
      <dgm:prSet presAssocID="{83FDF678-4CF1-45CC-85FA-B9DDE0474AAE}" presName="spacer" presStyleCnt="0"/>
      <dgm:spPr/>
    </dgm:pt>
    <dgm:pt modelId="{30F88973-1F44-4B88-9EA9-5999B9B5BC15}" type="pres">
      <dgm:prSet presAssocID="{1D3835F2-D7A4-461D-864B-5F673AF8E0BF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60800D1A-3480-41F3-BE01-2353FB1C8AAE}" type="presOf" srcId="{8F70F4D7-B66A-48F0-99BB-AA1BEC9DF5D8}" destId="{6D2158D5-900B-4EAA-BDB7-CA4B4F453F79}" srcOrd="0" destOrd="0" presId="urn:microsoft.com/office/officeart/2005/8/layout/vList2"/>
    <dgm:cxn modelId="{2A61AA24-076D-428A-92D8-8509BA235BBB}" srcId="{0C6BA79B-C19E-4092-B60E-6A0338AA6807}" destId="{B0306653-A1EB-44F7-93B9-DFE356ED06EF}" srcOrd="1" destOrd="0" parTransId="{CF6F0F70-DC0D-4F75-9890-73D55024D145}" sibTransId="{1E219914-D4C0-48B1-A249-6AB878EA9574}"/>
    <dgm:cxn modelId="{15E5CC24-E683-4085-9EBE-9813807CEAF7}" type="presOf" srcId="{1D3835F2-D7A4-461D-864B-5F673AF8E0BF}" destId="{30F88973-1F44-4B88-9EA9-5999B9B5BC15}" srcOrd="0" destOrd="0" presId="urn:microsoft.com/office/officeart/2005/8/layout/vList2"/>
    <dgm:cxn modelId="{9C35382F-9AE8-43DE-84C5-FA997E56DF56}" type="presOf" srcId="{8772BB6B-0320-4A1B-B9F1-419198DF48E0}" destId="{CD117708-CC51-4704-A9AB-620D82AA4428}" srcOrd="0" destOrd="0" presId="urn:microsoft.com/office/officeart/2005/8/layout/vList2"/>
    <dgm:cxn modelId="{EB1A5862-2E64-496D-BD1E-8B0B36FEFE26}" srcId="{0C6BA79B-C19E-4092-B60E-6A0338AA6807}" destId="{8F70F4D7-B66A-48F0-99BB-AA1BEC9DF5D8}" srcOrd="0" destOrd="0" parTransId="{E79BA2BB-EA5C-4C70-81BC-FEBCA6A02AE1}" sibTransId="{B001B4B6-2F07-40A2-B4F1-3BC27D16ECD0}"/>
    <dgm:cxn modelId="{8559ED9F-1178-45D7-AA79-8D2C84CCA6DD}" type="presOf" srcId="{B0306653-A1EB-44F7-93B9-DFE356ED06EF}" destId="{5644A021-73A5-46BF-805E-750CED50CDE0}" srcOrd="0" destOrd="0" presId="urn:microsoft.com/office/officeart/2005/8/layout/vList2"/>
    <dgm:cxn modelId="{DE1886D7-CA60-4BB0-93D3-443E1900B971}" type="presOf" srcId="{0C6BA79B-C19E-4092-B60E-6A0338AA6807}" destId="{B3F731FF-3372-4566-BC9B-ED04B7327553}" srcOrd="0" destOrd="0" presId="urn:microsoft.com/office/officeart/2005/8/layout/vList2"/>
    <dgm:cxn modelId="{55F607DF-AC2A-413E-AA7D-960AA83617DB}" srcId="{0C6BA79B-C19E-4092-B60E-6A0338AA6807}" destId="{8772BB6B-0320-4A1B-B9F1-419198DF48E0}" srcOrd="2" destOrd="0" parTransId="{232C1E1A-1497-4185-B3CF-79B9563B14E3}" sibTransId="{83FDF678-4CF1-45CC-85FA-B9DDE0474AAE}"/>
    <dgm:cxn modelId="{A2EACBFA-CE6E-4E1D-836C-FFD60FB648FD}" srcId="{0C6BA79B-C19E-4092-B60E-6A0338AA6807}" destId="{1D3835F2-D7A4-461D-864B-5F673AF8E0BF}" srcOrd="3" destOrd="0" parTransId="{DF692CDC-7270-47B2-9272-0EEDE5264337}" sibTransId="{174DDA1A-D1EC-4070-A345-AF852E43AF69}"/>
    <dgm:cxn modelId="{4CA6982C-68CE-4087-BEEB-D40435A7CCCD}" type="presParOf" srcId="{B3F731FF-3372-4566-BC9B-ED04B7327553}" destId="{6D2158D5-900B-4EAA-BDB7-CA4B4F453F79}" srcOrd="0" destOrd="0" presId="urn:microsoft.com/office/officeart/2005/8/layout/vList2"/>
    <dgm:cxn modelId="{BB0F06BD-A38E-4D19-B9F7-A37B0EECEDF0}" type="presParOf" srcId="{B3F731FF-3372-4566-BC9B-ED04B7327553}" destId="{0913F88D-05C6-46DC-88AB-F5EAADD3440B}" srcOrd="1" destOrd="0" presId="urn:microsoft.com/office/officeart/2005/8/layout/vList2"/>
    <dgm:cxn modelId="{E51C91AC-B16D-439E-B9F7-1364EDC04A30}" type="presParOf" srcId="{B3F731FF-3372-4566-BC9B-ED04B7327553}" destId="{5644A021-73A5-46BF-805E-750CED50CDE0}" srcOrd="2" destOrd="0" presId="urn:microsoft.com/office/officeart/2005/8/layout/vList2"/>
    <dgm:cxn modelId="{2A66F791-8F45-45C6-BC85-E0CD6E4D3D40}" type="presParOf" srcId="{B3F731FF-3372-4566-BC9B-ED04B7327553}" destId="{3DEF12A3-709D-40BE-A626-893BA0B30980}" srcOrd="3" destOrd="0" presId="urn:microsoft.com/office/officeart/2005/8/layout/vList2"/>
    <dgm:cxn modelId="{A0A9C3E9-0855-41B8-A244-9E90FF06808D}" type="presParOf" srcId="{B3F731FF-3372-4566-BC9B-ED04B7327553}" destId="{CD117708-CC51-4704-A9AB-620D82AA4428}" srcOrd="4" destOrd="0" presId="urn:microsoft.com/office/officeart/2005/8/layout/vList2"/>
    <dgm:cxn modelId="{668254A8-5DA6-4A84-8B77-C98A16CB9728}" type="presParOf" srcId="{B3F731FF-3372-4566-BC9B-ED04B7327553}" destId="{9F41C151-FAD3-4F21-AB71-A5A0B4EF06EA}" srcOrd="5" destOrd="0" presId="urn:microsoft.com/office/officeart/2005/8/layout/vList2"/>
    <dgm:cxn modelId="{F0E4251C-C736-476F-93D2-E9FEE32F6C71}" type="presParOf" srcId="{B3F731FF-3372-4566-BC9B-ED04B7327553}" destId="{30F88973-1F44-4B88-9EA9-5999B9B5BC15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559F73F-FF5E-41FF-AB0A-E042CA8091A6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987F943-5431-44BF-AA85-D5237DB18F1C}">
      <dgm:prSet/>
      <dgm:spPr/>
      <dgm:t>
        <a:bodyPr/>
        <a:lstStyle/>
        <a:p>
          <a:r>
            <a:rPr lang="en-GB"/>
            <a:t>What is meant by aggregate demand?</a:t>
          </a:r>
          <a:endParaRPr lang="en-US"/>
        </a:p>
      </dgm:t>
    </dgm:pt>
    <dgm:pt modelId="{EAF85897-A961-4E93-AB66-137B629B0D77}" type="parTrans" cxnId="{D44E7BE3-3261-4F2E-B88A-13E46ED79643}">
      <dgm:prSet/>
      <dgm:spPr/>
      <dgm:t>
        <a:bodyPr/>
        <a:lstStyle/>
        <a:p>
          <a:endParaRPr lang="en-US"/>
        </a:p>
      </dgm:t>
    </dgm:pt>
    <dgm:pt modelId="{0DC75EFD-343F-4F3B-94E7-1D0573E56CD8}" type="sibTrans" cxnId="{D44E7BE3-3261-4F2E-B88A-13E46ED79643}">
      <dgm:prSet/>
      <dgm:spPr/>
      <dgm:t>
        <a:bodyPr/>
        <a:lstStyle/>
        <a:p>
          <a:endParaRPr lang="en-US"/>
        </a:p>
      </dgm:t>
    </dgm:pt>
    <dgm:pt modelId="{5FA06ED8-8CF1-4F43-A3A9-A4B7827615AE}">
      <dgm:prSet/>
      <dgm:spPr/>
      <dgm:t>
        <a:bodyPr/>
        <a:lstStyle/>
        <a:p>
          <a:r>
            <a:rPr lang="en-GB"/>
            <a:t>What is the formula for AD?</a:t>
          </a:r>
          <a:endParaRPr lang="en-US"/>
        </a:p>
      </dgm:t>
    </dgm:pt>
    <dgm:pt modelId="{1F270CDF-660F-42AC-AE62-88E4B6241356}" type="parTrans" cxnId="{594D37F1-064C-4E1F-B838-ABDF26DD3FEE}">
      <dgm:prSet/>
      <dgm:spPr/>
      <dgm:t>
        <a:bodyPr/>
        <a:lstStyle/>
        <a:p>
          <a:endParaRPr lang="en-US"/>
        </a:p>
      </dgm:t>
    </dgm:pt>
    <dgm:pt modelId="{4C70AA90-1B6D-45B7-92C9-BF683AB21424}" type="sibTrans" cxnId="{594D37F1-064C-4E1F-B838-ABDF26DD3FEE}">
      <dgm:prSet/>
      <dgm:spPr/>
      <dgm:t>
        <a:bodyPr/>
        <a:lstStyle/>
        <a:p>
          <a:endParaRPr lang="en-US"/>
        </a:p>
      </dgm:t>
    </dgm:pt>
    <dgm:pt modelId="{0CEE1DEE-0860-4984-9895-36AC5410FFC5}">
      <dgm:prSet/>
      <dgm:spPr/>
      <dgm:t>
        <a:bodyPr/>
        <a:lstStyle/>
        <a:p>
          <a:r>
            <a:rPr lang="en-GB"/>
            <a:t>How is AD and economic growth linked?</a:t>
          </a:r>
          <a:endParaRPr lang="en-US"/>
        </a:p>
      </dgm:t>
    </dgm:pt>
    <dgm:pt modelId="{E9D9C788-66FA-49CE-A15F-678C510BDDA9}" type="parTrans" cxnId="{C9ADF6DA-412B-4F7C-B71C-444E6AB3D26A}">
      <dgm:prSet/>
      <dgm:spPr/>
      <dgm:t>
        <a:bodyPr/>
        <a:lstStyle/>
        <a:p>
          <a:endParaRPr lang="en-US"/>
        </a:p>
      </dgm:t>
    </dgm:pt>
    <dgm:pt modelId="{8A9ED227-57EA-42DA-9B7E-6F53FC5C586A}" type="sibTrans" cxnId="{C9ADF6DA-412B-4F7C-B71C-444E6AB3D26A}">
      <dgm:prSet/>
      <dgm:spPr/>
      <dgm:t>
        <a:bodyPr/>
        <a:lstStyle/>
        <a:p>
          <a:endParaRPr lang="en-US"/>
        </a:p>
      </dgm:t>
    </dgm:pt>
    <dgm:pt modelId="{178600DB-2C6C-4C9C-9E92-E338FB3B08E2}" type="pres">
      <dgm:prSet presAssocID="{9559F73F-FF5E-41FF-AB0A-E042CA8091A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7364B48-1ABC-47FC-AA68-AE713DB75E8A}" type="pres">
      <dgm:prSet presAssocID="{C987F943-5431-44BF-AA85-D5237DB18F1C}" presName="hierRoot1" presStyleCnt="0"/>
      <dgm:spPr/>
    </dgm:pt>
    <dgm:pt modelId="{F81F0C56-7BBB-4792-AEA0-E536B96D25B3}" type="pres">
      <dgm:prSet presAssocID="{C987F943-5431-44BF-AA85-D5237DB18F1C}" presName="composite" presStyleCnt="0"/>
      <dgm:spPr/>
    </dgm:pt>
    <dgm:pt modelId="{F6EB96DC-E433-44F3-96DD-890B0FC9702E}" type="pres">
      <dgm:prSet presAssocID="{C987F943-5431-44BF-AA85-D5237DB18F1C}" presName="background" presStyleLbl="node0" presStyleIdx="0" presStyleCnt="3"/>
      <dgm:spPr/>
    </dgm:pt>
    <dgm:pt modelId="{E464A775-B550-49FF-82F1-E49C219FE8A4}" type="pres">
      <dgm:prSet presAssocID="{C987F943-5431-44BF-AA85-D5237DB18F1C}" presName="text" presStyleLbl="fgAcc0" presStyleIdx="0" presStyleCnt="3">
        <dgm:presLayoutVars>
          <dgm:chPref val="3"/>
        </dgm:presLayoutVars>
      </dgm:prSet>
      <dgm:spPr/>
    </dgm:pt>
    <dgm:pt modelId="{2C0AEBF9-1A8A-4C0A-A0BA-7AB68462DA5D}" type="pres">
      <dgm:prSet presAssocID="{C987F943-5431-44BF-AA85-D5237DB18F1C}" presName="hierChild2" presStyleCnt="0"/>
      <dgm:spPr/>
    </dgm:pt>
    <dgm:pt modelId="{45C60C4E-A22B-4AD4-9483-6E71BA762246}" type="pres">
      <dgm:prSet presAssocID="{5FA06ED8-8CF1-4F43-A3A9-A4B7827615AE}" presName="hierRoot1" presStyleCnt="0"/>
      <dgm:spPr/>
    </dgm:pt>
    <dgm:pt modelId="{8CDAE225-1E51-4703-AD90-681A6427F56E}" type="pres">
      <dgm:prSet presAssocID="{5FA06ED8-8CF1-4F43-A3A9-A4B7827615AE}" presName="composite" presStyleCnt="0"/>
      <dgm:spPr/>
    </dgm:pt>
    <dgm:pt modelId="{8DB6725F-9E41-4BF1-B49F-778E3B0716D7}" type="pres">
      <dgm:prSet presAssocID="{5FA06ED8-8CF1-4F43-A3A9-A4B7827615AE}" presName="background" presStyleLbl="node0" presStyleIdx="1" presStyleCnt="3"/>
      <dgm:spPr/>
    </dgm:pt>
    <dgm:pt modelId="{F16D9D19-4D8E-4543-84AB-7B40C2F723A2}" type="pres">
      <dgm:prSet presAssocID="{5FA06ED8-8CF1-4F43-A3A9-A4B7827615AE}" presName="text" presStyleLbl="fgAcc0" presStyleIdx="1" presStyleCnt="3">
        <dgm:presLayoutVars>
          <dgm:chPref val="3"/>
        </dgm:presLayoutVars>
      </dgm:prSet>
      <dgm:spPr/>
    </dgm:pt>
    <dgm:pt modelId="{75609071-9EF2-4786-8FE4-AC43DF74A04C}" type="pres">
      <dgm:prSet presAssocID="{5FA06ED8-8CF1-4F43-A3A9-A4B7827615AE}" presName="hierChild2" presStyleCnt="0"/>
      <dgm:spPr/>
    </dgm:pt>
    <dgm:pt modelId="{66E81D2C-220D-4267-9F8C-58EB4BEB3DBD}" type="pres">
      <dgm:prSet presAssocID="{0CEE1DEE-0860-4984-9895-36AC5410FFC5}" presName="hierRoot1" presStyleCnt="0"/>
      <dgm:spPr/>
    </dgm:pt>
    <dgm:pt modelId="{9C7D1F03-C770-47C5-B5A9-EF4E58B79186}" type="pres">
      <dgm:prSet presAssocID="{0CEE1DEE-0860-4984-9895-36AC5410FFC5}" presName="composite" presStyleCnt="0"/>
      <dgm:spPr/>
    </dgm:pt>
    <dgm:pt modelId="{561E6845-60E8-412C-9C3C-2C437CAC75E0}" type="pres">
      <dgm:prSet presAssocID="{0CEE1DEE-0860-4984-9895-36AC5410FFC5}" presName="background" presStyleLbl="node0" presStyleIdx="2" presStyleCnt="3"/>
      <dgm:spPr/>
    </dgm:pt>
    <dgm:pt modelId="{68DC5778-F6B6-4AA2-A713-78D46D519AA1}" type="pres">
      <dgm:prSet presAssocID="{0CEE1DEE-0860-4984-9895-36AC5410FFC5}" presName="text" presStyleLbl="fgAcc0" presStyleIdx="2" presStyleCnt="3">
        <dgm:presLayoutVars>
          <dgm:chPref val="3"/>
        </dgm:presLayoutVars>
      </dgm:prSet>
      <dgm:spPr/>
    </dgm:pt>
    <dgm:pt modelId="{4CBD2575-EC36-4EE9-B799-8E59D96C627C}" type="pres">
      <dgm:prSet presAssocID="{0CEE1DEE-0860-4984-9895-36AC5410FFC5}" presName="hierChild2" presStyleCnt="0"/>
      <dgm:spPr/>
    </dgm:pt>
  </dgm:ptLst>
  <dgm:cxnLst>
    <dgm:cxn modelId="{BE2F6011-0CC2-4734-B99F-49C9A6307056}" type="presOf" srcId="{5FA06ED8-8CF1-4F43-A3A9-A4B7827615AE}" destId="{F16D9D19-4D8E-4543-84AB-7B40C2F723A2}" srcOrd="0" destOrd="0" presId="urn:microsoft.com/office/officeart/2005/8/layout/hierarchy1"/>
    <dgm:cxn modelId="{172EB125-9B78-4D90-BABE-EFBDEF0CD2FF}" type="presOf" srcId="{C987F943-5431-44BF-AA85-D5237DB18F1C}" destId="{E464A775-B550-49FF-82F1-E49C219FE8A4}" srcOrd="0" destOrd="0" presId="urn:microsoft.com/office/officeart/2005/8/layout/hierarchy1"/>
    <dgm:cxn modelId="{5732CA74-5D4F-46B9-9C0C-A3D7F02808DA}" type="presOf" srcId="{0CEE1DEE-0860-4984-9895-36AC5410FFC5}" destId="{68DC5778-F6B6-4AA2-A713-78D46D519AA1}" srcOrd="0" destOrd="0" presId="urn:microsoft.com/office/officeart/2005/8/layout/hierarchy1"/>
    <dgm:cxn modelId="{B16907A5-D880-41F4-8C7F-634BEFE9987B}" type="presOf" srcId="{9559F73F-FF5E-41FF-AB0A-E042CA8091A6}" destId="{178600DB-2C6C-4C9C-9E92-E338FB3B08E2}" srcOrd="0" destOrd="0" presId="urn:microsoft.com/office/officeart/2005/8/layout/hierarchy1"/>
    <dgm:cxn modelId="{C9ADF6DA-412B-4F7C-B71C-444E6AB3D26A}" srcId="{9559F73F-FF5E-41FF-AB0A-E042CA8091A6}" destId="{0CEE1DEE-0860-4984-9895-36AC5410FFC5}" srcOrd="2" destOrd="0" parTransId="{E9D9C788-66FA-49CE-A15F-678C510BDDA9}" sibTransId="{8A9ED227-57EA-42DA-9B7E-6F53FC5C586A}"/>
    <dgm:cxn modelId="{D44E7BE3-3261-4F2E-B88A-13E46ED79643}" srcId="{9559F73F-FF5E-41FF-AB0A-E042CA8091A6}" destId="{C987F943-5431-44BF-AA85-D5237DB18F1C}" srcOrd="0" destOrd="0" parTransId="{EAF85897-A961-4E93-AB66-137B629B0D77}" sibTransId="{0DC75EFD-343F-4F3B-94E7-1D0573E56CD8}"/>
    <dgm:cxn modelId="{594D37F1-064C-4E1F-B838-ABDF26DD3FEE}" srcId="{9559F73F-FF5E-41FF-AB0A-E042CA8091A6}" destId="{5FA06ED8-8CF1-4F43-A3A9-A4B7827615AE}" srcOrd="1" destOrd="0" parTransId="{1F270CDF-660F-42AC-AE62-88E4B6241356}" sibTransId="{4C70AA90-1B6D-45B7-92C9-BF683AB21424}"/>
    <dgm:cxn modelId="{12DC10C8-941C-42B6-B660-EB7C9094122C}" type="presParOf" srcId="{178600DB-2C6C-4C9C-9E92-E338FB3B08E2}" destId="{67364B48-1ABC-47FC-AA68-AE713DB75E8A}" srcOrd="0" destOrd="0" presId="urn:microsoft.com/office/officeart/2005/8/layout/hierarchy1"/>
    <dgm:cxn modelId="{CFCDBF57-4123-4FED-A845-146F84EB041C}" type="presParOf" srcId="{67364B48-1ABC-47FC-AA68-AE713DB75E8A}" destId="{F81F0C56-7BBB-4792-AEA0-E536B96D25B3}" srcOrd="0" destOrd="0" presId="urn:microsoft.com/office/officeart/2005/8/layout/hierarchy1"/>
    <dgm:cxn modelId="{F4383A5A-3F20-488E-9F94-AE3F20E2254F}" type="presParOf" srcId="{F81F0C56-7BBB-4792-AEA0-E536B96D25B3}" destId="{F6EB96DC-E433-44F3-96DD-890B0FC9702E}" srcOrd="0" destOrd="0" presId="urn:microsoft.com/office/officeart/2005/8/layout/hierarchy1"/>
    <dgm:cxn modelId="{CBFD3CB6-6E89-479A-8DB4-64427F5A9292}" type="presParOf" srcId="{F81F0C56-7BBB-4792-AEA0-E536B96D25B3}" destId="{E464A775-B550-49FF-82F1-E49C219FE8A4}" srcOrd="1" destOrd="0" presId="urn:microsoft.com/office/officeart/2005/8/layout/hierarchy1"/>
    <dgm:cxn modelId="{CCCE4394-3517-484D-A6D4-47255CC6A98D}" type="presParOf" srcId="{67364B48-1ABC-47FC-AA68-AE713DB75E8A}" destId="{2C0AEBF9-1A8A-4C0A-A0BA-7AB68462DA5D}" srcOrd="1" destOrd="0" presId="urn:microsoft.com/office/officeart/2005/8/layout/hierarchy1"/>
    <dgm:cxn modelId="{408B3088-1DD1-4EAD-863E-ECFA488274BB}" type="presParOf" srcId="{178600DB-2C6C-4C9C-9E92-E338FB3B08E2}" destId="{45C60C4E-A22B-4AD4-9483-6E71BA762246}" srcOrd="1" destOrd="0" presId="urn:microsoft.com/office/officeart/2005/8/layout/hierarchy1"/>
    <dgm:cxn modelId="{741B5B1D-14D6-46DA-82CE-806026A1FB56}" type="presParOf" srcId="{45C60C4E-A22B-4AD4-9483-6E71BA762246}" destId="{8CDAE225-1E51-4703-AD90-681A6427F56E}" srcOrd="0" destOrd="0" presId="urn:microsoft.com/office/officeart/2005/8/layout/hierarchy1"/>
    <dgm:cxn modelId="{BFA11895-2F56-4898-8147-704DECF97947}" type="presParOf" srcId="{8CDAE225-1E51-4703-AD90-681A6427F56E}" destId="{8DB6725F-9E41-4BF1-B49F-778E3B0716D7}" srcOrd="0" destOrd="0" presId="urn:microsoft.com/office/officeart/2005/8/layout/hierarchy1"/>
    <dgm:cxn modelId="{503158B7-41A5-45D7-B925-B5BD063079B6}" type="presParOf" srcId="{8CDAE225-1E51-4703-AD90-681A6427F56E}" destId="{F16D9D19-4D8E-4543-84AB-7B40C2F723A2}" srcOrd="1" destOrd="0" presId="urn:microsoft.com/office/officeart/2005/8/layout/hierarchy1"/>
    <dgm:cxn modelId="{FA956FB8-D376-48F0-8F7B-038242F533BC}" type="presParOf" srcId="{45C60C4E-A22B-4AD4-9483-6E71BA762246}" destId="{75609071-9EF2-4786-8FE4-AC43DF74A04C}" srcOrd="1" destOrd="0" presId="urn:microsoft.com/office/officeart/2005/8/layout/hierarchy1"/>
    <dgm:cxn modelId="{ACAC9660-D69F-4133-B639-40A3538CB3B0}" type="presParOf" srcId="{178600DB-2C6C-4C9C-9E92-E338FB3B08E2}" destId="{66E81D2C-220D-4267-9F8C-58EB4BEB3DBD}" srcOrd="2" destOrd="0" presId="urn:microsoft.com/office/officeart/2005/8/layout/hierarchy1"/>
    <dgm:cxn modelId="{812E86EA-194D-49EE-99BB-FC813361D27F}" type="presParOf" srcId="{66E81D2C-220D-4267-9F8C-58EB4BEB3DBD}" destId="{9C7D1F03-C770-47C5-B5A9-EF4E58B79186}" srcOrd="0" destOrd="0" presId="urn:microsoft.com/office/officeart/2005/8/layout/hierarchy1"/>
    <dgm:cxn modelId="{25EF3E34-9427-4ACB-BCD0-96E3104C7E9D}" type="presParOf" srcId="{9C7D1F03-C770-47C5-B5A9-EF4E58B79186}" destId="{561E6845-60E8-412C-9C3C-2C437CAC75E0}" srcOrd="0" destOrd="0" presId="urn:microsoft.com/office/officeart/2005/8/layout/hierarchy1"/>
    <dgm:cxn modelId="{60A3EC2A-22AC-4879-A37A-938E1A44BCD9}" type="presParOf" srcId="{9C7D1F03-C770-47C5-B5A9-EF4E58B79186}" destId="{68DC5778-F6B6-4AA2-A713-78D46D519AA1}" srcOrd="1" destOrd="0" presId="urn:microsoft.com/office/officeart/2005/8/layout/hierarchy1"/>
    <dgm:cxn modelId="{5AE9E214-BBA4-4D1D-A266-CBA1F3B8A0D6}" type="presParOf" srcId="{66E81D2C-220D-4267-9F8C-58EB4BEB3DBD}" destId="{4CBD2575-EC36-4EE9-B799-8E59D96C627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63935A-969F-451D-8AF1-8B56332A51C0}">
      <dsp:nvSpPr>
        <dsp:cNvPr id="0" name=""/>
        <dsp:cNvSpPr/>
      </dsp:nvSpPr>
      <dsp:spPr>
        <a:xfrm>
          <a:off x="0" y="908268"/>
          <a:ext cx="6245265" cy="167680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62AED8-00FC-40E9-91BE-A077F8D2B948}">
      <dsp:nvSpPr>
        <dsp:cNvPr id="0" name=""/>
        <dsp:cNvSpPr/>
      </dsp:nvSpPr>
      <dsp:spPr>
        <a:xfrm>
          <a:off x="507233" y="1285549"/>
          <a:ext cx="922242" cy="92224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9C7C1E-3956-4D2B-B56C-69CAD93950CE}">
      <dsp:nvSpPr>
        <dsp:cNvPr id="0" name=""/>
        <dsp:cNvSpPr/>
      </dsp:nvSpPr>
      <dsp:spPr>
        <a:xfrm>
          <a:off x="1936708" y="908268"/>
          <a:ext cx="4308556" cy="16768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462" tIns="177462" rIns="177462" bIns="17746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What is a an appreciation and depreciation of a currency?</a:t>
          </a:r>
          <a:endParaRPr lang="en-US" sz="2500" kern="1200"/>
        </a:p>
      </dsp:txBody>
      <dsp:txXfrm>
        <a:off x="1936708" y="908268"/>
        <a:ext cx="4308556" cy="1676804"/>
      </dsp:txXfrm>
    </dsp:sp>
    <dsp:sp modelId="{08E914FB-076E-44DF-B296-23BE13C449AB}">
      <dsp:nvSpPr>
        <dsp:cNvPr id="0" name=""/>
        <dsp:cNvSpPr/>
      </dsp:nvSpPr>
      <dsp:spPr>
        <a:xfrm>
          <a:off x="0" y="3004274"/>
          <a:ext cx="6245265" cy="167680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11DC99-229C-4F87-BFB0-0327B98F3570}">
      <dsp:nvSpPr>
        <dsp:cNvPr id="0" name=""/>
        <dsp:cNvSpPr/>
      </dsp:nvSpPr>
      <dsp:spPr>
        <a:xfrm>
          <a:off x="507233" y="3381554"/>
          <a:ext cx="922242" cy="92224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4197E8-6317-405B-B3AF-8AEC77AE01AE}">
      <dsp:nvSpPr>
        <dsp:cNvPr id="0" name=""/>
        <dsp:cNvSpPr/>
      </dsp:nvSpPr>
      <dsp:spPr>
        <a:xfrm>
          <a:off x="1936708" y="3004274"/>
          <a:ext cx="4308556" cy="16768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462" tIns="177462" rIns="177462" bIns="17746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Draw a S&amp;D diagram to show a appreciation of the currency</a:t>
          </a:r>
          <a:endParaRPr lang="en-US" sz="2500" kern="1200"/>
        </a:p>
      </dsp:txBody>
      <dsp:txXfrm>
        <a:off x="1936708" y="3004274"/>
        <a:ext cx="4308556" cy="16768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33CD12-DB2D-401F-9B22-8F80D1C08C42}">
      <dsp:nvSpPr>
        <dsp:cNvPr id="0" name=""/>
        <dsp:cNvSpPr/>
      </dsp:nvSpPr>
      <dsp:spPr>
        <a:xfrm>
          <a:off x="0" y="908268"/>
          <a:ext cx="6245265" cy="167680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C72C5F-6CDE-4731-8CAC-E387FCE9CCA3}">
      <dsp:nvSpPr>
        <dsp:cNvPr id="0" name=""/>
        <dsp:cNvSpPr/>
      </dsp:nvSpPr>
      <dsp:spPr>
        <a:xfrm>
          <a:off x="507233" y="1285549"/>
          <a:ext cx="922242" cy="92224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BC0A8D-3833-4E9F-86D5-2112BC526052}">
      <dsp:nvSpPr>
        <dsp:cNvPr id="0" name=""/>
        <dsp:cNvSpPr/>
      </dsp:nvSpPr>
      <dsp:spPr>
        <a:xfrm>
          <a:off x="1936708" y="908268"/>
          <a:ext cx="4308556" cy="16768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462" tIns="177462" rIns="177462" bIns="17746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Draw a picture to explain what is currently going on with the UK Economy.</a:t>
          </a:r>
          <a:endParaRPr lang="en-US" sz="2500" kern="1200"/>
        </a:p>
      </dsp:txBody>
      <dsp:txXfrm>
        <a:off x="1936708" y="908268"/>
        <a:ext cx="4308556" cy="1676804"/>
      </dsp:txXfrm>
    </dsp:sp>
    <dsp:sp modelId="{E03F4820-1392-431D-ACE7-D05DEBFB934B}">
      <dsp:nvSpPr>
        <dsp:cNvPr id="0" name=""/>
        <dsp:cNvSpPr/>
      </dsp:nvSpPr>
      <dsp:spPr>
        <a:xfrm>
          <a:off x="0" y="3004274"/>
          <a:ext cx="6245265" cy="167680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E849FD-78B7-4706-A31E-EFCCE4A5711D}">
      <dsp:nvSpPr>
        <dsp:cNvPr id="0" name=""/>
        <dsp:cNvSpPr/>
      </dsp:nvSpPr>
      <dsp:spPr>
        <a:xfrm>
          <a:off x="507233" y="3381554"/>
          <a:ext cx="922242" cy="92224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575826-605F-437B-B02D-336EF4440613}">
      <dsp:nvSpPr>
        <dsp:cNvPr id="0" name=""/>
        <dsp:cNvSpPr/>
      </dsp:nvSpPr>
      <dsp:spPr>
        <a:xfrm>
          <a:off x="1936708" y="3004274"/>
          <a:ext cx="4308556" cy="16768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462" tIns="177462" rIns="177462" bIns="17746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Using key terms we have learnt, explain what you have drawn.</a:t>
          </a:r>
          <a:endParaRPr lang="en-US" sz="2500" kern="1200"/>
        </a:p>
      </dsp:txBody>
      <dsp:txXfrm>
        <a:off x="1936708" y="3004274"/>
        <a:ext cx="4308556" cy="167680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1099E1-BABE-475C-9D96-56276938993A}">
      <dsp:nvSpPr>
        <dsp:cNvPr id="0" name=""/>
        <dsp:cNvSpPr/>
      </dsp:nvSpPr>
      <dsp:spPr>
        <a:xfrm>
          <a:off x="0" y="682"/>
          <a:ext cx="6245265" cy="159656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CFAF01-4E0C-4539-B756-E516C54B3920}">
      <dsp:nvSpPr>
        <dsp:cNvPr id="0" name=""/>
        <dsp:cNvSpPr/>
      </dsp:nvSpPr>
      <dsp:spPr>
        <a:xfrm>
          <a:off x="482961" y="359909"/>
          <a:ext cx="878111" cy="87811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AD79C2-1A9C-4DB4-9E19-68A8EED12FDB}">
      <dsp:nvSpPr>
        <dsp:cNvPr id="0" name=""/>
        <dsp:cNvSpPr/>
      </dsp:nvSpPr>
      <dsp:spPr>
        <a:xfrm>
          <a:off x="1844034" y="682"/>
          <a:ext cx="4401230" cy="1596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970" tIns="168970" rIns="168970" bIns="16897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Do you understand what aggregate demand is?</a:t>
          </a:r>
          <a:endParaRPr lang="en-US" sz="2500" kern="1200"/>
        </a:p>
      </dsp:txBody>
      <dsp:txXfrm>
        <a:off x="1844034" y="682"/>
        <a:ext cx="4401230" cy="1596566"/>
      </dsp:txXfrm>
    </dsp:sp>
    <dsp:sp modelId="{61325163-E196-477B-9B00-04707550C410}">
      <dsp:nvSpPr>
        <dsp:cNvPr id="0" name=""/>
        <dsp:cNvSpPr/>
      </dsp:nvSpPr>
      <dsp:spPr>
        <a:xfrm>
          <a:off x="0" y="1996390"/>
          <a:ext cx="6245265" cy="159656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286429-1DD7-4FFD-ABA6-3C184103E136}">
      <dsp:nvSpPr>
        <dsp:cNvPr id="0" name=""/>
        <dsp:cNvSpPr/>
      </dsp:nvSpPr>
      <dsp:spPr>
        <a:xfrm>
          <a:off x="482961" y="2355617"/>
          <a:ext cx="878111" cy="87811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BDAE7F-4F05-4F11-BCF8-2CD497AFEC22}">
      <dsp:nvSpPr>
        <dsp:cNvPr id="0" name=""/>
        <dsp:cNvSpPr/>
      </dsp:nvSpPr>
      <dsp:spPr>
        <a:xfrm>
          <a:off x="1844034" y="1996390"/>
          <a:ext cx="4401230" cy="1596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970" tIns="168970" rIns="168970" bIns="16897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Are you able to show economic growth on a diagram?</a:t>
          </a:r>
          <a:endParaRPr lang="en-US" sz="2500" kern="1200"/>
        </a:p>
      </dsp:txBody>
      <dsp:txXfrm>
        <a:off x="1844034" y="1996390"/>
        <a:ext cx="4401230" cy="1596566"/>
      </dsp:txXfrm>
    </dsp:sp>
    <dsp:sp modelId="{6D9D94A0-A7BD-40C5-B31F-2A1EB1AC8FAE}">
      <dsp:nvSpPr>
        <dsp:cNvPr id="0" name=""/>
        <dsp:cNvSpPr/>
      </dsp:nvSpPr>
      <dsp:spPr>
        <a:xfrm>
          <a:off x="0" y="3992098"/>
          <a:ext cx="6245265" cy="159656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CEF230-17C2-4131-867B-B69DD2508D0D}">
      <dsp:nvSpPr>
        <dsp:cNvPr id="0" name=""/>
        <dsp:cNvSpPr/>
      </dsp:nvSpPr>
      <dsp:spPr>
        <a:xfrm>
          <a:off x="482961" y="4351325"/>
          <a:ext cx="878111" cy="87811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5AF32F-BD8C-4B7B-886A-04AF01F69EF9}">
      <dsp:nvSpPr>
        <dsp:cNvPr id="0" name=""/>
        <dsp:cNvSpPr/>
      </dsp:nvSpPr>
      <dsp:spPr>
        <a:xfrm>
          <a:off x="1844034" y="3992098"/>
          <a:ext cx="4401230" cy="1596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970" tIns="168970" rIns="168970" bIns="16897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Are you able to analyse the potential issues with economic growth?</a:t>
          </a:r>
          <a:endParaRPr lang="en-US" sz="2500" kern="1200"/>
        </a:p>
      </dsp:txBody>
      <dsp:txXfrm>
        <a:off x="1844034" y="3992098"/>
        <a:ext cx="4401230" cy="159656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D70A90-E372-42B9-87D6-422F8361EB44}">
      <dsp:nvSpPr>
        <dsp:cNvPr id="0" name=""/>
        <dsp:cNvSpPr/>
      </dsp:nvSpPr>
      <dsp:spPr>
        <a:xfrm>
          <a:off x="0" y="565899"/>
          <a:ext cx="6245265" cy="218413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/>
            <a:t>Short-Run - The annual percentage change in Real National Output or Gross Domestic Product (GDP) </a:t>
          </a:r>
          <a:endParaRPr lang="en-US" sz="3100" kern="1200"/>
        </a:p>
      </dsp:txBody>
      <dsp:txXfrm>
        <a:off x="106621" y="672520"/>
        <a:ext cx="6032023" cy="1970892"/>
      </dsp:txXfrm>
    </dsp:sp>
    <dsp:sp modelId="{D03C5511-D360-4E13-BB64-2B0E0950DFF1}">
      <dsp:nvSpPr>
        <dsp:cNvPr id="0" name=""/>
        <dsp:cNvSpPr/>
      </dsp:nvSpPr>
      <dsp:spPr>
        <a:xfrm>
          <a:off x="0" y="2839313"/>
          <a:ext cx="6245265" cy="2184134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/>
            <a:t>Long-Run - The maximum potential output of the economy using all factor resources as illustrated on the Production Possibility Frontier.</a:t>
          </a:r>
          <a:endParaRPr lang="en-US" sz="3100" kern="1200"/>
        </a:p>
      </dsp:txBody>
      <dsp:txXfrm>
        <a:off x="106621" y="2945934"/>
        <a:ext cx="6032023" cy="197089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07177B-6268-45BD-815D-00BD19D38B14}">
      <dsp:nvSpPr>
        <dsp:cNvPr id="0" name=""/>
        <dsp:cNvSpPr/>
      </dsp:nvSpPr>
      <dsp:spPr>
        <a:xfrm>
          <a:off x="0" y="51473"/>
          <a:ext cx="6245265" cy="131975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In the short-run, the primary cause of an increase in economic growth is an increase in aggregate demand.</a:t>
          </a:r>
          <a:endParaRPr lang="en-US" sz="2400" kern="1200"/>
        </a:p>
      </dsp:txBody>
      <dsp:txXfrm>
        <a:off x="64425" y="115898"/>
        <a:ext cx="6116415" cy="1190909"/>
      </dsp:txXfrm>
    </dsp:sp>
    <dsp:sp modelId="{85B3A6D1-3641-4248-90FD-3EC88C58AF3F}">
      <dsp:nvSpPr>
        <dsp:cNvPr id="0" name=""/>
        <dsp:cNvSpPr/>
      </dsp:nvSpPr>
      <dsp:spPr>
        <a:xfrm>
          <a:off x="0" y="1440353"/>
          <a:ext cx="6245265" cy="1319759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AD = C + I + G + (X-M)</a:t>
          </a:r>
          <a:endParaRPr lang="en-US" sz="2400" kern="1200"/>
        </a:p>
      </dsp:txBody>
      <dsp:txXfrm>
        <a:off x="64425" y="1504778"/>
        <a:ext cx="6116415" cy="1190909"/>
      </dsp:txXfrm>
    </dsp:sp>
    <dsp:sp modelId="{92F29A84-9203-4287-A837-5C7593D90585}">
      <dsp:nvSpPr>
        <dsp:cNvPr id="0" name=""/>
        <dsp:cNvSpPr/>
      </dsp:nvSpPr>
      <dsp:spPr>
        <a:xfrm>
          <a:off x="0" y="2829233"/>
          <a:ext cx="6245265" cy="1319759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Economic growth can also occur if there is an increase in short-run aggregate supply</a:t>
          </a:r>
          <a:endParaRPr lang="en-US" sz="2400" kern="1200"/>
        </a:p>
      </dsp:txBody>
      <dsp:txXfrm>
        <a:off x="64425" y="2893658"/>
        <a:ext cx="6116415" cy="1190909"/>
      </dsp:txXfrm>
    </dsp:sp>
    <dsp:sp modelId="{B6670442-EC33-40D9-B5AD-E598A59C0F4C}">
      <dsp:nvSpPr>
        <dsp:cNvPr id="0" name=""/>
        <dsp:cNvSpPr/>
      </dsp:nvSpPr>
      <dsp:spPr>
        <a:xfrm>
          <a:off x="0" y="4218113"/>
          <a:ext cx="6245265" cy="1319759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Recap: SRAS will increase if there is a change in the costs of production (wages, price of raw materials, taxes/subsidies, exchange rates) </a:t>
          </a:r>
          <a:endParaRPr lang="en-US" sz="2400" kern="1200"/>
        </a:p>
      </dsp:txBody>
      <dsp:txXfrm>
        <a:off x="64425" y="4282538"/>
        <a:ext cx="6116415" cy="119090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2158D5-900B-4EAA-BDB7-CA4B4F453F79}">
      <dsp:nvSpPr>
        <dsp:cNvPr id="0" name=""/>
        <dsp:cNvSpPr/>
      </dsp:nvSpPr>
      <dsp:spPr>
        <a:xfrm>
          <a:off x="0" y="136652"/>
          <a:ext cx="6245265" cy="129013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It is important that the government find a balance between short-run and long-run economic growth policies</a:t>
          </a:r>
          <a:endParaRPr lang="en-US" sz="1800" kern="1200"/>
        </a:p>
      </dsp:txBody>
      <dsp:txXfrm>
        <a:off x="62979" y="199631"/>
        <a:ext cx="6119307" cy="1164172"/>
      </dsp:txXfrm>
    </dsp:sp>
    <dsp:sp modelId="{5644A021-73A5-46BF-805E-750CED50CDE0}">
      <dsp:nvSpPr>
        <dsp:cNvPr id="0" name=""/>
        <dsp:cNvSpPr/>
      </dsp:nvSpPr>
      <dsp:spPr>
        <a:xfrm>
          <a:off x="0" y="1478622"/>
          <a:ext cx="6245265" cy="1290130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Stimulating the demand-side of the economy is vital, but if supply-side of the economy remains constrained, high levels of inflation are likely to occur</a:t>
          </a:r>
          <a:endParaRPr lang="en-US" sz="1800" kern="1200"/>
        </a:p>
      </dsp:txBody>
      <dsp:txXfrm>
        <a:off x="62979" y="1541601"/>
        <a:ext cx="6119307" cy="1164172"/>
      </dsp:txXfrm>
    </dsp:sp>
    <dsp:sp modelId="{CD117708-CC51-4704-A9AB-620D82AA4428}">
      <dsp:nvSpPr>
        <dsp:cNvPr id="0" name=""/>
        <dsp:cNvSpPr/>
      </dsp:nvSpPr>
      <dsp:spPr>
        <a:xfrm>
          <a:off x="0" y="2820593"/>
          <a:ext cx="6245265" cy="1290130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Equally, focusing on improving the supply-side of the economy will have limited effect if the demand-side of the economy is suppressed. There will likely be significant spare capacity and unused resources</a:t>
          </a:r>
          <a:endParaRPr lang="en-US" sz="1800" kern="1200"/>
        </a:p>
      </dsp:txBody>
      <dsp:txXfrm>
        <a:off x="62979" y="2883572"/>
        <a:ext cx="6119307" cy="1164172"/>
      </dsp:txXfrm>
    </dsp:sp>
    <dsp:sp modelId="{30F88973-1F44-4B88-9EA9-5999B9B5BC15}">
      <dsp:nvSpPr>
        <dsp:cNvPr id="0" name=""/>
        <dsp:cNvSpPr/>
      </dsp:nvSpPr>
      <dsp:spPr>
        <a:xfrm>
          <a:off x="0" y="4162564"/>
          <a:ext cx="6245265" cy="129013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However, the enhancement of the supply-side of the economy has significant time-lags attached, and not all capital investment yields the desired improvements in productive efficiency</a:t>
          </a:r>
          <a:endParaRPr lang="en-US" sz="1800" kern="1200"/>
        </a:p>
      </dsp:txBody>
      <dsp:txXfrm>
        <a:off x="62979" y="4225543"/>
        <a:ext cx="6119307" cy="116417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EB96DC-E433-44F3-96DD-890B0FC9702E}">
      <dsp:nvSpPr>
        <dsp:cNvPr id="0" name=""/>
        <dsp:cNvSpPr/>
      </dsp:nvSpPr>
      <dsp:spPr>
        <a:xfrm>
          <a:off x="0" y="524133"/>
          <a:ext cx="2918936" cy="18535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64A775-B550-49FF-82F1-E49C219FE8A4}">
      <dsp:nvSpPr>
        <dsp:cNvPr id="0" name=""/>
        <dsp:cNvSpPr/>
      </dsp:nvSpPr>
      <dsp:spPr>
        <a:xfrm>
          <a:off x="324326" y="832243"/>
          <a:ext cx="2918936" cy="18535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/>
            <a:t>What is meant by aggregate demand?</a:t>
          </a:r>
          <a:endParaRPr lang="en-US" sz="3300" kern="1200"/>
        </a:p>
      </dsp:txBody>
      <dsp:txXfrm>
        <a:off x="378614" y="886531"/>
        <a:ext cx="2810360" cy="1744948"/>
      </dsp:txXfrm>
    </dsp:sp>
    <dsp:sp modelId="{8DB6725F-9E41-4BF1-B49F-778E3B0716D7}">
      <dsp:nvSpPr>
        <dsp:cNvPr id="0" name=""/>
        <dsp:cNvSpPr/>
      </dsp:nvSpPr>
      <dsp:spPr>
        <a:xfrm>
          <a:off x="3567588" y="524133"/>
          <a:ext cx="2918936" cy="18535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6D9D19-4D8E-4543-84AB-7B40C2F723A2}">
      <dsp:nvSpPr>
        <dsp:cNvPr id="0" name=""/>
        <dsp:cNvSpPr/>
      </dsp:nvSpPr>
      <dsp:spPr>
        <a:xfrm>
          <a:off x="3891915" y="832243"/>
          <a:ext cx="2918936" cy="18535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/>
            <a:t>What is the formula for AD?</a:t>
          </a:r>
          <a:endParaRPr lang="en-US" sz="3300" kern="1200"/>
        </a:p>
      </dsp:txBody>
      <dsp:txXfrm>
        <a:off x="3946203" y="886531"/>
        <a:ext cx="2810360" cy="1744948"/>
      </dsp:txXfrm>
    </dsp:sp>
    <dsp:sp modelId="{561E6845-60E8-412C-9C3C-2C437CAC75E0}">
      <dsp:nvSpPr>
        <dsp:cNvPr id="0" name=""/>
        <dsp:cNvSpPr/>
      </dsp:nvSpPr>
      <dsp:spPr>
        <a:xfrm>
          <a:off x="7135177" y="524133"/>
          <a:ext cx="2918936" cy="18535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DC5778-F6B6-4AA2-A713-78D46D519AA1}">
      <dsp:nvSpPr>
        <dsp:cNvPr id="0" name=""/>
        <dsp:cNvSpPr/>
      </dsp:nvSpPr>
      <dsp:spPr>
        <a:xfrm>
          <a:off x="7459503" y="832243"/>
          <a:ext cx="2918936" cy="18535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/>
            <a:t>How is AD and economic growth linked?</a:t>
          </a:r>
          <a:endParaRPr lang="en-US" sz="3300" kern="1200"/>
        </a:p>
      </dsp:txBody>
      <dsp:txXfrm>
        <a:off x="7513791" y="886531"/>
        <a:ext cx="2810360" cy="17449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2994" y="327584"/>
            <a:ext cx="8820807" cy="1325563"/>
          </a:xfrm>
          <a:ln w="76200">
            <a:noFill/>
          </a:ln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2992" y="1825625"/>
            <a:ext cx="8820808" cy="4351338"/>
          </a:xfrm>
          <a:ln w="76200">
            <a:noFill/>
          </a:ln>
        </p:spPr>
        <p:txBody>
          <a:bodyPr/>
          <a:lstStyle>
            <a:lvl1pPr>
              <a:defRPr/>
            </a:lvl1pPr>
          </a:lstStyle>
          <a:p>
            <a:pPr lvl="0"/>
            <a:endParaRPr lang="en-US" dirty="0"/>
          </a:p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0811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13A33CA-B53B-4F05-9C1B-C40BBA402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1F33566C-7547-4A0A-96CD-EEE6BF7AD82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06475" y="2260600"/>
            <a:ext cx="10347325" cy="38401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578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27586" y="365127"/>
            <a:ext cx="872621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7586" y="1825625"/>
            <a:ext cx="872621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2041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724" r:id="rId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6.xml"/><Relationship Id="rId7" Type="http://schemas.openxmlformats.org/officeDocument/2006/relationships/image" Target="../media/image2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Relationship Id="rId9" Type="http://schemas.openxmlformats.org/officeDocument/2006/relationships/hyperlink" Target="http://www.exampaperspractice.co.uk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exampaperspractice.co.uk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exampaperspractice.co.uk/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7.xml"/><Relationship Id="rId7" Type="http://schemas.openxmlformats.org/officeDocument/2006/relationships/image" Target="../media/image2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Relationship Id="rId9" Type="http://schemas.openxmlformats.org/officeDocument/2006/relationships/hyperlink" Target="http://www.exampaperspractice.co.uk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hyperlink" Target="http://www.exampaperspractice.co.uk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hyperlink" Target="http://www.exampaperspractice.co.uk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hyperlink" Target="http://www.exampaperspractice.co.uk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exampaperspractice.co.uk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4.xml"/><Relationship Id="rId7" Type="http://schemas.openxmlformats.org/officeDocument/2006/relationships/image" Target="../media/image2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Relationship Id="rId9" Type="http://schemas.openxmlformats.org/officeDocument/2006/relationships/hyperlink" Target="http://www.exampaperspractice.co.uk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5.xml"/><Relationship Id="rId7" Type="http://schemas.openxmlformats.org/officeDocument/2006/relationships/image" Target="../media/image2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Relationship Id="rId9" Type="http://schemas.openxmlformats.org/officeDocument/2006/relationships/hyperlink" Target="http://www.exampaperspractice.co.uk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exampaperspractice.co.uk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exampaperspractice.co.u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CCA5F87-1D1E-45CB-8D83-FC7EEFAD9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Codes on papers">
            <a:extLst>
              <a:ext uri="{FF2B5EF4-FFF2-40B4-BE49-F238E27FC236}">
                <a16:creationId xmlns:a16="http://schemas.microsoft.com/office/drawing/2014/main" id="{671B3269-697D-05D6-E94B-74C66D047EE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163" r="3256" b="9098"/>
          <a:stretch/>
        </p:blipFill>
        <p:spPr>
          <a:xfrm>
            <a:off x="20" y="10"/>
            <a:ext cx="8668492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7CCFC2C6-6238-4A2F-93DE-2ADF74AF6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711652" y="0"/>
            <a:ext cx="8480347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48600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/>
            <a:r>
              <a:rPr lang="en-US" sz="4800"/>
              <a:t>2.5.1 The economic cycle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01319A9-0CD4-E1A2-5DDA-22E6B87C808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7485" y="199131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CB6A063-E5BE-0BF4-C837-120EF5E0C45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198" y="265932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1DB08BAE-3725-20C4-B87F-64A24E351D95}"/>
              </a:ext>
            </a:extLst>
          </p:cNvPr>
          <p:cNvSpPr txBox="1">
            <a:spLocks/>
          </p:cNvSpPr>
          <p:nvPr/>
        </p:nvSpPr>
        <p:spPr>
          <a:xfrm>
            <a:off x="1848548" y="6594913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7B6CC5B-485E-7101-015D-6CC87302A632}"/>
              </a:ext>
            </a:extLst>
          </p:cNvPr>
          <p:cNvSpPr txBox="1"/>
          <p:nvPr/>
        </p:nvSpPr>
        <p:spPr>
          <a:xfrm>
            <a:off x="6671719" y="6627158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6239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659FDB4-FCBE-4A89-B46D-43D4FA544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13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394" y="1070800"/>
            <a:ext cx="3939688" cy="5583126"/>
          </a:xfrm>
        </p:spPr>
        <p:txBody>
          <a:bodyPr>
            <a:normAutofit/>
          </a:bodyPr>
          <a:lstStyle/>
          <a:p>
            <a:pPr algn="r"/>
            <a:r>
              <a:rPr lang="en-GB" sz="6800"/>
              <a:t>Evaluating Economic Growth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8F51B3F-8331-4E4A-AE96-D47B1006E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8053" y="1132114"/>
            <a:ext cx="0" cy="5717573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53AA727-4DAD-3AA2-45A1-14CEAED49B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4410028"/>
              </p:ext>
            </p:extLst>
          </p:nvPr>
        </p:nvGraphicFramePr>
        <p:xfrm>
          <a:off x="5108535" y="1070800"/>
          <a:ext cx="6245265" cy="5589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41EF709C-A5E1-066C-6F11-6057D022039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073" y="1923238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B50EDE1-FF6E-E189-3B32-42E5AB906CE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4786" y="19785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15F230E9-CD68-92A5-B9D1-82CA1D0E4D6E}"/>
              </a:ext>
            </a:extLst>
          </p:cNvPr>
          <p:cNvSpPr txBox="1">
            <a:spLocks/>
          </p:cNvSpPr>
          <p:nvPr/>
        </p:nvSpPr>
        <p:spPr>
          <a:xfrm>
            <a:off x="1930136" y="6526834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9EB741-B695-17C0-BA13-D5C1118A4D69}"/>
              </a:ext>
            </a:extLst>
          </p:cNvPr>
          <p:cNvSpPr txBox="1"/>
          <p:nvPr/>
        </p:nvSpPr>
        <p:spPr>
          <a:xfrm>
            <a:off x="6753307" y="655907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4039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The Economic Cycle in the UK</a:t>
            </a:r>
          </a:p>
        </p:txBody>
      </p:sp>
      <p:pic>
        <p:nvPicPr>
          <p:cNvPr id="1026" name="Picture 2" descr="United Kingdom GDP">
            <a:extLst>
              <a:ext uri="{FF2B5EF4-FFF2-40B4-BE49-F238E27FC236}">
                <a16:creationId xmlns:a16="http://schemas.microsoft.com/office/drawing/2014/main" id="{C027AF77-393B-48D6-88FD-B8BD5C0BAE8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63"/>
          <a:stretch/>
        </p:blipFill>
        <p:spPr bwMode="auto">
          <a:xfrm>
            <a:off x="1308730" y="1966293"/>
            <a:ext cx="9574539" cy="4151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4E808A5-784C-F0C6-DCDA-4366FBE9193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848" y="1879822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00A42A9-AD32-BCD2-DCAB-C9FF695553A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7561" y="154437"/>
            <a:ext cx="933411" cy="375797"/>
          </a:xfrm>
          <a:prstGeom prst="rect">
            <a:avLst/>
          </a:prstGeom>
        </p:spPr>
      </p:pic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3D687EEC-4477-780E-A3A5-DFCA26AB2C36}"/>
              </a:ext>
            </a:extLst>
          </p:cNvPr>
          <p:cNvSpPr txBox="1">
            <a:spLocks/>
          </p:cNvSpPr>
          <p:nvPr/>
        </p:nvSpPr>
        <p:spPr>
          <a:xfrm>
            <a:off x="1752911" y="6483418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8DB01C4-2457-6785-7ACC-A4573DAE52D6}"/>
              </a:ext>
            </a:extLst>
          </p:cNvPr>
          <p:cNvSpPr txBox="1"/>
          <p:nvPr/>
        </p:nvSpPr>
        <p:spPr>
          <a:xfrm>
            <a:off x="6576082" y="6515663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8365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en-GB" sz="5400"/>
              <a:t>GDP Definition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r>
              <a:rPr lang="en-GB" sz="2400"/>
              <a:t>“The value of goods and services produced in the economy over a period of time.”</a:t>
            </a:r>
          </a:p>
          <a:p>
            <a:endParaRPr lang="en-GB" sz="24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E695A34-DDBA-0ACA-AFE4-4FA64A18C1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0233" y="1879822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127D251-58BD-CFC8-9C82-AF8BC19A1D9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946" y="154437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FE113BEE-48B5-31B2-5E02-D9101A683FD5}"/>
              </a:ext>
            </a:extLst>
          </p:cNvPr>
          <p:cNvSpPr txBox="1">
            <a:spLocks/>
          </p:cNvSpPr>
          <p:nvPr/>
        </p:nvSpPr>
        <p:spPr>
          <a:xfrm>
            <a:off x="1841296" y="6483418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6BD7F9-1334-BC7D-6D89-49F9296D51DF}"/>
              </a:ext>
            </a:extLst>
          </p:cNvPr>
          <p:cNvSpPr txBox="1"/>
          <p:nvPr/>
        </p:nvSpPr>
        <p:spPr>
          <a:xfrm>
            <a:off x="6664467" y="6515663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5582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DBC6133C-0615-4CE4-9132-37E609A9BD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064" y="525982"/>
            <a:ext cx="4282983" cy="1200361"/>
          </a:xfrm>
        </p:spPr>
        <p:txBody>
          <a:bodyPr anchor="b">
            <a:normAutofit/>
          </a:bodyPr>
          <a:lstStyle/>
          <a:p>
            <a:r>
              <a:rPr lang="en-GB" sz="3600"/>
              <a:t>The Economic Cycle: A Diagram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69CC832-2974-4E8D-90ED-3E2941BA7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6533" y="1944913"/>
            <a:ext cx="402336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5066" y="2031101"/>
            <a:ext cx="4282984" cy="3511943"/>
          </a:xfrm>
        </p:spPr>
        <p:txBody>
          <a:bodyPr anchor="ctr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1800"/>
              <a:t> The level of economic activity fluctuates over time, this pattern is referred to as the economic cycle	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/>
              <a:t> Economic activity is measured by GDP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/>
              <a:t> GDP is the total value of a country’s output in a year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/>
              <a:t> Real GDP takes into account inflation.  If GDP growth is 5% and inflation 2% real GDP growth will be 3%</a:t>
            </a:r>
          </a:p>
          <a:p>
            <a:endParaRPr lang="en-GB" sz="180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5222F96-971A-4F90-B841-6BAB416C7A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25843" y="6053360"/>
            <a:ext cx="740664" cy="15412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8980754-6F4B-43C9-B9BE-127B6BED65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904923" y="215201"/>
            <a:ext cx="740664" cy="1183349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6793" y="354959"/>
            <a:ext cx="6184973" cy="59152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5987596" y="2561615"/>
            <a:ext cx="5626975" cy="1501899"/>
            <a:chOff x="1070750" y="3929067"/>
            <a:chExt cx="7858959" cy="2800365"/>
          </a:xfrm>
        </p:grpSpPr>
        <p:cxnSp>
          <p:nvCxnSpPr>
            <p:cNvPr id="5" name="Straight Connector 4"/>
            <p:cNvCxnSpPr/>
            <p:nvPr/>
          </p:nvCxnSpPr>
          <p:spPr>
            <a:xfrm rot="5400000">
              <a:off x="607190" y="5179232"/>
              <a:ext cx="2357456" cy="1588"/>
            </a:xfrm>
            <a:prstGeom prst="line">
              <a:avLst/>
            </a:prstGeom>
            <a:noFill/>
            <a:ln w="76200" cap="flat" cmpd="sng" algn="ctr">
              <a:solidFill>
                <a:schemeClr val="tx1"/>
              </a:solidFill>
              <a:prstDash val="solid"/>
            </a:ln>
            <a:effectLst/>
          </p:spPr>
        </p:cxnSp>
        <p:cxnSp>
          <p:nvCxnSpPr>
            <p:cNvPr id="6" name="Straight Connector 5"/>
            <p:cNvCxnSpPr/>
            <p:nvPr/>
          </p:nvCxnSpPr>
          <p:spPr>
            <a:xfrm>
              <a:off x="1785918" y="6357958"/>
              <a:ext cx="5929312" cy="1587"/>
            </a:xfrm>
            <a:prstGeom prst="line">
              <a:avLst/>
            </a:prstGeom>
            <a:noFill/>
            <a:ln w="76200" cap="flat" cmpd="sng" algn="ctr">
              <a:solidFill>
                <a:schemeClr val="tx1"/>
              </a:solidFill>
              <a:prstDash val="solid"/>
            </a:ln>
            <a:effectLst/>
          </p:spPr>
        </p:cxnSp>
        <p:sp>
          <p:nvSpPr>
            <p:cNvPr id="7" name="Freeform 6"/>
            <p:cNvSpPr/>
            <p:nvPr/>
          </p:nvSpPr>
          <p:spPr>
            <a:xfrm>
              <a:off x="1928794" y="3929067"/>
              <a:ext cx="5503864" cy="2143140"/>
            </a:xfrm>
            <a:custGeom>
              <a:avLst/>
              <a:gdLst>
                <a:gd name="connsiteX0" fmla="*/ 0 w 5288925"/>
                <a:gd name="connsiteY0" fmla="*/ 2459864 h 2459864"/>
                <a:gd name="connsiteX1" fmla="*/ 888643 w 5288925"/>
                <a:gd name="connsiteY1" fmla="*/ 965915 h 2459864"/>
                <a:gd name="connsiteX2" fmla="*/ 1764406 w 5288925"/>
                <a:gd name="connsiteY2" fmla="*/ 2150771 h 2459864"/>
                <a:gd name="connsiteX3" fmla="*/ 2459865 w 5288925"/>
                <a:gd name="connsiteY3" fmla="*/ 631064 h 2459864"/>
                <a:gd name="connsiteX4" fmla="*/ 3477296 w 5288925"/>
                <a:gd name="connsiteY4" fmla="*/ 1918952 h 2459864"/>
                <a:gd name="connsiteX5" fmla="*/ 4301544 w 5288925"/>
                <a:gd name="connsiteY5" fmla="*/ 180304 h 2459864"/>
                <a:gd name="connsiteX6" fmla="*/ 5151550 w 5288925"/>
                <a:gd name="connsiteY6" fmla="*/ 837126 h 2459864"/>
                <a:gd name="connsiteX7" fmla="*/ 5125792 w 5288925"/>
                <a:gd name="connsiteY7" fmla="*/ 824247 h 2459864"/>
                <a:gd name="connsiteX8" fmla="*/ 5125792 w 5288925"/>
                <a:gd name="connsiteY8" fmla="*/ 824247 h 2459864"/>
                <a:gd name="connsiteX9" fmla="*/ 5125792 w 5288925"/>
                <a:gd name="connsiteY9" fmla="*/ 824247 h 2459864"/>
                <a:gd name="connsiteX10" fmla="*/ 5125792 w 5288925"/>
                <a:gd name="connsiteY10" fmla="*/ 824247 h 2459864"/>
                <a:gd name="connsiteX11" fmla="*/ 5125792 w 5288925"/>
                <a:gd name="connsiteY11" fmla="*/ 824247 h 24598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288925" h="2459864">
                  <a:moveTo>
                    <a:pt x="0" y="2459864"/>
                  </a:moveTo>
                  <a:cubicBezTo>
                    <a:pt x="297287" y="1738647"/>
                    <a:pt x="594575" y="1017430"/>
                    <a:pt x="888643" y="965915"/>
                  </a:cubicBezTo>
                  <a:cubicBezTo>
                    <a:pt x="1182711" y="914400"/>
                    <a:pt x="1502536" y="2206579"/>
                    <a:pt x="1764406" y="2150771"/>
                  </a:cubicBezTo>
                  <a:cubicBezTo>
                    <a:pt x="2026276" y="2094963"/>
                    <a:pt x="2174384" y="669700"/>
                    <a:pt x="2459865" y="631064"/>
                  </a:cubicBezTo>
                  <a:cubicBezTo>
                    <a:pt x="2745346" y="592428"/>
                    <a:pt x="3170350" y="1994079"/>
                    <a:pt x="3477296" y="1918952"/>
                  </a:cubicBezTo>
                  <a:cubicBezTo>
                    <a:pt x="3784242" y="1843825"/>
                    <a:pt x="4022502" y="360608"/>
                    <a:pt x="4301544" y="180304"/>
                  </a:cubicBezTo>
                  <a:cubicBezTo>
                    <a:pt x="4580586" y="0"/>
                    <a:pt x="5014175" y="729802"/>
                    <a:pt x="5151550" y="837126"/>
                  </a:cubicBezTo>
                  <a:cubicBezTo>
                    <a:pt x="5288925" y="944450"/>
                    <a:pt x="5125792" y="824247"/>
                    <a:pt x="5125792" y="824247"/>
                  </a:cubicBezTo>
                  <a:lnTo>
                    <a:pt x="5125792" y="824247"/>
                  </a:lnTo>
                  <a:lnTo>
                    <a:pt x="5125792" y="824247"/>
                  </a:lnTo>
                  <a:lnTo>
                    <a:pt x="5125792" y="824247"/>
                  </a:lnTo>
                  <a:lnTo>
                    <a:pt x="5125792" y="824247"/>
                  </a:lnTo>
                </a:path>
              </a:pathLst>
            </a:custGeom>
            <a:noFill/>
            <a:ln w="57150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TextBox 20"/>
            <p:cNvSpPr txBox="1">
              <a:spLocks noChangeArrowheads="1"/>
            </p:cNvSpPr>
            <p:nvPr/>
          </p:nvSpPr>
          <p:spPr bwMode="auto">
            <a:xfrm>
              <a:off x="1070750" y="4720615"/>
              <a:ext cx="714374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484632">
                <a:spcAft>
                  <a:spcPts val="600"/>
                </a:spcAft>
                <a:defRPr/>
              </a:pPr>
              <a:r>
                <a:rPr lang="en-GB" sz="954" kern="0">
                  <a:solidFill>
                    <a:srgbClr val="000000"/>
                  </a:solidFill>
                  <a:latin typeface="Calibri"/>
                  <a:ea typeface="+mn-ea"/>
                  <a:cs typeface="+mn-cs"/>
                </a:rPr>
                <a:t>Real GDP</a:t>
              </a: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9" name="TextBox 21"/>
            <p:cNvSpPr txBox="1">
              <a:spLocks noChangeArrowheads="1"/>
            </p:cNvSpPr>
            <p:nvPr/>
          </p:nvSpPr>
          <p:spPr bwMode="auto">
            <a:xfrm>
              <a:off x="7691374" y="6359545"/>
              <a:ext cx="714375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484632">
                <a:spcAft>
                  <a:spcPts val="600"/>
                </a:spcAft>
                <a:defRPr/>
              </a:pPr>
              <a:r>
                <a:rPr lang="en-GB" sz="954" kern="0">
                  <a:solidFill>
                    <a:srgbClr val="000000"/>
                  </a:solidFill>
                  <a:latin typeface="Calibri"/>
                  <a:ea typeface="+mn-ea"/>
                  <a:cs typeface="+mn-cs"/>
                </a:rPr>
                <a:t>Time</a:t>
              </a: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0" name="TextBox 22"/>
            <p:cNvSpPr txBox="1">
              <a:spLocks noChangeArrowheads="1"/>
            </p:cNvSpPr>
            <p:nvPr/>
          </p:nvSpPr>
          <p:spPr bwMode="auto">
            <a:xfrm>
              <a:off x="2601976" y="4533904"/>
              <a:ext cx="642938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484632">
                <a:spcAft>
                  <a:spcPts val="600"/>
                </a:spcAft>
                <a:defRPr/>
              </a:pPr>
              <a:r>
                <a:rPr lang="en-GB" sz="636" b="1" kern="0">
                  <a:solidFill>
                    <a:srgbClr val="00B0F0"/>
                  </a:solidFill>
                  <a:latin typeface="Calibri"/>
                  <a:ea typeface="+mn-ea"/>
                  <a:cs typeface="+mn-cs"/>
                </a:rPr>
                <a:t>Boom</a:t>
              </a:r>
              <a:endParaRPr kumimoji="0" lang="en-GB" sz="1200" b="1" i="0" u="none" strike="noStrike" kern="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1" name="TextBox 23"/>
            <p:cNvSpPr txBox="1">
              <a:spLocks noChangeArrowheads="1"/>
            </p:cNvSpPr>
            <p:nvPr/>
          </p:nvSpPr>
          <p:spPr bwMode="auto">
            <a:xfrm>
              <a:off x="4065128" y="5143350"/>
              <a:ext cx="95172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484632">
                <a:spcAft>
                  <a:spcPts val="600"/>
                </a:spcAft>
                <a:defRPr/>
              </a:pPr>
              <a:r>
                <a:rPr lang="en-GB" sz="636" b="1" kern="0">
                  <a:solidFill>
                    <a:srgbClr val="00B0F0"/>
                  </a:solidFill>
                  <a:latin typeface="Calibri"/>
                  <a:ea typeface="+mn-ea"/>
                  <a:cs typeface="+mn-cs"/>
                </a:rPr>
                <a:t>Recovery</a:t>
              </a:r>
              <a:endParaRPr kumimoji="0" lang="en-GB" sz="1200" b="1" i="0" u="none" strike="noStrike" kern="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2" name="TextBox 24"/>
            <p:cNvSpPr txBox="1">
              <a:spLocks noChangeArrowheads="1"/>
            </p:cNvSpPr>
            <p:nvPr/>
          </p:nvSpPr>
          <p:spPr bwMode="auto">
            <a:xfrm>
              <a:off x="2813224" y="5366728"/>
              <a:ext cx="10001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484632">
                <a:spcAft>
                  <a:spcPts val="600"/>
                </a:spcAft>
                <a:defRPr/>
              </a:pPr>
              <a:r>
                <a:rPr lang="en-GB" sz="636" b="1" kern="0">
                  <a:solidFill>
                    <a:srgbClr val="00B0F0"/>
                  </a:solidFill>
                  <a:latin typeface="Calibri"/>
                  <a:ea typeface="+mn-ea"/>
                  <a:cs typeface="+mn-cs"/>
                </a:rPr>
                <a:t>Recession</a:t>
              </a:r>
              <a:endParaRPr kumimoji="0" lang="en-GB" sz="1200" b="1" i="0" u="none" strike="noStrike" kern="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3" name="TextBox 25"/>
            <p:cNvSpPr txBox="1">
              <a:spLocks noChangeArrowheads="1"/>
            </p:cNvSpPr>
            <p:nvPr/>
          </p:nvSpPr>
          <p:spPr bwMode="auto">
            <a:xfrm>
              <a:off x="3491880" y="5795982"/>
              <a:ext cx="642938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484632">
                <a:spcAft>
                  <a:spcPts val="600"/>
                </a:spcAft>
                <a:defRPr/>
              </a:pPr>
              <a:r>
                <a:rPr lang="en-GB" sz="636" b="1" kern="0">
                  <a:solidFill>
                    <a:srgbClr val="00B0F0"/>
                  </a:solidFill>
                  <a:latin typeface="Calibri"/>
                  <a:ea typeface="+mn-ea"/>
                  <a:cs typeface="+mn-cs"/>
                </a:rPr>
                <a:t>Slump</a:t>
              </a:r>
              <a:endParaRPr kumimoji="0" lang="en-GB" sz="1200" b="1" i="0" u="none" strike="noStrike" kern="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flipV="1">
              <a:off x="2071670" y="4214818"/>
              <a:ext cx="5286375" cy="1428750"/>
            </a:xfrm>
            <a:prstGeom prst="line">
              <a:avLst/>
            </a:prstGeom>
            <a:noFill/>
            <a:ln w="44450" cap="flat" cmpd="sng" algn="ctr">
              <a:solidFill>
                <a:schemeClr val="tx1"/>
              </a:solidFill>
              <a:prstDash val="dash"/>
            </a:ln>
            <a:effectLst/>
          </p:spPr>
        </p:cxnSp>
        <p:sp>
          <p:nvSpPr>
            <p:cNvPr id="15" name="TextBox 33"/>
            <p:cNvSpPr txBox="1">
              <a:spLocks noChangeArrowheads="1"/>
            </p:cNvSpPr>
            <p:nvPr/>
          </p:nvSpPr>
          <p:spPr bwMode="auto">
            <a:xfrm>
              <a:off x="7572396" y="4071942"/>
              <a:ext cx="1357313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484632">
                <a:spcAft>
                  <a:spcPts val="600"/>
                </a:spcAft>
                <a:defRPr/>
              </a:pPr>
              <a:r>
                <a:rPr lang="en-GB" sz="636" kern="0">
                  <a:solidFill>
                    <a:srgbClr val="000000"/>
                  </a:solidFill>
                  <a:latin typeface="Calibri"/>
                  <a:ea typeface="+mn-ea"/>
                  <a:cs typeface="+mn-cs"/>
                </a:rPr>
                <a:t>Trend rate of economic growth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pic>
        <p:nvPicPr>
          <p:cNvPr id="16" name="Picture 15">
            <a:extLst>
              <a:ext uri="{FF2B5EF4-FFF2-40B4-BE49-F238E27FC236}">
                <a16:creationId xmlns:a16="http://schemas.microsoft.com/office/drawing/2014/main" id="{C2D19D1E-C8DD-703B-8E09-A0763EC43B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2181" y="1972345"/>
            <a:ext cx="7695738" cy="309835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D6B1A30-6EDE-14AF-8725-5B98372CA0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7894" y="246960"/>
            <a:ext cx="933411" cy="375797"/>
          </a:xfrm>
          <a:prstGeom prst="rect">
            <a:avLst/>
          </a:prstGeom>
        </p:spPr>
      </p:pic>
      <p:sp>
        <p:nvSpPr>
          <p:cNvPr id="18" name="Footer Placeholder 2">
            <a:extLst>
              <a:ext uri="{FF2B5EF4-FFF2-40B4-BE49-F238E27FC236}">
                <a16:creationId xmlns:a16="http://schemas.microsoft.com/office/drawing/2014/main" id="{24A14842-DC7A-7ABA-372A-EE292F950087}"/>
              </a:ext>
            </a:extLst>
          </p:cNvPr>
          <p:cNvSpPr txBox="1">
            <a:spLocks/>
          </p:cNvSpPr>
          <p:nvPr/>
        </p:nvSpPr>
        <p:spPr>
          <a:xfrm>
            <a:off x="1753244" y="6575941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5677ED9-6D8D-6837-8F4F-D83E3046326C}"/>
              </a:ext>
            </a:extLst>
          </p:cNvPr>
          <p:cNvSpPr txBox="1"/>
          <p:nvPr/>
        </p:nvSpPr>
        <p:spPr>
          <a:xfrm>
            <a:off x="6576415" y="6608186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2280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83BA00-A287-4584-9091-D45343DE9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lang="en-GB" sz="4800"/>
              <a:t>Plenary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45EB651-1DD6-3DF2-65DB-4AD5D9349A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6107539"/>
              </p:ext>
            </p:extLst>
          </p:nvPr>
        </p:nvGraphicFramePr>
        <p:xfrm>
          <a:off x="904602" y="3017519"/>
          <a:ext cx="1037844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B927A8B4-4566-1485-E0C5-645D287145B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2497" y="1991327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A5B8D81-52ED-F29E-4600-0BEA7E5E484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8210" y="265942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E48023C6-44BD-1B86-FAA0-F2CD082D4748}"/>
              </a:ext>
            </a:extLst>
          </p:cNvPr>
          <p:cNvSpPr txBox="1">
            <a:spLocks/>
          </p:cNvSpPr>
          <p:nvPr/>
        </p:nvSpPr>
        <p:spPr>
          <a:xfrm>
            <a:off x="1893560" y="6594923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0152B20-5165-F05D-7B85-214037BD2539}"/>
              </a:ext>
            </a:extLst>
          </p:cNvPr>
          <p:cNvSpPr txBox="1"/>
          <p:nvPr/>
        </p:nvSpPr>
        <p:spPr>
          <a:xfrm>
            <a:off x="6716731" y="6627168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675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659FDB4-FCBE-4A89-B46D-43D4FA544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13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FC6C755-7C47-4BA0-8E34-6F568825E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94" y="1070800"/>
            <a:ext cx="3939688" cy="5583126"/>
          </a:xfrm>
        </p:spPr>
        <p:txBody>
          <a:bodyPr>
            <a:normAutofit/>
          </a:bodyPr>
          <a:lstStyle/>
          <a:p>
            <a:pPr algn="r"/>
            <a:r>
              <a:rPr lang="en-GB" sz="8000"/>
              <a:t>Recall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8F51B3F-8331-4E4A-AE96-D47B1006E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8053" y="1132114"/>
            <a:ext cx="0" cy="5717573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CC8D1929-7ADA-F5AB-BFF5-10E6B9E20F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3353630"/>
              </p:ext>
            </p:extLst>
          </p:nvPr>
        </p:nvGraphicFramePr>
        <p:xfrm>
          <a:off x="5108535" y="1070800"/>
          <a:ext cx="6245265" cy="5589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2D132F89-FC12-F81C-D74A-BEF24FC63FD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0241" y="1999640"/>
            <a:ext cx="7695738" cy="309835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F2900D1-0B6F-A863-F6DC-205008DF8CB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5954" y="274255"/>
            <a:ext cx="933411" cy="375797"/>
          </a:xfrm>
          <a:prstGeom prst="rect">
            <a:avLst/>
          </a:prstGeom>
        </p:spPr>
      </p:pic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BF570927-4B15-03AF-2F81-2BFE3AE74096}"/>
              </a:ext>
            </a:extLst>
          </p:cNvPr>
          <p:cNvSpPr txBox="1">
            <a:spLocks/>
          </p:cNvSpPr>
          <p:nvPr/>
        </p:nvSpPr>
        <p:spPr>
          <a:xfrm>
            <a:off x="2131304" y="6603236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5782C38-98B5-00C8-455F-F112E25ED62A}"/>
              </a:ext>
            </a:extLst>
          </p:cNvPr>
          <p:cNvSpPr txBox="1"/>
          <p:nvPr/>
        </p:nvSpPr>
        <p:spPr>
          <a:xfrm>
            <a:off x="6954475" y="6635481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079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659FDB4-FCBE-4A89-B46D-43D4FA544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13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747D60-0726-47C2-A8B0-2D5D771D1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94" y="1070800"/>
            <a:ext cx="3939688" cy="5583126"/>
          </a:xfrm>
        </p:spPr>
        <p:txBody>
          <a:bodyPr>
            <a:normAutofit/>
          </a:bodyPr>
          <a:lstStyle/>
          <a:p>
            <a:pPr algn="r"/>
            <a:r>
              <a:rPr lang="en-GB" sz="8000"/>
              <a:t>Starter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8F51B3F-8331-4E4A-AE96-D47B1006E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8053" y="1132114"/>
            <a:ext cx="0" cy="5717573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9C54364-BA88-59A1-24AE-D62B3AA618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9388834"/>
              </p:ext>
            </p:extLst>
          </p:nvPr>
        </p:nvGraphicFramePr>
        <p:xfrm>
          <a:off x="5108535" y="1070800"/>
          <a:ext cx="6245265" cy="5589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8F567EC8-4749-68BA-59CB-A9790BD848A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131" y="1999640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145992A-E86B-9D17-1787-FC96357F663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3844" y="274255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4AB83F86-1199-8A3E-8D59-CDD8D2989005}"/>
              </a:ext>
            </a:extLst>
          </p:cNvPr>
          <p:cNvSpPr txBox="1">
            <a:spLocks/>
          </p:cNvSpPr>
          <p:nvPr/>
        </p:nvSpPr>
        <p:spPr>
          <a:xfrm>
            <a:off x="2259194" y="6603236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8DD54B-11F5-4792-B29C-BE1DFFCE5F99}"/>
              </a:ext>
            </a:extLst>
          </p:cNvPr>
          <p:cNvSpPr txBox="1"/>
          <p:nvPr/>
        </p:nvSpPr>
        <p:spPr>
          <a:xfrm>
            <a:off x="7082365" y="6635481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862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659FDB4-FCBE-4A89-B46D-43D4FA544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13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394" y="1070800"/>
            <a:ext cx="3939688" cy="5583126"/>
          </a:xfrm>
        </p:spPr>
        <p:txBody>
          <a:bodyPr>
            <a:normAutofit/>
          </a:bodyPr>
          <a:lstStyle/>
          <a:p>
            <a:pPr algn="r"/>
            <a:r>
              <a:rPr lang="en-GB" sz="6800"/>
              <a:t>Learning Objectives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8F51B3F-8331-4E4A-AE96-D47B1006E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8053" y="1132114"/>
            <a:ext cx="0" cy="5717573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73F5875-E8AA-3CC1-974C-3A8CD5FE59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2892258"/>
              </p:ext>
            </p:extLst>
          </p:nvPr>
        </p:nvGraphicFramePr>
        <p:xfrm>
          <a:off x="5108535" y="1070800"/>
          <a:ext cx="6245265" cy="5589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9EFCE809-D85E-7097-3CAF-9E28F79A668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3937" y="1991327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900D8E1-1AF9-240E-F47B-25354CEA5AD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9650" y="265942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431DDF39-C772-DFBE-A6FE-E259C6D64D16}"/>
              </a:ext>
            </a:extLst>
          </p:cNvPr>
          <p:cNvSpPr txBox="1">
            <a:spLocks/>
          </p:cNvSpPr>
          <p:nvPr/>
        </p:nvSpPr>
        <p:spPr>
          <a:xfrm>
            <a:off x="1985000" y="6594923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D1C69A2-194C-6C70-C8A5-1D924B1C2675}"/>
              </a:ext>
            </a:extLst>
          </p:cNvPr>
          <p:cNvSpPr txBox="1"/>
          <p:nvPr/>
        </p:nvSpPr>
        <p:spPr>
          <a:xfrm>
            <a:off x="6808171" y="6627168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977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en-GB" sz="5400"/>
              <a:t>Definition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r>
              <a:rPr lang="en-GB" sz="2400"/>
              <a:t>We need to distinguish between short-run and long-run economic growth.</a:t>
            </a:r>
          </a:p>
          <a:p>
            <a:endParaRPr lang="en-GB" sz="240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/>
              <a:t> Short-Run - “The actual annual percentage change in real national output”.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sz="240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/>
              <a:t> Long-Run - “An increase in the potential productive capacity of the economy”.</a:t>
            </a:r>
          </a:p>
          <a:p>
            <a:endParaRPr lang="en-GB" sz="24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38B41BD-6774-DCFF-5915-CDC564ADC94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0233" y="1990692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FB82623-E3C1-B1AB-BC16-D26FC204B57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946" y="265307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50BB4B92-BC61-3F50-9B22-E6CD0FB2A7DC}"/>
              </a:ext>
            </a:extLst>
          </p:cNvPr>
          <p:cNvSpPr txBox="1">
            <a:spLocks/>
          </p:cNvSpPr>
          <p:nvPr/>
        </p:nvSpPr>
        <p:spPr>
          <a:xfrm>
            <a:off x="1841296" y="6594288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559D922-A7BF-89C5-4242-76855AE08CE3}"/>
              </a:ext>
            </a:extLst>
          </p:cNvPr>
          <p:cNvSpPr txBox="1"/>
          <p:nvPr/>
        </p:nvSpPr>
        <p:spPr>
          <a:xfrm>
            <a:off x="6664467" y="6626533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905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659FDB4-FCBE-4A89-B46D-43D4FA544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13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394" y="1070800"/>
            <a:ext cx="3939688" cy="5583126"/>
          </a:xfrm>
        </p:spPr>
        <p:txBody>
          <a:bodyPr>
            <a:normAutofit/>
          </a:bodyPr>
          <a:lstStyle/>
          <a:p>
            <a:pPr algn="r"/>
            <a:r>
              <a:rPr lang="en-GB" sz="6200"/>
              <a:t>How is it measured?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8F51B3F-8331-4E4A-AE96-D47B1006E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8053" y="1132114"/>
            <a:ext cx="0" cy="5717573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967A8F8-B97A-6105-FD86-0AB90157B0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0303969"/>
              </p:ext>
            </p:extLst>
          </p:nvPr>
        </p:nvGraphicFramePr>
        <p:xfrm>
          <a:off x="5108535" y="1070800"/>
          <a:ext cx="6245265" cy="5589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57AA23BB-7354-4638-B4C0-01D285B56D0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6777" y="1999640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058E76E-AD4E-4504-5BEC-CA154C5087A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2490" y="274255"/>
            <a:ext cx="933411" cy="375797"/>
          </a:xfrm>
          <a:prstGeom prst="rect">
            <a:avLst/>
          </a:prstGeom>
        </p:spPr>
      </p:pic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E0674B61-9903-F456-E1D1-BF6499C45C14}"/>
              </a:ext>
            </a:extLst>
          </p:cNvPr>
          <p:cNvSpPr txBox="1">
            <a:spLocks/>
          </p:cNvSpPr>
          <p:nvPr/>
        </p:nvSpPr>
        <p:spPr>
          <a:xfrm>
            <a:off x="1847840" y="6603236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63C229-4EB2-7F54-98A4-3E41156179D4}"/>
              </a:ext>
            </a:extLst>
          </p:cNvPr>
          <p:cNvSpPr txBox="1"/>
          <p:nvPr/>
        </p:nvSpPr>
        <p:spPr>
          <a:xfrm>
            <a:off x="6671011" y="6635481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544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659FDB4-FCBE-4A89-B46D-43D4FA544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13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394" y="1070800"/>
            <a:ext cx="3939688" cy="5583126"/>
          </a:xfrm>
        </p:spPr>
        <p:txBody>
          <a:bodyPr>
            <a:normAutofit/>
          </a:bodyPr>
          <a:lstStyle/>
          <a:p>
            <a:pPr algn="r"/>
            <a:r>
              <a:rPr lang="en-GB" sz="7400"/>
              <a:t>Causes of Short-Run Economic Growth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8F51B3F-8331-4E4A-AE96-D47B1006E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8053" y="1132114"/>
            <a:ext cx="0" cy="5717573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4A0F6FC-777E-09C0-D5DA-633D8A12D5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1358883"/>
              </p:ext>
            </p:extLst>
          </p:nvPr>
        </p:nvGraphicFramePr>
        <p:xfrm>
          <a:off x="5108535" y="1070800"/>
          <a:ext cx="6245265" cy="5589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24E0FE45-23E1-E9F0-25CC-D25C0A4BF03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3937" y="1983014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44DFAA4-3038-C656-18BC-3B04B3D9F52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9650" y="257629"/>
            <a:ext cx="933411" cy="375797"/>
          </a:xfrm>
          <a:prstGeom prst="rect">
            <a:avLst/>
          </a:prstGeom>
        </p:spPr>
      </p:pic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78A2A5F0-69C0-814F-6D00-9C42CF19BA77}"/>
              </a:ext>
            </a:extLst>
          </p:cNvPr>
          <p:cNvSpPr txBox="1">
            <a:spLocks/>
          </p:cNvSpPr>
          <p:nvPr/>
        </p:nvSpPr>
        <p:spPr>
          <a:xfrm>
            <a:off x="1985000" y="6586610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32231D8-06FA-7006-4B4A-E63EF4913873}"/>
              </a:ext>
            </a:extLst>
          </p:cNvPr>
          <p:cNvSpPr txBox="1"/>
          <p:nvPr/>
        </p:nvSpPr>
        <p:spPr>
          <a:xfrm>
            <a:off x="6808171" y="6618855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3650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5577" y="234230"/>
            <a:ext cx="8950417" cy="1499616"/>
          </a:xfrm>
        </p:spPr>
        <p:txBody>
          <a:bodyPr/>
          <a:lstStyle/>
          <a:p>
            <a:r>
              <a:rPr lang="en-GB" dirty="0"/>
              <a:t>Short-Run Economic Growth Diagram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100506" y="1900166"/>
            <a:ext cx="3861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dirty="0">
                <a:solidFill>
                  <a:srgbClr val="000000"/>
                </a:solidFill>
                <a:latin typeface="Calibri"/>
              </a:rPr>
              <a:t>1) Begin with the equilibrium position.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00507" y="2690504"/>
            <a:ext cx="38619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dirty="0">
                <a:solidFill>
                  <a:srgbClr val="000000"/>
                </a:solidFill>
                <a:latin typeface="Calibri"/>
              </a:rPr>
              <a:t>2) If there is an increase in AD to AD</a:t>
            </a:r>
            <a:r>
              <a:rPr lang="en-GB" sz="1600" dirty="0">
                <a:solidFill>
                  <a:srgbClr val="000000"/>
                </a:solidFill>
                <a:latin typeface="Calibri"/>
              </a:rPr>
              <a:t>1</a:t>
            </a:r>
            <a:r>
              <a:rPr lang="en-GB" dirty="0">
                <a:solidFill>
                  <a:srgbClr val="000000"/>
                </a:solidFill>
                <a:latin typeface="Calibri"/>
              </a:rPr>
              <a:t>, there will be economic growth from Y to Y</a:t>
            </a:r>
            <a:r>
              <a:rPr lang="en-GB" sz="1600" dirty="0">
                <a:solidFill>
                  <a:srgbClr val="000000"/>
                </a:solidFill>
                <a:latin typeface="Calibri"/>
              </a:rPr>
              <a:t>1</a:t>
            </a:r>
            <a:r>
              <a:rPr lang="en-GB" dirty="0">
                <a:solidFill>
                  <a:srgbClr val="000000"/>
                </a:solidFill>
                <a:latin typeface="Calibri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100506" y="3918473"/>
            <a:ext cx="38619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dirty="0">
                <a:solidFill>
                  <a:srgbClr val="000000"/>
                </a:solidFill>
                <a:latin typeface="Calibri"/>
              </a:rPr>
              <a:t>3) Or if there is an increase in SRAS to SRAS</a:t>
            </a:r>
            <a:r>
              <a:rPr lang="en-GB" sz="1600" dirty="0">
                <a:solidFill>
                  <a:srgbClr val="000000"/>
                </a:solidFill>
                <a:latin typeface="Calibri"/>
              </a:rPr>
              <a:t>1</a:t>
            </a:r>
            <a:r>
              <a:rPr lang="en-GB" dirty="0">
                <a:solidFill>
                  <a:srgbClr val="000000"/>
                </a:solidFill>
                <a:latin typeface="Calibri"/>
              </a:rPr>
              <a:t>, there will also be economic growth from Y to Y</a:t>
            </a:r>
            <a:r>
              <a:rPr lang="en-GB" sz="1600" dirty="0">
                <a:solidFill>
                  <a:srgbClr val="000000"/>
                </a:solidFill>
                <a:latin typeface="Calibri"/>
              </a:rPr>
              <a:t>1</a:t>
            </a:r>
            <a:r>
              <a:rPr lang="en-GB" dirty="0">
                <a:solidFill>
                  <a:srgbClr val="000000"/>
                </a:solidFill>
                <a:latin typeface="Calibri"/>
              </a:rPr>
              <a:t>.</a:t>
            </a:r>
            <a:endParaRPr lang="en-GB" b="1" i="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100506" y="5146442"/>
            <a:ext cx="38619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dirty="0">
                <a:solidFill>
                  <a:srgbClr val="000000"/>
                </a:solidFill>
                <a:latin typeface="Calibri"/>
              </a:rPr>
              <a:t>4) If economic growth is caused by an increase in AD, this will lead to an increase in the price level to P</a:t>
            </a:r>
            <a:r>
              <a:rPr lang="en-GB" sz="1600" dirty="0">
                <a:solidFill>
                  <a:srgbClr val="000000"/>
                </a:solidFill>
                <a:latin typeface="Calibri"/>
              </a:rPr>
              <a:t>1</a:t>
            </a:r>
            <a:r>
              <a:rPr lang="en-GB" dirty="0">
                <a:solidFill>
                  <a:srgbClr val="000000"/>
                </a:solidFill>
                <a:latin typeface="Calibri"/>
              </a:rPr>
              <a:t>, but if caused by an increase in SRAS, will put downward pressure on prices to P</a:t>
            </a:r>
            <a:r>
              <a:rPr lang="en-GB" sz="1600" dirty="0">
                <a:solidFill>
                  <a:srgbClr val="000000"/>
                </a:solidFill>
                <a:latin typeface="Calibri"/>
              </a:rPr>
              <a:t>2</a:t>
            </a:r>
            <a:r>
              <a:rPr lang="en-GB" dirty="0">
                <a:solidFill>
                  <a:srgbClr val="000000"/>
                </a:solidFill>
                <a:latin typeface="Calibri"/>
              </a:rPr>
              <a:t>. 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532665" y="2314557"/>
            <a:ext cx="6715228" cy="4131162"/>
            <a:chOff x="881778" y="1981622"/>
            <a:chExt cx="6715228" cy="4131162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1692275" y="2205038"/>
              <a:ext cx="0" cy="3527425"/>
            </a:xfrm>
            <a:prstGeom prst="line">
              <a:avLst/>
            </a:prstGeom>
            <a:noFill/>
            <a:ln w="28575" cap="flat" cmpd="sng" algn="ctr">
              <a:solidFill>
                <a:srgbClr val="D1282E"/>
              </a:solidFill>
              <a:prstDash val="soli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>
            <a:xfrm>
              <a:off x="1692275" y="5732463"/>
              <a:ext cx="4679950" cy="0"/>
            </a:xfrm>
            <a:prstGeom prst="line">
              <a:avLst/>
            </a:prstGeom>
            <a:noFill/>
            <a:ln w="28575" cap="flat" cmpd="sng" algn="ctr">
              <a:solidFill>
                <a:srgbClr val="D1282E"/>
              </a:solidFill>
              <a:prstDash val="solid"/>
            </a:ln>
            <a:effectLst/>
          </p:spPr>
        </p:cxnSp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881778" y="1981622"/>
              <a:ext cx="863600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</a:rPr>
                <a:t>Price Level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2" name="TextBox 11"/>
            <p:cNvSpPr txBox="1">
              <a:spLocks noChangeArrowheads="1"/>
            </p:cNvSpPr>
            <p:nvPr/>
          </p:nvSpPr>
          <p:spPr bwMode="auto">
            <a:xfrm>
              <a:off x="5076056" y="5735031"/>
              <a:ext cx="2520950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</a:rPr>
                <a:t>Real National Output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3" name="TextBox 12"/>
            <p:cNvSpPr txBox="1">
              <a:spLocks noChangeArrowheads="1"/>
            </p:cNvSpPr>
            <p:nvPr/>
          </p:nvSpPr>
          <p:spPr bwMode="auto">
            <a:xfrm>
              <a:off x="4781202" y="2540194"/>
              <a:ext cx="100774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</a:rPr>
                <a:t>SRAS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flipH="1">
              <a:off x="2555776" y="2852936"/>
              <a:ext cx="2376264" cy="2088232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>
            <a:xfrm>
              <a:off x="1691680" y="3861048"/>
              <a:ext cx="2088232" cy="0"/>
            </a:xfrm>
            <a:prstGeom prst="line">
              <a:avLst/>
            </a:prstGeom>
            <a:noFill/>
            <a:ln w="9525" cap="flat" cmpd="sng" algn="ctr">
              <a:solidFill>
                <a:srgbClr val="D1282E"/>
              </a:solidFill>
              <a:prstDash val="dash"/>
            </a:ln>
            <a:effectLst/>
          </p:spPr>
        </p:cxnSp>
        <p:sp>
          <p:nvSpPr>
            <p:cNvPr id="16" name="TextBox 15"/>
            <p:cNvSpPr txBox="1">
              <a:spLocks noChangeArrowheads="1"/>
            </p:cNvSpPr>
            <p:nvPr/>
          </p:nvSpPr>
          <p:spPr bwMode="auto">
            <a:xfrm>
              <a:off x="1043608" y="3645024"/>
              <a:ext cx="4318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</a:rPr>
                <a:t>P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7" name="TextBox 16"/>
            <p:cNvSpPr txBox="1">
              <a:spLocks noChangeArrowheads="1"/>
            </p:cNvSpPr>
            <p:nvPr/>
          </p:nvSpPr>
          <p:spPr bwMode="auto">
            <a:xfrm>
              <a:off x="3367353" y="5740400"/>
              <a:ext cx="86518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</a:rPr>
                <a:t>Y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2483768" y="2924944"/>
              <a:ext cx="2736304" cy="1944216"/>
            </a:xfrm>
            <a:prstGeom prst="line">
              <a:avLst/>
            </a:prstGeom>
            <a:noFill/>
            <a:ln w="28575" cap="flat" cmpd="sng" algn="ctr">
              <a:solidFill>
                <a:srgbClr val="0033CC"/>
              </a:solidFill>
              <a:prstDash val="solid"/>
            </a:ln>
            <a:effectLst/>
          </p:spPr>
        </p:cxnSp>
        <p:sp>
          <p:nvSpPr>
            <p:cNvPr id="19" name="TextBox 18"/>
            <p:cNvSpPr txBox="1">
              <a:spLocks noChangeArrowheads="1"/>
            </p:cNvSpPr>
            <p:nvPr/>
          </p:nvSpPr>
          <p:spPr bwMode="auto">
            <a:xfrm>
              <a:off x="5165750" y="4751774"/>
              <a:ext cx="935038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</a:rPr>
                <a:t>AD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endParaRPr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3779912" y="3861048"/>
              <a:ext cx="0" cy="1872208"/>
            </a:xfrm>
            <a:prstGeom prst="line">
              <a:avLst/>
            </a:prstGeom>
            <a:noFill/>
            <a:ln w="9525" cap="flat" cmpd="sng" algn="ctr">
              <a:solidFill>
                <a:srgbClr val="D1282E"/>
              </a:solidFill>
              <a:prstDash val="dash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>
            <a:xfrm>
              <a:off x="3077616" y="2557066"/>
              <a:ext cx="2736304" cy="1944216"/>
            </a:xfrm>
            <a:prstGeom prst="line">
              <a:avLst/>
            </a:prstGeom>
            <a:noFill/>
            <a:ln w="28575" cap="flat" cmpd="sng" algn="ctr">
              <a:solidFill>
                <a:srgbClr val="0033CC"/>
              </a:solidFill>
              <a:prstDash val="solid"/>
            </a:ln>
            <a:effectLst/>
          </p:spPr>
        </p:cxnSp>
        <p:sp>
          <p:nvSpPr>
            <p:cNvPr id="22" name="TextBox 21"/>
            <p:cNvSpPr txBox="1">
              <a:spLocks noChangeArrowheads="1"/>
            </p:cNvSpPr>
            <p:nvPr/>
          </p:nvSpPr>
          <p:spPr bwMode="auto">
            <a:xfrm>
              <a:off x="5808769" y="4365104"/>
              <a:ext cx="935038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</a:rPr>
                <a:t>AD</a:t>
              </a:r>
              <a:r>
                <a:rPr kumimoji="0" lang="en-GB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</a:rPr>
                <a:t>1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endParaRPr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1691680" y="3407262"/>
              <a:ext cx="2592288" cy="0"/>
            </a:xfrm>
            <a:prstGeom prst="line">
              <a:avLst/>
            </a:prstGeom>
            <a:noFill/>
            <a:ln w="9525" cap="flat" cmpd="sng" algn="ctr">
              <a:solidFill>
                <a:srgbClr val="D1282E"/>
              </a:solidFill>
              <a:prstDash val="dash"/>
            </a:ln>
            <a:effectLst/>
          </p:spPr>
        </p:cxnSp>
        <p:sp>
          <p:nvSpPr>
            <p:cNvPr id="24" name="TextBox 23"/>
            <p:cNvSpPr txBox="1">
              <a:spLocks noChangeArrowheads="1"/>
            </p:cNvSpPr>
            <p:nvPr/>
          </p:nvSpPr>
          <p:spPr bwMode="auto">
            <a:xfrm>
              <a:off x="881778" y="3217726"/>
              <a:ext cx="778258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</a:rPr>
                <a:t>P</a:t>
              </a:r>
              <a:r>
                <a:rPr kumimoji="0" lang="en-GB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</a:rPr>
                <a:t>1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>
            <a:xfrm>
              <a:off x="4283968" y="3429000"/>
              <a:ext cx="0" cy="2268000"/>
            </a:xfrm>
            <a:prstGeom prst="line">
              <a:avLst/>
            </a:prstGeom>
            <a:noFill/>
            <a:ln w="9525" cap="flat" cmpd="sng" algn="ctr">
              <a:solidFill>
                <a:srgbClr val="D1282E"/>
              </a:solidFill>
              <a:prstDash val="dash"/>
            </a:ln>
            <a:effectLst/>
          </p:spPr>
        </p:cxnSp>
        <p:sp>
          <p:nvSpPr>
            <p:cNvPr id="26" name="TextBox 25"/>
            <p:cNvSpPr txBox="1">
              <a:spLocks noChangeArrowheads="1"/>
            </p:cNvSpPr>
            <p:nvPr/>
          </p:nvSpPr>
          <p:spPr bwMode="auto">
            <a:xfrm>
              <a:off x="3882984" y="5743452"/>
              <a:ext cx="86518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</a:rPr>
                <a:t>Y</a:t>
              </a:r>
              <a:r>
                <a:rPr kumimoji="0" lang="en-GB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</a:rPr>
                <a:t>1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endParaRPr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flipV="1">
              <a:off x="3780474" y="3443514"/>
              <a:ext cx="360000" cy="331574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tailEnd type="arrow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>
            <a:xfrm flipH="1">
              <a:off x="3275856" y="3005336"/>
              <a:ext cx="2376264" cy="2088232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sp>
          <p:nvSpPr>
            <p:cNvPr id="29" name="TextBox 28"/>
            <p:cNvSpPr txBox="1">
              <a:spLocks noChangeArrowheads="1"/>
            </p:cNvSpPr>
            <p:nvPr/>
          </p:nvSpPr>
          <p:spPr bwMode="auto">
            <a:xfrm>
              <a:off x="5465874" y="2719890"/>
              <a:ext cx="100774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</a:rPr>
                <a:t>SRAS</a:t>
              </a:r>
              <a:r>
                <a:rPr kumimoji="0" lang="en-GB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</a:rPr>
                <a:t>1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endParaRPr>
            </a:p>
          </p:txBody>
        </p:sp>
        <p:cxnSp>
          <p:nvCxnSpPr>
            <p:cNvPr id="30" name="Straight Connector 29"/>
            <p:cNvCxnSpPr/>
            <p:nvPr/>
          </p:nvCxnSpPr>
          <p:spPr>
            <a:xfrm>
              <a:off x="1707600" y="4203672"/>
              <a:ext cx="2592288" cy="0"/>
            </a:xfrm>
            <a:prstGeom prst="line">
              <a:avLst/>
            </a:prstGeom>
            <a:noFill/>
            <a:ln w="9525" cap="flat" cmpd="sng" algn="ctr">
              <a:solidFill>
                <a:srgbClr val="D1282E"/>
              </a:solidFill>
              <a:prstDash val="dash"/>
            </a:ln>
            <a:effectLst/>
          </p:spPr>
        </p:cxnSp>
        <p:sp>
          <p:nvSpPr>
            <p:cNvPr id="31" name="TextBox 30"/>
            <p:cNvSpPr txBox="1">
              <a:spLocks noChangeArrowheads="1"/>
            </p:cNvSpPr>
            <p:nvPr/>
          </p:nvSpPr>
          <p:spPr bwMode="auto">
            <a:xfrm>
              <a:off x="881778" y="3997934"/>
              <a:ext cx="807826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</a:rPr>
                <a:t>P</a:t>
              </a:r>
              <a:r>
                <a:rPr kumimoji="0" lang="en-GB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</a:rPr>
                <a:t>2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endParaRPr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>
              <a:off x="3906617" y="3828430"/>
              <a:ext cx="353601" cy="248642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tailEnd type="arrow"/>
            </a:ln>
            <a:effectLst/>
          </p:spPr>
        </p:cxn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6EAAA533-05F4-6932-C773-96062C0A57A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657" y="1969572"/>
            <a:ext cx="7695738" cy="3098355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6C83B0CA-BB04-464B-AC19-2E05C32CF20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3370" y="244187"/>
            <a:ext cx="933411" cy="375797"/>
          </a:xfrm>
          <a:prstGeom prst="rect">
            <a:avLst/>
          </a:prstGeom>
        </p:spPr>
      </p:pic>
      <p:sp>
        <p:nvSpPr>
          <p:cNvPr id="34" name="Footer Placeholder 2">
            <a:extLst>
              <a:ext uri="{FF2B5EF4-FFF2-40B4-BE49-F238E27FC236}">
                <a16:creationId xmlns:a16="http://schemas.microsoft.com/office/drawing/2014/main" id="{DD484B53-DB93-1D59-38CB-A59C46D4D51A}"/>
              </a:ext>
            </a:extLst>
          </p:cNvPr>
          <p:cNvSpPr txBox="1">
            <a:spLocks/>
          </p:cNvSpPr>
          <p:nvPr/>
        </p:nvSpPr>
        <p:spPr>
          <a:xfrm>
            <a:off x="1978720" y="6573168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CE8C090-7646-7747-9251-E4D3BD8C44E1}"/>
              </a:ext>
            </a:extLst>
          </p:cNvPr>
          <p:cNvSpPr txBox="1"/>
          <p:nvPr/>
        </p:nvSpPr>
        <p:spPr>
          <a:xfrm>
            <a:off x="6801891" y="6605413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077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n-GB" sz="4800"/>
              <a:t>Causes of Long-Run Economic Growth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5028" y="2859372"/>
            <a:ext cx="9941319" cy="328280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sz="2000" dirty="0"/>
              <a:t>For long-run economic growth to occur, there must be an increase in the productive capacity of the economy, that is to say an increase in long-run aggregate supply.</a:t>
            </a:r>
            <a:endParaRPr lang="en-GB" sz="2000" dirty="0">
              <a:cs typeface="Calibri"/>
            </a:endParaRPr>
          </a:p>
          <a:p>
            <a:endParaRPr lang="en-GB" sz="2000" dirty="0">
              <a:cs typeface="Calibri"/>
            </a:endParaRPr>
          </a:p>
          <a:p>
            <a:r>
              <a:rPr lang="en-GB" sz="2000" dirty="0"/>
              <a:t>Increases in long-run aggregate supply can occur if there is a change in the quantity or quality of factors of production.</a:t>
            </a:r>
            <a:endParaRPr lang="en-GB" sz="2000" dirty="0">
              <a:cs typeface="Calibri"/>
            </a:endParaRPr>
          </a:p>
          <a:p>
            <a:endParaRPr lang="en-GB" sz="2000" dirty="0">
              <a:cs typeface="Calibri"/>
            </a:endParaRPr>
          </a:p>
          <a:p>
            <a:pPr lvl="1"/>
            <a:r>
              <a:rPr lang="en-GB" sz="2000" dirty="0"/>
              <a:t> Land</a:t>
            </a:r>
            <a:endParaRPr lang="en-GB" sz="2000" dirty="0">
              <a:cs typeface="Calibri"/>
            </a:endParaRPr>
          </a:p>
          <a:p>
            <a:pPr lvl="1"/>
            <a:r>
              <a:rPr lang="en-GB" sz="2000" dirty="0"/>
              <a:t> Labour</a:t>
            </a:r>
            <a:endParaRPr lang="en-GB" sz="2000" dirty="0">
              <a:cs typeface="Calibri"/>
            </a:endParaRPr>
          </a:p>
          <a:p>
            <a:pPr lvl="1"/>
            <a:r>
              <a:rPr lang="en-GB" sz="2000" dirty="0"/>
              <a:t> Capital</a:t>
            </a:r>
            <a:endParaRPr lang="en-GB" sz="2000" dirty="0">
              <a:cs typeface="Calibri"/>
            </a:endParaRPr>
          </a:p>
          <a:p>
            <a:pPr lvl="1"/>
            <a:r>
              <a:rPr lang="en-GB" sz="2000" dirty="0"/>
              <a:t> Entrepreneurship</a:t>
            </a:r>
            <a:endParaRPr lang="en-GB" sz="2000" dirty="0">
              <a:cs typeface="Calibri"/>
            </a:endParaRPr>
          </a:p>
          <a:p>
            <a:pPr lvl="1"/>
            <a:r>
              <a:rPr lang="en-GB" sz="2000" dirty="0"/>
              <a:t> Government Intervention</a:t>
            </a:r>
            <a:endParaRPr lang="en-GB" sz="2000" dirty="0">
              <a:cs typeface="Calibri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3CB727E7-6E74-DABC-F793-D5302BF973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3353" y="1879822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56CBC86-560D-4E0D-14CD-EF39CD10861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9066" y="154437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DF58A898-A280-CF51-5189-B0E9D4A9EC00}"/>
              </a:ext>
            </a:extLst>
          </p:cNvPr>
          <p:cNvSpPr txBox="1">
            <a:spLocks/>
          </p:cNvSpPr>
          <p:nvPr/>
        </p:nvSpPr>
        <p:spPr>
          <a:xfrm>
            <a:off x="1884416" y="6483418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1ABEA57-E934-E4EF-F1FD-395676F7A4C4}"/>
              </a:ext>
            </a:extLst>
          </p:cNvPr>
          <p:cNvSpPr txBox="1"/>
          <p:nvPr/>
        </p:nvSpPr>
        <p:spPr>
          <a:xfrm>
            <a:off x="6707587" y="6515663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439907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436DC3638E3742B0B79B63F34FDF66" ma:contentTypeVersion="3" ma:contentTypeDescription="Create a new document." ma:contentTypeScope="" ma:versionID="d64795dab92fb0753da3ac3dcea45ebb">
  <xsd:schema xmlns:xsd="http://www.w3.org/2001/XMLSchema" xmlns:xs="http://www.w3.org/2001/XMLSchema" xmlns:p="http://schemas.microsoft.com/office/2006/metadata/properties" xmlns:ns2="f8e32401-6fd2-4ce4-872f-f2e7513af3c3" targetNamespace="http://schemas.microsoft.com/office/2006/metadata/properties" ma:root="true" ma:fieldsID="c461cdc0747bd0c959b2f0c83f7c3984" ns2:_="">
    <xsd:import namespace="f8e32401-6fd2-4ce4-872f-f2e7513af3c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e32401-6fd2-4ce4-872f-f2e7513af3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323A10-E574-43C6-9CF5-51BED5C8E68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D638E5A-D7BA-457B-BA2D-84546705CAE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EDA02C7-7AA3-4511-BDCD-E3F0488B27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8e32401-6fd2-4ce4-872f-f2e7513af3c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</TotalTime>
  <Words>984</Words>
  <Application>Microsoft Office PowerPoint</Application>
  <PresentationFormat>Widescreen</PresentationFormat>
  <Paragraphs>103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gg sans</vt:lpstr>
      <vt:lpstr>Times New Roman</vt:lpstr>
      <vt:lpstr>2_Office Theme</vt:lpstr>
      <vt:lpstr>2.5.1 The economic cycle</vt:lpstr>
      <vt:lpstr>Recall</vt:lpstr>
      <vt:lpstr>Starter</vt:lpstr>
      <vt:lpstr>Learning Objectives</vt:lpstr>
      <vt:lpstr>Definition</vt:lpstr>
      <vt:lpstr>How is it measured?</vt:lpstr>
      <vt:lpstr>Causes of Short-Run Economic Growth</vt:lpstr>
      <vt:lpstr>Short-Run Economic Growth Diagram</vt:lpstr>
      <vt:lpstr>Causes of Long-Run Economic Growth</vt:lpstr>
      <vt:lpstr>Evaluating Economic Growth</vt:lpstr>
      <vt:lpstr>The Economic Cycle in the UK</vt:lpstr>
      <vt:lpstr>GDP Definition</vt:lpstr>
      <vt:lpstr>The Economic Cycle: A Diagram</vt:lpstr>
      <vt:lpstr>Plenary</vt:lpstr>
    </vt:vector>
  </TitlesOfParts>
  <Company>Yavneh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2.5.1 The economic cycle</dc:title>
  <dc:creator>Mr B Pieters</dc:creator>
  <cp:lastModifiedBy>Chezka Mae Madrona</cp:lastModifiedBy>
  <cp:revision>35</cp:revision>
  <dcterms:created xsi:type="dcterms:W3CDTF">2021-06-07T09:57:11Z</dcterms:created>
  <dcterms:modified xsi:type="dcterms:W3CDTF">2025-03-18T08:08:57Z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0x0101002C436DC3638E3742B0B79B63F34FDF66</vt:lpwstr>
  </property>
</Properties>
</file>