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302" r:id="rId6"/>
    <p:sldId id="304" r:id="rId7"/>
    <p:sldId id="305" r:id="rId8"/>
    <p:sldId id="298" r:id="rId9"/>
    <p:sldId id="300" r:id="rId10"/>
    <p:sldId id="306" r:id="rId11"/>
    <p:sldId id="299" r:id="rId12"/>
    <p:sldId id="307" r:id="rId13"/>
    <p:sldId id="301" r:id="rId14"/>
    <p:sldId id="308" r:id="rId15"/>
    <p:sldId id="303" r:id="rId16"/>
    <p:sldId id="30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6B2"/>
    <a:srgbClr val="96E9FC"/>
    <a:srgbClr val="D9A457"/>
    <a:srgbClr val="DF8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D49EE-9F3E-5501-5B30-4D8AC2C5ADE5}" v="9" dt="2023-05-18T08:46:57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D8E6F-37F7-4E48-B8B4-ABCED11F18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DE3D315-783D-47B9-AB49-EF9AD615C40F}">
      <dgm:prSet/>
      <dgm:spPr/>
      <dgm:t>
        <a:bodyPr/>
        <a:lstStyle/>
        <a:p>
          <a:r>
            <a:rPr lang="en-GB"/>
            <a:t>Are you able to draw supply and demand diagrams to show appreciation and depreciation of an exchange rate?</a:t>
          </a:r>
          <a:endParaRPr lang="en-US"/>
        </a:p>
      </dgm:t>
    </dgm:pt>
    <dgm:pt modelId="{50701937-54F9-48BC-AE38-A4B8716EB486}" type="parTrans" cxnId="{4E7644AE-3646-4F62-A9F1-E29368D5624B}">
      <dgm:prSet/>
      <dgm:spPr/>
      <dgm:t>
        <a:bodyPr/>
        <a:lstStyle/>
        <a:p>
          <a:endParaRPr lang="en-US"/>
        </a:p>
      </dgm:t>
    </dgm:pt>
    <dgm:pt modelId="{6722D0BA-A9BB-4E36-8084-C6D0B2C2B38D}" type="sibTrans" cxnId="{4E7644AE-3646-4F62-A9F1-E29368D5624B}">
      <dgm:prSet/>
      <dgm:spPr/>
      <dgm:t>
        <a:bodyPr/>
        <a:lstStyle/>
        <a:p>
          <a:endParaRPr lang="en-US"/>
        </a:p>
      </dgm:t>
    </dgm:pt>
    <dgm:pt modelId="{0833A9D2-2FE2-4E87-A12D-76DB6AD90AA6}">
      <dgm:prSet/>
      <dgm:spPr/>
      <dgm:t>
        <a:bodyPr/>
        <a:lstStyle/>
        <a:p>
          <a:r>
            <a:rPr lang="en-GB"/>
            <a:t>Are you able to analyse the impact of exchange rates on the economy?</a:t>
          </a:r>
          <a:endParaRPr lang="en-US"/>
        </a:p>
      </dgm:t>
    </dgm:pt>
    <dgm:pt modelId="{C2836269-4642-4D64-9EA5-5DFE49C9F6BB}" type="parTrans" cxnId="{C504116C-0DDE-4872-8DD4-80E365EBAC33}">
      <dgm:prSet/>
      <dgm:spPr/>
      <dgm:t>
        <a:bodyPr/>
        <a:lstStyle/>
        <a:p>
          <a:endParaRPr lang="en-US"/>
        </a:p>
      </dgm:t>
    </dgm:pt>
    <dgm:pt modelId="{B34795F2-7220-470B-B745-EF3ED1950F3E}" type="sibTrans" cxnId="{C504116C-0DDE-4872-8DD4-80E365EBAC33}">
      <dgm:prSet/>
      <dgm:spPr/>
      <dgm:t>
        <a:bodyPr/>
        <a:lstStyle/>
        <a:p>
          <a:endParaRPr lang="en-US"/>
        </a:p>
      </dgm:t>
    </dgm:pt>
    <dgm:pt modelId="{7EBFD9AF-018E-47F9-BF45-12494272F19F}">
      <dgm:prSet/>
      <dgm:spPr/>
      <dgm:t>
        <a:bodyPr/>
        <a:lstStyle/>
        <a:p>
          <a:r>
            <a:rPr lang="en-GB"/>
            <a:t>Are you able to give investment advice based off sound economic arguments?</a:t>
          </a:r>
          <a:endParaRPr lang="en-US"/>
        </a:p>
      </dgm:t>
    </dgm:pt>
    <dgm:pt modelId="{9548C075-4E52-4EAB-9388-EDED83E46DA8}" type="parTrans" cxnId="{E7385CAF-280A-4963-A934-8A3F16A3AABA}">
      <dgm:prSet/>
      <dgm:spPr/>
      <dgm:t>
        <a:bodyPr/>
        <a:lstStyle/>
        <a:p>
          <a:endParaRPr lang="en-US"/>
        </a:p>
      </dgm:t>
    </dgm:pt>
    <dgm:pt modelId="{36AF03BC-828C-4B26-ACBA-460433624914}" type="sibTrans" cxnId="{E7385CAF-280A-4963-A934-8A3F16A3AABA}">
      <dgm:prSet/>
      <dgm:spPr/>
      <dgm:t>
        <a:bodyPr/>
        <a:lstStyle/>
        <a:p>
          <a:endParaRPr lang="en-US"/>
        </a:p>
      </dgm:t>
    </dgm:pt>
    <dgm:pt modelId="{ACC63AD4-26AC-46B8-A5EF-D08F082F3AF1}" type="pres">
      <dgm:prSet presAssocID="{C95D8E6F-37F7-4E48-B8B4-ABCED11F181E}" presName="root" presStyleCnt="0">
        <dgm:presLayoutVars>
          <dgm:dir/>
          <dgm:resizeHandles val="exact"/>
        </dgm:presLayoutVars>
      </dgm:prSet>
      <dgm:spPr/>
    </dgm:pt>
    <dgm:pt modelId="{6FEE35FF-D05B-426A-876F-D0F4D94D0FDE}" type="pres">
      <dgm:prSet presAssocID="{8DE3D315-783D-47B9-AB49-EF9AD615C40F}" presName="compNode" presStyleCnt="0"/>
      <dgm:spPr/>
    </dgm:pt>
    <dgm:pt modelId="{FB87FA51-C7C3-46AE-B795-B7FEF171B7E4}" type="pres">
      <dgm:prSet presAssocID="{8DE3D315-783D-47B9-AB49-EF9AD615C40F}" presName="bgRect" presStyleLbl="bgShp" presStyleIdx="0" presStyleCnt="3"/>
      <dgm:spPr/>
    </dgm:pt>
    <dgm:pt modelId="{8D4EF343-289E-42E8-8A73-038CFDCA3151}" type="pres">
      <dgm:prSet presAssocID="{8DE3D315-783D-47B9-AB49-EF9AD615C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3690BF4C-3789-49D9-A15A-E9549986E025}" type="pres">
      <dgm:prSet presAssocID="{8DE3D315-783D-47B9-AB49-EF9AD615C40F}" presName="spaceRect" presStyleCnt="0"/>
      <dgm:spPr/>
    </dgm:pt>
    <dgm:pt modelId="{6EF7E918-35D4-4252-A330-5FF538D61DC8}" type="pres">
      <dgm:prSet presAssocID="{8DE3D315-783D-47B9-AB49-EF9AD615C40F}" presName="parTx" presStyleLbl="revTx" presStyleIdx="0" presStyleCnt="3">
        <dgm:presLayoutVars>
          <dgm:chMax val="0"/>
          <dgm:chPref val="0"/>
        </dgm:presLayoutVars>
      </dgm:prSet>
      <dgm:spPr/>
    </dgm:pt>
    <dgm:pt modelId="{26EED5C7-AFEC-47D8-9DF6-10573823E482}" type="pres">
      <dgm:prSet presAssocID="{6722D0BA-A9BB-4E36-8084-C6D0B2C2B38D}" presName="sibTrans" presStyleCnt="0"/>
      <dgm:spPr/>
    </dgm:pt>
    <dgm:pt modelId="{7135AF8F-5228-4C56-ADDE-D2F876F0D0F0}" type="pres">
      <dgm:prSet presAssocID="{0833A9D2-2FE2-4E87-A12D-76DB6AD90AA6}" presName="compNode" presStyleCnt="0"/>
      <dgm:spPr/>
    </dgm:pt>
    <dgm:pt modelId="{F0265DFC-B250-4606-AAA4-9DE91353B005}" type="pres">
      <dgm:prSet presAssocID="{0833A9D2-2FE2-4E87-A12D-76DB6AD90AA6}" presName="bgRect" presStyleLbl="bgShp" presStyleIdx="1" presStyleCnt="3"/>
      <dgm:spPr/>
    </dgm:pt>
    <dgm:pt modelId="{42387317-053E-41D1-BBAE-73748FB0444F}" type="pres">
      <dgm:prSet presAssocID="{0833A9D2-2FE2-4E87-A12D-76DB6AD90A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3C0DD67B-2B86-4AD5-90EE-ADEB47896DF9}" type="pres">
      <dgm:prSet presAssocID="{0833A9D2-2FE2-4E87-A12D-76DB6AD90AA6}" presName="spaceRect" presStyleCnt="0"/>
      <dgm:spPr/>
    </dgm:pt>
    <dgm:pt modelId="{F77E0B5A-FEFA-4F20-B438-705DE454D973}" type="pres">
      <dgm:prSet presAssocID="{0833A9D2-2FE2-4E87-A12D-76DB6AD90AA6}" presName="parTx" presStyleLbl="revTx" presStyleIdx="1" presStyleCnt="3">
        <dgm:presLayoutVars>
          <dgm:chMax val="0"/>
          <dgm:chPref val="0"/>
        </dgm:presLayoutVars>
      </dgm:prSet>
      <dgm:spPr/>
    </dgm:pt>
    <dgm:pt modelId="{B109BFDB-CED8-4C53-9397-FA45092B0EF0}" type="pres">
      <dgm:prSet presAssocID="{B34795F2-7220-470B-B745-EF3ED1950F3E}" presName="sibTrans" presStyleCnt="0"/>
      <dgm:spPr/>
    </dgm:pt>
    <dgm:pt modelId="{1CA80EAF-AE11-48E0-B221-9E1F2665B6A8}" type="pres">
      <dgm:prSet presAssocID="{7EBFD9AF-018E-47F9-BF45-12494272F19F}" presName="compNode" presStyleCnt="0"/>
      <dgm:spPr/>
    </dgm:pt>
    <dgm:pt modelId="{55229824-894E-4E88-B9F6-8967FC094957}" type="pres">
      <dgm:prSet presAssocID="{7EBFD9AF-018E-47F9-BF45-12494272F19F}" presName="bgRect" presStyleLbl="bgShp" presStyleIdx="2" presStyleCnt="3"/>
      <dgm:spPr/>
    </dgm:pt>
    <dgm:pt modelId="{20ADAC39-2A20-4710-985D-68399BC325BC}" type="pres">
      <dgm:prSet presAssocID="{7EBFD9AF-018E-47F9-BF45-12494272F1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49257651-14D3-44CE-A2C0-0E151E019ADA}" type="pres">
      <dgm:prSet presAssocID="{7EBFD9AF-018E-47F9-BF45-12494272F19F}" presName="spaceRect" presStyleCnt="0"/>
      <dgm:spPr/>
    </dgm:pt>
    <dgm:pt modelId="{1D28B3B3-F304-4BE8-A7C6-D78B51964F0F}" type="pres">
      <dgm:prSet presAssocID="{7EBFD9AF-018E-47F9-BF45-12494272F1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7E960A-9C1F-43D3-AA71-B96D671D423A}" type="presOf" srcId="{0833A9D2-2FE2-4E87-A12D-76DB6AD90AA6}" destId="{F77E0B5A-FEFA-4F20-B438-705DE454D973}" srcOrd="0" destOrd="0" presId="urn:microsoft.com/office/officeart/2018/2/layout/IconVerticalSolidList"/>
    <dgm:cxn modelId="{36C63C36-62DC-4673-82A7-F318AD82225A}" type="presOf" srcId="{8DE3D315-783D-47B9-AB49-EF9AD615C40F}" destId="{6EF7E918-35D4-4252-A330-5FF538D61DC8}" srcOrd="0" destOrd="0" presId="urn:microsoft.com/office/officeart/2018/2/layout/IconVerticalSolidList"/>
    <dgm:cxn modelId="{C504116C-0DDE-4872-8DD4-80E365EBAC33}" srcId="{C95D8E6F-37F7-4E48-B8B4-ABCED11F181E}" destId="{0833A9D2-2FE2-4E87-A12D-76DB6AD90AA6}" srcOrd="1" destOrd="0" parTransId="{C2836269-4642-4D64-9EA5-5DFE49C9F6BB}" sibTransId="{B34795F2-7220-470B-B745-EF3ED1950F3E}"/>
    <dgm:cxn modelId="{57B3EE9D-645A-4C11-B17A-BDCC40CA5042}" type="presOf" srcId="{7EBFD9AF-018E-47F9-BF45-12494272F19F}" destId="{1D28B3B3-F304-4BE8-A7C6-D78B51964F0F}" srcOrd="0" destOrd="0" presId="urn:microsoft.com/office/officeart/2018/2/layout/IconVerticalSolidList"/>
    <dgm:cxn modelId="{4E7644AE-3646-4F62-A9F1-E29368D5624B}" srcId="{C95D8E6F-37F7-4E48-B8B4-ABCED11F181E}" destId="{8DE3D315-783D-47B9-AB49-EF9AD615C40F}" srcOrd="0" destOrd="0" parTransId="{50701937-54F9-48BC-AE38-A4B8716EB486}" sibTransId="{6722D0BA-A9BB-4E36-8084-C6D0B2C2B38D}"/>
    <dgm:cxn modelId="{E7385CAF-280A-4963-A934-8A3F16A3AABA}" srcId="{C95D8E6F-37F7-4E48-B8B4-ABCED11F181E}" destId="{7EBFD9AF-018E-47F9-BF45-12494272F19F}" srcOrd="2" destOrd="0" parTransId="{9548C075-4E52-4EAB-9388-EDED83E46DA8}" sibTransId="{36AF03BC-828C-4B26-ACBA-460433624914}"/>
    <dgm:cxn modelId="{E8EE64F2-8235-4590-B900-E5773463F216}" type="presOf" srcId="{C95D8E6F-37F7-4E48-B8B4-ABCED11F181E}" destId="{ACC63AD4-26AC-46B8-A5EF-D08F082F3AF1}" srcOrd="0" destOrd="0" presId="urn:microsoft.com/office/officeart/2018/2/layout/IconVerticalSolidList"/>
    <dgm:cxn modelId="{B83CF3A3-9289-4706-A3A5-4ECF14D2B18C}" type="presParOf" srcId="{ACC63AD4-26AC-46B8-A5EF-D08F082F3AF1}" destId="{6FEE35FF-D05B-426A-876F-D0F4D94D0FDE}" srcOrd="0" destOrd="0" presId="urn:microsoft.com/office/officeart/2018/2/layout/IconVerticalSolidList"/>
    <dgm:cxn modelId="{4E737324-75F1-4C3B-B577-93D7B4016760}" type="presParOf" srcId="{6FEE35FF-D05B-426A-876F-D0F4D94D0FDE}" destId="{FB87FA51-C7C3-46AE-B795-B7FEF171B7E4}" srcOrd="0" destOrd="0" presId="urn:microsoft.com/office/officeart/2018/2/layout/IconVerticalSolidList"/>
    <dgm:cxn modelId="{894F4A03-FB19-449D-8AED-FEC94C71F946}" type="presParOf" srcId="{6FEE35FF-D05B-426A-876F-D0F4D94D0FDE}" destId="{8D4EF343-289E-42E8-8A73-038CFDCA3151}" srcOrd="1" destOrd="0" presId="urn:microsoft.com/office/officeart/2018/2/layout/IconVerticalSolidList"/>
    <dgm:cxn modelId="{CB84309B-E7FF-4BFB-B024-ACF87573F710}" type="presParOf" srcId="{6FEE35FF-D05B-426A-876F-D0F4D94D0FDE}" destId="{3690BF4C-3789-49D9-A15A-E9549986E025}" srcOrd="2" destOrd="0" presId="urn:microsoft.com/office/officeart/2018/2/layout/IconVerticalSolidList"/>
    <dgm:cxn modelId="{438505B2-DFAF-40FD-B48D-1F39FA793169}" type="presParOf" srcId="{6FEE35FF-D05B-426A-876F-D0F4D94D0FDE}" destId="{6EF7E918-35D4-4252-A330-5FF538D61DC8}" srcOrd="3" destOrd="0" presId="urn:microsoft.com/office/officeart/2018/2/layout/IconVerticalSolidList"/>
    <dgm:cxn modelId="{1943384D-C220-410C-87F4-E286834C9BBE}" type="presParOf" srcId="{ACC63AD4-26AC-46B8-A5EF-D08F082F3AF1}" destId="{26EED5C7-AFEC-47D8-9DF6-10573823E482}" srcOrd="1" destOrd="0" presId="urn:microsoft.com/office/officeart/2018/2/layout/IconVerticalSolidList"/>
    <dgm:cxn modelId="{933B5D61-2BE1-4B55-BE21-C2204EBDC784}" type="presParOf" srcId="{ACC63AD4-26AC-46B8-A5EF-D08F082F3AF1}" destId="{7135AF8F-5228-4C56-ADDE-D2F876F0D0F0}" srcOrd="2" destOrd="0" presId="urn:microsoft.com/office/officeart/2018/2/layout/IconVerticalSolidList"/>
    <dgm:cxn modelId="{07CDDB1E-49A2-4BA2-AB5F-140079CC015A}" type="presParOf" srcId="{7135AF8F-5228-4C56-ADDE-D2F876F0D0F0}" destId="{F0265DFC-B250-4606-AAA4-9DE91353B005}" srcOrd="0" destOrd="0" presId="urn:microsoft.com/office/officeart/2018/2/layout/IconVerticalSolidList"/>
    <dgm:cxn modelId="{1F0ECA39-B711-473A-98DB-73B9382665E0}" type="presParOf" srcId="{7135AF8F-5228-4C56-ADDE-D2F876F0D0F0}" destId="{42387317-053E-41D1-BBAE-73748FB0444F}" srcOrd="1" destOrd="0" presId="urn:microsoft.com/office/officeart/2018/2/layout/IconVerticalSolidList"/>
    <dgm:cxn modelId="{E69A909D-FD9A-4022-AF16-23B95A366BE4}" type="presParOf" srcId="{7135AF8F-5228-4C56-ADDE-D2F876F0D0F0}" destId="{3C0DD67B-2B86-4AD5-90EE-ADEB47896DF9}" srcOrd="2" destOrd="0" presId="urn:microsoft.com/office/officeart/2018/2/layout/IconVerticalSolidList"/>
    <dgm:cxn modelId="{817D4732-E414-48D5-B00C-7FFE6E3940DC}" type="presParOf" srcId="{7135AF8F-5228-4C56-ADDE-D2F876F0D0F0}" destId="{F77E0B5A-FEFA-4F20-B438-705DE454D973}" srcOrd="3" destOrd="0" presId="urn:microsoft.com/office/officeart/2018/2/layout/IconVerticalSolidList"/>
    <dgm:cxn modelId="{CAC3F81E-70A0-4AE6-A3FF-BF9B3399E684}" type="presParOf" srcId="{ACC63AD4-26AC-46B8-A5EF-D08F082F3AF1}" destId="{B109BFDB-CED8-4C53-9397-FA45092B0EF0}" srcOrd="3" destOrd="0" presId="urn:microsoft.com/office/officeart/2018/2/layout/IconVerticalSolidList"/>
    <dgm:cxn modelId="{844D5F9A-4F88-408E-B596-9133C67E7C56}" type="presParOf" srcId="{ACC63AD4-26AC-46B8-A5EF-D08F082F3AF1}" destId="{1CA80EAF-AE11-48E0-B221-9E1F2665B6A8}" srcOrd="4" destOrd="0" presId="urn:microsoft.com/office/officeart/2018/2/layout/IconVerticalSolidList"/>
    <dgm:cxn modelId="{F001FF05-5C01-44DF-A81E-56E140FA80BD}" type="presParOf" srcId="{1CA80EAF-AE11-48E0-B221-9E1F2665B6A8}" destId="{55229824-894E-4E88-B9F6-8967FC094957}" srcOrd="0" destOrd="0" presId="urn:microsoft.com/office/officeart/2018/2/layout/IconVerticalSolidList"/>
    <dgm:cxn modelId="{3FF5CB8B-70E6-4C62-9564-22C01F76E4C7}" type="presParOf" srcId="{1CA80EAF-AE11-48E0-B221-9E1F2665B6A8}" destId="{20ADAC39-2A20-4710-985D-68399BC325BC}" srcOrd="1" destOrd="0" presId="urn:microsoft.com/office/officeart/2018/2/layout/IconVerticalSolidList"/>
    <dgm:cxn modelId="{03911BC1-750B-470A-901E-E0AF54FD6DE1}" type="presParOf" srcId="{1CA80EAF-AE11-48E0-B221-9E1F2665B6A8}" destId="{49257651-14D3-44CE-A2C0-0E151E019ADA}" srcOrd="2" destOrd="0" presId="urn:microsoft.com/office/officeart/2018/2/layout/IconVerticalSolidList"/>
    <dgm:cxn modelId="{DA0D2084-2039-475B-9D45-619F06741F27}" type="presParOf" srcId="{1CA80EAF-AE11-48E0-B221-9E1F2665B6A8}" destId="{1D28B3B3-F304-4BE8-A7C6-D78B51964F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7CBD8-4ADE-4181-BEA8-383C979BFDD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B996A9-5D42-4FDE-8BC3-F3EF6CFC4C71}">
      <dgm:prSet/>
      <dgm:spPr/>
      <dgm:t>
        <a:bodyPr/>
        <a:lstStyle/>
        <a:p>
          <a:r>
            <a:rPr lang="en-GB"/>
            <a:t>What is meant by appreciation of the exchange rate?</a:t>
          </a:r>
          <a:endParaRPr lang="en-US"/>
        </a:p>
      </dgm:t>
    </dgm:pt>
    <dgm:pt modelId="{6CA3636F-B2A9-40FF-96E0-2B0ABDA48F8B}" type="parTrans" cxnId="{8449E5AA-D6A8-453D-86DF-467765B977D1}">
      <dgm:prSet/>
      <dgm:spPr/>
      <dgm:t>
        <a:bodyPr/>
        <a:lstStyle/>
        <a:p>
          <a:endParaRPr lang="en-US"/>
        </a:p>
      </dgm:t>
    </dgm:pt>
    <dgm:pt modelId="{7D3B8A9F-B6C6-4A8F-BE35-6308EDBFAF6C}" type="sibTrans" cxnId="{8449E5AA-D6A8-453D-86DF-467765B977D1}">
      <dgm:prSet/>
      <dgm:spPr/>
      <dgm:t>
        <a:bodyPr/>
        <a:lstStyle/>
        <a:p>
          <a:endParaRPr lang="en-US"/>
        </a:p>
      </dgm:t>
    </dgm:pt>
    <dgm:pt modelId="{CA1B715C-1B3F-439B-BBAD-1FF53F4E4D64}">
      <dgm:prSet/>
      <dgm:spPr/>
      <dgm:t>
        <a:bodyPr/>
        <a:lstStyle/>
        <a:p>
          <a:r>
            <a:rPr lang="en-GB"/>
            <a:t>What is meant by a depreciation of the exchange rate?</a:t>
          </a:r>
          <a:endParaRPr lang="en-US"/>
        </a:p>
      </dgm:t>
    </dgm:pt>
    <dgm:pt modelId="{87E4008A-1107-431F-B7C4-1E8407890F55}" type="parTrans" cxnId="{4A7F1DAA-3A8F-4F49-9061-6DD1EE40A5FB}">
      <dgm:prSet/>
      <dgm:spPr/>
      <dgm:t>
        <a:bodyPr/>
        <a:lstStyle/>
        <a:p>
          <a:endParaRPr lang="en-US"/>
        </a:p>
      </dgm:t>
    </dgm:pt>
    <dgm:pt modelId="{4D602240-6A25-4991-9832-A70DE1B2E0B0}" type="sibTrans" cxnId="{4A7F1DAA-3A8F-4F49-9061-6DD1EE40A5FB}">
      <dgm:prSet/>
      <dgm:spPr/>
      <dgm:t>
        <a:bodyPr/>
        <a:lstStyle/>
        <a:p>
          <a:endParaRPr lang="en-US"/>
        </a:p>
      </dgm:t>
    </dgm:pt>
    <dgm:pt modelId="{60D7CF57-1DA3-40DF-B8CE-B6DCFB648BE3}">
      <dgm:prSet/>
      <dgm:spPr/>
      <dgm:t>
        <a:bodyPr/>
        <a:lstStyle/>
        <a:p>
          <a:r>
            <a:rPr lang="en-GB"/>
            <a:t>Why do we have exchange rates?</a:t>
          </a:r>
          <a:endParaRPr lang="en-US"/>
        </a:p>
      </dgm:t>
    </dgm:pt>
    <dgm:pt modelId="{47002C71-3614-42B5-ABD8-2E7B6381BF94}" type="parTrans" cxnId="{EC6D1355-B271-4B54-8ECF-428D68C5F5BC}">
      <dgm:prSet/>
      <dgm:spPr/>
      <dgm:t>
        <a:bodyPr/>
        <a:lstStyle/>
        <a:p>
          <a:endParaRPr lang="en-US"/>
        </a:p>
      </dgm:t>
    </dgm:pt>
    <dgm:pt modelId="{6B7C0138-BE5F-47C3-B46C-DF82F984868A}" type="sibTrans" cxnId="{EC6D1355-B271-4B54-8ECF-428D68C5F5BC}">
      <dgm:prSet/>
      <dgm:spPr/>
      <dgm:t>
        <a:bodyPr/>
        <a:lstStyle/>
        <a:p>
          <a:endParaRPr lang="en-US"/>
        </a:p>
      </dgm:t>
    </dgm:pt>
    <dgm:pt modelId="{26F6850A-6A70-47D5-9E84-EC81C8F51B11}" type="pres">
      <dgm:prSet presAssocID="{BCF7CBD8-4ADE-4181-BEA8-383C979BFDDF}" presName="root" presStyleCnt="0">
        <dgm:presLayoutVars>
          <dgm:dir/>
          <dgm:resizeHandles val="exact"/>
        </dgm:presLayoutVars>
      </dgm:prSet>
      <dgm:spPr/>
    </dgm:pt>
    <dgm:pt modelId="{11096EC7-70F5-48A4-9717-B1E243282EEB}" type="pres">
      <dgm:prSet presAssocID="{BCF7CBD8-4ADE-4181-BEA8-383C979BFDDF}" presName="container" presStyleCnt="0">
        <dgm:presLayoutVars>
          <dgm:dir/>
          <dgm:resizeHandles val="exact"/>
        </dgm:presLayoutVars>
      </dgm:prSet>
      <dgm:spPr/>
    </dgm:pt>
    <dgm:pt modelId="{A5C6B3E3-854E-4B2D-BFAA-2AB7C10AC91E}" type="pres">
      <dgm:prSet presAssocID="{CCB996A9-5D42-4FDE-8BC3-F3EF6CFC4C71}" presName="compNode" presStyleCnt="0"/>
      <dgm:spPr/>
    </dgm:pt>
    <dgm:pt modelId="{5EA3C636-BAB2-4B52-AD6F-EEF3D7E04163}" type="pres">
      <dgm:prSet presAssocID="{CCB996A9-5D42-4FDE-8BC3-F3EF6CFC4C71}" presName="iconBgRect" presStyleLbl="bgShp" presStyleIdx="0" presStyleCnt="3"/>
      <dgm:spPr/>
    </dgm:pt>
    <dgm:pt modelId="{8D73EF68-1847-4670-B23D-5293A1282610}" type="pres">
      <dgm:prSet presAssocID="{CCB996A9-5D42-4FDE-8BC3-F3EF6CFC4C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17093191-A7DF-4A16-BB07-6CB60AF754A2}" type="pres">
      <dgm:prSet presAssocID="{CCB996A9-5D42-4FDE-8BC3-F3EF6CFC4C71}" presName="spaceRect" presStyleCnt="0"/>
      <dgm:spPr/>
    </dgm:pt>
    <dgm:pt modelId="{B622E34D-07FA-45F6-8634-9AB8050F0941}" type="pres">
      <dgm:prSet presAssocID="{CCB996A9-5D42-4FDE-8BC3-F3EF6CFC4C71}" presName="textRect" presStyleLbl="revTx" presStyleIdx="0" presStyleCnt="3">
        <dgm:presLayoutVars>
          <dgm:chMax val="1"/>
          <dgm:chPref val="1"/>
        </dgm:presLayoutVars>
      </dgm:prSet>
      <dgm:spPr/>
    </dgm:pt>
    <dgm:pt modelId="{BA154C8B-7D09-48F7-9BD8-5FDBC005D5D5}" type="pres">
      <dgm:prSet presAssocID="{7D3B8A9F-B6C6-4A8F-BE35-6308EDBFAF6C}" presName="sibTrans" presStyleLbl="sibTrans2D1" presStyleIdx="0" presStyleCnt="0"/>
      <dgm:spPr/>
    </dgm:pt>
    <dgm:pt modelId="{BFB885E8-F193-492D-A032-ABB1A90BA4CF}" type="pres">
      <dgm:prSet presAssocID="{CA1B715C-1B3F-439B-BBAD-1FF53F4E4D64}" presName="compNode" presStyleCnt="0"/>
      <dgm:spPr/>
    </dgm:pt>
    <dgm:pt modelId="{F7A5331C-689C-40D1-B072-2CA53FD942FD}" type="pres">
      <dgm:prSet presAssocID="{CA1B715C-1B3F-439B-BBAD-1FF53F4E4D64}" presName="iconBgRect" presStyleLbl="bgShp" presStyleIdx="1" presStyleCnt="3"/>
      <dgm:spPr/>
    </dgm:pt>
    <dgm:pt modelId="{71E6EC66-8D3F-49C7-BFF3-CCCF8010366C}" type="pres">
      <dgm:prSet presAssocID="{CA1B715C-1B3F-439B-BBAD-1FF53F4E4D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7D640D-7A2D-438B-A352-758FC0CF7763}" type="pres">
      <dgm:prSet presAssocID="{CA1B715C-1B3F-439B-BBAD-1FF53F4E4D64}" presName="spaceRect" presStyleCnt="0"/>
      <dgm:spPr/>
    </dgm:pt>
    <dgm:pt modelId="{0384D2CA-3706-478E-AC6E-062D20AFC348}" type="pres">
      <dgm:prSet presAssocID="{CA1B715C-1B3F-439B-BBAD-1FF53F4E4D64}" presName="textRect" presStyleLbl="revTx" presStyleIdx="1" presStyleCnt="3">
        <dgm:presLayoutVars>
          <dgm:chMax val="1"/>
          <dgm:chPref val="1"/>
        </dgm:presLayoutVars>
      </dgm:prSet>
      <dgm:spPr/>
    </dgm:pt>
    <dgm:pt modelId="{E8A66794-C1A7-470B-97D9-3AC3F3AC13FB}" type="pres">
      <dgm:prSet presAssocID="{4D602240-6A25-4991-9832-A70DE1B2E0B0}" presName="sibTrans" presStyleLbl="sibTrans2D1" presStyleIdx="0" presStyleCnt="0"/>
      <dgm:spPr/>
    </dgm:pt>
    <dgm:pt modelId="{DC74B083-272B-4E89-95C1-8A2E7B2BC5E5}" type="pres">
      <dgm:prSet presAssocID="{60D7CF57-1DA3-40DF-B8CE-B6DCFB648BE3}" presName="compNode" presStyleCnt="0"/>
      <dgm:spPr/>
    </dgm:pt>
    <dgm:pt modelId="{F4112135-32EA-4A1C-9815-E747DE24CE9F}" type="pres">
      <dgm:prSet presAssocID="{60D7CF57-1DA3-40DF-B8CE-B6DCFB648BE3}" presName="iconBgRect" presStyleLbl="bgShp" presStyleIdx="2" presStyleCnt="3"/>
      <dgm:spPr/>
    </dgm:pt>
    <dgm:pt modelId="{470A2E06-8EAD-4C32-8DDC-C1FFD4ED0830}" type="pres">
      <dgm:prSet presAssocID="{60D7CF57-1DA3-40DF-B8CE-B6DCFB648B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FFE13D5-B513-4823-A130-E8CCA8D07C5F}" type="pres">
      <dgm:prSet presAssocID="{60D7CF57-1DA3-40DF-B8CE-B6DCFB648BE3}" presName="spaceRect" presStyleCnt="0"/>
      <dgm:spPr/>
    </dgm:pt>
    <dgm:pt modelId="{AC59B4CC-514C-470B-A917-78A4622312FB}" type="pres">
      <dgm:prSet presAssocID="{60D7CF57-1DA3-40DF-B8CE-B6DCFB648B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23BC3F-D731-4B2D-90E2-84450CF05C6C}" type="presOf" srcId="{7D3B8A9F-B6C6-4A8F-BE35-6308EDBFAF6C}" destId="{BA154C8B-7D09-48F7-9BD8-5FDBC005D5D5}" srcOrd="0" destOrd="0" presId="urn:microsoft.com/office/officeart/2018/2/layout/IconCircleList"/>
    <dgm:cxn modelId="{A05F9253-E983-49F1-98AF-39AD73EE92FF}" type="presOf" srcId="{CA1B715C-1B3F-439B-BBAD-1FF53F4E4D64}" destId="{0384D2CA-3706-478E-AC6E-062D20AFC348}" srcOrd="0" destOrd="0" presId="urn:microsoft.com/office/officeart/2018/2/layout/IconCircleList"/>
    <dgm:cxn modelId="{EC6D1355-B271-4B54-8ECF-428D68C5F5BC}" srcId="{BCF7CBD8-4ADE-4181-BEA8-383C979BFDDF}" destId="{60D7CF57-1DA3-40DF-B8CE-B6DCFB648BE3}" srcOrd="2" destOrd="0" parTransId="{47002C71-3614-42B5-ABD8-2E7B6381BF94}" sibTransId="{6B7C0138-BE5F-47C3-B46C-DF82F984868A}"/>
    <dgm:cxn modelId="{22E30992-A230-45B5-8B61-49226A0AC472}" type="presOf" srcId="{CCB996A9-5D42-4FDE-8BC3-F3EF6CFC4C71}" destId="{B622E34D-07FA-45F6-8634-9AB8050F0941}" srcOrd="0" destOrd="0" presId="urn:microsoft.com/office/officeart/2018/2/layout/IconCircleList"/>
    <dgm:cxn modelId="{4A7F1DAA-3A8F-4F49-9061-6DD1EE40A5FB}" srcId="{BCF7CBD8-4ADE-4181-BEA8-383C979BFDDF}" destId="{CA1B715C-1B3F-439B-BBAD-1FF53F4E4D64}" srcOrd="1" destOrd="0" parTransId="{87E4008A-1107-431F-B7C4-1E8407890F55}" sibTransId="{4D602240-6A25-4991-9832-A70DE1B2E0B0}"/>
    <dgm:cxn modelId="{8449E5AA-D6A8-453D-86DF-467765B977D1}" srcId="{BCF7CBD8-4ADE-4181-BEA8-383C979BFDDF}" destId="{CCB996A9-5D42-4FDE-8BC3-F3EF6CFC4C71}" srcOrd="0" destOrd="0" parTransId="{6CA3636F-B2A9-40FF-96E0-2B0ABDA48F8B}" sibTransId="{7D3B8A9F-B6C6-4A8F-BE35-6308EDBFAF6C}"/>
    <dgm:cxn modelId="{D0C630C6-B6C9-47CA-A542-EA2540C67966}" type="presOf" srcId="{60D7CF57-1DA3-40DF-B8CE-B6DCFB648BE3}" destId="{AC59B4CC-514C-470B-A917-78A4622312FB}" srcOrd="0" destOrd="0" presId="urn:microsoft.com/office/officeart/2018/2/layout/IconCircleList"/>
    <dgm:cxn modelId="{BCD581DD-B512-4F38-918B-B0E8D74ACB33}" type="presOf" srcId="{4D602240-6A25-4991-9832-A70DE1B2E0B0}" destId="{E8A66794-C1A7-470B-97D9-3AC3F3AC13FB}" srcOrd="0" destOrd="0" presId="urn:microsoft.com/office/officeart/2018/2/layout/IconCircleList"/>
    <dgm:cxn modelId="{E1B425F4-18BB-46EE-9CDE-50596CA7B4A9}" type="presOf" srcId="{BCF7CBD8-4ADE-4181-BEA8-383C979BFDDF}" destId="{26F6850A-6A70-47D5-9E84-EC81C8F51B11}" srcOrd="0" destOrd="0" presId="urn:microsoft.com/office/officeart/2018/2/layout/IconCircleList"/>
    <dgm:cxn modelId="{D630B331-8AFC-45B3-8A6D-F71212326938}" type="presParOf" srcId="{26F6850A-6A70-47D5-9E84-EC81C8F51B11}" destId="{11096EC7-70F5-48A4-9717-B1E243282EEB}" srcOrd="0" destOrd="0" presId="urn:microsoft.com/office/officeart/2018/2/layout/IconCircleList"/>
    <dgm:cxn modelId="{87F093AA-58B4-4343-98A0-CC9073AE661E}" type="presParOf" srcId="{11096EC7-70F5-48A4-9717-B1E243282EEB}" destId="{A5C6B3E3-854E-4B2D-BFAA-2AB7C10AC91E}" srcOrd="0" destOrd="0" presId="urn:microsoft.com/office/officeart/2018/2/layout/IconCircleList"/>
    <dgm:cxn modelId="{9AA9DDDD-AE59-4340-A9CC-3FFFFD7E0497}" type="presParOf" srcId="{A5C6B3E3-854E-4B2D-BFAA-2AB7C10AC91E}" destId="{5EA3C636-BAB2-4B52-AD6F-EEF3D7E04163}" srcOrd="0" destOrd="0" presId="urn:microsoft.com/office/officeart/2018/2/layout/IconCircleList"/>
    <dgm:cxn modelId="{64C2F9D7-FEE1-4A7A-B540-885EC5643761}" type="presParOf" srcId="{A5C6B3E3-854E-4B2D-BFAA-2AB7C10AC91E}" destId="{8D73EF68-1847-4670-B23D-5293A1282610}" srcOrd="1" destOrd="0" presId="urn:microsoft.com/office/officeart/2018/2/layout/IconCircleList"/>
    <dgm:cxn modelId="{86054C05-6B49-497E-AC71-89C50805E0EC}" type="presParOf" srcId="{A5C6B3E3-854E-4B2D-BFAA-2AB7C10AC91E}" destId="{17093191-A7DF-4A16-BB07-6CB60AF754A2}" srcOrd="2" destOrd="0" presId="urn:microsoft.com/office/officeart/2018/2/layout/IconCircleList"/>
    <dgm:cxn modelId="{DF43D1F7-B047-4A33-99F5-8464323F9DA9}" type="presParOf" srcId="{A5C6B3E3-854E-4B2D-BFAA-2AB7C10AC91E}" destId="{B622E34D-07FA-45F6-8634-9AB8050F0941}" srcOrd="3" destOrd="0" presId="urn:microsoft.com/office/officeart/2018/2/layout/IconCircleList"/>
    <dgm:cxn modelId="{303C2D91-BFA2-4848-95A6-069D9E93FE0C}" type="presParOf" srcId="{11096EC7-70F5-48A4-9717-B1E243282EEB}" destId="{BA154C8B-7D09-48F7-9BD8-5FDBC005D5D5}" srcOrd="1" destOrd="0" presId="urn:microsoft.com/office/officeart/2018/2/layout/IconCircleList"/>
    <dgm:cxn modelId="{79DE09D6-45F1-4607-B0D1-84936AB0695E}" type="presParOf" srcId="{11096EC7-70F5-48A4-9717-B1E243282EEB}" destId="{BFB885E8-F193-492D-A032-ABB1A90BA4CF}" srcOrd="2" destOrd="0" presId="urn:microsoft.com/office/officeart/2018/2/layout/IconCircleList"/>
    <dgm:cxn modelId="{28FDE629-6317-4748-ADEE-FCBDA88C9159}" type="presParOf" srcId="{BFB885E8-F193-492D-A032-ABB1A90BA4CF}" destId="{F7A5331C-689C-40D1-B072-2CA53FD942FD}" srcOrd="0" destOrd="0" presId="urn:microsoft.com/office/officeart/2018/2/layout/IconCircleList"/>
    <dgm:cxn modelId="{6AC75AFF-16D7-4E04-A4D2-452F3A986BA8}" type="presParOf" srcId="{BFB885E8-F193-492D-A032-ABB1A90BA4CF}" destId="{71E6EC66-8D3F-49C7-BFF3-CCCF8010366C}" srcOrd="1" destOrd="0" presId="urn:microsoft.com/office/officeart/2018/2/layout/IconCircleList"/>
    <dgm:cxn modelId="{0C78BF06-2C63-4047-9946-66B1BCB668D6}" type="presParOf" srcId="{BFB885E8-F193-492D-A032-ABB1A90BA4CF}" destId="{C07D640D-7A2D-438B-A352-758FC0CF7763}" srcOrd="2" destOrd="0" presId="urn:microsoft.com/office/officeart/2018/2/layout/IconCircleList"/>
    <dgm:cxn modelId="{30BE8FEB-D332-40F6-AFD5-690065D93BA0}" type="presParOf" srcId="{BFB885E8-F193-492D-A032-ABB1A90BA4CF}" destId="{0384D2CA-3706-478E-AC6E-062D20AFC348}" srcOrd="3" destOrd="0" presId="urn:microsoft.com/office/officeart/2018/2/layout/IconCircleList"/>
    <dgm:cxn modelId="{4323BE9C-6BAF-4C89-8334-DF5CDE6FFDD5}" type="presParOf" srcId="{11096EC7-70F5-48A4-9717-B1E243282EEB}" destId="{E8A66794-C1A7-470B-97D9-3AC3F3AC13FB}" srcOrd="3" destOrd="0" presId="urn:microsoft.com/office/officeart/2018/2/layout/IconCircleList"/>
    <dgm:cxn modelId="{32C2AE59-3C1C-4C2D-A4C8-C6EEC5E81257}" type="presParOf" srcId="{11096EC7-70F5-48A4-9717-B1E243282EEB}" destId="{DC74B083-272B-4E89-95C1-8A2E7B2BC5E5}" srcOrd="4" destOrd="0" presId="urn:microsoft.com/office/officeart/2018/2/layout/IconCircleList"/>
    <dgm:cxn modelId="{D6D80D9E-BEB6-4EB0-BAD5-E5F471287CC0}" type="presParOf" srcId="{DC74B083-272B-4E89-95C1-8A2E7B2BC5E5}" destId="{F4112135-32EA-4A1C-9815-E747DE24CE9F}" srcOrd="0" destOrd="0" presId="urn:microsoft.com/office/officeart/2018/2/layout/IconCircleList"/>
    <dgm:cxn modelId="{F9DB4FD8-1D6F-440C-883E-B171B2E8BF72}" type="presParOf" srcId="{DC74B083-272B-4E89-95C1-8A2E7B2BC5E5}" destId="{470A2E06-8EAD-4C32-8DDC-C1FFD4ED0830}" srcOrd="1" destOrd="0" presId="urn:microsoft.com/office/officeart/2018/2/layout/IconCircleList"/>
    <dgm:cxn modelId="{2A6B8B38-EFBD-47ED-959F-1CF4A928D723}" type="presParOf" srcId="{DC74B083-272B-4E89-95C1-8A2E7B2BC5E5}" destId="{3FFE13D5-B513-4823-A130-E8CCA8D07C5F}" srcOrd="2" destOrd="0" presId="urn:microsoft.com/office/officeart/2018/2/layout/IconCircleList"/>
    <dgm:cxn modelId="{F92B96B3-5382-4648-9615-95195B774D2E}" type="presParOf" srcId="{DC74B083-272B-4E89-95C1-8A2E7B2BC5E5}" destId="{AC59B4CC-514C-470B-A917-78A4622312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497466-2FE3-4278-B9DA-17A8E9201D2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AB6D42-6564-492F-AEC2-E260C58BB19B}">
      <dgm:prSet/>
      <dgm:spPr/>
      <dgm:t>
        <a:bodyPr/>
        <a:lstStyle/>
        <a:p>
          <a:r>
            <a:rPr lang="en-GB"/>
            <a:t>What is meant by appreciation of the exchange rate?</a:t>
          </a:r>
          <a:endParaRPr lang="en-US"/>
        </a:p>
      </dgm:t>
    </dgm:pt>
    <dgm:pt modelId="{C6071723-6E80-469D-AEBF-1609DF436D78}" type="parTrans" cxnId="{1FD19296-7B6B-494E-A288-5EF5588DCED7}">
      <dgm:prSet/>
      <dgm:spPr/>
      <dgm:t>
        <a:bodyPr/>
        <a:lstStyle/>
        <a:p>
          <a:endParaRPr lang="en-US"/>
        </a:p>
      </dgm:t>
    </dgm:pt>
    <dgm:pt modelId="{DCBD3B86-AFEC-4DA2-ADFC-AC90B412CDDA}" type="sibTrans" cxnId="{1FD19296-7B6B-494E-A288-5EF5588DCED7}">
      <dgm:prSet/>
      <dgm:spPr/>
      <dgm:t>
        <a:bodyPr/>
        <a:lstStyle/>
        <a:p>
          <a:endParaRPr lang="en-US"/>
        </a:p>
      </dgm:t>
    </dgm:pt>
    <dgm:pt modelId="{E743FE0B-416D-4E93-9DF6-E9B652B489F5}">
      <dgm:prSet/>
      <dgm:spPr/>
      <dgm:t>
        <a:bodyPr/>
        <a:lstStyle/>
        <a:p>
          <a:r>
            <a:rPr lang="en-GB"/>
            <a:t>An appreciation means an increase in the value of a currency against other foreign currency.</a:t>
          </a:r>
          <a:endParaRPr lang="en-US"/>
        </a:p>
      </dgm:t>
    </dgm:pt>
    <dgm:pt modelId="{5BBBC43C-58B6-4BB7-9682-B1E932A47725}" type="parTrans" cxnId="{C6C268A4-0986-45A4-9144-A7FAF7D3A72B}">
      <dgm:prSet/>
      <dgm:spPr/>
      <dgm:t>
        <a:bodyPr/>
        <a:lstStyle/>
        <a:p>
          <a:endParaRPr lang="en-US"/>
        </a:p>
      </dgm:t>
    </dgm:pt>
    <dgm:pt modelId="{BFB9C2CF-7473-42CA-BED5-42D1651A9A63}" type="sibTrans" cxnId="{C6C268A4-0986-45A4-9144-A7FAF7D3A72B}">
      <dgm:prSet/>
      <dgm:spPr/>
      <dgm:t>
        <a:bodyPr/>
        <a:lstStyle/>
        <a:p>
          <a:endParaRPr lang="en-US"/>
        </a:p>
      </dgm:t>
    </dgm:pt>
    <dgm:pt modelId="{46FAA99D-7C57-47CD-8FD3-EB7DFAE0B973}">
      <dgm:prSet/>
      <dgm:spPr/>
      <dgm:t>
        <a:bodyPr/>
        <a:lstStyle/>
        <a:p>
          <a:r>
            <a:rPr lang="en-GB"/>
            <a:t>What is meant by a depreciation of the exchange rate?</a:t>
          </a:r>
          <a:endParaRPr lang="en-US"/>
        </a:p>
      </dgm:t>
    </dgm:pt>
    <dgm:pt modelId="{E4A86AEC-7B72-4D84-B2F6-BE6ADFE7ED43}" type="parTrans" cxnId="{868062D7-F56B-4B77-9AF5-D4D5B73EC6D1}">
      <dgm:prSet/>
      <dgm:spPr/>
      <dgm:t>
        <a:bodyPr/>
        <a:lstStyle/>
        <a:p>
          <a:endParaRPr lang="en-US"/>
        </a:p>
      </dgm:t>
    </dgm:pt>
    <dgm:pt modelId="{5EB5C0C8-886D-4DDB-8DC5-132D47B86772}" type="sibTrans" cxnId="{868062D7-F56B-4B77-9AF5-D4D5B73EC6D1}">
      <dgm:prSet/>
      <dgm:spPr/>
      <dgm:t>
        <a:bodyPr/>
        <a:lstStyle/>
        <a:p>
          <a:endParaRPr lang="en-US"/>
        </a:p>
      </dgm:t>
    </dgm:pt>
    <dgm:pt modelId="{31A4F7B8-30A7-4A5F-97C9-4414B83E080C}">
      <dgm:prSet/>
      <dgm:spPr/>
      <dgm:t>
        <a:bodyPr/>
        <a:lstStyle/>
        <a:p>
          <a:r>
            <a:rPr lang="en-GB"/>
            <a:t>Fall in value of exchange rate – exchange rate becomes weaker</a:t>
          </a:r>
          <a:endParaRPr lang="en-US"/>
        </a:p>
      </dgm:t>
    </dgm:pt>
    <dgm:pt modelId="{B35F38E3-E644-4E94-AE14-9993B44D42DA}" type="parTrans" cxnId="{F48DFD1E-2FB2-4BFD-A52F-5070A1CCF1B3}">
      <dgm:prSet/>
      <dgm:spPr/>
      <dgm:t>
        <a:bodyPr/>
        <a:lstStyle/>
        <a:p>
          <a:endParaRPr lang="en-US"/>
        </a:p>
      </dgm:t>
    </dgm:pt>
    <dgm:pt modelId="{C1274536-24B3-4AB9-9B14-98326CD16F35}" type="sibTrans" cxnId="{F48DFD1E-2FB2-4BFD-A52F-5070A1CCF1B3}">
      <dgm:prSet/>
      <dgm:spPr/>
      <dgm:t>
        <a:bodyPr/>
        <a:lstStyle/>
        <a:p>
          <a:endParaRPr lang="en-US"/>
        </a:p>
      </dgm:t>
    </dgm:pt>
    <dgm:pt modelId="{176F053C-ECF9-4BFC-8F24-63FBD0ED53E8}">
      <dgm:prSet/>
      <dgm:spPr/>
      <dgm:t>
        <a:bodyPr/>
        <a:lstStyle/>
        <a:p>
          <a:r>
            <a:rPr lang="en-GB"/>
            <a:t>Why do we have exchange rates?</a:t>
          </a:r>
          <a:endParaRPr lang="en-US"/>
        </a:p>
      </dgm:t>
    </dgm:pt>
    <dgm:pt modelId="{B6BE93EA-A8AD-416F-9BD8-3B2A984D296F}" type="parTrans" cxnId="{63D03BFE-0932-456D-8414-3C22D5731608}">
      <dgm:prSet/>
      <dgm:spPr/>
      <dgm:t>
        <a:bodyPr/>
        <a:lstStyle/>
        <a:p>
          <a:endParaRPr lang="en-US"/>
        </a:p>
      </dgm:t>
    </dgm:pt>
    <dgm:pt modelId="{11CDFAA9-AB29-4CCB-B894-CB6D80C15086}" type="sibTrans" cxnId="{63D03BFE-0932-456D-8414-3C22D5731608}">
      <dgm:prSet/>
      <dgm:spPr/>
      <dgm:t>
        <a:bodyPr/>
        <a:lstStyle/>
        <a:p>
          <a:endParaRPr lang="en-US"/>
        </a:p>
      </dgm:t>
    </dgm:pt>
    <dgm:pt modelId="{45C1A57D-0F3E-45B4-A186-69C545F9BF62}">
      <dgm:prSet/>
      <dgm:spPr/>
      <dgm:t>
        <a:bodyPr/>
        <a:lstStyle/>
        <a:p>
          <a:r>
            <a:rPr lang="en-GB"/>
            <a:t>Allows us to trade with other countries</a:t>
          </a:r>
          <a:endParaRPr lang="en-US"/>
        </a:p>
      </dgm:t>
    </dgm:pt>
    <dgm:pt modelId="{A828AA74-8D27-4424-9831-BABDD5C44131}" type="parTrans" cxnId="{36A6364F-2F7C-4751-B342-7B7524121096}">
      <dgm:prSet/>
      <dgm:spPr/>
      <dgm:t>
        <a:bodyPr/>
        <a:lstStyle/>
        <a:p>
          <a:endParaRPr lang="en-US"/>
        </a:p>
      </dgm:t>
    </dgm:pt>
    <dgm:pt modelId="{B1DBFAF1-45FC-4006-AA6A-CD708FB4D4C3}" type="sibTrans" cxnId="{36A6364F-2F7C-4751-B342-7B7524121096}">
      <dgm:prSet/>
      <dgm:spPr/>
      <dgm:t>
        <a:bodyPr/>
        <a:lstStyle/>
        <a:p>
          <a:endParaRPr lang="en-US"/>
        </a:p>
      </dgm:t>
    </dgm:pt>
    <dgm:pt modelId="{B52A5DA6-9FBF-48DF-8253-6EED526361E3}" type="pres">
      <dgm:prSet presAssocID="{53497466-2FE3-4278-B9DA-17A8E9201D2E}" presName="Name0" presStyleCnt="0">
        <dgm:presLayoutVars>
          <dgm:dir/>
          <dgm:animLvl val="lvl"/>
          <dgm:resizeHandles val="exact"/>
        </dgm:presLayoutVars>
      </dgm:prSet>
      <dgm:spPr/>
    </dgm:pt>
    <dgm:pt modelId="{D7A1AD64-1C53-49C4-9F94-0E96CFBF1A72}" type="pres">
      <dgm:prSet presAssocID="{C3AB6D42-6564-492F-AEC2-E260C58BB19B}" presName="linNode" presStyleCnt="0"/>
      <dgm:spPr/>
    </dgm:pt>
    <dgm:pt modelId="{766C0365-202D-40FF-A53C-8B092F7C4368}" type="pres">
      <dgm:prSet presAssocID="{C3AB6D42-6564-492F-AEC2-E260C58BB19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4947885-893C-4244-98E5-B20120164089}" type="pres">
      <dgm:prSet presAssocID="{C3AB6D42-6564-492F-AEC2-E260C58BB19B}" presName="descendantText" presStyleLbl="alignAccFollowNode1" presStyleIdx="0" presStyleCnt="3">
        <dgm:presLayoutVars>
          <dgm:bulletEnabled val="1"/>
        </dgm:presLayoutVars>
      </dgm:prSet>
      <dgm:spPr/>
    </dgm:pt>
    <dgm:pt modelId="{22BF9627-C7DC-45B4-B4F0-54D24E1938B9}" type="pres">
      <dgm:prSet presAssocID="{DCBD3B86-AFEC-4DA2-ADFC-AC90B412CDDA}" presName="sp" presStyleCnt="0"/>
      <dgm:spPr/>
    </dgm:pt>
    <dgm:pt modelId="{F1A4DAEF-4469-4F60-8B8D-E1AED8861449}" type="pres">
      <dgm:prSet presAssocID="{46FAA99D-7C57-47CD-8FD3-EB7DFAE0B973}" presName="linNode" presStyleCnt="0"/>
      <dgm:spPr/>
    </dgm:pt>
    <dgm:pt modelId="{856A7D5C-7C13-4A5E-A711-19B57A7B860C}" type="pres">
      <dgm:prSet presAssocID="{46FAA99D-7C57-47CD-8FD3-EB7DFAE0B9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7C0E1D0-CC28-4611-82AF-612C52EA2A0A}" type="pres">
      <dgm:prSet presAssocID="{46FAA99D-7C57-47CD-8FD3-EB7DFAE0B973}" presName="descendantText" presStyleLbl="alignAccFollowNode1" presStyleIdx="1" presStyleCnt="3">
        <dgm:presLayoutVars>
          <dgm:bulletEnabled val="1"/>
        </dgm:presLayoutVars>
      </dgm:prSet>
      <dgm:spPr/>
    </dgm:pt>
    <dgm:pt modelId="{3B5980FA-D8C6-4C7D-A15F-006B66D840FA}" type="pres">
      <dgm:prSet presAssocID="{5EB5C0C8-886D-4DDB-8DC5-132D47B86772}" presName="sp" presStyleCnt="0"/>
      <dgm:spPr/>
    </dgm:pt>
    <dgm:pt modelId="{7E6662A7-221F-4B2D-B319-39D63AD31652}" type="pres">
      <dgm:prSet presAssocID="{176F053C-ECF9-4BFC-8F24-63FBD0ED53E8}" presName="linNode" presStyleCnt="0"/>
      <dgm:spPr/>
    </dgm:pt>
    <dgm:pt modelId="{6427551A-023F-4809-9342-9293531AE69A}" type="pres">
      <dgm:prSet presAssocID="{176F053C-ECF9-4BFC-8F24-63FBD0ED53E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70861E6-EB97-49D4-A52A-8BD41DF65787}" type="pres">
      <dgm:prSet presAssocID="{176F053C-ECF9-4BFC-8F24-63FBD0ED53E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976304-2E41-4DB3-962E-D4523C308E97}" type="presOf" srcId="{E743FE0B-416D-4E93-9DF6-E9B652B489F5}" destId="{D4947885-893C-4244-98E5-B20120164089}" srcOrd="0" destOrd="0" presId="urn:microsoft.com/office/officeart/2005/8/layout/vList5"/>
    <dgm:cxn modelId="{F48DFD1E-2FB2-4BFD-A52F-5070A1CCF1B3}" srcId="{46FAA99D-7C57-47CD-8FD3-EB7DFAE0B973}" destId="{31A4F7B8-30A7-4A5F-97C9-4414B83E080C}" srcOrd="0" destOrd="0" parTransId="{B35F38E3-E644-4E94-AE14-9993B44D42DA}" sibTransId="{C1274536-24B3-4AB9-9B14-98326CD16F35}"/>
    <dgm:cxn modelId="{2989ED4E-3415-4F1F-84FF-24F2FCFC249D}" type="presOf" srcId="{31A4F7B8-30A7-4A5F-97C9-4414B83E080C}" destId="{37C0E1D0-CC28-4611-82AF-612C52EA2A0A}" srcOrd="0" destOrd="0" presId="urn:microsoft.com/office/officeart/2005/8/layout/vList5"/>
    <dgm:cxn modelId="{36A6364F-2F7C-4751-B342-7B7524121096}" srcId="{176F053C-ECF9-4BFC-8F24-63FBD0ED53E8}" destId="{45C1A57D-0F3E-45B4-A186-69C545F9BF62}" srcOrd="0" destOrd="0" parTransId="{A828AA74-8D27-4424-9831-BABDD5C44131}" sibTransId="{B1DBFAF1-45FC-4006-AA6A-CD708FB4D4C3}"/>
    <dgm:cxn modelId="{63A19B87-7662-44B8-B87F-2252B6AFA8D5}" type="presOf" srcId="{46FAA99D-7C57-47CD-8FD3-EB7DFAE0B973}" destId="{856A7D5C-7C13-4A5E-A711-19B57A7B860C}" srcOrd="0" destOrd="0" presId="urn:microsoft.com/office/officeart/2005/8/layout/vList5"/>
    <dgm:cxn modelId="{80A7718F-A390-41E2-AE92-03FF9E434C41}" type="presOf" srcId="{53497466-2FE3-4278-B9DA-17A8E9201D2E}" destId="{B52A5DA6-9FBF-48DF-8253-6EED526361E3}" srcOrd="0" destOrd="0" presId="urn:microsoft.com/office/officeart/2005/8/layout/vList5"/>
    <dgm:cxn modelId="{1FD19296-7B6B-494E-A288-5EF5588DCED7}" srcId="{53497466-2FE3-4278-B9DA-17A8E9201D2E}" destId="{C3AB6D42-6564-492F-AEC2-E260C58BB19B}" srcOrd="0" destOrd="0" parTransId="{C6071723-6E80-469D-AEBF-1609DF436D78}" sibTransId="{DCBD3B86-AFEC-4DA2-ADFC-AC90B412CDDA}"/>
    <dgm:cxn modelId="{BC493F9A-438D-4590-AAA6-F835515CEE43}" type="presOf" srcId="{176F053C-ECF9-4BFC-8F24-63FBD0ED53E8}" destId="{6427551A-023F-4809-9342-9293531AE69A}" srcOrd="0" destOrd="0" presId="urn:microsoft.com/office/officeart/2005/8/layout/vList5"/>
    <dgm:cxn modelId="{C6C268A4-0986-45A4-9144-A7FAF7D3A72B}" srcId="{C3AB6D42-6564-492F-AEC2-E260C58BB19B}" destId="{E743FE0B-416D-4E93-9DF6-E9B652B489F5}" srcOrd="0" destOrd="0" parTransId="{5BBBC43C-58B6-4BB7-9682-B1E932A47725}" sibTransId="{BFB9C2CF-7473-42CA-BED5-42D1651A9A63}"/>
    <dgm:cxn modelId="{68CA50C1-194B-497D-BC3F-C1DB59A41C3E}" type="presOf" srcId="{45C1A57D-0F3E-45B4-A186-69C545F9BF62}" destId="{670861E6-EB97-49D4-A52A-8BD41DF65787}" srcOrd="0" destOrd="0" presId="urn:microsoft.com/office/officeart/2005/8/layout/vList5"/>
    <dgm:cxn modelId="{868062D7-F56B-4B77-9AF5-D4D5B73EC6D1}" srcId="{53497466-2FE3-4278-B9DA-17A8E9201D2E}" destId="{46FAA99D-7C57-47CD-8FD3-EB7DFAE0B973}" srcOrd="1" destOrd="0" parTransId="{E4A86AEC-7B72-4D84-B2F6-BE6ADFE7ED43}" sibTransId="{5EB5C0C8-886D-4DDB-8DC5-132D47B86772}"/>
    <dgm:cxn modelId="{6790F1FD-72BA-4A28-BB02-4D04FB5B00D0}" type="presOf" srcId="{C3AB6D42-6564-492F-AEC2-E260C58BB19B}" destId="{766C0365-202D-40FF-A53C-8B092F7C4368}" srcOrd="0" destOrd="0" presId="urn:microsoft.com/office/officeart/2005/8/layout/vList5"/>
    <dgm:cxn modelId="{63D03BFE-0932-456D-8414-3C22D5731608}" srcId="{53497466-2FE3-4278-B9DA-17A8E9201D2E}" destId="{176F053C-ECF9-4BFC-8F24-63FBD0ED53E8}" srcOrd="2" destOrd="0" parTransId="{B6BE93EA-A8AD-416F-9BD8-3B2A984D296F}" sibTransId="{11CDFAA9-AB29-4CCB-B894-CB6D80C15086}"/>
    <dgm:cxn modelId="{A1824227-24D2-4552-8418-A97A5EF88846}" type="presParOf" srcId="{B52A5DA6-9FBF-48DF-8253-6EED526361E3}" destId="{D7A1AD64-1C53-49C4-9F94-0E96CFBF1A72}" srcOrd="0" destOrd="0" presId="urn:microsoft.com/office/officeart/2005/8/layout/vList5"/>
    <dgm:cxn modelId="{8828CAB0-5D6B-4225-A5EA-597DDA260F15}" type="presParOf" srcId="{D7A1AD64-1C53-49C4-9F94-0E96CFBF1A72}" destId="{766C0365-202D-40FF-A53C-8B092F7C4368}" srcOrd="0" destOrd="0" presId="urn:microsoft.com/office/officeart/2005/8/layout/vList5"/>
    <dgm:cxn modelId="{67FA469D-29B5-4180-9E69-6C2EF2BA1E93}" type="presParOf" srcId="{D7A1AD64-1C53-49C4-9F94-0E96CFBF1A72}" destId="{D4947885-893C-4244-98E5-B20120164089}" srcOrd="1" destOrd="0" presId="urn:microsoft.com/office/officeart/2005/8/layout/vList5"/>
    <dgm:cxn modelId="{3837E138-83BB-4D42-8CBD-CD024DAEDBA0}" type="presParOf" srcId="{B52A5DA6-9FBF-48DF-8253-6EED526361E3}" destId="{22BF9627-C7DC-45B4-B4F0-54D24E1938B9}" srcOrd="1" destOrd="0" presId="urn:microsoft.com/office/officeart/2005/8/layout/vList5"/>
    <dgm:cxn modelId="{920F6E3E-1DBA-4DCD-86AD-0DE6AE52ECF8}" type="presParOf" srcId="{B52A5DA6-9FBF-48DF-8253-6EED526361E3}" destId="{F1A4DAEF-4469-4F60-8B8D-E1AED8861449}" srcOrd="2" destOrd="0" presId="urn:microsoft.com/office/officeart/2005/8/layout/vList5"/>
    <dgm:cxn modelId="{0C00D0B2-091B-44C2-96E3-386065971431}" type="presParOf" srcId="{F1A4DAEF-4469-4F60-8B8D-E1AED8861449}" destId="{856A7D5C-7C13-4A5E-A711-19B57A7B860C}" srcOrd="0" destOrd="0" presId="urn:microsoft.com/office/officeart/2005/8/layout/vList5"/>
    <dgm:cxn modelId="{F1696B86-6278-4295-9233-B05010BC242D}" type="presParOf" srcId="{F1A4DAEF-4469-4F60-8B8D-E1AED8861449}" destId="{37C0E1D0-CC28-4611-82AF-612C52EA2A0A}" srcOrd="1" destOrd="0" presId="urn:microsoft.com/office/officeart/2005/8/layout/vList5"/>
    <dgm:cxn modelId="{02872DB9-3F6F-4B48-90AD-5A74CF2AC635}" type="presParOf" srcId="{B52A5DA6-9FBF-48DF-8253-6EED526361E3}" destId="{3B5980FA-D8C6-4C7D-A15F-006B66D840FA}" srcOrd="3" destOrd="0" presId="urn:microsoft.com/office/officeart/2005/8/layout/vList5"/>
    <dgm:cxn modelId="{E7BEE4EE-B520-402E-93CF-C86FB5318673}" type="presParOf" srcId="{B52A5DA6-9FBF-48DF-8253-6EED526361E3}" destId="{7E6662A7-221F-4B2D-B319-39D63AD31652}" srcOrd="4" destOrd="0" presId="urn:microsoft.com/office/officeart/2005/8/layout/vList5"/>
    <dgm:cxn modelId="{44511F00-7001-4180-9E8A-016EE23D9B18}" type="presParOf" srcId="{7E6662A7-221F-4B2D-B319-39D63AD31652}" destId="{6427551A-023F-4809-9342-9293531AE69A}" srcOrd="0" destOrd="0" presId="urn:microsoft.com/office/officeart/2005/8/layout/vList5"/>
    <dgm:cxn modelId="{FBF9E69B-4AD0-477B-804E-A2FDE996F4EF}" type="presParOf" srcId="{7E6662A7-221F-4B2D-B319-39D63AD31652}" destId="{670861E6-EB97-49D4-A52A-8BD41DF657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A3E7C6-03D4-4E65-986B-F623F31C95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1471FD-404C-47CA-B67F-154898806BBE}">
      <dgm:prSet/>
      <dgm:spPr/>
      <dgm:t>
        <a:bodyPr/>
        <a:lstStyle/>
        <a:p>
          <a:r>
            <a:rPr lang="en-GB"/>
            <a:t>How is SPICED linked to interest rates?</a:t>
          </a:r>
          <a:endParaRPr lang="en-US"/>
        </a:p>
      </dgm:t>
    </dgm:pt>
    <dgm:pt modelId="{7EBB07C6-E117-47FB-BA41-2C0564E7233A}" type="parTrans" cxnId="{65549099-CB84-4751-9AB5-984212BBF222}">
      <dgm:prSet/>
      <dgm:spPr/>
      <dgm:t>
        <a:bodyPr/>
        <a:lstStyle/>
        <a:p>
          <a:endParaRPr lang="en-US"/>
        </a:p>
      </dgm:t>
    </dgm:pt>
    <dgm:pt modelId="{3F753596-8A0B-4677-9C02-2E933542DC53}" type="sibTrans" cxnId="{65549099-CB84-4751-9AB5-984212BBF222}">
      <dgm:prSet/>
      <dgm:spPr/>
      <dgm:t>
        <a:bodyPr/>
        <a:lstStyle/>
        <a:p>
          <a:endParaRPr lang="en-US"/>
        </a:p>
      </dgm:t>
    </dgm:pt>
    <dgm:pt modelId="{7D65DC32-22D3-4B0B-9585-19CE5647907B}">
      <dgm:prSet/>
      <dgm:spPr/>
      <dgm:t>
        <a:bodyPr/>
        <a:lstStyle/>
        <a:p>
          <a:r>
            <a:rPr lang="en-GB"/>
            <a:t>How can we link the economic cycle to exchange rates?</a:t>
          </a:r>
          <a:endParaRPr lang="en-US"/>
        </a:p>
      </dgm:t>
    </dgm:pt>
    <dgm:pt modelId="{DBCA166E-07C4-4D32-A491-48E282ABD1DA}" type="parTrans" cxnId="{F9A1A149-BCCD-43DF-9D3D-CC29E416563B}">
      <dgm:prSet/>
      <dgm:spPr/>
      <dgm:t>
        <a:bodyPr/>
        <a:lstStyle/>
        <a:p>
          <a:endParaRPr lang="en-US"/>
        </a:p>
      </dgm:t>
    </dgm:pt>
    <dgm:pt modelId="{FF50371D-0F0E-45BA-9D51-BA91F3B27CDF}" type="sibTrans" cxnId="{F9A1A149-BCCD-43DF-9D3D-CC29E416563B}">
      <dgm:prSet/>
      <dgm:spPr/>
      <dgm:t>
        <a:bodyPr/>
        <a:lstStyle/>
        <a:p>
          <a:endParaRPr lang="en-US"/>
        </a:p>
      </dgm:t>
    </dgm:pt>
    <dgm:pt modelId="{7025591B-BD4D-41BF-93C1-CEF6FD4EA036}">
      <dgm:prSet/>
      <dgm:spPr/>
      <dgm:t>
        <a:bodyPr/>
        <a:lstStyle/>
        <a:p>
          <a:r>
            <a:rPr lang="en-GB"/>
            <a:t>Name one key term you want to revise.</a:t>
          </a:r>
          <a:endParaRPr lang="en-US"/>
        </a:p>
      </dgm:t>
    </dgm:pt>
    <dgm:pt modelId="{32B13C67-D505-485C-A11D-5F9BEC82B86E}" type="parTrans" cxnId="{59D2F28E-7001-4DF5-9E88-E17E40C2EDC4}">
      <dgm:prSet/>
      <dgm:spPr/>
      <dgm:t>
        <a:bodyPr/>
        <a:lstStyle/>
        <a:p>
          <a:endParaRPr lang="en-US"/>
        </a:p>
      </dgm:t>
    </dgm:pt>
    <dgm:pt modelId="{F8095575-6F28-451A-B11A-94860D685CB0}" type="sibTrans" cxnId="{59D2F28E-7001-4DF5-9E88-E17E40C2EDC4}">
      <dgm:prSet/>
      <dgm:spPr/>
      <dgm:t>
        <a:bodyPr/>
        <a:lstStyle/>
        <a:p>
          <a:endParaRPr lang="en-US"/>
        </a:p>
      </dgm:t>
    </dgm:pt>
    <dgm:pt modelId="{45CF83E7-FAF9-454B-B509-77D3A53E3AE3}" type="pres">
      <dgm:prSet presAssocID="{57A3E7C6-03D4-4E65-986B-F623F31C9597}" presName="root" presStyleCnt="0">
        <dgm:presLayoutVars>
          <dgm:dir/>
          <dgm:resizeHandles val="exact"/>
        </dgm:presLayoutVars>
      </dgm:prSet>
      <dgm:spPr/>
    </dgm:pt>
    <dgm:pt modelId="{A7D06AB3-059A-4DFB-91E9-92ADFE409544}" type="pres">
      <dgm:prSet presAssocID="{8C1471FD-404C-47CA-B67F-154898806BBE}" presName="compNode" presStyleCnt="0"/>
      <dgm:spPr/>
    </dgm:pt>
    <dgm:pt modelId="{4E42F78B-41CB-4FE0-A100-568208B6F04B}" type="pres">
      <dgm:prSet presAssocID="{8C1471FD-404C-47CA-B67F-154898806BBE}" presName="bgRect" presStyleLbl="bgShp" presStyleIdx="0" presStyleCnt="3"/>
      <dgm:spPr/>
    </dgm:pt>
    <dgm:pt modelId="{F07401A5-D89D-4F2A-9C0A-DDECE1CDE4F5}" type="pres">
      <dgm:prSet presAssocID="{8C1471FD-404C-47CA-B67F-154898806B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865964BE-29FA-4652-A77E-529E3546F1F6}" type="pres">
      <dgm:prSet presAssocID="{8C1471FD-404C-47CA-B67F-154898806BBE}" presName="spaceRect" presStyleCnt="0"/>
      <dgm:spPr/>
    </dgm:pt>
    <dgm:pt modelId="{033FF96F-0F84-4DA9-9A84-0547038ED889}" type="pres">
      <dgm:prSet presAssocID="{8C1471FD-404C-47CA-B67F-154898806BBE}" presName="parTx" presStyleLbl="revTx" presStyleIdx="0" presStyleCnt="3">
        <dgm:presLayoutVars>
          <dgm:chMax val="0"/>
          <dgm:chPref val="0"/>
        </dgm:presLayoutVars>
      </dgm:prSet>
      <dgm:spPr/>
    </dgm:pt>
    <dgm:pt modelId="{8177C9B0-69A1-48A0-B280-31D4562F513F}" type="pres">
      <dgm:prSet presAssocID="{3F753596-8A0B-4677-9C02-2E933542DC53}" presName="sibTrans" presStyleCnt="0"/>
      <dgm:spPr/>
    </dgm:pt>
    <dgm:pt modelId="{D5C1F4FA-8FA3-44B8-99FD-39BD34BB9091}" type="pres">
      <dgm:prSet presAssocID="{7D65DC32-22D3-4B0B-9585-19CE5647907B}" presName="compNode" presStyleCnt="0"/>
      <dgm:spPr/>
    </dgm:pt>
    <dgm:pt modelId="{58F4FD7D-7D13-490A-9BC8-20615966675B}" type="pres">
      <dgm:prSet presAssocID="{7D65DC32-22D3-4B0B-9585-19CE5647907B}" presName="bgRect" presStyleLbl="bgShp" presStyleIdx="1" presStyleCnt="3"/>
      <dgm:spPr/>
    </dgm:pt>
    <dgm:pt modelId="{EBA90DB3-D142-4097-AB53-85CBCB044256}" type="pres">
      <dgm:prSet presAssocID="{7D65DC32-22D3-4B0B-9585-19CE564790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67AE403D-88D7-41BA-A6BE-1B1E45158113}" type="pres">
      <dgm:prSet presAssocID="{7D65DC32-22D3-4B0B-9585-19CE5647907B}" presName="spaceRect" presStyleCnt="0"/>
      <dgm:spPr/>
    </dgm:pt>
    <dgm:pt modelId="{A65B6A70-C1D5-4184-B93C-FED35A228A96}" type="pres">
      <dgm:prSet presAssocID="{7D65DC32-22D3-4B0B-9585-19CE5647907B}" presName="parTx" presStyleLbl="revTx" presStyleIdx="1" presStyleCnt="3">
        <dgm:presLayoutVars>
          <dgm:chMax val="0"/>
          <dgm:chPref val="0"/>
        </dgm:presLayoutVars>
      </dgm:prSet>
      <dgm:spPr/>
    </dgm:pt>
    <dgm:pt modelId="{51FC8D48-D9FB-40CF-861B-C8B2E48FD755}" type="pres">
      <dgm:prSet presAssocID="{FF50371D-0F0E-45BA-9D51-BA91F3B27CDF}" presName="sibTrans" presStyleCnt="0"/>
      <dgm:spPr/>
    </dgm:pt>
    <dgm:pt modelId="{FEC06BCA-30EE-44D4-BCDE-E669F336EE04}" type="pres">
      <dgm:prSet presAssocID="{7025591B-BD4D-41BF-93C1-CEF6FD4EA036}" presName="compNode" presStyleCnt="0"/>
      <dgm:spPr/>
    </dgm:pt>
    <dgm:pt modelId="{BBCE5266-6699-443F-9960-E12ADF4A98F5}" type="pres">
      <dgm:prSet presAssocID="{7025591B-BD4D-41BF-93C1-CEF6FD4EA036}" presName="bgRect" presStyleLbl="bgShp" presStyleIdx="2" presStyleCnt="3"/>
      <dgm:spPr/>
    </dgm:pt>
    <dgm:pt modelId="{7613146C-6F87-4516-A431-2ACC31DF32B8}" type="pres">
      <dgm:prSet presAssocID="{7025591B-BD4D-41BF-93C1-CEF6FD4EA0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204FF2B-9178-4C75-8561-62D0E01A8F0B}" type="pres">
      <dgm:prSet presAssocID="{7025591B-BD4D-41BF-93C1-CEF6FD4EA036}" presName="spaceRect" presStyleCnt="0"/>
      <dgm:spPr/>
    </dgm:pt>
    <dgm:pt modelId="{BA325991-A612-4708-B423-7C2F1EBAF123}" type="pres">
      <dgm:prSet presAssocID="{7025591B-BD4D-41BF-93C1-CEF6FD4EA0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96BB08-EF6A-49E1-AFA6-F0DE7ED360E2}" type="presOf" srcId="{7025591B-BD4D-41BF-93C1-CEF6FD4EA036}" destId="{BA325991-A612-4708-B423-7C2F1EBAF123}" srcOrd="0" destOrd="0" presId="urn:microsoft.com/office/officeart/2018/2/layout/IconVerticalSolidList"/>
    <dgm:cxn modelId="{0404BE2B-16C2-417F-AF69-C902D0BC94D8}" type="presOf" srcId="{8C1471FD-404C-47CA-B67F-154898806BBE}" destId="{033FF96F-0F84-4DA9-9A84-0547038ED889}" srcOrd="0" destOrd="0" presId="urn:microsoft.com/office/officeart/2018/2/layout/IconVerticalSolidList"/>
    <dgm:cxn modelId="{F9A1A149-BCCD-43DF-9D3D-CC29E416563B}" srcId="{57A3E7C6-03D4-4E65-986B-F623F31C9597}" destId="{7D65DC32-22D3-4B0B-9585-19CE5647907B}" srcOrd="1" destOrd="0" parTransId="{DBCA166E-07C4-4D32-A491-48E282ABD1DA}" sibTransId="{FF50371D-0F0E-45BA-9D51-BA91F3B27CDF}"/>
    <dgm:cxn modelId="{8CEE2372-81D1-46CE-99B7-5A807248E206}" type="presOf" srcId="{7D65DC32-22D3-4B0B-9585-19CE5647907B}" destId="{A65B6A70-C1D5-4184-B93C-FED35A228A96}" srcOrd="0" destOrd="0" presId="urn:microsoft.com/office/officeart/2018/2/layout/IconVerticalSolidList"/>
    <dgm:cxn modelId="{59D2F28E-7001-4DF5-9E88-E17E40C2EDC4}" srcId="{57A3E7C6-03D4-4E65-986B-F623F31C9597}" destId="{7025591B-BD4D-41BF-93C1-CEF6FD4EA036}" srcOrd="2" destOrd="0" parTransId="{32B13C67-D505-485C-A11D-5F9BEC82B86E}" sibTransId="{F8095575-6F28-451A-B11A-94860D685CB0}"/>
    <dgm:cxn modelId="{65549099-CB84-4751-9AB5-984212BBF222}" srcId="{57A3E7C6-03D4-4E65-986B-F623F31C9597}" destId="{8C1471FD-404C-47CA-B67F-154898806BBE}" srcOrd="0" destOrd="0" parTransId="{7EBB07C6-E117-47FB-BA41-2C0564E7233A}" sibTransId="{3F753596-8A0B-4677-9C02-2E933542DC53}"/>
    <dgm:cxn modelId="{208447F7-1DC3-4C39-8400-C314DAC47BDE}" type="presOf" srcId="{57A3E7C6-03D4-4E65-986B-F623F31C9597}" destId="{45CF83E7-FAF9-454B-B509-77D3A53E3AE3}" srcOrd="0" destOrd="0" presId="urn:microsoft.com/office/officeart/2018/2/layout/IconVerticalSolidList"/>
    <dgm:cxn modelId="{ED3E6F28-1EB2-4994-A1B3-86D165978726}" type="presParOf" srcId="{45CF83E7-FAF9-454B-B509-77D3A53E3AE3}" destId="{A7D06AB3-059A-4DFB-91E9-92ADFE409544}" srcOrd="0" destOrd="0" presId="urn:microsoft.com/office/officeart/2018/2/layout/IconVerticalSolidList"/>
    <dgm:cxn modelId="{0FF34283-53DD-4DF9-9CFF-63C009CF63C3}" type="presParOf" srcId="{A7D06AB3-059A-4DFB-91E9-92ADFE409544}" destId="{4E42F78B-41CB-4FE0-A100-568208B6F04B}" srcOrd="0" destOrd="0" presId="urn:microsoft.com/office/officeart/2018/2/layout/IconVerticalSolidList"/>
    <dgm:cxn modelId="{FC240357-646D-43C3-BD1B-05DE115C64D0}" type="presParOf" srcId="{A7D06AB3-059A-4DFB-91E9-92ADFE409544}" destId="{F07401A5-D89D-4F2A-9C0A-DDECE1CDE4F5}" srcOrd="1" destOrd="0" presId="urn:microsoft.com/office/officeart/2018/2/layout/IconVerticalSolidList"/>
    <dgm:cxn modelId="{D25262A5-E781-42B1-97DB-012DACEFCF8C}" type="presParOf" srcId="{A7D06AB3-059A-4DFB-91E9-92ADFE409544}" destId="{865964BE-29FA-4652-A77E-529E3546F1F6}" srcOrd="2" destOrd="0" presId="urn:microsoft.com/office/officeart/2018/2/layout/IconVerticalSolidList"/>
    <dgm:cxn modelId="{3A886228-9BD3-4F20-BFB4-4279F8C0151D}" type="presParOf" srcId="{A7D06AB3-059A-4DFB-91E9-92ADFE409544}" destId="{033FF96F-0F84-4DA9-9A84-0547038ED889}" srcOrd="3" destOrd="0" presId="urn:microsoft.com/office/officeart/2018/2/layout/IconVerticalSolidList"/>
    <dgm:cxn modelId="{FFFD9F04-BB4E-446F-8DEB-AB883904AE5D}" type="presParOf" srcId="{45CF83E7-FAF9-454B-B509-77D3A53E3AE3}" destId="{8177C9B0-69A1-48A0-B280-31D4562F513F}" srcOrd="1" destOrd="0" presId="urn:microsoft.com/office/officeart/2018/2/layout/IconVerticalSolidList"/>
    <dgm:cxn modelId="{DD58A9EA-B1DD-4078-B127-43E4B256CE2A}" type="presParOf" srcId="{45CF83E7-FAF9-454B-B509-77D3A53E3AE3}" destId="{D5C1F4FA-8FA3-44B8-99FD-39BD34BB9091}" srcOrd="2" destOrd="0" presId="urn:microsoft.com/office/officeart/2018/2/layout/IconVerticalSolidList"/>
    <dgm:cxn modelId="{C0D9D281-89BE-4799-A9C1-CDB0CAE13CFE}" type="presParOf" srcId="{D5C1F4FA-8FA3-44B8-99FD-39BD34BB9091}" destId="{58F4FD7D-7D13-490A-9BC8-20615966675B}" srcOrd="0" destOrd="0" presId="urn:microsoft.com/office/officeart/2018/2/layout/IconVerticalSolidList"/>
    <dgm:cxn modelId="{5BC84CEE-D2F7-4139-81E7-EB75A73FEE3B}" type="presParOf" srcId="{D5C1F4FA-8FA3-44B8-99FD-39BD34BB9091}" destId="{EBA90DB3-D142-4097-AB53-85CBCB044256}" srcOrd="1" destOrd="0" presId="urn:microsoft.com/office/officeart/2018/2/layout/IconVerticalSolidList"/>
    <dgm:cxn modelId="{8B570503-94F4-48A1-90A7-C81B3187ECB4}" type="presParOf" srcId="{D5C1F4FA-8FA3-44B8-99FD-39BD34BB9091}" destId="{67AE403D-88D7-41BA-A6BE-1B1E45158113}" srcOrd="2" destOrd="0" presId="urn:microsoft.com/office/officeart/2018/2/layout/IconVerticalSolidList"/>
    <dgm:cxn modelId="{A897F664-BC8D-445C-ABE1-13463A4E1E6F}" type="presParOf" srcId="{D5C1F4FA-8FA3-44B8-99FD-39BD34BB9091}" destId="{A65B6A70-C1D5-4184-B93C-FED35A228A96}" srcOrd="3" destOrd="0" presId="urn:microsoft.com/office/officeart/2018/2/layout/IconVerticalSolidList"/>
    <dgm:cxn modelId="{F8DBD4C5-8948-4617-8245-F95B9BCBC567}" type="presParOf" srcId="{45CF83E7-FAF9-454B-B509-77D3A53E3AE3}" destId="{51FC8D48-D9FB-40CF-861B-C8B2E48FD755}" srcOrd="3" destOrd="0" presId="urn:microsoft.com/office/officeart/2018/2/layout/IconVerticalSolidList"/>
    <dgm:cxn modelId="{9B07E33E-83A4-4F94-8E50-961E0AC0BA22}" type="presParOf" srcId="{45CF83E7-FAF9-454B-B509-77D3A53E3AE3}" destId="{FEC06BCA-30EE-44D4-BCDE-E669F336EE04}" srcOrd="4" destOrd="0" presId="urn:microsoft.com/office/officeart/2018/2/layout/IconVerticalSolidList"/>
    <dgm:cxn modelId="{1A96BAB1-7452-4A64-8C1D-1E95DC63D6FE}" type="presParOf" srcId="{FEC06BCA-30EE-44D4-BCDE-E669F336EE04}" destId="{BBCE5266-6699-443F-9960-E12ADF4A98F5}" srcOrd="0" destOrd="0" presId="urn:microsoft.com/office/officeart/2018/2/layout/IconVerticalSolidList"/>
    <dgm:cxn modelId="{08EC83EB-9811-4A8F-867B-D4001AFC0B4A}" type="presParOf" srcId="{FEC06BCA-30EE-44D4-BCDE-E669F336EE04}" destId="{7613146C-6F87-4516-A431-2ACC31DF32B8}" srcOrd="1" destOrd="0" presId="urn:microsoft.com/office/officeart/2018/2/layout/IconVerticalSolidList"/>
    <dgm:cxn modelId="{5A78FC9A-2EEE-41DE-87E1-6C934235FC99}" type="presParOf" srcId="{FEC06BCA-30EE-44D4-BCDE-E669F336EE04}" destId="{9204FF2B-9178-4C75-8561-62D0E01A8F0B}" srcOrd="2" destOrd="0" presId="urn:microsoft.com/office/officeart/2018/2/layout/IconVerticalSolidList"/>
    <dgm:cxn modelId="{008D94F1-807A-45D5-8B00-CC7532DB30B8}" type="presParOf" srcId="{FEC06BCA-30EE-44D4-BCDE-E669F336EE04}" destId="{BA325991-A612-4708-B423-7C2F1EBAF1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7FA51-C7C3-46AE-B795-B7FEF171B7E4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EF343-289E-42E8-8A73-038CFDCA3151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7E918-35D4-4252-A330-5FF538D61DC8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Are you able to draw supply and demand diagrams to show appreciation and depreciation of an exchange rate?</a:t>
          </a:r>
          <a:endParaRPr lang="en-US" sz="2300" kern="1200"/>
        </a:p>
      </dsp:txBody>
      <dsp:txXfrm>
        <a:off x="1939533" y="717"/>
        <a:ext cx="4362067" cy="1679249"/>
      </dsp:txXfrm>
    </dsp:sp>
    <dsp:sp modelId="{F0265DFC-B250-4606-AAA4-9DE91353B005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87317-053E-41D1-BBAE-73748FB0444F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E0B5A-FEFA-4F20-B438-705DE454D973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Are you able to analyse the impact of exchange rates on the economy?</a:t>
          </a:r>
          <a:endParaRPr lang="en-US" sz="2300" kern="1200"/>
        </a:p>
      </dsp:txBody>
      <dsp:txXfrm>
        <a:off x="1939533" y="2099779"/>
        <a:ext cx="4362067" cy="1679249"/>
      </dsp:txXfrm>
    </dsp:sp>
    <dsp:sp modelId="{55229824-894E-4E88-B9F6-8967FC094957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DAC39-2A20-4710-985D-68399BC325BC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8B3B3-F304-4BE8-A7C6-D78B51964F0F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Are you able to give investment advice based off sound economic arguments?</a:t>
          </a:r>
          <a:endParaRPr lang="en-US" sz="2300" kern="1200"/>
        </a:p>
      </dsp:txBody>
      <dsp:txXfrm>
        <a:off x="1939533" y="4198841"/>
        <a:ext cx="4362067" cy="16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3C636-BAB2-4B52-AD6F-EEF3D7E04163}">
      <dsp:nvSpPr>
        <dsp:cNvPr id="0" name=""/>
        <dsp:cNvSpPr/>
      </dsp:nvSpPr>
      <dsp:spPr>
        <a:xfrm>
          <a:off x="205509" y="13888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3EF68-1847-4670-B23D-5293A1282610}">
      <dsp:nvSpPr>
        <dsp:cNvPr id="0" name=""/>
        <dsp:cNvSpPr/>
      </dsp:nvSpPr>
      <dsp:spPr>
        <a:xfrm>
          <a:off x="396960" y="1580317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2E34D-07FA-45F6-8634-9AB8050F0941}">
      <dsp:nvSpPr>
        <dsp:cNvPr id="0" name=""/>
        <dsp:cNvSpPr/>
      </dsp:nvSpPr>
      <dsp:spPr>
        <a:xfrm>
          <a:off x="1312541" y="13888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What is meant by appreciation of the exchange rate?</a:t>
          </a:r>
          <a:endParaRPr lang="en-US" sz="2100" kern="1200"/>
        </a:p>
      </dsp:txBody>
      <dsp:txXfrm>
        <a:off x="1312541" y="1388865"/>
        <a:ext cx="2148945" cy="911674"/>
      </dsp:txXfrm>
    </dsp:sp>
    <dsp:sp modelId="{F7A5331C-689C-40D1-B072-2CA53FD942FD}">
      <dsp:nvSpPr>
        <dsp:cNvPr id="0" name=""/>
        <dsp:cNvSpPr/>
      </dsp:nvSpPr>
      <dsp:spPr>
        <a:xfrm>
          <a:off x="3835925" y="1388865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6EC66-8D3F-49C7-BFF3-CCCF8010366C}">
      <dsp:nvSpPr>
        <dsp:cNvPr id="0" name=""/>
        <dsp:cNvSpPr/>
      </dsp:nvSpPr>
      <dsp:spPr>
        <a:xfrm>
          <a:off x="4027376" y="15803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4D2CA-3706-478E-AC6E-062D20AFC348}">
      <dsp:nvSpPr>
        <dsp:cNvPr id="0" name=""/>
        <dsp:cNvSpPr/>
      </dsp:nvSpPr>
      <dsp:spPr>
        <a:xfrm>
          <a:off x="4942957" y="13888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What is meant by a depreciation of the exchange rate?</a:t>
          </a:r>
          <a:endParaRPr lang="en-US" sz="2100" kern="1200"/>
        </a:p>
      </dsp:txBody>
      <dsp:txXfrm>
        <a:off x="4942957" y="1388865"/>
        <a:ext cx="2148945" cy="911674"/>
      </dsp:txXfrm>
    </dsp:sp>
    <dsp:sp modelId="{F4112135-32EA-4A1C-9815-E747DE24CE9F}">
      <dsp:nvSpPr>
        <dsp:cNvPr id="0" name=""/>
        <dsp:cNvSpPr/>
      </dsp:nvSpPr>
      <dsp:spPr>
        <a:xfrm>
          <a:off x="7466341" y="1388865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A2E06-8EAD-4C32-8DDC-C1FFD4ED0830}">
      <dsp:nvSpPr>
        <dsp:cNvPr id="0" name=""/>
        <dsp:cNvSpPr/>
      </dsp:nvSpPr>
      <dsp:spPr>
        <a:xfrm>
          <a:off x="7657792" y="15803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9B4CC-514C-470B-A917-78A4622312FB}">
      <dsp:nvSpPr>
        <dsp:cNvPr id="0" name=""/>
        <dsp:cNvSpPr/>
      </dsp:nvSpPr>
      <dsp:spPr>
        <a:xfrm>
          <a:off x="8573374" y="13888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Why do we have exchange rates?</a:t>
          </a:r>
          <a:endParaRPr lang="en-US" sz="2100" kern="1200"/>
        </a:p>
      </dsp:txBody>
      <dsp:txXfrm>
        <a:off x="8573374" y="1388865"/>
        <a:ext cx="2148945" cy="911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47885-893C-4244-98E5-B20120164089}">
      <dsp:nvSpPr>
        <dsp:cNvPr id="0" name=""/>
        <dsp:cNvSpPr/>
      </dsp:nvSpPr>
      <dsp:spPr>
        <a:xfrm rot="5400000">
          <a:off x="6955336" y="-2900619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An appreciation means an increase in the value of a currency against other foreign currency.</a:t>
          </a:r>
          <a:endParaRPr lang="en-US" sz="2600" kern="1200"/>
        </a:p>
      </dsp:txBody>
      <dsp:txXfrm rot="-5400000">
        <a:off x="3934018" y="167131"/>
        <a:ext cx="6947378" cy="858310"/>
      </dsp:txXfrm>
    </dsp:sp>
    <dsp:sp modelId="{766C0365-202D-40FF-A53C-8B092F7C4368}">
      <dsp:nvSpPr>
        <dsp:cNvPr id="0" name=""/>
        <dsp:cNvSpPr/>
      </dsp:nvSpPr>
      <dsp:spPr>
        <a:xfrm>
          <a:off x="0" y="1801"/>
          <a:ext cx="3934018" cy="1188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meant by appreciation of the exchange rate?</a:t>
          </a:r>
          <a:endParaRPr lang="en-US" sz="2300" kern="1200"/>
        </a:p>
      </dsp:txBody>
      <dsp:txXfrm>
        <a:off x="58041" y="59842"/>
        <a:ext cx="3817936" cy="1072886"/>
      </dsp:txXfrm>
    </dsp:sp>
    <dsp:sp modelId="{37C0E1D0-CC28-4611-82AF-612C52EA2A0A}">
      <dsp:nvSpPr>
        <dsp:cNvPr id="0" name=""/>
        <dsp:cNvSpPr/>
      </dsp:nvSpPr>
      <dsp:spPr>
        <a:xfrm rot="5400000">
          <a:off x="6955336" y="-1652202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Fall in value of exchange rate – exchange rate becomes weaker</a:t>
          </a:r>
          <a:endParaRPr lang="en-US" sz="2600" kern="1200"/>
        </a:p>
      </dsp:txBody>
      <dsp:txXfrm rot="-5400000">
        <a:off x="3934018" y="1415548"/>
        <a:ext cx="6947378" cy="858310"/>
      </dsp:txXfrm>
    </dsp:sp>
    <dsp:sp modelId="{856A7D5C-7C13-4A5E-A711-19B57A7B860C}">
      <dsp:nvSpPr>
        <dsp:cNvPr id="0" name=""/>
        <dsp:cNvSpPr/>
      </dsp:nvSpPr>
      <dsp:spPr>
        <a:xfrm>
          <a:off x="0" y="1250218"/>
          <a:ext cx="3934018" cy="118896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meant by a depreciation of the exchange rate?</a:t>
          </a:r>
          <a:endParaRPr lang="en-US" sz="2300" kern="1200"/>
        </a:p>
      </dsp:txBody>
      <dsp:txXfrm>
        <a:off x="58041" y="1308259"/>
        <a:ext cx="3817936" cy="1072886"/>
      </dsp:txXfrm>
    </dsp:sp>
    <dsp:sp modelId="{670861E6-EB97-49D4-A52A-8BD41DF65787}">
      <dsp:nvSpPr>
        <dsp:cNvPr id="0" name=""/>
        <dsp:cNvSpPr/>
      </dsp:nvSpPr>
      <dsp:spPr>
        <a:xfrm rot="5400000">
          <a:off x="6955336" y="-403785"/>
          <a:ext cx="951174" cy="699381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Allows us to trade with other countries</a:t>
          </a:r>
          <a:endParaRPr lang="en-US" sz="2600" kern="1200"/>
        </a:p>
      </dsp:txBody>
      <dsp:txXfrm rot="-5400000">
        <a:off x="3934018" y="2663965"/>
        <a:ext cx="6947378" cy="858310"/>
      </dsp:txXfrm>
    </dsp:sp>
    <dsp:sp modelId="{6427551A-023F-4809-9342-9293531AE69A}">
      <dsp:nvSpPr>
        <dsp:cNvPr id="0" name=""/>
        <dsp:cNvSpPr/>
      </dsp:nvSpPr>
      <dsp:spPr>
        <a:xfrm>
          <a:off x="0" y="2498635"/>
          <a:ext cx="3934018" cy="118896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Why do we have exchange rates?</a:t>
          </a:r>
          <a:endParaRPr lang="en-US" sz="2300" kern="1200"/>
        </a:p>
      </dsp:txBody>
      <dsp:txXfrm>
        <a:off x="58041" y="2556676"/>
        <a:ext cx="3817936" cy="1072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F78B-41CB-4FE0-A100-568208B6F04B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401A5-D89D-4F2A-9C0A-DDECE1CDE4F5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FF96F-0F84-4DA9-9A84-0547038ED889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is SPICED linked to interest rates?</a:t>
          </a:r>
          <a:endParaRPr lang="en-US" sz="2500" kern="1200"/>
        </a:p>
      </dsp:txBody>
      <dsp:txXfrm>
        <a:off x="1939533" y="717"/>
        <a:ext cx="4362067" cy="1679249"/>
      </dsp:txXfrm>
    </dsp:sp>
    <dsp:sp modelId="{58F4FD7D-7D13-490A-9BC8-20615966675B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90DB3-D142-4097-AB53-85CBCB04425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B6A70-C1D5-4184-B93C-FED35A228A96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can we link the economic cycle to exchange rates?</a:t>
          </a:r>
          <a:endParaRPr lang="en-US" sz="2500" kern="1200"/>
        </a:p>
      </dsp:txBody>
      <dsp:txXfrm>
        <a:off x="1939533" y="2099779"/>
        <a:ext cx="4362067" cy="1679249"/>
      </dsp:txXfrm>
    </dsp:sp>
    <dsp:sp modelId="{BBCE5266-6699-443F-9960-E12ADF4A98F5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3146C-6F87-4516-A431-2ACC31DF32B8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5991-A612-4708-B423-7C2F1EBAF123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Name one key term you want to revise.</a:t>
          </a:r>
          <a:endParaRPr lang="en-US" sz="2500" kern="1200"/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9DE0-02B3-4E4F-8EDE-0D8BC1C8D317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40B6-D882-4FC4-935F-ABF137D80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0-2 Minutes</a:t>
            </a:r>
          </a:p>
          <a:p>
            <a:r>
              <a:rPr lang="en-GB" dirty="0"/>
              <a:t>Let class settle</a:t>
            </a:r>
          </a:p>
          <a:p>
            <a:r>
              <a:rPr lang="en-GB" dirty="0"/>
              <a:t>Introduce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06D3F-8F4B-4BA0-A8A5-73D3F05019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81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9ECBEC3-F264-4F89-A0F5-ED126321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56" y="500062"/>
            <a:ext cx="10767369" cy="1325563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4B2D53-080F-4524-B0F2-139CC36B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56" y="2274513"/>
            <a:ext cx="10767369" cy="3660774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56" y="500062"/>
            <a:ext cx="10767369" cy="1325563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6" y="2274513"/>
            <a:ext cx="10767369" cy="3660774"/>
          </a:xfrm>
          <a:prstGeom prst="rect">
            <a:avLst/>
          </a:prstGeo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0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17CAFCE-D525-4A22-9EDB-E2680D16F78B}"/>
              </a:ext>
            </a:extLst>
          </p:cNvPr>
          <p:cNvSpPr txBox="1">
            <a:spLocks/>
          </p:cNvSpPr>
          <p:nvPr userDrawn="1"/>
        </p:nvSpPr>
        <p:spPr>
          <a:xfrm>
            <a:off x="679256" y="500062"/>
            <a:ext cx="10767369" cy="1325563"/>
          </a:xfrm>
          <a:prstGeom prst="rect">
            <a:avLst/>
          </a:prstGeom>
          <a:ln w="76200"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A8B862-443C-4E9D-B128-1C7E149932CA}"/>
              </a:ext>
            </a:extLst>
          </p:cNvPr>
          <p:cNvSpPr txBox="1">
            <a:spLocks/>
          </p:cNvSpPr>
          <p:nvPr userDrawn="1"/>
        </p:nvSpPr>
        <p:spPr>
          <a:xfrm>
            <a:off x="679256" y="2274513"/>
            <a:ext cx="10767369" cy="3660774"/>
          </a:xfrm>
          <a:prstGeom prst="rect">
            <a:avLst/>
          </a:prstGeom>
          <a:ln w="76200">
            <a:noFill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4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3A9ACC1D-0A1A-DD3C-2D5E-E8BE384F8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" t="1475" r="14374" b="-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/>
              <a:t>Exchange Rates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66ADB-C48F-BC4C-7649-F4D2E1AD3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89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0D355-A6B6-4D81-676E-41873ABFD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02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2B860B-D97F-2849-8FB8-1FA07919998D}"/>
              </a:ext>
            </a:extLst>
          </p:cNvPr>
          <p:cNvSpPr txBox="1">
            <a:spLocks/>
          </p:cNvSpPr>
          <p:nvPr/>
        </p:nvSpPr>
        <p:spPr>
          <a:xfrm>
            <a:off x="2058152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90CB9-4270-573C-7351-BD2A39AE7506}"/>
              </a:ext>
            </a:extLst>
          </p:cNvPr>
          <p:cNvSpPr txBox="1"/>
          <p:nvPr/>
        </p:nvSpPr>
        <p:spPr>
          <a:xfrm>
            <a:off x="6881323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5599-EF62-47B6-99DA-B433202E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94" y="327584"/>
            <a:ext cx="8820807" cy="1325563"/>
          </a:xfrm>
        </p:spPr>
        <p:txBody>
          <a:bodyPr/>
          <a:lstStyle/>
          <a:p>
            <a:r>
              <a:rPr lang="en-GB" dirty="0"/>
              <a:t>SPICED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A9734-A31B-4EC4-8304-9BF445856371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Explain how SPICED can make the economy decline?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85B0A-D06E-476F-9A7B-8C2FEA055204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Explain how we can make our currency weaker? What will that lead 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3C81B-D2BA-49D3-9E49-69BE576D8219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Is it always a case of SPICED until we hit a recession? Discuss!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FD1BC3-F518-427A-987A-300E9A3352F3}"/>
              </a:ext>
            </a:extLst>
          </p:cNvPr>
          <p:cNvGrpSpPr/>
          <p:nvPr/>
        </p:nvGrpSpPr>
        <p:grpSpPr>
          <a:xfrm>
            <a:off x="1852236" y="1833939"/>
            <a:ext cx="7074772" cy="4131162"/>
            <a:chOff x="-46286" y="2445654"/>
            <a:chExt cx="7074772" cy="413116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6E2C4A-0C8E-45AA-A68E-8408507FAAE7}"/>
                </a:ext>
              </a:extLst>
            </p:cNvPr>
            <p:cNvCxnSpPr/>
            <p:nvPr/>
          </p:nvCxnSpPr>
          <p:spPr>
            <a:xfrm>
              <a:off x="764211" y="2669070"/>
              <a:ext cx="0" cy="352742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D704C3-59A3-4D34-AA99-FEA31D1729AF}"/>
                </a:ext>
              </a:extLst>
            </p:cNvPr>
            <p:cNvCxnSpPr/>
            <p:nvPr/>
          </p:nvCxnSpPr>
          <p:spPr>
            <a:xfrm>
              <a:off x="764211" y="6196495"/>
              <a:ext cx="46799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BC1E7C-5061-48E4-AC07-E8628CF6E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286" y="2445654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/>
                <a:t>£ v $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5FD540-78FF-4A79-9311-B82534B65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536" y="6199063"/>
              <a:ext cx="25209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/>
                <a:t>Quantity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17D739-F2ED-40A3-AAC2-ED1BFC0A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904" y="2946175"/>
              <a:ext cx="1367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Supply of £s</a:t>
              </a:r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593ED3-CBB9-43B6-A33C-DB5A81CD6561}"/>
                </a:ext>
              </a:extLst>
            </p:cNvPr>
            <p:cNvCxnSpPr/>
            <p:nvPr/>
          </p:nvCxnSpPr>
          <p:spPr>
            <a:xfrm flipH="1">
              <a:off x="1627712" y="3316968"/>
              <a:ext cx="2376264" cy="20882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B1BEF2-AFD5-4DDC-8906-C222D1378F7C}"/>
                </a:ext>
              </a:extLst>
            </p:cNvPr>
            <p:cNvCxnSpPr/>
            <p:nvPr/>
          </p:nvCxnSpPr>
          <p:spPr>
            <a:xfrm>
              <a:off x="763616" y="4325080"/>
              <a:ext cx="2088232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21B611-FCC4-46E9-9616-939874A56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8" y="4175764"/>
              <a:ext cx="7835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$1.00</a:t>
              </a:r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DE54E0-0B68-486A-9C18-485C76ED7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289" y="6204432"/>
              <a:ext cx="865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Q</a:t>
              </a:r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55DE13-82DC-48E5-BCFC-E27E7FDC4220}"/>
                </a:ext>
              </a:extLst>
            </p:cNvPr>
            <p:cNvCxnSpPr/>
            <p:nvPr/>
          </p:nvCxnSpPr>
          <p:spPr>
            <a:xfrm>
              <a:off x="1555704" y="3388976"/>
              <a:ext cx="2736304" cy="194421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28CDAF-A986-4C0E-9315-01B99A373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186" y="5263306"/>
              <a:ext cx="935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/>
                <a:t>D</a:t>
              </a:r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A2D604-09BB-4DE9-9B04-2AC4D40FDF21}"/>
                </a:ext>
              </a:extLst>
            </p:cNvPr>
            <p:cNvCxnSpPr/>
            <p:nvPr/>
          </p:nvCxnSpPr>
          <p:spPr>
            <a:xfrm>
              <a:off x="2851848" y="4325080"/>
              <a:ext cx="0" cy="187220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C41C07-8F09-4C60-9B2F-7C0E6508FA40}"/>
                </a:ext>
              </a:extLst>
            </p:cNvPr>
            <p:cNvCxnSpPr/>
            <p:nvPr/>
          </p:nvCxnSpPr>
          <p:spPr>
            <a:xfrm>
              <a:off x="2149552" y="3021098"/>
              <a:ext cx="2736304" cy="194421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15A993-A42B-47B4-A86C-16558C3F0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080" y="4829136"/>
              <a:ext cx="935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/>
                <a:t>D</a:t>
              </a:r>
              <a:r>
                <a:rPr lang="en-GB" sz="1600" dirty="0"/>
                <a:t>1</a:t>
              </a:r>
              <a:endParaRPr lang="en-US" sz="16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53E673-1559-4D18-A247-D897AB7E772C}"/>
                </a:ext>
              </a:extLst>
            </p:cNvPr>
            <p:cNvCxnSpPr/>
            <p:nvPr/>
          </p:nvCxnSpPr>
          <p:spPr>
            <a:xfrm>
              <a:off x="763616" y="3871294"/>
              <a:ext cx="259228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BA5171-764B-4968-AFC1-3A2510855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2" y="3681758"/>
              <a:ext cx="7319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$1.15</a:t>
              </a:r>
              <a:endParaRPr lang="en-US" sz="16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E51E04C-983E-409C-A301-032921ADD6A5}"/>
                </a:ext>
              </a:extLst>
            </p:cNvPr>
            <p:cNvCxnSpPr/>
            <p:nvPr/>
          </p:nvCxnSpPr>
          <p:spPr>
            <a:xfrm>
              <a:off x="3355904" y="3893032"/>
              <a:ext cx="0" cy="226800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70049D-8716-4850-932B-9224CABB1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864" y="6207484"/>
              <a:ext cx="865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Q</a:t>
              </a:r>
              <a:r>
                <a:rPr lang="en-GB" sz="1600" dirty="0"/>
                <a:t>1</a:t>
              </a:r>
              <a:endParaRPr lang="en-US" sz="1600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A53F87E-2AD4-4BEA-A287-5C7E52F11085}"/>
                </a:ext>
              </a:extLst>
            </p:cNvPr>
            <p:cNvCxnSpPr/>
            <p:nvPr/>
          </p:nvCxnSpPr>
          <p:spPr>
            <a:xfrm flipV="1">
              <a:off x="2852410" y="3907546"/>
              <a:ext cx="360000" cy="3315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B3D541-B143-9B40-55DF-639E53811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57" y="1890197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5D517-CD56-7825-39F6-BEC58DF3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70" y="164812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2F18612-B326-3015-7C7F-3936551B2297}"/>
              </a:ext>
            </a:extLst>
          </p:cNvPr>
          <p:cNvSpPr txBox="1">
            <a:spLocks/>
          </p:cNvSpPr>
          <p:nvPr/>
        </p:nvSpPr>
        <p:spPr>
          <a:xfrm>
            <a:off x="1417620" y="649379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48F95-E1F0-AE6F-8557-1DA7B046CC2D}"/>
              </a:ext>
            </a:extLst>
          </p:cNvPr>
          <p:cNvSpPr txBox="1"/>
          <p:nvPr/>
        </p:nvSpPr>
        <p:spPr>
          <a:xfrm>
            <a:off x="6240791" y="652603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6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5599-EF62-47B6-99DA-B433202E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94" y="327584"/>
            <a:ext cx="8820807" cy="1325563"/>
          </a:xfrm>
        </p:spPr>
        <p:txBody>
          <a:bodyPr/>
          <a:lstStyle/>
          <a:p>
            <a:r>
              <a:rPr lang="en-GB" dirty="0"/>
              <a:t>SPICED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A9734-A31B-4EC4-8304-9BF445856371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Explain how SPICED can make the economy decline?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85B0A-D06E-476F-9A7B-8C2FEA055204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Explain how we can make our currency weaker? What will that lead 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3C81B-D2BA-49D3-9E49-69BE576D8219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Is it always a case of SPICED until we hit a recession? Discuss!</a:t>
            </a:r>
          </a:p>
        </p:txBody>
      </p:sp>
      <p:pic>
        <p:nvPicPr>
          <p:cNvPr id="27" name="Picture 2" descr="effect-of-appreciation">
            <a:extLst>
              <a:ext uri="{FF2B5EF4-FFF2-40B4-BE49-F238E27FC236}">
                <a16:creationId xmlns:a16="http://schemas.microsoft.com/office/drawing/2014/main" id="{6C8535DC-F7F0-40AC-AE43-AF4CE922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3" y="2474772"/>
            <a:ext cx="6448785" cy="25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8F7BF93-DFE0-4354-8155-8A5AB46DE0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661658" cy="6857999"/>
          </a:xfrm>
          <a:prstGeom prst="rect">
            <a:avLst/>
          </a:prstGeom>
          <a:solidFill>
            <a:srgbClr val="9AE6B2"/>
          </a:solidFill>
          <a:ln w="76200">
            <a:noFill/>
          </a:ln>
        </p:spPr>
        <p:txBody>
          <a:bodyPr vert="vert270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/>
              <a:t>Self Assess</a:t>
            </a:r>
            <a:endParaRPr lang="en-GB" sz="8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E7675-183B-1B86-C5CE-F54B885CC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81" y="1879822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E8E9C-1457-7709-BCD0-9451062D7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94" y="154437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C3E1188-D1D8-10A9-9508-CCA257B6C74D}"/>
              </a:ext>
            </a:extLst>
          </p:cNvPr>
          <p:cNvSpPr txBox="1">
            <a:spLocks/>
          </p:cNvSpPr>
          <p:nvPr/>
        </p:nvSpPr>
        <p:spPr>
          <a:xfrm>
            <a:off x="177604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882B4-0D01-CCD4-3A6D-E026DD7282A7}"/>
              </a:ext>
            </a:extLst>
          </p:cNvPr>
          <p:cNvSpPr txBox="1"/>
          <p:nvPr/>
        </p:nvSpPr>
        <p:spPr>
          <a:xfrm>
            <a:off x="659921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7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0A5A-1D2C-4020-BED8-AAAE7F85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596" y="0"/>
            <a:ext cx="3093233" cy="1143530"/>
          </a:xfrm>
        </p:spPr>
        <p:txBody>
          <a:bodyPr/>
          <a:lstStyle/>
          <a:p>
            <a:r>
              <a:rPr lang="en-GB" dirty="0"/>
              <a:t>Policy Analysts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3CA69-1489-4DDA-B405-464240FC4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6" t="16157" r="33199" b="23764"/>
          <a:stretch/>
        </p:blipFill>
        <p:spPr>
          <a:xfrm>
            <a:off x="1876543" y="3045713"/>
            <a:ext cx="2488603" cy="2146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FA0BB-7802-4B98-9483-E13E9512F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55" t="20078" r="28328" b="26745"/>
          <a:stretch/>
        </p:blipFill>
        <p:spPr>
          <a:xfrm>
            <a:off x="1876544" y="1143530"/>
            <a:ext cx="2488603" cy="1728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F3B6E-345F-42E3-A022-5070B414F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18" t="55529" r="38259" b="23451"/>
          <a:stretch/>
        </p:blipFill>
        <p:spPr>
          <a:xfrm>
            <a:off x="1876543" y="5416474"/>
            <a:ext cx="5066853" cy="14415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FB7EE6-67A1-4A58-9E87-97837DE4C4EE}"/>
              </a:ext>
            </a:extLst>
          </p:cNvPr>
          <p:cNvSpPr/>
          <p:nvPr/>
        </p:nvSpPr>
        <p:spPr>
          <a:xfrm>
            <a:off x="4865915" y="0"/>
            <a:ext cx="7326086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As a policy analyst at Pieters PLC, you need to give advice to your investors on what may happen to the Russian currency over the next 6 months.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must produce a diagram and explain your reasons for your diagram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8A7CCB-114D-4221-8460-9B69B8CBCC07}"/>
              </a:ext>
            </a:extLst>
          </p:cNvPr>
          <p:cNvSpPr/>
          <p:nvPr/>
        </p:nvSpPr>
        <p:spPr>
          <a:xfrm>
            <a:off x="4858103" y="2409712"/>
            <a:ext cx="7326086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Please give advice on which country your investors should go to for a high return on their capital. The choices are, Venezuela, Japan and France. They would like to know why you advise against the other two countries.</a:t>
            </a:r>
          </a:p>
        </p:txBody>
      </p:sp>
      <p:pic>
        <p:nvPicPr>
          <p:cNvPr id="1026" name="Picture 2" descr="Noel Quinn | HSBC Holdings plc">
            <a:extLst>
              <a:ext uri="{FF2B5EF4-FFF2-40B4-BE49-F238E27FC236}">
                <a16:creationId xmlns:a16="http://schemas.microsoft.com/office/drawing/2014/main" id="{9B122C8A-21EC-4F10-90F5-C159D3ED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56" y="4407467"/>
            <a:ext cx="4357333" cy="24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882B2ABA-9423-4A1C-8C92-38F47123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08" b="47331" l="59521" r="73145">
                        <a14:foregroundMark x1="67725" y1="44596" x2="67725" y2="44596"/>
                        <a14:foregroundMark x1="66797" y1="44792" x2="66797" y2="44792"/>
                        <a14:foregroundMark x1="66455" y1="44596" x2="68555" y2="45052"/>
                        <a14:foregroundMark x1="68701" y1="46810" x2="68701" y2="46810"/>
                        <a14:foregroundMark x1="68213" y1="46159" x2="68213" y2="46159"/>
                        <a14:foregroundMark x1="68359" y1="47331" x2="68359" y2="47331"/>
                        <a14:foregroundMark x1="70459" y1="23828" x2="70459" y2="23828"/>
                        <a14:foregroundMark x1="67627" y1="22070" x2="67627" y2="22070"/>
                        <a14:foregroundMark x1="63672" y1="22396" x2="63672" y2="22396"/>
                        <a14:foregroundMark x1="62256" y1="23503" x2="62256" y2="23503"/>
                        <a14:foregroundMark x1="61768" y1="24609" x2="61768" y2="24609"/>
                        <a14:foregroundMark x1="62988" y1="23633" x2="62988" y2="23633"/>
                        <a14:foregroundMark x1="63672" y1="22396" x2="63672" y2="22396"/>
                        <a14:foregroundMark x1="65479" y1="20508" x2="65479" y2="20508"/>
                        <a14:foregroundMark x1="67285" y1="21615" x2="67285" y2="21615"/>
                        <a14:foregroundMark x1="69629" y1="23047" x2="69629" y2="23047"/>
                        <a14:foregroundMark x1="71777" y1="25260" x2="71777" y2="25260"/>
                        <a14:foregroundMark x1="72607" y1="26693" x2="72607" y2="26693"/>
                        <a14:foregroundMark x1="73096" y1="28385" x2="73096" y2="28385"/>
                        <a14:foregroundMark x1="73242" y1="29818" x2="73242" y2="30339"/>
                        <a14:foregroundMark x1="73096" y1="31901" x2="73096" y2="31901"/>
                        <a14:foregroundMark x1="69287" y1="32552" x2="69287" y2="32552"/>
                        <a14:foregroundMark x1="69531" y1="33333" x2="69531" y2="33333"/>
                        <a14:foregroundMark x1="68945" y1="33333" x2="68945" y2="33333"/>
                        <a14:foregroundMark x1="69531" y1="32878" x2="69531" y2="32878"/>
                        <a14:foregroundMark x1="69531" y1="32878" x2="69531" y2="32878"/>
                        <a14:foregroundMark x1="69775" y1="33464" x2="69775" y2="33464"/>
                        <a14:foregroundMark x1="63916" y1="33984" x2="63916" y2="33984"/>
                        <a14:foregroundMark x1="63672" y1="34310" x2="63672" y2="34310"/>
                        <a14:foregroundMark x1="63916" y1="34440" x2="63916" y2="34440"/>
                        <a14:foregroundMark x1="60010" y1="35547" x2="60010" y2="35547"/>
                        <a14:foregroundMark x1="60107" y1="35221" x2="60107" y2="35221"/>
                        <a14:foregroundMark x1="59863" y1="34766" x2="59863" y2="34766"/>
                        <a14:foregroundMark x1="59863" y1="34115" x2="59863" y2="34115"/>
                        <a14:foregroundMark x1="60938" y1="31120" x2="60938" y2="31120"/>
                        <a14:foregroundMark x1="60498" y1="31901" x2="60498" y2="31901"/>
                        <a14:foregroundMark x1="60254" y1="32031" x2="60254" y2="32031"/>
                        <a14:foregroundMark x1="60352" y1="30469" x2="60352" y2="30469"/>
                        <a14:foregroundMark x1="60254" y1="30924" x2="60254" y2="30924"/>
                        <a14:foregroundMark x1="59863" y1="31771" x2="59863" y2="31771"/>
                        <a14:foregroundMark x1="60010" y1="30794" x2="60010" y2="30794"/>
                        <a14:foregroundMark x1="60107" y1="29818" x2="60107" y2="29818"/>
                        <a14:foregroundMark x1="60596" y1="28255" x2="60596" y2="28255"/>
                        <a14:foregroundMark x1="60742" y1="27604" x2="60742" y2="27604"/>
                        <a14:foregroundMark x1="60742" y1="26953" x2="60742" y2="26953"/>
                        <a14:foregroundMark x1="60840" y1="26367" x2="60840" y2="26367"/>
                        <a14:foregroundMark x1="60840" y1="26367" x2="60840" y2="26367"/>
                        <a14:foregroundMark x1="60742" y1="26172" x2="60742" y2="26172"/>
                        <a14:foregroundMark x1="60596" y1="26367" x2="60596" y2="26367"/>
                        <a14:foregroundMark x1="60596" y1="26042" x2="60596" y2="26042"/>
                        <a14:foregroundMark x1="60742" y1="25586" x2="60742" y2="25586"/>
                        <a14:foregroundMark x1="60742" y1="25586" x2="60742" y2="25586"/>
                        <a14:foregroundMark x1="60596" y1="25260" x2="60596" y2="25260"/>
                        <a14:foregroundMark x1="60596" y1="25260" x2="60596" y2="25260"/>
                        <a14:foregroundMark x1="59521" y1="25260" x2="59521" y2="25260"/>
                        <a14:foregroundMark x1="64648" y1="22201" x2="64648" y2="22201"/>
                        <a14:foregroundMark x1="65479" y1="21615" x2="65479" y2="21615"/>
                        <a14:foregroundMark x1="66211" y1="21745" x2="66211" y2="21745"/>
                        <a14:foregroundMark x1="66650" y1="21419" x2="66650" y2="21419"/>
                        <a14:foregroundMark x1="65479" y1="21615" x2="65479" y2="21615"/>
                        <a14:foregroundMark x1="64990" y1="21615" x2="64990" y2="21615"/>
                        <a14:foregroundMark x1="64551" y1="21419" x2="64551" y2="21419"/>
                        <a14:foregroundMark x1="64307" y1="21419" x2="64307" y2="21419"/>
                        <a14:foregroundMark x1="64307" y1="21419" x2="64307" y2="21419"/>
                        <a14:foregroundMark x1="64307" y1="21419" x2="64307" y2="21419"/>
                        <a14:foregroundMark x1="66064" y1="22721" x2="66064" y2="22721"/>
                        <a14:foregroundMark x1="66650" y1="22396" x2="66650" y2="22396"/>
                        <a14:foregroundMark x1="67041" y1="21289" x2="67041" y2="21289"/>
                        <a14:foregroundMark x1="65820" y1="21419" x2="65137" y2="21419"/>
                        <a14:foregroundMark x1="64893" y1="21419" x2="64893" y2="21419"/>
                        <a14:foregroundMark x1="64893" y1="21419" x2="64893" y2="21419"/>
                        <a14:foregroundMark x1="64063" y1="21745" x2="64063" y2="21745"/>
                        <a14:foregroundMark x1="63574" y1="21875" x2="63574" y2="21875"/>
                        <a14:foregroundMark x1="62402" y1="22396" x2="62402" y2="22396"/>
                        <a14:foregroundMark x1="62158" y1="22396" x2="62158" y2="22396"/>
                        <a14:foregroundMark x1="62158" y1="22396" x2="62158" y2="22396"/>
                        <a14:foregroundMark x1="60840" y1="23047" x2="60840" y2="23047"/>
                        <a14:foregroundMark x1="61670" y1="23958" x2="61670" y2="23958"/>
                        <a14:foregroundMark x1="61768" y1="22852" x2="61768" y2="22852"/>
                        <a14:foregroundMark x1="61768" y1="22852" x2="61768" y2="22852"/>
                        <a14:foregroundMark x1="61914" y1="22721" x2="61914" y2="22721"/>
                        <a14:foregroundMark x1="61914" y1="22721" x2="61914" y2="22721"/>
                        <a14:foregroundMark x1="61914" y1="22721" x2="61914" y2="22721"/>
                        <a14:foregroundMark x1="61914" y1="22721" x2="61914" y2="22721"/>
                        <a14:foregroundMark x1="62012" y1="22721" x2="62012" y2="22721"/>
                        <a14:foregroundMark x1="61670" y1="23307" x2="61670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67" t="21270" r="25833" b="53522"/>
          <a:stretch/>
        </p:blipFill>
        <p:spPr bwMode="auto">
          <a:xfrm>
            <a:off x="9494841" y="4448704"/>
            <a:ext cx="1239601" cy="17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A3675-1EFD-CDE3-694E-2E67C902A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3" y="2009676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15A0B-8FD3-18D7-C826-5F2C1F668A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56" y="284291"/>
            <a:ext cx="933411" cy="37579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5BC1282-0EA7-9A2D-CD50-2C5CDC5B0E2D}"/>
              </a:ext>
            </a:extLst>
          </p:cNvPr>
          <p:cNvSpPr txBox="1">
            <a:spLocks/>
          </p:cNvSpPr>
          <p:nvPr/>
        </p:nvSpPr>
        <p:spPr>
          <a:xfrm>
            <a:off x="1887606" y="661327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1EC7B-3B6D-F486-713F-D9CF507A2333}"/>
              </a:ext>
            </a:extLst>
          </p:cNvPr>
          <p:cNvSpPr txBox="1"/>
          <p:nvPr/>
        </p:nvSpPr>
        <p:spPr>
          <a:xfrm>
            <a:off x="6710777" y="664551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FB7EE6-67A1-4A58-9E87-97837DE4C4EE}"/>
              </a:ext>
            </a:extLst>
          </p:cNvPr>
          <p:cNvSpPr/>
          <p:nvPr/>
        </p:nvSpPr>
        <p:spPr>
          <a:xfrm>
            <a:off x="1661658" y="1"/>
            <a:ext cx="10530341" cy="1458686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As a policy analyst at Pieters PLC, you need to give advice to your investors on what may happen to the Russian currency over the next 6 months.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must produce a diagram and explain your reasons for your diagram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8A7CCB-114D-4221-8460-9B69B8CBCC07}"/>
              </a:ext>
            </a:extLst>
          </p:cNvPr>
          <p:cNvSpPr/>
          <p:nvPr/>
        </p:nvSpPr>
        <p:spPr>
          <a:xfrm>
            <a:off x="1661659" y="4229730"/>
            <a:ext cx="10530340" cy="12763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Please give advice on which country your investors should go to for a high return on their capital. The choices are, Venezuela, Japan and France. They would like to know why you advise against the other two countries.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320774-F660-461C-A7CB-3171E351A6B6}"/>
              </a:ext>
            </a:extLst>
          </p:cNvPr>
          <p:cNvSpPr/>
          <p:nvPr/>
        </p:nvSpPr>
        <p:spPr>
          <a:xfrm>
            <a:off x="2981546" y="2055645"/>
            <a:ext cx="4376057" cy="1567543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Russian investors will sell off assets.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Russian currency will increase in supply.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Reduced demand for Russian Ruble.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2C2296-F346-4D49-B20B-4621A3F84EF3}"/>
              </a:ext>
            </a:extLst>
          </p:cNvPr>
          <p:cNvGrpSpPr/>
          <p:nvPr/>
        </p:nvGrpSpPr>
        <p:grpSpPr>
          <a:xfrm>
            <a:off x="7872419" y="1661343"/>
            <a:ext cx="4138538" cy="2450331"/>
            <a:chOff x="9080734" y="3192788"/>
            <a:chExt cx="4138538" cy="2450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7FE8F6-340B-49AA-B06E-41024EA16621}"/>
                </a:ext>
              </a:extLst>
            </p:cNvPr>
            <p:cNvGrpSpPr/>
            <p:nvPr/>
          </p:nvGrpSpPr>
          <p:grpSpPr>
            <a:xfrm>
              <a:off x="9080734" y="3192788"/>
              <a:ext cx="4138538" cy="2450331"/>
              <a:chOff x="1979149" y="2456871"/>
              <a:chExt cx="4138538" cy="245033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FBE960-6CDC-4441-85A8-C8B62454036E}"/>
                  </a:ext>
                </a:extLst>
              </p:cNvPr>
              <p:cNvCxnSpPr/>
              <p:nvPr/>
            </p:nvCxnSpPr>
            <p:spPr>
              <a:xfrm>
                <a:off x="2484458" y="2510634"/>
                <a:ext cx="0" cy="206574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94A7706-A78C-4C48-8CA2-F8CC09DB274A}"/>
                  </a:ext>
                </a:extLst>
              </p:cNvPr>
              <p:cNvCxnSpPr/>
              <p:nvPr/>
            </p:nvCxnSpPr>
            <p:spPr>
              <a:xfrm>
                <a:off x="2484458" y="4576381"/>
                <a:ext cx="2714333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BB4C6-D50A-4B39-8224-F6DA8E21B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149" y="2518695"/>
                <a:ext cx="5008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dirty="0"/>
                  <a:t>Price of £s in $</a:t>
                </a:r>
                <a:endParaRPr lang="en-US" sz="1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EA1602-9729-4A6A-B238-EBE3DDCD9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5556" y="4660981"/>
                <a:ext cx="146213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dirty="0"/>
                  <a:t>Quantity of £</a:t>
                </a:r>
                <a:endParaRPr lang="en-US" sz="1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F1E29D-21F3-47C1-A97D-356D5C3E6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3130" y="3974744"/>
                <a:ext cx="3756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chemeClr val="accent2"/>
                    </a:solidFill>
                  </a:rPr>
                  <a:t>D</a:t>
                </a:r>
                <a:endParaRPr lang="en-US" sz="100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0E9FDC1-37BD-4C7A-B010-19DF1C5ACFCE}"/>
                  </a:ext>
                </a:extLst>
              </p:cNvPr>
              <p:cNvCxnSpPr/>
              <p:nvPr/>
            </p:nvCxnSpPr>
            <p:spPr>
              <a:xfrm>
                <a:off x="3131519" y="2703092"/>
                <a:ext cx="1795682" cy="12962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A5F3FC3-7020-4454-8DF6-16FA5D7B6F96}"/>
                  </a:ext>
                </a:extLst>
              </p:cNvPr>
              <p:cNvCxnSpPr/>
              <p:nvPr/>
            </p:nvCxnSpPr>
            <p:spPr>
              <a:xfrm>
                <a:off x="2530043" y="3357655"/>
                <a:ext cx="1499317" cy="2016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3664B3-5D22-47F9-8312-06B53934B786}"/>
                  </a:ext>
                </a:extLst>
              </p:cNvPr>
              <p:cNvCxnSpPr/>
              <p:nvPr/>
            </p:nvCxnSpPr>
            <p:spPr>
              <a:xfrm>
                <a:off x="4023828" y="3351213"/>
                <a:ext cx="5532" cy="1225168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ED9469-D9ED-40BD-9A5D-AAAF4273A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018" y="3236560"/>
                <a:ext cx="250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chemeClr val="accent2"/>
                    </a:solidFill>
                  </a:rPr>
                  <a:t>P</a:t>
                </a:r>
                <a:endParaRPr lang="en-US" sz="1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E204C1-C57B-4875-9D3A-C41AAC34A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991" y="4576381"/>
                <a:ext cx="5018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rgbClr val="0070C0"/>
                    </a:solidFill>
                  </a:rPr>
                  <a:t>Q</a:t>
                </a:r>
                <a:endParaRPr lang="en-US" sz="1000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79F660-C275-4249-92C1-AF5B3AA83FF6}"/>
                  </a:ext>
                </a:extLst>
              </p:cNvPr>
              <p:cNvCxnSpPr/>
              <p:nvPr/>
            </p:nvCxnSpPr>
            <p:spPr>
              <a:xfrm flipV="1">
                <a:off x="3131519" y="2703092"/>
                <a:ext cx="1806746" cy="125443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2E28564-4474-47B6-9DB2-F5EB12A04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2759" y="2456871"/>
                <a:ext cx="3756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chemeClr val="accent2"/>
                    </a:solidFill>
                  </a:rPr>
                  <a:t>S</a:t>
                </a:r>
                <a:endParaRPr lang="en-US" sz="1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5E5178-948D-431F-BAB0-4B32E884A0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383" y="3416525"/>
                <a:ext cx="37566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rgbClr val="0070C0"/>
                    </a:solidFill>
                  </a:rPr>
                  <a:t>P</a:t>
                </a:r>
                <a:r>
                  <a:rPr lang="en-GB" sz="800" b="1" dirty="0">
                    <a:solidFill>
                      <a:srgbClr val="0070C0"/>
                    </a:solidFill>
                  </a:rPr>
                  <a:t>1</a:t>
                </a:r>
                <a:endParaRPr lang="en-US" sz="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3EFBB9-F11B-4BDC-9E99-D83ECB237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485" y="4576380"/>
                <a:ext cx="5018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000" b="1" dirty="0">
                    <a:solidFill>
                      <a:srgbClr val="0070C0"/>
                    </a:solidFill>
                  </a:rPr>
                  <a:t>Q</a:t>
                </a:r>
                <a:r>
                  <a:rPr lang="en-GB" sz="800" b="1" dirty="0">
                    <a:solidFill>
                      <a:srgbClr val="0070C0"/>
                    </a:solidFill>
                  </a:rPr>
                  <a:t>1</a:t>
                </a:r>
                <a:endParaRPr lang="en-US" sz="8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E3AFF2-660A-43F8-A7D0-8402AA8D8056}"/>
                </a:ext>
              </a:extLst>
            </p:cNvPr>
            <p:cNvCxnSpPr/>
            <p:nvPr/>
          </p:nvCxnSpPr>
          <p:spPr>
            <a:xfrm flipV="1">
              <a:off x="10381286" y="3629076"/>
              <a:ext cx="1809809" cy="132780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F0DB24-ED5B-4FF5-99DE-59AF56C9A031}"/>
                </a:ext>
              </a:extLst>
            </p:cNvPr>
            <p:cNvCxnSpPr>
              <a:endCxn id="26" idx="3"/>
            </p:cNvCxnSpPr>
            <p:nvPr/>
          </p:nvCxnSpPr>
          <p:spPr>
            <a:xfrm flipH="1">
              <a:off x="9631628" y="4275552"/>
              <a:ext cx="1654562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C0B204-D398-4EB6-9290-0BE26A22E3B2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11387378" y="4275552"/>
              <a:ext cx="593" cy="10367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BF8B3-AE96-4293-A1F3-BDCF01706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095" y="3468298"/>
              <a:ext cx="375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accent2"/>
                  </a:solidFill>
                </a:rPr>
                <a:t>S1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0C4E0B9A-4F58-47AF-B6B8-900A82FFF8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661658" cy="6858000"/>
          </a:xfrm>
          <a:prstGeom prst="rect">
            <a:avLst/>
          </a:prstGeom>
          <a:solidFill>
            <a:srgbClr val="9AE6B2"/>
          </a:solidFill>
          <a:ln w="76200">
            <a:noFill/>
          </a:ln>
        </p:spPr>
        <p:txBody>
          <a:bodyPr vert="vert270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/>
              <a:t>Self Assess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D5FF63-F383-4132-9BB8-1CB64B093E44}"/>
              </a:ext>
            </a:extLst>
          </p:cNvPr>
          <p:cNvSpPr/>
          <p:nvPr/>
        </p:nvSpPr>
        <p:spPr>
          <a:xfrm>
            <a:off x="2981546" y="5624103"/>
            <a:ext cx="4376057" cy="1103775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Interest rates?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Money supply?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Inflation?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War?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FAC23-AD34-EBA8-F57B-191679611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26" y="2033049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006F1-A44C-66EB-CC00-F03EBFFBC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84" y="130122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186070A-C3C2-BA7F-F6D2-31C1A20FB08C}"/>
              </a:ext>
            </a:extLst>
          </p:cNvPr>
          <p:cNvSpPr txBox="1">
            <a:spLocks/>
          </p:cNvSpPr>
          <p:nvPr/>
        </p:nvSpPr>
        <p:spPr>
          <a:xfrm>
            <a:off x="2138989" y="66366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F94E2-A90A-D0DC-7BAC-865D72AD8CB9}"/>
              </a:ext>
            </a:extLst>
          </p:cNvPr>
          <p:cNvSpPr txBox="1"/>
          <p:nvPr/>
        </p:nvSpPr>
        <p:spPr>
          <a:xfrm>
            <a:off x="6962160" y="666889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4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D2A81-7F9A-446A-9509-F0C4F54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8882"/>
            <a:ext cx="3200400" cy="34949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Plenary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803413-35E1-2422-9862-8B6FCD2D0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82502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C37FE9-D61E-7E90-CD3C-A95C9CC4B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06774-AC2A-AB3A-B36D-C5F604B779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AFCB235-5579-DC6C-9991-0D3E04A02139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45A85-5141-FB5D-53EE-4E410AEDD63D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4BE99-F18F-4938-812B-DCF768B8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Home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D40B-746B-4083-AA5F-CEEF9D9A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658"/>
            <a:ext cx="10515600" cy="3575176"/>
          </a:xfrm>
        </p:spPr>
        <p:txBody>
          <a:bodyPr/>
          <a:lstStyle/>
          <a:p>
            <a:pPr marL="166307" indent="-166307" defTabSz="665226">
              <a:spcBef>
                <a:spcPts val="728"/>
              </a:spcBef>
            </a:pPr>
            <a:r>
              <a:rPr lang="en-GB" sz="203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demand</a:t>
            </a:r>
          </a:p>
          <a:p>
            <a:pPr marL="498920" lvl="1" indent="-166307" defTabSz="665226">
              <a:spcBef>
                <a:spcPts val="364"/>
              </a:spcBef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for the currency derives from people wishing to buy goods and services from that country</a:t>
            </a:r>
          </a:p>
          <a:p>
            <a:pPr marL="498920" lvl="1" indent="-166307" defTabSz="665226">
              <a:spcBef>
                <a:spcPts val="364"/>
              </a:spcBef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this may come about as companies produce products that are in high demand on the world stage e.g. petrol</a:t>
            </a:r>
          </a:p>
          <a:p>
            <a:pPr marL="166307" indent="-166307" defTabSz="665226">
              <a:spcBef>
                <a:spcPts val="728"/>
              </a:spcBef>
            </a:pPr>
            <a:r>
              <a:rPr lang="en-GB" sz="203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Speculative demand</a:t>
            </a:r>
          </a:p>
          <a:p>
            <a:pPr marL="498920" lvl="1" indent="-166307" defTabSz="665226">
              <a:spcBef>
                <a:spcPts val="364"/>
              </a:spcBef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interest rates attract speculators to UK banks in order to achieve a higher return</a:t>
            </a:r>
          </a:p>
          <a:p>
            <a:pPr marL="498920" lvl="1" indent="-166307" defTabSz="665226">
              <a:spcBef>
                <a:spcPts val="364"/>
              </a:spcBef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Foreign currency dealers will speculate whether a currency will appreciate or depreciate in the future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52ED3-AAA1-48D9-8354-F84900101434}"/>
              </a:ext>
            </a:extLst>
          </p:cNvPr>
          <p:cNvSpPr/>
          <p:nvPr/>
        </p:nvSpPr>
        <p:spPr>
          <a:xfrm>
            <a:off x="3985119" y="4332541"/>
            <a:ext cx="2579047" cy="1933123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1</a:t>
            </a:r>
          </a:p>
          <a:p>
            <a:pPr algn="ctr" defTabSz="886968">
              <a:spcAft>
                <a:spcPts val="600"/>
              </a:spcAft>
            </a:pPr>
            <a:endParaRPr lang="en-GB" sz="174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886968">
              <a:spcAft>
                <a:spcPts val="600"/>
              </a:spcAft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 rates v Cost of living? Where is the balance? Write one page of notes.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BE459-E387-43AA-B14D-78AA3E5F0B18}"/>
              </a:ext>
            </a:extLst>
          </p:cNvPr>
          <p:cNvSpPr/>
          <p:nvPr/>
        </p:nvSpPr>
        <p:spPr>
          <a:xfrm>
            <a:off x="6717331" y="4346274"/>
            <a:ext cx="2579047" cy="1933123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2:</a:t>
            </a:r>
          </a:p>
          <a:p>
            <a:pPr algn="ctr" defTabSz="886968">
              <a:spcAft>
                <a:spcPts val="600"/>
              </a:spcAft>
            </a:pPr>
            <a:endParaRPr lang="en-GB" sz="174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886968">
              <a:spcAft>
                <a:spcPts val="600"/>
              </a:spcAft>
            </a:pPr>
            <a:r>
              <a:rPr lang="en-GB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will Covid have impacted Transactional demand?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34E44-D896-45DD-99DC-F15A078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956"/>
            <a:ext cx="3200400" cy="289285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E3EB77-BB94-7AB7-3BCB-3DB1E2907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55115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F20782-570C-275F-6A47-66F47C5D9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54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56E98-0800-E345-E52C-AD87F4560F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67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05FC583-E0AC-9619-455C-49D4515CDCC6}"/>
              </a:ext>
            </a:extLst>
          </p:cNvPr>
          <p:cNvSpPr txBox="1">
            <a:spLocks/>
          </p:cNvSpPr>
          <p:nvPr/>
        </p:nvSpPr>
        <p:spPr>
          <a:xfrm>
            <a:off x="1995117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2AE0F-6893-92AC-D9DC-AF316AE7B797}"/>
              </a:ext>
            </a:extLst>
          </p:cNvPr>
          <p:cNvSpPr txBox="1"/>
          <p:nvPr/>
        </p:nvSpPr>
        <p:spPr>
          <a:xfrm>
            <a:off x="6818288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Recall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27E90F-E256-230B-9AF3-DE1EBB078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13896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A3E743C-027F-15E5-D024-A437EF8E0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29" y="192531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3E8921-D419-C054-8AA7-7C26FA8F5C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2" y="199926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1BA6D3-1CCB-2C80-888F-95775643CAAC}"/>
              </a:ext>
            </a:extLst>
          </p:cNvPr>
          <p:cNvSpPr txBox="1">
            <a:spLocks/>
          </p:cNvSpPr>
          <p:nvPr/>
        </p:nvSpPr>
        <p:spPr>
          <a:xfrm>
            <a:off x="1920992" y="652890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F20D-D2D6-818E-97C7-0F4C50003DF1}"/>
              </a:ext>
            </a:extLst>
          </p:cNvPr>
          <p:cNvSpPr txBox="1"/>
          <p:nvPr/>
        </p:nvSpPr>
        <p:spPr>
          <a:xfrm>
            <a:off x="6744163" y="6561152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Recall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19B0AB-2602-39EC-5648-CE8072DB2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769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CF510ED-F850-8E33-466F-3A7154CDE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09" y="199132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14E04E-9210-4AB1-5578-B40F9B7D5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22" y="265942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036509-9BD6-2130-979C-DD5A50058F0D}"/>
              </a:ext>
            </a:extLst>
          </p:cNvPr>
          <p:cNvSpPr txBox="1">
            <a:spLocks/>
          </p:cNvSpPr>
          <p:nvPr/>
        </p:nvSpPr>
        <p:spPr>
          <a:xfrm>
            <a:off x="2103872" y="659492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5BFC9-B706-502E-C6D2-C42C63D88B5C}"/>
              </a:ext>
            </a:extLst>
          </p:cNvPr>
          <p:cNvSpPr txBox="1"/>
          <p:nvPr/>
        </p:nvSpPr>
        <p:spPr>
          <a:xfrm>
            <a:off x="6927043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0009"/>
            <a:ext cx="8623101" cy="5437991"/>
          </a:xfr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6FDAF-6945-4180-8234-47A04425DEC5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Draw a supply and demand diagram to show this diagram in action.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5279E-63EE-4D94-98AA-F3507FC7627C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Using the terms appreciation and depreciation, explain your diagram in one paragraph.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5C3A4-2F85-476C-9DD6-715DF05F7D7D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Analyse the causes for this change in exchange rate.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Give two causes and analyse in one paragraph.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D0670E-C449-0DC0-BD80-BB2DA489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 Light"/>
              </a:rPr>
              <a:t>Pound to Dollar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D5E5F-0445-28BC-CC87-2F14688DA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19" y="1825625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8B8D0-7D89-425D-E7E8-C9D0334DE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2" y="100240"/>
            <a:ext cx="933411" cy="37579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6B18DEB-5DD3-B6DC-DB08-A28567C05A86}"/>
              </a:ext>
            </a:extLst>
          </p:cNvPr>
          <p:cNvSpPr txBox="1">
            <a:spLocks/>
          </p:cNvSpPr>
          <p:nvPr/>
        </p:nvSpPr>
        <p:spPr>
          <a:xfrm>
            <a:off x="1617682" y="64292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65CDA-696B-A75C-B8A7-E780310B618E}"/>
              </a:ext>
            </a:extLst>
          </p:cNvPr>
          <p:cNvSpPr txBox="1"/>
          <p:nvPr/>
        </p:nvSpPr>
        <p:spPr>
          <a:xfrm>
            <a:off x="6440853" y="646146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3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61658" cy="6857999"/>
          </a:xfrm>
          <a:solidFill>
            <a:srgbClr val="9AE6B2"/>
          </a:solidFill>
          <a:ln>
            <a:noFill/>
          </a:ln>
        </p:spPr>
        <p:txBody>
          <a:bodyPr vert="vert270">
            <a:normAutofit/>
          </a:bodyPr>
          <a:lstStyle/>
          <a:p>
            <a:pPr algn="ctr"/>
            <a:r>
              <a:rPr lang="en-GB" sz="8000" b="1" dirty="0"/>
              <a:t>Self Assess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F6FDAF-6945-4180-8234-47A04425DEC5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Draw a supply and demand diagram to show this diagram in action.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5279E-63EE-4D94-98AA-F3507FC7627C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Using the terms appreciation and depreciation, explain your diagram in one paragraph.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5C3A4-2F85-476C-9DD6-715DF05F7D7D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Analyse the causes for this change in exchange rate.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Give two causes and analyse in one paragraph.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446BEB-2AFE-45B3-95FF-277C3724FEAF}"/>
              </a:ext>
            </a:extLst>
          </p:cNvPr>
          <p:cNvSpPr txBox="1">
            <a:spLocks/>
          </p:cNvSpPr>
          <p:nvPr/>
        </p:nvSpPr>
        <p:spPr>
          <a:xfrm>
            <a:off x="2323161" y="3282700"/>
            <a:ext cx="4643437" cy="2947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B050"/>
                </a:solidFill>
              </a:rPr>
              <a:t>As supply £s rises the exchange rate falls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e.g. £1 = $1.45 falls to £1 = $1.35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The pound has become weaker</a:t>
            </a:r>
          </a:p>
          <a:p>
            <a:pPr lvl="1"/>
            <a:endParaRPr lang="en-GB" sz="2000" dirty="0">
              <a:solidFill>
                <a:srgbClr val="00B050"/>
              </a:solidFill>
            </a:endParaRPr>
          </a:p>
          <a:p>
            <a:r>
              <a:rPr lang="en-GB" sz="2200" dirty="0">
                <a:solidFill>
                  <a:srgbClr val="00B050"/>
                </a:solidFill>
              </a:rPr>
              <a:t>Factors influencing supply: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Demand for imported products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Interest rates attracting or pushing away foreign investment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A fall in UK interest rates</a:t>
            </a:r>
          </a:p>
          <a:p>
            <a:pPr lvl="1"/>
            <a:endParaRPr lang="en-GB" sz="1700" dirty="0"/>
          </a:p>
          <a:p>
            <a:pPr lvl="1"/>
            <a:endParaRPr lang="en-GB" sz="2000" dirty="0"/>
          </a:p>
          <a:p>
            <a:endParaRPr lang="en-GB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B2FE90-BE43-4585-8920-F4F98F34598B}"/>
              </a:ext>
            </a:extLst>
          </p:cNvPr>
          <p:cNvGrpSpPr/>
          <p:nvPr/>
        </p:nvGrpSpPr>
        <p:grpSpPr>
          <a:xfrm>
            <a:off x="3120997" y="481861"/>
            <a:ext cx="4138538" cy="2450331"/>
            <a:chOff x="1979149" y="2456871"/>
            <a:chExt cx="4138538" cy="24503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7B41B5-C05E-4D75-850F-357C2E526B6C}"/>
                </a:ext>
              </a:extLst>
            </p:cNvPr>
            <p:cNvCxnSpPr/>
            <p:nvPr/>
          </p:nvCxnSpPr>
          <p:spPr>
            <a:xfrm>
              <a:off x="2484458" y="2510634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957FD0-2BFB-45FB-B585-7D741C0CD487}"/>
                </a:ext>
              </a:extLst>
            </p:cNvPr>
            <p:cNvCxnSpPr/>
            <p:nvPr/>
          </p:nvCxnSpPr>
          <p:spPr>
            <a:xfrm>
              <a:off x="2484458" y="4576381"/>
              <a:ext cx="2714333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849D8-9799-42AA-8016-C000B087C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149" y="2518695"/>
              <a:ext cx="5008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Price of £s in $</a:t>
              </a:r>
              <a:endParaRPr lang="en-US" sz="1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14104A-9408-4670-A96D-2F2CBE6B8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556" y="4660981"/>
              <a:ext cx="14621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Quantity of £</a:t>
              </a:r>
              <a:endParaRPr lang="en-US" sz="1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0DF645-EB31-42F2-9C80-89FC2FBC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130" y="3974744"/>
              <a:ext cx="375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accent2"/>
                  </a:solidFill>
                </a:rPr>
                <a:t>D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73FB19-9CDB-4DCF-98EF-3B93E195342A}"/>
                </a:ext>
              </a:extLst>
            </p:cNvPr>
            <p:cNvCxnSpPr/>
            <p:nvPr/>
          </p:nvCxnSpPr>
          <p:spPr>
            <a:xfrm>
              <a:off x="3131519" y="2703092"/>
              <a:ext cx="1795682" cy="1296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6D330A-75AC-464F-896D-4F32FD289195}"/>
                </a:ext>
              </a:extLst>
            </p:cNvPr>
            <p:cNvCxnSpPr/>
            <p:nvPr/>
          </p:nvCxnSpPr>
          <p:spPr>
            <a:xfrm>
              <a:off x="2530043" y="3357655"/>
              <a:ext cx="1499317" cy="20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F15ABCF-1993-4803-99F5-BF56D4A0EF50}"/>
                </a:ext>
              </a:extLst>
            </p:cNvPr>
            <p:cNvCxnSpPr/>
            <p:nvPr/>
          </p:nvCxnSpPr>
          <p:spPr>
            <a:xfrm>
              <a:off x="4023828" y="3351213"/>
              <a:ext cx="5532" cy="122516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1A312-17B7-41AA-9985-74793BE19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018" y="3236560"/>
              <a:ext cx="250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accent2"/>
                  </a:solidFill>
                </a:rPr>
                <a:t>P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525432-BBF3-4120-A5A6-DB47AAAE8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991" y="4576381"/>
              <a:ext cx="501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rgbClr val="0070C0"/>
                  </a:solidFill>
                </a:rPr>
                <a:t>Q</a:t>
              </a:r>
              <a:endParaRPr lang="en-US" sz="10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B50522-2F3B-44B4-A971-8D4DD71DE8CF}"/>
                </a:ext>
              </a:extLst>
            </p:cNvPr>
            <p:cNvCxnSpPr/>
            <p:nvPr/>
          </p:nvCxnSpPr>
          <p:spPr>
            <a:xfrm flipV="1">
              <a:off x="3131519" y="2703092"/>
              <a:ext cx="1806746" cy="12544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CFB28-3A93-4DC4-B5A0-5C4115BBC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759" y="2456871"/>
              <a:ext cx="375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accent2"/>
                  </a:solidFill>
                </a:rPr>
                <a:t>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AE65A-C3F2-48FD-AAE5-D63E9FA22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383" y="3416525"/>
              <a:ext cx="3756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rgbClr val="0070C0"/>
                  </a:solidFill>
                </a:rPr>
                <a:t>P</a:t>
              </a:r>
              <a:r>
                <a:rPr lang="en-GB" sz="800" b="1" dirty="0">
                  <a:solidFill>
                    <a:srgbClr val="0070C0"/>
                  </a:solidFill>
                </a:rPr>
                <a:t>1</a:t>
              </a:r>
              <a:endParaRPr lang="en-US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FA348-41EE-401F-93EE-E5DAD9DA8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485" y="4576380"/>
              <a:ext cx="501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rgbClr val="0070C0"/>
                  </a:solidFill>
                </a:rPr>
                <a:t>Q</a:t>
              </a:r>
              <a:r>
                <a:rPr lang="en-GB" sz="800" b="1" dirty="0">
                  <a:solidFill>
                    <a:srgbClr val="0070C0"/>
                  </a:solidFill>
                </a:rPr>
                <a:t>1</a:t>
              </a:r>
              <a:endParaRPr lang="en-US" sz="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6D04C3-A8E0-4EB2-A138-6181B9E1CD9B}"/>
              </a:ext>
            </a:extLst>
          </p:cNvPr>
          <p:cNvCxnSpPr/>
          <p:nvPr/>
        </p:nvCxnSpPr>
        <p:spPr>
          <a:xfrm flipV="1">
            <a:off x="4421549" y="918149"/>
            <a:ext cx="1809809" cy="13278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2409F1-9268-42ED-AAA8-2C9F713EC012}"/>
              </a:ext>
            </a:extLst>
          </p:cNvPr>
          <p:cNvCxnSpPr>
            <a:endCxn id="23" idx="3"/>
          </p:cNvCxnSpPr>
          <p:nvPr/>
        </p:nvCxnSpPr>
        <p:spPr>
          <a:xfrm flipH="1">
            <a:off x="3671891" y="1564625"/>
            <a:ext cx="165456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025ACA-8F17-4D39-A93E-D9504DDD809A}"/>
              </a:ext>
            </a:extLst>
          </p:cNvPr>
          <p:cNvCxnSpPr>
            <a:endCxn id="24" idx="0"/>
          </p:cNvCxnSpPr>
          <p:nvPr/>
        </p:nvCxnSpPr>
        <p:spPr>
          <a:xfrm>
            <a:off x="5427641" y="1564625"/>
            <a:ext cx="593" cy="10367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4F04E5C-5B19-47BA-A7FA-A2517443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58" y="757371"/>
            <a:ext cx="3756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000" b="1" dirty="0">
                <a:solidFill>
                  <a:schemeClr val="accent2"/>
                </a:solidFill>
              </a:rPr>
              <a:t>S1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2CF5B-54DA-5F65-B749-B75685277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6" y="1879822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8DB0C-5364-5358-33E4-5D049C6A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79" y="154437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22263A1-818E-890A-7D9A-9D8948956F16}"/>
              </a:ext>
            </a:extLst>
          </p:cNvPr>
          <p:cNvSpPr txBox="1">
            <a:spLocks/>
          </p:cNvSpPr>
          <p:nvPr/>
        </p:nvSpPr>
        <p:spPr>
          <a:xfrm>
            <a:off x="1842329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16DE0-CF37-D6CA-E978-4486695E7B0A}"/>
              </a:ext>
            </a:extLst>
          </p:cNvPr>
          <p:cNvSpPr txBox="1"/>
          <p:nvPr/>
        </p:nvSpPr>
        <p:spPr>
          <a:xfrm>
            <a:off x="6665500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76F9-6B94-4669-87FB-2D8CCAD94CA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35630" y="2297782"/>
            <a:ext cx="8726215" cy="25899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It’s as simple as Supply and demand…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As demand for £’s rises the exchange rate rises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e.g. £1 = $1.45 increases to £1 = $1.60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The pound has become stronger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Factors influencing demand: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Demand for UK products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Interest rates attracting or pushing away foreign investment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Rate of Foreign Direct Investment (FDI)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AFE9D1-773E-4BB6-99DD-753D10FC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30" y="365127"/>
            <a:ext cx="6074227" cy="1325563"/>
          </a:xfrm>
        </p:spPr>
        <p:txBody>
          <a:bodyPr/>
          <a:lstStyle/>
          <a:p>
            <a:r>
              <a:rPr lang="en-GB" dirty="0"/>
              <a:t>How are exchange rates determined?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0A38F-3DB6-427F-8029-A1E5094466CD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Draw a supply and demand diagram to show this in action.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56EA9-6B40-488B-AFF7-D5B8C1CCF993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the impact on the economy?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E6BD2-C1D1-4A57-BABA-5208A12E92DA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may this impact the cost of living?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A3240-5445-625B-0597-B040F1796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5" y="1858356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13AEE-584F-EAB6-61FC-5DA45074E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58" y="132971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372ED00-797E-6AC8-4918-8DEB61A4E465}"/>
              </a:ext>
            </a:extLst>
          </p:cNvPr>
          <p:cNvSpPr txBox="1">
            <a:spLocks/>
          </p:cNvSpPr>
          <p:nvPr/>
        </p:nvSpPr>
        <p:spPr>
          <a:xfrm>
            <a:off x="1591808" y="646195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0E282-C73D-9E7B-8BDA-05116D5400A8}"/>
              </a:ext>
            </a:extLst>
          </p:cNvPr>
          <p:cNvSpPr txBox="1"/>
          <p:nvPr/>
        </p:nvSpPr>
        <p:spPr>
          <a:xfrm>
            <a:off x="6414979" y="649419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AFE9D1-773E-4BB6-99DD-753D10FC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65" y="108085"/>
            <a:ext cx="7048541" cy="1325563"/>
          </a:xfrm>
        </p:spPr>
        <p:txBody>
          <a:bodyPr/>
          <a:lstStyle/>
          <a:p>
            <a:r>
              <a:rPr lang="en-GB" dirty="0"/>
              <a:t>How are exchange rates determined?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0A38F-3DB6-427F-8029-A1E5094466CD}"/>
              </a:ext>
            </a:extLst>
          </p:cNvPr>
          <p:cNvSpPr/>
          <p:nvPr/>
        </p:nvSpPr>
        <p:spPr>
          <a:xfrm>
            <a:off x="8261873" y="0"/>
            <a:ext cx="3930127" cy="197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Draw a supply and demand diagram to show this in action.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56EA9-6B40-488B-AFF7-D5B8C1CCF993}"/>
              </a:ext>
            </a:extLst>
          </p:cNvPr>
          <p:cNvSpPr/>
          <p:nvPr/>
        </p:nvSpPr>
        <p:spPr>
          <a:xfrm>
            <a:off x="8254061" y="2409712"/>
            <a:ext cx="3930127" cy="1979407"/>
          </a:xfrm>
          <a:prstGeom prst="rect">
            <a:avLst/>
          </a:prstGeom>
          <a:solidFill>
            <a:srgbClr val="96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the impact on the economy?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E6BD2-C1D1-4A57-BABA-5208A12E92DA}"/>
              </a:ext>
            </a:extLst>
          </p:cNvPr>
          <p:cNvSpPr/>
          <p:nvPr/>
        </p:nvSpPr>
        <p:spPr>
          <a:xfrm>
            <a:off x="8254061" y="4878593"/>
            <a:ext cx="3930127" cy="1979407"/>
          </a:xfrm>
          <a:prstGeom prst="rect">
            <a:avLst/>
          </a:prstGeom>
          <a:solidFill>
            <a:srgbClr val="9AE6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Task 3: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may this impact the cost of living?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708676-CE45-4F6C-8DA3-C050150D7A04}"/>
              </a:ext>
            </a:extLst>
          </p:cNvPr>
          <p:cNvGrpSpPr/>
          <p:nvPr/>
        </p:nvGrpSpPr>
        <p:grpSpPr>
          <a:xfrm>
            <a:off x="1782265" y="1090540"/>
            <a:ext cx="7074772" cy="4131162"/>
            <a:chOff x="-46286" y="2445654"/>
            <a:chExt cx="7074772" cy="413116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3E94E2-D7BC-4EF2-A40D-D9B517B9FBCF}"/>
                </a:ext>
              </a:extLst>
            </p:cNvPr>
            <p:cNvCxnSpPr/>
            <p:nvPr/>
          </p:nvCxnSpPr>
          <p:spPr>
            <a:xfrm>
              <a:off x="764211" y="2669070"/>
              <a:ext cx="0" cy="352742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FA9151-A38F-4856-A72B-08790FDD8929}"/>
                </a:ext>
              </a:extLst>
            </p:cNvPr>
            <p:cNvCxnSpPr/>
            <p:nvPr/>
          </p:nvCxnSpPr>
          <p:spPr>
            <a:xfrm>
              <a:off x="764211" y="6196495"/>
              <a:ext cx="46799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FF511-028E-4FC1-9CE5-C533E15F9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286" y="2445654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/>
                <a:t>£ v $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8843C4-3656-480E-B3D4-99EFCC594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536" y="6199063"/>
              <a:ext cx="25209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dirty="0"/>
                <a:t>Quantity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208783-D800-4C13-8A98-6F1798DF6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904" y="2946175"/>
              <a:ext cx="1367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Supply of £s</a:t>
              </a:r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F57E0F-C603-4E7C-B0DB-3D808C468CC0}"/>
                </a:ext>
              </a:extLst>
            </p:cNvPr>
            <p:cNvCxnSpPr/>
            <p:nvPr/>
          </p:nvCxnSpPr>
          <p:spPr>
            <a:xfrm flipH="1">
              <a:off x="1627712" y="3316968"/>
              <a:ext cx="2376264" cy="20882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DEBC99-F506-4578-950C-E8332BFDFA0E}"/>
                </a:ext>
              </a:extLst>
            </p:cNvPr>
            <p:cNvCxnSpPr/>
            <p:nvPr/>
          </p:nvCxnSpPr>
          <p:spPr>
            <a:xfrm>
              <a:off x="763616" y="4325080"/>
              <a:ext cx="2088232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10A8CB-08D6-46EC-BE42-0E82A1004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8" y="4175764"/>
              <a:ext cx="7835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$1.00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0FAD9A-9E2A-417B-8DD2-27E1D6E7C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289" y="6204432"/>
              <a:ext cx="865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Q</a:t>
              </a:r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92E6EB-5340-4193-BB81-DBEF93C51A90}"/>
                </a:ext>
              </a:extLst>
            </p:cNvPr>
            <p:cNvCxnSpPr/>
            <p:nvPr/>
          </p:nvCxnSpPr>
          <p:spPr>
            <a:xfrm>
              <a:off x="1555704" y="3388976"/>
              <a:ext cx="2736304" cy="194421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12A1A0-FB0D-4861-AEFA-EA0F0FB85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186" y="5263306"/>
              <a:ext cx="935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/>
                <a:t>D</a:t>
              </a:r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CBC3A-904F-4111-9258-828B128EF61F}"/>
                </a:ext>
              </a:extLst>
            </p:cNvPr>
            <p:cNvCxnSpPr/>
            <p:nvPr/>
          </p:nvCxnSpPr>
          <p:spPr>
            <a:xfrm>
              <a:off x="2851848" y="4325080"/>
              <a:ext cx="0" cy="187220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FAF48C-1253-4C0C-8287-1697842737E8}"/>
                </a:ext>
              </a:extLst>
            </p:cNvPr>
            <p:cNvCxnSpPr/>
            <p:nvPr/>
          </p:nvCxnSpPr>
          <p:spPr>
            <a:xfrm>
              <a:off x="2149552" y="3021098"/>
              <a:ext cx="2736304" cy="194421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5481C1-666C-4DAE-9633-19DA6121F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080" y="4829136"/>
              <a:ext cx="935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/>
                <a:t>D</a:t>
              </a:r>
              <a:r>
                <a:rPr lang="en-GB" sz="1600" dirty="0"/>
                <a:t>1</a:t>
              </a:r>
              <a:endParaRPr lang="en-US" sz="16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248C06-63DC-4CA8-A3F6-3545065081FB}"/>
                </a:ext>
              </a:extLst>
            </p:cNvPr>
            <p:cNvCxnSpPr/>
            <p:nvPr/>
          </p:nvCxnSpPr>
          <p:spPr>
            <a:xfrm>
              <a:off x="763616" y="3871294"/>
              <a:ext cx="259228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97F9BB-DB27-4710-9DBD-9F4A9627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2" y="3681758"/>
              <a:ext cx="7319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$1.15</a:t>
              </a:r>
              <a:endParaRPr lang="en-US" sz="16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5AC5640-C474-4473-B673-879B4C78A064}"/>
                </a:ext>
              </a:extLst>
            </p:cNvPr>
            <p:cNvCxnSpPr/>
            <p:nvPr/>
          </p:nvCxnSpPr>
          <p:spPr>
            <a:xfrm>
              <a:off x="3355904" y="3893032"/>
              <a:ext cx="0" cy="226800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F6488A-4D6E-49C2-99CE-E8A8D2A7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864" y="6207484"/>
              <a:ext cx="865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Q</a:t>
              </a:r>
              <a:r>
                <a:rPr lang="en-GB" sz="1600" dirty="0"/>
                <a:t>1</a:t>
              </a:r>
              <a:endParaRPr lang="en-US" sz="1600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1290F5-9F7D-4A03-BFF9-4B84C5013DB5}"/>
                </a:ext>
              </a:extLst>
            </p:cNvPr>
            <p:cNvCxnSpPr/>
            <p:nvPr/>
          </p:nvCxnSpPr>
          <p:spPr>
            <a:xfrm flipV="1">
              <a:off x="2852410" y="3907546"/>
              <a:ext cx="360000" cy="3315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573C95-3ABB-49F2-82FF-D968A3C1F461}"/>
              </a:ext>
            </a:extLst>
          </p:cNvPr>
          <p:cNvSpPr/>
          <p:nvPr/>
        </p:nvSpPr>
        <p:spPr>
          <a:xfrm>
            <a:off x="1812961" y="52993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 increase in exports to the US will increase the demand for the £ as Americans have to pay for these goods and services in £s.  This will increase demand for the £ from D to D1.  The price of the £ will rise from £1 = $1 to £1 = $1.15. This is called an appreciation of the £.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9EB627E-0155-4FD5-AB33-4EBE0BBC89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661658" cy="6857999"/>
          </a:xfrm>
          <a:prstGeom prst="rect">
            <a:avLst/>
          </a:prstGeom>
          <a:solidFill>
            <a:srgbClr val="9AE6B2"/>
          </a:solidFill>
          <a:ln w="76200">
            <a:noFill/>
          </a:ln>
        </p:spPr>
        <p:txBody>
          <a:bodyPr vert="vert270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/>
              <a:t>Self Assess</a:t>
            </a:r>
            <a:endParaRPr lang="en-GB" sz="8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E48BD-7DFF-87FA-F4DA-9D7B37579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54" y="1979407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DC4BA-05DB-7EE1-2684-4CA6FA1B6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6" y="109714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C6DC863-18E0-7D68-8657-8D0712082010}"/>
              </a:ext>
            </a:extLst>
          </p:cNvPr>
          <p:cNvSpPr txBox="1">
            <a:spLocks/>
          </p:cNvSpPr>
          <p:nvPr/>
        </p:nvSpPr>
        <p:spPr>
          <a:xfrm>
            <a:off x="2351417" y="658300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5EC2EE-EAC7-507E-3F63-3626BAF74235}"/>
              </a:ext>
            </a:extLst>
          </p:cNvPr>
          <p:cNvSpPr txBox="1"/>
          <p:nvPr/>
        </p:nvSpPr>
        <p:spPr>
          <a:xfrm>
            <a:off x="7174588" y="661524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5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3" ma:contentTypeDescription="Create a new document." ma:contentTypeScope="" ma:versionID="d64795dab92fb0753da3ac3dcea45ebb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c461cdc0747bd0c959b2f0c83f7c3984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53412-1A42-4C13-9B7D-1F9641F972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0FBBDC-4CB3-409B-B2CB-B890B4C69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3B71F0-DF12-41E5-A39B-88A790ED8F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1345</Words>
  <Application>Microsoft Office PowerPoint</Application>
  <PresentationFormat>Widescreen</PresentationFormat>
  <Paragraphs>207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gg sans</vt:lpstr>
      <vt:lpstr>Times New Roman</vt:lpstr>
      <vt:lpstr>1_Office Theme</vt:lpstr>
      <vt:lpstr>Exchange Rates</vt:lpstr>
      <vt:lpstr>Home Learning</vt:lpstr>
      <vt:lpstr>Learning Objectives</vt:lpstr>
      <vt:lpstr>Recall</vt:lpstr>
      <vt:lpstr>Recall</vt:lpstr>
      <vt:lpstr>Pound to Dollar</vt:lpstr>
      <vt:lpstr>Self Assess</vt:lpstr>
      <vt:lpstr>How are exchange rates determined?</vt:lpstr>
      <vt:lpstr>How are exchange rates determined?</vt:lpstr>
      <vt:lpstr>SPICED</vt:lpstr>
      <vt:lpstr>SPICED</vt:lpstr>
      <vt:lpstr>Policy Analysts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Rates</dc:title>
  <dc:creator>Mr B Pieters</dc:creator>
  <cp:lastModifiedBy>Chezka Mae Madrona</cp:lastModifiedBy>
  <cp:revision>42</cp:revision>
  <dcterms:created xsi:type="dcterms:W3CDTF">2022-02-23T09:17:21Z</dcterms:created>
  <dcterms:modified xsi:type="dcterms:W3CDTF">2025-03-18T08:18:22Z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