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98" r:id="rId6"/>
    <p:sldId id="285" r:id="rId7"/>
    <p:sldId id="299" r:id="rId8"/>
    <p:sldId id="289" r:id="rId9"/>
    <p:sldId id="294" r:id="rId10"/>
    <p:sldId id="295" r:id="rId11"/>
    <p:sldId id="296" r:id="rId12"/>
    <p:sldId id="297" r:id="rId13"/>
    <p:sldId id="293" r:id="rId14"/>
    <p:sldId id="291" r:id="rId15"/>
    <p:sldId id="292" r:id="rId16"/>
    <p:sldId id="280" r:id="rId17"/>
    <p:sldId id="30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Skinner" initials="CS" lastIdx="1" clrIdx="0">
    <p:extLst>
      <p:ext uri="{19B8F6BF-5375-455C-9EA6-DF929625EA0E}">
        <p15:presenceInfo xmlns:p15="http://schemas.microsoft.com/office/powerpoint/2012/main" userId="2b1391d9258e159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6B31CC-E6D7-08A1-9A98-E0ED61BDF26E}" v="46" dt="2023-05-16T07:59:28.4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3447" autoAdjust="0"/>
  </p:normalViewPr>
  <p:slideViewPr>
    <p:cSldViewPr snapToGrid="0">
      <p:cViewPr varScale="1">
        <p:scale>
          <a:sx n="108" d="100"/>
          <a:sy n="108" d="100"/>
        </p:scale>
        <p:origin x="78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278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384287-EA93-4862-B1D1-132EBA329CA2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ADB38D3-0F7D-4A56-A317-1D0FD1976DB3}">
      <dgm:prSet/>
      <dgm:spPr/>
      <dgm:t>
        <a:bodyPr/>
        <a:lstStyle/>
        <a:p>
          <a:pPr>
            <a:defRPr cap="all"/>
          </a:pPr>
          <a:r>
            <a:rPr lang="en-GB"/>
            <a:t>Explain what an appreciation is.</a:t>
          </a:r>
          <a:endParaRPr lang="en-US"/>
        </a:p>
      </dgm:t>
    </dgm:pt>
    <dgm:pt modelId="{1FAB7A06-74DC-44CD-ACFE-DEE41FEA2417}" type="parTrans" cxnId="{98D0A176-DFF4-44DF-A907-703665C0059C}">
      <dgm:prSet/>
      <dgm:spPr/>
      <dgm:t>
        <a:bodyPr/>
        <a:lstStyle/>
        <a:p>
          <a:endParaRPr lang="en-US"/>
        </a:p>
      </dgm:t>
    </dgm:pt>
    <dgm:pt modelId="{A504E914-DD8C-49A3-A3A0-E354BCEE110D}" type="sibTrans" cxnId="{98D0A176-DFF4-44DF-A907-703665C0059C}">
      <dgm:prSet/>
      <dgm:spPr/>
      <dgm:t>
        <a:bodyPr/>
        <a:lstStyle/>
        <a:p>
          <a:endParaRPr lang="en-US"/>
        </a:p>
      </dgm:t>
    </dgm:pt>
    <dgm:pt modelId="{ECD3BD72-E42B-4FF2-8EBA-D6E831F61657}">
      <dgm:prSet/>
      <dgm:spPr/>
      <dgm:t>
        <a:bodyPr/>
        <a:lstStyle/>
        <a:p>
          <a:pPr>
            <a:defRPr cap="all"/>
          </a:pPr>
          <a:r>
            <a:rPr lang="en-GB"/>
            <a:t>Explain what a depreciation is.</a:t>
          </a:r>
          <a:endParaRPr lang="en-US"/>
        </a:p>
      </dgm:t>
    </dgm:pt>
    <dgm:pt modelId="{124490E5-2AD7-4C1F-B96B-CC3528D78B3C}" type="parTrans" cxnId="{99039079-A2E0-40A6-A2BF-221650F30980}">
      <dgm:prSet/>
      <dgm:spPr/>
      <dgm:t>
        <a:bodyPr/>
        <a:lstStyle/>
        <a:p>
          <a:endParaRPr lang="en-US"/>
        </a:p>
      </dgm:t>
    </dgm:pt>
    <dgm:pt modelId="{590ED084-4B3A-4C2D-86E6-A83BA6BAC6EE}" type="sibTrans" cxnId="{99039079-A2E0-40A6-A2BF-221650F30980}">
      <dgm:prSet/>
      <dgm:spPr/>
      <dgm:t>
        <a:bodyPr/>
        <a:lstStyle/>
        <a:p>
          <a:endParaRPr lang="en-US"/>
        </a:p>
      </dgm:t>
    </dgm:pt>
    <dgm:pt modelId="{81E77AD8-C5B0-4907-9C0D-7913A0F35A99}">
      <dgm:prSet/>
      <dgm:spPr/>
      <dgm:t>
        <a:bodyPr/>
        <a:lstStyle/>
        <a:p>
          <a:pPr>
            <a:defRPr cap="all"/>
          </a:pPr>
          <a:r>
            <a:rPr lang="en-GB"/>
            <a:t>Draw a diagram to show a appreciation in the exchange rate.</a:t>
          </a:r>
          <a:endParaRPr lang="en-US"/>
        </a:p>
      </dgm:t>
    </dgm:pt>
    <dgm:pt modelId="{43ABBB04-6C54-4AA1-B0D9-765C052CB94D}" type="parTrans" cxnId="{E93D64AF-6AEA-4CEB-96EC-31FCBF84BE12}">
      <dgm:prSet/>
      <dgm:spPr/>
      <dgm:t>
        <a:bodyPr/>
        <a:lstStyle/>
        <a:p>
          <a:endParaRPr lang="en-US"/>
        </a:p>
      </dgm:t>
    </dgm:pt>
    <dgm:pt modelId="{B980BD20-01D3-484A-BE71-A7B93AA5B25B}" type="sibTrans" cxnId="{E93D64AF-6AEA-4CEB-96EC-31FCBF84BE12}">
      <dgm:prSet/>
      <dgm:spPr/>
      <dgm:t>
        <a:bodyPr/>
        <a:lstStyle/>
        <a:p>
          <a:endParaRPr lang="en-US"/>
        </a:p>
      </dgm:t>
    </dgm:pt>
    <dgm:pt modelId="{7F0317B5-758C-408A-89C3-F7149FBDD91F}">
      <dgm:prSet/>
      <dgm:spPr/>
      <dgm:t>
        <a:bodyPr/>
        <a:lstStyle/>
        <a:p>
          <a:pPr>
            <a:defRPr cap="all"/>
          </a:pPr>
          <a:r>
            <a:rPr lang="en-GB"/>
            <a:t>What factors impact the exchange rate?</a:t>
          </a:r>
          <a:endParaRPr lang="en-US"/>
        </a:p>
      </dgm:t>
    </dgm:pt>
    <dgm:pt modelId="{7E4E8FEA-4778-44CF-B31C-6A7C10F2E29E}" type="parTrans" cxnId="{5613C737-66AF-4DAD-9005-14AF1ED801AB}">
      <dgm:prSet/>
      <dgm:spPr/>
      <dgm:t>
        <a:bodyPr/>
        <a:lstStyle/>
        <a:p>
          <a:endParaRPr lang="en-US"/>
        </a:p>
      </dgm:t>
    </dgm:pt>
    <dgm:pt modelId="{C14C23E3-A519-4B31-B53E-48AE8CD1B689}" type="sibTrans" cxnId="{5613C737-66AF-4DAD-9005-14AF1ED801AB}">
      <dgm:prSet/>
      <dgm:spPr/>
      <dgm:t>
        <a:bodyPr/>
        <a:lstStyle/>
        <a:p>
          <a:endParaRPr lang="en-US"/>
        </a:p>
      </dgm:t>
    </dgm:pt>
    <dgm:pt modelId="{4519208C-AF4E-4B7C-9AF4-01123F4CEE40}" type="pres">
      <dgm:prSet presAssocID="{DD384287-EA93-4862-B1D1-132EBA329CA2}" presName="root" presStyleCnt="0">
        <dgm:presLayoutVars>
          <dgm:dir/>
          <dgm:resizeHandles val="exact"/>
        </dgm:presLayoutVars>
      </dgm:prSet>
      <dgm:spPr/>
    </dgm:pt>
    <dgm:pt modelId="{57FAE2BB-5CEA-4E87-80C7-8731EAB8DED8}" type="pres">
      <dgm:prSet presAssocID="{FADB38D3-0F7D-4A56-A317-1D0FD1976DB3}" presName="compNode" presStyleCnt="0"/>
      <dgm:spPr/>
    </dgm:pt>
    <dgm:pt modelId="{7FCABB57-6F87-4E7D-9256-0C71896BE1C1}" type="pres">
      <dgm:prSet presAssocID="{FADB38D3-0F7D-4A56-A317-1D0FD1976DB3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E348290C-835F-4C6B-B4AD-35DAF0D87634}" type="pres">
      <dgm:prSet presAssocID="{FADB38D3-0F7D-4A56-A317-1D0FD1976DB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otes"/>
        </a:ext>
      </dgm:extLst>
    </dgm:pt>
    <dgm:pt modelId="{24D14121-F1E3-44E5-B721-827829FAC7D9}" type="pres">
      <dgm:prSet presAssocID="{FADB38D3-0F7D-4A56-A317-1D0FD1976DB3}" presName="spaceRect" presStyleCnt="0"/>
      <dgm:spPr/>
    </dgm:pt>
    <dgm:pt modelId="{D8C1488E-5181-476C-8132-3B69CD6A8A3F}" type="pres">
      <dgm:prSet presAssocID="{FADB38D3-0F7D-4A56-A317-1D0FD1976DB3}" presName="textRect" presStyleLbl="revTx" presStyleIdx="0" presStyleCnt="4">
        <dgm:presLayoutVars>
          <dgm:chMax val="1"/>
          <dgm:chPref val="1"/>
        </dgm:presLayoutVars>
      </dgm:prSet>
      <dgm:spPr/>
    </dgm:pt>
    <dgm:pt modelId="{A34CF39D-A16F-4322-9ECF-150415F8182A}" type="pres">
      <dgm:prSet presAssocID="{A504E914-DD8C-49A3-A3A0-E354BCEE110D}" presName="sibTrans" presStyleCnt="0"/>
      <dgm:spPr/>
    </dgm:pt>
    <dgm:pt modelId="{D8F60189-1446-4E44-9690-1442B5D2212B}" type="pres">
      <dgm:prSet presAssocID="{ECD3BD72-E42B-4FF2-8EBA-D6E831F61657}" presName="compNode" presStyleCnt="0"/>
      <dgm:spPr/>
    </dgm:pt>
    <dgm:pt modelId="{3B90064B-AED5-43D5-8237-493BE18A399B}" type="pres">
      <dgm:prSet presAssocID="{ECD3BD72-E42B-4FF2-8EBA-D6E831F61657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26AE6EC6-1211-4324-81E7-BC4CAB3874B3}" type="pres">
      <dgm:prSet presAssocID="{ECD3BD72-E42B-4FF2-8EBA-D6E831F6165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24270132-9882-4E31-9ABD-19451B329A23}" type="pres">
      <dgm:prSet presAssocID="{ECD3BD72-E42B-4FF2-8EBA-D6E831F61657}" presName="spaceRect" presStyleCnt="0"/>
      <dgm:spPr/>
    </dgm:pt>
    <dgm:pt modelId="{477DB897-17A9-46D8-914A-625EAEA9CD46}" type="pres">
      <dgm:prSet presAssocID="{ECD3BD72-E42B-4FF2-8EBA-D6E831F61657}" presName="textRect" presStyleLbl="revTx" presStyleIdx="1" presStyleCnt="4">
        <dgm:presLayoutVars>
          <dgm:chMax val="1"/>
          <dgm:chPref val="1"/>
        </dgm:presLayoutVars>
      </dgm:prSet>
      <dgm:spPr/>
    </dgm:pt>
    <dgm:pt modelId="{E5D19867-2C2B-434D-B576-EE38BF17D9D2}" type="pres">
      <dgm:prSet presAssocID="{590ED084-4B3A-4C2D-86E6-A83BA6BAC6EE}" presName="sibTrans" presStyleCnt="0"/>
      <dgm:spPr/>
    </dgm:pt>
    <dgm:pt modelId="{57B86C61-D938-40BD-9A32-147EE80A6F14}" type="pres">
      <dgm:prSet presAssocID="{81E77AD8-C5B0-4907-9C0D-7913A0F35A99}" presName="compNode" presStyleCnt="0"/>
      <dgm:spPr/>
    </dgm:pt>
    <dgm:pt modelId="{B2CDAAC8-E161-4335-A02F-E9838B8632D6}" type="pres">
      <dgm:prSet presAssocID="{81E77AD8-C5B0-4907-9C0D-7913A0F35A99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838FFE22-0EFD-4ACD-88E8-290FE3836B0A}" type="pres">
      <dgm:prSet presAssocID="{81E77AD8-C5B0-4907-9C0D-7913A0F35A9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Quotation Mark"/>
        </a:ext>
      </dgm:extLst>
    </dgm:pt>
    <dgm:pt modelId="{DFE5B527-076D-4D5C-90B0-F00994896010}" type="pres">
      <dgm:prSet presAssocID="{81E77AD8-C5B0-4907-9C0D-7913A0F35A99}" presName="spaceRect" presStyleCnt="0"/>
      <dgm:spPr/>
    </dgm:pt>
    <dgm:pt modelId="{AB911A48-486F-4C4B-8A11-CCEDD800DB10}" type="pres">
      <dgm:prSet presAssocID="{81E77AD8-C5B0-4907-9C0D-7913A0F35A99}" presName="textRect" presStyleLbl="revTx" presStyleIdx="2" presStyleCnt="4">
        <dgm:presLayoutVars>
          <dgm:chMax val="1"/>
          <dgm:chPref val="1"/>
        </dgm:presLayoutVars>
      </dgm:prSet>
      <dgm:spPr/>
    </dgm:pt>
    <dgm:pt modelId="{6F2AAF30-C8C1-4A7E-8EF1-280677094057}" type="pres">
      <dgm:prSet presAssocID="{B980BD20-01D3-484A-BE71-A7B93AA5B25B}" presName="sibTrans" presStyleCnt="0"/>
      <dgm:spPr/>
    </dgm:pt>
    <dgm:pt modelId="{DE35DF17-D995-48E3-AE8F-37D9711893C0}" type="pres">
      <dgm:prSet presAssocID="{7F0317B5-758C-408A-89C3-F7149FBDD91F}" presName="compNode" presStyleCnt="0"/>
      <dgm:spPr/>
    </dgm:pt>
    <dgm:pt modelId="{0046E8C8-FD5B-49E3-81FA-C0AFB629E061}" type="pres">
      <dgm:prSet presAssocID="{7F0317B5-758C-408A-89C3-F7149FBDD91F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6C9B0D37-D300-47A7-AB6D-D730D92E7829}" type="pres">
      <dgm:prSet presAssocID="{7F0317B5-758C-408A-89C3-F7149FBDD91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CE2E2ACE-B53C-44C7-964A-278FC044A8C8}" type="pres">
      <dgm:prSet presAssocID="{7F0317B5-758C-408A-89C3-F7149FBDD91F}" presName="spaceRect" presStyleCnt="0"/>
      <dgm:spPr/>
    </dgm:pt>
    <dgm:pt modelId="{140D5417-5DF4-417D-9452-58F5BAEBAD09}" type="pres">
      <dgm:prSet presAssocID="{7F0317B5-758C-408A-89C3-F7149FBDD91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F5C810B-2EC5-4BAF-9FBE-21D7AC82B28C}" type="presOf" srcId="{FADB38D3-0F7D-4A56-A317-1D0FD1976DB3}" destId="{D8C1488E-5181-476C-8132-3B69CD6A8A3F}" srcOrd="0" destOrd="0" presId="urn:microsoft.com/office/officeart/2018/5/layout/IconLeafLabelList"/>
    <dgm:cxn modelId="{0CD2962A-F0F8-4865-9661-A341BF920CE2}" type="presOf" srcId="{ECD3BD72-E42B-4FF2-8EBA-D6E831F61657}" destId="{477DB897-17A9-46D8-914A-625EAEA9CD46}" srcOrd="0" destOrd="0" presId="urn:microsoft.com/office/officeart/2018/5/layout/IconLeafLabelList"/>
    <dgm:cxn modelId="{5613C737-66AF-4DAD-9005-14AF1ED801AB}" srcId="{DD384287-EA93-4862-B1D1-132EBA329CA2}" destId="{7F0317B5-758C-408A-89C3-F7149FBDD91F}" srcOrd="3" destOrd="0" parTransId="{7E4E8FEA-4778-44CF-B31C-6A7C10F2E29E}" sibTransId="{C14C23E3-A519-4B31-B53E-48AE8CD1B689}"/>
    <dgm:cxn modelId="{8525C547-E805-4F5F-AF57-3F3D7A0A8043}" type="presOf" srcId="{DD384287-EA93-4862-B1D1-132EBA329CA2}" destId="{4519208C-AF4E-4B7C-9AF4-01123F4CEE40}" srcOrd="0" destOrd="0" presId="urn:microsoft.com/office/officeart/2018/5/layout/IconLeafLabelList"/>
    <dgm:cxn modelId="{98D0A176-DFF4-44DF-A907-703665C0059C}" srcId="{DD384287-EA93-4862-B1D1-132EBA329CA2}" destId="{FADB38D3-0F7D-4A56-A317-1D0FD1976DB3}" srcOrd="0" destOrd="0" parTransId="{1FAB7A06-74DC-44CD-ACFE-DEE41FEA2417}" sibTransId="{A504E914-DD8C-49A3-A3A0-E354BCEE110D}"/>
    <dgm:cxn modelId="{99039079-A2E0-40A6-A2BF-221650F30980}" srcId="{DD384287-EA93-4862-B1D1-132EBA329CA2}" destId="{ECD3BD72-E42B-4FF2-8EBA-D6E831F61657}" srcOrd="1" destOrd="0" parTransId="{124490E5-2AD7-4C1F-B96B-CC3528D78B3C}" sibTransId="{590ED084-4B3A-4C2D-86E6-A83BA6BAC6EE}"/>
    <dgm:cxn modelId="{51BA2FA8-3C9B-4C03-BF5B-B3AFCD8BC038}" type="presOf" srcId="{7F0317B5-758C-408A-89C3-F7149FBDD91F}" destId="{140D5417-5DF4-417D-9452-58F5BAEBAD09}" srcOrd="0" destOrd="0" presId="urn:microsoft.com/office/officeart/2018/5/layout/IconLeafLabelList"/>
    <dgm:cxn modelId="{E93D64AF-6AEA-4CEB-96EC-31FCBF84BE12}" srcId="{DD384287-EA93-4862-B1D1-132EBA329CA2}" destId="{81E77AD8-C5B0-4907-9C0D-7913A0F35A99}" srcOrd="2" destOrd="0" parTransId="{43ABBB04-6C54-4AA1-B0D9-765C052CB94D}" sibTransId="{B980BD20-01D3-484A-BE71-A7B93AA5B25B}"/>
    <dgm:cxn modelId="{BCF7E6EF-71D4-4B5F-A707-6DF4601DE169}" type="presOf" srcId="{81E77AD8-C5B0-4907-9C0D-7913A0F35A99}" destId="{AB911A48-486F-4C4B-8A11-CCEDD800DB10}" srcOrd="0" destOrd="0" presId="urn:microsoft.com/office/officeart/2018/5/layout/IconLeafLabelList"/>
    <dgm:cxn modelId="{139CDD78-592B-4DBD-97B4-9C0A333B58B4}" type="presParOf" srcId="{4519208C-AF4E-4B7C-9AF4-01123F4CEE40}" destId="{57FAE2BB-5CEA-4E87-80C7-8731EAB8DED8}" srcOrd="0" destOrd="0" presId="urn:microsoft.com/office/officeart/2018/5/layout/IconLeafLabelList"/>
    <dgm:cxn modelId="{A48BC4C8-B8F4-43EC-A08E-6E2208B303A5}" type="presParOf" srcId="{57FAE2BB-5CEA-4E87-80C7-8731EAB8DED8}" destId="{7FCABB57-6F87-4E7D-9256-0C71896BE1C1}" srcOrd="0" destOrd="0" presId="urn:microsoft.com/office/officeart/2018/5/layout/IconLeafLabelList"/>
    <dgm:cxn modelId="{706E3DA2-01CF-4AD2-85B7-521C841EEE79}" type="presParOf" srcId="{57FAE2BB-5CEA-4E87-80C7-8731EAB8DED8}" destId="{E348290C-835F-4C6B-B4AD-35DAF0D87634}" srcOrd="1" destOrd="0" presId="urn:microsoft.com/office/officeart/2018/5/layout/IconLeafLabelList"/>
    <dgm:cxn modelId="{1A27BD41-4EA6-49AB-9536-60A1FB9A4753}" type="presParOf" srcId="{57FAE2BB-5CEA-4E87-80C7-8731EAB8DED8}" destId="{24D14121-F1E3-44E5-B721-827829FAC7D9}" srcOrd="2" destOrd="0" presId="urn:microsoft.com/office/officeart/2018/5/layout/IconLeafLabelList"/>
    <dgm:cxn modelId="{880E04DB-B6D4-4B31-A90E-36DD531960AD}" type="presParOf" srcId="{57FAE2BB-5CEA-4E87-80C7-8731EAB8DED8}" destId="{D8C1488E-5181-476C-8132-3B69CD6A8A3F}" srcOrd="3" destOrd="0" presId="urn:microsoft.com/office/officeart/2018/5/layout/IconLeafLabelList"/>
    <dgm:cxn modelId="{1F749F81-DD56-4661-A0B7-EB9C45E711E9}" type="presParOf" srcId="{4519208C-AF4E-4B7C-9AF4-01123F4CEE40}" destId="{A34CF39D-A16F-4322-9ECF-150415F8182A}" srcOrd="1" destOrd="0" presId="urn:microsoft.com/office/officeart/2018/5/layout/IconLeafLabelList"/>
    <dgm:cxn modelId="{35A4077C-43CB-4FFE-8FAE-177DEC579325}" type="presParOf" srcId="{4519208C-AF4E-4B7C-9AF4-01123F4CEE40}" destId="{D8F60189-1446-4E44-9690-1442B5D2212B}" srcOrd="2" destOrd="0" presId="urn:microsoft.com/office/officeart/2018/5/layout/IconLeafLabelList"/>
    <dgm:cxn modelId="{6AC055C7-C914-4EB5-8E7A-11F554BC83D4}" type="presParOf" srcId="{D8F60189-1446-4E44-9690-1442B5D2212B}" destId="{3B90064B-AED5-43D5-8237-493BE18A399B}" srcOrd="0" destOrd="0" presId="urn:microsoft.com/office/officeart/2018/5/layout/IconLeafLabelList"/>
    <dgm:cxn modelId="{81CDD6F5-2F83-4CEF-9444-7E491DF275FF}" type="presParOf" srcId="{D8F60189-1446-4E44-9690-1442B5D2212B}" destId="{26AE6EC6-1211-4324-81E7-BC4CAB3874B3}" srcOrd="1" destOrd="0" presId="urn:microsoft.com/office/officeart/2018/5/layout/IconLeafLabelList"/>
    <dgm:cxn modelId="{88DC2085-38B2-4E0D-8119-8121AB105936}" type="presParOf" srcId="{D8F60189-1446-4E44-9690-1442B5D2212B}" destId="{24270132-9882-4E31-9ABD-19451B329A23}" srcOrd="2" destOrd="0" presId="urn:microsoft.com/office/officeart/2018/5/layout/IconLeafLabelList"/>
    <dgm:cxn modelId="{5F47AEC9-E184-43CA-B573-9CDB6810185E}" type="presParOf" srcId="{D8F60189-1446-4E44-9690-1442B5D2212B}" destId="{477DB897-17A9-46D8-914A-625EAEA9CD46}" srcOrd="3" destOrd="0" presId="urn:microsoft.com/office/officeart/2018/5/layout/IconLeafLabelList"/>
    <dgm:cxn modelId="{5A05DD40-105D-4C98-92F0-CA5E8FBFB96B}" type="presParOf" srcId="{4519208C-AF4E-4B7C-9AF4-01123F4CEE40}" destId="{E5D19867-2C2B-434D-B576-EE38BF17D9D2}" srcOrd="3" destOrd="0" presId="urn:microsoft.com/office/officeart/2018/5/layout/IconLeafLabelList"/>
    <dgm:cxn modelId="{C7D82EBA-8568-4794-B48B-8C15BB75FFF6}" type="presParOf" srcId="{4519208C-AF4E-4B7C-9AF4-01123F4CEE40}" destId="{57B86C61-D938-40BD-9A32-147EE80A6F14}" srcOrd="4" destOrd="0" presId="urn:microsoft.com/office/officeart/2018/5/layout/IconLeafLabelList"/>
    <dgm:cxn modelId="{A8D5E2B0-240E-4946-817D-482333C6B6C8}" type="presParOf" srcId="{57B86C61-D938-40BD-9A32-147EE80A6F14}" destId="{B2CDAAC8-E161-4335-A02F-E9838B8632D6}" srcOrd="0" destOrd="0" presId="urn:microsoft.com/office/officeart/2018/5/layout/IconLeafLabelList"/>
    <dgm:cxn modelId="{D9553FFA-6610-4E23-8EF4-616D1A9DD456}" type="presParOf" srcId="{57B86C61-D938-40BD-9A32-147EE80A6F14}" destId="{838FFE22-0EFD-4ACD-88E8-290FE3836B0A}" srcOrd="1" destOrd="0" presId="urn:microsoft.com/office/officeart/2018/5/layout/IconLeafLabelList"/>
    <dgm:cxn modelId="{616B5E39-76A0-4D9C-B46B-C96850C9A9E5}" type="presParOf" srcId="{57B86C61-D938-40BD-9A32-147EE80A6F14}" destId="{DFE5B527-076D-4D5C-90B0-F00994896010}" srcOrd="2" destOrd="0" presId="urn:microsoft.com/office/officeart/2018/5/layout/IconLeafLabelList"/>
    <dgm:cxn modelId="{8D2CE60D-4994-4A5F-BC53-24EA2EE64AD0}" type="presParOf" srcId="{57B86C61-D938-40BD-9A32-147EE80A6F14}" destId="{AB911A48-486F-4C4B-8A11-CCEDD800DB10}" srcOrd="3" destOrd="0" presId="urn:microsoft.com/office/officeart/2018/5/layout/IconLeafLabelList"/>
    <dgm:cxn modelId="{90D224F9-2A29-4D97-A221-3C0C3EBBFB0A}" type="presParOf" srcId="{4519208C-AF4E-4B7C-9AF4-01123F4CEE40}" destId="{6F2AAF30-C8C1-4A7E-8EF1-280677094057}" srcOrd="5" destOrd="0" presId="urn:microsoft.com/office/officeart/2018/5/layout/IconLeafLabelList"/>
    <dgm:cxn modelId="{0F1FB139-92CC-4F0B-B58B-D7228E3F2830}" type="presParOf" srcId="{4519208C-AF4E-4B7C-9AF4-01123F4CEE40}" destId="{DE35DF17-D995-48E3-AE8F-37D9711893C0}" srcOrd="6" destOrd="0" presId="urn:microsoft.com/office/officeart/2018/5/layout/IconLeafLabelList"/>
    <dgm:cxn modelId="{DC7A3C86-53EF-4314-8821-D2152DC5E4CF}" type="presParOf" srcId="{DE35DF17-D995-48E3-AE8F-37D9711893C0}" destId="{0046E8C8-FD5B-49E3-81FA-C0AFB629E061}" srcOrd="0" destOrd="0" presId="urn:microsoft.com/office/officeart/2018/5/layout/IconLeafLabelList"/>
    <dgm:cxn modelId="{D1CBCA71-8846-4A80-9EE6-749D96C9A080}" type="presParOf" srcId="{DE35DF17-D995-48E3-AE8F-37D9711893C0}" destId="{6C9B0D37-D300-47A7-AB6D-D730D92E7829}" srcOrd="1" destOrd="0" presId="urn:microsoft.com/office/officeart/2018/5/layout/IconLeafLabelList"/>
    <dgm:cxn modelId="{19144B65-346F-4641-B9AB-908066B151A2}" type="presParOf" srcId="{DE35DF17-D995-48E3-AE8F-37D9711893C0}" destId="{CE2E2ACE-B53C-44C7-964A-278FC044A8C8}" srcOrd="2" destOrd="0" presId="urn:microsoft.com/office/officeart/2018/5/layout/IconLeafLabelList"/>
    <dgm:cxn modelId="{8E7B4BFF-C656-4300-AA6D-6AA3EC45FFBD}" type="presParOf" srcId="{DE35DF17-D995-48E3-AE8F-37D9711893C0}" destId="{140D5417-5DF4-417D-9452-58F5BAEBAD09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CABB57-6F87-4E7D-9256-0C71896BE1C1}">
      <dsp:nvSpPr>
        <dsp:cNvPr id="0" name=""/>
        <dsp:cNvSpPr/>
      </dsp:nvSpPr>
      <dsp:spPr>
        <a:xfrm>
          <a:off x="973190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8290C-835F-4C6B-B4AD-35DAF0D87634}">
      <dsp:nvSpPr>
        <dsp:cNvPr id="0" name=""/>
        <dsp:cNvSpPr/>
      </dsp:nvSpPr>
      <dsp:spPr>
        <a:xfrm>
          <a:off x="1242597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1488E-5181-476C-8132-3B69CD6A8A3F}">
      <dsp:nvSpPr>
        <dsp:cNvPr id="0" name=""/>
        <dsp:cNvSpPr/>
      </dsp:nvSpPr>
      <dsp:spPr>
        <a:xfrm>
          <a:off x="569079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/>
            <a:t>Explain what an appreciation is.</a:t>
          </a:r>
          <a:endParaRPr lang="en-US" sz="1600" kern="1200"/>
        </a:p>
      </dsp:txBody>
      <dsp:txXfrm>
        <a:off x="569079" y="2644614"/>
        <a:ext cx="2072362" cy="720000"/>
      </dsp:txXfrm>
    </dsp:sp>
    <dsp:sp modelId="{3B90064B-AED5-43D5-8237-493BE18A399B}">
      <dsp:nvSpPr>
        <dsp:cNvPr id="0" name=""/>
        <dsp:cNvSpPr/>
      </dsp:nvSpPr>
      <dsp:spPr>
        <a:xfrm>
          <a:off x="3408216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E6EC6-1211-4324-81E7-BC4CAB3874B3}">
      <dsp:nvSpPr>
        <dsp:cNvPr id="0" name=""/>
        <dsp:cNvSpPr/>
      </dsp:nvSpPr>
      <dsp:spPr>
        <a:xfrm>
          <a:off x="3677623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7DB897-17A9-46D8-914A-625EAEA9CD46}">
      <dsp:nvSpPr>
        <dsp:cNvPr id="0" name=""/>
        <dsp:cNvSpPr/>
      </dsp:nvSpPr>
      <dsp:spPr>
        <a:xfrm>
          <a:off x="3004105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/>
            <a:t>Explain what a depreciation is.</a:t>
          </a:r>
          <a:endParaRPr lang="en-US" sz="1600" kern="1200"/>
        </a:p>
      </dsp:txBody>
      <dsp:txXfrm>
        <a:off x="3004105" y="2644614"/>
        <a:ext cx="2072362" cy="720000"/>
      </dsp:txXfrm>
    </dsp:sp>
    <dsp:sp modelId="{B2CDAAC8-E161-4335-A02F-E9838B8632D6}">
      <dsp:nvSpPr>
        <dsp:cNvPr id="0" name=""/>
        <dsp:cNvSpPr/>
      </dsp:nvSpPr>
      <dsp:spPr>
        <a:xfrm>
          <a:off x="5843242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FFE22-0EFD-4ACD-88E8-290FE3836B0A}">
      <dsp:nvSpPr>
        <dsp:cNvPr id="0" name=""/>
        <dsp:cNvSpPr/>
      </dsp:nvSpPr>
      <dsp:spPr>
        <a:xfrm>
          <a:off x="6112649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11A48-486F-4C4B-8A11-CCEDD800DB10}">
      <dsp:nvSpPr>
        <dsp:cNvPr id="0" name=""/>
        <dsp:cNvSpPr/>
      </dsp:nvSpPr>
      <dsp:spPr>
        <a:xfrm>
          <a:off x="5439131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/>
            <a:t>Draw a diagram to show a appreciation in the exchange rate.</a:t>
          </a:r>
          <a:endParaRPr lang="en-US" sz="1600" kern="1200"/>
        </a:p>
      </dsp:txBody>
      <dsp:txXfrm>
        <a:off x="5439131" y="2644614"/>
        <a:ext cx="2072362" cy="720000"/>
      </dsp:txXfrm>
    </dsp:sp>
    <dsp:sp modelId="{0046E8C8-FD5B-49E3-81FA-C0AFB629E061}">
      <dsp:nvSpPr>
        <dsp:cNvPr id="0" name=""/>
        <dsp:cNvSpPr/>
      </dsp:nvSpPr>
      <dsp:spPr>
        <a:xfrm>
          <a:off x="8278268" y="986724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9B0D37-D300-47A7-AB6D-D730D92E7829}">
      <dsp:nvSpPr>
        <dsp:cNvPr id="0" name=""/>
        <dsp:cNvSpPr/>
      </dsp:nvSpPr>
      <dsp:spPr>
        <a:xfrm>
          <a:off x="8547675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0D5417-5DF4-417D-9452-58F5BAEBAD09}">
      <dsp:nvSpPr>
        <dsp:cNvPr id="0" name=""/>
        <dsp:cNvSpPr/>
      </dsp:nvSpPr>
      <dsp:spPr>
        <a:xfrm>
          <a:off x="7874157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kern="1200"/>
            <a:t>What factors impact the exchange rate?</a:t>
          </a:r>
          <a:endParaRPr lang="en-US" sz="1600" kern="1200"/>
        </a:p>
      </dsp:txBody>
      <dsp:txXfrm>
        <a:off x="7874157" y="2644614"/>
        <a:ext cx="207236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90151-AE5D-48F1-9393-48CC0F508F60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07E97-1647-4CD4-8574-090AEBDA8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5808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F6650-AA50-4427-881B-845402C03FEF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06D3F-8F4B-4BA0-A8A5-73D3F05019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89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0-2 Minutes</a:t>
            </a:r>
          </a:p>
          <a:p>
            <a:r>
              <a:rPr lang="en-GB" dirty="0"/>
              <a:t>Let class settle</a:t>
            </a:r>
          </a:p>
          <a:p>
            <a:r>
              <a:rPr lang="en-GB" dirty="0"/>
              <a:t>Introduce subject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06D3F-8F4B-4BA0-A8A5-73D3F05019D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816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06D3F-8F4B-4BA0-A8A5-73D3F05019D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220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0 – 7 minutes</a:t>
            </a:r>
          </a:p>
          <a:p>
            <a:r>
              <a:rPr lang="en-GB" dirty="0"/>
              <a:t>Mexico - Peso</a:t>
            </a:r>
          </a:p>
          <a:p>
            <a:r>
              <a:rPr lang="en-GB" dirty="0"/>
              <a:t>Russia – </a:t>
            </a:r>
            <a:r>
              <a:rPr lang="en-GB" dirty="0" err="1"/>
              <a:t>Ruble</a:t>
            </a:r>
            <a:endParaRPr lang="en-GB" dirty="0"/>
          </a:p>
          <a:p>
            <a:r>
              <a:rPr lang="en-GB" dirty="0"/>
              <a:t>India – Rupee</a:t>
            </a:r>
          </a:p>
          <a:p>
            <a:r>
              <a:rPr lang="en-GB" dirty="0"/>
              <a:t>SA – Rand</a:t>
            </a:r>
          </a:p>
          <a:p>
            <a:r>
              <a:rPr lang="en-GB" dirty="0"/>
              <a:t>Jersey – Pound</a:t>
            </a:r>
          </a:p>
          <a:p>
            <a:r>
              <a:rPr lang="en-GB" dirty="0"/>
              <a:t>Ukraine –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hryvnia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United Arab Emirates dirham</a:t>
            </a:r>
            <a:endParaRPr lang="en-GB" dirty="0"/>
          </a:p>
          <a:p>
            <a:endParaRPr lang="en-GB" dirty="0"/>
          </a:p>
          <a:p>
            <a:pPr algn="l" fontAlgn="base"/>
            <a:r>
              <a:rPr lang="en-GB" dirty="0"/>
              <a:t>China - </a:t>
            </a:r>
            <a:r>
              <a:rPr lang="en-US" b="0" i="0" dirty="0">
                <a:solidFill>
                  <a:srgbClr val="404040"/>
                </a:solidFill>
                <a:effectLst/>
                <a:latin typeface="Helmet"/>
              </a:rPr>
              <a:t>"Yuan" is the name of a unit of the renminbi currency. Something may cost one yuan or 10 yuan. It would not be correct to say that it cost 10 renminbi.</a:t>
            </a:r>
          </a:p>
          <a:p>
            <a:pPr algn="l" fontAlgn="base"/>
            <a:r>
              <a:rPr lang="en-US" b="0" i="0" dirty="0">
                <a:solidFill>
                  <a:srgbClr val="404040"/>
                </a:solidFill>
                <a:effectLst/>
                <a:latin typeface="Helmet"/>
              </a:rPr>
              <a:t>An analogy can be drawn with "pound sterling" (the official name of the British currency) and "pound" - a denomination of the pound sterling. Something may cost £1 or £10. It would not be correct to say that it cost 10 sterling.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06D3F-8F4B-4BA0-A8A5-73D3F05019D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41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10-16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06D3F-8F4B-4BA0-A8A5-73D3F05019D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691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17-18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06D3F-8F4B-4BA0-A8A5-73D3F05019D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41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19 – 23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06D3F-8F4B-4BA0-A8A5-73D3F05019D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881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24 – 27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206D3F-8F4B-4BA0-A8A5-73D3F05019D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046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Time 30-50 mins:</a:t>
            </a:r>
          </a:p>
          <a:p>
            <a:r>
              <a:rPr lang="en-GB" dirty="0"/>
              <a:t>Introduce activity</a:t>
            </a:r>
          </a:p>
          <a:p>
            <a:r>
              <a:rPr lang="en-GB" dirty="0"/>
              <a:t>Ask pupils to work in pairs – in workbooks</a:t>
            </a:r>
          </a:p>
          <a:p>
            <a:r>
              <a:rPr lang="en-GB" dirty="0"/>
              <a:t>Set timer for 10 mins </a:t>
            </a:r>
          </a:p>
          <a:p>
            <a:r>
              <a:rPr lang="en-GB" dirty="0"/>
              <a:t>Check on class progress during 15 minutes – ensure that everyone is on task</a:t>
            </a:r>
          </a:p>
          <a:p>
            <a:r>
              <a:rPr lang="en-GB" dirty="0"/>
              <a:t>Ask pairs for answers</a:t>
            </a:r>
          </a:p>
          <a:p>
            <a:r>
              <a:rPr lang="en-GB" dirty="0"/>
              <a:t>Have different pairs answering each time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96E4C-4DC9-4A04-AA8A-824FFC7D876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969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04612427-C741-42A3-8C0F-E48D58998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870" y="500062"/>
            <a:ext cx="104819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3898F42-9978-4D85-93D8-2FD298773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870" y="2378518"/>
            <a:ext cx="10481931" cy="3820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8380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E4C77E4-7420-480D-8FC2-BF0F6722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870" y="500062"/>
            <a:ext cx="104819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B5BD058-C1C2-4A40-ADAA-3C5935E9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870" y="2378518"/>
            <a:ext cx="10481931" cy="3820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467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1870" y="500062"/>
            <a:ext cx="104819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1870" y="2378518"/>
            <a:ext cx="10481931" cy="3820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38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hyperlink" Target="http://www.exampaperspractice.co.uk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xe.com/currencycharts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2.WAV"/><Relationship Id="rId16" Type="http://schemas.openxmlformats.org/officeDocument/2006/relationships/image" Target="../media/image16.png"/><Relationship Id="rId20" Type="http://schemas.openxmlformats.org/officeDocument/2006/relationships/hyperlink" Target="http://www.exampaperspractice.co.uk/" TargetMode="External"/><Relationship Id="rId1" Type="http://schemas.microsoft.com/office/2007/relationships/media" Target="../media/media2.WAV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s And Numbers">
            <a:extLst>
              <a:ext uri="{FF2B5EF4-FFF2-40B4-BE49-F238E27FC236}">
                <a16:creationId xmlns:a16="http://schemas.microsoft.com/office/drawing/2014/main" id="{A3AB286B-906B-1EDB-2462-0C038737E8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6250" b="625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200">
                <a:solidFill>
                  <a:srgbClr val="FFFFFF"/>
                </a:solidFill>
              </a:rPr>
              <a:t>Exchange Rates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6D8874-51C7-F589-DFD6-28653CAF58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88" y="1543987"/>
            <a:ext cx="7695738" cy="3098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3645EC-882F-CF9D-E703-9E64348EAC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6A7363E6-0EF0-3BAA-2849-5AD3B31AD3BB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8F679E-7E81-52C8-EFEB-598414E7CD0E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62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2052">
            <a:extLst>
              <a:ext uri="{FF2B5EF4-FFF2-40B4-BE49-F238E27FC236}">
                <a16:creationId xmlns:a16="http://schemas.microsoft.com/office/drawing/2014/main" id="{C09E97CF-14EC-DF2B-5740-F4B23D7C1B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5854" r="-2" b="9625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C95DE4CD-F470-4216-85F5-4D1DB6041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altLang="en-US" sz="5000"/>
              <a:t>Activity: Factors which influence an exchange rate</a:t>
            </a: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4315AC3-D254-4B75-B7BB-E3EB3C45F6B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841248" y="3502152"/>
            <a:ext cx="10506456" cy="26700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228600" defTabSz="914400"/>
            <a:r>
              <a:rPr lang="en-US" sz="2000" dirty="0"/>
              <a:t>An increase in exports</a:t>
            </a:r>
            <a:endParaRPr lang="en-US" sz="2000" dirty="0">
              <a:cs typeface="Calibri"/>
            </a:endParaRPr>
          </a:p>
          <a:p>
            <a:pPr marL="514350" indent="-228600" defTabSz="914400"/>
            <a:r>
              <a:rPr lang="en-US" sz="2000" dirty="0"/>
              <a:t>Increase in interest rates</a:t>
            </a:r>
            <a:endParaRPr lang="en-US" sz="2000" dirty="0">
              <a:cs typeface="Calibri"/>
            </a:endParaRPr>
          </a:p>
          <a:p>
            <a:pPr marL="514350" indent="-228600" defTabSz="914400"/>
            <a:r>
              <a:rPr lang="en-US" sz="2000" dirty="0"/>
              <a:t>FDI (Foreign Direct Investment) – i.e. Japanese investment in UK car plants</a:t>
            </a:r>
            <a:endParaRPr lang="en-US" sz="2000" dirty="0">
              <a:cs typeface="Calibri"/>
            </a:endParaRPr>
          </a:p>
          <a:p>
            <a:pPr marL="514350" indent="-228600" defTabSz="914400"/>
            <a:r>
              <a:rPr lang="en-US" sz="2000" dirty="0"/>
              <a:t>An increase in imports</a:t>
            </a:r>
            <a:endParaRPr lang="en-US" sz="2000" dirty="0">
              <a:cs typeface="Calibri"/>
            </a:endParaRPr>
          </a:p>
          <a:p>
            <a:pPr marL="514350" indent="-228600" defTabSz="914400"/>
            <a:r>
              <a:rPr lang="en-US" sz="2000" dirty="0"/>
              <a:t>Speculation – i.e. currency speculators betting that the value of the £ will fall against the dollar</a:t>
            </a:r>
            <a:endParaRPr lang="en-US" sz="2000" dirty="0">
              <a:cs typeface="Calibri"/>
            </a:endParaRPr>
          </a:p>
          <a:p>
            <a:pPr marL="0" indent="-228600" defTabSz="914400"/>
            <a:endParaRPr lang="en-US" sz="2000" b="1" dirty="0">
              <a:cs typeface="Calibri"/>
            </a:endParaRPr>
          </a:p>
          <a:p>
            <a:pPr marL="0" indent="-228600" defTabSz="914400"/>
            <a:r>
              <a:rPr lang="en-US" sz="2000" b="1" dirty="0"/>
              <a:t>ACTIVITY: (In pairs) Work out whether factors 1 – 5 will appreciate or depreciate the UK exchange rate and why? </a:t>
            </a:r>
            <a:endParaRPr lang="en-US" sz="2000" b="1" dirty="0"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43EDBA-650D-EC39-EA56-A02E11684D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88" y="1543987"/>
            <a:ext cx="7695738" cy="3098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0BCE3D-DA8F-EE18-EC8D-88CB7C955E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EE2D59E-7B31-D749-E2DA-277661FD430C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AE595-60A0-8070-798F-AEDB07D4D8AD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4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2052">
            <a:extLst>
              <a:ext uri="{FF2B5EF4-FFF2-40B4-BE49-F238E27FC236}">
                <a16:creationId xmlns:a16="http://schemas.microsoft.com/office/drawing/2014/main" id="{B7DABEEB-856C-9046-728A-5631BE8520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98" r="17919" b="11"/>
          <a:stretch/>
        </p:blipFill>
        <p:spPr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C95DE4CD-F470-4216-85F5-4D1DB6041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37034" y="609600"/>
            <a:ext cx="6831188" cy="13228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en-US" sz="4400"/>
              <a:t>Factors which make an exchange rate appreciate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4315AC3-D254-4B75-B7BB-E3EB3C45F6B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137035" y="2194102"/>
            <a:ext cx="6516216" cy="39085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-228600" defTabSz="914400"/>
            <a:r>
              <a:rPr lang="en-US" sz="2000" dirty="0"/>
              <a:t>An increase in exports  - If UK exports to the USA increase, American firms will need to buy more pounds than before to pay for them. This causes the £ to appreciate against the $.</a:t>
            </a:r>
          </a:p>
          <a:p>
            <a:pPr marL="0" indent="-228600" defTabSz="914400"/>
            <a:endParaRPr lang="en-US" sz="2000"/>
          </a:p>
          <a:p>
            <a:pPr marL="0" indent="-228600" defTabSz="914400"/>
            <a:r>
              <a:rPr lang="en-US" sz="2000" dirty="0"/>
              <a:t>A rise in UK interest rates - If the rate of interest in the London money markets increases, US savers will switch funds to the UK. This causes the £ to appreciate against the $.</a:t>
            </a:r>
            <a:endParaRPr lang="en-US" sz="2000" dirty="0">
              <a:cs typeface="Calibri"/>
            </a:endParaRPr>
          </a:p>
          <a:p>
            <a:pPr marL="0" indent="-228600" defTabSz="914400"/>
            <a:endParaRPr lang="en-US" sz="2000"/>
          </a:p>
          <a:p>
            <a:pPr marL="0" indent="-228600" defTabSz="914400"/>
            <a:r>
              <a:rPr lang="en-US" sz="2000" dirty="0"/>
              <a:t>FDI – If there is an inflow of FDI, i.e. Japanese investment in car plants, this will raise the demand for pounds. This causes the £ to appreciate against the $.</a:t>
            </a:r>
            <a:endParaRPr lang="en-US" sz="2000" dirty="0">
              <a:cs typeface="Calibri"/>
            </a:endParaRPr>
          </a:p>
          <a:p>
            <a:pPr marL="0" indent="-228600" defTabSz="914400"/>
            <a:endParaRPr lang="en-US" sz="2000" b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609F29-91CE-5F1C-8AC9-110421AD2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88" y="1543987"/>
            <a:ext cx="7695738" cy="3098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612AE7-35BB-030F-D77E-AA51A987D9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89442CD-61CD-F5F2-290F-F7401430B885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3386DE-A2DE-17D7-DC0C-DA82079A1F7B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9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ight Triangle 2058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C95DE4CD-F470-4216-85F5-4D1DB6041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3356" y="1188637"/>
            <a:ext cx="9984615" cy="15972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Factors which make an exchange rate depreciate</a:t>
            </a:r>
          </a:p>
        </p:txBody>
      </p:sp>
      <p:pic>
        <p:nvPicPr>
          <p:cNvPr id="2053" name="Picture 2052">
            <a:extLst>
              <a:ext uri="{FF2B5EF4-FFF2-40B4-BE49-F238E27FC236}">
                <a16:creationId xmlns:a16="http://schemas.microsoft.com/office/drawing/2014/main" id="{59D3022D-2C6A-7DFA-D066-977F51606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357" y="3072712"/>
            <a:ext cx="3533985" cy="2619428"/>
          </a:xfrm>
          <a:prstGeom prst="rect">
            <a:avLst/>
          </a:prstGeom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84315AC3-D254-4B75-B7BB-E3EB3C45F6B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5255260" y="2998278"/>
            <a:ext cx="4238257" cy="27281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228600" defTabSz="914400"/>
            <a:r>
              <a:rPr lang="en-US" sz="1700"/>
              <a:t>A rise in UK imports  - If imports from the USA  increase, British firms will need to buy more dollars than before to pay for them, causing the £ to depreciate against the $.</a:t>
            </a:r>
          </a:p>
          <a:p>
            <a:pPr marL="514350" indent="-228600" defTabSz="914400"/>
            <a:endParaRPr lang="en-US" sz="1700"/>
          </a:p>
          <a:p>
            <a:pPr marL="514350" indent="-228600" defTabSz="914400"/>
            <a:r>
              <a:rPr lang="en-US" sz="1700"/>
              <a:t>If speculators believe that the value of the pound will fall, they will sell pounds and buy dollars, causing the £ to depreciate against the $.</a:t>
            </a:r>
          </a:p>
          <a:p>
            <a:pPr marL="0" indent="-228600" defTabSz="914400"/>
            <a:endParaRPr lang="en-US" sz="1700"/>
          </a:p>
          <a:p>
            <a:pPr marL="514350" indent="-228600" defTabSz="914400"/>
            <a:endParaRPr lang="en-US" sz="1700" b="1"/>
          </a:p>
          <a:p>
            <a:pPr marL="514350" indent="-228600" defTabSz="914400"/>
            <a:endParaRPr lang="en-US" sz="1700" b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199A9C-EF25-7F03-D809-B14723ABD5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88" y="1543987"/>
            <a:ext cx="7695738" cy="3098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EEF973-40DA-72C1-C0AD-61019F235A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B766D42-7005-F7EB-250D-FEC3B7B02413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7FDEE3-E4D9-6327-060E-1D9F8A05F3F2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82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3075" y="87501"/>
            <a:ext cx="9001125" cy="826899"/>
          </a:xfrm>
        </p:spPr>
        <p:txBody>
          <a:bodyPr/>
          <a:lstStyle/>
          <a:p>
            <a:r>
              <a:rPr lang="en-GB" dirty="0"/>
              <a:t>ACTIVITY – YOU ARE A FX DEALERSHIP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7E6EF33-85E4-4662-8E50-01E4364FD1A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43075" y="832465"/>
            <a:ext cx="8031545" cy="59030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11200" b="1" dirty="0"/>
              <a:t>In pairs: Work out which currency you would like to buy &amp; which you are going to sell in 2021.</a:t>
            </a:r>
          </a:p>
          <a:p>
            <a:pPr marL="0" indent="0">
              <a:buNone/>
            </a:pPr>
            <a:endParaRPr lang="en-GB" sz="3200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904D855-678B-4E59-BB49-AA7053125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019973"/>
              </p:ext>
            </p:extLst>
          </p:nvPr>
        </p:nvGraphicFramePr>
        <p:xfrm>
          <a:off x="298050" y="1713242"/>
          <a:ext cx="11713581" cy="3867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3164">
                  <a:extLst>
                    <a:ext uri="{9D8B030D-6E8A-4147-A177-3AD203B41FA5}">
                      <a16:colId xmlns:a16="http://schemas.microsoft.com/office/drawing/2014/main" val="1210066269"/>
                    </a:ext>
                  </a:extLst>
                </a:gridCol>
                <a:gridCol w="7590417">
                  <a:extLst>
                    <a:ext uri="{9D8B030D-6E8A-4147-A177-3AD203B41FA5}">
                      <a16:colId xmlns:a16="http://schemas.microsoft.com/office/drawing/2014/main" val="3855115425"/>
                    </a:ext>
                  </a:extLst>
                </a:gridCol>
              </a:tblGrid>
              <a:tr h="40519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What is the name of your firm?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/>
                        <a:t>Readem</a:t>
                      </a:r>
                      <a:r>
                        <a:rPr lang="en-GB" sz="2000" dirty="0"/>
                        <a:t> and Weep Ltd.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9632752"/>
                  </a:ext>
                </a:extLst>
              </a:tr>
              <a:tr h="69472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Which currency are you going to buy and why?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EURO.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Despite a severe drop in economic activity, Eurozone is generally performing better than UK economy. 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420886"/>
                  </a:ext>
                </a:extLst>
              </a:tr>
              <a:tr h="694728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What is the trend in exchange rate for your currency in £?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October 2019 - £1 = 1.16 Euro </a:t>
                      </a:r>
                    </a:p>
                    <a:p>
                      <a:pPr algn="ctr"/>
                      <a:r>
                        <a:rPr lang="en-GB" sz="2000" dirty="0"/>
                        <a:t>October 2020 - £1 = 1.10 Euro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750843"/>
                  </a:ext>
                </a:extLst>
              </a:tr>
              <a:tr h="74912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What factors could affect the outcome of your investment?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Brexit</a:t>
                      </a:r>
                    </a:p>
                    <a:p>
                      <a:pPr algn="ctr"/>
                      <a:r>
                        <a:rPr lang="en-GB" sz="2000" dirty="0"/>
                        <a:t>Relative Economic growth and COVID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311589"/>
                  </a:ext>
                </a:extLst>
              </a:tr>
              <a:tr h="1298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How confident are you in your investment and why?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I believe that the UK will not get a great Brexit deal and will encounter issues when it leaves the EU further weakening the UK economy. I am confident that the EURO will continue to appreciate against the £ in 2021.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963029"/>
                  </a:ext>
                </a:extLst>
              </a:tr>
            </a:tbl>
          </a:graphicData>
        </a:graphic>
      </p:graphicFrame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8DE7F88-E4D6-4BAF-AE68-4C9A10BC2795}"/>
              </a:ext>
            </a:extLst>
          </p:cNvPr>
          <p:cNvSpPr txBox="1">
            <a:spLocks/>
          </p:cNvSpPr>
          <p:nvPr/>
        </p:nvSpPr>
        <p:spPr>
          <a:xfrm>
            <a:off x="343279" y="5944530"/>
            <a:ext cx="11491369" cy="8451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en-GB" sz="8000" b="1" dirty="0"/>
              <a:t>Remember to do above exercise for selling a currency too.</a:t>
            </a:r>
          </a:p>
          <a:p>
            <a:pPr marL="0" indent="0" algn="ctr">
              <a:buFont typeface="Wingdings 3" charset="2"/>
              <a:buNone/>
            </a:pPr>
            <a:r>
              <a:rPr lang="en-GB" sz="8000" b="1" dirty="0"/>
              <a:t>Use the site </a:t>
            </a:r>
            <a:r>
              <a:rPr lang="en-GB" sz="8000" b="1" dirty="0">
                <a:hlinkClick r:id="rId4"/>
              </a:rPr>
              <a:t>https://www.xe.com/currencycharts/</a:t>
            </a:r>
            <a:r>
              <a:rPr lang="en-GB" sz="8000" b="1" dirty="0"/>
              <a:t> to find out currency comparisons.</a:t>
            </a:r>
          </a:p>
          <a:p>
            <a:pPr marL="0" indent="0">
              <a:buFont typeface="Wingdings 3" charset="2"/>
              <a:buNone/>
            </a:pPr>
            <a:endParaRPr lang="en-GB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B1A4E3-365B-15EB-4053-E1A48A2110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88" y="1543987"/>
            <a:ext cx="7695738" cy="3098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C8091E-F331-9300-9DAA-3039ED5220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901FD87-6D34-5617-A80C-E63A95C8274C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1B3190-DD4C-B714-917F-AC752B81FBBD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8601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C2FEA3-0E46-4788-B1FB-9A7D4BC9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Plenary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F2D2CDB-5372-2C68-B6EC-AE81733B89E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50229467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4DD28E9-1B90-13D0-2D52-68D400D048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88" y="1543987"/>
            <a:ext cx="7695738" cy="3098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634EAC-FC01-E77B-4C83-5AA21F053F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5C9972A-6034-3B91-5BEF-4DFD4B0771CE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AAD51-3FEB-27DE-B767-EEDCCE10C065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54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F021D-9969-7B82-1E11-4C7A7E410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2890" r="-2" b="1581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557189"/>
            <a:ext cx="5155263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>
                <a:solidFill>
                  <a:srgbClr val="FFFFFF"/>
                </a:solidFill>
              </a:rPr>
              <a:t>Recall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95375" y="557189"/>
            <a:ext cx="5158424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r>
              <a:rPr lang="en-US" sz="3200">
                <a:solidFill>
                  <a:srgbClr val="FFFFFF"/>
                </a:solidFill>
              </a:rPr>
              <a:t>How do countries trade?</a:t>
            </a:r>
          </a:p>
          <a:p>
            <a:pPr indent="-228600" defTabSz="914400"/>
            <a:r>
              <a:rPr lang="en-US" sz="3200">
                <a:solidFill>
                  <a:srgbClr val="FFFFFF"/>
                </a:solidFill>
              </a:rPr>
              <a:t>What is meant by a trading bloc?</a:t>
            </a:r>
          </a:p>
          <a:p>
            <a:pPr indent="-228600" defTabSz="914400"/>
            <a:r>
              <a:rPr lang="en-US" sz="3200">
                <a:solidFill>
                  <a:srgbClr val="FFFFFF"/>
                </a:solidFill>
              </a:rPr>
              <a:t>What are the different agreements that can be in place to work with other countries?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2324B-1961-C80B-0FF2-40111EC76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88" y="1543987"/>
            <a:ext cx="7695738" cy="309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919E42-FC24-AA3A-87D4-85FC24655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D212E0DA-8BAF-94F2-6BF1-3AD52515E49B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8CFBEA-1071-AC15-455C-58E54EAA64E6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91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95DE4CD-F470-4216-85F5-4D1DB6041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18167" y="452718"/>
            <a:ext cx="7932667" cy="903116"/>
          </a:xfrm>
        </p:spPr>
        <p:txBody>
          <a:bodyPr/>
          <a:lstStyle/>
          <a:p>
            <a:pPr eaLnBrk="1" hangingPunct="1"/>
            <a:r>
              <a:rPr lang="en-GB" altLang="en-US" dirty="0"/>
              <a:t>Starter activity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4315AC3-D254-4B75-B7BB-E3EB3C45F6B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1647322" y="1740204"/>
            <a:ext cx="7624000" cy="543111"/>
          </a:xfrm>
        </p:spPr>
        <p:txBody>
          <a:bodyPr>
            <a:normAutofit/>
          </a:bodyPr>
          <a:lstStyle/>
          <a:p>
            <a:pPr marL="457200" lvl="1" indent="0" eaLnBrk="1" hangingPunct="1">
              <a:buNone/>
            </a:pPr>
            <a:r>
              <a:rPr lang="en-GB" altLang="en-US" sz="2500" dirty="0"/>
              <a:t>Name the country and the currency used.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932080" y="2400273"/>
            <a:ext cx="6050933" cy="4196210"/>
            <a:chOff x="619490" y="1768299"/>
            <a:chExt cx="7549610" cy="5089700"/>
          </a:xfrm>
        </p:grpSpPr>
        <p:pic>
          <p:nvPicPr>
            <p:cNvPr id="1026" name="Picture 2" descr="Flag of Japan | Britannica">
              <a:extLst>
                <a:ext uri="{FF2B5EF4-FFF2-40B4-BE49-F238E27FC236}">
                  <a16:creationId xmlns:a16="http://schemas.microsoft.com/office/drawing/2014/main" id="{50364514-39CD-4612-AD4E-F600BF99D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112" y="1768299"/>
              <a:ext cx="2485972" cy="1657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United States of America Flag , USA Flag , America Flag background -  Download Free Vectors, Clipart Graphics &amp; Vector Art">
              <a:extLst>
                <a:ext uri="{FF2B5EF4-FFF2-40B4-BE49-F238E27FC236}">
                  <a16:creationId xmlns:a16="http://schemas.microsoft.com/office/drawing/2014/main" id="{627328B6-93C2-44BD-9FA3-5BF3E3D1C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084" y="1775072"/>
              <a:ext cx="2485972" cy="1657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lag of South Africa | Britannica">
              <a:extLst>
                <a:ext uri="{FF2B5EF4-FFF2-40B4-BE49-F238E27FC236}">
                  <a16:creationId xmlns:a16="http://schemas.microsoft.com/office/drawing/2014/main" id="{B40EB9A0-7889-4754-B686-0D5FDDADB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8329" y="1780846"/>
              <a:ext cx="2485972" cy="1657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German Flag, Germany Flag">
              <a:extLst>
                <a:ext uri="{FF2B5EF4-FFF2-40B4-BE49-F238E27FC236}">
                  <a16:creationId xmlns:a16="http://schemas.microsoft.com/office/drawing/2014/main" id="{E3E18B5E-9D2C-48B9-B16E-AB1156E580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490" y="3425614"/>
              <a:ext cx="2517508" cy="171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A2B39A1B-D8C3-4C7E-8258-BD47F2456C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2084" y="3439160"/>
              <a:ext cx="2481410" cy="1700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DF9849A-A5A6-4380-91AA-CB5E6C390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13494" y="3439160"/>
              <a:ext cx="2520808" cy="1700893"/>
            </a:xfrm>
            <a:prstGeom prst="rect">
              <a:avLst/>
            </a:prstGeom>
          </p:spPr>
        </p:pic>
        <p:sp>
          <p:nvSpPr>
            <p:cNvPr id="3" name="AutoShape 14" descr="Flag of Australia - Wikipedia">
              <a:extLst>
                <a:ext uri="{FF2B5EF4-FFF2-40B4-BE49-F238E27FC236}">
                  <a16:creationId xmlns:a16="http://schemas.microsoft.com/office/drawing/2014/main" id="{9369A650-5332-4D1E-8535-F222716D064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57C8704-4240-4AE5-996C-4797680B7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8809" y="5120814"/>
              <a:ext cx="2493274" cy="1712417"/>
            </a:xfrm>
            <a:prstGeom prst="rect">
              <a:avLst/>
            </a:prstGeom>
          </p:spPr>
        </p:pic>
        <p:pic>
          <p:nvPicPr>
            <p:cNvPr id="1040" name="Picture 16" descr="Flag of Mexico - Wikipedia">
              <a:extLst>
                <a:ext uri="{FF2B5EF4-FFF2-40B4-BE49-F238E27FC236}">
                  <a16:creationId xmlns:a16="http://schemas.microsoft.com/office/drawing/2014/main" id="{03F1E0AF-F894-471C-BAF7-3576606E54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7392" y="5114040"/>
              <a:ext cx="2441697" cy="1743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8E5B9C-F8F3-4A78-AF47-A50F61952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48292" y="5135139"/>
              <a:ext cx="2520808" cy="1722860"/>
            </a:xfrm>
            <a:prstGeom prst="rect">
              <a:avLst/>
            </a:prstGeom>
          </p:spPr>
        </p:pic>
      </p:grpSp>
      <p:pic>
        <p:nvPicPr>
          <p:cNvPr id="19" name="MS900074799[1].wav">
            <a:hlinkClick r:id="" action="ppaction://media"/>
            <a:extLst>
              <a:ext uri="{FF2B5EF4-FFF2-40B4-BE49-F238E27FC236}">
                <a16:creationId xmlns:a16="http://schemas.microsoft.com/office/drawing/2014/main" id="{81C6CA5E-D57C-4A6A-99C5-4AED289CB789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0997771" y="1297193"/>
            <a:ext cx="244475" cy="244475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8F16E82-02EF-4223-8A25-C177167117CE}"/>
              </a:ext>
            </a:extLst>
          </p:cNvPr>
          <p:cNvSpPr/>
          <p:nvPr/>
        </p:nvSpPr>
        <p:spPr>
          <a:xfrm>
            <a:off x="10061667" y="505105"/>
            <a:ext cx="2052228" cy="2052228"/>
          </a:xfrm>
          <a:prstGeom prst="ellipse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9F8810D-70C8-4CCC-9DCE-96CC0E2EC951}"/>
              </a:ext>
            </a:extLst>
          </p:cNvPr>
          <p:cNvSpPr/>
          <p:nvPr/>
        </p:nvSpPr>
        <p:spPr>
          <a:xfrm>
            <a:off x="10061667" y="505105"/>
            <a:ext cx="2052228" cy="205222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953CA8-FA7B-48C4-8F1C-DDBF24CB7592}"/>
              </a:ext>
            </a:extLst>
          </p:cNvPr>
          <p:cNvSpPr txBox="1"/>
          <p:nvPr/>
        </p:nvSpPr>
        <p:spPr>
          <a:xfrm>
            <a:off x="10376753" y="1049"/>
            <a:ext cx="1422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6 minutes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19274" y="2405857"/>
            <a:ext cx="2028289" cy="1366376"/>
          </a:xfrm>
          <a:prstGeom prst="rect">
            <a:avLst/>
          </a:prstGeom>
        </p:spPr>
      </p:pic>
      <p:pic>
        <p:nvPicPr>
          <p:cNvPr id="12" name="Picture 10" descr="Flag of Ukraine - Wikipedi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93" y="3772234"/>
            <a:ext cx="2041187" cy="136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lag of the United Arab Emirates - Wikipedia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93" y="5133025"/>
            <a:ext cx="2041187" cy="144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71AD36-560F-422A-0C9E-1B1B05FC0BC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88" y="1543987"/>
            <a:ext cx="7695738" cy="309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B0490-E334-25F4-0035-7A8E87EC1EB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216136F-6CA7-8795-6149-C05DC2F6888D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27CC84-612B-2C47-AE2B-68C924D2040D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6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8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7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02473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E45ABB4-F935-E76E-E44C-A28D7B371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4" r="19774" b="11"/>
          <a:stretch/>
        </p:blipFill>
        <p:spPr>
          <a:xfrm>
            <a:off x="7968222" y="10"/>
            <a:ext cx="4223778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E4DEF-1563-4D09-8042-C7677B24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6831188" cy="13228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54A8B-DE29-48D0-9620-30865DF9CFF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37035" y="2194102"/>
            <a:ext cx="6516216" cy="3908585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/>
            <a:r>
              <a:rPr lang="en-US" sz="2000"/>
              <a:t>To understand that exchange rates appreciate and depreciate</a:t>
            </a:r>
          </a:p>
          <a:p>
            <a:pPr indent="-228600" defTabSz="914400"/>
            <a:r>
              <a:rPr lang="en-US" sz="2000"/>
              <a:t>To analyse the impact of exchange rate appreciation and depreciation</a:t>
            </a:r>
          </a:p>
          <a:p>
            <a:pPr indent="-228600" defTabSz="914400"/>
            <a:r>
              <a:rPr lang="en-US" sz="2000"/>
              <a:t>To evaluate the factors that may cause an exchange rate to appreciate or depreciate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B096A-4CB4-F757-6ADB-F31C5C2476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88" y="154398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E6B840-2FCF-7CFE-3CC1-42BE777158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53BF289-BB51-F8BB-EA6C-23E4D95D8347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9ABB99-D980-9EB0-88C0-8D40F0FA6E3C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726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C95DE4CD-F470-4216-85F5-4D1DB6041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en-US" sz="4000"/>
              <a:t>Activity 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4315AC3-D254-4B75-B7BB-E3EB3C45F6B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-228600" defTabSz="914400"/>
            <a:endParaRPr lang="en-US" altLang="en-US" sz="2000"/>
          </a:p>
          <a:p>
            <a:pPr marL="457200" lvl="1" indent="-228600" defTabSz="914400"/>
            <a:r>
              <a:rPr lang="en-US" altLang="en-US" sz="2000" dirty="0"/>
              <a:t>Find out the value of the pound sterling against the euro today or yesterday.</a:t>
            </a:r>
            <a:endParaRPr lang="en-US" altLang="en-US" sz="2000" dirty="0">
              <a:cs typeface="Calibri"/>
            </a:endParaRPr>
          </a:p>
          <a:p>
            <a:pPr marL="457200" lvl="1" indent="-228600" defTabSz="914400"/>
            <a:endParaRPr lang="en-US" altLang="en-US" sz="2000"/>
          </a:p>
          <a:p>
            <a:pPr marL="457200" lvl="1" indent="-228600" defTabSz="914400"/>
            <a:r>
              <a:rPr lang="en-US" altLang="en-US" sz="2000" dirty="0"/>
              <a:t>What was it a year ago?</a:t>
            </a:r>
            <a:endParaRPr lang="en-US" altLang="en-US" sz="2000" dirty="0">
              <a:cs typeface="Calibri"/>
            </a:endParaRPr>
          </a:p>
          <a:p>
            <a:pPr marL="457200" lvl="1" indent="-228600" defTabSz="914400"/>
            <a:endParaRPr lang="en-US" altLang="en-US" sz="2000"/>
          </a:p>
          <a:p>
            <a:pPr marL="457200" lvl="1" indent="-228600" defTabSz="914400"/>
            <a:r>
              <a:rPr lang="en-US" altLang="en-US" sz="2000" dirty="0"/>
              <a:t>List three factors which might have caused the exchange rate to change?</a:t>
            </a:r>
            <a:endParaRPr lang="en-US" altLang="en-US" sz="2000" dirty="0">
              <a:cs typeface="Calibri"/>
            </a:endParaRPr>
          </a:p>
        </p:txBody>
      </p:sp>
      <p:pic>
        <p:nvPicPr>
          <p:cNvPr id="2053" name="Picture 2052">
            <a:extLst>
              <a:ext uri="{FF2B5EF4-FFF2-40B4-BE49-F238E27FC236}">
                <a16:creationId xmlns:a16="http://schemas.microsoft.com/office/drawing/2014/main" id="{2D3A991C-45A6-7F4E-F60E-6677F34DC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27" r="28623" b="-2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FA06A2-7D3D-68BD-3063-78B55109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88" y="1543987"/>
            <a:ext cx="7695738" cy="3098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197874-9731-B3BB-0055-CF1E5BA328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BD2B63B-92FB-2EC6-63AD-7345358502BC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1CB65-7E53-7309-2882-6A3C296CEDCA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600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C95DE4CD-F470-4216-85F5-4D1DB6041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altLang="en-US" sz="4000"/>
              <a:t>Appreciation and Depreciation</a:t>
            </a:r>
          </a:p>
        </p:txBody>
      </p:sp>
      <p:pic>
        <p:nvPicPr>
          <p:cNvPr id="2053" name="Picture 2052" descr="Digital numbers and graphs">
            <a:extLst>
              <a:ext uri="{FF2B5EF4-FFF2-40B4-BE49-F238E27FC236}">
                <a16:creationId xmlns:a16="http://schemas.microsoft.com/office/drawing/2014/main" id="{E33BA778-AF74-7C0C-5E8A-4F517D8DDA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40" r="25474" b="-3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84315AC3-D254-4B75-B7BB-E3EB3C45F6B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553734" y="2639868"/>
            <a:ext cx="6798539" cy="37052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-228600" defTabSz="914400"/>
            <a:r>
              <a:rPr lang="en-US" sz="2400" dirty="0"/>
              <a:t>Appreciation:</a:t>
            </a:r>
            <a:endParaRPr lang="en-US" sz="2400" dirty="0">
              <a:cs typeface="Calibri"/>
            </a:endParaRPr>
          </a:p>
          <a:p>
            <a:pPr marL="342900" lvl="1" indent="-228600" defTabSz="914400"/>
            <a:r>
              <a:rPr lang="en-US" dirty="0"/>
              <a:t>A rise in the value of one currency compared to another.</a:t>
            </a:r>
            <a:endParaRPr lang="en-US" dirty="0">
              <a:cs typeface="Calibri"/>
            </a:endParaRPr>
          </a:p>
          <a:p>
            <a:pPr marL="114300" lvl="1" indent="0" defTabSz="914400">
              <a:buNone/>
            </a:pPr>
            <a:r>
              <a:rPr lang="en-US" dirty="0"/>
              <a:t>	E.G. Yesterday £1 = $1.50</a:t>
            </a:r>
            <a:endParaRPr lang="en-US" dirty="0">
              <a:cs typeface="Calibri"/>
            </a:endParaRPr>
          </a:p>
          <a:p>
            <a:pPr marL="114300" lvl="1" indent="0" defTabSz="914400">
              <a:buNone/>
            </a:pPr>
            <a:r>
              <a:rPr lang="en-US" dirty="0"/>
              <a:t>	         Today £1 = $1.60</a:t>
            </a:r>
            <a:endParaRPr lang="en-US" dirty="0">
              <a:cs typeface="Calibri"/>
            </a:endParaRPr>
          </a:p>
          <a:p>
            <a:pPr marL="342900" lvl="1" indent="-228600" defTabSz="914400"/>
            <a:r>
              <a:rPr lang="en-US" dirty="0"/>
              <a:t>The Pound has appreciated or ‘strengthened’ against the dollar</a:t>
            </a:r>
            <a:endParaRPr lang="en-US" dirty="0">
              <a:cs typeface="Calibri"/>
            </a:endParaRPr>
          </a:p>
          <a:p>
            <a:pPr marL="0" indent="-228600" defTabSz="914400"/>
            <a:endParaRPr lang="en-US" sz="2400" dirty="0">
              <a:cs typeface="Calibri"/>
            </a:endParaRPr>
          </a:p>
          <a:p>
            <a:pPr marL="0" indent="-228600" defTabSz="914400"/>
            <a:r>
              <a:rPr lang="en-US" sz="2400" dirty="0"/>
              <a:t>Depreciation</a:t>
            </a:r>
            <a:endParaRPr lang="en-US" sz="2400" dirty="0">
              <a:cs typeface="Calibri"/>
            </a:endParaRPr>
          </a:p>
          <a:p>
            <a:pPr marL="342900" lvl="1" indent="-228600" defTabSz="914400"/>
            <a:r>
              <a:rPr lang="en-US" dirty="0"/>
              <a:t>A fall in the value of one currency compared to another.</a:t>
            </a:r>
            <a:endParaRPr lang="en-US" dirty="0">
              <a:cs typeface="Calibri"/>
            </a:endParaRPr>
          </a:p>
          <a:p>
            <a:pPr marL="114300" lvl="1" indent="0" defTabSz="914400">
              <a:buNone/>
            </a:pPr>
            <a:r>
              <a:rPr lang="en-US" dirty="0"/>
              <a:t>	E.G. Yesterday £1 = $1.50</a:t>
            </a:r>
            <a:endParaRPr lang="en-US" dirty="0">
              <a:cs typeface="Calibri"/>
            </a:endParaRPr>
          </a:p>
          <a:p>
            <a:pPr marL="114300" lvl="1" indent="0" defTabSz="914400">
              <a:buNone/>
            </a:pPr>
            <a:r>
              <a:rPr lang="en-US" dirty="0"/>
              <a:t>	        Today £1 = $1.40</a:t>
            </a:r>
            <a:endParaRPr lang="en-US" dirty="0">
              <a:cs typeface="Calibri"/>
            </a:endParaRPr>
          </a:p>
          <a:p>
            <a:pPr marL="342900" lvl="1" indent="-228600" defTabSz="914400"/>
            <a:r>
              <a:rPr lang="en-US" dirty="0"/>
              <a:t>The Pound has depreciated or ‘weakened’ against the dollar.</a:t>
            </a:r>
            <a:endParaRPr lang="en-US" dirty="0">
              <a:cs typeface="Calibri"/>
            </a:endParaRPr>
          </a:p>
          <a:p>
            <a:pPr marL="0" indent="-228600" defTabSz="914400"/>
            <a:endParaRPr lang="en-US" sz="1400" dirty="0"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2AFD79-0589-ECE3-9795-B627656CB4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88" y="1543987"/>
            <a:ext cx="7695738" cy="3098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B9D4B3-AE71-1D5E-9046-5812E80A47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9F13915-09C3-B5E4-7EBE-E3F7CF2DCB92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99B28-A02A-181C-5687-F0FF655386BA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52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C95DE4CD-F470-4216-85F5-4D1DB6041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en-US" sz="4000"/>
              <a:t>Activity - Impact of Currency Appreciation 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4315AC3-D254-4B75-B7BB-E3EB3C45F6B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836680" y="2405066"/>
            <a:ext cx="6002110" cy="423880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-228600" defTabSz="914400"/>
            <a:r>
              <a:rPr lang="en-US" sz="3200" dirty="0"/>
              <a:t>Appreciation:</a:t>
            </a:r>
          </a:p>
          <a:p>
            <a:pPr marL="685800" lvl="2" indent="-228600" defTabSz="914400"/>
            <a:r>
              <a:rPr lang="en-US" sz="1800" dirty="0"/>
              <a:t>Pound appreciates against the dollar</a:t>
            </a:r>
          </a:p>
          <a:p>
            <a:pPr marL="685800" lvl="2" indent="-228600" defTabSz="914400"/>
            <a:r>
              <a:rPr lang="en-US" sz="1800" dirty="0"/>
              <a:t>Yesterday £1 = $1.50	Today £1 = $1.60</a:t>
            </a:r>
          </a:p>
          <a:p>
            <a:pPr marL="685800" lvl="2" indent="-228600" defTabSz="914400"/>
            <a:r>
              <a:rPr lang="en-US" sz="1800" dirty="0"/>
              <a:t>Yesterday - Jaguar car exported to USA cost £20,000 in the UK and ?????? in the USA</a:t>
            </a:r>
          </a:p>
          <a:p>
            <a:pPr marL="685800" lvl="2" indent="-228600" defTabSz="914400"/>
            <a:r>
              <a:rPr lang="en-US" sz="1800" dirty="0"/>
              <a:t>Today - Jaguar car exported to USA cost ?????? in the UK and ?????? in the USA</a:t>
            </a:r>
          </a:p>
          <a:p>
            <a:pPr marL="0" indent="-228600" defTabSz="914400"/>
            <a:endParaRPr lang="en-US" sz="3200" dirty="0"/>
          </a:p>
          <a:p>
            <a:pPr marL="0" indent="-228600" defTabSz="914400"/>
            <a:r>
              <a:rPr lang="en-US" sz="3200" dirty="0">
                <a:solidFill>
                  <a:srgbClr val="FF0000"/>
                </a:solidFill>
              </a:rPr>
              <a:t>Impact of Appreciation:</a:t>
            </a:r>
          </a:p>
          <a:p>
            <a:pPr marL="685800" lvl="2" indent="-228600" defTabSz="914400"/>
            <a:r>
              <a:rPr lang="en-US" sz="1800" dirty="0">
                <a:solidFill>
                  <a:srgbClr val="FF0000"/>
                </a:solidFill>
              </a:rPr>
              <a:t>UK exports become ????? expensive abroad</a:t>
            </a:r>
          </a:p>
          <a:p>
            <a:pPr marL="685800" lvl="2" indent="-228600" defTabSz="914400"/>
            <a:r>
              <a:rPr lang="en-US" sz="1800" dirty="0">
                <a:solidFill>
                  <a:srgbClr val="FF0000"/>
                </a:solidFill>
              </a:rPr>
              <a:t>UK exports become ????? competitive abroad</a:t>
            </a:r>
          </a:p>
          <a:p>
            <a:pPr marL="685800" lvl="2" indent="-228600" defTabSz="914400"/>
            <a:r>
              <a:rPr lang="en-US" sz="1800" dirty="0">
                <a:solidFill>
                  <a:srgbClr val="FF0000"/>
                </a:solidFill>
              </a:rPr>
              <a:t>So to remain competitive UK firms may need to ???? their prices which will ???? their profits.</a:t>
            </a:r>
          </a:p>
        </p:txBody>
      </p:sp>
      <p:pic>
        <p:nvPicPr>
          <p:cNvPr id="2053" name="Picture 2052">
            <a:extLst>
              <a:ext uri="{FF2B5EF4-FFF2-40B4-BE49-F238E27FC236}">
                <a16:creationId xmlns:a16="http://schemas.microsoft.com/office/drawing/2014/main" id="{7E39D888-25ED-3FDB-FD35-7DE0D33147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1" r="35547" b="-10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2647E1-2B65-0127-D770-C0C817741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88" y="1543987"/>
            <a:ext cx="7695738" cy="3098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36AEEA-7848-2194-93DE-6C8175DDC2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0097135-D69F-9753-6B52-0EDAEE9FA878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4CC96-866B-C216-02C9-1CC483CDF9A5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95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C95DE4CD-F470-4216-85F5-4D1DB6041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en-US" sz="4000"/>
              <a:t>Answers - Impact of Currency Appreciation 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4315AC3-D254-4B75-B7BB-E3EB3C45F6B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48930" y="2406650"/>
            <a:ext cx="5181508" cy="37224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-228600" defTabSz="914400"/>
            <a:r>
              <a:rPr lang="en-US" sz="1400"/>
              <a:t>Appreciation:</a:t>
            </a:r>
          </a:p>
          <a:p>
            <a:pPr marL="0" indent="-228600" defTabSz="914400"/>
            <a:r>
              <a:rPr lang="en-US" sz="1400"/>
              <a:t>Pound appreciates against the dollar</a:t>
            </a:r>
          </a:p>
          <a:p>
            <a:pPr marL="0" indent="-228600" defTabSz="914400"/>
            <a:r>
              <a:rPr lang="en-US" sz="1400"/>
              <a:t>Yesterday £1 = $1.50	Today £1 = $1.60</a:t>
            </a:r>
          </a:p>
          <a:p>
            <a:pPr marL="0" indent="-228600" defTabSz="914400"/>
            <a:r>
              <a:rPr lang="en-US" sz="1400"/>
              <a:t>Yesterday - Jaguar car exported to USA cost £20,000 in the UK and</a:t>
            </a:r>
            <a:r>
              <a:rPr lang="en-US" sz="1400" b="1"/>
              <a:t> $30,000 </a:t>
            </a:r>
            <a:r>
              <a:rPr lang="en-US" sz="1400"/>
              <a:t>in the USA</a:t>
            </a:r>
          </a:p>
          <a:p>
            <a:pPr marL="0" indent="-228600" defTabSz="914400"/>
            <a:r>
              <a:rPr lang="en-US" sz="1400"/>
              <a:t>Today - Jaguar car exported to USA cost </a:t>
            </a:r>
            <a:r>
              <a:rPr lang="en-US" sz="1400" b="1"/>
              <a:t>£20,000 </a:t>
            </a:r>
            <a:r>
              <a:rPr lang="en-US" sz="1400"/>
              <a:t>in the UK and </a:t>
            </a:r>
            <a:r>
              <a:rPr lang="en-US" sz="1400" b="1"/>
              <a:t>$32,000 </a:t>
            </a:r>
            <a:r>
              <a:rPr lang="en-US" sz="1400"/>
              <a:t>in the USA</a:t>
            </a:r>
          </a:p>
          <a:p>
            <a:pPr marL="0" indent="-228600" defTabSz="914400"/>
            <a:endParaRPr lang="en-US" sz="1400"/>
          </a:p>
          <a:p>
            <a:pPr marL="0" indent="-228600" defTabSz="914400"/>
            <a:r>
              <a:rPr lang="en-US" sz="1400"/>
              <a:t>Impact of Appreciation:</a:t>
            </a:r>
          </a:p>
          <a:p>
            <a:pPr marL="0" indent="-228600" defTabSz="914400"/>
            <a:r>
              <a:rPr lang="en-US" sz="1400"/>
              <a:t>UK exports become </a:t>
            </a:r>
            <a:r>
              <a:rPr lang="en-US" sz="1400" b="1"/>
              <a:t>more</a:t>
            </a:r>
            <a:r>
              <a:rPr lang="en-US" sz="1400"/>
              <a:t> expensive abroad</a:t>
            </a:r>
          </a:p>
          <a:p>
            <a:pPr marL="0" indent="-228600" defTabSz="914400"/>
            <a:r>
              <a:rPr lang="en-US" sz="1400"/>
              <a:t>UK exports become </a:t>
            </a:r>
            <a:r>
              <a:rPr lang="en-US" sz="1400" b="1"/>
              <a:t>less</a:t>
            </a:r>
            <a:r>
              <a:rPr lang="en-US" sz="1400"/>
              <a:t> competitive abroad</a:t>
            </a:r>
          </a:p>
          <a:p>
            <a:pPr marL="0" indent="-228600" defTabSz="914400"/>
            <a:r>
              <a:rPr lang="en-US" sz="1400"/>
              <a:t>So to remain competitive UK firms may need to </a:t>
            </a:r>
            <a:r>
              <a:rPr lang="en-US" sz="1400" b="1"/>
              <a:t>reduce </a:t>
            </a:r>
            <a:r>
              <a:rPr lang="en-US" sz="1400"/>
              <a:t>their prices which will </a:t>
            </a:r>
            <a:r>
              <a:rPr lang="en-US" sz="1400" b="1"/>
              <a:t>reduce</a:t>
            </a:r>
            <a:r>
              <a:rPr lang="en-US" sz="1400"/>
              <a:t> their profits.</a:t>
            </a:r>
          </a:p>
        </p:txBody>
      </p:sp>
      <p:pic>
        <p:nvPicPr>
          <p:cNvPr id="2053" name="Picture 2052">
            <a:extLst>
              <a:ext uri="{FF2B5EF4-FFF2-40B4-BE49-F238E27FC236}">
                <a16:creationId xmlns:a16="http://schemas.microsoft.com/office/drawing/2014/main" id="{DCA27D90-93C7-9B30-1308-8461397ADD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479" b="11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6AE007-928B-1697-45FF-B2121E3400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88" y="1543987"/>
            <a:ext cx="7695738" cy="3098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BA2E48-7F42-C766-683B-4A12874AEF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DFB3D4B-278B-92C5-83C7-A141133C6B4B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0F5872-D02A-1787-7321-7226FE5F9D09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3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C95DE4CD-F470-4216-85F5-4D1DB60412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8929" y="557190"/>
            <a:ext cx="5181510" cy="16715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altLang="en-US" sz="4000"/>
              <a:t>Impact of Currency Depreciation 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4315AC3-D254-4B75-B7BB-E3EB3C45F6B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48930" y="2406650"/>
            <a:ext cx="5181508" cy="37224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-228600" defTabSz="914400"/>
            <a:r>
              <a:rPr lang="en-US" sz="1100"/>
              <a:t>Depreciation:</a:t>
            </a:r>
          </a:p>
          <a:p>
            <a:pPr marL="0" indent="-228600" defTabSz="914400"/>
            <a:r>
              <a:rPr lang="en-US" sz="1100"/>
              <a:t>Pound depreciates against the dollar</a:t>
            </a:r>
          </a:p>
          <a:p>
            <a:pPr marL="0" indent="-228600" defTabSz="914400"/>
            <a:r>
              <a:rPr lang="en-US" sz="1100"/>
              <a:t>Yesterday £1 = $1.50	Today £1 = $1.40</a:t>
            </a:r>
          </a:p>
          <a:p>
            <a:pPr marL="0" indent="-228600" defTabSz="914400"/>
            <a:r>
              <a:rPr lang="en-US" sz="1100"/>
              <a:t>Yesterday - Jaguar car exported to USA cost £20,000 in the UK and</a:t>
            </a:r>
            <a:r>
              <a:rPr lang="en-US" sz="1100" b="1"/>
              <a:t> $30,000 </a:t>
            </a:r>
            <a:r>
              <a:rPr lang="en-US" sz="1100"/>
              <a:t>in the USA</a:t>
            </a:r>
          </a:p>
          <a:p>
            <a:pPr marL="0" indent="-228600" defTabSz="914400"/>
            <a:r>
              <a:rPr lang="en-US" sz="1100"/>
              <a:t>Today - Jaguar car exported to USA cost </a:t>
            </a:r>
            <a:r>
              <a:rPr lang="en-US" sz="1100" b="1"/>
              <a:t>£20,000 </a:t>
            </a:r>
            <a:r>
              <a:rPr lang="en-US" sz="1100"/>
              <a:t>in the UK and </a:t>
            </a:r>
            <a:r>
              <a:rPr lang="en-US" sz="1100" b="1"/>
              <a:t>$28,000 </a:t>
            </a:r>
            <a:r>
              <a:rPr lang="en-US" sz="1100"/>
              <a:t>in the USA</a:t>
            </a:r>
          </a:p>
          <a:p>
            <a:pPr marL="0" indent="-228600" defTabSz="914400"/>
            <a:endParaRPr lang="en-US" sz="1100"/>
          </a:p>
          <a:p>
            <a:pPr marL="0" indent="-228600" defTabSz="914400"/>
            <a:r>
              <a:rPr lang="en-US" sz="1100"/>
              <a:t>Impact of Appreciation:</a:t>
            </a:r>
          </a:p>
          <a:p>
            <a:pPr marL="0" indent="-228600" defTabSz="914400"/>
            <a:r>
              <a:rPr lang="en-US" sz="1100"/>
              <a:t>UK exports become </a:t>
            </a:r>
            <a:r>
              <a:rPr lang="en-US" sz="1100" b="1"/>
              <a:t>less</a:t>
            </a:r>
            <a:r>
              <a:rPr lang="en-US" sz="1100"/>
              <a:t> expensive abroad</a:t>
            </a:r>
          </a:p>
          <a:p>
            <a:pPr marL="0" indent="-228600" defTabSz="914400"/>
            <a:r>
              <a:rPr lang="en-US" sz="1100"/>
              <a:t>UK exports become </a:t>
            </a:r>
            <a:r>
              <a:rPr lang="en-US" sz="1100" b="1"/>
              <a:t>more</a:t>
            </a:r>
            <a:r>
              <a:rPr lang="en-US" sz="1100"/>
              <a:t> competitive abroad</a:t>
            </a:r>
          </a:p>
          <a:p>
            <a:pPr marL="0" indent="-228600" defTabSz="914400"/>
            <a:r>
              <a:rPr lang="en-US" sz="1100"/>
              <a:t>So UK firms may </a:t>
            </a:r>
            <a:r>
              <a:rPr lang="en-US" sz="1100" b="1"/>
              <a:t>increase </a:t>
            </a:r>
            <a:r>
              <a:rPr lang="en-US" sz="1100"/>
              <a:t>their prices which will </a:t>
            </a:r>
            <a:r>
              <a:rPr lang="en-US" sz="1100" b="1"/>
              <a:t>increase</a:t>
            </a:r>
            <a:r>
              <a:rPr lang="en-US" sz="1100"/>
              <a:t> their profits.</a:t>
            </a:r>
          </a:p>
          <a:p>
            <a:pPr marL="0" indent="-228600" defTabSz="914400"/>
            <a:endParaRPr lang="en-US" sz="1100"/>
          </a:p>
          <a:p>
            <a:pPr marL="0" indent="-228600" defTabSz="914400"/>
            <a:r>
              <a:rPr lang="en-US" sz="1100" b="1"/>
              <a:t>Question: Is a depreciation in the pound good or bad for a business which imports into the UK and why?</a:t>
            </a:r>
          </a:p>
        </p:txBody>
      </p:sp>
      <p:pic>
        <p:nvPicPr>
          <p:cNvPr id="2053" name="Picture 2052">
            <a:extLst>
              <a:ext uri="{FF2B5EF4-FFF2-40B4-BE49-F238E27FC236}">
                <a16:creationId xmlns:a16="http://schemas.microsoft.com/office/drawing/2014/main" id="{03E227FD-E065-9831-704D-838C42FC38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48" r="7190" b="13"/>
          <a:stretch/>
        </p:blipFill>
        <p:spPr>
          <a:xfrm>
            <a:off x="6189155" y="10"/>
            <a:ext cx="6002844" cy="6857990"/>
          </a:xfrm>
          <a:prstGeom prst="rect">
            <a:avLst/>
          </a:prstGeom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A75971-5407-1643-29C5-31ECE46BED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88" y="1543987"/>
            <a:ext cx="7695738" cy="3098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E7D289-E5CB-6342-332D-D1D57A5BEB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43" y="106283"/>
            <a:ext cx="933411" cy="375797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B135A64-72C8-99F7-C523-75AF55AC3679}"/>
              </a:ext>
            </a:extLst>
          </p:cNvPr>
          <p:cNvSpPr txBox="1">
            <a:spLocks/>
          </p:cNvSpPr>
          <p:nvPr/>
        </p:nvSpPr>
        <p:spPr>
          <a:xfrm>
            <a:off x="3943349" y="660463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A4D21A-0F17-EA86-B7C9-56BA204C6928}"/>
              </a:ext>
            </a:extLst>
          </p:cNvPr>
          <p:cNvSpPr txBox="1"/>
          <p:nvPr/>
        </p:nvSpPr>
        <p:spPr>
          <a:xfrm>
            <a:off x="9264424" y="663688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005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36DC3638E3742B0B79B63F34FDF66" ma:contentTypeVersion="3" ma:contentTypeDescription="Create a new document." ma:contentTypeScope="" ma:versionID="d64795dab92fb0753da3ac3dcea45ebb">
  <xsd:schema xmlns:xsd="http://www.w3.org/2001/XMLSchema" xmlns:xs="http://www.w3.org/2001/XMLSchema" xmlns:p="http://schemas.microsoft.com/office/2006/metadata/properties" xmlns:ns2="f8e32401-6fd2-4ce4-872f-f2e7513af3c3" targetNamespace="http://schemas.microsoft.com/office/2006/metadata/properties" ma:root="true" ma:fieldsID="c461cdc0747bd0c959b2f0c83f7c3984" ns2:_="">
    <xsd:import namespace="f8e32401-6fd2-4ce4-872f-f2e7513af3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32401-6fd2-4ce4-872f-f2e7513af3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ADF1228-35AE-4063-84C6-A0F93B0E7B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e32401-6fd2-4ce4-872f-f2e7513af3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BA8D2A-A934-4F3B-8BFB-DA14BC6802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5B7C98-2208-415E-9A52-EC087B58051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</TotalTime>
  <Words>1507</Words>
  <Application>Microsoft Office PowerPoint</Application>
  <PresentationFormat>Widescreen</PresentationFormat>
  <Paragraphs>167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gg sans</vt:lpstr>
      <vt:lpstr>Helmet</vt:lpstr>
      <vt:lpstr>Times New Roman</vt:lpstr>
      <vt:lpstr>Wingdings 3</vt:lpstr>
      <vt:lpstr>Office Theme</vt:lpstr>
      <vt:lpstr>Exchange Rates</vt:lpstr>
      <vt:lpstr>Recall</vt:lpstr>
      <vt:lpstr>Starter activity</vt:lpstr>
      <vt:lpstr>Learning Objectives</vt:lpstr>
      <vt:lpstr>Activity </vt:lpstr>
      <vt:lpstr>Appreciation and Depreciation</vt:lpstr>
      <vt:lpstr>Activity - Impact of Currency Appreciation </vt:lpstr>
      <vt:lpstr>Answers - Impact of Currency Appreciation </vt:lpstr>
      <vt:lpstr>Impact of Currency Depreciation </vt:lpstr>
      <vt:lpstr>Activity: Factors which influence an exchange rate</vt:lpstr>
      <vt:lpstr>Factors which make an exchange rate appreciate</vt:lpstr>
      <vt:lpstr>Factors which make an exchange rate depreciate</vt:lpstr>
      <vt:lpstr>ACTIVITY – YOU ARE A FX DEALERSHIP</vt:lpstr>
      <vt:lpstr>Plenary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Exchange Rates</dc:title>
  <dc:creator>Christian Skinner</dc:creator>
  <cp:lastModifiedBy>Chezka Mae Madrona</cp:lastModifiedBy>
  <cp:revision>62</cp:revision>
  <dcterms:created xsi:type="dcterms:W3CDTF">2020-10-19T21:04:43Z</dcterms:created>
  <dcterms:modified xsi:type="dcterms:W3CDTF">2025-03-18T08:06:37Z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0x0101002C436DC3638E3742B0B79B63F34FDF66</vt:lpwstr>
  </property>
</Properties>
</file>