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sldIdLst>
    <p:sldId id="286" r:id="rId6"/>
    <p:sldId id="285" r:id="rId7"/>
    <p:sldId id="279" r:id="rId8"/>
    <p:sldId id="284" r:id="rId9"/>
    <p:sldId id="281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80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6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750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5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341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0677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362255"/>
            <a:ext cx="8726214" cy="3220963"/>
          </a:xfrm>
          <a:noFill/>
          <a:ln w="76200">
            <a:noFill/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627586" y="580278"/>
            <a:ext cx="8726214" cy="1325563"/>
          </a:xfrm>
          <a:ln w="76200"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501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1" y="521221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2291379"/>
            <a:ext cx="8820808" cy="3885584"/>
          </a:xfrm>
          <a:ln w="76200">
            <a:noFill/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478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880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98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608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352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53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831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48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67193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1053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6087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18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619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513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363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5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653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62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19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5974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18/03/2025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73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4.xml"/><Relationship Id="rId1" Type="http://schemas.openxmlformats.org/officeDocument/2006/relationships/video" Target="https://www.youtube.com/embed/4xG2aJa6UyY" TargetMode="Externa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exampaperspractice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2.3.2 Lean Production</a:t>
            </a:r>
            <a:br>
              <a:rPr lang="en-GB" dirty="0"/>
            </a:br>
            <a:r>
              <a:rPr lang="en-GB" dirty="0"/>
              <a:t>2.3 Productive efficiency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DAEDB28-9640-A0CE-F528-4FA91CF3106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9D1A06E-AFD5-523D-FA2F-C8B8EC2F70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30FD95C-7130-70CD-CB34-43446427B8A5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38B207-C0A7-6935-73EF-BCADE408A20E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007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Kaizen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Kaizen is a system that concentrates on small, but frequent, improvements in every aspect of the production process</a:t>
            </a:r>
          </a:p>
          <a:p>
            <a:r>
              <a:rPr lang="en-GB" dirty="0"/>
              <a:t>All members of the workforce will be involved</a:t>
            </a:r>
          </a:p>
          <a:p>
            <a:r>
              <a:rPr lang="en-GB" dirty="0"/>
              <a:t>Employees are encouraged to work in Kaizen groups</a:t>
            </a:r>
          </a:p>
          <a:p>
            <a:r>
              <a:rPr lang="en-GB" dirty="0"/>
              <a:t>Improvements can take place at any level of the hierarchy</a:t>
            </a:r>
          </a:p>
          <a:p>
            <a:r>
              <a:rPr lang="en-GB" dirty="0"/>
              <a:t>Requires a highly motivated and committed workforce</a:t>
            </a:r>
          </a:p>
          <a:p>
            <a:r>
              <a:rPr lang="en-GB" dirty="0"/>
              <a:t>A vital component of Total Quality Management in order to improve the quality of the production process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EF0372-FD20-238E-900F-6BC451C7D2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1BC757-CEF1-025E-0CD1-4DEDC3A483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C47DF2E-84C1-066A-3AE1-03358E5C938A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E9CCEB-E72A-9DF8-39FD-7438412B8584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7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Just in time management of stock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899873"/>
              </p:ext>
            </p:extLst>
          </p:nvPr>
        </p:nvGraphicFramePr>
        <p:xfrm>
          <a:off x="2532991" y="2160315"/>
          <a:ext cx="8350926" cy="4176464"/>
        </p:xfrm>
        <a:graphic>
          <a:graphicData uri="http://schemas.openxmlformats.org/drawingml/2006/table">
            <a:tbl>
              <a:tblPr firstRow="1" bandRow="1"/>
              <a:tblGrid>
                <a:gridCol w="4175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5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60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Benefits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Difficulties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Less costs in holding inventory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Less working capital required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Less obsolete</a:t>
                      </a:r>
                      <a:r>
                        <a:rPr lang="en-GB" sz="2000" baseline="0" dirty="0"/>
                        <a:t> or </a:t>
                      </a:r>
                      <a:r>
                        <a:rPr lang="en-GB" sz="2000" dirty="0"/>
                        <a:t>ruined inventory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Lower associated costs e.g. security and insurance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Avoids having unsold stock</a:t>
                      </a:r>
                    </a:p>
                    <a:p>
                      <a:endParaRPr lang="en-GB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Little room for error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Very reliant on suppliers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Unexpected orders harder to meet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Any delays in deliveries due to unforeseen circumstance</a:t>
                      </a:r>
                      <a:r>
                        <a:rPr lang="en-GB" sz="2000" baseline="0" dirty="0"/>
                        <a:t> can cause production to come to a halt</a:t>
                      </a:r>
                      <a:endParaRPr lang="en-GB" sz="2000" dirty="0"/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High initial set up costs</a:t>
                      </a:r>
                    </a:p>
                    <a:p>
                      <a:pPr>
                        <a:buFont typeface="Arial" charset="0"/>
                        <a:buChar char="•"/>
                      </a:pPr>
                      <a:r>
                        <a:rPr lang="en-GB" sz="2000" dirty="0"/>
                        <a:t> Complex systems have to be put in place and understood</a:t>
                      </a:r>
                    </a:p>
                    <a:p>
                      <a:endParaRPr lang="en-GB" sz="20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BA3C349F-6CEC-ED13-50E1-0D99AF2D7E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DC1A768-48C7-6B30-BF39-9C0B6796C6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D96A713-04AD-8769-7625-C7832AE0065A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8AAEE8-5148-1845-72F4-AEDF52C1239A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594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Stock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Efficient stock control can reduce waste</a:t>
            </a:r>
          </a:p>
          <a:p>
            <a:pPr lvl="1"/>
            <a:r>
              <a:rPr lang="en-GB" dirty="0"/>
              <a:t>Less obsolete or damaged stock</a:t>
            </a:r>
          </a:p>
          <a:p>
            <a:pPr lvl="1"/>
            <a:r>
              <a:rPr lang="en-GB" dirty="0"/>
              <a:t>Lower costs of holding stocks</a:t>
            </a:r>
          </a:p>
          <a:p>
            <a:r>
              <a:rPr lang="en-GB" dirty="0"/>
              <a:t>Leading to a competitive advantage</a:t>
            </a:r>
          </a:p>
          <a:p>
            <a:pPr lvl="1"/>
            <a:r>
              <a:rPr lang="en-GB" dirty="0"/>
              <a:t>Cost savings can be passed on in the form of lower prices</a:t>
            </a:r>
          </a:p>
          <a:p>
            <a:pPr lvl="1"/>
            <a:r>
              <a:rPr lang="en-GB" dirty="0"/>
              <a:t>Better able to meet the needs of customers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B00A80-1E02-B358-F200-0B9B922881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F59FCC-7D1F-8A6C-0C38-8FB0E192DC2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2BC4969-AEC9-7F83-8D9F-18D9E77D64A3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F394C8-51DC-F792-C3D4-5A21CACCD523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17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Complete the table to show how each method of lean production will impact upon other resources. Remember impacts can be positive and negative.</a:t>
            </a:r>
            <a:endParaRPr lang="en-US" dirty="0"/>
          </a:p>
          <a:p>
            <a:endParaRPr lang="en-GB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8350115"/>
              </p:ext>
            </p:extLst>
          </p:nvPr>
        </p:nvGraphicFramePr>
        <p:xfrm>
          <a:off x="1954784" y="3978062"/>
          <a:ext cx="9977220" cy="2525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7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6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2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43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966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Employees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Machinery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Finance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6974">
                <a:tc>
                  <a:txBody>
                    <a:bodyPr/>
                    <a:lstStyle/>
                    <a:p>
                      <a:r>
                        <a:rPr lang="en-GB" dirty="0"/>
                        <a:t>Just in Time 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672">
                <a:tc>
                  <a:txBody>
                    <a:bodyPr/>
                    <a:lstStyle/>
                    <a:p>
                      <a:r>
                        <a:rPr lang="en-GB" dirty="0"/>
                        <a:t>Kaizen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6AE2961-FBA0-8638-3992-71A259FC65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FDD43FA-AD40-70EA-028F-1996052D63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0656CAAA-8079-393E-61E2-9E0B6A413DE9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9B1115-FD44-B877-F80E-F54328B76A76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841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Competitive advantage from lean 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Can help achieve lower unit cost</a:t>
            </a:r>
          </a:p>
          <a:p>
            <a:pPr lvl="1"/>
            <a:r>
              <a:rPr lang="en-GB" altLang="en-US" dirty="0"/>
              <a:t>Less waste</a:t>
            </a:r>
          </a:p>
          <a:p>
            <a:r>
              <a:rPr lang="en-GB" altLang="en-US" dirty="0"/>
              <a:t>Positive image to consumer</a:t>
            </a:r>
          </a:p>
          <a:p>
            <a:pPr lvl="1"/>
            <a:r>
              <a:rPr lang="en-GB" altLang="en-US" dirty="0"/>
              <a:t>Reputation</a:t>
            </a:r>
          </a:p>
          <a:p>
            <a:pPr lvl="1"/>
            <a:r>
              <a:rPr lang="en-GB" altLang="en-US" dirty="0"/>
              <a:t>Positive word of mouth</a:t>
            </a:r>
          </a:p>
          <a:p>
            <a:r>
              <a:rPr lang="en-GB" altLang="en-US" dirty="0"/>
              <a:t>Unique Selling Point</a:t>
            </a:r>
          </a:p>
          <a:p>
            <a:r>
              <a:rPr lang="en-GB" altLang="en-US" dirty="0"/>
              <a:t>Pricing decisions</a:t>
            </a:r>
          </a:p>
          <a:p>
            <a:r>
              <a:rPr lang="en-GB" altLang="en-US" dirty="0"/>
              <a:t>Motivated workforce</a:t>
            </a:r>
          </a:p>
          <a:p>
            <a:endParaRPr lang="en-GB" altLang="en-US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96365-6688-3074-08BD-58BD82D360A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AE4F7B6-0949-0F49-9B9B-0BE1EC5419F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4DA1C11-0719-44B6-99DB-5C1529C52BE8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A6E6B7-14F9-3DE1-BF51-821514BA7421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069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and difficulties of improving quality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276470"/>
              </p:ext>
            </p:extLst>
          </p:nvPr>
        </p:nvGraphicFramePr>
        <p:xfrm>
          <a:off x="2677886" y="2296645"/>
          <a:ext cx="8675914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79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79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Difficulties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Achieve operational objectives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Gain a competitive advantage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Reduce unit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Enhanced reputation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Motivated workforce striving to achieve common goals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Reluctance of employees to adapt to change or take on additional responsibility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Requires finance to invest in training and test and implement new systems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Reliant on good relationships with resource providers including suppliers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Once achieved must be monitored and reviewed regularly to ensure standards are being maintained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3109681-2F7F-62B0-3422-6907D7938BE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020E77E-43A7-43BF-E8BF-338B10F16A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FAB7D25-303A-C172-F25A-A0B1BE27A7F0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93295A-931A-E6E5-DF4F-D1A15E8349FF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00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Consequences of poor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pairs draw a spider diagram to show the consequences of poor quality</a:t>
            </a:r>
          </a:p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4499992" y="3861048"/>
            <a:ext cx="172819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Poor quality</a:t>
            </a:r>
          </a:p>
        </p:txBody>
      </p:sp>
      <p:sp>
        <p:nvSpPr>
          <p:cNvPr id="5" name="Oval 4"/>
          <p:cNvSpPr/>
          <p:nvPr/>
        </p:nvSpPr>
        <p:spPr>
          <a:xfrm>
            <a:off x="6444208" y="2780928"/>
            <a:ext cx="201622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Cost of reworking faulty goods</a:t>
            </a:r>
          </a:p>
        </p:txBody>
      </p:sp>
      <p:cxnSp>
        <p:nvCxnSpPr>
          <p:cNvPr id="6" name="Straight Arrow Connector 5"/>
          <p:cNvCxnSpPr>
            <a:stCxn id="4" idx="7"/>
            <a:endCxn id="5" idx="2"/>
          </p:cNvCxnSpPr>
          <p:nvPr/>
        </p:nvCxnSpPr>
        <p:spPr>
          <a:xfrm flipV="1">
            <a:off x="5975096" y="3284984"/>
            <a:ext cx="469112" cy="713153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F2D7F57B-CDA8-C057-59DD-5A4B94E17E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7F1C88B-3D86-B452-46BD-F36D6D5CF24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E90505FC-112A-10D4-78CB-5B9FC73546A8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9F26B5-4E08-2B40-62A1-426282D1CB5A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98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44F6-FAEC-4098-8369-3DED657D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DB822-07CD-4FAA-B691-F53401AD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991" y="1985441"/>
            <a:ext cx="9089571" cy="435133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3 lean production methods and explain them. </a:t>
            </a:r>
          </a:p>
          <a:p>
            <a:endParaRPr lang="en-GB" dirty="0"/>
          </a:p>
          <a:p>
            <a:r>
              <a:rPr lang="en-GB" dirty="0"/>
              <a:t>3 ways a business could improve quality </a:t>
            </a:r>
          </a:p>
          <a:p>
            <a:endParaRPr lang="en-GB" dirty="0"/>
          </a:p>
          <a:p>
            <a:r>
              <a:rPr lang="en-GB" dirty="0"/>
              <a:t>The definition of ‘full capacity’</a:t>
            </a:r>
          </a:p>
          <a:p>
            <a:endParaRPr lang="en-GB" dirty="0"/>
          </a:p>
          <a:p>
            <a:r>
              <a:rPr lang="en-GB" dirty="0"/>
              <a:t>The importance of capacity</a:t>
            </a:r>
          </a:p>
          <a:p>
            <a:endParaRPr lang="en-GB" dirty="0"/>
          </a:p>
          <a:p>
            <a:r>
              <a:rPr lang="en-GB" dirty="0"/>
              <a:t>One advantage and disadvantage of quality assurance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8436C7-EF4A-4DEB-945D-9F30922115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FF9CE7-07A3-4A0F-7F49-AEF6AB2DFF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072B5A6-D6D6-3EE7-4CB6-CC2E3BEC3B51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553037-B1C9-402F-6505-B8BC7F09A19A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4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F5F1B-E3C8-44E5-B295-0186B199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B3E83-ECFF-4307-8B89-BB75681C3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Name some of the characteristics that lead to quality products.</a:t>
            </a:r>
          </a:p>
          <a:p>
            <a:r>
              <a:rPr lang="en-GB" dirty="0"/>
              <a:t>How does technology solve quality issues?</a:t>
            </a:r>
          </a:p>
          <a:p>
            <a:r>
              <a:rPr lang="en-GB" dirty="0"/>
              <a:t>What are the consequences of poor quality products?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4D6766-F51B-9D74-B2F7-63EFEE370F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FE8E00C-1AD1-9DB3-64DD-74F9096AB66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112FCE4-23E3-58BF-76F1-158E114184C2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3F2F2D-BC85-3E12-D89B-4583AD69318E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5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4B92E-745A-479A-B5D2-A53F6544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5514" y="22003"/>
            <a:ext cx="7957457" cy="1325563"/>
          </a:xfrm>
        </p:spPr>
        <p:txBody>
          <a:bodyPr/>
          <a:lstStyle/>
          <a:p>
            <a:r>
              <a:rPr lang="en-GB" dirty="0"/>
              <a:t>Recall: Research and tell me all you know about: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E9C566-31FD-4D30-B4A4-1546C8623165}"/>
              </a:ext>
            </a:extLst>
          </p:cNvPr>
          <p:cNvSpPr/>
          <p:nvPr/>
        </p:nvSpPr>
        <p:spPr>
          <a:xfrm>
            <a:off x="2540716" y="1541509"/>
            <a:ext cx="6001788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4472C4"/>
                </a:solidFill>
                <a:effectLst>
                  <a:outerShdw blurRad="12700" dist="38100" dir="2700000" algn="tl" rotWithShape="0">
                    <a:srgbClr val="4472C4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Lean Production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D7696-16C0-4F0F-9DB7-F3E801003B14}"/>
              </a:ext>
            </a:extLst>
          </p:cNvPr>
          <p:cNvSpPr txBox="1"/>
          <p:nvPr/>
        </p:nvSpPr>
        <p:spPr>
          <a:xfrm>
            <a:off x="1785257" y="5635668"/>
            <a:ext cx="100999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Choose one particular method of lean production, give the definition and list at least one advantage and disadvantage. </a:t>
            </a:r>
          </a:p>
        </p:txBody>
      </p:sp>
      <p:pic>
        <p:nvPicPr>
          <p:cNvPr id="6" name="Online Media 5" title="2 Minute Timer">
            <a:hlinkClick r:id="" action="ppaction://media"/>
            <a:extLst>
              <a:ext uri="{FF2B5EF4-FFF2-40B4-BE49-F238E27FC236}">
                <a16:creationId xmlns:a16="http://schemas.microsoft.com/office/drawing/2014/main" id="{62A6F752-D91C-4B29-BF42-1E7D0269E83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720557" y="22003"/>
            <a:ext cx="2457797" cy="13825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763F7E9-3F14-4967-3C5B-B006EB51A12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615D9EC-3030-53D6-D1B7-3F3B45FBE7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8353" y="130122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6C759E8A-799C-6CB7-36D2-6AB377DD827A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2B6AC9-D225-F2B6-C737-7C9C58163953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199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CEFF7-41AE-4F9A-B062-875CE8844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EBC04-83E1-44C9-BA88-6E0C4AA08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could you improve the quality of a product?</a:t>
            </a:r>
          </a:p>
          <a:p>
            <a:r>
              <a:rPr lang="en-GB" dirty="0"/>
              <a:t>How would it work?</a:t>
            </a:r>
          </a:p>
          <a:p>
            <a:r>
              <a:rPr lang="en-GB" dirty="0"/>
              <a:t>What would be the benefits and drawbacks of your method?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A4903E-55EE-846B-46DE-EB66A9CD81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B59C2E-286C-821C-CACB-DB1978ADAB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0812533-479E-8EE5-03F2-2D693D005E5E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48A11C-2EA7-25F7-0997-6AD3624A372B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81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27ED9-DFA1-47B4-8279-7230A67D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4959B-BE0D-45BD-A9FA-5B8BFDD7C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you able to explain what quality assurance is and why it is used?</a:t>
            </a:r>
          </a:p>
          <a:p>
            <a:r>
              <a:rPr lang="en-GB" dirty="0"/>
              <a:t>Are you able to explain the benefits and drawbacks of different lean production techniques? </a:t>
            </a:r>
          </a:p>
          <a:p>
            <a:r>
              <a:rPr lang="en-GB" dirty="0"/>
              <a:t>Are you able to assess the different methods of lean production?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2275CD-2EA4-54D2-3B5A-5CD194191E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7C322A8-915D-103D-BF2B-BA1A53C768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E0EF715-5D65-75B5-93B7-65798B42E090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23EC82-C14F-CC36-289F-1E833B221EFE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8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What is quality assurance?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altLang="en-US" dirty="0"/>
              <a:t>The checking of a product or service at each stage of its production e.g. as it travels along a production line</a:t>
            </a:r>
          </a:p>
          <a:p>
            <a:r>
              <a:rPr lang="en-GB" altLang="en-US" dirty="0"/>
              <a:t>Relies upon self-checking</a:t>
            </a:r>
          </a:p>
          <a:p>
            <a:pPr lvl="1"/>
            <a:r>
              <a:rPr lang="en-GB" altLang="en-US" dirty="0"/>
              <a:t>A sauce chef tastes the sauce before passing to chef in charge of a dish</a:t>
            </a:r>
          </a:p>
          <a:p>
            <a:pPr lvl="1"/>
            <a:r>
              <a:rPr lang="en-GB" altLang="en-US" dirty="0"/>
              <a:t>Each operative checks their stage of the process or component before passing it along</a:t>
            </a:r>
          </a:p>
          <a:p>
            <a:r>
              <a:rPr lang="en-GB" altLang="en-US" sz="2400" dirty="0"/>
              <a:t>Businesses will often strive for quality assurance through the adoption of a system</a:t>
            </a:r>
          </a:p>
          <a:p>
            <a:pPr lvl="1"/>
            <a:r>
              <a:rPr lang="en-GB" altLang="en-US" dirty="0"/>
              <a:t>They will set down a clear process to be followed</a:t>
            </a:r>
          </a:p>
          <a:p>
            <a:pPr lvl="1"/>
            <a:r>
              <a:rPr lang="en-GB" altLang="en-US" dirty="0"/>
              <a:t>The most frequently adopted system is Total Quality Management (TQM)</a:t>
            </a:r>
          </a:p>
          <a:p>
            <a:pPr lvl="1"/>
            <a:r>
              <a:rPr lang="en-GB" altLang="en-US" dirty="0"/>
              <a:t>Many businesses will seek to achieve accreditation for their quality assurance standards e.g. ISO9000</a:t>
            </a:r>
          </a:p>
          <a:p>
            <a:endParaRPr lang="en-GB" altLang="en-US" dirty="0"/>
          </a:p>
          <a:p>
            <a:pPr lvl="1"/>
            <a:endParaRPr lang="en-GB" altLang="en-US" dirty="0"/>
          </a:p>
          <a:p>
            <a:endParaRPr lang="en-GB" altLang="en-US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006EB1-B810-13C6-F786-B2C878EC45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EDE3FCC-5460-C2D2-DB0E-88A372D489B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094580FB-AE6E-9CB8-60E9-F78E27BEF655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928CA1-6EFA-FB8E-C3A5-A439AFEDF21D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assurance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8824860"/>
              </p:ext>
            </p:extLst>
          </p:nvPr>
        </p:nvGraphicFramePr>
        <p:xfrm>
          <a:off x="2195736" y="1844824"/>
          <a:ext cx="8336000" cy="3754120"/>
        </p:xfrm>
        <a:graphic>
          <a:graphicData uri="http://schemas.openxmlformats.org/drawingml/2006/table">
            <a:tbl>
              <a:tblPr firstRow="1" bandRow="1"/>
              <a:tblGrid>
                <a:gridCol w="41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6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Advantages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GB" dirty="0"/>
                        <a:t>Disadvantages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Spots</a:t>
                      </a:r>
                      <a:r>
                        <a:rPr lang="en-GB" baseline="0" dirty="0"/>
                        <a:t> any faults early saving resources being wasted at the next stage of the production process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Motivates workers who are responsible for ensuring quality standards are met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Aims to achieve an objective of zero defects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Ensures clear systems are in place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Enhances the reputation of the business as less chance of faulty goods reaching the end customer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Requires staff training and high levels of staff commitment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/>
                        <a:t>Can slow down the</a:t>
                      </a:r>
                      <a:r>
                        <a:rPr lang="en-GB" baseline="0" dirty="0"/>
                        <a:t> production process and labour productivity leading to higher unit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May demotivate workers who feel under pressure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 dirty="0"/>
                        <a:t>Opportunity cost of managers time when initially implementing the systems and procedures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F714CA9-5985-206E-0BFB-4E1DB3E454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A9C158-8338-C519-29B8-C0DF5CE21E8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DDBBC384-E296-CED6-BA7B-67DC15A6B2E2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7589E36-DE9C-8E98-81D3-D1072F4C226A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194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Quality circles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Quality circles are informal groups of workers who volunteer to meet on a regular basis to discuss issues relating to the workplace </a:t>
            </a:r>
          </a:p>
          <a:p>
            <a:r>
              <a:rPr lang="en-GB" dirty="0"/>
              <a:t>Emphasis is placed on how to improve quality</a:t>
            </a:r>
          </a:p>
          <a:p>
            <a:r>
              <a:rPr lang="en-GB" dirty="0"/>
              <a:t>The workers who are involved in the production of the good or service are best placed to understand any quality issues and suggest ways on improving quality</a:t>
            </a:r>
          </a:p>
          <a:p>
            <a:r>
              <a:rPr lang="en-GB" dirty="0"/>
              <a:t>Recommendations are fed back to management</a:t>
            </a:r>
          </a:p>
          <a:p>
            <a:r>
              <a:rPr lang="en-GB" dirty="0"/>
              <a:t>Increased employee participation leads to higher motivation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3FA631-554D-9C13-55F9-3D1D731245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61B10E8-F223-6C4D-4236-32C52C0F2C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6423A93-ADE8-03EE-2974-B1CA8D1F11E2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FE4B68-4258-856E-C165-7E5513917948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411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Total Quality Management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486" y="2506662"/>
            <a:ext cx="9209313" cy="4351338"/>
          </a:xfrm>
        </p:spPr>
        <p:txBody>
          <a:bodyPr/>
          <a:lstStyle/>
          <a:p>
            <a:pPr marL="0" indent="0">
              <a:buNone/>
            </a:pPr>
            <a:endParaRPr lang="en-GB" altLang="en-US" dirty="0"/>
          </a:p>
          <a:p>
            <a:r>
              <a:rPr lang="en-GB" altLang="en-US" dirty="0"/>
              <a:t>TQM sees quality as the responsibility of all employees</a:t>
            </a:r>
          </a:p>
          <a:p>
            <a:r>
              <a:rPr lang="en-GB" altLang="en-US" dirty="0"/>
              <a:t>Each employee is a link in the chain and treats the next link as if they were an external customer</a:t>
            </a:r>
          </a:p>
          <a:p>
            <a:r>
              <a:rPr lang="en-GB" altLang="en-US" dirty="0"/>
              <a:t>They will pass the product on only if it is correct</a:t>
            </a:r>
          </a:p>
          <a:p>
            <a:r>
              <a:rPr lang="en-GB" altLang="en-US" dirty="0"/>
              <a:t>Philosophy of get it right first time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486056" y="1918447"/>
            <a:ext cx="4826001" cy="792163"/>
            <a:chOff x="1187450" y="1628775"/>
            <a:chExt cx="4826001" cy="792163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2700338" y="1700213"/>
              <a:ext cx="1800225" cy="720725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1187450" y="1628775"/>
              <a:ext cx="1800225" cy="720725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4213226" y="1700213"/>
              <a:ext cx="1800225" cy="720725"/>
            </a:xfrm>
            <a:prstGeom prst="ellips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8" name="Oval 13"/>
          <p:cNvSpPr>
            <a:spLocks noChangeArrowheads="1"/>
          </p:cNvSpPr>
          <p:nvPr/>
        </p:nvSpPr>
        <p:spPr bwMode="auto">
          <a:xfrm>
            <a:off x="8032703" y="1993433"/>
            <a:ext cx="1800225" cy="720725"/>
          </a:xfrm>
          <a:prstGeom prst="ellips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25C147-BA0B-7072-4245-B4CFB6B407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538" y="186120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4C30223-4C24-FC8E-8DCA-2336CDED05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251" y="135820"/>
            <a:ext cx="933411" cy="375797"/>
          </a:xfrm>
          <a:prstGeom prst="rect">
            <a:avLst/>
          </a:prstGeom>
        </p:spPr>
      </p:pic>
      <p:sp>
        <p:nvSpPr>
          <p:cNvPr id="11" name="Footer Placeholder 2">
            <a:extLst>
              <a:ext uri="{FF2B5EF4-FFF2-40B4-BE49-F238E27FC236}">
                <a16:creationId xmlns:a16="http://schemas.microsoft.com/office/drawing/2014/main" id="{D6552FB6-0032-558D-781A-859A638FD859}"/>
              </a:ext>
            </a:extLst>
          </p:cNvPr>
          <p:cNvSpPr txBox="1">
            <a:spLocks/>
          </p:cNvSpPr>
          <p:nvPr/>
        </p:nvSpPr>
        <p:spPr>
          <a:xfrm>
            <a:off x="2059601" y="646480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603CA6-B5EB-A98C-BF51-094430752C76}"/>
              </a:ext>
            </a:extLst>
          </p:cNvPr>
          <p:cNvSpPr txBox="1"/>
          <p:nvPr/>
        </p:nvSpPr>
        <p:spPr>
          <a:xfrm>
            <a:off x="6882772" y="6497046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121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rgbClr val="FF0000"/>
      </a:dk1>
      <a:lt1>
        <a:sysClr val="window" lastClr="FFFFFF"/>
      </a:lt1>
      <a:dk2>
        <a:srgbClr val="FF0000"/>
      </a:dk2>
      <a:lt2>
        <a:srgbClr val="FFFFFF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FF0000"/>
      </a:hlink>
      <a:folHlink>
        <a:srgbClr val="FF000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F5351B-80E6-429D-B409-4FCF41FAA9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2C55ED-C5BE-4BDC-8550-8EF0216A211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B12DB53-5E89-405C-8A9B-9FB7DEC410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32401-6fd2-4ce4-872f-f2e7513af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139</TotalTime>
  <Words>1253</Words>
  <Application>Microsoft Office PowerPoint</Application>
  <PresentationFormat>Widescreen</PresentationFormat>
  <Paragraphs>167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gg sans</vt:lpstr>
      <vt:lpstr>Times New Roman</vt:lpstr>
      <vt:lpstr>Tw Cen MT</vt:lpstr>
      <vt:lpstr>Tw Cen MT Condensed</vt:lpstr>
      <vt:lpstr>Wingdings 3</vt:lpstr>
      <vt:lpstr>Integral</vt:lpstr>
      <vt:lpstr>1_Office Theme</vt:lpstr>
      <vt:lpstr>2.3.2 Lean Production 2.3 Productive efficiency</vt:lpstr>
      <vt:lpstr>Recall</vt:lpstr>
      <vt:lpstr>Recall: Research and tell me all you know about:</vt:lpstr>
      <vt:lpstr>Starter</vt:lpstr>
      <vt:lpstr>Learning Objectives</vt:lpstr>
      <vt:lpstr>What is quality assurance?</vt:lpstr>
      <vt:lpstr>Quality assurance</vt:lpstr>
      <vt:lpstr>Quality circles</vt:lpstr>
      <vt:lpstr>Total Quality Management</vt:lpstr>
      <vt:lpstr>Kaizen</vt:lpstr>
      <vt:lpstr>Just in time management of stock</vt:lpstr>
      <vt:lpstr>Stock control</vt:lpstr>
      <vt:lpstr>Task </vt:lpstr>
      <vt:lpstr>Competitive advantage from lean production</vt:lpstr>
      <vt:lpstr>Benefits and difficulties of improving quality</vt:lpstr>
      <vt:lpstr>Consequences of poor quality</vt:lpstr>
      <vt:lpstr>Plenary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Efficiency and competitiveness using lean production</dc:title>
  <dc:creator>Mr B Pieters</dc:creator>
  <cp:lastModifiedBy>Chezka Mae Madrona</cp:lastModifiedBy>
  <cp:revision>24</cp:revision>
  <dcterms:created xsi:type="dcterms:W3CDTF">2021-04-20T12:16:36Z</dcterms:created>
  <dcterms:modified xsi:type="dcterms:W3CDTF">2025-03-18T08:19:24Z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