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3" r:id="rId5"/>
  </p:sldMasterIdLst>
  <p:sldIdLst>
    <p:sldId id="286" r:id="rId6"/>
    <p:sldId id="285" r:id="rId7"/>
    <p:sldId id="279" r:id="rId8"/>
    <p:sldId id="284" r:id="rId9"/>
    <p:sldId id="281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80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56" y="6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3/18/2025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1750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3/18/2025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55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3/18/2025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83411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2992" y="1825625"/>
            <a:ext cx="8820808" cy="4351338"/>
          </a:xfrm>
          <a:ln w="76200">
            <a:solidFill>
              <a:srgbClr val="FF0000"/>
            </a:solidFill>
          </a:ln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90677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27586" y="2362255"/>
            <a:ext cx="8726214" cy="3220963"/>
          </a:xfrm>
          <a:noFill/>
          <a:ln w="76200">
            <a:noFill/>
          </a:ln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627586" y="580278"/>
            <a:ext cx="8726214" cy="1325563"/>
          </a:xfrm>
          <a:ln w="76200">
            <a:noFill/>
          </a:ln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18/03/2025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ln>
            <a:noFill/>
          </a:ln>
        </p:spPr>
        <p:txBody>
          <a:bodyPr/>
          <a:lstStyle/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85014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32991" y="521221"/>
            <a:ext cx="8820807" cy="1325563"/>
          </a:xfrm>
          <a:ln w="76200">
            <a:noFill/>
          </a:ln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2992" y="2291379"/>
            <a:ext cx="8820808" cy="3885584"/>
          </a:xfrm>
          <a:ln w="76200">
            <a:noFill/>
          </a:ln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4788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2178" y="1709738"/>
            <a:ext cx="8625271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22178" y="4589463"/>
            <a:ext cx="8625272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18/03/2025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88809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18/03/2025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39987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18/03/2025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26080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9930" y="365125"/>
            <a:ext cx="8883869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18/03/2025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23520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18/03/2025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53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3/18/2025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2831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18/03/2025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47487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18/03/2025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67193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5544" y="365125"/>
            <a:ext cx="8768255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5544" y="1825625"/>
            <a:ext cx="8768256" cy="43513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18/03/2025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410531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18/03/2025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66087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2992" y="1825625"/>
            <a:ext cx="8820808" cy="4351338"/>
          </a:xfrm>
          <a:ln w="76200">
            <a:solidFill>
              <a:srgbClr val="FF0000"/>
            </a:solidFill>
          </a:ln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4189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3/18/2025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6196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3/18/2025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513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3/18/2025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363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3/18/2025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859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3/18/2025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653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3/18/2025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462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3/18/2025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9198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3/18/2025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5974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27586" y="365125"/>
            <a:ext cx="872621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27586" y="1825625"/>
            <a:ext cx="872621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2F35D-6C6B-48CF-9C04-9FC684A11D9A}" type="datetimeFigureOut">
              <a:rPr lang="en-GB" smtClean="0"/>
              <a:t>18/03/2025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Box 21"/>
          <p:cNvSpPr txBox="1">
            <a:spLocks noChangeArrowheads="1"/>
          </p:cNvSpPr>
          <p:nvPr userDrawn="1"/>
        </p:nvSpPr>
        <p:spPr bwMode="auto">
          <a:xfrm rot="-5400000">
            <a:off x="-2606039" y="2606042"/>
            <a:ext cx="6858003" cy="1645916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6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Economics</a:t>
            </a:r>
            <a:endParaRPr kumimoji="0" lang="en-US" altLang="en-US" sz="5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7731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exampaperspractice.co.uk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Relationship Id="rId4" Type="http://schemas.openxmlformats.org/officeDocument/2006/relationships/hyperlink" Target="http://www.exampaperspractice.co.uk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Relationship Id="rId4" Type="http://schemas.openxmlformats.org/officeDocument/2006/relationships/hyperlink" Target="http://www.exampaperspractice.co.uk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Relationship Id="rId4" Type="http://schemas.openxmlformats.org/officeDocument/2006/relationships/hyperlink" Target="http://www.exampaperspractice.co.uk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Relationship Id="rId4" Type="http://schemas.openxmlformats.org/officeDocument/2006/relationships/hyperlink" Target="http://www.exampaperspractice.co.uk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Relationship Id="rId4" Type="http://schemas.openxmlformats.org/officeDocument/2006/relationships/hyperlink" Target="http://www.exampaperspractice.co.uk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Relationship Id="rId4" Type="http://schemas.openxmlformats.org/officeDocument/2006/relationships/hyperlink" Target="http://www.exampaperspractice.co.uk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Relationship Id="rId4" Type="http://schemas.openxmlformats.org/officeDocument/2006/relationships/hyperlink" Target="http://www.exampaperspractice.co.uk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Relationship Id="rId4" Type="http://schemas.openxmlformats.org/officeDocument/2006/relationships/hyperlink" Target="http://www.exampaperspractice.co.uk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Relationship Id="rId4" Type="http://schemas.openxmlformats.org/officeDocument/2006/relationships/hyperlink" Target="http://www.exampaperspractice.co.uk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14.xml"/><Relationship Id="rId1" Type="http://schemas.openxmlformats.org/officeDocument/2006/relationships/video" Target="https://www.youtube.com/embed/4xG2aJa6UyY" TargetMode="External"/><Relationship Id="rId6" Type="http://schemas.openxmlformats.org/officeDocument/2006/relationships/hyperlink" Target="http://www.exampaperspractice.co.uk/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Relationship Id="rId4" Type="http://schemas.openxmlformats.org/officeDocument/2006/relationships/hyperlink" Target="http://www.exampaperspractice.co.uk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Relationship Id="rId4" Type="http://schemas.openxmlformats.org/officeDocument/2006/relationships/hyperlink" Target="http://www.exampaperspractice.co.uk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Relationship Id="rId4" Type="http://schemas.openxmlformats.org/officeDocument/2006/relationships/hyperlink" Target="http://www.exampaperspractice.co.uk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Relationship Id="rId4" Type="http://schemas.openxmlformats.org/officeDocument/2006/relationships/hyperlink" Target="http://www.exampaperspractice.co.uk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Relationship Id="rId4" Type="http://schemas.openxmlformats.org/officeDocument/2006/relationships/hyperlink" Target="http://www.exampaperspractice.co.uk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Relationship Id="rId4" Type="http://schemas.openxmlformats.org/officeDocument/2006/relationships/hyperlink" Target="http://www.exampaperspractice.co.uk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2.3.2 Lean Production</a:t>
            </a:r>
            <a:br>
              <a:rPr lang="en-GB" dirty="0"/>
            </a:br>
            <a:r>
              <a:rPr lang="en-GB" dirty="0"/>
              <a:t>2.3 Productive efficiency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DAEDB28-9640-A0CE-F528-4FA91CF3106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8538" y="1861205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9D1A06E-AFD5-523D-FA2F-C8B8EC2F70F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4251" y="135820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030FD95C-7130-70CD-CB34-43446427B8A5}"/>
              </a:ext>
            </a:extLst>
          </p:cNvPr>
          <p:cNvSpPr txBox="1">
            <a:spLocks/>
          </p:cNvSpPr>
          <p:nvPr/>
        </p:nvSpPr>
        <p:spPr>
          <a:xfrm>
            <a:off x="2059601" y="6464801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338B207-C0A7-6935-73EF-BCADE408A20E}"/>
              </a:ext>
            </a:extLst>
          </p:cNvPr>
          <p:cNvSpPr txBox="1"/>
          <p:nvPr/>
        </p:nvSpPr>
        <p:spPr>
          <a:xfrm>
            <a:off x="6882772" y="6497046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00077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Kaizen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Kaizen is a system that concentrates on small, but frequent, improvements in every aspect of the production process</a:t>
            </a:r>
          </a:p>
          <a:p>
            <a:r>
              <a:rPr lang="en-GB" dirty="0"/>
              <a:t>All members of the workforce will be involved</a:t>
            </a:r>
          </a:p>
          <a:p>
            <a:r>
              <a:rPr lang="en-GB" dirty="0"/>
              <a:t>Employees are encouraged to work in Kaizen groups</a:t>
            </a:r>
          </a:p>
          <a:p>
            <a:r>
              <a:rPr lang="en-GB" dirty="0"/>
              <a:t>Improvements can take place at any level of the hierarchy</a:t>
            </a:r>
          </a:p>
          <a:p>
            <a:r>
              <a:rPr lang="en-GB" dirty="0"/>
              <a:t>Requires a highly motivated and committed workforce</a:t>
            </a:r>
          </a:p>
          <a:p>
            <a:r>
              <a:rPr lang="en-GB" dirty="0"/>
              <a:t>A vital component of Total Quality Management in order to improve the quality of the production process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0EF0372-FD20-238E-900F-6BC451C7D2C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8538" y="1861205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B1BC757-CEF1-025E-0CD1-4DEDC3A483E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4251" y="135820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2C47DF2E-84C1-066A-3AE1-03358E5C938A}"/>
              </a:ext>
            </a:extLst>
          </p:cNvPr>
          <p:cNvSpPr txBox="1">
            <a:spLocks/>
          </p:cNvSpPr>
          <p:nvPr/>
        </p:nvSpPr>
        <p:spPr>
          <a:xfrm>
            <a:off x="2059601" y="6464801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E9CCEB-E72A-9DF8-39FD-7438412B8584}"/>
              </a:ext>
            </a:extLst>
          </p:cNvPr>
          <p:cNvSpPr txBox="1"/>
          <p:nvPr/>
        </p:nvSpPr>
        <p:spPr>
          <a:xfrm>
            <a:off x="6882772" y="6497046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0734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Just in time management of stock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4899873"/>
              </p:ext>
            </p:extLst>
          </p:nvPr>
        </p:nvGraphicFramePr>
        <p:xfrm>
          <a:off x="2532991" y="2160315"/>
          <a:ext cx="8350926" cy="4176464"/>
        </p:xfrm>
        <a:graphic>
          <a:graphicData uri="http://schemas.openxmlformats.org/drawingml/2006/table">
            <a:tbl>
              <a:tblPr firstRow="1" bandRow="1"/>
              <a:tblGrid>
                <a:gridCol w="41754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754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606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GB" dirty="0"/>
                        <a:t>Benefits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7A7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GB" dirty="0"/>
                        <a:t>Difficulties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7A7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4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Font typeface="Arial" charset="0"/>
                        <a:buChar char="•"/>
                      </a:pPr>
                      <a:r>
                        <a:rPr lang="en-GB" sz="2000" dirty="0"/>
                        <a:t> Less costs in holding inventory</a:t>
                      </a:r>
                    </a:p>
                    <a:p>
                      <a:pPr>
                        <a:buFont typeface="Arial" charset="0"/>
                        <a:buChar char="•"/>
                      </a:pPr>
                      <a:r>
                        <a:rPr lang="en-GB" sz="2000" dirty="0"/>
                        <a:t> Less working capital required</a:t>
                      </a:r>
                    </a:p>
                    <a:p>
                      <a:pPr>
                        <a:buFont typeface="Arial" charset="0"/>
                        <a:buChar char="•"/>
                      </a:pPr>
                      <a:r>
                        <a:rPr lang="en-GB" sz="2000" dirty="0"/>
                        <a:t> Less obsolete</a:t>
                      </a:r>
                      <a:r>
                        <a:rPr lang="en-GB" sz="2000" baseline="0" dirty="0"/>
                        <a:t> or </a:t>
                      </a:r>
                      <a:r>
                        <a:rPr lang="en-GB" sz="2000" dirty="0"/>
                        <a:t>ruined inventory</a:t>
                      </a:r>
                    </a:p>
                    <a:p>
                      <a:pPr>
                        <a:buFont typeface="Arial" charset="0"/>
                        <a:buChar char="•"/>
                      </a:pPr>
                      <a:r>
                        <a:rPr lang="en-GB" sz="2000" dirty="0"/>
                        <a:t> Lower associated costs e.g. security and insurance</a:t>
                      </a:r>
                    </a:p>
                    <a:p>
                      <a:pPr>
                        <a:buFont typeface="Arial" charset="0"/>
                        <a:buChar char="•"/>
                      </a:pPr>
                      <a:r>
                        <a:rPr lang="en-GB" sz="2000" dirty="0"/>
                        <a:t> Avoids having unsold stock</a:t>
                      </a:r>
                    </a:p>
                    <a:p>
                      <a:endParaRPr lang="en-GB" sz="20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7A7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buFont typeface="Arial" charset="0"/>
                        <a:buChar char="•"/>
                      </a:pPr>
                      <a:r>
                        <a:rPr lang="en-GB" sz="2000" dirty="0"/>
                        <a:t> Little room for error</a:t>
                      </a:r>
                    </a:p>
                    <a:p>
                      <a:pPr>
                        <a:buFont typeface="Arial" charset="0"/>
                        <a:buChar char="•"/>
                      </a:pPr>
                      <a:r>
                        <a:rPr lang="en-GB" sz="2000" dirty="0"/>
                        <a:t> Very reliant on suppliers</a:t>
                      </a:r>
                    </a:p>
                    <a:p>
                      <a:pPr>
                        <a:buFont typeface="Arial" charset="0"/>
                        <a:buChar char="•"/>
                      </a:pPr>
                      <a:r>
                        <a:rPr lang="en-GB" sz="2000" dirty="0"/>
                        <a:t> Unexpected orders harder to meet</a:t>
                      </a:r>
                    </a:p>
                    <a:p>
                      <a:pPr>
                        <a:buFont typeface="Arial" charset="0"/>
                        <a:buChar char="•"/>
                      </a:pPr>
                      <a:r>
                        <a:rPr lang="en-GB" sz="2000" dirty="0"/>
                        <a:t>Any delays in deliveries due to unforeseen circumstance</a:t>
                      </a:r>
                      <a:r>
                        <a:rPr lang="en-GB" sz="2000" baseline="0" dirty="0"/>
                        <a:t> can cause production to come to a halt</a:t>
                      </a:r>
                      <a:endParaRPr lang="en-GB" sz="2000" dirty="0"/>
                    </a:p>
                    <a:p>
                      <a:pPr>
                        <a:buFont typeface="Arial" charset="0"/>
                        <a:buChar char="•"/>
                      </a:pPr>
                      <a:r>
                        <a:rPr lang="en-GB" sz="2000" dirty="0"/>
                        <a:t> High initial set up costs</a:t>
                      </a:r>
                    </a:p>
                    <a:p>
                      <a:pPr>
                        <a:buFont typeface="Arial" charset="0"/>
                        <a:buChar char="•"/>
                      </a:pPr>
                      <a:r>
                        <a:rPr lang="en-GB" sz="2000" dirty="0"/>
                        <a:t> Complex systems have to be put in place and understood</a:t>
                      </a:r>
                    </a:p>
                    <a:p>
                      <a:endParaRPr lang="en-GB" sz="20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7A7A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BA3C349F-6CEC-ED13-50E1-0D99AF2D7EE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8538" y="1861205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DC1A768-48C7-6B30-BF39-9C0B6796C6A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4251" y="135820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2D96A713-04AD-8769-7625-C7832AE0065A}"/>
              </a:ext>
            </a:extLst>
          </p:cNvPr>
          <p:cNvSpPr txBox="1">
            <a:spLocks/>
          </p:cNvSpPr>
          <p:nvPr/>
        </p:nvSpPr>
        <p:spPr>
          <a:xfrm>
            <a:off x="2059601" y="6464801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38AAEE8-5148-1845-72F4-AEDF52C1239A}"/>
              </a:ext>
            </a:extLst>
          </p:cNvPr>
          <p:cNvSpPr txBox="1"/>
          <p:nvPr/>
        </p:nvSpPr>
        <p:spPr>
          <a:xfrm>
            <a:off x="6882772" y="6497046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5944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Stock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Efficient stock control can reduce waste</a:t>
            </a:r>
          </a:p>
          <a:p>
            <a:pPr lvl="1"/>
            <a:r>
              <a:rPr lang="en-GB" dirty="0"/>
              <a:t>Less obsolete or damaged stock</a:t>
            </a:r>
          </a:p>
          <a:p>
            <a:pPr lvl="1"/>
            <a:r>
              <a:rPr lang="en-GB" dirty="0"/>
              <a:t>Lower costs of holding stocks</a:t>
            </a:r>
          </a:p>
          <a:p>
            <a:r>
              <a:rPr lang="en-GB" dirty="0"/>
              <a:t>Leading to a competitive advantage</a:t>
            </a:r>
          </a:p>
          <a:p>
            <a:pPr lvl="1"/>
            <a:r>
              <a:rPr lang="en-GB" dirty="0"/>
              <a:t>Cost savings can be passed on in the form of lower prices</a:t>
            </a:r>
          </a:p>
          <a:p>
            <a:pPr lvl="1"/>
            <a:r>
              <a:rPr lang="en-GB" dirty="0"/>
              <a:t>Better able to meet the needs of customers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DB00A80-1E02-B358-F200-0B9B9228814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8538" y="1861205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8F59FCC-7D1F-8A6C-0C38-8FB0E192DC2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4251" y="135820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52BC4969-AEC9-7F83-8D9F-18D9E77D64A3}"/>
              </a:ext>
            </a:extLst>
          </p:cNvPr>
          <p:cNvSpPr txBox="1">
            <a:spLocks/>
          </p:cNvSpPr>
          <p:nvPr/>
        </p:nvSpPr>
        <p:spPr>
          <a:xfrm>
            <a:off x="2059601" y="6464801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5F394C8-51DC-F792-C3D4-5A21CACCD523}"/>
              </a:ext>
            </a:extLst>
          </p:cNvPr>
          <p:cNvSpPr txBox="1"/>
          <p:nvPr/>
        </p:nvSpPr>
        <p:spPr>
          <a:xfrm>
            <a:off x="6882772" y="6497046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2171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Task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Complete the table to show how each method of lean production will impact upon other resources. Remember impacts can be positive and negative.</a:t>
            </a:r>
            <a:endParaRPr lang="en-US" dirty="0"/>
          </a:p>
          <a:p>
            <a:endParaRPr lang="en-GB" dirty="0"/>
          </a:p>
        </p:txBody>
      </p:sp>
      <p:graphicFrame>
        <p:nvGraphicFramePr>
          <p:cNvPr id="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8350115"/>
              </p:ext>
            </p:extLst>
          </p:nvPr>
        </p:nvGraphicFramePr>
        <p:xfrm>
          <a:off x="1954784" y="3978062"/>
          <a:ext cx="9977220" cy="2525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71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66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66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824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143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9667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Employees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Machinery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Stock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Finance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6974">
                <a:tc>
                  <a:txBody>
                    <a:bodyPr/>
                    <a:lstStyle/>
                    <a:p>
                      <a:r>
                        <a:rPr lang="en-GB" dirty="0"/>
                        <a:t>Just in Time operations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6672">
                <a:tc>
                  <a:txBody>
                    <a:bodyPr/>
                    <a:lstStyle/>
                    <a:p>
                      <a:r>
                        <a:rPr lang="en-GB" dirty="0"/>
                        <a:t>Kaizen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86AE2961-FBA0-8638-3992-71A259FC653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8538" y="1861205"/>
            <a:ext cx="7695738" cy="309835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FDD43FA-AD40-70EA-028F-1996052D633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4251" y="135820"/>
            <a:ext cx="933411" cy="375797"/>
          </a:xfrm>
          <a:prstGeom prst="rect">
            <a:avLst/>
          </a:prstGeom>
        </p:spPr>
      </p:pic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0656CAAA-8079-393E-61E2-9E0B6A413DE9}"/>
              </a:ext>
            </a:extLst>
          </p:cNvPr>
          <p:cNvSpPr txBox="1">
            <a:spLocks/>
          </p:cNvSpPr>
          <p:nvPr/>
        </p:nvSpPr>
        <p:spPr>
          <a:xfrm>
            <a:off x="2059601" y="6464801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B9B1115-FD44-B877-F80E-F54328B76A76}"/>
              </a:ext>
            </a:extLst>
          </p:cNvPr>
          <p:cNvSpPr txBox="1"/>
          <p:nvPr/>
        </p:nvSpPr>
        <p:spPr>
          <a:xfrm>
            <a:off x="6882772" y="6497046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88419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Competitive advantage from lean production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/>
              <a:t>Can help achieve lower unit cost</a:t>
            </a:r>
          </a:p>
          <a:p>
            <a:pPr lvl="1"/>
            <a:r>
              <a:rPr lang="en-GB" altLang="en-US" dirty="0"/>
              <a:t>Less waste</a:t>
            </a:r>
          </a:p>
          <a:p>
            <a:r>
              <a:rPr lang="en-GB" altLang="en-US" dirty="0"/>
              <a:t>Positive image to consumer</a:t>
            </a:r>
          </a:p>
          <a:p>
            <a:pPr lvl="1"/>
            <a:r>
              <a:rPr lang="en-GB" altLang="en-US" dirty="0"/>
              <a:t>Reputation</a:t>
            </a:r>
          </a:p>
          <a:p>
            <a:pPr lvl="1"/>
            <a:r>
              <a:rPr lang="en-GB" altLang="en-US" dirty="0"/>
              <a:t>Positive word of mouth</a:t>
            </a:r>
          </a:p>
          <a:p>
            <a:r>
              <a:rPr lang="en-GB" altLang="en-US" dirty="0"/>
              <a:t>Unique Selling Point</a:t>
            </a:r>
          </a:p>
          <a:p>
            <a:r>
              <a:rPr lang="en-GB" altLang="en-US" dirty="0"/>
              <a:t>Pricing decisions</a:t>
            </a:r>
          </a:p>
          <a:p>
            <a:r>
              <a:rPr lang="en-GB" altLang="en-US" dirty="0"/>
              <a:t>Motivated workforce</a:t>
            </a:r>
          </a:p>
          <a:p>
            <a:endParaRPr lang="en-GB" altLang="en-US" dirty="0"/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9E96365-6688-3074-08BD-58BD82D360A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8538" y="1861205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AE4F7B6-0949-0F49-9B9B-0BE1EC5419F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4251" y="135820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44DA1C11-0719-44B6-99DB-5C1529C52BE8}"/>
              </a:ext>
            </a:extLst>
          </p:cNvPr>
          <p:cNvSpPr txBox="1">
            <a:spLocks/>
          </p:cNvSpPr>
          <p:nvPr/>
        </p:nvSpPr>
        <p:spPr>
          <a:xfrm>
            <a:off x="2059601" y="6464801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2A6E6B7-14F9-3DE1-BF51-821514BA7421}"/>
              </a:ext>
            </a:extLst>
          </p:cNvPr>
          <p:cNvSpPr txBox="1"/>
          <p:nvPr/>
        </p:nvSpPr>
        <p:spPr>
          <a:xfrm>
            <a:off x="6882772" y="6497046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0694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Benefits and difficulties of improving quality</a:t>
            </a: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2276470"/>
              </p:ext>
            </p:extLst>
          </p:nvPr>
        </p:nvGraphicFramePr>
        <p:xfrm>
          <a:off x="2677886" y="2296645"/>
          <a:ext cx="8675914" cy="402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79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379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Benefits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Difficulties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Achieve operational objectives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Gain a competitive advantage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Reduce unit costs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Enhanced reputation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Motivated workforce striving to achieve common goals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Reluctance of employees to adapt to change or take on additional responsibility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Requires finance to invest in training and test and implement new systems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Reliant on good relationships with resource providers including suppliers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Once achieved must be monitored and reviewed regularly to ensure standards are being maintained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33109681-2F7F-62B0-3422-6907D7938BE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8538" y="1861205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020E77E-43A7-43BF-E8BF-338B10F16A1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4251" y="135820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8FAB7D25-303A-C172-F25A-A0B1BE27A7F0}"/>
              </a:ext>
            </a:extLst>
          </p:cNvPr>
          <p:cNvSpPr txBox="1">
            <a:spLocks/>
          </p:cNvSpPr>
          <p:nvPr/>
        </p:nvSpPr>
        <p:spPr>
          <a:xfrm>
            <a:off x="2059601" y="6464801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93295A-931A-E6E5-DF4F-D1A15E8349FF}"/>
              </a:ext>
            </a:extLst>
          </p:cNvPr>
          <p:cNvSpPr txBox="1"/>
          <p:nvPr/>
        </p:nvSpPr>
        <p:spPr>
          <a:xfrm>
            <a:off x="6882772" y="6497046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7006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Consequences of poor quality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 pairs draw a spider diagram to show the consequences of poor quality</a:t>
            </a:r>
          </a:p>
          <a:p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4499992" y="3861048"/>
            <a:ext cx="1728192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Poor quality</a:t>
            </a:r>
          </a:p>
        </p:txBody>
      </p:sp>
      <p:sp>
        <p:nvSpPr>
          <p:cNvPr id="5" name="Oval 4"/>
          <p:cNvSpPr/>
          <p:nvPr/>
        </p:nvSpPr>
        <p:spPr>
          <a:xfrm>
            <a:off x="6444208" y="2780928"/>
            <a:ext cx="2016224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Cost of reworking faulty goods</a:t>
            </a:r>
          </a:p>
        </p:txBody>
      </p:sp>
      <p:cxnSp>
        <p:nvCxnSpPr>
          <p:cNvPr id="6" name="Straight Arrow Connector 5"/>
          <p:cNvCxnSpPr>
            <a:stCxn id="4" idx="7"/>
            <a:endCxn id="5" idx="2"/>
          </p:cNvCxnSpPr>
          <p:nvPr/>
        </p:nvCxnSpPr>
        <p:spPr>
          <a:xfrm flipV="1">
            <a:off x="5975096" y="3284984"/>
            <a:ext cx="469112" cy="71315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F2D7F57B-CDA8-C057-59DD-5A4B94E17E0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8538" y="1861205"/>
            <a:ext cx="7695738" cy="309835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7F1C88B-3D86-B452-46BD-F36D6D5CF24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4251" y="135820"/>
            <a:ext cx="933411" cy="375797"/>
          </a:xfrm>
          <a:prstGeom prst="rect">
            <a:avLst/>
          </a:prstGeom>
        </p:spPr>
      </p:pic>
      <p:sp>
        <p:nvSpPr>
          <p:cNvPr id="9" name="Footer Placeholder 2">
            <a:extLst>
              <a:ext uri="{FF2B5EF4-FFF2-40B4-BE49-F238E27FC236}">
                <a16:creationId xmlns:a16="http://schemas.microsoft.com/office/drawing/2014/main" id="{E90505FC-112A-10D4-78CB-5B9FC73546A8}"/>
              </a:ext>
            </a:extLst>
          </p:cNvPr>
          <p:cNvSpPr txBox="1">
            <a:spLocks/>
          </p:cNvSpPr>
          <p:nvPr/>
        </p:nvSpPr>
        <p:spPr>
          <a:xfrm>
            <a:off x="2059601" y="6464801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9F26B5-4E08-2B40-62A1-426282D1CB5A}"/>
              </a:ext>
            </a:extLst>
          </p:cNvPr>
          <p:cNvSpPr txBox="1"/>
          <p:nvPr/>
        </p:nvSpPr>
        <p:spPr>
          <a:xfrm>
            <a:off x="6882772" y="6497046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2982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C44F6-FAEC-4098-8369-3DED657D6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Plenary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8DB822-07CD-4FAA-B691-F53401ADE3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32991" y="1985441"/>
            <a:ext cx="9089571" cy="4351338"/>
          </a:xfrm>
        </p:spPr>
        <p:txBody>
          <a:bodyPr>
            <a:normAutofit lnSpcReduction="10000"/>
          </a:bodyPr>
          <a:lstStyle/>
          <a:p>
            <a:r>
              <a:rPr lang="en-GB" dirty="0"/>
              <a:t>3 lean production methods and explain them. </a:t>
            </a:r>
          </a:p>
          <a:p>
            <a:endParaRPr lang="en-GB" dirty="0"/>
          </a:p>
          <a:p>
            <a:r>
              <a:rPr lang="en-GB" dirty="0"/>
              <a:t>3 ways a business could improve quality </a:t>
            </a:r>
          </a:p>
          <a:p>
            <a:endParaRPr lang="en-GB" dirty="0"/>
          </a:p>
          <a:p>
            <a:r>
              <a:rPr lang="en-GB" dirty="0"/>
              <a:t>The definition of ‘full capacity’</a:t>
            </a:r>
          </a:p>
          <a:p>
            <a:endParaRPr lang="en-GB" dirty="0"/>
          </a:p>
          <a:p>
            <a:r>
              <a:rPr lang="en-GB" dirty="0"/>
              <a:t>The importance of capacity</a:t>
            </a:r>
          </a:p>
          <a:p>
            <a:endParaRPr lang="en-GB" dirty="0"/>
          </a:p>
          <a:p>
            <a:r>
              <a:rPr lang="en-GB" dirty="0"/>
              <a:t>One advantage and disadvantage of quality assurance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E8436C7-EF4A-4DEB-945D-9F309221157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8538" y="1861205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2FF9CE7-07A3-4A0F-7F49-AEF6AB2DFF9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4251" y="135820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0072B5A6-D6D6-3EE7-4CB6-CC2E3BEC3B51}"/>
              </a:ext>
            </a:extLst>
          </p:cNvPr>
          <p:cNvSpPr txBox="1">
            <a:spLocks/>
          </p:cNvSpPr>
          <p:nvPr/>
        </p:nvSpPr>
        <p:spPr>
          <a:xfrm>
            <a:off x="2059601" y="6464801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B553037-B1C9-402F-6505-B8BC7F09A19A}"/>
              </a:ext>
            </a:extLst>
          </p:cNvPr>
          <p:cNvSpPr txBox="1"/>
          <p:nvPr/>
        </p:nvSpPr>
        <p:spPr>
          <a:xfrm>
            <a:off x="6882772" y="6497046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441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F5F1B-E3C8-44E5-B295-0186B1999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Recall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3B3E83-ECFF-4307-8B89-BB75681C36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Name some of the characteristics that lead to quality products.</a:t>
            </a:r>
          </a:p>
          <a:p>
            <a:r>
              <a:rPr lang="en-GB" dirty="0"/>
              <a:t>How does technology solve quality issues?</a:t>
            </a:r>
          </a:p>
          <a:p>
            <a:r>
              <a:rPr lang="en-GB" dirty="0"/>
              <a:t>What are the consequences of poor quality products?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F4D6766-F51B-9D74-B2F7-63EFEE370FA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8538" y="1861205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FE8E00C-1AD1-9DB3-64DD-74F9096AB66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4251" y="135820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0112FCE4-23E3-58BF-76F1-158E114184C2}"/>
              </a:ext>
            </a:extLst>
          </p:cNvPr>
          <p:cNvSpPr txBox="1">
            <a:spLocks/>
          </p:cNvSpPr>
          <p:nvPr/>
        </p:nvSpPr>
        <p:spPr>
          <a:xfrm>
            <a:off x="2059601" y="6464801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63F2F2D-BC85-3E12-D89B-4583AD69318E}"/>
              </a:ext>
            </a:extLst>
          </p:cNvPr>
          <p:cNvSpPr txBox="1"/>
          <p:nvPr/>
        </p:nvSpPr>
        <p:spPr>
          <a:xfrm>
            <a:off x="6882772" y="6497046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659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4B92E-745A-479A-B5D2-A53F6544F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5514" y="22003"/>
            <a:ext cx="7957457" cy="1325563"/>
          </a:xfrm>
        </p:spPr>
        <p:txBody>
          <a:bodyPr/>
          <a:lstStyle/>
          <a:p>
            <a:r>
              <a:rPr lang="en-GB" dirty="0"/>
              <a:t>Recall: Research and tell me all you know about: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AE9C566-31FD-4D30-B4A4-1546C8623165}"/>
              </a:ext>
            </a:extLst>
          </p:cNvPr>
          <p:cNvSpPr/>
          <p:nvPr/>
        </p:nvSpPr>
        <p:spPr>
          <a:xfrm>
            <a:off x="2540716" y="1541509"/>
            <a:ext cx="6001788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1" i="0" u="none" strike="noStrike" kern="1200" cap="none" spc="0" normalizeH="0" baseline="0" noProof="0" dirty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4472C4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Lean Production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04D7696-16C0-4F0F-9DB7-F3E801003B14}"/>
              </a:ext>
            </a:extLst>
          </p:cNvPr>
          <p:cNvSpPr txBox="1"/>
          <p:nvPr/>
        </p:nvSpPr>
        <p:spPr>
          <a:xfrm>
            <a:off x="1785257" y="5635668"/>
            <a:ext cx="100999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Challenge: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Choose one particular method of lean production, give the definition and list at least one advantage and disadvantage. </a:t>
            </a:r>
          </a:p>
        </p:txBody>
      </p:sp>
      <p:pic>
        <p:nvPicPr>
          <p:cNvPr id="6" name="Online Media 5" title="2 Minute Timer">
            <a:hlinkClick r:id="" action="ppaction://media"/>
            <a:extLst>
              <a:ext uri="{FF2B5EF4-FFF2-40B4-BE49-F238E27FC236}">
                <a16:creationId xmlns:a16="http://schemas.microsoft.com/office/drawing/2014/main" id="{62A6F752-D91C-4B29-BF42-1E7D0269E835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9720557" y="22003"/>
            <a:ext cx="2457797" cy="138251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763F7E9-3F14-4967-3C5B-B006EB51A12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8538" y="1861205"/>
            <a:ext cx="7695738" cy="309835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615D9EC-3030-53D6-D1B7-3F3B45FBE79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8353" y="130122"/>
            <a:ext cx="933411" cy="375797"/>
          </a:xfrm>
          <a:prstGeom prst="rect">
            <a:avLst/>
          </a:prstGeom>
        </p:spPr>
      </p:pic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6C759E8A-799C-6CB7-36D2-6AB377DD827A}"/>
              </a:ext>
            </a:extLst>
          </p:cNvPr>
          <p:cNvSpPr txBox="1">
            <a:spLocks/>
          </p:cNvSpPr>
          <p:nvPr/>
        </p:nvSpPr>
        <p:spPr>
          <a:xfrm>
            <a:off x="2059601" y="6464801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B2B6AC9-D225-F2B6-C737-7C9C58163953}"/>
              </a:ext>
            </a:extLst>
          </p:cNvPr>
          <p:cNvSpPr txBox="1"/>
          <p:nvPr/>
        </p:nvSpPr>
        <p:spPr>
          <a:xfrm>
            <a:off x="6882772" y="6497046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1199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FCEFF7-41AE-4F9A-B062-875CE8844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Starter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EEBC04-83E1-44C9-BA88-6E0C4AA084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How could you improve the quality of a product?</a:t>
            </a:r>
          </a:p>
          <a:p>
            <a:r>
              <a:rPr lang="en-GB" dirty="0"/>
              <a:t>How would it work?</a:t>
            </a:r>
          </a:p>
          <a:p>
            <a:r>
              <a:rPr lang="en-GB" dirty="0"/>
              <a:t>What would be the benefits and drawbacks of your method?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EA4903E-55EE-846B-46DE-EB66A9CD812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8538" y="1861205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5B59C2E-286C-821C-CACB-DB1978ADAB1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4251" y="135820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50812533-479E-8EE5-03F2-2D693D005E5E}"/>
              </a:ext>
            </a:extLst>
          </p:cNvPr>
          <p:cNvSpPr txBox="1">
            <a:spLocks/>
          </p:cNvSpPr>
          <p:nvPr/>
        </p:nvSpPr>
        <p:spPr>
          <a:xfrm>
            <a:off x="2059601" y="6464801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348A11C-2EA7-25F7-0997-6AD3624A372B}"/>
              </a:ext>
            </a:extLst>
          </p:cNvPr>
          <p:cNvSpPr txBox="1"/>
          <p:nvPr/>
        </p:nvSpPr>
        <p:spPr>
          <a:xfrm>
            <a:off x="6882772" y="6497046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18132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27ED9-DFA1-47B4-8279-7230A67D7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54959B-BE0D-45BD-A9FA-5B8BFDD7CD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Are you able to explain what quality assurance is and why it is used?</a:t>
            </a:r>
          </a:p>
          <a:p>
            <a:r>
              <a:rPr lang="en-GB" dirty="0"/>
              <a:t>Are you able to explain the benefits and drawbacks of different lean production techniques? </a:t>
            </a:r>
          </a:p>
          <a:p>
            <a:r>
              <a:rPr lang="en-GB" dirty="0"/>
              <a:t>Are you able to assess the different methods of lean production?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A2275CD-2EA4-54D2-3B5A-5CD194191EC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8538" y="1861205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7C322A8-915D-103D-BF2B-BA1A53C7683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4251" y="135820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DE0EF715-5D65-75B5-93B7-65798B42E090}"/>
              </a:ext>
            </a:extLst>
          </p:cNvPr>
          <p:cNvSpPr txBox="1">
            <a:spLocks/>
          </p:cNvSpPr>
          <p:nvPr/>
        </p:nvSpPr>
        <p:spPr>
          <a:xfrm>
            <a:off x="2059601" y="6464801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C23EC82-C14F-CC36-289F-1E833B221EFE}"/>
              </a:ext>
            </a:extLst>
          </p:cNvPr>
          <p:cNvSpPr txBox="1"/>
          <p:nvPr/>
        </p:nvSpPr>
        <p:spPr>
          <a:xfrm>
            <a:off x="6882772" y="6497046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0688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What is quality assurance?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altLang="en-US" dirty="0"/>
              <a:t>The checking of a product or service at each stage of its production e.g. as it travels along a production line</a:t>
            </a:r>
          </a:p>
          <a:p>
            <a:r>
              <a:rPr lang="en-GB" altLang="en-US" dirty="0"/>
              <a:t>Relies upon self-checking</a:t>
            </a:r>
          </a:p>
          <a:p>
            <a:pPr lvl="1"/>
            <a:r>
              <a:rPr lang="en-GB" altLang="en-US" dirty="0"/>
              <a:t>A sauce chef tastes the sauce before passing to chef in charge of a dish</a:t>
            </a:r>
          </a:p>
          <a:p>
            <a:pPr lvl="1"/>
            <a:r>
              <a:rPr lang="en-GB" altLang="en-US" dirty="0"/>
              <a:t>Each operative checks their stage of the process or component before passing it along</a:t>
            </a:r>
          </a:p>
          <a:p>
            <a:r>
              <a:rPr lang="en-GB" altLang="en-US" sz="2400" dirty="0"/>
              <a:t>Businesses will often strive for quality assurance through the adoption of a system</a:t>
            </a:r>
          </a:p>
          <a:p>
            <a:pPr lvl="1"/>
            <a:r>
              <a:rPr lang="en-GB" altLang="en-US" dirty="0"/>
              <a:t>They will set down a clear process to be followed</a:t>
            </a:r>
          </a:p>
          <a:p>
            <a:pPr lvl="1"/>
            <a:r>
              <a:rPr lang="en-GB" altLang="en-US" dirty="0"/>
              <a:t>The most frequently adopted system is Total Quality Management (TQM)</a:t>
            </a:r>
          </a:p>
          <a:p>
            <a:pPr lvl="1"/>
            <a:r>
              <a:rPr lang="en-GB" altLang="en-US" dirty="0"/>
              <a:t>Many businesses will seek to achieve accreditation for their quality assurance standards e.g. ISO9000</a:t>
            </a:r>
          </a:p>
          <a:p>
            <a:endParaRPr lang="en-GB" altLang="en-US" dirty="0"/>
          </a:p>
          <a:p>
            <a:pPr lvl="1"/>
            <a:endParaRPr lang="en-GB" altLang="en-US" dirty="0"/>
          </a:p>
          <a:p>
            <a:endParaRPr lang="en-GB" altLang="en-US" dirty="0"/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F006EB1-B810-13C6-F786-B2C878EC454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8538" y="1861205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EDE3FCC-5460-C2D2-DB0E-88A372D489B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4251" y="135820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094580FB-AE6E-9CB8-60E9-F78E27BEF655}"/>
              </a:ext>
            </a:extLst>
          </p:cNvPr>
          <p:cNvSpPr txBox="1">
            <a:spLocks/>
          </p:cNvSpPr>
          <p:nvPr/>
        </p:nvSpPr>
        <p:spPr>
          <a:xfrm>
            <a:off x="2059601" y="6464801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F928CA1-6EFA-FB8E-C3A5-A439AFEDF21D}"/>
              </a:ext>
            </a:extLst>
          </p:cNvPr>
          <p:cNvSpPr txBox="1"/>
          <p:nvPr/>
        </p:nvSpPr>
        <p:spPr>
          <a:xfrm>
            <a:off x="6882772" y="6497046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6597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Quality assurance</a:t>
            </a: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8824860"/>
              </p:ext>
            </p:extLst>
          </p:nvPr>
        </p:nvGraphicFramePr>
        <p:xfrm>
          <a:off x="2195736" y="1844824"/>
          <a:ext cx="8336000" cy="3754120"/>
        </p:xfrm>
        <a:graphic>
          <a:graphicData uri="http://schemas.openxmlformats.org/drawingml/2006/table">
            <a:tbl>
              <a:tblPr firstRow="1" bandRow="1"/>
              <a:tblGrid>
                <a:gridCol w="416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6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GB" dirty="0"/>
                        <a:t>Advantages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7A7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GB" dirty="0"/>
                        <a:t>Disadvantages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7A7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Spots</a:t>
                      </a:r>
                      <a:r>
                        <a:rPr lang="en-GB" baseline="0" dirty="0"/>
                        <a:t> any faults early saving resources being wasted at the next stage of the production process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aseline="0" dirty="0"/>
                        <a:t>Motivates workers who are responsible for ensuring quality standards are met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aseline="0" dirty="0"/>
                        <a:t>Aims to achieve an objective of zero defects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aseline="0" dirty="0"/>
                        <a:t>Ensures clear systems are in place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aseline="0" dirty="0"/>
                        <a:t>Enhances the reputation of the business as less chance of faulty goods reaching the end customer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7A7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Requires staff training and high levels of staff commitment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Can slow down the</a:t>
                      </a:r>
                      <a:r>
                        <a:rPr lang="en-GB" baseline="0" dirty="0"/>
                        <a:t> production process and labour productivity leading to higher unit costs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aseline="0" dirty="0"/>
                        <a:t>May demotivate workers who feel under pressure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aseline="0" dirty="0"/>
                        <a:t>Opportunity cost of managers time when initially implementing the systems and procedures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7A7A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8F714CA9-5985-206E-0BFB-4E1DB3E4547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8538" y="1861205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8A9C158-8338-C519-29B8-C0DF5CE21E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4251" y="135820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DDBBC384-E296-CED6-BA7B-67DC15A6B2E2}"/>
              </a:ext>
            </a:extLst>
          </p:cNvPr>
          <p:cNvSpPr txBox="1">
            <a:spLocks/>
          </p:cNvSpPr>
          <p:nvPr/>
        </p:nvSpPr>
        <p:spPr>
          <a:xfrm>
            <a:off x="2059601" y="6464801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589E36-DE9C-8E98-81D3-D1072F4C226A}"/>
              </a:ext>
            </a:extLst>
          </p:cNvPr>
          <p:cNvSpPr txBox="1"/>
          <p:nvPr/>
        </p:nvSpPr>
        <p:spPr>
          <a:xfrm>
            <a:off x="6882772" y="6497046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1947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Quality circles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Quality circles are informal groups of workers who volunteer to meet on a regular basis to discuss issues relating to the workplace </a:t>
            </a:r>
          </a:p>
          <a:p>
            <a:r>
              <a:rPr lang="en-GB" dirty="0"/>
              <a:t>Emphasis is placed on how to improve quality</a:t>
            </a:r>
          </a:p>
          <a:p>
            <a:r>
              <a:rPr lang="en-GB" dirty="0"/>
              <a:t>The workers who are involved in the production of the good or service are best placed to understand any quality issues and suggest ways on improving quality</a:t>
            </a:r>
          </a:p>
          <a:p>
            <a:r>
              <a:rPr lang="en-GB" dirty="0"/>
              <a:t>Recommendations are fed back to management</a:t>
            </a:r>
          </a:p>
          <a:p>
            <a:r>
              <a:rPr lang="en-GB" dirty="0"/>
              <a:t>Increased employee participation leads to higher motivation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3FA631-554D-9C13-55F9-3D1D731245C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8538" y="1861205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61B10E8-F223-6C4D-4236-32C52C0F2CD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4251" y="135820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16423A93-ADE8-03EE-2974-B1CA8D1F11E2}"/>
              </a:ext>
            </a:extLst>
          </p:cNvPr>
          <p:cNvSpPr txBox="1">
            <a:spLocks/>
          </p:cNvSpPr>
          <p:nvPr/>
        </p:nvSpPr>
        <p:spPr>
          <a:xfrm>
            <a:off x="2059601" y="6464801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7FE4B68-4258-856E-C165-7E5513917948}"/>
              </a:ext>
            </a:extLst>
          </p:cNvPr>
          <p:cNvSpPr txBox="1"/>
          <p:nvPr/>
        </p:nvSpPr>
        <p:spPr>
          <a:xfrm>
            <a:off x="6882772" y="6497046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4113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Total Quality Management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4486" y="2506662"/>
            <a:ext cx="9209313" cy="4351338"/>
          </a:xfrm>
        </p:spPr>
        <p:txBody>
          <a:bodyPr/>
          <a:lstStyle/>
          <a:p>
            <a:pPr marL="0" indent="0">
              <a:buNone/>
            </a:pPr>
            <a:endParaRPr lang="en-GB" altLang="en-US" dirty="0"/>
          </a:p>
          <a:p>
            <a:r>
              <a:rPr lang="en-GB" altLang="en-US" dirty="0"/>
              <a:t>TQM sees quality as the responsibility of all employees</a:t>
            </a:r>
          </a:p>
          <a:p>
            <a:r>
              <a:rPr lang="en-GB" altLang="en-US" dirty="0"/>
              <a:t>Each employee is a link in the chain and treats the next link as if they were an external customer</a:t>
            </a:r>
          </a:p>
          <a:p>
            <a:r>
              <a:rPr lang="en-GB" altLang="en-US" dirty="0"/>
              <a:t>They will pass the product on only if it is correct</a:t>
            </a:r>
          </a:p>
          <a:p>
            <a:r>
              <a:rPr lang="en-GB" altLang="en-US" dirty="0"/>
              <a:t>Philosophy of get it right first time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486056" y="1918447"/>
            <a:ext cx="4826001" cy="792163"/>
            <a:chOff x="1187450" y="1628775"/>
            <a:chExt cx="4826001" cy="792163"/>
          </a:xfrm>
        </p:grpSpPr>
        <p:sp>
          <p:nvSpPr>
            <p:cNvPr id="5" name="Oval 11"/>
            <p:cNvSpPr>
              <a:spLocks noChangeArrowheads="1"/>
            </p:cNvSpPr>
            <p:nvPr/>
          </p:nvSpPr>
          <p:spPr bwMode="auto">
            <a:xfrm>
              <a:off x="2700338" y="1700213"/>
              <a:ext cx="1800225" cy="720725"/>
            </a:xfrm>
            <a:prstGeom prst="ellipse">
              <a:avLst/>
            </a:prstGeom>
            <a:noFill/>
            <a:ln w="762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" name="Oval 12"/>
            <p:cNvSpPr>
              <a:spLocks noChangeArrowheads="1"/>
            </p:cNvSpPr>
            <p:nvPr/>
          </p:nvSpPr>
          <p:spPr bwMode="auto">
            <a:xfrm>
              <a:off x="1187450" y="1628775"/>
              <a:ext cx="1800225" cy="720725"/>
            </a:xfrm>
            <a:prstGeom prst="ellipse">
              <a:avLst/>
            </a:prstGeom>
            <a:noFill/>
            <a:ln w="762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" name="Oval 13"/>
            <p:cNvSpPr>
              <a:spLocks noChangeArrowheads="1"/>
            </p:cNvSpPr>
            <p:nvPr/>
          </p:nvSpPr>
          <p:spPr bwMode="auto">
            <a:xfrm>
              <a:off x="4213226" y="1700213"/>
              <a:ext cx="1800225" cy="720725"/>
            </a:xfrm>
            <a:prstGeom prst="ellipse">
              <a:avLst/>
            </a:prstGeom>
            <a:noFill/>
            <a:ln w="762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8" name="Oval 13"/>
          <p:cNvSpPr>
            <a:spLocks noChangeArrowheads="1"/>
          </p:cNvSpPr>
          <p:nvPr/>
        </p:nvSpPr>
        <p:spPr bwMode="auto">
          <a:xfrm>
            <a:off x="8032703" y="1993433"/>
            <a:ext cx="1800225" cy="720725"/>
          </a:xfrm>
          <a:prstGeom prst="ellipse">
            <a:avLst/>
          </a:prstGeom>
          <a:noFill/>
          <a:ln w="762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B25C147-BA0B-7072-4245-B4CFB6B407C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8538" y="1861205"/>
            <a:ext cx="7695738" cy="309835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4C30223-4C24-FC8E-8DCA-2336CDED05E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4251" y="135820"/>
            <a:ext cx="933411" cy="375797"/>
          </a:xfrm>
          <a:prstGeom prst="rect">
            <a:avLst/>
          </a:prstGeom>
        </p:spPr>
      </p:pic>
      <p:sp>
        <p:nvSpPr>
          <p:cNvPr id="11" name="Footer Placeholder 2">
            <a:extLst>
              <a:ext uri="{FF2B5EF4-FFF2-40B4-BE49-F238E27FC236}">
                <a16:creationId xmlns:a16="http://schemas.microsoft.com/office/drawing/2014/main" id="{D6552FB6-0032-558D-781A-859A638FD859}"/>
              </a:ext>
            </a:extLst>
          </p:cNvPr>
          <p:cNvSpPr txBox="1">
            <a:spLocks/>
          </p:cNvSpPr>
          <p:nvPr/>
        </p:nvSpPr>
        <p:spPr>
          <a:xfrm>
            <a:off x="2059601" y="6464801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C603CA6-B5EB-A98C-BF51-094430752C76}"/>
              </a:ext>
            </a:extLst>
          </p:cNvPr>
          <p:cNvSpPr txBox="1"/>
          <p:nvPr/>
        </p:nvSpPr>
        <p:spPr>
          <a:xfrm>
            <a:off x="6882772" y="6497046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1219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Custom 1">
      <a:dk1>
        <a:srgbClr val="FF0000"/>
      </a:dk1>
      <a:lt1>
        <a:sysClr val="window" lastClr="FFFFFF"/>
      </a:lt1>
      <a:dk2>
        <a:srgbClr val="FF0000"/>
      </a:dk2>
      <a:lt2>
        <a:srgbClr val="FFFFFF"/>
      </a:lt2>
      <a:accent1>
        <a:srgbClr val="FF0000"/>
      </a:accent1>
      <a:accent2>
        <a:srgbClr val="FF0000"/>
      </a:accent2>
      <a:accent3>
        <a:srgbClr val="FF0000"/>
      </a:accent3>
      <a:accent4>
        <a:srgbClr val="FF0000"/>
      </a:accent4>
      <a:accent5>
        <a:srgbClr val="FF0000"/>
      </a:accent5>
      <a:accent6>
        <a:srgbClr val="FF0000"/>
      </a:accent6>
      <a:hlink>
        <a:srgbClr val="FF0000"/>
      </a:hlink>
      <a:folHlink>
        <a:srgbClr val="FF0000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C436DC3638E3742B0B79B63F34FDF66" ma:contentTypeVersion="3" ma:contentTypeDescription="Create a new document." ma:contentTypeScope="" ma:versionID="d64795dab92fb0753da3ac3dcea45ebb">
  <xsd:schema xmlns:xsd="http://www.w3.org/2001/XMLSchema" xmlns:xs="http://www.w3.org/2001/XMLSchema" xmlns:p="http://schemas.microsoft.com/office/2006/metadata/properties" xmlns:ns2="f8e32401-6fd2-4ce4-872f-f2e7513af3c3" targetNamespace="http://schemas.microsoft.com/office/2006/metadata/properties" ma:root="true" ma:fieldsID="c461cdc0747bd0c959b2f0c83f7c3984" ns2:_="">
    <xsd:import namespace="f8e32401-6fd2-4ce4-872f-f2e7513af3c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e32401-6fd2-4ce4-872f-f2e7513af3c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AF5351B-80E6-429D-B409-4FCF41FAA9A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32C55ED-C5BE-4BDC-8550-8EF0216A211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8B12DB53-5E89-405C-8A9B-9FB7DEC410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8e32401-6fd2-4ce4-872f-f2e7513af3c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139</TotalTime>
  <Words>1253</Words>
  <Application>Microsoft Office PowerPoint</Application>
  <PresentationFormat>Widescreen</PresentationFormat>
  <Paragraphs>167</Paragraphs>
  <Slides>17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8" baseType="lpstr">
      <vt:lpstr>Arial</vt:lpstr>
      <vt:lpstr>Calibri</vt:lpstr>
      <vt:lpstr>Calibri Light</vt:lpstr>
      <vt:lpstr>Century Gothic</vt:lpstr>
      <vt:lpstr>gg sans</vt:lpstr>
      <vt:lpstr>Times New Roman</vt:lpstr>
      <vt:lpstr>Tw Cen MT</vt:lpstr>
      <vt:lpstr>Tw Cen MT Condensed</vt:lpstr>
      <vt:lpstr>Wingdings 3</vt:lpstr>
      <vt:lpstr>Integral</vt:lpstr>
      <vt:lpstr>1_Office Theme</vt:lpstr>
      <vt:lpstr>2.3.2 Lean Production 2.3 Productive efficiency</vt:lpstr>
      <vt:lpstr>Recall</vt:lpstr>
      <vt:lpstr>Recall: Research and tell me all you know about:</vt:lpstr>
      <vt:lpstr>Starter</vt:lpstr>
      <vt:lpstr>Learning Objectives</vt:lpstr>
      <vt:lpstr>What is quality assurance?</vt:lpstr>
      <vt:lpstr>Quality assurance</vt:lpstr>
      <vt:lpstr>Quality circles</vt:lpstr>
      <vt:lpstr>Total Quality Management</vt:lpstr>
      <vt:lpstr>Kaizen</vt:lpstr>
      <vt:lpstr>Just in time management of stock</vt:lpstr>
      <vt:lpstr>Stock control</vt:lpstr>
      <vt:lpstr>Task </vt:lpstr>
      <vt:lpstr>Competitive advantage from lean production</vt:lpstr>
      <vt:lpstr>Benefits and difficulties of improving quality</vt:lpstr>
      <vt:lpstr>Consequences of poor quality</vt:lpstr>
      <vt:lpstr>Plenary</vt:lpstr>
    </vt:vector>
  </TitlesOfParts>
  <Company>Yavneh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Efficiency and competitiveness using lean production</dc:title>
  <dc:creator>Mr B Pieters</dc:creator>
  <cp:lastModifiedBy>Chezka Mae Madrona</cp:lastModifiedBy>
  <cp:revision>24</cp:revision>
  <dcterms:created xsi:type="dcterms:W3CDTF">2021-04-20T12:16:36Z</dcterms:created>
  <dcterms:modified xsi:type="dcterms:W3CDTF">2025-03-18T08:19:24Z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0x0101002C436DC3638E3742B0B79B63F34FDF66</vt:lpwstr>
  </property>
</Properties>
</file>