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35"/>
  </p:notesMasterIdLst>
  <p:handoutMasterIdLst>
    <p:handoutMasterId r:id="rId36"/>
  </p:handoutMasterIdLst>
  <p:sldIdLst>
    <p:sldId id="276" r:id="rId5"/>
    <p:sldId id="272" r:id="rId6"/>
    <p:sldId id="268" r:id="rId7"/>
    <p:sldId id="269" r:id="rId8"/>
    <p:sldId id="270" r:id="rId9"/>
    <p:sldId id="271" r:id="rId10"/>
    <p:sldId id="256" r:id="rId11"/>
    <p:sldId id="257" r:id="rId12"/>
    <p:sldId id="260" r:id="rId13"/>
    <p:sldId id="261" r:id="rId14"/>
    <p:sldId id="262" r:id="rId15"/>
    <p:sldId id="263" r:id="rId16"/>
    <p:sldId id="264" r:id="rId17"/>
    <p:sldId id="265" r:id="rId18"/>
    <p:sldId id="275" r:id="rId19"/>
    <p:sldId id="277" r:id="rId20"/>
    <p:sldId id="280" r:id="rId21"/>
    <p:sldId id="278" r:id="rId22"/>
    <p:sldId id="281" r:id="rId23"/>
    <p:sldId id="282" r:id="rId24"/>
    <p:sldId id="283" r:id="rId25"/>
    <p:sldId id="284" r:id="rId26"/>
    <p:sldId id="285" r:id="rId27"/>
    <p:sldId id="286" r:id="rId28"/>
    <p:sldId id="287" r:id="rId29"/>
    <p:sldId id="288" r:id="rId30"/>
    <p:sldId id="289" r:id="rId31"/>
    <p:sldId id="290" r:id="rId32"/>
    <p:sldId id="274" r:id="rId33"/>
    <p:sldId id="27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ACC28-334A-4547-A054-207AC986CA04}" v="3" dt="2024-04-16T14:41:11.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p:normalViewPr>
  <p:slideViewPr>
    <p:cSldViewPr>
      <p:cViewPr varScale="1">
        <p:scale>
          <a:sx n="125" d="100"/>
          <a:sy n="125" d="100"/>
        </p:scale>
        <p:origin x="58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D574BB35-4320-4576-BE3F-9B32326886F8}"/>
    <pc:docChg chg="custSel modSld">
      <pc:chgData name="Max Thrilling" userId="1a0901c82f0d6655" providerId="LiveId" clId="{D574BB35-4320-4576-BE3F-9B32326886F8}" dt="2023-04-19T12:54:45.154" v="34" actId="14100"/>
      <pc:docMkLst>
        <pc:docMk/>
      </pc:docMkLst>
      <pc:sldChg chg="modSp mod">
        <pc:chgData name="Max Thrilling" userId="1a0901c82f0d6655" providerId="LiveId" clId="{D574BB35-4320-4576-BE3F-9B32326886F8}" dt="2023-04-19T12:54:45.154" v="34" actId="14100"/>
        <pc:sldMkLst>
          <pc:docMk/>
          <pc:sldMk cId="2431320786" sldId="265"/>
        </pc:sldMkLst>
        <pc:graphicFrameChg chg="mod modGraphic">
          <ac:chgData name="Max Thrilling" userId="1a0901c82f0d6655" providerId="LiveId" clId="{D574BB35-4320-4576-BE3F-9B32326886F8}" dt="2023-04-19T12:54:45.154" v="34" actId="14100"/>
          <ac:graphicFrameMkLst>
            <pc:docMk/>
            <pc:sldMk cId="2431320786" sldId="265"/>
            <ac:graphicFrameMk id="4" creationId="{00000000-0000-0000-0000-000000000000}"/>
          </ac:graphicFrameMkLst>
        </pc:graphicFrameChg>
      </pc:sldChg>
    </pc:docChg>
  </pc:docChgLst>
  <pc:docChgLst>
    <pc:chgData name="Max Thrilling" userId="1a0901c82f0d6655" providerId="LiveId" clId="{415ACC28-334A-4547-A054-207AC986CA04}"/>
    <pc:docChg chg="undo custSel modSld">
      <pc:chgData name="Max Thrilling" userId="1a0901c82f0d6655" providerId="LiveId" clId="{415ACC28-334A-4547-A054-207AC986CA04}" dt="2024-04-16T14:41:27.940" v="27" actId="1076"/>
      <pc:docMkLst>
        <pc:docMk/>
      </pc:docMkLst>
      <pc:sldChg chg="modSp">
        <pc:chgData name="Max Thrilling" userId="1a0901c82f0d6655" providerId="LiveId" clId="{415ACC28-334A-4547-A054-207AC986CA04}" dt="2024-04-16T14:41:00.082" v="22"/>
        <pc:sldMkLst>
          <pc:docMk/>
          <pc:sldMk cId="39581351" sldId="257"/>
        </pc:sldMkLst>
        <pc:spChg chg="mod">
          <ac:chgData name="Max Thrilling" userId="1a0901c82f0d6655" providerId="LiveId" clId="{415ACC28-334A-4547-A054-207AC986CA04}" dt="2024-04-16T14:41:00.082" v="22"/>
          <ac:spMkLst>
            <pc:docMk/>
            <pc:sldMk cId="39581351" sldId="257"/>
            <ac:spMk id="2" creationId="{00000000-0000-0000-0000-000000000000}"/>
          </ac:spMkLst>
        </pc:spChg>
        <pc:spChg chg="mod">
          <ac:chgData name="Max Thrilling" userId="1a0901c82f0d6655" providerId="LiveId" clId="{415ACC28-334A-4547-A054-207AC986CA04}" dt="2024-04-16T14:41:00.082" v="22"/>
          <ac:spMkLst>
            <pc:docMk/>
            <pc:sldMk cId="39581351" sldId="257"/>
            <ac:spMk id="3" creationId="{00000000-0000-0000-0000-000000000000}"/>
          </ac:spMkLst>
        </pc:spChg>
      </pc:sldChg>
      <pc:sldChg chg="modSp">
        <pc:chgData name="Max Thrilling" userId="1a0901c82f0d6655" providerId="LiveId" clId="{415ACC28-334A-4547-A054-207AC986CA04}" dt="2024-04-16T14:41:00.082" v="22"/>
        <pc:sldMkLst>
          <pc:docMk/>
          <pc:sldMk cId="2154026944" sldId="260"/>
        </pc:sldMkLst>
        <pc:spChg chg="mod">
          <ac:chgData name="Max Thrilling" userId="1a0901c82f0d6655" providerId="LiveId" clId="{415ACC28-334A-4547-A054-207AC986CA04}" dt="2024-04-16T14:41:00.082" v="22"/>
          <ac:spMkLst>
            <pc:docMk/>
            <pc:sldMk cId="2154026944" sldId="260"/>
            <ac:spMk id="2" creationId="{00000000-0000-0000-0000-000000000000}"/>
          </ac:spMkLst>
        </pc:spChg>
        <pc:spChg chg="mod">
          <ac:chgData name="Max Thrilling" userId="1a0901c82f0d6655" providerId="LiveId" clId="{415ACC28-334A-4547-A054-207AC986CA04}" dt="2024-04-16T14:41:00.082" v="22"/>
          <ac:spMkLst>
            <pc:docMk/>
            <pc:sldMk cId="2154026944" sldId="260"/>
            <ac:spMk id="3" creationId="{00000000-0000-0000-0000-000000000000}"/>
          </ac:spMkLst>
        </pc:spChg>
      </pc:sldChg>
      <pc:sldChg chg="modSp mod">
        <pc:chgData name="Max Thrilling" userId="1a0901c82f0d6655" providerId="LiveId" clId="{415ACC28-334A-4547-A054-207AC986CA04}" dt="2024-04-16T14:41:00.082" v="22"/>
        <pc:sldMkLst>
          <pc:docMk/>
          <pc:sldMk cId="2543618602" sldId="261"/>
        </pc:sldMkLst>
        <pc:spChg chg="mod">
          <ac:chgData name="Max Thrilling" userId="1a0901c82f0d6655" providerId="LiveId" clId="{415ACC28-334A-4547-A054-207AC986CA04}" dt="2024-04-16T14:41:00.082" v="22"/>
          <ac:spMkLst>
            <pc:docMk/>
            <pc:sldMk cId="2543618602" sldId="261"/>
            <ac:spMk id="10243" creationId="{00000000-0000-0000-0000-000000000000}"/>
          </ac:spMkLst>
        </pc:spChg>
        <pc:spChg chg="mod">
          <ac:chgData name="Max Thrilling" userId="1a0901c82f0d6655" providerId="LiveId" clId="{415ACC28-334A-4547-A054-207AC986CA04}" dt="2024-04-16T14:41:00.082" v="22"/>
          <ac:spMkLst>
            <pc:docMk/>
            <pc:sldMk cId="2543618602" sldId="261"/>
            <ac:spMk id="10244" creationId="{00000000-0000-0000-0000-000000000000}"/>
          </ac:spMkLst>
        </pc:spChg>
      </pc:sldChg>
      <pc:sldChg chg="modSp mod">
        <pc:chgData name="Max Thrilling" userId="1a0901c82f0d6655" providerId="LiveId" clId="{415ACC28-334A-4547-A054-207AC986CA04}" dt="2024-04-16T14:41:00.082" v="22"/>
        <pc:sldMkLst>
          <pc:docMk/>
          <pc:sldMk cId="1509154705" sldId="263"/>
        </pc:sldMkLst>
        <pc:spChg chg="mod">
          <ac:chgData name="Max Thrilling" userId="1a0901c82f0d6655" providerId="LiveId" clId="{415ACC28-334A-4547-A054-207AC986CA04}" dt="2024-04-16T14:41:00.082" v="22"/>
          <ac:spMkLst>
            <pc:docMk/>
            <pc:sldMk cId="1509154705" sldId="263"/>
            <ac:spMk id="2" creationId="{00000000-0000-0000-0000-000000000000}"/>
          </ac:spMkLst>
        </pc:spChg>
        <pc:spChg chg="mod">
          <ac:chgData name="Max Thrilling" userId="1a0901c82f0d6655" providerId="LiveId" clId="{415ACC28-334A-4547-A054-207AC986CA04}" dt="2024-04-16T14:41:00.082" v="22"/>
          <ac:spMkLst>
            <pc:docMk/>
            <pc:sldMk cId="1509154705" sldId="263"/>
            <ac:spMk id="3" creationId="{00000000-0000-0000-0000-000000000000}"/>
          </ac:spMkLst>
        </pc:spChg>
      </pc:sldChg>
      <pc:sldChg chg="modSp">
        <pc:chgData name="Max Thrilling" userId="1a0901c82f0d6655" providerId="LiveId" clId="{415ACC28-334A-4547-A054-207AC986CA04}" dt="2024-04-16T14:41:00.082" v="22"/>
        <pc:sldMkLst>
          <pc:docMk/>
          <pc:sldMk cId="2814981037" sldId="264"/>
        </pc:sldMkLst>
        <pc:spChg chg="mod">
          <ac:chgData name="Max Thrilling" userId="1a0901c82f0d6655" providerId="LiveId" clId="{415ACC28-334A-4547-A054-207AC986CA04}" dt="2024-04-16T14:41:00.082" v="22"/>
          <ac:spMkLst>
            <pc:docMk/>
            <pc:sldMk cId="2814981037" sldId="264"/>
            <ac:spMk id="2" creationId="{00000000-0000-0000-0000-000000000000}"/>
          </ac:spMkLst>
        </pc:spChg>
        <pc:spChg chg="mod">
          <ac:chgData name="Max Thrilling" userId="1a0901c82f0d6655" providerId="LiveId" clId="{415ACC28-334A-4547-A054-207AC986CA04}" dt="2024-04-16T14:41:00.082" v="22"/>
          <ac:spMkLst>
            <pc:docMk/>
            <pc:sldMk cId="2814981037" sldId="264"/>
            <ac:spMk id="3" creationId="{00000000-0000-0000-0000-000000000000}"/>
          </ac:spMkLst>
        </pc:spChg>
      </pc:sldChg>
      <pc:sldChg chg="modSp">
        <pc:chgData name="Max Thrilling" userId="1a0901c82f0d6655" providerId="LiveId" clId="{415ACC28-334A-4547-A054-207AC986CA04}" dt="2024-04-16T14:41:00.082" v="22"/>
        <pc:sldMkLst>
          <pc:docMk/>
          <pc:sldMk cId="2431320786" sldId="265"/>
        </pc:sldMkLst>
        <pc:spChg chg="mod">
          <ac:chgData name="Max Thrilling" userId="1a0901c82f0d6655" providerId="LiveId" clId="{415ACC28-334A-4547-A054-207AC986CA04}" dt="2024-04-16T14:41:00.082" v="22"/>
          <ac:spMkLst>
            <pc:docMk/>
            <pc:sldMk cId="2431320786" sldId="265"/>
            <ac:spMk id="2" creationId="{00000000-0000-0000-0000-000000000000}"/>
          </ac:spMkLst>
        </pc:spChg>
      </pc:sldChg>
      <pc:sldChg chg="modSp">
        <pc:chgData name="Max Thrilling" userId="1a0901c82f0d6655" providerId="LiveId" clId="{415ACC28-334A-4547-A054-207AC986CA04}" dt="2024-04-16T14:41:00.082" v="22"/>
        <pc:sldMkLst>
          <pc:docMk/>
          <pc:sldMk cId="540016894" sldId="268"/>
        </pc:sldMkLst>
        <pc:spChg chg="mod">
          <ac:chgData name="Max Thrilling" userId="1a0901c82f0d6655" providerId="LiveId" clId="{415ACC28-334A-4547-A054-207AC986CA04}" dt="2024-04-16T14:41:00.082" v="22"/>
          <ac:spMkLst>
            <pc:docMk/>
            <pc:sldMk cId="540016894" sldId="268"/>
            <ac:spMk id="2" creationId="{00000000-0000-0000-0000-000000000000}"/>
          </ac:spMkLst>
        </pc:spChg>
        <pc:spChg chg="mod">
          <ac:chgData name="Max Thrilling" userId="1a0901c82f0d6655" providerId="LiveId" clId="{415ACC28-334A-4547-A054-207AC986CA04}" dt="2024-04-16T14:41:00.082" v="22"/>
          <ac:spMkLst>
            <pc:docMk/>
            <pc:sldMk cId="540016894" sldId="268"/>
            <ac:spMk id="3" creationId="{00000000-0000-0000-0000-000000000000}"/>
          </ac:spMkLst>
        </pc:spChg>
      </pc:sldChg>
      <pc:sldChg chg="modSp">
        <pc:chgData name="Max Thrilling" userId="1a0901c82f0d6655" providerId="LiveId" clId="{415ACC28-334A-4547-A054-207AC986CA04}" dt="2024-04-16T14:41:00.082" v="22"/>
        <pc:sldMkLst>
          <pc:docMk/>
          <pc:sldMk cId="1312786814" sldId="269"/>
        </pc:sldMkLst>
        <pc:spChg chg="mod">
          <ac:chgData name="Max Thrilling" userId="1a0901c82f0d6655" providerId="LiveId" clId="{415ACC28-334A-4547-A054-207AC986CA04}" dt="2024-04-16T14:41:00.082" v="22"/>
          <ac:spMkLst>
            <pc:docMk/>
            <pc:sldMk cId="1312786814" sldId="269"/>
            <ac:spMk id="2" creationId="{00000000-0000-0000-0000-000000000000}"/>
          </ac:spMkLst>
        </pc:spChg>
      </pc:sldChg>
      <pc:sldChg chg="modSp mod">
        <pc:chgData name="Max Thrilling" userId="1a0901c82f0d6655" providerId="LiveId" clId="{415ACC28-334A-4547-A054-207AC986CA04}" dt="2024-04-16T14:41:00.082" v="22"/>
        <pc:sldMkLst>
          <pc:docMk/>
          <pc:sldMk cId="1448174127" sldId="270"/>
        </pc:sldMkLst>
        <pc:spChg chg="mod">
          <ac:chgData name="Max Thrilling" userId="1a0901c82f0d6655" providerId="LiveId" clId="{415ACC28-334A-4547-A054-207AC986CA04}" dt="2024-04-16T14:41:00.082" v="22"/>
          <ac:spMkLst>
            <pc:docMk/>
            <pc:sldMk cId="1448174127" sldId="270"/>
            <ac:spMk id="2" creationId="{A9D1EF43-8299-4283-A6EB-C2E83A5DD807}"/>
          </ac:spMkLst>
        </pc:spChg>
      </pc:sldChg>
      <pc:sldChg chg="modSp mod">
        <pc:chgData name="Max Thrilling" userId="1a0901c82f0d6655" providerId="LiveId" clId="{415ACC28-334A-4547-A054-207AC986CA04}" dt="2024-04-16T14:41:00.082" v="22"/>
        <pc:sldMkLst>
          <pc:docMk/>
          <pc:sldMk cId="4073746735" sldId="271"/>
        </pc:sldMkLst>
        <pc:spChg chg="mod">
          <ac:chgData name="Max Thrilling" userId="1a0901c82f0d6655" providerId="LiveId" clId="{415ACC28-334A-4547-A054-207AC986CA04}" dt="2024-04-16T14:41:00.082" v="22"/>
          <ac:spMkLst>
            <pc:docMk/>
            <pc:sldMk cId="4073746735" sldId="271"/>
            <ac:spMk id="2" creationId="{3A3E4CD1-3E42-43F1-9338-F9A5273A5F17}"/>
          </ac:spMkLst>
        </pc:spChg>
      </pc:sldChg>
      <pc:sldChg chg="modSp">
        <pc:chgData name="Max Thrilling" userId="1a0901c82f0d6655" providerId="LiveId" clId="{415ACC28-334A-4547-A054-207AC986CA04}" dt="2024-04-16T14:41:00.082" v="22"/>
        <pc:sldMkLst>
          <pc:docMk/>
          <pc:sldMk cId="2036651264" sldId="272"/>
        </pc:sldMkLst>
        <pc:spChg chg="mod">
          <ac:chgData name="Max Thrilling" userId="1a0901c82f0d6655" providerId="LiveId" clId="{415ACC28-334A-4547-A054-207AC986CA04}" dt="2024-04-16T14:41:00.082" v="22"/>
          <ac:spMkLst>
            <pc:docMk/>
            <pc:sldMk cId="2036651264" sldId="272"/>
            <ac:spMk id="2" creationId="{00000000-0000-0000-0000-000000000000}"/>
          </ac:spMkLst>
        </pc:spChg>
        <pc:spChg chg="mod">
          <ac:chgData name="Max Thrilling" userId="1a0901c82f0d6655" providerId="LiveId" clId="{415ACC28-334A-4547-A054-207AC986CA04}" dt="2024-04-16T14:41:00.082" v="22"/>
          <ac:spMkLst>
            <pc:docMk/>
            <pc:sldMk cId="2036651264" sldId="272"/>
            <ac:spMk id="3" creationId="{00000000-0000-0000-0000-000000000000}"/>
          </ac:spMkLst>
        </pc:spChg>
      </pc:sldChg>
      <pc:sldChg chg="modSp">
        <pc:chgData name="Max Thrilling" userId="1a0901c82f0d6655" providerId="LiveId" clId="{415ACC28-334A-4547-A054-207AC986CA04}" dt="2024-04-16T14:41:00.082" v="22"/>
        <pc:sldMkLst>
          <pc:docMk/>
          <pc:sldMk cId="1774099805" sldId="273"/>
        </pc:sldMkLst>
        <pc:spChg chg="mod">
          <ac:chgData name="Max Thrilling" userId="1a0901c82f0d6655" providerId="LiveId" clId="{415ACC28-334A-4547-A054-207AC986CA04}" dt="2024-04-16T14:41:00.082" v="22"/>
          <ac:spMkLst>
            <pc:docMk/>
            <pc:sldMk cId="1774099805" sldId="273"/>
            <ac:spMk id="2" creationId="{00000000-0000-0000-0000-000000000000}"/>
          </ac:spMkLst>
        </pc:spChg>
        <pc:spChg chg="mod">
          <ac:chgData name="Max Thrilling" userId="1a0901c82f0d6655" providerId="LiveId" clId="{415ACC28-334A-4547-A054-207AC986CA04}" dt="2024-04-16T14:41:00.082" v="22"/>
          <ac:spMkLst>
            <pc:docMk/>
            <pc:sldMk cId="1774099805" sldId="273"/>
            <ac:spMk id="3" creationId="{00000000-0000-0000-0000-000000000000}"/>
          </ac:spMkLst>
        </pc:spChg>
      </pc:sldChg>
      <pc:sldChg chg="modSp">
        <pc:chgData name="Max Thrilling" userId="1a0901c82f0d6655" providerId="LiveId" clId="{415ACC28-334A-4547-A054-207AC986CA04}" dt="2024-04-16T14:41:00.082" v="22"/>
        <pc:sldMkLst>
          <pc:docMk/>
          <pc:sldMk cId="585348749" sldId="274"/>
        </pc:sldMkLst>
        <pc:spChg chg="mod">
          <ac:chgData name="Max Thrilling" userId="1a0901c82f0d6655" providerId="LiveId" clId="{415ACC28-334A-4547-A054-207AC986CA04}" dt="2024-04-16T14:41:00.082" v="22"/>
          <ac:spMkLst>
            <pc:docMk/>
            <pc:sldMk cId="585348749" sldId="274"/>
            <ac:spMk id="2" creationId="{00000000-0000-0000-0000-000000000000}"/>
          </ac:spMkLst>
        </pc:spChg>
        <pc:spChg chg="mod">
          <ac:chgData name="Max Thrilling" userId="1a0901c82f0d6655" providerId="LiveId" clId="{415ACC28-334A-4547-A054-207AC986CA04}" dt="2024-04-16T14:41:00.082" v="22"/>
          <ac:spMkLst>
            <pc:docMk/>
            <pc:sldMk cId="585348749" sldId="274"/>
            <ac:spMk id="3" creationId="{00000000-0000-0000-0000-000000000000}"/>
          </ac:spMkLst>
        </pc:spChg>
      </pc:sldChg>
      <pc:sldChg chg="modSp">
        <pc:chgData name="Max Thrilling" userId="1a0901c82f0d6655" providerId="LiveId" clId="{415ACC28-334A-4547-A054-207AC986CA04}" dt="2024-04-16T14:41:00.082" v="22"/>
        <pc:sldMkLst>
          <pc:docMk/>
          <pc:sldMk cId="742441561" sldId="275"/>
        </pc:sldMkLst>
        <pc:spChg chg="mod">
          <ac:chgData name="Max Thrilling" userId="1a0901c82f0d6655" providerId="LiveId" clId="{415ACC28-334A-4547-A054-207AC986CA04}" dt="2024-04-16T14:41:00.082" v="22"/>
          <ac:spMkLst>
            <pc:docMk/>
            <pc:sldMk cId="742441561" sldId="275"/>
            <ac:spMk id="2" creationId="{00000000-0000-0000-0000-000000000000}"/>
          </ac:spMkLst>
        </pc:spChg>
        <pc:spChg chg="mod">
          <ac:chgData name="Max Thrilling" userId="1a0901c82f0d6655" providerId="LiveId" clId="{415ACC28-334A-4547-A054-207AC986CA04}" dt="2024-04-16T14:41:00.082" v="22"/>
          <ac:spMkLst>
            <pc:docMk/>
            <pc:sldMk cId="742441561" sldId="275"/>
            <ac:spMk id="3" creationId="{00000000-0000-0000-0000-000000000000}"/>
          </ac:spMkLst>
        </pc:spChg>
      </pc:sldChg>
      <pc:sldChg chg="addSp delSp modSp mod setBg">
        <pc:chgData name="Max Thrilling" userId="1a0901c82f0d6655" providerId="LiveId" clId="{415ACC28-334A-4547-A054-207AC986CA04}" dt="2024-04-16T14:41:27.940" v="27" actId="1076"/>
        <pc:sldMkLst>
          <pc:docMk/>
          <pc:sldMk cId="3138863322" sldId="276"/>
        </pc:sldMkLst>
        <pc:spChg chg="mod">
          <ac:chgData name="Max Thrilling" userId="1a0901c82f0d6655" providerId="LiveId" clId="{415ACC28-334A-4547-A054-207AC986CA04}" dt="2024-04-16T14:41:27.940" v="27" actId="1076"/>
          <ac:spMkLst>
            <pc:docMk/>
            <pc:sldMk cId="3138863322" sldId="276"/>
            <ac:spMk id="2" creationId="{00000000-0000-0000-0000-000000000000}"/>
          </ac:spMkLst>
        </pc:spChg>
        <pc:spChg chg="del">
          <ac:chgData name="Max Thrilling" userId="1a0901c82f0d6655" providerId="LiveId" clId="{415ACC28-334A-4547-A054-207AC986CA04}" dt="2024-04-16T14:40:26.836" v="0" actId="478"/>
          <ac:spMkLst>
            <pc:docMk/>
            <pc:sldMk cId="3138863322" sldId="276"/>
            <ac:spMk id="3" creationId="{00000000-0000-0000-0000-000000000000}"/>
          </ac:spMkLst>
        </pc:spChg>
        <pc:spChg chg="add del mod">
          <ac:chgData name="Max Thrilling" userId="1a0901c82f0d6655" providerId="LiveId" clId="{415ACC28-334A-4547-A054-207AC986CA04}" dt="2024-04-16T14:40:28.738" v="1" actId="478"/>
          <ac:spMkLst>
            <pc:docMk/>
            <pc:sldMk cId="3138863322" sldId="276"/>
            <ac:spMk id="5" creationId="{526D228D-ADE4-F8A3-E2A4-5071A3713D08}"/>
          </ac:spMkLst>
        </pc:spChg>
      </pc:sldChg>
      <pc:sldChg chg="modSp mod">
        <pc:chgData name="Max Thrilling" userId="1a0901c82f0d6655" providerId="LiveId" clId="{415ACC28-334A-4547-A054-207AC986CA04}" dt="2024-04-16T14:41:00.082" v="22"/>
        <pc:sldMkLst>
          <pc:docMk/>
          <pc:sldMk cId="2883066768" sldId="277"/>
        </pc:sldMkLst>
        <pc:spChg chg="mod">
          <ac:chgData name="Max Thrilling" userId="1a0901c82f0d6655" providerId="LiveId" clId="{415ACC28-334A-4547-A054-207AC986CA04}" dt="2024-04-16T14:41:00.082" v="22"/>
          <ac:spMkLst>
            <pc:docMk/>
            <pc:sldMk cId="2883066768" sldId="277"/>
            <ac:spMk id="2" creationId="{BC4FB8AC-568E-4A29-A2F5-C09C4BB30CF9}"/>
          </ac:spMkLst>
        </pc:spChg>
        <pc:spChg chg="mod">
          <ac:chgData name="Max Thrilling" userId="1a0901c82f0d6655" providerId="LiveId" clId="{415ACC28-334A-4547-A054-207AC986CA04}" dt="2024-04-16T14:41:00.082" v="22"/>
          <ac:spMkLst>
            <pc:docMk/>
            <pc:sldMk cId="2883066768" sldId="277"/>
            <ac:spMk id="3" creationId="{435855D0-8406-4CE5-8E82-EFB33A093337}"/>
          </ac:spMkLst>
        </pc:spChg>
      </pc:sldChg>
      <pc:sldChg chg="modSp mod">
        <pc:chgData name="Max Thrilling" userId="1a0901c82f0d6655" providerId="LiveId" clId="{415ACC28-334A-4547-A054-207AC986CA04}" dt="2024-04-16T14:41:00.082" v="22"/>
        <pc:sldMkLst>
          <pc:docMk/>
          <pc:sldMk cId="3557612189" sldId="278"/>
        </pc:sldMkLst>
        <pc:spChg chg="mod">
          <ac:chgData name="Max Thrilling" userId="1a0901c82f0d6655" providerId="LiveId" clId="{415ACC28-334A-4547-A054-207AC986CA04}" dt="2024-04-16T14:41:00.082" v="22"/>
          <ac:spMkLst>
            <pc:docMk/>
            <pc:sldMk cId="3557612189" sldId="278"/>
            <ac:spMk id="2" creationId="{9A74D9E5-12E3-4B23-9449-61FD2694723E}"/>
          </ac:spMkLst>
        </pc:spChg>
        <pc:spChg chg="mod">
          <ac:chgData name="Max Thrilling" userId="1a0901c82f0d6655" providerId="LiveId" clId="{415ACC28-334A-4547-A054-207AC986CA04}" dt="2024-04-16T14:41:00.082" v="22"/>
          <ac:spMkLst>
            <pc:docMk/>
            <pc:sldMk cId="3557612189" sldId="278"/>
            <ac:spMk id="3" creationId="{A4FDFED6-BF0A-4D7B-A371-8855F72D0E4E}"/>
          </ac:spMkLst>
        </pc:spChg>
      </pc:sldChg>
      <pc:sldChg chg="modSp mod">
        <pc:chgData name="Max Thrilling" userId="1a0901c82f0d6655" providerId="LiveId" clId="{415ACC28-334A-4547-A054-207AC986CA04}" dt="2024-04-16T14:41:00.082" v="22"/>
        <pc:sldMkLst>
          <pc:docMk/>
          <pc:sldMk cId="1904893230" sldId="280"/>
        </pc:sldMkLst>
        <pc:spChg chg="mod">
          <ac:chgData name="Max Thrilling" userId="1a0901c82f0d6655" providerId="LiveId" clId="{415ACC28-334A-4547-A054-207AC986CA04}" dt="2024-04-16T14:41:00.082" v="22"/>
          <ac:spMkLst>
            <pc:docMk/>
            <pc:sldMk cId="1904893230" sldId="280"/>
            <ac:spMk id="3" creationId="{61964BE7-B320-47A0-9514-C87E496A4932}"/>
          </ac:spMkLst>
        </pc:spChg>
      </pc:sldChg>
      <pc:sldChg chg="modSp mod">
        <pc:chgData name="Max Thrilling" userId="1a0901c82f0d6655" providerId="LiveId" clId="{415ACC28-334A-4547-A054-207AC986CA04}" dt="2024-04-16T14:41:00.082" v="22"/>
        <pc:sldMkLst>
          <pc:docMk/>
          <pc:sldMk cId="1761536355" sldId="281"/>
        </pc:sldMkLst>
        <pc:spChg chg="mod">
          <ac:chgData name="Max Thrilling" userId="1a0901c82f0d6655" providerId="LiveId" clId="{415ACC28-334A-4547-A054-207AC986CA04}" dt="2024-04-16T14:41:00.082" v="22"/>
          <ac:spMkLst>
            <pc:docMk/>
            <pc:sldMk cId="1761536355" sldId="281"/>
            <ac:spMk id="2" creationId="{9A74D9E5-12E3-4B23-9449-61FD2694723E}"/>
          </ac:spMkLst>
        </pc:spChg>
        <pc:spChg chg="mod">
          <ac:chgData name="Max Thrilling" userId="1a0901c82f0d6655" providerId="LiveId" clId="{415ACC28-334A-4547-A054-207AC986CA04}" dt="2024-04-16T14:41:00.082" v="22"/>
          <ac:spMkLst>
            <pc:docMk/>
            <pc:sldMk cId="1761536355" sldId="281"/>
            <ac:spMk id="3" creationId="{A4FDFED6-BF0A-4D7B-A371-8855F72D0E4E}"/>
          </ac:spMkLst>
        </pc:spChg>
      </pc:sldChg>
      <pc:sldChg chg="modSp mod">
        <pc:chgData name="Max Thrilling" userId="1a0901c82f0d6655" providerId="LiveId" clId="{415ACC28-334A-4547-A054-207AC986CA04}" dt="2024-04-16T14:41:00.082" v="22"/>
        <pc:sldMkLst>
          <pc:docMk/>
          <pc:sldMk cId="2320987984" sldId="282"/>
        </pc:sldMkLst>
        <pc:spChg chg="mod">
          <ac:chgData name="Max Thrilling" userId="1a0901c82f0d6655" providerId="LiveId" clId="{415ACC28-334A-4547-A054-207AC986CA04}" dt="2024-04-16T14:41:00.082" v="22"/>
          <ac:spMkLst>
            <pc:docMk/>
            <pc:sldMk cId="2320987984" sldId="282"/>
            <ac:spMk id="2" creationId="{9A74D9E5-12E3-4B23-9449-61FD2694723E}"/>
          </ac:spMkLst>
        </pc:spChg>
        <pc:spChg chg="mod">
          <ac:chgData name="Max Thrilling" userId="1a0901c82f0d6655" providerId="LiveId" clId="{415ACC28-334A-4547-A054-207AC986CA04}" dt="2024-04-16T14:41:00.082" v="22"/>
          <ac:spMkLst>
            <pc:docMk/>
            <pc:sldMk cId="2320987984" sldId="282"/>
            <ac:spMk id="3" creationId="{A4FDFED6-BF0A-4D7B-A371-8855F72D0E4E}"/>
          </ac:spMkLst>
        </pc:spChg>
      </pc:sldChg>
      <pc:sldChg chg="modSp mod">
        <pc:chgData name="Max Thrilling" userId="1a0901c82f0d6655" providerId="LiveId" clId="{415ACC28-334A-4547-A054-207AC986CA04}" dt="2024-04-16T14:41:00.082" v="22"/>
        <pc:sldMkLst>
          <pc:docMk/>
          <pc:sldMk cId="3135138474" sldId="283"/>
        </pc:sldMkLst>
        <pc:spChg chg="mod">
          <ac:chgData name="Max Thrilling" userId="1a0901c82f0d6655" providerId="LiveId" clId="{415ACC28-334A-4547-A054-207AC986CA04}" dt="2024-04-16T14:41:00.082" v="22"/>
          <ac:spMkLst>
            <pc:docMk/>
            <pc:sldMk cId="3135138474" sldId="283"/>
            <ac:spMk id="2" creationId="{9A74D9E5-12E3-4B23-9449-61FD2694723E}"/>
          </ac:spMkLst>
        </pc:spChg>
        <pc:spChg chg="mod">
          <ac:chgData name="Max Thrilling" userId="1a0901c82f0d6655" providerId="LiveId" clId="{415ACC28-334A-4547-A054-207AC986CA04}" dt="2024-04-16T14:41:00.082" v="22"/>
          <ac:spMkLst>
            <pc:docMk/>
            <pc:sldMk cId="3135138474" sldId="283"/>
            <ac:spMk id="3" creationId="{A4FDFED6-BF0A-4D7B-A371-8855F72D0E4E}"/>
          </ac:spMkLst>
        </pc:spChg>
      </pc:sldChg>
      <pc:sldChg chg="modSp mod">
        <pc:chgData name="Max Thrilling" userId="1a0901c82f0d6655" providerId="LiveId" clId="{415ACC28-334A-4547-A054-207AC986CA04}" dt="2024-04-16T14:41:00.082" v="22"/>
        <pc:sldMkLst>
          <pc:docMk/>
          <pc:sldMk cId="3344564630" sldId="284"/>
        </pc:sldMkLst>
        <pc:spChg chg="mod">
          <ac:chgData name="Max Thrilling" userId="1a0901c82f0d6655" providerId="LiveId" clId="{415ACC28-334A-4547-A054-207AC986CA04}" dt="2024-04-16T14:41:00.082" v="22"/>
          <ac:spMkLst>
            <pc:docMk/>
            <pc:sldMk cId="3344564630" sldId="284"/>
            <ac:spMk id="2" creationId="{9A74D9E5-12E3-4B23-9449-61FD2694723E}"/>
          </ac:spMkLst>
        </pc:spChg>
        <pc:spChg chg="mod">
          <ac:chgData name="Max Thrilling" userId="1a0901c82f0d6655" providerId="LiveId" clId="{415ACC28-334A-4547-A054-207AC986CA04}" dt="2024-04-16T14:41:00.082" v="22"/>
          <ac:spMkLst>
            <pc:docMk/>
            <pc:sldMk cId="3344564630" sldId="284"/>
            <ac:spMk id="3" creationId="{A4FDFED6-BF0A-4D7B-A371-8855F72D0E4E}"/>
          </ac:spMkLst>
        </pc:spChg>
      </pc:sldChg>
      <pc:sldChg chg="modSp mod">
        <pc:chgData name="Max Thrilling" userId="1a0901c82f0d6655" providerId="LiveId" clId="{415ACC28-334A-4547-A054-207AC986CA04}" dt="2024-04-16T14:41:00.082" v="22"/>
        <pc:sldMkLst>
          <pc:docMk/>
          <pc:sldMk cId="2286695742" sldId="285"/>
        </pc:sldMkLst>
        <pc:spChg chg="mod">
          <ac:chgData name="Max Thrilling" userId="1a0901c82f0d6655" providerId="LiveId" clId="{415ACC28-334A-4547-A054-207AC986CA04}" dt="2024-04-16T14:41:00.082" v="22"/>
          <ac:spMkLst>
            <pc:docMk/>
            <pc:sldMk cId="2286695742" sldId="285"/>
            <ac:spMk id="2" creationId="{9A74D9E5-12E3-4B23-9449-61FD2694723E}"/>
          </ac:spMkLst>
        </pc:spChg>
        <pc:spChg chg="mod">
          <ac:chgData name="Max Thrilling" userId="1a0901c82f0d6655" providerId="LiveId" clId="{415ACC28-334A-4547-A054-207AC986CA04}" dt="2024-04-16T14:41:00.082" v="22"/>
          <ac:spMkLst>
            <pc:docMk/>
            <pc:sldMk cId="2286695742" sldId="285"/>
            <ac:spMk id="3" creationId="{A4FDFED6-BF0A-4D7B-A371-8855F72D0E4E}"/>
          </ac:spMkLst>
        </pc:spChg>
      </pc:sldChg>
      <pc:sldChg chg="modSp mod">
        <pc:chgData name="Max Thrilling" userId="1a0901c82f0d6655" providerId="LiveId" clId="{415ACC28-334A-4547-A054-207AC986CA04}" dt="2024-04-16T14:41:00.082" v="22"/>
        <pc:sldMkLst>
          <pc:docMk/>
          <pc:sldMk cId="3808480484" sldId="286"/>
        </pc:sldMkLst>
        <pc:spChg chg="mod">
          <ac:chgData name="Max Thrilling" userId="1a0901c82f0d6655" providerId="LiveId" clId="{415ACC28-334A-4547-A054-207AC986CA04}" dt="2024-04-16T14:41:00.082" v="22"/>
          <ac:spMkLst>
            <pc:docMk/>
            <pc:sldMk cId="3808480484" sldId="286"/>
            <ac:spMk id="2" creationId="{9A74D9E5-12E3-4B23-9449-61FD2694723E}"/>
          </ac:spMkLst>
        </pc:spChg>
        <pc:spChg chg="mod">
          <ac:chgData name="Max Thrilling" userId="1a0901c82f0d6655" providerId="LiveId" clId="{415ACC28-334A-4547-A054-207AC986CA04}" dt="2024-04-16T14:41:00.082" v="22"/>
          <ac:spMkLst>
            <pc:docMk/>
            <pc:sldMk cId="3808480484" sldId="286"/>
            <ac:spMk id="3" creationId="{A4FDFED6-BF0A-4D7B-A371-8855F72D0E4E}"/>
          </ac:spMkLst>
        </pc:spChg>
      </pc:sldChg>
      <pc:sldChg chg="modSp mod">
        <pc:chgData name="Max Thrilling" userId="1a0901c82f0d6655" providerId="LiveId" clId="{415ACC28-334A-4547-A054-207AC986CA04}" dt="2024-04-16T14:41:00.082" v="22"/>
        <pc:sldMkLst>
          <pc:docMk/>
          <pc:sldMk cId="2983356910" sldId="287"/>
        </pc:sldMkLst>
        <pc:spChg chg="mod">
          <ac:chgData name="Max Thrilling" userId="1a0901c82f0d6655" providerId="LiveId" clId="{415ACC28-334A-4547-A054-207AC986CA04}" dt="2024-04-16T14:41:00.082" v="22"/>
          <ac:spMkLst>
            <pc:docMk/>
            <pc:sldMk cId="2983356910" sldId="287"/>
            <ac:spMk id="3" creationId="{A4FDFED6-BF0A-4D7B-A371-8855F72D0E4E}"/>
          </ac:spMkLst>
        </pc:spChg>
      </pc:sldChg>
      <pc:sldChg chg="modSp mod">
        <pc:chgData name="Max Thrilling" userId="1a0901c82f0d6655" providerId="LiveId" clId="{415ACC28-334A-4547-A054-207AC986CA04}" dt="2024-04-16T14:41:00.082" v="22"/>
        <pc:sldMkLst>
          <pc:docMk/>
          <pc:sldMk cId="3133767489" sldId="288"/>
        </pc:sldMkLst>
        <pc:spChg chg="mod">
          <ac:chgData name="Max Thrilling" userId="1a0901c82f0d6655" providerId="LiveId" clId="{415ACC28-334A-4547-A054-207AC986CA04}" dt="2024-04-16T14:41:00.082" v="22"/>
          <ac:spMkLst>
            <pc:docMk/>
            <pc:sldMk cId="3133767489" sldId="288"/>
            <ac:spMk id="2" creationId="{9A74D9E5-12E3-4B23-9449-61FD2694723E}"/>
          </ac:spMkLst>
        </pc:spChg>
        <pc:spChg chg="mod">
          <ac:chgData name="Max Thrilling" userId="1a0901c82f0d6655" providerId="LiveId" clId="{415ACC28-334A-4547-A054-207AC986CA04}" dt="2024-04-16T14:41:00.082" v="22"/>
          <ac:spMkLst>
            <pc:docMk/>
            <pc:sldMk cId="3133767489" sldId="288"/>
            <ac:spMk id="3" creationId="{A4FDFED6-BF0A-4D7B-A371-8855F72D0E4E}"/>
          </ac:spMkLst>
        </pc:spChg>
      </pc:sldChg>
      <pc:sldChg chg="modSp mod">
        <pc:chgData name="Max Thrilling" userId="1a0901c82f0d6655" providerId="LiveId" clId="{415ACC28-334A-4547-A054-207AC986CA04}" dt="2024-04-16T14:41:00.082" v="22"/>
        <pc:sldMkLst>
          <pc:docMk/>
          <pc:sldMk cId="3951111758" sldId="289"/>
        </pc:sldMkLst>
        <pc:spChg chg="mod">
          <ac:chgData name="Max Thrilling" userId="1a0901c82f0d6655" providerId="LiveId" clId="{415ACC28-334A-4547-A054-207AC986CA04}" dt="2024-04-16T14:41:00.082" v="22"/>
          <ac:spMkLst>
            <pc:docMk/>
            <pc:sldMk cId="3951111758" sldId="289"/>
            <ac:spMk id="2" creationId="{9A74D9E5-12E3-4B23-9449-61FD2694723E}"/>
          </ac:spMkLst>
        </pc:spChg>
        <pc:spChg chg="mod">
          <ac:chgData name="Max Thrilling" userId="1a0901c82f0d6655" providerId="LiveId" clId="{415ACC28-334A-4547-A054-207AC986CA04}" dt="2024-04-16T14:41:00.082" v="22"/>
          <ac:spMkLst>
            <pc:docMk/>
            <pc:sldMk cId="3951111758" sldId="289"/>
            <ac:spMk id="3" creationId="{A4FDFED6-BF0A-4D7B-A371-8855F72D0E4E}"/>
          </ac:spMkLst>
        </pc:spChg>
      </pc:sldChg>
      <pc:sldChg chg="modSp mod">
        <pc:chgData name="Max Thrilling" userId="1a0901c82f0d6655" providerId="LiveId" clId="{415ACC28-334A-4547-A054-207AC986CA04}" dt="2024-04-16T14:41:00.082" v="22"/>
        <pc:sldMkLst>
          <pc:docMk/>
          <pc:sldMk cId="2103705079" sldId="290"/>
        </pc:sldMkLst>
        <pc:spChg chg="mod">
          <ac:chgData name="Max Thrilling" userId="1a0901c82f0d6655" providerId="LiveId" clId="{415ACC28-334A-4547-A054-207AC986CA04}" dt="2024-04-16T14:41:00.082" v="22"/>
          <ac:spMkLst>
            <pc:docMk/>
            <pc:sldMk cId="2103705079" sldId="290"/>
            <ac:spMk id="2" creationId="{9A74D9E5-12E3-4B23-9449-61FD2694723E}"/>
          </ac:spMkLst>
        </pc:spChg>
        <pc:spChg chg="mod">
          <ac:chgData name="Max Thrilling" userId="1a0901c82f0d6655" providerId="LiveId" clId="{415ACC28-334A-4547-A054-207AC986CA04}" dt="2024-04-16T14:41:00.082" v="22"/>
          <ac:spMkLst>
            <pc:docMk/>
            <pc:sldMk cId="2103705079" sldId="290"/>
            <ac:spMk id="3" creationId="{A4FDFED6-BF0A-4D7B-A371-8855F72D0E4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618.2453" units="1/cm"/>
          <inkml:channelProperty channel="Y" name="resolution" value="1092.23328" units="1/cm"/>
          <inkml:channelProperty channel="T" name="resolution" value="1" units="1/dev"/>
        </inkml:channelProperties>
      </inkml:inkSource>
      <inkml:timestamp xml:id="ts0" timeString="2023-03-10T11:55:42.243"/>
    </inkml:context>
    <inkml:brush xml:id="br0">
      <inkml:brushProperty name="width" value="0.05292" units="cm"/>
      <inkml:brushProperty name="height" value="0.05292" units="cm"/>
      <inkml:brushProperty name="color" value="#FF0000"/>
    </inkml:brush>
  </inkml:definitions>
  <inkml:trace contextRef="#ctx0" brushRef="#br0">1304 17636 0,'0'0'0</inkml:trace>
  <inkml:trace contextRef="#ctx0" brushRef="#br0" timeOffset="519.29">1215 17937 0,'0'0'16,"-40"-7"-16,-19-5 15,-28-9 1,12-6-16</inkml:trace>
  <inkml:trace contextRef="#ctx0" brushRef="#br0" timeOffset="822.78">1766 17968 0,'0'0'0,"-29"-5"0,-22-10 0,-20-9 16,-7 4-16,-1 2 0,-4 6 16,-4 8-16,1 8 0,5 5 15,0 5-15,11 0 16,70-14-16,-66 11 0</inkml:trace>
  <inkml:trace contextRef="#ctx0" brushRef="#br0" timeOffset="1919.04">1561 17980 0,'0'0'15,"-32"0"-15,-19-8 0,-25-5 16,-5 2-16,-3 1 16,-1-1-16,0 6 15,2 5-15,6 5 0,4 6 0,11 9 16,11 9-16,8 3 16,43-32-16,-27 33 0,27-33 15,-6 29-15</inkml:trace>
  <inkml:trace contextRef="#ctx0" brushRef="#br0" timeOffset="2237.9">1653 17746 0,'0'0'15,"0"0"-15,-30-3 0,-26-5 16,-25-7-16,5 8 0,3 2 15,0 5-15,5 5 16,4 8 0,64-13-16,-68 27 0</inkml:trace>
  <inkml:trace contextRef="#ctx0" brushRef="#br0" timeOffset="2634.9">2401 17533 0,'0'0'0,"0"0"16,-26-13-1,-9-7-15,-18-10 16,-6 4-16,-6 2 0,-7 4 16,5 6-16,-4 3 0,9 9 15,62 2-15,0 0 16,-67 2-16</inkml:trace>
  <inkml:trace contextRef="#ctx0" brushRef="#br0" timeOffset="3038.4">3328 16881 0,'0'0'0,"0"0"0,-24-18 0,-14-10 0,-23-12 16,-5 5-16,-8 5 15,-4 6-15,-6 8 0,-1 3 16,-1 4-16,-3 3 0,-2 3 16,-2 3-16,1 3 15,3 0-15,4-6 16,2-3 0,5-6-16,8 0 0</inkml:trace>
  <inkml:trace contextRef="#ctx0" brushRef="#br0" timeOffset="3504.47">3395 16325 0,'0'0'0,"0"0"0,-29-3 15,-27-12-15,-33-6 16,3 1-16,3 1 0,-6 4 15,-6 5-15,-6 10 16,-19 1 0,-9 8-16,13-3 0,26-6 0</inkml:trace>
  <inkml:trace contextRef="#ctx0" brushRef="#br0" timeOffset="3705.8">2300 16120 0,'0'0'0,"0"0"0,0 0 0,0 0 16,0 0-1,0 0-15,0 0 0,0 0 0,0 0 0,0 0 16</inkml:trace>
  <inkml:trace contextRef="#ctx0" brushRef="#br0" timeOffset="3923.86">2267 15800 0,'0'0'0,"0"0"15,0 0-15,0 0 0,0 0 16,0 0-16,0 0 16,0 0-16,0 0 0,0 0 15,0 0 1,0 0-16,0 0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6.43264" units="1/cm"/>
          <inkml:channelProperty channel="Y" name="resolution" value="36.48649" units="1/cm"/>
          <inkml:channelProperty channel="T" name="resolution" value="1" units="1/dev"/>
        </inkml:channelProperties>
      </inkml:inkSource>
      <inkml:timestamp xml:id="ts0" timeString="2023-03-10T12:30:57.370"/>
    </inkml:context>
    <inkml:brush xml:id="br0">
      <inkml:brushProperty name="width" value="0.05292" units="cm"/>
      <inkml:brushProperty name="height" value="0.05292" units="cm"/>
    </inkml:brush>
  </inkml:definitions>
  <inkml:trace contextRef="#ctx0" brushRef="#br0">16951 15540 0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http://www.bbc.co.uk/news/uk-scotland-scotland-business-33110881</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Port of Grangemouth moves to expand container capacity</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419525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GB" altLang="en-US" b="1" dirty="0"/>
            </a:br>
            <a:br>
              <a:rPr lang="en-GB" altLang="en-US" dirty="0"/>
            </a:br>
            <a:endParaRPr lang="en-GB" altLang="en-US" dirty="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B71099-BA55-4495-AFF7-356000118412}" type="slidenum">
              <a:rPr lang="en-GB" altLang="en-US" smtClean="0"/>
              <a:pPr eaLnBrk="1" hangingPunct="1"/>
              <a:t>10</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2797030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http://www.bbc.co.uk/news/business-33285659</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Grounded: The chequered history of UK airport expansion</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42186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http://www.theguardian.com/football/2015/may/18/bournemouth-plans-capacity-goldsands-stadium-premier-league</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Bournemouth put plans to increase capacity of Goldsands Stadium on hold </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extLst>
      <p:ext uri="{BB962C8B-B14F-4D97-AF65-F5344CB8AC3E}">
        <p14:creationId xmlns:p14="http://schemas.microsoft.com/office/powerpoint/2010/main" val="3002339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99745" y="476672"/>
            <a:ext cx="6615605" cy="1325563"/>
          </a:xfrm>
          <a:ln w="76200">
            <a:no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1899744" y="2060847"/>
            <a:ext cx="6615606" cy="4116115"/>
          </a:xfrm>
          <a:ln w="76200">
            <a:noFill/>
          </a:ln>
        </p:spPr>
        <p:txBody>
          <a:bodyPr/>
          <a:lstStyle>
            <a:lvl1pPr>
              <a:defRPr/>
            </a:lvl1pPr>
          </a:lstStyle>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13455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28090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3750" spc="15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350">
                <a:solidFill>
                  <a:schemeClr val="tx1">
                    <a:lumMod val="95000"/>
                    <a:lumOff val="5000"/>
                  </a:schemeClr>
                </a:solidFill>
              </a:defRPr>
            </a:lvl1pPr>
            <a:lvl2pPr marL="342900" indent="0" algn="ctr">
              <a:buNone/>
              <a:defRPr sz="1350"/>
            </a:lvl2pPr>
            <a:lvl3pPr marL="685800" indent="0" algn="ctr">
              <a:buNone/>
              <a:defRPr sz="1350"/>
            </a:lvl3pPr>
            <a:lvl4pPr marL="1028700" indent="0" algn="ctr">
              <a:buNone/>
              <a:defRPr sz="1350"/>
            </a:lvl4pPr>
            <a:lvl5pPr marL="1371600" indent="0" algn="ctr">
              <a:buNone/>
              <a:defRPr sz="1350"/>
            </a:lvl5pPr>
            <a:lvl6pPr marL="1714500" indent="0" algn="ctr">
              <a:buNone/>
              <a:defRPr sz="1350"/>
            </a:lvl6pPr>
            <a:lvl7pPr marL="2057400" indent="0" algn="ctr">
              <a:buNone/>
              <a:defRPr sz="1350"/>
            </a:lvl7pPr>
            <a:lvl8pPr marL="2400300" indent="0" algn="ctr">
              <a:buNone/>
              <a:defRPr sz="1350"/>
            </a:lvl8pPr>
            <a:lvl9pPr marL="2743200" indent="0" algn="ctr">
              <a:buNone/>
              <a:defRPr sz="13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899882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Tree>
    <p:extLst>
      <p:ext uri="{BB962C8B-B14F-4D97-AF65-F5344CB8AC3E}">
        <p14:creationId xmlns:p14="http://schemas.microsoft.com/office/powerpoint/2010/main" val="3815534163"/>
      </p:ext>
    </p:extLst>
  </p:cSld>
  <p:clrMap bg1="lt1" tx1="dk1" bg2="lt2" tx2="dk2" accent1="accent1" accent2="accent2" accent3="accent3" accent4="accent4" accent5="accent5" accent6="accent6" hlink="hlink" folHlink="folHlink"/>
  <p:sldLayoutIdLst>
    <p:sldLayoutId id="2147483794" r:id="rId1"/>
    <p:sldLayoutId id="2147483798" r:id="rId2"/>
    <p:sldLayoutId id="2147483808"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2.xml"/><Relationship Id="rId1" Type="http://schemas.openxmlformats.org/officeDocument/2006/relationships/slideLayout" Target="../slideLayouts/slideLayout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hyperlink" Target="http://www.exampaperspractice.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40.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2697480"/>
            <a:ext cx="5829300" cy="1463040"/>
          </a:xfrm>
        </p:spPr>
        <p:txBody>
          <a:bodyPr>
            <a:normAutofit/>
          </a:bodyPr>
          <a:lstStyle/>
          <a:p>
            <a:pPr algn="ctr"/>
            <a:r>
              <a:rPr lang="en-GB" b="1" dirty="0"/>
              <a:t>2.3.2 Capacity Utilisation</a:t>
            </a:r>
            <a:br>
              <a:rPr lang="en-GB" b="1" dirty="0"/>
            </a:br>
            <a:r>
              <a:rPr lang="en-GB" b="1" dirty="0"/>
              <a:t>2.3 Productive efficiency </a:t>
            </a:r>
            <a:endParaRPr lang="en-GB" sz="2700" b="1" dirty="0"/>
          </a:p>
        </p:txBody>
      </p:sp>
      <p:pic>
        <p:nvPicPr>
          <p:cNvPr id="3" name="Picture 2">
            <a:extLst>
              <a:ext uri="{FF2B5EF4-FFF2-40B4-BE49-F238E27FC236}">
                <a16:creationId xmlns:a16="http://schemas.microsoft.com/office/drawing/2014/main" id="{822622D9-6BC1-1891-10CF-186198B46A04}"/>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4" name="Picture 3">
            <a:extLst>
              <a:ext uri="{FF2B5EF4-FFF2-40B4-BE49-F238E27FC236}">
                <a16:creationId xmlns:a16="http://schemas.microsoft.com/office/drawing/2014/main" id="{4951413B-F603-8C93-2E4F-770ADA3A56B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5" name="Footer Placeholder 2">
            <a:extLst>
              <a:ext uri="{FF2B5EF4-FFF2-40B4-BE49-F238E27FC236}">
                <a16:creationId xmlns:a16="http://schemas.microsoft.com/office/drawing/2014/main" id="{F83B0EC4-1015-1DB4-DBA0-A16FC7FCAE99}"/>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D9B3193-D9E8-6B97-DC0F-85B94142A0E4}"/>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138863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ln>
            <a:noFill/>
          </a:ln>
        </p:spPr>
        <p:txBody>
          <a:bodyPr>
            <a:normAutofit/>
          </a:bodyPr>
          <a:lstStyle/>
          <a:p>
            <a:pPr eaLnBrk="1" hangingPunct="1"/>
            <a:r>
              <a:rPr lang="en-GB" altLang="en-US" sz="2400" dirty="0"/>
              <a:t>Capacity Utilisation</a:t>
            </a:r>
          </a:p>
        </p:txBody>
      </p:sp>
      <p:sp>
        <p:nvSpPr>
          <p:cNvPr id="10244" name="Rectangle 3"/>
          <p:cNvSpPr>
            <a:spLocks noGrp="1" noChangeArrowheads="1"/>
          </p:cNvSpPr>
          <p:nvPr>
            <p:ph idx="1"/>
          </p:nvPr>
        </p:nvSpPr>
        <p:spPr>
          <a:ln>
            <a:noFill/>
          </a:ln>
        </p:spPr>
        <p:txBody>
          <a:bodyPr>
            <a:normAutofit fontScale="92500" lnSpcReduction="10000"/>
          </a:bodyPr>
          <a:lstStyle/>
          <a:p>
            <a:pPr eaLnBrk="1" hangingPunct="1"/>
            <a:endParaRPr lang="en-GB" altLang="en-US" dirty="0"/>
          </a:p>
          <a:p>
            <a:r>
              <a:rPr lang="en-GB" altLang="en-US" dirty="0"/>
              <a:t>Spare capacity occurs when actual production is less than full capacity.</a:t>
            </a:r>
          </a:p>
          <a:p>
            <a:r>
              <a:rPr lang="en-GB" altLang="en-US" dirty="0"/>
              <a:t>Why might the Eden Hotel use the services of a business such as lastminute.com to try and fill the vacant rooms?</a:t>
            </a:r>
          </a:p>
          <a:p>
            <a:pPr eaLnBrk="1" hangingPunct="1"/>
            <a:r>
              <a:rPr lang="en-GB" altLang="en-US" dirty="0"/>
              <a:t>Capacity utilisation is a measure of the percentage of potential output being achieved</a:t>
            </a:r>
          </a:p>
          <a:p>
            <a:pPr lvl="1" eaLnBrk="1" hangingPunct="1"/>
            <a:r>
              <a:rPr lang="en-GB" altLang="en-US" dirty="0"/>
              <a:t>Percentage of seats occupied at a football match</a:t>
            </a:r>
          </a:p>
          <a:p>
            <a:pPr lvl="1" eaLnBrk="1" hangingPunct="1"/>
            <a:r>
              <a:rPr lang="en-GB" altLang="en-US" dirty="0"/>
              <a:t>Percentage of t-shirts manufactured </a:t>
            </a:r>
          </a:p>
          <a:p>
            <a:pPr eaLnBrk="1" hangingPunct="1"/>
            <a:r>
              <a:rPr lang="en-GB" altLang="en-US" dirty="0"/>
              <a:t>Calculated by:</a:t>
            </a:r>
          </a:p>
          <a:p>
            <a:pPr lvl="1" eaLnBrk="1" hangingPunct="1"/>
            <a:r>
              <a:rPr lang="en-GB" altLang="en-US" dirty="0"/>
              <a:t>Current output / maximum possible output x 100</a:t>
            </a:r>
          </a:p>
          <a:p>
            <a:r>
              <a:rPr lang="en-GB" altLang="en-US" dirty="0"/>
              <a:t>Example:</a:t>
            </a:r>
          </a:p>
          <a:p>
            <a:pPr lvl="1"/>
            <a:r>
              <a:rPr lang="en-GB" altLang="en-US" dirty="0"/>
              <a:t>The Eden Hotel has 320 rooms of which 250 are occupied</a:t>
            </a:r>
          </a:p>
          <a:p>
            <a:pPr lvl="1"/>
            <a:r>
              <a:rPr lang="en-GB" altLang="en-US" dirty="0"/>
              <a:t>Capacity utilisation = 250 / 320 x 100 = 78%</a:t>
            </a:r>
          </a:p>
          <a:p>
            <a:pPr lvl="1"/>
            <a:endParaRPr lang="en-GB" altLang="en-US" dirty="0"/>
          </a:p>
          <a:p>
            <a:pPr eaLnBrk="1" hangingPunct="1">
              <a:buFont typeface="Wingdings" pitchFamily="2" charset="2"/>
              <a:buNone/>
            </a:pPr>
            <a:endParaRPr lang="en-GB" altLang="en-US" dirty="0"/>
          </a:p>
        </p:txBody>
      </p:sp>
      <p:pic>
        <p:nvPicPr>
          <p:cNvPr id="2" name="Picture 1">
            <a:extLst>
              <a:ext uri="{FF2B5EF4-FFF2-40B4-BE49-F238E27FC236}">
                <a16:creationId xmlns:a16="http://schemas.microsoft.com/office/drawing/2014/main" id="{005661C2-8242-46FE-EC21-C2791CE40E0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3" name="Picture 2">
            <a:extLst>
              <a:ext uri="{FF2B5EF4-FFF2-40B4-BE49-F238E27FC236}">
                <a16:creationId xmlns:a16="http://schemas.microsoft.com/office/drawing/2014/main" id="{7B5E6727-5EEF-C237-F271-A607D2544F8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4" name="Footer Placeholder 2">
            <a:extLst>
              <a:ext uri="{FF2B5EF4-FFF2-40B4-BE49-F238E27FC236}">
                <a16:creationId xmlns:a16="http://schemas.microsoft.com/office/drawing/2014/main" id="{E5B63136-9984-8242-5B4E-67A421C0B0E1}"/>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45CA329-B73F-3962-C0AD-5CA4AB64F8D9}"/>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543618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588224" y="1916832"/>
            <a:ext cx="2431182" cy="3139321"/>
          </a:xfrm>
          <a:prstGeom prst="rect">
            <a:avLst/>
          </a:prstGeom>
          <a:noFill/>
        </p:spPr>
        <p:txBody>
          <a:bodyPr wrap="square" rtlCol="0">
            <a:spAutoFit/>
          </a:bodyPr>
          <a:lstStyle/>
          <a:p>
            <a:pPr marL="285750" indent="-285750">
              <a:buFont typeface="Arial" panose="020B0604020202020204" pitchFamily="34" charset="0"/>
              <a:buChar char="•"/>
            </a:pPr>
            <a:r>
              <a:rPr lang="en-GB" dirty="0"/>
              <a:t>Calculate the capacity utilisation for 3 clubs of your choice.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What are the advantages and disadvantages of high capacity utilisation at football matches?</a:t>
            </a:r>
          </a:p>
        </p:txBody>
      </p:sp>
      <p:sp>
        <p:nvSpPr>
          <p:cNvPr id="6" name="TextBox 5">
            <a:extLst>
              <a:ext uri="{FF2B5EF4-FFF2-40B4-BE49-F238E27FC236}">
                <a16:creationId xmlns:a16="http://schemas.microsoft.com/office/drawing/2014/main" id="{A9E052C5-D876-4463-B29E-D2B5B0CD048B}"/>
              </a:ext>
            </a:extLst>
          </p:cNvPr>
          <p:cNvSpPr txBox="1"/>
          <p:nvPr/>
        </p:nvSpPr>
        <p:spPr>
          <a:xfrm>
            <a:off x="1619672" y="764704"/>
            <a:ext cx="4700726" cy="5909310"/>
          </a:xfrm>
          <a:prstGeom prst="rect">
            <a:avLst/>
          </a:prstGeom>
          <a:noFill/>
        </p:spPr>
        <p:txBody>
          <a:bodyPr wrap="square">
            <a:spAutoFit/>
          </a:bodyPr>
          <a:lstStyle/>
          <a:p>
            <a:r>
              <a:rPr lang="en-GB" dirty="0"/>
              <a:t>1	Manchester United		73,742</a:t>
            </a:r>
          </a:p>
          <a:p>
            <a:r>
              <a:rPr lang="en-GB" dirty="0"/>
              <a:t>2	West Ham United		62,456</a:t>
            </a:r>
          </a:p>
          <a:p>
            <a:r>
              <a:rPr lang="en-GB" dirty="0"/>
              <a:t>3	Tottenham Hotspur		61,669</a:t>
            </a:r>
          </a:p>
          <a:p>
            <a:r>
              <a:rPr lang="en-GB" dirty="0"/>
              <a:t>4	Arsenal			60,189</a:t>
            </a:r>
          </a:p>
          <a:p>
            <a:r>
              <a:rPr lang="en-GB" dirty="0"/>
              <a:t>5	Liverpool			53,225</a:t>
            </a:r>
          </a:p>
          <a:p>
            <a:r>
              <a:rPr lang="en-GB" dirty="0"/>
              <a:t>6	Manchester City		53,219</a:t>
            </a:r>
          </a:p>
          <a:p>
            <a:r>
              <a:rPr lang="en-GB" dirty="0"/>
              <a:t>7	Newcastle United		52,241</a:t>
            </a:r>
          </a:p>
          <a:p>
            <a:r>
              <a:rPr lang="en-GB" dirty="0"/>
              <a:t>8	Aston Villa		41,681</a:t>
            </a:r>
          </a:p>
          <a:p>
            <a:r>
              <a:rPr lang="en-GB" dirty="0"/>
              <a:t>9	Chelsea			39,969</a:t>
            </a:r>
          </a:p>
          <a:p>
            <a:r>
              <a:rPr lang="en-GB" dirty="0"/>
              <a:t>10	Everton			39,240</a:t>
            </a:r>
          </a:p>
          <a:p>
            <a:r>
              <a:rPr lang="en-GB" dirty="0"/>
              <a:t>11	Leeds United		36,498</a:t>
            </a:r>
          </a:p>
          <a:p>
            <a:r>
              <a:rPr lang="en-GB" dirty="0"/>
              <a:t>12	Leicester City		31,739</a:t>
            </a:r>
          </a:p>
          <a:p>
            <a:r>
              <a:rPr lang="en-GB" dirty="0"/>
              <a:t>13	Brighton &amp; Hove Albion	31,501</a:t>
            </a:r>
          </a:p>
          <a:p>
            <a:r>
              <a:rPr lang="en-GB" dirty="0"/>
              <a:t>14	Wolverhampton Wanderers	31,345</a:t>
            </a:r>
          </a:p>
          <a:p>
            <a:r>
              <a:rPr lang="en-GB" dirty="0"/>
              <a:t>15	Southampton		30,403</a:t>
            </a:r>
          </a:p>
          <a:p>
            <a:r>
              <a:rPr lang="en-GB" dirty="0"/>
              <a:t>16	Nottingham Forest		29,148</a:t>
            </a:r>
          </a:p>
          <a:p>
            <a:r>
              <a:rPr lang="en-GB" dirty="0"/>
              <a:t>17	Crystal Palace		25,185</a:t>
            </a:r>
          </a:p>
          <a:p>
            <a:r>
              <a:rPr lang="en-GB" dirty="0"/>
              <a:t>18	Fulham			23,431</a:t>
            </a:r>
          </a:p>
          <a:p>
            <a:r>
              <a:rPr lang="en-GB" dirty="0"/>
              <a:t>19	Brentford			17,078</a:t>
            </a:r>
          </a:p>
          <a:p>
            <a:r>
              <a:rPr lang="en-GB" dirty="0"/>
              <a:t>20	AFC Bournemouth		10,273</a:t>
            </a:r>
          </a:p>
          <a:p>
            <a:r>
              <a:rPr lang="en-GB" dirty="0"/>
              <a:t>  </a:t>
            </a:r>
          </a:p>
        </p:txBody>
      </p:sp>
      <p:pic>
        <p:nvPicPr>
          <p:cNvPr id="2" name="Picture 1">
            <a:extLst>
              <a:ext uri="{FF2B5EF4-FFF2-40B4-BE49-F238E27FC236}">
                <a16:creationId xmlns:a16="http://schemas.microsoft.com/office/drawing/2014/main" id="{2BEA5222-F62B-6FC2-3996-5B56D101E26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3" name="Picture 2">
            <a:extLst>
              <a:ext uri="{FF2B5EF4-FFF2-40B4-BE49-F238E27FC236}">
                <a16:creationId xmlns:a16="http://schemas.microsoft.com/office/drawing/2014/main" id="{8709CCFB-6536-94F4-D244-25209DF327B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4" name="Footer Placeholder 2">
            <a:extLst>
              <a:ext uri="{FF2B5EF4-FFF2-40B4-BE49-F238E27FC236}">
                <a16:creationId xmlns:a16="http://schemas.microsoft.com/office/drawing/2014/main" id="{876B8BF2-E1A6-D968-A54D-EE45DEEFA029}"/>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7F52369-48D7-3408-A969-F1DB5B7F4A50}"/>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42865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sz="2400" dirty="0"/>
              <a:t>Capacity</a:t>
            </a:r>
          </a:p>
        </p:txBody>
      </p:sp>
      <p:sp>
        <p:nvSpPr>
          <p:cNvPr id="3" name="Content Placeholder 2"/>
          <p:cNvSpPr>
            <a:spLocks noGrp="1"/>
          </p:cNvSpPr>
          <p:nvPr>
            <p:ph idx="1"/>
          </p:nvPr>
        </p:nvSpPr>
        <p:spPr>
          <a:ln>
            <a:noFill/>
          </a:ln>
        </p:spPr>
        <p:txBody>
          <a:bodyPr anchor="ctr">
            <a:normAutofit/>
          </a:bodyPr>
          <a:lstStyle/>
          <a:p>
            <a:r>
              <a:rPr lang="en-GB" altLang="en-US" dirty="0"/>
              <a:t>Capacity affects the ability of a firm to match supply to demand</a:t>
            </a:r>
            <a:endParaRPr lang="en-GB" dirty="0"/>
          </a:p>
          <a:p>
            <a:r>
              <a:rPr lang="en-GB" altLang="en-US" dirty="0"/>
              <a:t>Capacity utilisation affects whether resources are being used efficiently or whether they are lying idle</a:t>
            </a:r>
          </a:p>
          <a:p>
            <a:pPr lvl="1"/>
            <a:r>
              <a:rPr lang="en-GB" altLang="en-US" dirty="0"/>
              <a:t>Under utilisation of capacity will mean that resources are not being made to work effectively for the business, this will result in high unit costs</a:t>
            </a:r>
          </a:p>
          <a:p>
            <a:pPr lvl="1"/>
            <a:r>
              <a:rPr lang="en-GB" altLang="en-US" dirty="0"/>
              <a:t>Over utilisation of capacity  will mean the firm is “sweating “ its assets i.e. they are being made to work hard for the business</a:t>
            </a:r>
          </a:p>
          <a:p>
            <a:pPr lvl="2"/>
            <a:r>
              <a:rPr lang="en-GB" altLang="en-US" dirty="0"/>
              <a:t>This will result in lower unit costs</a:t>
            </a:r>
          </a:p>
          <a:p>
            <a:pPr lvl="2"/>
            <a:r>
              <a:rPr lang="en-GB" altLang="en-US" dirty="0"/>
              <a:t>But may affect quality and cause stress to the resources e.g. workers being pushed to work hard or no maintenance time for machinery</a:t>
            </a:r>
          </a:p>
          <a:p>
            <a:endParaRPr lang="en-GB" dirty="0"/>
          </a:p>
        </p:txBody>
      </p:sp>
      <p:sp>
        <p:nvSpPr>
          <p:cNvPr id="4" name="TextBox 3"/>
          <p:cNvSpPr txBox="1"/>
          <p:nvPr/>
        </p:nvSpPr>
        <p:spPr>
          <a:xfrm>
            <a:off x="0" y="1700808"/>
            <a:ext cx="1763688" cy="646331"/>
          </a:xfrm>
          <a:prstGeom prst="rect">
            <a:avLst/>
          </a:prstGeom>
          <a:noFill/>
          <a:ln>
            <a:noFill/>
          </a:ln>
        </p:spPr>
        <p:txBody>
          <a:bodyPr wrap="square" rtlCol="0">
            <a:spAutoFit/>
          </a:bodyPr>
          <a:lstStyle/>
          <a:p>
            <a:endParaRPr lang="en-GB" dirty="0"/>
          </a:p>
          <a:p>
            <a:endParaRPr lang="en-GB" dirty="0"/>
          </a:p>
        </p:txBody>
      </p:sp>
      <p:pic>
        <p:nvPicPr>
          <p:cNvPr id="5" name="Picture 4">
            <a:extLst>
              <a:ext uri="{FF2B5EF4-FFF2-40B4-BE49-F238E27FC236}">
                <a16:creationId xmlns:a16="http://schemas.microsoft.com/office/drawing/2014/main" id="{E528DE6F-C4A1-3A26-C7BE-5D20E6B1673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6" name="Picture 5">
            <a:extLst>
              <a:ext uri="{FF2B5EF4-FFF2-40B4-BE49-F238E27FC236}">
                <a16:creationId xmlns:a16="http://schemas.microsoft.com/office/drawing/2014/main" id="{C0D3BB00-C657-F7D5-7CE9-102DEB7E7B1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7" name="Footer Placeholder 2">
            <a:extLst>
              <a:ext uri="{FF2B5EF4-FFF2-40B4-BE49-F238E27FC236}">
                <a16:creationId xmlns:a16="http://schemas.microsoft.com/office/drawing/2014/main" id="{8D97BBFF-9F65-B021-7B92-F36E3067D051}"/>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709C70E-1F52-AEB6-BAD6-9218E6525B4F}"/>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509154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sz="2400" dirty="0"/>
              <a:t>Importance of capacity</a:t>
            </a:r>
          </a:p>
        </p:txBody>
      </p:sp>
      <p:sp>
        <p:nvSpPr>
          <p:cNvPr id="3" name="Content Placeholder 2"/>
          <p:cNvSpPr>
            <a:spLocks noGrp="1"/>
          </p:cNvSpPr>
          <p:nvPr>
            <p:ph idx="1"/>
          </p:nvPr>
        </p:nvSpPr>
        <p:spPr>
          <a:ln>
            <a:noFill/>
          </a:ln>
        </p:spPr>
        <p:txBody>
          <a:bodyPr anchor="ctr"/>
          <a:lstStyle/>
          <a:p>
            <a:r>
              <a:rPr lang="en-GB" dirty="0"/>
              <a:t>Ability to match supply to demand</a:t>
            </a:r>
          </a:p>
          <a:p>
            <a:r>
              <a:rPr lang="en-GB" dirty="0"/>
              <a:t>Inverse relationship between capacity utilisation and unit costs</a:t>
            </a:r>
          </a:p>
          <a:p>
            <a:r>
              <a:rPr lang="en-GB" dirty="0"/>
              <a:t>Image / public perception</a:t>
            </a:r>
          </a:p>
          <a:p>
            <a:r>
              <a:rPr lang="en-GB" dirty="0"/>
              <a:t>Workforce motivation</a:t>
            </a:r>
          </a:p>
          <a:p>
            <a:r>
              <a:rPr lang="en-GB" dirty="0"/>
              <a:t>Ability to achieve business objectives</a:t>
            </a:r>
          </a:p>
        </p:txBody>
      </p:sp>
      <p:pic>
        <p:nvPicPr>
          <p:cNvPr id="4" name="Picture 3">
            <a:extLst>
              <a:ext uri="{FF2B5EF4-FFF2-40B4-BE49-F238E27FC236}">
                <a16:creationId xmlns:a16="http://schemas.microsoft.com/office/drawing/2014/main" id="{3047A068-54F6-EA76-D850-13D946BE588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596123F3-4166-5031-F6DA-76BBB181264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790C1265-EF78-7FDE-880C-B68FAF03B597}"/>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8582068-B12D-439A-4F34-1CB397ED7224}"/>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14981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sz="2400" dirty="0"/>
              <a:t>Ways of improving capacity utilisation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3702272"/>
              </p:ext>
            </p:extLst>
          </p:nvPr>
        </p:nvGraphicFramePr>
        <p:xfrm>
          <a:off x="547511" y="1988840"/>
          <a:ext cx="7967840" cy="2621280"/>
        </p:xfrm>
        <a:graphic>
          <a:graphicData uri="http://schemas.openxmlformats.org/drawingml/2006/table">
            <a:tbl>
              <a:tblPr firstRow="1" bandRow="1">
                <a:tableStyleId>{5C22544A-7EE6-4342-B048-85BDC9FD1C3A}</a:tableStyleId>
              </a:tblPr>
              <a:tblGrid>
                <a:gridCol w="3983920">
                  <a:extLst>
                    <a:ext uri="{9D8B030D-6E8A-4147-A177-3AD203B41FA5}">
                      <a16:colId xmlns:a16="http://schemas.microsoft.com/office/drawing/2014/main" val="20000"/>
                    </a:ext>
                  </a:extLst>
                </a:gridCol>
                <a:gridCol w="3983920">
                  <a:extLst>
                    <a:ext uri="{9D8B030D-6E8A-4147-A177-3AD203B41FA5}">
                      <a16:colId xmlns:a16="http://schemas.microsoft.com/office/drawing/2014/main" val="20001"/>
                    </a:ext>
                  </a:extLst>
                </a:gridCol>
              </a:tblGrid>
              <a:tr h="370840">
                <a:tc>
                  <a:txBody>
                    <a:bodyPr/>
                    <a:lstStyle/>
                    <a:p>
                      <a:r>
                        <a:rPr lang="en-GB" sz="2000" dirty="0"/>
                        <a:t>Ways to reduce Under-utilisation</a:t>
                      </a:r>
                    </a:p>
                  </a:txBody>
                  <a:tcPr/>
                </a:tc>
                <a:tc>
                  <a:txBody>
                    <a:bodyPr/>
                    <a:lstStyle/>
                    <a:p>
                      <a:r>
                        <a:rPr lang="en-GB" sz="2000" dirty="0"/>
                        <a:t>Ways to reduce Over-utilisation</a:t>
                      </a:r>
                    </a:p>
                  </a:txBody>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GB" sz="2000" dirty="0"/>
                        <a:t>Increase demand</a:t>
                      </a:r>
                    </a:p>
                    <a:p>
                      <a:pPr marL="0" indent="0">
                        <a:buFont typeface="Arial" panose="020B0604020202020204" pitchFamily="34" charset="0"/>
                        <a:buNone/>
                      </a:pPr>
                      <a:endParaRPr lang="en-GB" sz="2000" dirty="0"/>
                    </a:p>
                    <a:p>
                      <a:pPr marL="285750" indent="-285750">
                        <a:buFont typeface="Arial" panose="020B0604020202020204" pitchFamily="34" charset="0"/>
                        <a:buChar char="•"/>
                      </a:pPr>
                      <a:r>
                        <a:rPr lang="en-GB" sz="2000" dirty="0"/>
                        <a:t>Downsize e.g. sell off assets  or rationalise the workforce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Lease off spare capacity</a:t>
                      </a:r>
                    </a:p>
                  </a:txBody>
                  <a:tcPr/>
                </a:tc>
                <a:tc>
                  <a:txBody>
                    <a:bodyPr/>
                    <a:lstStyle/>
                    <a:p>
                      <a:pPr marL="285750" indent="-285750">
                        <a:buFont typeface="Arial" panose="020B0604020202020204" pitchFamily="34" charset="0"/>
                        <a:buChar char="•"/>
                      </a:pPr>
                      <a:r>
                        <a:rPr lang="en-GB" sz="2000" dirty="0"/>
                        <a:t>Reduce demand</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Outsource parts of</a:t>
                      </a:r>
                      <a:r>
                        <a:rPr lang="en-GB" sz="2000" baseline="0" dirty="0"/>
                        <a:t> the business’ operations</a:t>
                      </a:r>
                    </a:p>
                    <a:p>
                      <a:pPr marL="285750" indent="-285750">
                        <a:buFont typeface="Arial" panose="020B0604020202020204" pitchFamily="34" charset="0"/>
                        <a:buChar char="•"/>
                      </a:pPr>
                      <a:endParaRPr lang="en-GB" sz="2000" baseline="0" dirty="0"/>
                    </a:p>
                    <a:p>
                      <a:pPr marL="285750" indent="-285750">
                        <a:buFont typeface="Arial" panose="020B0604020202020204" pitchFamily="34" charset="0"/>
                        <a:buChar char="•"/>
                      </a:pPr>
                      <a:r>
                        <a:rPr lang="en-GB" sz="2000" baseline="0" dirty="0"/>
                        <a:t>Increase capacity by investing in more resources</a:t>
                      </a:r>
                      <a:endParaRPr lang="en-GB" sz="2000" dirty="0"/>
                    </a:p>
                  </a:txBody>
                  <a:tcPr/>
                </a:tc>
                <a:extLst>
                  <a:ext uri="{0D108BD9-81ED-4DB2-BD59-A6C34878D82A}">
                    <a16:rowId xmlns:a16="http://schemas.microsoft.com/office/drawing/2014/main" val="10001"/>
                  </a:ext>
                </a:extLst>
              </a:tr>
            </a:tbl>
          </a:graphicData>
        </a:graphic>
      </p:graphicFrame>
      <p:sp>
        <p:nvSpPr>
          <p:cNvPr id="5" name="TextBox 4"/>
          <p:cNvSpPr txBox="1"/>
          <p:nvPr/>
        </p:nvSpPr>
        <p:spPr>
          <a:xfrm>
            <a:off x="1899745" y="4797152"/>
            <a:ext cx="6696744" cy="1754326"/>
          </a:xfrm>
          <a:prstGeom prst="rect">
            <a:avLst/>
          </a:prstGeom>
          <a:noFill/>
        </p:spPr>
        <p:txBody>
          <a:bodyPr wrap="square" rtlCol="0">
            <a:spAutoFit/>
          </a:bodyPr>
          <a:lstStyle/>
          <a:p>
            <a:r>
              <a:rPr lang="en-GB" dirty="0"/>
              <a:t>The actions taken will depend upon:</a:t>
            </a:r>
          </a:p>
          <a:p>
            <a:pPr marL="285750" indent="-285750">
              <a:buFont typeface="Arial" panose="020B0604020202020204" pitchFamily="34" charset="0"/>
              <a:buChar char="•"/>
            </a:pPr>
            <a:r>
              <a:rPr lang="en-GB" dirty="0"/>
              <a:t>Business objectives</a:t>
            </a:r>
          </a:p>
          <a:p>
            <a:pPr marL="285750" indent="-285750">
              <a:buFont typeface="Arial" panose="020B0604020202020204" pitchFamily="34" charset="0"/>
              <a:buChar char="•"/>
            </a:pPr>
            <a:r>
              <a:rPr lang="en-GB" dirty="0"/>
              <a:t>Whether the issue is seen as short term or long term</a:t>
            </a:r>
          </a:p>
          <a:p>
            <a:pPr marL="285750" indent="-285750">
              <a:buFont typeface="Arial" panose="020B0604020202020204" pitchFamily="34" charset="0"/>
              <a:buChar char="•"/>
            </a:pPr>
            <a:r>
              <a:rPr lang="en-GB" dirty="0"/>
              <a:t>Ease with which options could be implemented e.g. who could the business outsource to and how might this affect other targets such as dependability</a:t>
            </a:r>
          </a:p>
        </p:txBody>
      </p:sp>
      <p:pic>
        <p:nvPicPr>
          <p:cNvPr id="3" name="Picture 2">
            <a:extLst>
              <a:ext uri="{FF2B5EF4-FFF2-40B4-BE49-F238E27FC236}">
                <a16:creationId xmlns:a16="http://schemas.microsoft.com/office/drawing/2014/main" id="{D40B10C3-89B7-404A-699D-6F5BA232DF1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6" name="Picture 5">
            <a:extLst>
              <a:ext uri="{FF2B5EF4-FFF2-40B4-BE49-F238E27FC236}">
                <a16:creationId xmlns:a16="http://schemas.microsoft.com/office/drawing/2014/main" id="{1A9F96C1-B07C-998F-FB1E-370D88521E4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7" name="Footer Placeholder 2">
            <a:extLst>
              <a:ext uri="{FF2B5EF4-FFF2-40B4-BE49-F238E27FC236}">
                <a16:creationId xmlns:a16="http://schemas.microsoft.com/office/drawing/2014/main" id="{C9240595-6F32-4831-6AFC-12D11CA1E024}"/>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F2D1F88-D926-F498-F1DA-5CA8B1BDB693}"/>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431320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GB" dirty="0"/>
              <a:t>Task</a:t>
            </a:r>
          </a:p>
        </p:txBody>
      </p:sp>
      <p:sp>
        <p:nvSpPr>
          <p:cNvPr id="3" name="Content Placeholder 2"/>
          <p:cNvSpPr>
            <a:spLocks noGrp="1"/>
          </p:cNvSpPr>
          <p:nvPr>
            <p:ph idx="1"/>
          </p:nvPr>
        </p:nvSpPr>
        <p:spPr>
          <a:ln>
            <a:noFill/>
          </a:ln>
        </p:spPr>
        <p:txBody>
          <a:bodyPr/>
          <a:lstStyle/>
          <a:p>
            <a:r>
              <a:rPr lang="en-GB" dirty="0"/>
              <a:t>Calculate the unit costs for the different businesses below and identify which is the most competitive. </a:t>
            </a:r>
          </a:p>
          <a:p>
            <a:endParaRPr lang="en-GB" dirty="0"/>
          </a:p>
          <a:p>
            <a:endParaRPr lang="en-GB" dirty="0"/>
          </a:p>
        </p:txBody>
      </p:sp>
      <p:graphicFrame>
        <p:nvGraphicFramePr>
          <p:cNvPr id="4" name="Group 137"/>
          <p:cNvGraphicFramePr>
            <a:graphicFrameLocks noGrp="1"/>
          </p:cNvGraphicFramePr>
          <p:nvPr>
            <p:extLst>
              <p:ext uri="{D42A27DB-BD31-4B8C-83A1-F6EECF244321}">
                <p14:modId xmlns:p14="http://schemas.microsoft.com/office/powerpoint/2010/main" val="4137833695"/>
              </p:ext>
            </p:extLst>
          </p:nvPr>
        </p:nvGraphicFramePr>
        <p:xfrm>
          <a:off x="1787278" y="2852936"/>
          <a:ext cx="6840537" cy="2899093"/>
        </p:xfrm>
        <a:graphic>
          <a:graphicData uri="http://schemas.openxmlformats.org/drawingml/2006/table">
            <a:tbl>
              <a:tblPr/>
              <a:tblGrid>
                <a:gridCol w="1584325">
                  <a:extLst>
                    <a:ext uri="{9D8B030D-6E8A-4147-A177-3AD203B41FA5}">
                      <a16:colId xmlns:a16="http://schemas.microsoft.com/office/drawing/2014/main" val="20000"/>
                    </a:ext>
                  </a:extLst>
                </a:gridCol>
                <a:gridCol w="1223962">
                  <a:extLst>
                    <a:ext uri="{9D8B030D-6E8A-4147-A177-3AD203B41FA5}">
                      <a16:colId xmlns:a16="http://schemas.microsoft.com/office/drawing/2014/main" val="20001"/>
                    </a:ext>
                  </a:extLst>
                </a:gridCol>
                <a:gridCol w="1366838">
                  <a:extLst>
                    <a:ext uri="{9D8B030D-6E8A-4147-A177-3AD203B41FA5}">
                      <a16:colId xmlns:a16="http://schemas.microsoft.com/office/drawing/2014/main" val="20002"/>
                    </a:ext>
                  </a:extLst>
                </a:gridCol>
                <a:gridCol w="1296987">
                  <a:extLst>
                    <a:ext uri="{9D8B030D-6E8A-4147-A177-3AD203B41FA5}">
                      <a16:colId xmlns:a16="http://schemas.microsoft.com/office/drawing/2014/main" val="20003"/>
                    </a:ext>
                  </a:extLst>
                </a:gridCol>
                <a:gridCol w="1368425">
                  <a:extLst>
                    <a:ext uri="{9D8B030D-6E8A-4147-A177-3AD203B41FA5}">
                      <a16:colId xmlns:a16="http://schemas.microsoft.com/office/drawing/2014/main" val="20004"/>
                    </a:ext>
                  </a:extLst>
                </a:gridCol>
              </a:tblGrid>
              <a:tr h="565150">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l" defTabSz="914400" rtl="0" eaLnBrk="0" fontAlgn="base" latinLnBrk="0" hangingPunct="0">
                        <a:lnSpc>
                          <a:spcPct val="100000"/>
                        </a:lnSpc>
                        <a:spcBef>
                          <a:spcPts val="250"/>
                        </a:spcBef>
                        <a:spcAft>
                          <a:spcPct val="0"/>
                        </a:spcAft>
                        <a:buClr>
                          <a:srgbClr val="000066"/>
                        </a:buClr>
                        <a:buSzTx/>
                        <a:buFont typeface="Wingdings" pitchFamily="2" charset="2"/>
                        <a:buNone/>
                        <a:tabLst/>
                      </a:pPr>
                      <a:endParaRPr kumimoji="0" lang="en-GB" sz="1800" b="1" i="0" u="none" strike="noStrike" cap="none" normalizeH="0" baseline="0" dirty="0">
                        <a:ln>
                          <a:noFill/>
                        </a:ln>
                        <a:solidFill>
                          <a:schemeClr val="bg1"/>
                        </a:solidFill>
                        <a:effectLst/>
                        <a:latin typeface="Century Gothic" pitchFamily="34" charset="0"/>
                      </a:endParaRPr>
                    </a:p>
                  </a:txBody>
                  <a:tcP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solidFill>
                      <a:srgbClr val="800080"/>
                    </a:solid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l"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bg1"/>
                          </a:solidFill>
                          <a:effectLst/>
                          <a:latin typeface="Century Gothic" pitchFamily="34" charset="0"/>
                        </a:rPr>
                        <a:t>Units of Output</a:t>
                      </a:r>
                    </a:p>
                  </a:txBody>
                  <a:tcP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solidFill>
                      <a:srgbClr val="800080"/>
                    </a:solid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l"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bg1"/>
                          </a:solidFill>
                          <a:effectLst/>
                          <a:latin typeface="Century Gothic" pitchFamily="34" charset="0"/>
                        </a:rPr>
                        <a:t>Fixed Costs (£)</a:t>
                      </a:r>
                    </a:p>
                  </a:txBody>
                  <a:tcP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solidFill>
                      <a:srgbClr val="800080"/>
                    </a:solid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l"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bg1"/>
                          </a:solidFill>
                          <a:effectLst/>
                          <a:latin typeface="Century Gothic" pitchFamily="34" charset="0"/>
                        </a:rPr>
                        <a:t>Variable Costs (£)</a:t>
                      </a:r>
                    </a:p>
                  </a:txBody>
                  <a:tcP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solidFill>
                      <a:srgbClr val="800080"/>
                    </a:solid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l"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bg1"/>
                          </a:solidFill>
                          <a:effectLst/>
                          <a:latin typeface="Century Gothic" pitchFamily="34" charset="0"/>
                        </a:rPr>
                        <a:t>Unit Costs (£)</a:t>
                      </a:r>
                    </a:p>
                  </a:txBody>
                  <a:tcP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solidFill>
                      <a:srgbClr val="800080"/>
                    </a:solidFill>
                  </a:tcPr>
                </a:tc>
                <a:extLst>
                  <a:ext uri="{0D108BD9-81ED-4DB2-BD59-A6C34878D82A}">
                    <a16:rowId xmlns:a16="http://schemas.microsoft.com/office/drawing/2014/main" val="10000"/>
                  </a:ext>
                </a:extLst>
              </a:tr>
              <a:tr h="565150">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Company A</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20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100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a:ln>
                            <a:noFill/>
                          </a:ln>
                          <a:solidFill>
                            <a:schemeClr val="tx1"/>
                          </a:solidFill>
                          <a:effectLst/>
                          <a:latin typeface="Century Gothic" pitchFamily="34" charset="0"/>
                        </a:rPr>
                        <a:t>150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endParaRPr kumimoji="0" lang="en-GB" sz="1800" b="1" i="0" u="none" strike="noStrike" cap="none" normalizeH="0" baseline="0" dirty="0">
                        <a:ln>
                          <a:noFill/>
                        </a:ln>
                        <a:solidFill>
                          <a:srgbClr val="000066"/>
                        </a:solidFill>
                        <a:effectLst/>
                        <a:latin typeface="Century Gothic" pitchFamily="34" charset="0"/>
                      </a:endParaRP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3563">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Company B</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50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250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250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endParaRPr kumimoji="0" lang="en-GB" sz="1800" b="1" i="0" u="none" strike="noStrike" cap="none" normalizeH="0" baseline="0">
                        <a:ln>
                          <a:noFill/>
                        </a:ln>
                        <a:solidFill>
                          <a:srgbClr val="000066"/>
                        </a:solidFill>
                        <a:effectLst/>
                        <a:latin typeface="Century Gothic" pitchFamily="34" charset="0"/>
                      </a:endParaRP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5150">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a:ln>
                            <a:noFill/>
                          </a:ln>
                          <a:solidFill>
                            <a:schemeClr val="tx1"/>
                          </a:solidFill>
                          <a:effectLst/>
                          <a:latin typeface="Century Gothic" pitchFamily="34" charset="0"/>
                        </a:rPr>
                        <a:t>Company C</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a:ln>
                            <a:noFill/>
                          </a:ln>
                          <a:solidFill>
                            <a:schemeClr val="tx1"/>
                          </a:solidFill>
                          <a:effectLst/>
                          <a:latin typeface="Century Gothic" pitchFamily="34" charset="0"/>
                        </a:rPr>
                        <a:t>100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300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400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endParaRPr kumimoji="0" lang="en-GB" sz="1800" b="1" i="0" u="none" strike="noStrike" cap="none" normalizeH="0" baseline="0" dirty="0">
                        <a:ln>
                          <a:noFill/>
                        </a:ln>
                        <a:solidFill>
                          <a:srgbClr val="000066"/>
                        </a:solidFill>
                        <a:effectLst/>
                        <a:latin typeface="Century Gothic" pitchFamily="34" charset="0"/>
                      </a:endParaRP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150">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Company D</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120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350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r>
                        <a:rPr kumimoji="0" lang="en-GB" sz="1800" b="1" i="0" u="none" strike="noStrike" cap="none" normalizeH="0" baseline="0" dirty="0">
                          <a:ln>
                            <a:noFill/>
                          </a:ln>
                          <a:solidFill>
                            <a:schemeClr val="tx1"/>
                          </a:solidFill>
                          <a:effectLst/>
                          <a:latin typeface="Century Gothic" pitchFamily="34" charset="0"/>
                        </a:rPr>
                        <a:t>670</a:t>
                      </a: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tc>
                  <a:txBody>
                    <a:bodyPr/>
                    <a:lstStyle>
                      <a:lvl1pPr marL="0" algn="l" defTabSz="685800" rtl="0" eaLnBrk="1" latinLnBrk="0" hangingPunct="1">
                        <a:defRPr sz="1350" kern="1200">
                          <a:solidFill>
                            <a:schemeClr val="tx1"/>
                          </a:solidFill>
                          <a:latin typeface="Arial"/>
                        </a:defRPr>
                      </a:lvl1pPr>
                      <a:lvl2pPr marL="342900" algn="l" defTabSz="685800" rtl="0" eaLnBrk="1" latinLnBrk="0" hangingPunct="1">
                        <a:defRPr sz="1350" kern="1200">
                          <a:solidFill>
                            <a:schemeClr val="tx1"/>
                          </a:solidFill>
                          <a:latin typeface="Arial"/>
                        </a:defRPr>
                      </a:lvl2pPr>
                      <a:lvl3pPr marL="685800" algn="l" defTabSz="685800" rtl="0" eaLnBrk="1" latinLnBrk="0" hangingPunct="1">
                        <a:defRPr sz="1350" kern="1200">
                          <a:solidFill>
                            <a:schemeClr val="tx1"/>
                          </a:solidFill>
                          <a:latin typeface="Arial"/>
                        </a:defRPr>
                      </a:lvl3pPr>
                      <a:lvl4pPr marL="1028700" algn="l" defTabSz="685800" rtl="0" eaLnBrk="1" latinLnBrk="0" hangingPunct="1">
                        <a:defRPr sz="1350" kern="1200">
                          <a:solidFill>
                            <a:schemeClr val="tx1"/>
                          </a:solidFill>
                          <a:latin typeface="Arial"/>
                        </a:defRPr>
                      </a:lvl4pPr>
                      <a:lvl5pPr marL="1371600" algn="l" defTabSz="685800" rtl="0" eaLnBrk="1" latinLnBrk="0" hangingPunct="1">
                        <a:defRPr sz="1350" kern="1200">
                          <a:solidFill>
                            <a:schemeClr val="tx1"/>
                          </a:solidFill>
                          <a:latin typeface="Arial"/>
                        </a:defRPr>
                      </a:lvl5pPr>
                      <a:lvl6pPr marL="1714500" algn="l" defTabSz="685800" rtl="0" eaLnBrk="1" latinLnBrk="0" hangingPunct="1">
                        <a:defRPr sz="1350" kern="1200">
                          <a:solidFill>
                            <a:schemeClr val="tx1"/>
                          </a:solidFill>
                          <a:latin typeface="Arial"/>
                        </a:defRPr>
                      </a:lvl6pPr>
                      <a:lvl7pPr marL="2057400" algn="l" defTabSz="685800" rtl="0" eaLnBrk="1" latinLnBrk="0" hangingPunct="1">
                        <a:defRPr sz="1350" kern="1200">
                          <a:solidFill>
                            <a:schemeClr val="tx1"/>
                          </a:solidFill>
                          <a:latin typeface="Arial"/>
                        </a:defRPr>
                      </a:lvl7pPr>
                      <a:lvl8pPr marL="2400300" algn="l" defTabSz="685800" rtl="0" eaLnBrk="1" latinLnBrk="0" hangingPunct="1">
                        <a:defRPr sz="1350" kern="1200">
                          <a:solidFill>
                            <a:schemeClr val="tx1"/>
                          </a:solidFill>
                          <a:latin typeface="Arial"/>
                        </a:defRPr>
                      </a:lvl8pPr>
                      <a:lvl9pPr marL="2743200" algn="l" defTabSz="685800" rtl="0" eaLnBrk="1" latinLnBrk="0" hangingPunct="1">
                        <a:defRPr sz="1350" kern="1200">
                          <a:solidFill>
                            <a:schemeClr val="tx1"/>
                          </a:solidFill>
                          <a:latin typeface="Arial"/>
                        </a:defRPr>
                      </a:lvl9pPr>
                    </a:lstStyle>
                    <a:p>
                      <a:pPr marL="0" marR="0" lvl="0" indent="0" algn="ctr" defTabSz="914400" rtl="0" eaLnBrk="0" fontAlgn="base" latinLnBrk="0" hangingPunct="0">
                        <a:lnSpc>
                          <a:spcPct val="100000"/>
                        </a:lnSpc>
                        <a:spcBef>
                          <a:spcPts val="250"/>
                        </a:spcBef>
                        <a:spcAft>
                          <a:spcPct val="0"/>
                        </a:spcAft>
                        <a:buClr>
                          <a:srgbClr val="000066"/>
                        </a:buClr>
                        <a:buSzTx/>
                        <a:buFont typeface="Wingdings" pitchFamily="2" charset="2"/>
                        <a:buNone/>
                        <a:tabLst/>
                      </a:pPr>
                      <a:endParaRPr kumimoji="0" lang="en-GB" sz="1800" b="1" i="0" u="none" strike="noStrike" cap="none" normalizeH="0" baseline="0" dirty="0">
                        <a:ln>
                          <a:noFill/>
                        </a:ln>
                        <a:solidFill>
                          <a:srgbClr val="000066"/>
                        </a:solidFill>
                        <a:effectLst/>
                        <a:latin typeface="Century Gothic" pitchFamily="34" charset="0"/>
                      </a:endParaRPr>
                    </a:p>
                  </a:txBody>
                  <a:tcPr anchor="ctr" horzOverflow="overflow">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5" name="Picture 4">
            <a:extLst>
              <a:ext uri="{FF2B5EF4-FFF2-40B4-BE49-F238E27FC236}">
                <a16:creationId xmlns:a16="http://schemas.microsoft.com/office/drawing/2014/main" id="{83CD6089-607A-7989-5B64-F5439939ED1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6" name="Picture 5">
            <a:extLst>
              <a:ext uri="{FF2B5EF4-FFF2-40B4-BE49-F238E27FC236}">
                <a16:creationId xmlns:a16="http://schemas.microsoft.com/office/drawing/2014/main" id="{8F83C88D-5FC4-1F3C-1DA8-21B4566F2FB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7" name="Footer Placeholder 2">
            <a:extLst>
              <a:ext uri="{FF2B5EF4-FFF2-40B4-BE49-F238E27FC236}">
                <a16:creationId xmlns:a16="http://schemas.microsoft.com/office/drawing/2014/main" id="{2C5FFBC7-F057-32DA-486C-8F7F94B85964}"/>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4CAB82B-3A4A-B772-C736-F68A3C51B1DA}"/>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74244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B8AC-568E-4A29-A2F5-C09C4BB30CF9}"/>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435855D0-8406-4CE5-8E82-EFB33A093337}"/>
              </a:ext>
            </a:extLst>
          </p:cNvPr>
          <p:cNvSpPr>
            <a:spLocks noGrp="1"/>
          </p:cNvSpPr>
          <p:nvPr>
            <p:ph idx="1"/>
          </p:nvPr>
        </p:nvSpPr>
        <p:spPr/>
        <p:txBody>
          <a:bodyPr>
            <a:normAutofit fontScale="92500"/>
          </a:bodyPr>
          <a:lstStyle/>
          <a:p>
            <a:pPr marL="457200" indent="-457200">
              <a:buFont typeface="+mj-lt"/>
              <a:buAutoNum type="arabicPeriod"/>
            </a:pPr>
            <a:r>
              <a:rPr lang="en-GB" dirty="0"/>
              <a:t>What is the formula for calculating capacity utilisation?</a:t>
            </a:r>
          </a:p>
          <a:p>
            <a:pPr marL="457200" indent="-457200">
              <a:buFont typeface="+mj-lt"/>
              <a:buAutoNum type="arabicPeriod"/>
            </a:pPr>
            <a:r>
              <a:rPr lang="en-GB" dirty="0"/>
              <a:t>How would you define capacity utilisation?</a:t>
            </a:r>
          </a:p>
          <a:p>
            <a:pPr marL="457200" indent="-457200">
              <a:buFont typeface="+mj-lt"/>
              <a:buAutoNum type="arabicPeriod"/>
            </a:pPr>
            <a:r>
              <a:rPr lang="en-GB" dirty="0"/>
              <a:t>What is the difference between maximum capacity and actual capacity utilisation?</a:t>
            </a:r>
          </a:p>
          <a:p>
            <a:pPr marL="457200" indent="-457200">
              <a:buFont typeface="+mj-lt"/>
              <a:buAutoNum type="arabicPeriod"/>
            </a:pPr>
            <a:r>
              <a:rPr lang="en-GB" dirty="0"/>
              <a:t>How does capacity utilisation affect a firm's profitability?</a:t>
            </a:r>
          </a:p>
          <a:p>
            <a:pPr marL="457200" indent="-457200">
              <a:buFont typeface="+mj-lt"/>
              <a:buAutoNum type="arabicPeriod"/>
            </a:pPr>
            <a:r>
              <a:rPr lang="en-GB" dirty="0"/>
              <a:t>How can a firm increase its capacity utilisation?</a:t>
            </a:r>
          </a:p>
          <a:p>
            <a:pPr marL="457200" indent="-457200">
              <a:buFont typeface="+mj-lt"/>
              <a:buAutoNum type="arabicPeriod"/>
            </a:pPr>
            <a:r>
              <a:rPr lang="en-GB" dirty="0"/>
              <a:t>What is the impact of excess capacity utilisation on a firm's costs?</a:t>
            </a:r>
          </a:p>
          <a:p>
            <a:pPr marL="457200" indent="-457200">
              <a:buFont typeface="+mj-lt"/>
              <a:buAutoNum type="arabicPeriod"/>
            </a:pPr>
            <a:r>
              <a:rPr lang="en-GB" dirty="0"/>
              <a:t>What are the benefits of maintaining a high level of capacity utilisation?</a:t>
            </a:r>
          </a:p>
          <a:p>
            <a:pPr marL="457200" indent="-457200">
              <a:buFont typeface="+mj-lt"/>
              <a:buAutoNum type="arabicPeriod"/>
            </a:pPr>
            <a:r>
              <a:rPr lang="en-GB" dirty="0"/>
              <a:t>What factors can cause a decrease in a firm's capacity utilisation?</a:t>
            </a:r>
          </a:p>
        </p:txBody>
      </p:sp>
      <p:pic>
        <p:nvPicPr>
          <p:cNvPr id="4" name="Picture 3">
            <a:extLst>
              <a:ext uri="{FF2B5EF4-FFF2-40B4-BE49-F238E27FC236}">
                <a16:creationId xmlns:a16="http://schemas.microsoft.com/office/drawing/2014/main" id="{D9974522-06A9-84E0-4B66-7B534907939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6D4DB735-521B-14C3-F76D-90D7FB2D0C3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670E2A93-497C-CFC9-B690-57D50B4D0318}"/>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7835D95-DB26-3F4A-AA0A-A812B2024246}"/>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83066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1AA0D-EDD8-4912-8ED1-EE9A1F4335F9}"/>
              </a:ext>
            </a:extLst>
          </p:cNvPr>
          <p:cNvSpPr>
            <a:spLocks noGrp="1"/>
          </p:cNvSpPr>
          <p:nvPr>
            <p:ph type="title"/>
          </p:nvPr>
        </p:nvSpPr>
        <p:spPr>
          <a:xfrm>
            <a:off x="1403649" y="476672"/>
            <a:ext cx="7111702" cy="1325563"/>
          </a:xfrm>
        </p:spPr>
        <p:txBody>
          <a:bodyPr/>
          <a:lstStyle/>
          <a:p>
            <a:r>
              <a:rPr lang="en-GB" dirty="0"/>
              <a:t>Answers – Green Pen</a:t>
            </a:r>
          </a:p>
        </p:txBody>
      </p:sp>
      <p:sp>
        <p:nvSpPr>
          <p:cNvPr id="3" name="Content Placeholder 2">
            <a:extLst>
              <a:ext uri="{FF2B5EF4-FFF2-40B4-BE49-F238E27FC236}">
                <a16:creationId xmlns:a16="http://schemas.microsoft.com/office/drawing/2014/main" id="{61964BE7-B320-47A0-9514-C87E496A4932}"/>
              </a:ext>
            </a:extLst>
          </p:cNvPr>
          <p:cNvSpPr>
            <a:spLocks noGrp="1"/>
          </p:cNvSpPr>
          <p:nvPr>
            <p:ph idx="1"/>
          </p:nvPr>
        </p:nvSpPr>
        <p:spPr>
          <a:xfrm>
            <a:off x="1403648" y="2060847"/>
            <a:ext cx="7560840" cy="4680521"/>
          </a:xfrm>
        </p:spPr>
        <p:txBody>
          <a:bodyPr>
            <a:normAutofit fontScale="92500" lnSpcReduction="20000"/>
          </a:bodyPr>
          <a:lstStyle/>
          <a:p>
            <a:pPr algn="l">
              <a:buFont typeface="+mj-lt"/>
              <a:buAutoNum type="arabicPeriod"/>
            </a:pPr>
            <a:r>
              <a:rPr lang="en-GB" sz="1400" b="1" i="0" dirty="0">
                <a:solidFill>
                  <a:srgbClr val="00B050"/>
                </a:solidFill>
                <a:effectLst/>
                <a:latin typeface="Söhne"/>
              </a:rPr>
              <a:t>The formula for calculating capacity utilisation is: Capacity utilisation = (Actual output / Potential output) x 100%</a:t>
            </a:r>
          </a:p>
          <a:p>
            <a:pPr algn="l">
              <a:buFont typeface="+mj-lt"/>
              <a:buAutoNum type="arabicPeriod"/>
            </a:pPr>
            <a:r>
              <a:rPr lang="en-GB" sz="1400" b="1" i="0" dirty="0">
                <a:solidFill>
                  <a:srgbClr val="00B050"/>
                </a:solidFill>
                <a:effectLst/>
                <a:latin typeface="Söhne"/>
              </a:rPr>
              <a:t>Capacity utilisation can be defined as the extent to which a firm is using its available resources, equipment, and personnel to produce goods or services, in relation to its maximum production capacity.</a:t>
            </a:r>
          </a:p>
          <a:p>
            <a:pPr algn="l">
              <a:buFont typeface="+mj-lt"/>
              <a:buAutoNum type="arabicPeriod"/>
            </a:pPr>
            <a:r>
              <a:rPr lang="en-GB" sz="1400" b="1" i="0" dirty="0">
                <a:solidFill>
                  <a:srgbClr val="00B050"/>
                </a:solidFill>
                <a:effectLst/>
                <a:latin typeface="Söhne"/>
              </a:rPr>
              <a:t>Maximum capacity refers to the highest possible output that a firm can produce with its available resources, while actual capacity utilisation refers to the current level of output being produced by the firm.</a:t>
            </a:r>
          </a:p>
          <a:p>
            <a:pPr algn="l">
              <a:buFont typeface="+mj-lt"/>
              <a:buAutoNum type="arabicPeriod"/>
            </a:pPr>
            <a:r>
              <a:rPr lang="en-GB" sz="1400" b="1" i="0" dirty="0">
                <a:solidFill>
                  <a:srgbClr val="00B050"/>
                </a:solidFill>
                <a:effectLst/>
                <a:latin typeface="Söhne"/>
              </a:rPr>
              <a:t>Capacity utilisation can affect a firm's profitability in several ways. If a firm operates at or near full capacity, it can generate more revenue and reduce its unit costs, leading to higher profits. However, if a firm operates below its capacity, it may not be able to cover its fixed costs, leading to lower profits.</a:t>
            </a:r>
          </a:p>
          <a:p>
            <a:pPr algn="l">
              <a:buFont typeface="+mj-lt"/>
              <a:buAutoNum type="arabicPeriod"/>
            </a:pPr>
            <a:r>
              <a:rPr lang="en-GB" sz="1400" b="1" i="0" dirty="0">
                <a:solidFill>
                  <a:srgbClr val="00B050"/>
                </a:solidFill>
                <a:effectLst/>
                <a:latin typeface="Söhne"/>
              </a:rPr>
              <a:t>A firm can increase its capacity utilisation by improving its production efficiency, reducing downtime, increasing the utilisation of its equipment and personnel, and improving its supply chain management.</a:t>
            </a:r>
          </a:p>
          <a:p>
            <a:pPr algn="l">
              <a:buFont typeface="+mj-lt"/>
              <a:buAutoNum type="arabicPeriod"/>
            </a:pPr>
            <a:r>
              <a:rPr lang="en-GB" sz="1400" b="1" i="0" dirty="0">
                <a:solidFill>
                  <a:srgbClr val="00B050"/>
                </a:solidFill>
                <a:effectLst/>
                <a:latin typeface="Söhne"/>
              </a:rPr>
              <a:t>Excess capacity utilisation can result in higher fixed costs, which can increase a firm's operating costs and reduce its profitability.</a:t>
            </a:r>
          </a:p>
          <a:p>
            <a:pPr algn="l">
              <a:buFont typeface="+mj-lt"/>
              <a:buAutoNum type="arabicPeriod"/>
            </a:pPr>
            <a:r>
              <a:rPr lang="en-GB" sz="1400" b="1" i="0" dirty="0">
                <a:solidFill>
                  <a:srgbClr val="00B050"/>
                </a:solidFill>
                <a:effectLst/>
                <a:latin typeface="Söhne"/>
              </a:rPr>
              <a:t>Maintaining a high level of capacity utilisation can provide several benefits to a firm, including increased revenue, reduced unit costs, and improved profitability. It can also help a firm to respond more quickly to changes in demand and to take advantage of new business opportunities.</a:t>
            </a:r>
          </a:p>
          <a:p>
            <a:pPr algn="l">
              <a:buFont typeface="+mj-lt"/>
              <a:buAutoNum type="arabicPeriod"/>
            </a:pPr>
            <a:r>
              <a:rPr lang="en-GB" sz="1400" b="1" i="0" dirty="0">
                <a:solidFill>
                  <a:srgbClr val="00B050"/>
                </a:solidFill>
                <a:effectLst/>
                <a:latin typeface="Söhne"/>
              </a:rPr>
              <a:t>Several factors can cause a decrease in a firm's capacity utilisation, including declining demand for its products or services, inefficient production processes, equipment breakdowns, and </a:t>
            </a:r>
            <a:r>
              <a:rPr lang="en-GB" sz="1400" b="1" i="0" dirty="0" err="1">
                <a:solidFill>
                  <a:srgbClr val="00B050"/>
                </a:solidFill>
                <a:effectLst/>
                <a:latin typeface="Söhne"/>
              </a:rPr>
              <a:t>labor</a:t>
            </a:r>
            <a:r>
              <a:rPr lang="en-GB" sz="1400" b="1" i="0" dirty="0">
                <a:solidFill>
                  <a:srgbClr val="00B050"/>
                </a:solidFill>
                <a:effectLst/>
                <a:latin typeface="Söhne"/>
              </a:rPr>
              <a:t> shortages. Other factors such as changes in technology, government regulations, and economic conditions can also impact a firm's capacity utilisation.</a:t>
            </a:r>
          </a:p>
        </p:txBody>
      </p:sp>
      <p:pic>
        <p:nvPicPr>
          <p:cNvPr id="4" name="Picture 3">
            <a:extLst>
              <a:ext uri="{FF2B5EF4-FFF2-40B4-BE49-F238E27FC236}">
                <a16:creationId xmlns:a16="http://schemas.microsoft.com/office/drawing/2014/main" id="{E7C5F562-45B3-A29F-493D-86EE42CC8B5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58055DF7-32DD-D294-D951-2DF327AA5A0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54509188-387F-D8B9-5585-90ABD5805E46}"/>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D4D75F8-E406-1F68-960D-B9294CF7B55E}"/>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904893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a:xfrm>
            <a:off x="1331640" y="1556792"/>
            <a:ext cx="7704856" cy="5301208"/>
          </a:xfrm>
        </p:spPr>
        <p:txBody>
          <a:bodyPr>
            <a:normAutofit fontScale="92500" lnSpcReduction="10000"/>
          </a:bodyPr>
          <a:lstStyle/>
          <a:p>
            <a:pPr marL="228600" indent="-228600">
              <a:buFont typeface="+mj-lt"/>
              <a:buAutoNum type="arabicPeriod"/>
            </a:pPr>
            <a:r>
              <a:rPr lang="en-GB" sz="1200" dirty="0"/>
              <a:t>A factory has a maximum capacity to produce 10,000 units of a product in a month. Last month, it produced 8,000 units and incurred a cost of £10,000. What would be the total cost incurred by the factory if it operates at full capacity for a month, assuming that the cost per unit remains constant?</a:t>
            </a:r>
          </a:p>
          <a:p>
            <a:pPr marL="228600" indent="-228600">
              <a:buFont typeface="+mj-lt"/>
              <a:buAutoNum type="arabicPeriod"/>
            </a:pPr>
            <a:r>
              <a:rPr lang="en-GB" sz="1200" dirty="0"/>
              <a:t>A restaurant has 50 tables and can serve up to 200 customers per day. On average, each customer spends £30 on food and drinks. Yesterday, the restaurant served 120 customers. What was the potential revenue loss for the restaurant for the day, assuming that all tables were occupied and each customer spent an average of £30?</a:t>
            </a:r>
          </a:p>
          <a:p>
            <a:pPr marL="228600" indent="-228600">
              <a:buFont typeface="+mj-lt"/>
              <a:buAutoNum type="arabicPeriod"/>
            </a:pPr>
            <a:r>
              <a:rPr lang="en-GB" sz="1200" dirty="0"/>
              <a:t>A company has a maximum capacity to produce 100 units of a product per hour. Last week, the company produced 4,500 units and incurred a cost of £5,000. What would be the total cost incurred by the company if it operates at full capacity for a week, assuming that the cost per unit remains constant?</a:t>
            </a:r>
          </a:p>
          <a:p>
            <a:pPr marL="228600" indent="-228600">
              <a:buFont typeface="+mj-lt"/>
              <a:buAutoNum type="arabicPeriod"/>
            </a:pPr>
            <a:r>
              <a:rPr lang="en-GB" sz="1200" dirty="0"/>
              <a:t>A hospital has 150 beds and can accommodate up to 200 patients. Currently, there are 120 patients in the hospital, and the average cost per patient per day is £500. What is the potential revenue loss for the hospital per day, assuming that all beds are occupied and each patient stays for an average of 5 days?</a:t>
            </a:r>
          </a:p>
          <a:p>
            <a:pPr marL="228600" indent="-228600">
              <a:buFont typeface="+mj-lt"/>
              <a:buAutoNum type="arabicPeriod"/>
            </a:pPr>
            <a:r>
              <a:rPr lang="en-GB" sz="1200" dirty="0"/>
              <a:t>A car manufacturing plant has a maximum capacity of producing 2,000 cars in a month. Last month, it produced 1,500 cars, and the total cost incurred by the plant was £1,000,000. What would be the total cost incurred by the plant if it operates at full capacity for a month, assuming that the cost per car remains constant?</a:t>
            </a:r>
          </a:p>
          <a:p>
            <a:pPr marL="228600" indent="-228600">
              <a:buFont typeface="+mj-lt"/>
              <a:buAutoNum type="arabicPeriod"/>
            </a:pPr>
            <a:r>
              <a:rPr lang="en-GB" sz="1200" dirty="0"/>
              <a:t>A call centre can handle up to 500 calls per day. Yesterday, the call </a:t>
            </a:r>
            <a:r>
              <a:rPr lang="en-GB" sz="1200" dirty="0" err="1"/>
              <a:t>center</a:t>
            </a:r>
            <a:r>
              <a:rPr lang="en-GB" sz="1200" dirty="0"/>
              <a:t> received 400 calls, and the average revenue per call was £5. What was the potential revenue loss for the call centre for the day, assuming that all lines were occupied and each call generated an average revenue of £5?</a:t>
            </a:r>
          </a:p>
          <a:p>
            <a:pPr marL="228600" indent="-228600">
              <a:buFont typeface="+mj-lt"/>
              <a:buAutoNum type="arabicPeriod"/>
            </a:pPr>
            <a:r>
              <a:rPr lang="en-GB" sz="1200" dirty="0"/>
              <a:t>A hotel has 100 rooms and can accommodate up to 200 guests. Currently, there are 150 guests in the hotel, and the average room rate is £200 per night. What is the potential revenue loss for the hotel per night, assuming that all rooms are occupied and each guest stays for an average of 3 nights?</a:t>
            </a:r>
          </a:p>
          <a:p>
            <a:pPr marL="228600" indent="-228600">
              <a:buFont typeface="+mj-lt"/>
              <a:buAutoNum type="arabicPeriod"/>
            </a:pPr>
            <a:r>
              <a:rPr lang="en-GB" sz="1200" dirty="0"/>
              <a:t>A bakery has the capacity to produce 1,000 loaves of bread per day. Yesterday, it produced 800 loaves, and the total cost incurred by the bakery was £500. What would be the total cost incurred by the bakery if it operates at full capacity for a day, assuming that the cost per loaf remains constant?</a:t>
            </a:r>
          </a:p>
          <a:p>
            <a:pPr marL="228600" indent="-228600">
              <a:buFont typeface="+mj-lt"/>
              <a:buAutoNum type="arabicPeriod"/>
            </a:pPr>
            <a:r>
              <a:rPr lang="en-GB" sz="1200" dirty="0"/>
              <a:t>A gym has the capacity to accommodate 100 members at a time. Yesterday, there were 80 members present in the gym, and the monthly membership fee is £50. What was the potential revenue loss for the gym for the day, assuming that all spots were occupied and each member pays a monthly fee of £50?</a:t>
            </a:r>
          </a:p>
          <a:p>
            <a:pPr marL="228600" indent="-228600">
              <a:buFont typeface="+mj-lt"/>
              <a:buAutoNum type="arabicPeriod"/>
            </a:pPr>
            <a:r>
              <a:rPr lang="en-GB" sz="1200" dirty="0"/>
              <a:t>A movie theatre has a seating capacity of 500 people. Yesterday, it sold 400 tickets for a particular movie show, and the ticket price was £10 per person. What was the potential revenue loss for the theatre for the show, assuming that all seats were sold and each ticket cost £10?</a:t>
            </a:r>
          </a:p>
        </p:txBody>
      </p:sp>
      <p:pic>
        <p:nvPicPr>
          <p:cNvPr id="4" name="Picture 3">
            <a:extLst>
              <a:ext uri="{FF2B5EF4-FFF2-40B4-BE49-F238E27FC236}">
                <a16:creationId xmlns:a16="http://schemas.microsoft.com/office/drawing/2014/main" id="{C6BD25D5-8AE0-B4BF-0268-51CA09B6449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E7FE3904-0405-7D5C-CD3E-AD659217667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2195307E-C44D-1B8F-99A8-DB47B819C22E}"/>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B1DBE89-A239-6F97-F03E-4A820F87A568}"/>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57612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a:bodyPr>
          <a:lstStyle/>
          <a:p>
            <a:pPr marL="0" indent="0">
              <a:buNone/>
            </a:pPr>
            <a:r>
              <a:rPr lang="en-GB" sz="1800" dirty="0"/>
              <a:t>A factory has a maximum capacity to produce 10,000 units of a product in a month. Last month, it produced 8,000 units and incurred a cost of £10,000. What would be the total cost incurred by the factory if it operates at full capacity for a month, assuming that the cost per unit remains constant?</a:t>
            </a:r>
          </a:p>
          <a:p>
            <a:pPr marL="228600" indent="-228600">
              <a:buFont typeface="+mj-lt"/>
              <a:buAutoNum type="arabicPeriod"/>
            </a:pPr>
            <a:endParaRPr lang="en-GB" sz="1800" dirty="0"/>
          </a:p>
          <a:p>
            <a:pPr algn="l"/>
            <a:r>
              <a:rPr lang="en-GB" sz="1400" b="0" i="0" dirty="0">
                <a:solidFill>
                  <a:srgbClr val="374151"/>
                </a:solidFill>
                <a:effectLst/>
                <a:latin typeface="Söhne"/>
              </a:rPr>
              <a:t>Cost per unit = Total cost / Number of units produced Cost per unit = £10,000 / 8,000 units Cost per unit = £1.25 per unit</a:t>
            </a:r>
          </a:p>
          <a:p>
            <a:pPr algn="l"/>
            <a:r>
              <a:rPr lang="en-GB" sz="1400" b="0" i="0" dirty="0">
                <a:solidFill>
                  <a:srgbClr val="374151"/>
                </a:solidFill>
                <a:effectLst/>
                <a:latin typeface="Söhne"/>
              </a:rPr>
              <a:t>Now, if the factory operates at full capacity and produces 10,000 units in a month, the total cost would be:</a:t>
            </a:r>
          </a:p>
          <a:p>
            <a:pPr algn="l"/>
            <a:r>
              <a:rPr lang="en-GB" sz="1400" b="0" i="0" dirty="0">
                <a:solidFill>
                  <a:srgbClr val="374151"/>
                </a:solidFill>
                <a:effectLst/>
                <a:latin typeface="Söhne"/>
              </a:rPr>
              <a:t>Total cost = Cost per unit x Number of units produced Total cost = £1.25 per unit x 10,000 units Total cost = £12,500</a:t>
            </a:r>
          </a:p>
          <a:p>
            <a:pPr algn="l"/>
            <a:r>
              <a:rPr lang="en-GB" sz="1400" b="0" i="0" dirty="0">
                <a:solidFill>
                  <a:srgbClr val="374151"/>
                </a:solidFill>
                <a:effectLst/>
                <a:latin typeface="Söhne"/>
              </a:rPr>
              <a:t>Therefore, the total cost incurred by the factory if it operates at full capacity for a month, assuming that the cost per unit remains constant, would be £12,500.</a:t>
            </a:r>
          </a:p>
          <a:p>
            <a:pPr marL="228600" indent="-228600">
              <a:buFont typeface="+mj-lt"/>
              <a:buAutoNum type="arabicPeriod"/>
            </a:pPr>
            <a:endParaRPr lang="en-GB" sz="1200" dirty="0"/>
          </a:p>
          <a:p>
            <a:pPr marL="228600" indent="-228600">
              <a:buFont typeface="+mj-lt"/>
              <a:buAutoNum type="arabicPeriod"/>
            </a:pPr>
            <a:endParaRPr lang="en-GB" sz="1200" dirty="0"/>
          </a:p>
        </p:txBody>
      </p:sp>
      <p:pic>
        <p:nvPicPr>
          <p:cNvPr id="4" name="Picture 3">
            <a:extLst>
              <a:ext uri="{FF2B5EF4-FFF2-40B4-BE49-F238E27FC236}">
                <a16:creationId xmlns:a16="http://schemas.microsoft.com/office/drawing/2014/main" id="{F0910373-E230-221A-C699-5D37FBA6D53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EC21F164-BCC7-7D9F-DD80-84E06E99D80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2C55E144-3C09-2C15-22F7-F0AA4A64C70D}"/>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BA0E563-B762-1A2F-CE2E-21FF1933B50E}"/>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6153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ln>
            <a:noFill/>
          </a:ln>
        </p:spPr>
        <p:txBody>
          <a:bodyPr/>
          <a:lstStyle/>
          <a:p>
            <a:r>
              <a:rPr lang="en-GB" dirty="0"/>
              <a:t>LO’S</a:t>
            </a:r>
          </a:p>
        </p:txBody>
      </p:sp>
      <p:sp>
        <p:nvSpPr>
          <p:cNvPr id="2" name="Subtitle 1"/>
          <p:cNvSpPr>
            <a:spLocks noGrp="1"/>
          </p:cNvSpPr>
          <p:nvPr>
            <p:ph idx="1"/>
          </p:nvPr>
        </p:nvSpPr>
        <p:spPr>
          <a:ln>
            <a:noFill/>
          </a:ln>
        </p:spPr>
        <p:txBody>
          <a:bodyPr anchor="ctr"/>
          <a:lstStyle/>
          <a:p>
            <a:pPr algn="l"/>
            <a:r>
              <a:rPr lang="en-GB" dirty="0"/>
              <a:t>Are you able to explain the concept of capacity utilisation?</a:t>
            </a:r>
          </a:p>
          <a:p>
            <a:pPr algn="l"/>
            <a:endParaRPr lang="en-GB" dirty="0"/>
          </a:p>
          <a:p>
            <a:pPr algn="l"/>
            <a:r>
              <a:rPr lang="en-GB" dirty="0"/>
              <a:t>Are you able to calculate capacity utilisation?</a:t>
            </a:r>
          </a:p>
          <a:p>
            <a:pPr algn="l"/>
            <a:endParaRPr lang="en-GB" dirty="0"/>
          </a:p>
          <a:p>
            <a:pPr algn="l"/>
            <a:endParaRPr lang="en-GB" dirty="0"/>
          </a:p>
        </p:txBody>
      </p:sp>
      <p:pic>
        <p:nvPicPr>
          <p:cNvPr id="4" name="Picture 3">
            <a:extLst>
              <a:ext uri="{FF2B5EF4-FFF2-40B4-BE49-F238E27FC236}">
                <a16:creationId xmlns:a16="http://schemas.microsoft.com/office/drawing/2014/main" id="{0FC9DD7C-FDC1-8DA0-AF1B-BEBFED99554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662C1905-4BED-3758-C0A8-53B0C49381F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ACBA292A-DC93-EDE7-9802-686415CF1893}"/>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FEFFF03-A9F9-A5A2-5CA6-CFEBC7A45202}"/>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36651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a:bodyPr>
          <a:lstStyle/>
          <a:p>
            <a:pPr marL="0" indent="0">
              <a:buNone/>
            </a:pPr>
            <a:r>
              <a:rPr lang="en-GB" sz="1600" dirty="0"/>
              <a:t>A restaurant has 50 tables and can serve up to 200 customers per day. On average, each customer spends £30 on food and drinks. Yesterday, the restaurant served 120 customers. What was the potential revenue loss for the restaurant for the day, assuming that all tables were occupied and each customer spent an average of £30?</a:t>
            </a:r>
          </a:p>
          <a:p>
            <a:pPr marL="228600" indent="-228600">
              <a:buFont typeface="+mj-lt"/>
              <a:buAutoNum type="arabicPeriod"/>
            </a:pPr>
            <a:endParaRPr lang="en-GB" sz="1600" dirty="0"/>
          </a:p>
          <a:p>
            <a:pPr algn="l"/>
            <a:r>
              <a:rPr lang="en-GB" sz="1200" b="0" i="0" dirty="0">
                <a:solidFill>
                  <a:srgbClr val="374151"/>
                </a:solidFill>
                <a:effectLst/>
                <a:latin typeface="Söhne"/>
              </a:rPr>
              <a:t>The restaurant has 50 tables and can serve up to 200 customers per day, so on average, there are 4 customers per table. Therefore, if all tables were occupied, the restaurant could serve up to 50 tables x 4 customers per table = 200 customers in a day.</a:t>
            </a:r>
          </a:p>
          <a:p>
            <a:pPr algn="l"/>
            <a:r>
              <a:rPr lang="en-GB" sz="1200" b="0" i="0" dirty="0">
                <a:solidFill>
                  <a:srgbClr val="374151"/>
                </a:solidFill>
                <a:effectLst/>
                <a:latin typeface="Söhne"/>
              </a:rPr>
              <a:t>If each customer spends an average of £30 on food and drinks, the potential revenue loss for the restaurant for the day can be calculated as follows:</a:t>
            </a:r>
          </a:p>
          <a:p>
            <a:pPr algn="l"/>
            <a:r>
              <a:rPr lang="en-GB" sz="1200" b="0" i="0" dirty="0">
                <a:solidFill>
                  <a:srgbClr val="374151"/>
                </a:solidFill>
                <a:effectLst/>
                <a:latin typeface="Söhne"/>
              </a:rPr>
              <a:t>Potential revenue loss = (Number of customers that could have been served) - (Number of customers actually served) x (Average spending per customer) Potential revenue loss = (200 customers) - (120 customers) x (£30 per customer) Potential revenue loss = 80 customers x £30 per customer Potential revenue loss = £2,400</a:t>
            </a:r>
          </a:p>
          <a:p>
            <a:pPr algn="l"/>
            <a:r>
              <a:rPr lang="en-GB" sz="1200" b="0" i="0" dirty="0">
                <a:solidFill>
                  <a:srgbClr val="374151"/>
                </a:solidFill>
                <a:effectLst/>
                <a:latin typeface="Söhne"/>
              </a:rPr>
              <a:t>Therefore, the potential revenue loss for the restaurant for the day, assuming that all tables were occupied and each customer spent an average of £30, was £2,400.</a:t>
            </a:r>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EFD8B9F5-F0C4-B9D1-099A-648D2BD3C74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430C4D9D-EF56-9178-5494-BEC00C3DE5A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8E538101-A696-5444-90A8-B771CFF286B2}"/>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A2016CB-D261-397E-C0E7-EE78D098F127}"/>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32098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fontScale="92500" lnSpcReduction="10000"/>
          </a:bodyPr>
          <a:lstStyle/>
          <a:p>
            <a:pPr marL="0" indent="0">
              <a:buNone/>
            </a:pPr>
            <a:r>
              <a:rPr lang="en-GB" sz="1600" dirty="0"/>
              <a:t>A company has a maximum capacity to produce 100 units of a product per hour. Last week, the company produced 4,500 units and incurred a cost of £5,000. What would be the total cost incurred by the company if it operates at full capacity for a week, assuming that the cost per unit remains constant?</a:t>
            </a:r>
          </a:p>
          <a:p>
            <a:pPr marL="228600" indent="-228600">
              <a:buFont typeface="+mj-lt"/>
              <a:buAutoNum type="arabicPeriod"/>
            </a:pPr>
            <a:endParaRPr lang="en-GB" sz="1600" dirty="0"/>
          </a:p>
          <a:p>
            <a:pPr algn="l"/>
            <a:r>
              <a:rPr lang="en-GB" sz="1200" b="0" i="0" dirty="0">
                <a:solidFill>
                  <a:srgbClr val="374151"/>
                </a:solidFill>
                <a:effectLst/>
                <a:latin typeface="Söhne"/>
              </a:rPr>
              <a:t>There are 24 hours in a day and 7 days in a week, so there are 24 x 7 = 168 hours in a week. Therefore, if the company operates at full capacity for a week and can produce 100 units per hour, the total number of units produced would be:</a:t>
            </a:r>
          </a:p>
          <a:p>
            <a:pPr algn="l"/>
            <a:r>
              <a:rPr lang="en-GB" sz="1200" b="0" i="0" dirty="0">
                <a:solidFill>
                  <a:srgbClr val="374151"/>
                </a:solidFill>
                <a:effectLst/>
                <a:latin typeface="Söhne"/>
              </a:rPr>
              <a:t>Total number of units produced = Production capacity per hour x Number of hours in a week Total number of units produced = 100 units/hour x 168 hours/week Total number of units produced = 16,800 units</a:t>
            </a:r>
          </a:p>
          <a:p>
            <a:pPr algn="l"/>
            <a:r>
              <a:rPr lang="en-GB" sz="1200" b="0" i="0" dirty="0">
                <a:solidFill>
                  <a:srgbClr val="374151"/>
                </a:solidFill>
                <a:effectLst/>
                <a:latin typeface="Söhne"/>
              </a:rPr>
              <a:t>If the company produced 4,500 units last week and incurred a cost of £5,000, we can use this information to find the cost per unit:</a:t>
            </a:r>
          </a:p>
          <a:p>
            <a:pPr algn="l"/>
            <a:r>
              <a:rPr lang="en-GB" sz="1200" b="0" i="0" dirty="0">
                <a:solidFill>
                  <a:srgbClr val="374151"/>
                </a:solidFill>
                <a:effectLst/>
                <a:latin typeface="Söhne"/>
              </a:rPr>
              <a:t>Cost per unit = Total cost / Number of units produced Cost per unit = £5,000 / 4,500 units Cost per unit = £1.11 per unit</a:t>
            </a:r>
          </a:p>
          <a:p>
            <a:pPr algn="l"/>
            <a:r>
              <a:rPr lang="en-GB" sz="1200" b="0" i="0" dirty="0">
                <a:solidFill>
                  <a:srgbClr val="374151"/>
                </a:solidFill>
                <a:effectLst/>
                <a:latin typeface="Söhne"/>
              </a:rPr>
              <a:t>Now, if the company operates at full capacity and produces 16,800 units in a week, the total cost would be:</a:t>
            </a:r>
          </a:p>
          <a:p>
            <a:pPr algn="l"/>
            <a:r>
              <a:rPr lang="en-GB" sz="1200" b="0" i="0" dirty="0">
                <a:solidFill>
                  <a:srgbClr val="374151"/>
                </a:solidFill>
                <a:effectLst/>
                <a:latin typeface="Söhne"/>
              </a:rPr>
              <a:t>Total cost = Cost per unit x Number of units produced Total cost = £1.11 per unit x 16,800 units Total cost = £18,648</a:t>
            </a:r>
          </a:p>
          <a:p>
            <a:pPr algn="l"/>
            <a:r>
              <a:rPr lang="en-GB" sz="1200" b="0" i="0" dirty="0">
                <a:solidFill>
                  <a:srgbClr val="374151"/>
                </a:solidFill>
                <a:effectLst/>
                <a:latin typeface="Söhne"/>
              </a:rPr>
              <a:t>Therefore, the total cost incurred by the company if it operates at full capacity for a week, assuming that the cost per unit remains constant, would be £18,648.</a:t>
            </a:r>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8FB1A455-83F5-7EC8-0DC5-66442F234D2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1F4FF7CA-7549-4FC3-939D-A9ECB92CD6E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0589376F-CFB7-4D20-F494-1B052A532432}"/>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58E3240-69D0-8560-D6E9-092CCAAEA917}"/>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135138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lnSpcReduction="10000"/>
          </a:bodyPr>
          <a:lstStyle/>
          <a:p>
            <a:pPr marL="0" indent="0">
              <a:buNone/>
            </a:pPr>
            <a:r>
              <a:rPr lang="en-GB" sz="1600" dirty="0"/>
              <a:t>A hospital has 150 beds and can accommodate up to 200 patients. Currently, there are 120 patients in the hospital, and the average cost per patient per day is £500. What is the potential revenue loss for the hospital per day, assuming that all beds are occupied and each patient stays for an average of 5 days?</a:t>
            </a:r>
          </a:p>
          <a:p>
            <a:pPr marL="228600" indent="-228600">
              <a:buFont typeface="+mj-lt"/>
              <a:buAutoNum type="arabicPeriod"/>
            </a:pPr>
            <a:endParaRPr lang="en-GB" sz="1600" dirty="0"/>
          </a:p>
          <a:p>
            <a:pPr algn="l"/>
            <a:r>
              <a:rPr lang="en-GB" sz="1200" b="0" i="0" dirty="0">
                <a:solidFill>
                  <a:srgbClr val="374151"/>
                </a:solidFill>
                <a:effectLst/>
                <a:latin typeface="Söhne"/>
              </a:rPr>
              <a:t>The hospital has 150 beds but can accommodate up to 200 patients, so there is room for an additional 200 - 150 = 50 patients.</a:t>
            </a:r>
          </a:p>
          <a:p>
            <a:pPr algn="l"/>
            <a:r>
              <a:rPr lang="en-GB" sz="1200" b="0" i="0" dirty="0">
                <a:solidFill>
                  <a:srgbClr val="374151"/>
                </a:solidFill>
                <a:effectLst/>
                <a:latin typeface="Söhne"/>
              </a:rPr>
              <a:t>Since there are currently 120 patients in the hospital, there is room for 200 - 120 = 80 more patients.</a:t>
            </a:r>
          </a:p>
          <a:p>
            <a:pPr algn="l"/>
            <a:r>
              <a:rPr lang="en-GB" sz="1200" b="0" i="0" dirty="0">
                <a:solidFill>
                  <a:srgbClr val="374151"/>
                </a:solidFill>
                <a:effectLst/>
                <a:latin typeface="Söhne"/>
              </a:rPr>
              <a:t>Assuming that all beds are occupied, the total number of patients in the hospital would be 150, which is 80 more than the current number of patients.</a:t>
            </a:r>
          </a:p>
          <a:p>
            <a:pPr algn="l"/>
            <a:r>
              <a:rPr lang="en-GB" sz="1200" b="0" i="0" dirty="0">
                <a:solidFill>
                  <a:srgbClr val="374151"/>
                </a:solidFill>
                <a:effectLst/>
                <a:latin typeface="Söhne"/>
              </a:rPr>
              <a:t>If each patient stays for an average of 5 days, the total number of patient-days would be 150 x 5 = 750.</a:t>
            </a:r>
          </a:p>
          <a:p>
            <a:pPr algn="l"/>
            <a:r>
              <a:rPr lang="en-GB" sz="1200" b="0" i="0" dirty="0">
                <a:solidFill>
                  <a:srgbClr val="374151"/>
                </a:solidFill>
                <a:effectLst/>
                <a:latin typeface="Söhne"/>
              </a:rPr>
              <a:t>Therefore, if all beds are occupied, the potential revenue for the hospital per day would be 150 x £500 = £75,000.</a:t>
            </a:r>
          </a:p>
          <a:p>
            <a:pPr algn="l"/>
            <a:r>
              <a:rPr lang="en-GB" sz="1200" b="0" i="0" dirty="0">
                <a:solidFill>
                  <a:srgbClr val="374151"/>
                </a:solidFill>
                <a:effectLst/>
                <a:latin typeface="Söhne"/>
              </a:rPr>
              <a:t>However, since there are currently only 120 patients in the hospital, the actual revenue per day is 120 x £500 = £60,000.</a:t>
            </a:r>
          </a:p>
          <a:p>
            <a:pPr algn="l"/>
            <a:r>
              <a:rPr lang="en-GB" sz="1200" b="0" i="0" dirty="0">
                <a:solidFill>
                  <a:srgbClr val="374151"/>
                </a:solidFill>
                <a:effectLst/>
                <a:latin typeface="Söhne"/>
              </a:rPr>
              <a:t>Therefore, the potential revenue loss for the hospital per day is £75,000 - £60,000 = £15,000.</a:t>
            </a:r>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48B6FE97-68EE-FD34-45E0-EC989A71BA8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6D2ECD76-1ACB-6C9C-EFD3-F8791B8DB64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61F59501-9D3C-43D5-82D9-4C470AC4278B}"/>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2164C2E-1087-E9AD-8BD6-3459EACCF7C1}"/>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44564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fontScale="92500"/>
          </a:bodyPr>
          <a:lstStyle/>
          <a:p>
            <a:pPr marL="0" indent="0">
              <a:buNone/>
            </a:pPr>
            <a:r>
              <a:rPr lang="en-GB" sz="1600" dirty="0"/>
              <a:t>A car manufacturing plant has a maximum capacity of producing 2,000 cars in a month. Last month, it produced 1,500 cars, and the total cost incurred by the plant was £1,000,000. What would be the total cost incurred by the plant if it operates at full capacity for a month, assuming that the cost per car remains constant?</a:t>
            </a:r>
          </a:p>
          <a:p>
            <a:pPr marL="228600" indent="-228600">
              <a:buFont typeface="+mj-lt"/>
              <a:buAutoNum type="arabicPeriod"/>
            </a:pPr>
            <a:endParaRPr lang="en-GB" sz="1600" dirty="0"/>
          </a:p>
          <a:p>
            <a:pPr algn="l"/>
            <a:r>
              <a:rPr lang="en-GB" sz="1800" b="0" i="0" dirty="0">
                <a:solidFill>
                  <a:srgbClr val="374151"/>
                </a:solidFill>
                <a:effectLst/>
                <a:latin typeface="Söhne"/>
              </a:rPr>
              <a:t>constant, then we can calculate the cost per car by dividing the total cost incurred by the number of cars produced last month:</a:t>
            </a:r>
          </a:p>
          <a:p>
            <a:pPr algn="l"/>
            <a:r>
              <a:rPr lang="en-GB" sz="1800" b="0" i="0" dirty="0">
                <a:solidFill>
                  <a:srgbClr val="374151"/>
                </a:solidFill>
                <a:effectLst/>
                <a:latin typeface="Söhne"/>
              </a:rPr>
              <a:t>Cost per car = Total cost incurred / Number of cars produced = £1,000,000 / 1,500 = £666.67</a:t>
            </a:r>
          </a:p>
          <a:p>
            <a:pPr algn="l"/>
            <a:r>
              <a:rPr lang="en-GB" sz="1800" b="0" i="0" dirty="0">
                <a:solidFill>
                  <a:srgbClr val="374151"/>
                </a:solidFill>
                <a:effectLst/>
                <a:latin typeface="Söhne"/>
              </a:rPr>
              <a:t>Therefore, if the plant operates at full capacity for a month and produces 2,000 cars, the total cost incurred would be:</a:t>
            </a:r>
          </a:p>
          <a:p>
            <a:pPr algn="l"/>
            <a:r>
              <a:rPr lang="en-GB" sz="1800" b="0" i="0" dirty="0">
                <a:solidFill>
                  <a:srgbClr val="374151"/>
                </a:solidFill>
                <a:effectLst/>
                <a:latin typeface="Söhne"/>
              </a:rPr>
              <a:t>Total cost incurred = Cost per car x Number of cars produced = £666.67 x 2,000 = £1,333,340</a:t>
            </a:r>
          </a:p>
          <a:p>
            <a:pPr algn="l"/>
            <a:r>
              <a:rPr lang="en-GB" sz="1800" b="0" i="0" dirty="0">
                <a:solidFill>
                  <a:srgbClr val="374151"/>
                </a:solidFill>
                <a:effectLst/>
                <a:latin typeface="Söhne"/>
              </a:rPr>
              <a:t>So, the total cost incurred by the plant if it operates at full capacity for a month would be £1,333,340.</a:t>
            </a:r>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03DD9D98-F752-5DD5-4CF5-E696BE05C69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F2172384-1AA7-59A7-4C4E-5D35408180D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C2FEB876-579D-577E-4C60-8CF74156331B}"/>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D76248A-B5EA-F133-B36D-F053825E45FE}"/>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86695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fontScale="92500"/>
          </a:bodyPr>
          <a:lstStyle/>
          <a:p>
            <a:pPr marL="0" indent="0">
              <a:buNone/>
            </a:pPr>
            <a:r>
              <a:rPr lang="en-GB" sz="1600" dirty="0"/>
              <a:t>A call centre can handle up to 500 calls per day. Yesterday, the call </a:t>
            </a:r>
            <a:r>
              <a:rPr lang="en-GB" sz="1600" dirty="0" err="1"/>
              <a:t>center</a:t>
            </a:r>
            <a:r>
              <a:rPr lang="en-GB" sz="1600" dirty="0"/>
              <a:t> received 400 calls, and the average revenue per call was £5. What was the potential revenue loss for the call centre for the day, assuming that all lines were occupied and each call generated an average revenue of £5?</a:t>
            </a:r>
          </a:p>
          <a:p>
            <a:pPr marL="228600" indent="-228600">
              <a:buFont typeface="+mj-lt"/>
              <a:buAutoNum type="arabicPeriod"/>
            </a:pPr>
            <a:endParaRPr lang="en-GB" sz="1600" dirty="0"/>
          </a:p>
          <a:p>
            <a:pPr algn="l"/>
            <a:r>
              <a:rPr lang="en-GB" sz="1600" b="0" i="0" dirty="0">
                <a:solidFill>
                  <a:srgbClr val="374151"/>
                </a:solidFill>
                <a:effectLst/>
                <a:latin typeface="Söhne"/>
              </a:rPr>
              <a:t>The call </a:t>
            </a:r>
            <a:r>
              <a:rPr lang="en-GB" sz="1600" b="0" i="0" dirty="0" err="1">
                <a:solidFill>
                  <a:srgbClr val="374151"/>
                </a:solidFill>
                <a:effectLst/>
                <a:latin typeface="Söhne"/>
              </a:rPr>
              <a:t>center's</a:t>
            </a:r>
            <a:r>
              <a:rPr lang="en-GB" sz="1600" b="0" i="0" dirty="0">
                <a:solidFill>
                  <a:srgbClr val="374151"/>
                </a:solidFill>
                <a:effectLst/>
                <a:latin typeface="Söhne"/>
              </a:rPr>
              <a:t> maximum capacity is 500 calls per day, and yesterday it received 400 calls. Therefore, the number of calls missed would be:</a:t>
            </a:r>
          </a:p>
          <a:p>
            <a:pPr algn="l"/>
            <a:r>
              <a:rPr lang="en-GB" sz="1600" b="0" i="0" dirty="0">
                <a:solidFill>
                  <a:srgbClr val="374151"/>
                </a:solidFill>
                <a:effectLst/>
                <a:latin typeface="Söhne"/>
              </a:rPr>
              <a:t>Number of missed calls = Maximum capacity - Number of calls received Number of missed calls = 500 - 400 = 100</a:t>
            </a:r>
          </a:p>
          <a:p>
            <a:pPr algn="l"/>
            <a:r>
              <a:rPr lang="en-GB" sz="1600" b="0" i="0" dirty="0">
                <a:solidFill>
                  <a:srgbClr val="374151"/>
                </a:solidFill>
                <a:effectLst/>
                <a:latin typeface="Söhne"/>
              </a:rPr>
              <a:t>The potential revenue loss for the call </a:t>
            </a:r>
            <a:r>
              <a:rPr lang="en-GB" sz="1600" b="0" i="0" dirty="0" err="1">
                <a:solidFill>
                  <a:srgbClr val="374151"/>
                </a:solidFill>
                <a:effectLst/>
                <a:latin typeface="Söhne"/>
              </a:rPr>
              <a:t>center</a:t>
            </a:r>
            <a:r>
              <a:rPr lang="en-GB" sz="1600" b="0" i="0" dirty="0">
                <a:solidFill>
                  <a:srgbClr val="374151"/>
                </a:solidFill>
                <a:effectLst/>
                <a:latin typeface="Söhne"/>
              </a:rPr>
              <a:t> can be calculated by multiplying the number of missed calls by the average revenue per call:</a:t>
            </a:r>
          </a:p>
          <a:p>
            <a:pPr algn="l"/>
            <a:r>
              <a:rPr lang="en-GB" sz="1600" b="0" i="0" dirty="0">
                <a:solidFill>
                  <a:srgbClr val="374151"/>
                </a:solidFill>
                <a:effectLst/>
                <a:latin typeface="Söhne"/>
              </a:rPr>
              <a:t>Potential revenue loss = Number of missed calls x Average revenue per call Potential revenue loss = 100 x £5 = £500</a:t>
            </a:r>
          </a:p>
          <a:p>
            <a:pPr algn="l"/>
            <a:r>
              <a:rPr lang="en-GB" sz="1600" b="0" i="0" dirty="0">
                <a:solidFill>
                  <a:srgbClr val="374151"/>
                </a:solidFill>
                <a:effectLst/>
                <a:latin typeface="Söhne"/>
              </a:rPr>
              <a:t>Therefore, the potential revenue loss for the call </a:t>
            </a:r>
            <a:r>
              <a:rPr lang="en-GB" sz="1600" b="0" i="0" dirty="0" err="1">
                <a:solidFill>
                  <a:srgbClr val="374151"/>
                </a:solidFill>
                <a:effectLst/>
                <a:latin typeface="Söhne"/>
              </a:rPr>
              <a:t>center</a:t>
            </a:r>
            <a:r>
              <a:rPr lang="en-GB" sz="1600" b="0" i="0" dirty="0">
                <a:solidFill>
                  <a:srgbClr val="374151"/>
                </a:solidFill>
                <a:effectLst/>
                <a:latin typeface="Söhne"/>
              </a:rPr>
              <a:t> for the day, assuming that all lines were occupied and each call generated an average revenue of £5, would be £500.</a:t>
            </a:r>
          </a:p>
          <a:p>
            <a:pPr marL="228600" indent="-228600">
              <a:buFont typeface="+mj-lt"/>
              <a:buAutoNum type="arabicPeriod"/>
            </a:pPr>
            <a:endParaRPr lang="en-GB" sz="2000" dirty="0"/>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87F26C32-E539-33F9-D98F-53B4F47F5CA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8F250F8E-7C27-44D7-866E-18EBD786860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1F955055-A46F-902B-F116-BCA39659C572}"/>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31A31B7-8B04-BD51-B200-D59BB593CD60}"/>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808480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a:xfrm>
            <a:off x="-993" y="6155"/>
            <a:ext cx="6615605" cy="470517"/>
          </a:xfrm>
        </p:spPr>
        <p:txBody>
          <a:bodyPr>
            <a:normAutofit fontScale="90000"/>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a:xfrm>
            <a:off x="-993" y="476672"/>
            <a:ext cx="9037489" cy="6264696"/>
          </a:xfrm>
        </p:spPr>
        <p:txBody>
          <a:bodyPr>
            <a:normAutofit fontScale="92500" lnSpcReduction="20000"/>
          </a:bodyPr>
          <a:lstStyle/>
          <a:p>
            <a:pPr marL="0" indent="0">
              <a:buNone/>
            </a:pPr>
            <a:r>
              <a:rPr lang="en-GB" sz="1900" dirty="0"/>
              <a:t>A hotel has 100 rooms and can accommodate up to 200 guests. Currently, there are 150 guests in the hotel, and the average room rate is £200 per night. What is the potential revenue loss for the hotel per night, assuming that all rooms are occupied and each guest stays for an average of 3 nights?</a:t>
            </a:r>
          </a:p>
          <a:p>
            <a:pPr marL="228600" indent="-228600">
              <a:buFont typeface="+mj-lt"/>
              <a:buAutoNum type="arabicPeriod"/>
            </a:pPr>
            <a:endParaRPr lang="en-GB" sz="1900" dirty="0"/>
          </a:p>
          <a:p>
            <a:pPr algn="l"/>
            <a:r>
              <a:rPr lang="en-GB" sz="1900" b="0" i="0" dirty="0">
                <a:solidFill>
                  <a:srgbClr val="FF0000"/>
                </a:solidFill>
                <a:effectLst/>
                <a:latin typeface="Söhne"/>
              </a:rPr>
              <a:t>The hotel can accommodate up to 200 guests, and currently, there are 150 guests. Therefore, there is a potential of accommodating another 50 guests in the hotel.</a:t>
            </a:r>
          </a:p>
          <a:p>
            <a:pPr algn="l"/>
            <a:r>
              <a:rPr lang="en-GB" sz="1900" b="0" i="0" dirty="0">
                <a:solidFill>
                  <a:srgbClr val="FF0000"/>
                </a:solidFill>
                <a:effectLst/>
                <a:latin typeface="Söhne"/>
              </a:rPr>
              <a:t>If all rooms are occupied and each guest stays for an average of 3 nights, then the total number of room-nights sold per night would be:</a:t>
            </a:r>
          </a:p>
          <a:p>
            <a:pPr algn="l"/>
            <a:r>
              <a:rPr lang="en-GB" sz="1900" b="0" i="0" dirty="0">
                <a:solidFill>
                  <a:srgbClr val="FF0000"/>
                </a:solidFill>
                <a:effectLst/>
                <a:latin typeface="Söhne"/>
              </a:rPr>
              <a:t>Total room-nights sold per night = Number of rooms x Occupancy rate </a:t>
            </a:r>
          </a:p>
          <a:p>
            <a:pPr algn="l"/>
            <a:r>
              <a:rPr lang="en-GB" sz="1900" b="0" i="0" dirty="0">
                <a:solidFill>
                  <a:srgbClr val="FF0000"/>
                </a:solidFill>
                <a:effectLst/>
                <a:latin typeface="Söhne"/>
              </a:rPr>
              <a:t>Total room-nights sold per night = 100 x (150 + 50) / 200 Total room-nights sold per night = 125</a:t>
            </a:r>
          </a:p>
          <a:p>
            <a:pPr algn="l"/>
            <a:r>
              <a:rPr lang="en-GB" sz="1900" b="0" i="0" dirty="0">
                <a:solidFill>
                  <a:srgbClr val="FF0000"/>
                </a:solidFill>
                <a:effectLst/>
                <a:latin typeface="Söhne"/>
              </a:rPr>
              <a:t>The potential revenue loss for the hotel per night can be calculated by subtracting the actual revenue from the maximum potential revenue:</a:t>
            </a:r>
          </a:p>
          <a:p>
            <a:pPr algn="l"/>
            <a:r>
              <a:rPr lang="en-GB" sz="1900" b="0" i="0" dirty="0">
                <a:solidFill>
                  <a:srgbClr val="FF0000"/>
                </a:solidFill>
                <a:effectLst/>
                <a:latin typeface="Söhne"/>
              </a:rPr>
              <a:t>Maximum potential revenue per night = Total room-nights sold per night x Average room rate x Length of stay Maximum potential revenue per night = 125 x £200 x 3 = £75,000</a:t>
            </a:r>
          </a:p>
          <a:p>
            <a:pPr algn="l"/>
            <a:r>
              <a:rPr lang="en-GB" sz="1900" b="0" i="0" dirty="0">
                <a:solidFill>
                  <a:srgbClr val="FF0000"/>
                </a:solidFill>
                <a:effectLst/>
                <a:latin typeface="Söhne"/>
              </a:rPr>
              <a:t>Actual revenue per night = Number of guests x Average room rate x Length of stay Actual revenue per night = 150 x £200 x 3 = £90,000</a:t>
            </a:r>
          </a:p>
          <a:p>
            <a:pPr algn="l"/>
            <a:r>
              <a:rPr lang="en-GB" sz="1900" b="0" i="0" dirty="0">
                <a:solidFill>
                  <a:srgbClr val="FF0000"/>
                </a:solidFill>
                <a:effectLst/>
                <a:latin typeface="Söhne"/>
              </a:rPr>
              <a:t>Therefore, the potential revenue loss for the hotel per night, assuming that all rooms are occupied and each guest stays for an average of 3 nights, would be:</a:t>
            </a:r>
          </a:p>
          <a:p>
            <a:pPr algn="l"/>
            <a:r>
              <a:rPr lang="en-GB" sz="1900" b="0" i="0" dirty="0">
                <a:solidFill>
                  <a:srgbClr val="FF0000"/>
                </a:solidFill>
                <a:effectLst/>
                <a:latin typeface="Söhne"/>
              </a:rPr>
              <a:t>Potential revenue loss = Maximum potential revenue per night - Actual revenue per night Potential revenue loss = £75,000 - £90,000 = -£15,000</a:t>
            </a:r>
          </a:p>
          <a:p>
            <a:pPr algn="l"/>
            <a:r>
              <a:rPr lang="en-GB" sz="1900" b="0" i="0" dirty="0">
                <a:solidFill>
                  <a:srgbClr val="FF0000"/>
                </a:solidFill>
                <a:effectLst/>
                <a:latin typeface="Söhne"/>
              </a:rPr>
              <a:t>Since the actual revenue is higher than the maximum potential revenue, there is no potential revenue loss for the hotel per night in this scenario. In fact, the hotel is earning more than it would if all rooms were occupied.</a:t>
            </a:r>
          </a:p>
        </p:txBody>
      </p:sp>
      <p:pic>
        <p:nvPicPr>
          <p:cNvPr id="4" name="Picture 3">
            <a:extLst>
              <a:ext uri="{FF2B5EF4-FFF2-40B4-BE49-F238E27FC236}">
                <a16:creationId xmlns:a16="http://schemas.microsoft.com/office/drawing/2014/main" id="{9AC166E4-6574-444D-46A2-3CFADDB5524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CB20E6BE-A174-9B6F-368D-CD01F94F358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88640"/>
            <a:ext cx="933411" cy="375797"/>
          </a:xfrm>
          <a:prstGeom prst="rect">
            <a:avLst/>
          </a:prstGeom>
        </p:spPr>
      </p:pic>
      <p:sp>
        <p:nvSpPr>
          <p:cNvPr id="6" name="Footer Placeholder 2">
            <a:extLst>
              <a:ext uri="{FF2B5EF4-FFF2-40B4-BE49-F238E27FC236}">
                <a16:creationId xmlns:a16="http://schemas.microsoft.com/office/drawing/2014/main" id="{25549257-ED5D-ED06-3F74-E9B64C8BAF9B}"/>
              </a:ext>
            </a:extLst>
          </p:cNvPr>
          <p:cNvSpPr txBox="1">
            <a:spLocks/>
          </p:cNvSpPr>
          <p:nvPr/>
        </p:nvSpPr>
        <p:spPr>
          <a:xfrm>
            <a:off x="735194" y="657118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EDF89C6-5488-78AD-640A-F4B73618C1F4}"/>
              </a:ext>
            </a:extLst>
          </p:cNvPr>
          <p:cNvSpPr txBox="1"/>
          <p:nvPr/>
        </p:nvSpPr>
        <p:spPr>
          <a:xfrm>
            <a:off x="5558365" y="660342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83356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lnSpcReduction="10000"/>
          </a:bodyPr>
          <a:lstStyle/>
          <a:p>
            <a:pPr marL="0" indent="0">
              <a:buNone/>
            </a:pPr>
            <a:r>
              <a:rPr lang="en-GB" sz="1800" dirty="0"/>
              <a:t>A bakery has the capacity to produce 1,000 loaves of bread per day. Yesterday, it produced 800 loaves, and the total cost incurred by the bakery was £500. What would be the total cost incurred by the bakery if it operates at full capacity for a day, assuming that the cost per loaf remains constant?</a:t>
            </a:r>
          </a:p>
          <a:p>
            <a:pPr marL="228600" indent="-228600">
              <a:buFont typeface="+mj-lt"/>
              <a:buAutoNum type="arabicPeriod"/>
            </a:pPr>
            <a:endParaRPr lang="en-GB" sz="1800" dirty="0"/>
          </a:p>
          <a:p>
            <a:pPr algn="l"/>
            <a:r>
              <a:rPr lang="en-GB" sz="1400" b="0" i="0" dirty="0">
                <a:solidFill>
                  <a:srgbClr val="374151"/>
                </a:solidFill>
                <a:effectLst/>
                <a:latin typeface="Söhne"/>
              </a:rPr>
              <a:t>If the bakery has the capacity to produce 1,000 loaves of bread per day and the cost per loaf is constant, then we can calculate the cost per loaf by dividing the total cost incurred by the number of loaves produced yesterday:</a:t>
            </a:r>
          </a:p>
          <a:p>
            <a:pPr algn="l"/>
            <a:r>
              <a:rPr lang="en-GB" sz="1400" b="0" i="0" dirty="0">
                <a:solidFill>
                  <a:srgbClr val="374151"/>
                </a:solidFill>
                <a:effectLst/>
                <a:latin typeface="Söhne"/>
              </a:rPr>
              <a:t>Cost per loaf = Total cost incurred / Number of loaves produced = £500 / 800 = £0.625</a:t>
            </a:r>
          </a:p>
          <a:p>
            <a:pPr algn="l"/>
            <a:r>
              <a:rPr lang="en-GB" sz="1400" b="0" i="0" dirty="0">
                <a:solidFill>
                  <a:srgbClr val="374151"/>
                </a:solidFill>
                <a:effectLst/>
                <a:latin typeface="Söhne"/>
              </a:rPr>
              <a:t>Therefore, if the bakery operates at full capacity for a day and produces 1,000 loaves, the total cost incurred would be:</a:t>
            </a:r>
          </a:p>
          <a:p>
            <a:pPr algn="l"/>
            <a:r>
              <a:rPr lang="en-GB" sz="1400" b="0" i="0" dirty="0">
                <a:solidFill>
                  <a:srgbClr val="374151"/>
                </a:solidFill>
                <a:effectLst/>
                <a:latin typeface="Söhne"/>
              </a:rPr>
              <a:t>Total cost incurred = Cost per loaf x Number of loaves produced = £0.625 x 1,000 = £625</a:t>
            </a:r>
          </a:p>
          <a:p>
            <a:pPr algn="l"/>
            <a:r>
              <a:rPr lang="en-GB" sz="1400" b="0" i="0" dirty="0">
                <a:solidFill>
                  <a:srgbClr val="374151"/>
                </a:solidFill>
                <a:effectLst/>
                <a:latin typeface="Söhne"/>
              </a:rPr>
              <a:t>So, the total cost incurred by the bakery if it operates at full capacity for a day, assuming that the cost per loaf remains constant, would be £625.</a:t>
            </a:r>
          </a:p>
          <a:p>
            <a:pPr marL="228600" indent="-228600">
              <a:buFont typeface="+mj-lt"/>
              <a:buAutoNum type="arabicPeriod"/>
            </a:pPr>
            <a:endParaRPr lang="en-GB" sz="1800" dirty="0"/>
          </a:p>
        </p:txBody>
      </p:sp>
      <p:pic>
        <p:nvPicPr>
          <p:cNvPr id="4" name="Picture 3">
            <a:extLst>
              <a:ext uri="{FF2B5EF4-FFF2-40B4-BE49-F238E27FC236}">
                <a16:creationId xmlns:a16="http://schemas.microsoft.com/office/drawing/2014/main" id="{9517F5ED-421E-6841-FB2B-455345C5303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488A5C0A-BAF4-FD3E-3260-44921B0A02E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9A8FB1CD-6B09-8D3D-36BB-D8A6CEC6F77F}"/>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B5AA437-6107-DF64-E9B3-CA25D8BEBA7E}"/>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133767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a:bodyPr>
          <a:lstStyle/>
          <a:p>
            <a:pPr marL="0" indent="0">
              <a:buNone/>
            </a:pPr>
            <a:r>
              <a:rPr lang="en-GB" sz="1600" dirty="0"/>
              <a:t>A gym has the capacity to accommodate 100 members at a time. Yesterday, there were 80 members present in the gym, and the monthly membership fee is £50. What was the potential revenue loss for the gym for the day, assuming that all spots were occupied and each member pays a monthly fee of £50?</a:t>
            </a:r>
          </a:p>
          <a:p>
            <a:pPr marL="228600" indent="-228600">
              <a:buFont typeface="+mj-lt"/>
              <a:buAutoNum type="arabicPeriod"/>
            </a:pPr>
            <a:endParaRPr lang="en-GB" sz="1600" dirty="0"/>
          </a:p>
          <a:p>
            <a:pPr algn="l"/>
            <a:r>
              <a:rPr lang="en-GB" sz="1200" b="0" i="0" dirty="0">
                <a:solidFill>
                  <a:srgbClr val="374151"/>
                </a:solidFill>
                <a:effectLst/>
                <a:latin typeface="Söhne"/>
              </a:rPr>
              <a:t>The gym has the capacity to accommodate 100 members at a time, and yesterday there were only 80 members present. Therefore, there is a potential of accommodating another 20 members in the gym.</a:t>
            </a:r>
          </a:p>
          <a:p>
            <a:pPr algn="l"/>
            <a:r>
              <a:rPr lang="en-GB" sz="1200" b="0" i="0" dirty="0">
                <a:solidFill>
                  <a:srgbClr val="374151"/>
                </a:solidFill>
                <a:effectLst/>
                <a:latin typeface="Söhne"/>
              </a:rPr>
              <a:t>If all spots are occupied and each member pays a monthly fee of £50, then the potential revenue loss for the gym for the day can be calculated by multiplying the number of missed members by the monthly membership fee:</a:t>
            </a:r>
          </a:p>
          <a:p>
            <a:pPr algn="l"/>
            <a:r>
              <a:rPr lang="en-GB" sz="1200" b="0" i="0" dirty="0">
                <a:solidFill>
                  <a:srgbClr val="374151"/>
                </a:solidFill>
                <a:effectLst/>
                <a:latin typeface="Söhne"/>
              </a:rPr>
              <a:t>Potential revenue loss = Number of missed members x Monthly membership fee Potential revenue loss = 20 x £50 = £1,000</a:t>
            </a:r>
          </a:p>
          <a:p>
            <a:pPr algn="l"/>
            <a:r>
              <a:rPr lang="en-GB" sz="1200" b="0" i="0" dirty="0">
                <a:solidFill>
                  <a:srgbClr val="374151"/>
                </a:solidFill>
                <a:effectLst/>
                <a:latin typeface="Söhne"/>
              </a:rPr>
              <a:t>Therefore, the potential revenue loss for the gym for the day, assuming that all spots were occupied and each member pays a monthly fee of £50, would be £1,000.</a:t>
            </a:r>
          </a:p>
          <a:p>
            <a:pPr marL="228600" indent="-228600">
              <a:buFont typeface="+mj-lt"/>
              <a:buAutoNum type="arabicPeriod"/>
            </a:pPr>
            <a:endParaRPr lang="en-GB" sz="1600" dirty="0"/>
          </a:p>
        </p:txBody>
      </p:sp>
      <p:pic>
        <p:nvPicPr>
          <p:cNvPr id="4" name="Picture 3">
            <a:extLst>
              <a:ext uri="{FF2B5EF4-FFF2-40B4-BE49-F238E27FC236}">
                <a16:creationId xmlns:a16="http://schemas.microsoft.com/office/drawing/2014/main" id="{C72EB69B-15B7-511E-D91E-EEA8F360E5B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0FF6A979-002B-CB32-1DE8-0B3B81AEA65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98A3DDA2-1F79-1E96-B8A2-A8242C987B01}"/>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E1DD6EA-4795-121E-0E50-34BDBFE9FA8B}"/>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51111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9E5-12E3-4B23-9449-61FD2694723E}"/>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A4FDFED6-BF0A-4D7B-A371-8855F72D0E4E}"/>
              </a:ext>
            </a:extLst>
          </p:cNvPr>
          <p:cNvSpPr>
            <a:spLocks noGrp="1"/>
          </p:cNvSpPr>
          <p:nvPr>
            <p:ph idx="1"/>
          </p:nvPr>
        </p:nvSpPr>
        <p:spPr/>
        <p:txBody>
          <a:bodyPr>
            <a:normAutofit/>
          </a:bodyPr>
          <a:lstStyle/>
          <a:p>
            <a:pPr marL="0" indent="0">
              <a:buNone/>
            </a:pPr>
            <a:r>
              <a:rPr lang="en-GB" sz="1800" dirty="0"/>
              <a:t>A movie theatre has a seating capacity of 500 people. Yesterday, it sold 400 tickets for a particular movie show, and the ticket price was £10 per person. What was the potential revenue loss for the theatre for the show, assuming that all seats were sold and each ticket cost £10?</a:t>
            </a:r>
          </a:p>
          <a:p>
            <a:pPr marL="228600" indent="-228600">
              <a:buFont typeface="+mj-lt"/>
              <a:buAutoNum type="arabicPeriod"/>
            </a:pPr>
            <a:endParaRPr lang="en-GB" sz="1800" dirty="0"/>
          </a:p>
          <a:p>
            <a:pPr algn="l"/>
            <a:r>
              <a:rPr lang="en-GB" sz="1400" b="0" i="0" dirty="0">
                <a:solidFill>
                  <a:srgbClr val="374151"/>
                </a:solidFill>
                <a:effectLst/>
                <a:latin typeface="Söhne"/>
              </a:rPr>
              <a:t>The movie theatre has a seating capacity of 500 people, and yesterday it sold only 400 tickets for a particular movie show. Therefore, there is a potential of selling another 100 tickets for the show.</a:t>
            </a:r>
          </a:p>
          <a:p>
            <a:pPr algn="l"/>
            <a:r>
              <a:rPr lang="en-GB" sz="1400" b="0" i="0" dirty="0">
                <a:solidFill>
                  <a:srgbClr val="374151"/>
                </a:solidFill>
                <a:effectLst/>
                <a:latin typeface="Söhne"/>
              </a:rPr>
              <a:t>If all seats were sold and each ticket cost £10, then the potential revenue loss for the theatre for the show can be calculated by multiplying the number of unsold tickets by the ticket price:</a:t>
            </a:r>
          </a:p>
          <a:p>
            <a:pPr algn="l"/>
            <a:r>
              <a:rPr lang="en-GB" sz="1400" b="0" i="0" dirty="0">
                <a:solidFill>
                  <a:srgbClr val="374151"/>
                </a:solidFill>
                <a:effectLst/>
                <a:latin typeface="Söhne"/>
              </a:rPr>
              <a:t>Potential revenue loss = Number of unsold tickets x Ticket price Potential revenue loss = 100 x £10 = £1,000</a:t>
            </a:r>
          </a:p>
          <a:p>
            <a:pPr algn="l"/>
            <a:r>
              <a:rPr lang="en-GB" sz="1400" b="0" i="0" dirty="0">
                <a:solidFill>
                  <a:srgbClr val="374151"/>
                </a:solidFill>
                <a:effectLst/>
                <a:latin typeface="Söhne"/>
              </a:rPr>
              <a:t>Therefore, the potential revenue loss for the theatre for the show, assuming that all seats were sold and each ticket cost £10, would be £1,000.</a:t>
            </a:r>
          </a:p>
          <a:p>
            <a:pPr marL="228600" indent="-228600">
              <a:buFont typeface="+mj-lt"/>
              <a:buAutoNum type="arabicPeriod"/>
            </a:pPr>
            <a:endParaRPr lang="en-GB" sz="1800" dirty="0"/>
          </a:p>
        </p:txBody>
      </p:sp>
      <p:pic>
        <p:nvPicPr>
          <p:cNvPr id="4" name="Picture 3">
            <a:extLst>
              <a:ext uri="{FF2B5EF4-FFF2-40B4-BE49-F238E27FC236}">
                <a16:creationId xmlns:a16="http://schemas.microsoft.com/office/drawing/2014/main" id="{0D061552-FB8E-017A-A7E6-E1B021C8FD5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9332410A-606A-743E-A00D-0D05FD60DFF1}"/>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5FC5E0C5-B8F7-EAA0-457A-139B0F0EA53C}"/>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590D970-C1E0-648C-B8FF-C605C73E59DA}"/>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03705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GB" dirty="0"/>
              <a:t>Task</a:t>
            </a:r>
          </a:p>
        </p:txBody>
      </p:sp>
      <p:sp>
        <p:nvSpPr>
          <p:cNvPr id="3" name="Content Placeholder 2"/>
          <p:cNvSpPr>
            <a:spLocks noGrp="1"/>
          </p:cNvSpPr>
          <p:nvPr>
            <p:ph idx="1"/>
          </p:nvPr>
        </p:nvSpPr>
        <p:spPr>
          <a:ln>
            <a:noFill/>
          </a:ln>
        </p:spPr>
        <p:txBody>
          <a:bodyPr/>
          <a:lstStyle/>
          <a:p>
            <a:r>
              <a:rPr lang="en-GB" dirty="0"/>
              <a:t>The cinema has 5 screens</a:t>
            </a:r>
          </a:p>
          <a:p>
            <a:r>
              <a:rPr lang="en-GB" dirty="0"/>
              <a:t>Each screen has 150 seats</a:t>
            </a:r>
          </a:p>
          <a:p>
            <a:r>
              <a:rPr lang="en-GB" dirty="0"/>
              <a:t>They show 1 film per day in each screen  </a:t>
            </a:r>
          </a:p>
          <a:p>
            <a:endParaRPr lang="en-GB" dirty="0"/>
          </a:p>
          <a:p>
            <a:endParaRPr lang="en-GB" dirty="0"/>
          </a:p>
          <a:p>
            <a:pPr marL="457200" indent="-457200">
              <a:buFont typeface="+mj-lt"/>
              <a:buAutoNum type="arabicPeriod"/>
            </a:pPr>
            <a:r>
              <a:rPr lang="en-GB" dirty="0"/>
              <a:t>If they operated at full capacity, how many customers would they serve in a week </a:t>
            </a:r>
          </a:p>
          <a:p>
            <a:pPr marL="457200" indent="-457200">
              <a:buFont typeface="+mj-lt"/>
              <a:buAutoNum type="arabicPeriod"/>
            </a:pPr>
            <a:endParaRPr lang="en-GB" dirty="0"/>
          </a:p>
          <a:p>
            <a:pPr marL="457200" indent="-457200">
              <a:buFont typeface="+mj-lt"/>
              <a:buAutoNum type="arabicPeriod"/>
            </a:pPr>
            <a:r>
              <a:rPr lang="en-GB" dirty="0"/>
              <a:t>If they actually serve 4,200 customers, then their capacity utilisation would be? </a:t>
            </a:r>
          </a:p>
          <a:p>
            <a:endParaRPr lang="en-GB"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82CE9395-98ED-430D-B337-9B8ECC7B656B}"/>
                  </a:ext>
                </a:extLst>
              </p14:cNvPr>
              <p14:cNvContentPartPr/>
              <p14:nvPr/>
            </p14:nvContentPartPr>
            <p14:xfrm>
              <a:off x="6102360" y="5594400"/>
              <a:ext cx="360" cy="360"/>
            </p14:xfrm>
          </p:contentPart>
        </mc:Choice>
        <mc:Fallback xmlns="">
          <p:pic>
            <p:nvPicPr>
              <p:cNvPr id="4" name="Ink 3">
                <a:extLst>
                  <a:ext uri="{FF2B5EF4-FFF2-40B4-BE49-F238E27FC236}">
                    <a16:creationId xmlns:a16="http://schemas.microsoft.com/office/drawing/2014/main" id="{82CE9395-98ED-430D-B337-9B8ECC7B656B}"/>
                  </a:ext>
                </a:extLst>
              </p:cNvPr>
              <p:cNvPicPr/>
              <p:nvPr/>
            </p:nvPicPr>
            <p:blipFill>
              <a:blip r:embed="rId3"/>
              <a:stretch>
                <a:fillRect/>
              </a:stretch>
            </p:blipFill>
            <p:spPr>
              <a:xfrm>
                <a:off x="6093000" y="5585040"/>
                <a:ext cx="19080" cy="19080"/>
              </a:xfrm>
              <a:prstGeom prst="rect">
                <a:avLst/>
              </a:prstGeom>
            </p:spPr>
          </p:pic>
        </mc:Fallback>
      </mc:AlternateContent>
      <p:pic>
        <p:nvPicPr>
          <p:cNvPr id="5" name="Picture 4">
            <a:extLst>
              <a:ext uri="{FF2B5EF4-FFF2-40B4-BE49-F238E27FC236}">
                <a16:creationId xmlns:a16="http://schemas.microsoft.com/office/drawing/2014/main" id="{C2C6BDC3-C5D0-A097-62EB-CFA9BA11CBF8}"/>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6" name="Picture 5">
            <a:extLst>
              <a:ext uri="{FF2B5EF4-FFF2-40B4-BE49-F238E27FC236}">
                <a16:creationId xmlns:a16="http://schemas.microsoft.com/office/drawing/2014/main" id="{050910BC-33ED-8515-82AE-C7D38C66096E}"/>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7" name="Footer Placeholder 2">
            <a:extLst>
              <a:ext uri="{FF2B5EF4-FFF2-40B4-BE49-F238E27FC236}">
                <a16:creationId xmlns:a16="http://schemas.microsoft.com/office/drawing/2014/main" id="{77F23C4C-B79A-E8A1-AD9B-49496C4F2EC8}"/>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209243C-CC6F-2E82-97C9-4DBDB35092A4}"/>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58534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dirty="0"/>
              <a:t>Recall Task</a:t>
            </a:r>
          </a:p>
        </p:txBody>
      </p:sp>
      <p:sp>
        <p:nvSpPr>
          <p:cNvPr id="3" name="Subtitle 2"/>
          <p:cNvSpPr>
            <a:spLocks noGrp="1"/>
          </p:cNvSpPr>
          <p:nvPr>
            <p:ph idx="1"/>
          </p:nvPr>
        </p:nvSpPr>
        <p:spPr>
          <a:ln>
            <a:noFill/>
          </a:ln>
        </p:spPr>
        <p:txBody>
          <a:bodyPr anchor="ctr">
            <a:normAutofit/>
          </a:bodyPr>
          <a:lstStyle/>
          <a:p>
            <a:pPr algn="l"/>
            <a:r>
              <a:rPr lang="en-GB" sz="3200" dirty="0"/>
              <a:t>What is meant by productivity?</a:t>
            </a:r>
          </a:p>
          <a:p>
            <a:pPr algn="l"/>
            <a:endParaRPr lang="en-GB" sz="3200" dirty="0"/>
          </a:p>
          <a:p>
            <a:pPr algn="l"/>
            <a:r>
              <a:rPr lang="en-GB" sz="3200" dirty="0"/>
              <a:t>How can we measure it?</a:t>
            </a:r>
          </a:p>
          <a:p>
            <a:pPr algn="l"/>
            <a:endParaRPr lang="en-GB" sz="3200" dirty="0"/>
          </a:p>
          <a:p>
            <a:pPr algn="l"/>
            <a:r>
              <a:rPr lang="en-GB" sz="3200" dirty="0"/>
              <a:t>Give some useful stats about the UK’s productivity?</a:t>
            </a:r>
          </a:p>
        </p:txBody>
      </p:sp>
      <p:pic>
        <p:nvPicPr>
          <p:cNvPr id="4" name="Picture 3">
            <a:extLst>
              <a:ext uri="{FF2B5EF4-FFF2-40B4-BE49-F238E27FC236}">
                <a16:creationId xmlns:a16="http://schemas.microsoft.com/office/drawing/2014/main" id="{4EA56161-5F15-72DD-7EB5-C7D5DE51685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537E42FC-079A-253D-CDE2-7698ED1C007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C43008A3-0C5F-0A28-5FD5-EEE34785FBCA}"/>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27E99E3-2E9F-2DA6-895E-142B70E1B125}"/>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540016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a:t>
            </a:r>
          </a:p>
        </p:txBody>
      </p:sp>
      <p:sp>
        <p:nvSpPr>
          <p:cNvPr id="3" name="Content Placeholder 2"/>
          <p:cNvSpPr>
            <a:spLocks noGrp="1"/>
          </p:cNvSpPr>
          <p:nvPr>
            <p:ph idx="1"/>
          </p:nvPr>
        </p:nvSpPr>
        <p:spPr/>
        <p:txBody>
          <a:bodyPr/>
          <a:lstStyle/>
          <a:p>
            <a:r>
              <a:rPr lang="en-GB" dirty="0"/>
              <a:t>List and explain four ways of dealing with low levels of capacity utilisation. </a:t>
            </a:r>
          </a:p>
          <a:p>
            <a:r>
              <a:rPr lang="en-GB" dirty="0"/>
              <a:t>List and explain four ways of dealing with high levels of capacity utilisation. </a:t>
            </a:r>
          </a:p>
          <a:p>
            <a:r>
              <a:rPr lang="en-GB" dirty="0"/>
              <a:t>Complete a table with the advantages &amp; disadvantages of working at full capacity. </a:t>
            </a:r>
          </a:p>
          <a:p>
            <a:r>
              <a:rPr lang="en-GB" dirty="0"/>
              <a:t>Explain why a production manager has to make sure that production levels meet demand, and how can this be achieved? 	</a:t>
            </a:r>
          </a:p>
        </p:txBody>
      </p:sp>
      <p:pic>
        <p:nvPicPr>
          <p:cNvPr id="4" name="Picture 3">
            <a:extLst>
              <a:ext uri="{FF2B5EF4-FFF2-40B4-BE49-F238E27FC236}">
                <a16:creationId xmlns:a16="http://schemas.microsoft.com/office/drawing/2014/main" id="{02C4187F-A8A2-26DA-CD2B-113AF00A776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4ADC2929-4C8B-033A-FFF1-B426D3A207E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0643FF24-AF45-14F2-499B-76D11E9B01F6}"/>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320F605-3C3E-3A88-F613-36269C848153}"/>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7409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a:t>
            </a:r>
          </a:p>
        </p:txBody>
      </p:sp>
      <p:pic>
        <p:nvPicPr>
          <p:cNvPr id="1026" name="Picture 2" descr="20ft Shipping Container (New)- Green RAL 6007 - Exteri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5750" y="1923625"/>
            <a:ext cx="6779600" cy="451973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7344AAC-705F-4A11-BDFE-6156EBC842D2}"/>
              </a:ext>
            </a:extLst>
          </p:cNvPr>
          <p:cNvSpPr txBox="1"/>
          <p:nvPr/>
        </p:nvSpPr>
        <p:spPr>
          <a:xfrm>
            <a:off x="3347864" y="574866"/>
            <a:ext cx="4824536" cy="830997"/>
          </a:xfrm>
          <a:prstGeom prst="rect">
            <a:avLst/>
          </a:prstGeom>
          <a:noFill/>
        </p:spPr>
        <p:txBody>
          <a:bodyPr wrap="square" rtlCol="0">
            <a:spAutoFit/>
          </a:bodyPr>
          <a:lstStyle/>
          <a:p>
            <a:r>
              <a:rPr lang="en-GB" sz="2400" dirty="0"/>
              <a:t>Looking at this shipping container, what comes to mind? </a:t>
            </a:r>
          </a:p>
        </p:txBody>
      </p:sp>
      <p:sp>
        <p:nvSpPr>
          <p:cNvPr id="4" name="Explosion: 14 Points 3">
            <a:extLst>
              <a:ext uri="{FF2B5EF4-FFF2-40B4-BE49-F238E27FC236}">
                <a16:creationId xmlns:a16="http://schemas.microsoft.com/office/drawing/2014/main" id="{C2E2CC6D-6686-40EA-9045-B83E3B5C8582}"/>
              </a:ext>
            </a:extLst>
          </p:cNvPr>
          <p:cNvSpPr/>
          <p:nvPr/>
        </p:nvSpPr>
        <p:spPr>
          <a:xfrm>
            <a:off x="1259632" y="1124744"/>
            <a:ext cx="3096344" cy="2160240"/>
          </a:xfrm>
          <a:prstGeom prst="irregularSeal2">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Think about this image relating to Economics.</a:t>
            </a:r>
          </a:p>
        </p:txBody>
      </p:sp>
      <p:sp>
        <p:nvSpPr>
          <p:cNvPr id="6" name="Explosion: 8 Points 5">
            <a:extLst>
              <a:ext uri="{FF2B5EF4-FFF2-40B4-BE49-F238E27FC236}">
                <a16:creationId xmlns:a16="http://schemas.microsoft.com/office/drawing/2014/main" id="{9F8F6483-92C6-4D86-BA48-B2B87548CF99}"/>
              </a:ext>
            </a:extLst>
          </p:cNvPr>
          <p:cNvSpPr/>
          <p:nvPr/>
        </p:nvSpPr>
        <p:spPr>
          <a:xfrm>
            <a:off x="5315780" y="4139956"/>
            <a:ext cx="3841576" cy="2278070"/>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What would happen if it was Full or has Spare space?</a:t>
            </a:r>
          </a:p>
        </p:txBody>
      </p:sp>
      <p:pic>
        <p:nvPicPr>
          <p:cNvPr id="3" name="Picture 2">
            <a:extLst>
              <a:ext uri="{FF2B5EF4-FFF2-40B4-BE49-F238E27FC236}">
                <a16:creationId xmlns:a16="http://schemas.microsoft.com/office/drawing/2014/main" id="{6CCCFAEB-A679-7284-9223-EAE6181AB51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7" name="Picture 6">
            <a:extLst>
              <a:ext uri="{FF2B5EF4-FFF2-40B4-BE49-F238E27FC236}">
                <a16:creationId xmlns:a16="http://schemas.microsoft.com/office/drawing/2014/main" id="{D4298104-98D3-3413-3EBC-4B88485B37A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8" name="Footer Placeholder 2">
            <a:extLst>
              <a:ext uri="{FF2B5EF4-FFF2-40B4-BE49-F238E27FC236}">
                <a16:creationId xmlns:a16="http://schemas.microsoft.com/office/drawing/2014/main" id="{235F4239-5100-2214-FF29-69E6A5A614F5}"/>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B670E71-304D-8B29-A6F0-7A6D78F9A170}"/>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31278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1EF43-8299-4283-A6EB-C2E83A5DD807}"/>
              </a:ext>
            </a:extLst>
          </p:cNvPr>
          <p:cNvSpPr>
            <a:spLocks noGrp="1"/>
          </p:cNvSpPr>
          <p:nvPr>
            <p:ph type="title"/>
          </p:nvPr>
        </p:nvSpPr>
        <p:spPr>
          <a:xfrm>
            <a:off x="1899745" y="271313"/>
            <a:ext cx="6615605" cy="853431"/>
          </a:xfrm>
          <a:ln w="9525">
            <a:solidFill>
              <a:schemeClr val="tx1"/>
            </a:solidFill>
          </a:ln>
        </p:spPr>
        <p:txBody>
          <a:bodyPr/>
          <a:lstStyle/>
          <a:p>
            <a:r>
              <a:rPr lang="en-GB" dirty="0"/>
              <a:t>Introduction: Capacity Utilisation</a:t>
            </a:r>
          </a:p>
        </p:txBody>
      </p:sp>
      <p:sp>
        <p:nvSpPr>
          <p:cNvPr id="3" name="Content Placeholder 2">
            <a:extLst>
              <a:ext uri="{FF2B5EF4-FFF2-40B4-BE49-F238E27FC236}">
                <a16:creationId xmlns:a16="http://schemas.microsoft.com/office/drawing/2014/main" id="{B5E70F4D-E0B1-4183-B301-FF6336F1E176}"/>
              </a:ext>
            </a:extLst>
          </p:cNvPr>
          <p:cNvSpPr>
            <a:spLocks noGrp="1"/>
          </p:cNvSpPr>
          <p:nvPr>
            <p:ph idx="1"/>
          </p:nvPr>
        </p:nvSpPr>
        <p:spPr>
          <a:xfrm>
            <a:off x="1899744" y="1484785"/>
            <a:ext cx="6615606" cy="2469076"/>
          </a:xfrm>
          <a:ln w="9525">
            <a:solidFill>
              <a:schemeClr val="tx1"/>
            </a:solidFill>
          </a:ln>
        </p:spPr>
        <p:txBody>
          <a:bodyPr/>
          <a:lstStyle/>
          <a:p>
            <a:r>
              <a:rPr lang="en-GB" dirty="0"/>
              <a:t>Define the term ‘Capacity Utilisation’.</a:t>
            </a:r>
          </a:p>
        </p:txBody>
      </p:sp>
      <p:sp>
        <p:nvSpPr>
          <p:cNvPr id="4" name="Content Placeholder 2">
            <a:extLst>
              <a:ext uri="{FF2B5EF4-FFF2-40B4-BE49-F238E27FC236}">
                <a16:creationId xmlns:a16="http://schemas.microsoft.com/office/drawing/2014/main" id="{3DFDB9F2-7010-42CE-BBC4-2E7322EB7E83}"/>
              </a:ext>
            </a:extLst>
          </p:cNvPr>
          <p:cNvSpPr txBox="1">
            <a:spLocks/>
          </p:cNvSpPr>
          <p:nvPr/>
        </p:nvSpPr>
        <p:spPr>
          <a:xfrm>
            <a:off x="1899744" y="2075157"/>
            <a:ext cx="6615606" cy="1878704"/>
          </a:xfrm>
          <a:prstGeom prst="rect">
            <a:avLst/>
          </a:prstGeom>
          <a:ln w="9525">
            <a:solidFill>
              <a:schemeClr val="tx1"/>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850" dirty="0">
                <a:solidFill>
                  <a:srgbClr val="7030A0"/>
                </a:solidFill>
              </a:rPr>
              <a:t>Capacity Utilisation measures the potential efficiency of the economy and how it is being used. </a:t>
            </a:r>
            <a:r>
              <a:rPr lang="en-GB" sz="1850" dirty="0"/>
              <a:t>Capacity utilisation can either be under or over utilised. If the business has </a:t>
            </a:r>
            <a:r>
              <a:rPr lang="en-GB" sz="1850" u="sng" dirty="0"/>
              <a:t>under-utilised capacity</a:t>
            </a:r>
            <a:r>
              <a:rPr lang="en-GB" sz="1850" dirty="0"/>
              <a:t> this means that some capital equipment is idle (the business is not using assets to its </a:t>
            </a:r>
            <a:r>
              <a:rPr lang="en-GB" sz="1850" u="sng" dirty="0"/>
              <a:t>full capacity</a:t>
            </a:r>
            <a:r>
              <a:rPr lang="en-GB" sz="1850" dirty="0"/>
              <a:t>).  </a:t>
            </a:r>
            <a:r>
              <a:rPr lang="en-GB" sz="1850" u="sng" dirty="0"/>
              <a:t>Over-utilised capacity</a:t>
            </a:r>
            <a:r>
              <a:rPr lang="en-GB" sz="1850" dirty="0">
                <a:solidFill>
                  <a:srgbClr val="7030A0"/>
                </a:solidFill>
              </a:rPr>
              <a:t> </a:t>
            </a:r>
            <a:r>
              <a:rPr lang="en-GB" sz="1850" dirty="0"/>
              <a:t>means that the business is trying to produce more than its capital equipment can handle. </a:t>
            </a:r>
          </a:p>
        </p:txBody>
      </p:sp>
      <p:sp>
        <p:nvSpPr>
          <p:cNvPr id="5" name="Content Placeholder 2">
            <a:extLst>
              <a:ext uri="{FF2B5EF4-FFF2-40B4-BE49-F238E27FC236}">
                <a16:creationId xmlns:a16="http://schemas.microsoft.com/office/drawing/2014/main" id="{7D4580C5-BE15-425F-BFF8-95AC2945E68D}"/>
              </a:ext>
            </a:extLst>
          </p:cNvPr>
          <p:cNvSpPr txBox="1">
            <a:spLocks/>
          </p:cNvSpPr>
          <p:nvPr/>
        </p:nvSpPr>
        <p:spPr>
          <a:xfrm>
            <a:off x="1899744" y="3953861"/>
            <a:ext cx="6615606" cy="1190299"/>
          </a:xfrm>
          <a:prstGeom prst="rect">
            <a:avLst/>
          </a:prstGeom>
          <a:ln w="9525">
            <a:solidFill>
              <a:schemeClr val="tx1"/>
            </a:solidFill>
          </a:ln>
        </p:spPr>
        <p:txBody>
          <a:bodyPr vert="horz" lIns="91440" tIns="45720" rIns="91440" bIns="45720" numCol="1"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2300" dirty="0"/>
              <a:t>What factors can cause a fall in capacity utilisation?</a:t>
            </a:r>
          </a:p>
          <a:p>
            <a:pPr>
              <a:buFontTx/>
              <a:buChar char="-"/>
            </a:pPr>
            <a:r>
              <a:rPr lang="en-GB" sz="1900" dirty="0"/>
              <a:t>Inadequate resources </a:t>
            </a:r>
          </a:p>
          <a:p>
            <a:pPr>
              <a:buFontTx/>
              <a:buChar char="-"/>
            </a:pPr>
            <a:r>
              <a:rPr lang="en-GB" sz="1900" dirty="0"/>
              <a:t>Lack of capital </a:t>
            </a:r>
          </a:p>
          <a:p>
            <a:pPr>
              <a:buFontTx/>
              <a:buChar char="-"/>
            </a:pPr>
            <a:r>
              <a:rPr lang="en-GB" sz="1900" dirty="0"/>
              <a:t>Employee issues </a:t>
            </a:r>
          </a:p>
          <a:p>
            <a:pPr>
              <a:buFontTx/>
              <a:buChar char="-"/>
            </a:pPr>
            <a:endParaRPr lang="en-GB" dirty="0"/>
          </a:p>
          <a:p>
            <a:pPr>
              <a:buFontTx/>
              <a:buChar char="-"/>
            </a:pPr>
            <a:endParaRPr lang="en-GB" dirty="0"/>
          </a:p>
        </p:txBody>
      </p:sp>
      <p:sp>
        <p:nvSpPr>
          <p:cNvPr id="6" name="Content Placeholder 2">
            <a:extLst>
              <a:ext uri="{FF2B5EF4-FFF2-40B4-BE49-F238E27FC236}">
                <a16:creationId xmlns:a16="http://schemas.microsoft.com/office/drawing/2014/main" id="{4D0AB026-BC5E-4319-9F89-94221F00D80C}"/>
              </a:ext>
            </a:extLst>
          </p:cNvPr>
          <p:cNvSpPr txBox="1">
            <a:spLocks/>
          </p:cNvSpPr>
          <p:nvPr/>
        </p:nvSpPr>
        <p:spPr>
          <a:xfrm>
            <a:off x="1899744" y="5229201"/>
            <a:ext cx="6615606" cy="1406724"/>
          </a:xfrm>
          <a:prstGeom prst="rect">
            <a:avLst/>
          </a:prstGeom>
          <a:ln w="9525">
            <a:solidFill>
              <a:schemeClr val="tx1"/>
            </a:soli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dirty="0"/>
          </a:p>
          <a:p>
            <a:pPr marL="0" indent="0">
              <a:buNone/>
            </a:pPr>
            <a:r>
              <a:rPr lang="en-GB" dirty="0"/>
              <a:t>Capacity Utilisation = 	Current Output </a:t>
            </a:r>
          </a:p>
          <a:p>
            <a:pPr marL="0" indent="0">
              <a:buNone/>
            </a:pPr>
            <a:r>
              <a:rPr lang="en-GB" dirty="0"/>
              <a:t>				Maximum Output</a:t>
            </a:r>
          </a:p>
        </p:txBody>
      </p:sp>
      <p:cxnSp>
        <p:nvCxnSpPr>
          <p:cNvPr id="8" name="Straight Connector 7">
            <a:extLst>
              <a:ext uri="{FF2B5EF4-FFF2-40B4-BE49-F238E27FC236}">
                <a16:creationId xmlns:a16="http://schemas.microsoft.com/office/drawing/2014/main" id="{D77048F5-D38B-40B7-9D0B-74F76C8A9898}"/>
              </a:ext>
            </a:extLst>
          </p:cNvPr>
          <p:cNvCxnSpPr/>
          <p:nvPr/>
        </p:nvCxnSpPr>
        <p:spPr>
          <a:xfrm>
            <a:off x="4572000" y="5969615"/>
            <a:ext cx="2088232" cy="0"/>
          </a:xfrm>
          <a:prstGeom prst="line">
            <a:avLst/>
          </a:prstGeom>
          <a:ln w="9525">
            <a:solidFill>
              <a:schemeClr val="tx1"/>
            </a:solidFill>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5120DF9D-5682-4399-A793-49E6861AE48F}"/>
              </a:ext>
            </a:extLst>
          </p:cNvPr>
          <p:cNvSpPr txBox="1"/>
          <p:nvPr/>
        </p:nvSpPr>
        <p:spPr>
          <a:xfrm>
            <a:off x="6804248" y="5661248"/>
            <a:ext cx="1080120" cy="369331"/>
          </a:xfrm>
          <a:prstGeom prst="rect">
            <a:avLst/>
          </a:prstGeom>
          <a:noFill/>
          <a:ln w="9525">
            <a:solidFill>
              <a:schemeClr val="bg1"/>
            </a:solidFill>
          </a:ln>
        </p:spPr>
        <p:txBody>
          <a:bodyPr wrap="square" rtlCol="0">
            <a:spAutoFit/>
          </a:bodyPr>
          <a:lstStyle/>
          <a:p>
            <a:r>
              <a:rPr lang="en-GB" dirty="0"/>
              <a:t>X 100%</a:t>
            </a:r>
          </a:p>
        </p:txBody>
      </p:sp>
      <p:sp>
        <p:nvSpPr>
          <p:cNvPr id="7" name="TextBox 6">
            <a:extLst>
              <a:ext uri="{FF2B5EF4-FFF2-40B4-BE49-F238E27FC236}">
                <a16:creationId xmlns:a16="http://schemas.microsoft.com/office/drawing/2014/main" id="{7FB4B0FD-9E42-418D-B352-9DDB08144963}"/>
              </a:ext>
            </a:extLst>
          </p:cNvPr>
          <p:cNvSpPr txBox="1"/>
          <p:nvPr/>
        </p:nvSpPr>
        <p:spPr>
          <a:xfrm>
            <a:off x="5031613" y="4109463"/>
            <a:ext cx="3439294" cy="1077218"/>
          </a:xfrm>
          <a:prstGeom prst="rect">
            <a:avLst/>
          </a:prstGeom>
          <a:noFill/>
        </p:spPr>
        <p:txBody>
          <a:bodyPr wrap="square" rtlCol="0">
            <a:spAutoFit/>
          </a:bodyPr>
          <a:lstStyle/>
          <a:p>
            <a:pPr>
              <a:buFontTx/>
              <a:buChar char="-"/>
            </a:pPr>
            <a:r>
              <a:rPr lang="en-GB" sz="1600" dirty="0"/>
              <a:t>Lack of appropriate management and productivity</a:t>
            </a:r>
          </a:p>
          <a:p>
            <a:pPr>
              <a:buFontTx/>
              <a:buChar char="-"/>
            </a:pPr>
            <a:r>
              <a:rPr lang="en-GB" sz="1600" dirty="0"/>
              <a:t>Location </a:t>
            </a:r>
          </a:p>
          <a:p>
            <a:pPr>
              <a:buFontTx/>
              <a:buChar char="-"/>
            </a:pPr>
            <a:r>
              <a:rPr lang="en-GB" sz="1600" dirty="0"/>
              <a:t>Government influences  </a:t>
            </a:r>
          </a:p>
        </p:txBody>
      </p:sp>
      <p:pic>
        <p:nvPicPr>
          <p:cNvPr id="10" name="Picture 9">
            <a:extLst>
              <a:ext uri="{FF2B5EF4-FFF2-40B4-BE49-F238E27FC236}">
                <a16:creationId xmlns:a16="http://schemas.microsoft.com/office/drawing/2014/main" id="{BA670E94-F6D2-1761-67E3-E0A4B20F73D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11" name="Picture 10">
            <a:extLst>
              <a:ext uri="{FF2B5EF4-FFF2-40B4-BE49-F238E27FC236}">
                <a16:creationId xmlns:a16="http://schemas.microsoft.com/office/drawing/2014/main" id="{E37BF63B-8BCD-A0EB-8A0D-4AE31409976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620901" y="188640"/>
            <a:ext cx="933411" cy="375797"/>
          </a:xfrm>
          <a:prstGeom prst="rect">
            <a:avLst/>
          </a:prstGeom>
        </p:spPr>
      </p:pic>
      <p:sp>
        <p:nvSpPr>
          <p:cNvPr id="12" name="Footer Placeholder 2">
            <a:extLst>
              <a:ext uri="{FF2B5EF4-FFF2-40B4-BE49-F238E27FC236}">
                <a16:creationId xmlns:a16="http://schemas.microsoft.com/office/drawing/2014/main" id="{C163ADCD-A1E5-EEB2-4C9B-A79D8BFE8B0A}"/>
              </a:ext>
            </a:extLst>
          </p:cNvPr>
          <p:cNvSpPr txBox="1">
            <a:spLocks/>
          </p:cNvSpPr>
          <p:nvPr/>
        </p:nvSpPr>
        <p:spPr>
          <a:xfrm>
            <a:off x="735194" y="659735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7B16ECCB-C5D4-2C67-8218-6DB54482D4B2}"/>
              </a:ext>
            </a:extLst>
          </p:cNvPr>
          <p:cNvSpPr txBox="1"/>
          <p:nvPr/>
        </p:nvSpPr>
        <p:spPr>
          <a:xfrm>
            <a:off x="5558365" y="662959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4817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circle(in)">
                                      <p:cBhvr>
                                        <p:cTn id="14" dur="2000"/>
                                        <p:tgtEl>
                                          <p:spTgt spid="5">
                                            <p:txEl>
                                              <p:pRg st="1" end="1"/>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circle(in)">
                                      <p:cBhvr>
                                        <p:cTn id="20" dur="20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E4CD1-3E42-43F1-9338-F9A5273A5F17}"/>
              </a:ext>
            </a:extLst>
          </p:cNvPr>
          <p:cNvSpPr>
            <a:spLocks noGrp="1"/>
          </p:cNvSpPr>
          <p:nvPr>
            <p:ph type="title"/>
          </p:nvPr>
        </p:nvSpPr>
        <p:spPr>
          <a:xfrm>
            <a:off x="1763689" y="327585"/>
            <a:ext cx="6751662" cy="1085192"/>
          </a:xfrm>
          <a:ln>
            <a:noFill/>
          </a:ln>
        </p:spPr>
        <p:txBody>
          <a:bodyPr/>
          <a:lstStyle/>
          <a:p>
            <a:r>
              <a:rPr lang="en-GB" dirty="0"/>
              <a:t>Calculation: Capacity Utilisation – 2 minutes</a:t>
            </a:r>
          </a:p>
        </p:txBody>
      </p:sp>
      <p:sp>
        <p:nvSpPr>
          <p:cNvPr id="5" name="Rectangle: Rounded Corners 4">
            <a:extLst>
              <a:ext uri="{FF2B5EF4-FFF2-40B4-BE49-F238E27FC236}">
                <a16:creationId xmlns:a16="http://schemas.microsoft.com/office/drawing/2014/main" id="{6BC8298A-FEA5-4E61-9338-4A31725A4DAB}"/>
              </a:ext>
            </a:extLst>
          </p:cNvPr>
          <p:cNvSpPr/>
          <p:nvPr/>
        </p:nvSpPr>
        <p:spPr>
          <a:xfrm>
            <a:off x="1525030" y="4313397"/>
            <a:ext cx="7327726" cy="141986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AutoNum type="arabicPeriod"/>
            </a:pPr>
            <a:r>
              <a:rPr lang="en-GB" sz="2000" dirty="0">
                <a:solidFill>
                  <a:schemeClr val="tx1"/>
                </a:solidFill>
              </a:rPr>
              <a:t>Work out the capacity utilisation for </a:t>
            </a:r>
          </a:p>
          <a:p>
            <a:pPr algn="ctr"/>
            <a:r>
              <a:rPr lang="en-GB" sz="2000" dirty="0">
                <a:solidFill>
                  <a:schemeClr val="tx1"/>
                </a:solidFill>
              </a:rPr>
              <a:t>Café 1. </a:t>
            </a:r>
          </a:p>
          <a:p>
            <a:pPr algn="ctr"/>
            <a:r>
              <a:rPr lang="en-GB" sz="2000" dirty="0">
                <a:solidFill>
                  <a:schemeClr val="tx1"/>
                </a:solidFill>
              </a:rPr>
              <a:t>2. Calculate the capacity utilisation for Jenkins Roadside Cafes Ltd for Café 2,3 and 4.</a:t>
            </a:r>
          </a:p>
        </p:txBody>
      </p:sp>
      <p:pic>
        <p:nvPicPr>
          <p:cNvPr id="9" name="Content Placeholder 8">
            <a:extLst>
              <a:ext uri="{FF2B5EF4-FFF2-40B4-BE49-F238E27FC236}">
                <a16:creationId xmlns:a16="http://schemas.microsoft.com/office/drawing/2014/main" id="{F50C3B6C-4286-4C62-8230-66783F062993}"/>
              </a:ext>
            </a:extLst>
          </p:cNvPr>
          <p:cNvPicPr>
            <a:picLocks noGrp="1" noChangeAspect="1"/>
          </p:cNvPicPr>
          <p:nvPr>
            <p:ph idx="1"/>
          </p:nvPr>
        </p:nvPicPr>
        <p:blipFill>
          <a:blip r:embed="rId2"/>
          <a:stretch>
            <a:fillRect/>
          </a:stretch>
        </p:blipFill>
        <p:spPr>
          <a:xfrm>
            <a:off x="1763688" y="1628800"/>
            <a:ext cx="6850410" cy="2549589"/>
          </a:xfrm>
          <a:prstGeom prst="rect">
            <a:avLst/>
          </a:prstGeom>
          <a:ln>
            <a:noFill/>
          </a:ln>
        </p:spPr>
      </p:pic>
      <p:sp>
        <p:nvSpPr>
          <p:cNvPr id="11" name="Rectangle: Rounded Corners 10">
            <a:extLst>
              <a:ext uri="{FF2B5EF4-FFF2-40B4-BE49-F238E27FC236}">
                <a16:creationId xmlns:a16="http://schemas.microsoft.com/office/drawing/2014/main" id="{13FA0FAD-E2DE-4C38-89E2-BE3167DCE43C}"/>
              </a:ext>
            </a:extLst>
          </p:cNvPr>
          <p:cNvSpPr/>
          <p:nvPr/>
        </p:nvSpPr>
        <p:spPr>
          <a:xfrm>
            <a:off x="1556219" y="5868265"/>
            <a:ext cx="7327726" cy="87248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Given the industry Jenkins Roadside Café Ltd is in, what can Jenkins Roadside Café Ltd do to achieve full capacity? </a:t>
            </a:r>
          </a:p>
        </p:txBody>
      </p:sp>
      <p:pic>
        <p:nvPicPr>
          <p:cNvPr id="3" name="Picture 2">
            <a:extLst>
              <a:ext uri="{FF2B5EF4-FFF2-40B4-BE49-F238E27FC236}">
                <a16:creationId xmlns:a16="http://schemas.microsoft.com/office/drawing/2014/main" id="{6ED0CA07-359A-5502-0E91-61E1084EFFD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4" name="Picture 3">
            <a:extLst>
              <a:ext uri="{FF2B5EF4-FFF2-40B4-BE49-F238E27FC236}">
                <a16:creationId xmlns:a16="http://schemas.microsoft.com/office/drawing/2014/main" id="{8CABB212-1928-3123-6222-09CAB582C1E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6B326565-4B14-50D5-A04A-FDE2FAAA6426}"/>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0A17E78-4140-806B-DACC-B3A52E698F63}"/>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73746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35696" y="692696"/>
            <a:ext cx="6048672" cy="461665"/>
          </a:xfrm>
          <a:prstGeom prst="rect">
            <a:avLst/>
          </a:prstGeom>
          <a:noFill/>
        </p:spPr>
        <p:txBody>
          <a:bodyPr wrap="square" rtlCol="0">
            <a:spAutoFit/>
          </a:bodyPr>
          <a:lstStyle/>
          <a:p>
            <a:r>
              <a:rPr lang="en-GB" sz="2400" dirty="0"/>
              <a:t>Task</a:t>
            </a:r>
          </a:p>
        </p:txBody>
      </p:sp>
      <p:sp>
        <p:nvSpPr>
          <p:cNvPr id="9" name="TextBox 8"/>
          <p:cNvSpPr txBox="1"/>
          <p:nvPr/>
        </p:nvSpPr>
        <p:spPr>
          <a:xfrm>
            <a:off x="1835696" y="1844824"/>
            <a:ext cx="6912768" cy="3416320"/>
          </a:xfrm>
          <a:prstGeom prst="rect">
            <a:avLst/>
          </a:prstGeom>
          <a:noFill/>
        </p:spPr>
        <p:txBody>
          <a:bodyPr wrap="square" rtlCol="0">
            <a:spAutoFit/>
          </a:bodyPr>
          <a:lstStyle/>
          <a:p>
            <a:r>
              <a:rPr lang="en-GB" dirty="0"/>
              <a:t>A spinning class has a capacity for 20 participants. There is one class per day. The average class size Monday to Friday is 16 but the classes are fully booked at the weekend. The instructor charges the gym £30 per session.</a:t>
            </a:r>
          </a:p>
          <a:p>
            <a:endParaRPr lang="en-GB" dirty="0"/>
          </a:p>
          <a:p>
            <a:pPr marL="342900" indent="-342900">
              <a:buFont typeface="+mj-lt"/>
              <a:buAutoNum type="arabicPeriod"/>
            </a:pPr>
            <a:r>
              <a:rPr lang="en-GB" dirty="0"/>
              <a:t>What is the weekly capacity of the spinning class?</a:t>
            </a:r>
          </a:p>
          <a:p>
            <a:pPr marL="342900" indent="-342900">
              <a:buFont typeface="+mj-lt"/>
              <a:buAutoNum type="arabicPeriod"/>
            </a:pPr>
            <a:r>
              <a:rPr lang="en-GB" dirty="0"/>
              <a:t>What is the weekly capacity utilisation?</a:t>
            </a:r>
          </a:p>
          <a:p>
            <a:pPr marL="342900" indent="-342900">
              <a:buFont typeface="+mj-lt"/>
              <a:buAutoNum type="arabicPeriod"/>
            </a:pPr>
            <a:r>
              <a:rPr lang="en-GB" dirty="0"/>
              <a:t>What is the average labour cost per unit?</a:t>
            </a:r>
          </a:p>
          <a:p>
            <a:pPr marL="342900" indent="-342900">
              <a:buFont typeface="+mj-lt"/>
              <a:buAutoNum type="arabicPeriod"/>
            </a:pPr>
            <a:r>
              <a:rPr lang="en-GB" dirty="0"/>
              <a:t>What would be the advantages to the gym of adding 10 more bikes to the class?</a:t>
            </a:r>
          </a:p>
          <a:p>
            <a:pPr marL="342900" indent="-342900">
              <a:buFont typeface="+mj-lt"/>
              <a:buAutoNum type="arabicPeriod"/>
            </a:pPr>
            <a:r>
              <a:rPr lang="en-GB" dirty="0"/>
              <a:t>What would be the disadvantages to the gym of adding 10 more bikes to the class?</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40B23965-BE5B-4292-94FC-57CCB6C07F6D}"/>
                  </a:ext>
                </a:extLst>
              </p14:cNvPr>
              <p14:cNvContentPartPr/>
              <p14:nvPr/>
            </p14:nvContentPartPr>
            <p14:xfrm>
              <a:off x="232200" y="5688000"/>
              <a:ext cx="990360" cy="821520"/>
            </p14:xfrm>
          </p:contentPart>
        </mc:Choice>
        <mc:Fallback xmlns="">
          <p:pic>
            <p:nvPicPr>
              <p:cNvPr id="2" name="Ink 1">
                <a:extLst>
                  <a:ext uri="{FF2B5EF4-FFF2-40B4-BE49-F238E27FC236}">
                    <a16:creationId xmlns:a16="http://schemas.microsoft.com/office/drawing/2014/main" id="{40B23965-BE5B-4292-94FC-57CCB6C07F6D}"/>
                  </a:ext>
                </a:extLst>
              </p:cNvPr>
              <p:cNvPicPr/>
              <p:nvPr/>
            </p:nvPicPr>
            <p:blipFill>
              <a:blip r:embed="rId4"/>
              <a:stretch>
                <a:fillRect/>
              </a:stretch>
            </p:blipFill>
            <p:spPr>
              <a:xfrm>
                <a:off x="222840" y="5678640"/>
                <a:ext cx="1009080" cy="840240"/>
              </a:xfrm>
              <a:prstGeom prst="rect">
                <a:avLst/>
              </a:prstGeom>
            </p:spPr>
          </p:pic>
        </mc:Fallback>
      </mc:AlternateContent>
      <p:pic>
        <p:nvPicPr>
          <p:cNvPr id="3" name="Picture 2">
            <a:extLst>
              <a:ext uri="{FF2B5EF4-FFF2-40B4-BE49-F238E27FC236}">
                <a16:creationId xmlns:a16="http://schemas.microsoft.com/office/drawing/2014/main" id="{0ED8E7B7-2AB6-0479-5D7C-C21C769B847B}"/>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4" name="Picture 3">
            <a:extLst>
              <a:ext uri="{FF2B5EF4-FFF2-40B4-BE49-F238E27FC236}">
                <a16:creationId xmlns:a16="http://schemas.microsoft.com/office/drawing/2014/main" id="{FEA32B90-01D0-D23D-C8AF-688D7F1A76BE}"/>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5" name="Footer Placeholder 2">
            <a:extLst>
              <a:ext uri="{FF2B5EF4-FFF2-40B4-BE49-F238E27FC236}">
                <a16:creationId xmlns:a16="http://schemas.microsoft.com/office/drawing/2014/main" id="{86ABC4AB-E82D-4E18-A7F1-D9FC5CF0B702}"/>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FBD4C7E-0A9A-2C9C-E850-BB3A367A9CD8}"/>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a:noFill/>
          </a:ln>
        </p:spPr>
        <p:txBody>
          <a:bodyPr>
            <a:normAutofit/>
          </a:bodyPr>
          <a:lstStyle/>
          <a:p>
            <a:r>
              <a:rPr lang="en-GB" dirty="0"/>
              <a:t>Learning Objectives</a:t>
            </a:r>
          </a:p>
        </p:txBody>
      </p:sp>
      <p:sp>
        <p:nvSpPr>
          <p:cNvPr id="3" name="Content Placeholder 2"/>
          <p:cNvSpPr>
            <a:spLocks noGrp="1"/>
          </p:cNvSpPr>
          <p:nvPr>
            <p:ph idx="1"/>
          </p:nvPr>
        </p:nvSpPr>
        <p:spPr>
          <a:ln w="12700">
            <a:noFill/>
          </a:ln>
        </p:spPr>
        <p:txBody>
          <a:bodyPr>
            <a:normAutofit/>
          </a:bodyPr>
          <a:lstStyle/>
          <a:p>
            <a:endParaRPr lang="en-GB" sz="2000" dirty="0"/>
          </a:p>
          <a:p>
            <a:r>
              <a:rPr lang="en-GB" sz="2000" dirty="0"/>
              <a:t>Are you able to explain how Full capacity and spare capacity works.</a:t>
            </a:r>
          </a:p>
          <a:p>
            <a:r>
              <a:rPr lang="en-GB" sz="2000" dirty="0"/>
              <a:t>Are you able to explain how to work out Capacity utilisation?</a:t>
            </a:r>
          </a:p>
          <a:p>
            <a:r>
              <a:rPr lang="en-GB" sz="2000" dirty="0"/>
              <a:t>Can you analyse the Implications of under- and over-utilisation of capacity?</a:t>
            </a:r>
          </a:p>
          <a:p>
            <a:r>
              <a:rPr lang="en-GB" sz="2000" dirty="0"/>
              <a:t>Are you able to explain ways of improving capacity utilisation?</a:t>
            </a:r>
            <a:endParaRPr lang="en-GB" dirty="0"/>
          </a:p>
        </p:txBody>
      </p:sp>
      <p:pic>
        <p:nvPicPr>
          <p:cNvPr id="4" name="Picture 3">
            <a:extLst>
              <a:ext uri="{FF2B5EF4-FFF2-40B4-BE49-F238E27FC236}">
                <a16:creationId xmlns:a16="http://schemas.microsoft.com/office/drawing/2014/main" id="{535079A7-7F26-368C-F4D6-EA9FDFD0FA7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AC4F8387-380F-D597-F2ED-690989ABE1A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404C8CF6-827A-27E0-3B7E-8A1D85161C1A}"/>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0172C2C-42D0-46D6-7E38-E463E9BDB50A}"/>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581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sz="2400" dirty="0"/>
              <a:t>Full capacity</a:t>
            </a:r>
          </a:p>
        </p:txBody>
      </p:sp>
      <p:sp>
        <p:nvSpPr>
          <p:cNvPr id="3" name="Content Placeholder 2"/>
          <p:cNvSpPr>
            <a:spLocks noGrp="1"/>
          </p:cNvSpPr>
          <p:nvPr>
            <p:ph idx="1"/>
          </p:nvPr>
        </p:nvSpPr>
        <p:spPr>
          <a:ln>
            <a:noFill/>
          </a:ln>
        </p:spPr>
        <p:txBody>
          <a:bodyPr/>
          <a:lstStyle/>
          <a:p>
            <a:r>
              <a:rPr lang="en-GB" dirty="0"/>
              <a:t>The maximum amount of output achievable if all resources are fully utilised</a:t>
            </a:r>
          </a:p>
          <a:p>
            <a:r>
              <a:rPr lang="en-GB" dirty="0"/>
              <a:t>In the long run capacity can be increased by acquiring more resources e.g. bigger premises, more machinery, introducing a 3</a:t>
            </a:r>
            <a:r>
              <a:rPr lang="en-GB" baseline="30000" dirty="0"/>
              <a:t>rd</a:t>
            </a:r>
            <a:r>
              <a:rPr lang="en-GB" dirty="0"/>
              <a:t> shift</a:t>
            </a:r>
          </a:p>
          <a:p>
            <a:r>
              <a:rPr lang="en-GB" dirty="0"/>
              <a:t>In the long run capacity can also be reduced by downsizing resources e.g. laying off workers, smaller premises, less machinery</a:t>
            </a:r>
          </a:p>
          <a:p>
            <a:r>
              <a:rPr lang="en-GB" dirty="0"/>
              <a:t>A business will aim to match capacity to demand</a:t>
            </a:r>
          </a:p>
        </p:txBody>
      </p:sp>
      <p:pic>
        <p:nvPicPr>
          <p:cNvPr id="4" name="Picture 3">
            <a:extLst>
              <a:ext uri="{FF2B5EF4-FFF2-40B4-BE49-F238E27FC236}">
                <a16:creationId xmlns:a16="http://schemas.microsoft.com/office/drawing/2014/main" id="{B6F93111-E752-F8A2-AD23-854435D87F4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24131" y="1879822"/>
            <a:ext cx="7695738" cy="3098355"/>
          </a:xfrm>
          <a:prstGeom prst="rect">
            <a:avLst/>
          </a:prstGeom>
        </p:spPr>
      </p:pic>
      <p:pic>
        <p:nvPicPr>
          <p:cNvPr id="5" name="Picture 4">
            <a:extLst>
              <a:ext uri="{FF2B5EF4-FFF2-40B4-BE49-F238E27FC236}">
                <a16:creationId xmlns:a16="http://schemas.microsoft.com/office/drawing/2014/main" id="{F11CADE4-EBA0-2826-14F4-36171463678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119844" y="154437"/>
            <a:ext cx="933411" cy="375797"/>
          </a:xfrm>
          <a:prstGeom prst="rect">
            <a:avLst/>
          </a:prstGeom>
        </p:spPr>
      </p:pic>
      <p:sp>
        <p:nvSpPr>
          <p:cNvPr id="6" name="Footer Placeholder 2">
            <a:extLst>
              <a:ext uri="{FF2B5EF4-FFF2-40B4-BE49-F238E27FC236}">
                <a16:creationId xmlns:a16="http://schemas.microsoft.com/office/drawing/2014/main" id="{1454A582-BD3A-646D-92BB-95DE18A7D0F7}"/>
              </a:ext>
            </a:extLst>
          </p:cNvPr>
          <p:cNvSpPr txBox="1">
            <a:spLocks/>
          </p:cNvSpPr>
          <p:nvPr/>
        </p:nvSpPr>
        <p:spPr>
          <a:xfrm>
            <a:off x="735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CA76D8E-7BBD-A106-BA0A-1E647C1A30D5}"/>
              </a:ext>
            </a:extLst>
          </p:cNvPr>
          <p:cNvSpPr txBox="1"/>
          <p:nvPr/>
        </p:nvSpPr>
        <p:spPr>
          <a:xfrm>
            <a:off x="5558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540269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5AE09D-D32C-4340-A7AC-A5273E0D60C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D6438AC-BD4A-407C-8CF0-5DED5067EC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e32401-6fd2-4ce4-872f-f2e7513af3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6388ED-C2E4-4388-BDF7-0BEEDE9219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2170</TotalTime>
  <Words>5202</Words>
  <Application>Microsoft Office PowerPoint</Application>
  <PresentationFormat>On-screen Show (4:3)</PresentationFormat>
  <Paragraphs>342</Paragraphs>
  <Slides>30</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Calibri Light</vt:lpstr>
      <vt:lpstr>Century Gothic</vt:lpstr>
      <vt:lpstr>gg sans</vt:lpstr>
      <vt:lpstr>Söhne</vt:lpstr>
      <vt:lpstr>Times New Roman</vt:lpstr>
      <vt:lpstr>Wingdings</vt:lpstr>
      <vt:lpstr>2_Office Theme</vt:lpstr>
      <vt:lpstr>2.3.2 Capacity Utilisation 2.3 Productive efficiency </vt:lpstr>
      <vt:lpstr>LO’S</vt:lpstr>
      <vt:lpstr>Recall Task</vt:lpstr>
      <vt:lpstr>Starter:</vt:lpstr>
      <vt:lpstr>Introduction: Capacity Utilisation</vt:lpstr>
      <vt:lpstr>Calculation: Capacity Utilisation – 2 minutes</vt:lpstr>
      <vt:lpstr>PowerPoint Presentation</vt:lpstr>
      <vt:lpstr>Learning Objectives</vt:lpstr>
      <vt:lpstr>Full capacity</vt:lpstr>
      <vt:lpstr>Capacity Utilisation</vt:lpstr>
      <vt:lpstr>PowerPoint Presentation</vt:lpstr>
      <vt:lpstr>Capacity</vt:lpstr>
      <vt:lpstr>Importance of capacity</vt:lpstr>
      <vt:lpstr>Ways of improving capacity utilisation</vt:lpstr>
      <vt:lpstr>Task</vt:lpstr>
      <vt:lpstr>Activity</vt:lpstr>
      <vt:lpstr>Answers – Green Pen</vt:lpstr>
      <vt:lpstr>Activity</vt:lpstr>
      <vt:lpstr>Activity</vt:lpstr>
      <vt:lpstr>Activity</vt:lpstr>
      <vt:lpstr>Activity</vt:lpstr>
      <vt:lpstr>Activity</vt:lpstr>
      <vt:lpstr>Activity</vt:lpstr>
      <vt:lpstr>Activity</vt:lpstr>
      <vt:lpstr>Activity</vt:lpstr>
      <vt:lpstr>Activity</vt:lpstr>
      <vt:lpstr>Activity</vt:lpstr>
      <vt:lpstr>Activity</vt:lpstr>
      <vt:lpstr>Task</vt:lpstr>
      <vt:lpstr>Task</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396</cp:revision>
  <dcterms:created xsi:type="dcterms:W3CDTF">2009-08-01T13:37:35Z</dcterms:created>
  <dcterms:modified xsi:type="dcterms:W3CDTF">2025-03-18T08:22:51Z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