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4"/>
    <p:sldMasterId id="2147484034" r:id="rId5"/>
  </p:sldMasterIdLst>
  <p:notesMasterIdLst>
    <p:notesMasterId r:id="rId26"/>
  </p:notesMasterIdLst>
  <p:handoutMasterIdLst>
    <p:handoutMasterId r:id="rId27"/>
  </p:handoutMasterIdLst>
  <p:sldIdLst>
    <p:sldId id="256" r:id="rId6"/>
    <p:sldId id="307" r:id="rId7"/>
    <p:sldId id="308" r:id="rId8"/>
    <p:sldId id="309" r:id="rId9"/>
    <p:sldId id="304" r:id="rId10"/>
    <p:sldId id="313" r:id="rId11"/>
    <p:sldId id="314" r:id="rId12"/>
    <p:sldId id="315" r:id="rId13"/>
    <p:sldId id="271" r:id="rId14"/>
    <p:sldId id="270" r:id="rId15"/>
    <p:sldId id="286" r:id="rId16"/>
    <p:sldId id="310" r:id="rId17"/>
    <p:sldId id="287" r:id="rId18"/>
    <p:sldId id="264" r:id="rId19"/>
    <p:sldId id="302" r:id="rId20"/>
    <p:sldId id="265" r:id="rId21"/>
    <p:sldId id="266" r:id="rId22"/>
    <p:sldId id="267" r:id="rId23"/>
    <p:sldId id="272" r:id="rId24"/>
    <p:sldId id="31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2" autoAdjust="0"/>
    <p:restoredTop sz="94615"/>
  </p:normalViewPr>
  <p:slideViewPr>
    <p:cSldViewPr>
      <p:cViewPr varScale="1">
        <p:scale>
          <a:sx n="125" d="100"/>
          <a:sy n="125" d="100"/>
        </p:scale>
        <p:origin x="87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C196BAC6-E06D-414E-8331-E32F07D7BF1F}"/>
    <pc:docChg chg="custSel modSld">
      <pc:chgData name="Max Thrilling" userId="1a0901c82f0d6655" providerId="LiveId" clId="{C196BAC6-E06D-414E-8331-E32F07D7BF1F}" dt="2024-04-16T14:41:49.137" v="1" actId="478"/>
      <pc:docMkLst>
        <pc:docMk/>
      </pc:docMkLst>
      <pc:sldChg chg="addSp delSp modSp mod">
        <pc:chgData name="Max Thrilling" userId="1a0901c82f0d6655" providerId="LiveId" clId="{C196BAC6-E06D-414E-8331-E32F07D7BF1F}" dt="2024-04-16T14:41:49.137" v="1" actId="478"/>
        <pc:sldMkLst>
          <pc:docMk/>
          <pc:sldMk cId="3138863322" sldId="256"/>
        </pc:sldMkLst>
        <pc:spChg chg="del">
          <ac:chgData name="Max Thrilling" userId="1a0901c82f0d6655" providerId="LiveId" clId="{C196BAC6-E06D-414E-8331-E32F07D7BF1F}" dt="2024-04-16T14:41:47.902" v="0" actId="478"/>
          <ac:spMkLst>
            <pc:docMk/>
            <pc:sldMk cId="3138863322" sldId="256"/>
            <ac:spMk id="3" creationId="{00000000-0000-0000-0000-000000000000}"/>
          </ac:spMkLst>
        </pc:spChg>
        <pc:spChg chg="add del mod">
          <ac:chgData name="Max Thrilling" userId="1a0901c82f0d6655" providerId="LiveId" clId="{C196BAC6-E06D-414E-8331-E32F07D7BF1F}" dt="2024-04-16T14:41:49.137" v="1" actId="478"/>
          <ac:spMkLst>
            <pc:docMk/>
            <pc:sldMk cId="3138863322" sldId="256"/>
            <ac:spMk id="5" creationId="{FC260BAC-3ABC-9B9D-617A-68E403F1BC27}"/>
          </ac:spMkLst>
        </pc:spChg>
      </pc:sldChg>
    </pc:docChg>
  </pc:docChgLst>
  <pc:docChgLst>
    <pc:chgData name="Max Thrilling" userId="1a0901c82f0d6655" providerId="LiveId" clId="{C37ADA7A-BF6B-48DD-94F7-8E35EA9823B9}"/>
    <pc:docChg chg="modSld">
      <pc:chgData name="Max Thrilling" userId="1a0901c82f0d6655" providerId="LiveId" clId="{C37ADA7A-BF6B-48DD-94F7-8E35EA9823B9}" dt="2023-02-28T15:12:54.082" v="27" actId="1076"/>
      <pc:docMkLst>
        <pc:docMk/>
      </pc:docMkLst>
      <pc:sldChg chg="modSp mod">
        <pc:chgData name="Max Thrilling" userId="1a0901c82f0d6655" providerId="LiveId" clId="{C37ADA7A-BF6B-48DD-94F7-8E35EA9823B9}" dt="2023-02-28T15:12:54.082" v="27" actId="1076"/>
        <pc:sldMkLst>
          <pc:docMk/>
          <pc:sldMk cId="535054672" sldId="270"/>
        </pc:sldMkLst>
        <pc:spChg chg="mod">
          <ac:chgData name="Max Thrilling" userId="1a0901c82f0d6655" providerId="LiveId" clId="{C37ADA7A-BF6B-48DD-94F7-8E35EA9823B9}" dt="2023-02-28T15:12:50.016" v="26" actId="1076"/>
          <ac:spMkLst>
            <pc:docMk/>
            <pc:sldMk cId="535054672" sldId="270"/>
            <ac:spMk id="12" creationId="{00000000-0000-0000-0000-000000000000}"/>
          </ac:spMkLst>
        </pc:spChg>
        <pc:spChg chg="mod">
          <ac:chgData name="Max Thrilling" userId="1a0901c82f0d6655" providerId="LiveId" clId="{C37ADA7A-BF6B-48DD-94F7-8E35EA9823B9}" dt="2023-02-28T15:12:54.082" v="27" actId="1076"/>
          <ac:spMkLst>
            <pc:docMk/>
            <pc:sldMk cId="535054672" sldId="270"/>
            <ac:spMk id="18" creationId="{00000000-0000-0000-0000-000000000000}"/>
          </ac:spMkLst>
        </pc:spChg>
      </pc:sldChg>
      <pc:sldChg chg="modSp mod">
        <pc:chgData name="Max Thrilling" userId="1a0901c82f0d6655" providerId="LiveId" clId="{C37ADA7A-BF6B-48DD-94F7-8E35EA9823B9}" dt="2023-02-28T15:12:19" v="25" actId="1076"/>
        <pc:sldMkLst>
          <pc:docMk/>
          <pc:sldMk cId="3010847382" sldId="271"/>
        </pc:sldMkLst>
        <pc:spChg chg="mod">
          <ac:chgData name="Max Thrilling" userId="1a0901c82f0d6655" providerId="LiveId" clId="{C37ADA7A-BF6B-48DD-94F7-8E35EA9823B9}" dt="2023-02-28T15:12:19" v="25" actId="1076"/>
          <ac:spMkLst>
            <pc:docMk/>
            <pc:sldMk cId="3010847382" sldId="271"/>
            <ac:spMk id="2" creationId="{00000000-0000-0000-0000-000000000000}"/>
          </ac:spMkLst>
        </pc:spChg>
        <pc:spChg chg="mod">
          <ac:chgData name="Max Thrilling" userId="1a0901c82f0d6655" providerId="LiveId" clId="{C37ADA7A-BF6B-48DD-94F7-8E35EA9823B9}" dt="2023-02-28T15:12:15.915" v="24" actId="1076"/>
          <ac:spMkLst>
            <pc:docMk/>
            <pc:sldMk cId="3010847382" sldId="271"/>
            <ac:spMk id="3" creationId="{FCEB3C49-BF98-8BA9-9344-A1D8D43CC9BD}"/>
          </ac:spMkLst>
        </pc:spChg>
        <pc:spChg chg="mod">
          <ac:chgData name="Max Thrilling" userId="1a0901c82f0d6655" providerId="LiveId" clId="{C37ADA7A-BF6B-48DD-94F7-8E35EA9823B9}" dt="2023-02-28T15:11:17.258" v="8" actId="1076"/>
          <ac:spMkLst>
            <pc:docMk/>
            <pc:sldMk cId="3010847382" sldId="271"/>
            <ac:spMk id="9" creationId="{00000000-0000-0000-0000-000000000000}"/>
          </ac:spMkLst>
        </pc:spChg>
        <pc:spChg chg="mod">
          <ac:chgData name="Max Thrilling" userId="1a0901c82f0d6655" providerId="LiveId" clId="{C37ADA7A-BF6B-48DD-94F7-8E35EA9823B9}" dt="2023-02-28T15:12:01.368" v="19" actId="14100"/>
          <ac:spMkLst>
            <pc:docMk/>
            <pc:sldMk cId="3010847382" sldId="271"/>
            <ac:spMk id="10" creationId="{00000000-0000-0000-0000-000000000000}"/>
          </ac:spMkLst>
        </pc:spChg>
        <pc:spChg chg="mod">
          <ac:chgData name="Max Thrilling" userId="1a0901c82f0d6655" providerId="LiveId" clId="{C37ADA7A-BF6B-48DD-94F7-8E35EA9823B9}" dt="2023-02-28T15:12:04.846" v="22" actId="403"/>
          <ac:spMkLst>
            <pc:docMk/>
            <pc:sldMk cId="3010847382" sldId="271"/>
            <ac:spMk id="13" creationId="{00000000-0000-0000-0000-000000000000}"/>
          </ac:spMkLst>
        </pc:spChg>
        <pc:spChg chg="mod">
          <ac:chgData name="Max Thrilling" userId="1a0901c82f0d6655" providerId="LiveId" clId="{C37ADA7A-BF6B-48DD-94F7-8E35EA9823B9}" dt="2023-02-28T15:11:17.258" v="8" actId="1076"/>
          <ac:spMkLst>
            <pc:docMk/>
            <pc:sldMk cId="3010847382" sldId="271"/>
            <ac:spMk id="17" creationId="{00000000-0000-0000-0000-000000000000}"/>
          </ac:spMkLst>
        </pc:spChg>
        <pc:spChg chg="mod">
          <ac:chgData name="Max Thrilling" userId="1a0901c82f0d6655" providerId="LiveId" clId="{C37ADA7A-BF6B-48DD-94F7-8E35EA9823B9}" dt="2023-02-28T15:11:17.258" v="8" actId="1076"/>
          <ac:spMkLst>
            <pc:docMk/>
            <pc:sldMk cId="3010847382" sldId="271"/>
            <ac:spMk id="20" creationId="{00000000-0000-0000-0000-000000000000}"/>
          </ac:spMkLst>
        </pc:spChg>
        <pc:spChg chg="mod">
          <ac:chgData name="Max Thrilling" userId="1a0901c82f0d6655" providerId="LiveId" clId="{C37ADA7A-BF6B-48DD-94F7-8E35EA9823B9}" dt="2023-02-28T15:11:17.258" v="8" actId="1076"/>
          <ac:spMkLst>
            <pc:docMk/>
            <pc:sldMk cId="3010847382" sldId="271"/>
            <ac:spMk id="21" creationId="{00000000-0000-0000-0000-000000000000}"/>
          </ac:spMkLst>
        </pc:spChg>
        <pc:spChg chg="mod">
          <ac:chgData name="Max Thrilling" userId="1a0901c82f0d6655" providerId="LiveId" clId="{C37ADA7A-BF6B-48DD-94F7-8E35EA9823B9}" dt="2023-02-28T15:11:17.258" v="8" actId="1076"/>
          <ac:spMkLst>
            <pc:docMk/>
            <pc:sldMk cId="3010847382" sldId="271"/>
            <ac:spMk id="22" creationId="{00000000-0000-0000-0000-000000000000}"/>
          </ac:spMkLst>
        </pc:spChg>
        <pc:grpChg chg="mod">
          <ac:chgData name="Max Thrilling" userId="1a0901c82f0d6655" providerId="LiveId" clId="{C37ADA7A-BF6B-48DD-94F7-8E35EA9823B9}" dt="2023-02-28T15:11:17.258" v="8" actId="1076"/>
          <ac:grpSpMkLst>
            <pc:docMk/>
            <pc:sldMk cId="3010847382" sldId="271"/>
            <ac:grpSpMk id="12" creationId="{00000000-0000-0000-0000-000000000000}"/>
          </ac:grpSpMkLst>
        </pc:grpChg>
        <pc:grpChg chg="mod">
          <ac:chgData name="Max Thrilling" userId="1a0901c82f0d6655" providerId="LiveId" clId="{C37ADA7A-BF6B-48DD-94F7-8E35EA9823B9}" dt="2023-02-28T15:11:17.258" v="8" actId="1076"/>
          <ac:grpSpMkLst>
            <pc:docMk/>
            <pc:sldMk cId="3010847382" sldId="271"/>
            <ac:grpSpMk id="25" creationId="{00000000-0000-0000-0000-000000000000}"/>
          </ac:grpSpMkLst>
        </pc:grpChg>
        <pc:cxnChg chg="mod">
          <ac:chgData name="Max Thrilling" userId="1a0901c82f0d6655" providerId="LiveId" clId="{C37ADA7A-BF6B-48DD-94F7-8E35EA9823B9}" dt="2023-02-28T15:11:17.258" v="8" actId="1076"/>
          <ac:cxnSpMkLst>
            <pc:docMk/>
            <pc:sldMk cId="3010847382" sldId="271"/>
            <ac:cxnSpMk id="6" creationId="{00000000-0000-0000-0000-000000000000}"/>
          </ac:cxnSpMkLst>
        </pc:cxnChg>
        <pc:cxnChg chg="mod">
          <ac:chgData name="Max Thrilling" userId="1a0901c82f0d6655" providerId="LiveId" clId="{C37ADA7A-BF6B-48DD-94F7-8E35EA9823B9}" dt="2023-02-28T15:11:17.258" v="8" actId="1076"/>
          <ac:cxnSpMkLst>
            <pc:docMk/>
            <pc:sldMk cId="3010847382" sldId="271"/>
            <ac:cxnSpMk id="8" creationId="{00000000-0000-0000-0000-00000000000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3/18/2025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93042" units="1/cm"/>
          <inkml:channelProperty channel="Y" name="resolution" value="504.1077" units="1/cm"/>
          <inkml:channelProperty channel="T" name="resolution" value="1" units="1/dev"/>
        </inkml:channelProperties>
      </inkml:inkSource>
      <inkml:timestamp xml:id="ts0" timeString="2023-02-06T15:00:51.508"/>
    </inkml:context>
    <inkml:brush xml:id="br0">
      <inkml:brushProperty name="width" value="0.05292" units="cm"/>
      <inkml:brushProperty name="height" value="0.05292" units="cm"/>
      <inkml:brushProperty name="color" value="#FF0000"/>
    </inkml:brush>
  </inkml:definitions>
  <inkml:trace contextRef="#ctx0" brushRef="#br0">8147 14663 0,'0'0'0,"0"0"16,0 0-16,0 0 16,0 0-1,0 0-15,0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3/18/2025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there were redundancies and other job losses as a result of the global pandemic. Why did we see an increase in the number employed people in the beginning of 2020?</a:t>
            </a:r>
          </a:p>
        </p:txBody>
      </p:sp>
      <p:sp>
        <p:nvSpPr>
          <p:cNvPr id="4" name="Slide Number Placeholder 3"/>
          <p:cNvSpPr>
            <a:spLocks noGrp="1"/>
          </p:cNvSpPr>
          <p:nvPr>
            <p:ph type="sldNum" sz="quarter" idx="5"/>
          </p:nvPr>
        </p:nvSpPr>
        <p:spPr/>
        <p:txBody>
          <a:bodyPr/>
          <a:lstStyle/>
          <a:p>
            <a:fld id="{2A5C52F8-D14D-49FB-963A-D0594AB1E07D}" type="slidenum">
              <a:rPr lang="en-GB" smtClean="0"/>
              <a:pPr/>
              <a:t>7</a:t>
            </a:fld>
            <a:endParaRPr lang="en-GB"/>
          </a:p>
        </p:txBody>
      </p:sp>
    </p:spTree>
    <p:extLst>
      <p:ext uri="{BB962C8B-B14F-4D97-AF65-F5344CB8AC3E}">
        <p14:creationId xmlns:p14="http://schemas.microsoft.com/office/powerpoint/2010/main" val="248560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p>
          <a:p>
            <a:r>
              <a:rPr lang="en-GB" sz="1200" b="1" dirty="0">
                <a:solidFill>
                  <a:srgbClr val="FF0000"/>
                </a:solidFill>
              </a:rPr>
              <a:t>Productive efficiency </a:t>
            </a:r>
            <a:r>
              <a:rPr lang="en-GB" sz="1200" dirty="0"/>
              <a:t>occurs anywhere along the PPC e.g. </a:t>
            </a:r>
            <a:r>
              <a:rPr lang="en-GB" sz="1200" b="1" dirty="0">
                <a:solidFill>
                  <a:srgbClr val="FF0000"/>
                </a:solidFill>
              </a:rPr>
              <a:t>point A</a:t>
            </a:r>
            <a:r>
              <a:rPr lang="en-GB" sz="1200" dirty="0"/>
              <a:t> or </a:t>
            </a:r>
            <a:r>
              <a:rPr lang="en-GB" sz="1200" b="1" dirty="0">
                <a:solidFill>
                  <a:srgbClr val="FFC000"/>
                </a:solidFill>
              </a:rPr>
              <a:t>point B</a:t>
            </a:r>
            <a:r>
              <a:rPr lang="en-GB" sz="1200" dirty="0"/>
              <a:t>. </a:t>
            </a:r>
          </a:p>
          <a:p>
            <a:r>
              <a:rPr lang="en-GB" sz="1200" dirty="0"/>
              <a:t>Producing at </a:t>
            </a:r>
            <a:r>
              <a:rPr lang="en-GB" sz="1200" b="1" dirty="0">
                <a:solidFill>
                  <a:srgbClr val="0070C0"/>
                </a:solidFill>
              </a:rPr>
              <a:t>point C</a:t>
            </a:r>
            <a:r>
              <a:rPr lang="en-GB" sz="1200" dirty="0"/>
              <a:t> shows an inefficiency as not all resources are being used.</a:t>
            </a:r>
            <a:r>
              <a:rPr lang="en-GB" sz="1200" b="1" dirty="0">
                <a:solidFill>
                  <a:srgbClr val="92D050"/>
                </a:solidFill>
              </a:rPr>
              <a:t> </a:t>
            </a:r>
          </a:p>
          <a:p>
            <a:r>
              <a:rPr lang="en-GB" sz="1200" b="1" dirty="0">
                <a:solidFill>
                  <a:srgbClr val="92D050"/>
                </a:solidFill>
              </a:rPr>
              <a:t>Point D</a:t>
            </a:r>
            <a:r>
              <a:rPr lang="en-GB" sz="1200" dirty="0"/>
              <a:t> is unobtainable as there are not enough resources to produce this level of output. </a:t>
            </a:r>
          </a:p>
        </p:txBody>
      </p:sp>
      <p:sp>
        <p:nvSpPr>
          <p:cNvPr id="4" name="Slide Number Placeholder 3"/>
          <p:cNvSpPr>
            <a:spLocks noGrp="1"/>
          </p:cNvSpPr>
          <p:nvPr>
            <p:ph type="sldNum" sz="quarter" idx="5"/>
          </p:nvPr>
        </p:nvSpPr>
        <p:spPr/>
        <p:txBody>
          <a:bodyPr/>
          <a:lstStyle/>
          <a:p>
            <a:fld id="{2A5C52F8-D14D-49FB-963A-D0594AB1E07D}" type="slidenum">
              <a:rPr lang="en-GB" smtClean="0"/>
              <a:pPr/>
              <a:t>9</a:t>
            </a:fld>
            <a:endParaRPr lang="en-GB"/>
          </a:p>
        </p:txBody>
      </p:sp>
    </p:spTree>
    <p:extLst>
      <p:ext uri="{BB962C8B-B14F-4D97-AF65-F5344CB8AC3E}">
        <p14:creationId xmlns:p14="http://schemas.microsoft.com/office/powerpoint/2010/main" val="419382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 as teacher – Students will take it in turns to </a:t>
            </a:r>
          </a:p>
          <a:p>
            <a:endParaRPr lang="en-GB" dirty="0"/>
          </a:p>
        </p:txBody>
      </p:sp>
      <p:sp>
        <p:nvSpPr>
          <p:cNvPr id="4" name="Slide Number Placeholder 3"/>
          <p:cNvSpPr>
            <a:spLocks noGrp="1"/>
          </p:cNvSpPr>
          <p:nvPr>
            <p:ph type="sldNum" sz="quarter" idx="5"/>
          </p:nvPr>
        </p:nvSpPr>
        <p:spPr/>
        <p:txBody>
          <a:bodyPr/>
          <a:lstStyle/>
          <a:p>
            <a:fld id="{2A5C52F8-D14D-49FB-963A-D0594AB1E07D}" type="slidenum">
              <a:rPr lang="en-GB" smtClean="0"/>
              <a:pPr/>
              <a:t>12</a:t>
            </a:fld>
            <a:endParaRPr lang="en-GB"/>
          </a:p>
        </p:txBody>
      </p:sp>
    </p:spTree>
    <p:extLst>
      <p:ext uri="{BB962C8B-B14F-4D97-AF65-F5344CB8AC3E}">
        <p14:creationId xmlns:p14="http://schemas.microsoft.com/office/powerpoint/2010/main" val="3734733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http://www.bbc.co.uk/news/magazine-29941354</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Head to head: Potter versus 3D printer</a:t>
            </a:r>
          </a:p>
          <a:p>
            <a:endParaRPr lang="en-GB" dirty="0"/>
          </a:p>
        </p:txBody>
      </p:sp>
      <p:sp>
        <p:nvSpPr>
          <p:cNvPr id="4" name="Slide Number Placeholder 3"/>
          <p:cNvSpPr>
            <a:spLocks noGrp="1"/>
          </p:cNvSpPr>
          <p:nvPr>
            <p:ph type="sldNum" sz="quarter" idx="5"/>
          </p:nvPr>
        </p:nvSpPr>
        <p:spPr/>
        <p:txBody>
          <a:bodyPr/>
          <a:lstStyle/>
          <a:p>
            <a:pPr>
              <a:defRPr/>
            </a:pPr>
            <a:fld id="{200F8567-7334-4C5A-90FC-13A9AB6F0C09}" type="slidenum">
              <a:rPr lang="en-US" smtClean="0"/>
              <a:pPr>
                <a:defRPr/>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Answers</a:t>
            </a:r>
          </a:p>
        </p:txBody>
      </p:sp>
      <p:sp>
        <p:nvSpPr>
          <p:cNvPr id="4" name="Slide Number Placeholder 3"/>
          <p:cNvSpPr>
            <a:spLocks noGrp="1"/>
          </p:cNvSpPr>
          <p:nvPr>
            <p:ph type="sldNum" sz="quarter" idx="5"/>
          </p:nvPr>
        </p:nvSpPr>
        <p:spPr/>
        <p:txBody>
          <a:bodyPr/>
          <a:lstStyle/>
          <a:p>
            <a:pPr>
              <a:defRPr/>
            </a:pPr>
            <a:fld id="{DE441579-7AE7-46F3-81F5-7EC9B9F40AA2}" type="slidenum">
              <a:rPr lang="en-US" smtClean="0"/>
              <a:pPr>
                <a:defRPr/>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err="1"/>
              <a:t>Asnwers</a:t>
            </a:r>
            <a:r>
              <a:rPr lang="en-GB" dirty="0"/>
              <a:t> </a:t>
            </a:r>
          </a:p>
        </p:txBody>
      </p:sp>
      <p:sp>
        <p:nvSpPr>
          <p:cNvPr id="4" name="Slide Number Placeholder 3"/>
          <p:cNvSpPr>
            <a:spLocks noGrp="1"/>
          </p:cNvSpPr>
          <p:nvPr>
            <p:ph type="sldNum" sz="quarter" idx="5"/>
          </p:nvPr>
        </p:nvSpPr>
        <p:spPr/>
        <p:txBody>
          <a:bodyPr/>
          <a:lstStyle/>
          <a:p>
            <a:pPr>
              <a:defRPr/>
            </a:pPr>
            <a:fld id="{621A3107-4D3D-4817-B075-90758D70DB95}"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EB855-CB3B-422F-ACF3-D98B91479157}"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3DD650-E7CD-4B61-A293-D7407280A85B}" type="slidenum">
              <a:rPr lang="en-GB" smtClean="0"/>
              <a:t>‹#›</a:t>
            </a:fld>
            <a:endParaRPr lang="en-GB"/>
          </a:p>
        </p:txBody>
      </p:sp>
    </p:spTree>
    <p:extLst>
      <p:ext uri="{BB962C8B-B14F-4D97-AF65-F5344CB8AC3E}">
        <p14:creationId xmlns:p14="http://schemas.microsoft.com/office/powerpoint/2010/main" val="343381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92108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39159" y="365126"/>
            <a:ext cx="6576191" cy="1325563"/>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1939158" y="1825625"/>
            <a:ext cx="6576192"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9218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78098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328EF05-1E33-465F-A392-3866038C8CA5}"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7F5AE-55FB-4628-9263-E7530FD1292D}"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74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8EF05-1E33-465F-A392-3866038C8CA5}"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7F5AE-55FB-4628-9263-E7530FD1292D}" type="slidenum">
              <a:rPr lang="en-GB" smtClean="0"/>
              <a:t>‹#›</a:t>
            </a:fld>
            <a:endParaRPr lang="en-GB"/>
          </a:p>
        </p:txBody>
      </p:sp>
    </p:spTree>
    <p:extLst>
      <p:ext uri="{BB962C8B-B14F-4D97-AF65-F5344CB8AC3E}">
        <p14:creationId xmlns:p14="http://schemas.microsoft.com/office/powerpoint/2010/main" val="275031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28EF05-1E33-465F-A392-3866038C8CA5}"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7F5AE-55FB-4628-9263-E7530FD1292D}"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89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28EF05-1E33-465F-A392-3866038C8CA5}"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7F5AE-55FB-4628-9263-E7530FD1292D}" type="slidenum">
              <a:rPr lang="en-GB" smtClean="0"/>
              <a:t>‹#›</a:t>
            </a:fld>
            <a:endParaRPr lang="en-GB"/>
          </a:p>
        </p:txBody>
      </p:sp>
    </p:spTree>
    <p:extLst>
      <p:ext uri="{BB962C8B-B14F-4D97-AF65-F5344CB8AC3E}">
        <p14:creationId xmlns:p14="http://schemas.microsoft.com/office/powerpoint/2010/main" val="1221553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28EF05-1E33-465F-A392-3866038C8CA5}"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67F5AE-55FB-4628-9263-E7530FD1292D}" type="slidenum">
              <a:rPr lang="en-GB" smtClean="0"/>
              <a:t>‹#›</a:t>
            </a:fld>
            <a:endParaRPr lang="en-GB"/>
          </a:p>
        </p:txBody>
      </p:sp>
    </p:spTree>
    <p:extLst>
      <p:ext uri="{BB962C8B-B14F-4D97-AF65-F5344CB8AC3E}">
        <p14:creationId xmlns:p14="http://schemas.microsoft.com/office/powerpoint/2010/main" val="383664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28EF05-1E33-465F-A392-3866038C8CA5}"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67F5AE-55FB-4628-9263-E7530FD1292D}" type="slidenum">
              <a:rPr lang="en-GB" smtClean="0"/>
              <a:t>‹#›</a:t>
            </a:fld>
            <a:endParaRPr lang="en-GB"/>
          </a:p>
        </p:txBody>
      </p:sp>
    </p:spTree>
    <p:extLst>
      <p:ext uri="{BB962C8B-B14F-4D97-AF65-F5344CB8AC3E}">
        <p14:creationId xmlns:p14="http://schemas.microsoft.com/office/powerpoint/2010/main" val="338979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8EF05-1E33-465F-A392-3866038C8CA5}"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67F5AE-55FB-4628-9263-E7530FD1292D}" type="slidenum">
              <a:rPr lang="en-GB" smtClean="0"/>
              <a:t>‹#›</a:t>
            </a:fld>
            <a:endParaRPr lang="en-GB"/>
          </a:p>
        </p:txBody>
      </p:sp>
    </p:spTree>
    <p:extLst>
      <p:ext uri="{BB962C8B-B14F-4D97-AF65-F5344CB8AC3E}">
        <p14:creationId xmlns:p14="http://schemas.microsoft.com/office/powerpoint/2010/main" val="170907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0689" y="2667896"/>
            <a:ext cx="6544661" cy="2589904"/>
          </a:xfrm>
          <a:noFill/>
          <a:ln w="76200">
            <a:solidFill>
              <a:srgbClr val="FF0000"/>
            </a:solidFill>
          </a:ln>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7" name="Title 6"/>
          <p:cNvSpPr>
            <a:spLocks noGrp="1"/>
          </p:cNvSpPr>
          <p:nvPr>
            <p:ph type="title"/>
          </p:nvPr>
        </p:nvSpPr>
        <p:spPr>
          <a:ln w="76200">
            <a:solidFill>
              <a:srgbClr val="FF0000"/>
            </a:solidFill>
          </a:ln>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E832F35D-6C6B-48CF-9C04-9FC684A11D9A}" type="datetimeFigureOut">
              <a:rPr lang="en-GB" smtClean="0"/>
              <a:t>18/03/2025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3420553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328EF05-1E33-465F-A392-3866038C8CA5}"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7F5AE-55FB-4628-9263-E7530FD1292D}" type="slidenum">
              <a:rPr lang="en-GB" smtClean="0"/>
              <a:t>‹#›</a:t>
            </a:fld>
            <a:endParaRPr lang="en-GB"/>
          </a:p>
        </p:txBody>
      </p:sp>
    </p:spTree>
    <p:extLst>
      <p:ext uri="{BB962C8B-B14F-4D97-AF65-F5344CB8AC3E}">
        <p14:creationId xmlns:p14="http://schemas.microsoft.com/office/powerpoint/2010/main" val="2204460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28EF05-1E33-465F-A392-3866038C8CA5}"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7F5AE-55FB-4628-9263-E7530FD1292D}"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251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8EF05-1E33-465F-A392-3866038C8CA5}"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7F5AE-55FB-4628-9263-E7530FD1292D}" type="slidenum">
              <a:rPr lang="en-GB" smtClean="0"/>
              <a:t>‹#›</a:t>
            </a:fld>
            <a:endParaRPr lang="en-GB"/>
          </a:p>
        </p:txBody>
      </p:sp>
    </p:spTree>
    <p:extLst>
      <p:ext uri="{BB962C8B-B14F-4D97-AF65-F5344CB8AC3E}">
        <p14:creationId xmlns:p14="http://schemas.microsoft.com/office/powerpoint/2010/main" val="908432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8EF05-1E33-465F-A392-3866038C8CA5}"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7F5AE-55FB-4628-9263-E7530FD1292D}" type="slidenum">
              <a:rPr lang="en-GB" smtClean="0"/>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7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9744" y="1825625"/>
            <a:ext cx="6615606" cy="4351338"/>
          </a:xfrm>
          <a:ln w="76200">
            <a:solidFill>
              <a:srgbClr val="FF0000"/>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2602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41634" y="1709739"/>
            <a:ext cx="6468953"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2041634" y="4589464"/>
            <a:ext cx="6468954"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7823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85357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32F35D-6C6B-48CF-9C04-9FC684A11D9A}"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25985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52448" y="365126"/>
            <a:ext cx="6662902"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32F35D-6C6B-48CF-9C04-9FC684A11D9A}"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03459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F35D-6C6B-48CF-9C04-9FC684A11D9A}"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02102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32917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0689" y="365126"/>
            <a:ext cx="6544661"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970689" y="1825625"/>
            <a:ext cx="654466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32F35D-6C6B-48CF-9C04-9FC684A11D9A}" type="datetimeFigureOut">
              <a:rPr lang="en-GB" smtClean="0"/>
              <a:t>18/03/2025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CFC3D2-4269-45B9-B33B-0A1CDC1E157F}" type="slidenum">
              <a:rPr lang="en-GB" smtClean="0"/>
              <a:t>‹#›</a:t>
            </a:fld>
            <a:endParaRPr lang="en-GB"/>
          </a:p>
        </p:txBody>
      </p:sp>
      <p:sp>
        <p:nvSpPr>
          <p:cNvPr id="7" name="Text Box 21"/>
          <p:cNvSpPr txBox="1">
            <a:spLocks noChangeArrowheads="1"/>
          </p:cNvSpPr>
          <p:nvPr userDrawn="1"/>
        </p:nvSpPr>
        <p:spPr bwMode="auto">
          <a:xfrm rot="-5400000">
            <a:off x="-2811779" y="2811782"/>
            <a:ext cx="6858003" cy="1234437"/>
          </a:xfrm>
          <a:prstGeom prst="rect">
            <a:avLst/>
          </a:prstGeom>
          <a:solidFill>
            <a:srgbClr val="C00000"/>
          </a:solidFill>
          <a:ln>
            <a:noFill/>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pPr>
            <a:r>
              <a:rPr kumimoji="0" lang="en-GB" altLang="en-US" sz="7200" b="1" i="0" u="none" strike="noStrike" cap="none" normalizeH="0" baseline="0" dirty="0">
                <a:ln>
                  <a:noFill/>
                </a:ln>
                <a:solidFill>
                  <a:srgbClr val="FFFFFF"/>
                </a:solidFill>
                <a:effectLst/>
                <a:latin typeface="Century Gothic" panose="020B0502020202020204" pitchFamily="34" charset="0"/>
              </a:rPr>
              <a:t>Economics</a:t>
            </a:r>
            <a:endParaRPr kumimoji="0" lang="en-US" altLang="en-US" sz="40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3237466"/>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2328EF05-1E33-465F-A392-3866038C8CA5}" type="datetimeFigureOut">
              <a:rPr lang="en-GB" smtClean="0"/>
              <a:t>18/03/2025</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EE67F5AE-55FB-4628-9263-E7530FD1292D}" type="slidenum">
              <a:rPr lang="en-GB" smtClean="0"/>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47289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exampaperspractice.co.uk/"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freepngimg.com/png/78155-icons-light-idea-computer-lighting-incandescent-bul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0.png"/><Relationship Id="rId5" Type="http://schemas.openxmlformats.org/officeDocument/2006/relationships/customXml" Target="../ink/ink1.xml"/><Relationship Id="rId4" Type="http://schemas.openxmlformats.org/officeDocument/2006/relationships/image" Target="../media/image6.png"/><Relationship Id="rId9"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2.3.1 Productivity</a:t>
            </a:r>
            <a:br>
              <a:rPr lang="en-GB" dirty="0"/>
            </a:br>
            <a:r>
              <a:rPr lang="en-GB" dirty="0"/>
              <a:t>2.3 Productive efficiency </a:t>
            </a:r>
            <a:endParaRPr lang="en-GB" sz="2700" dirty="0"/>
          </a:p>
        </p:txBody>
      </p:sp>
      <p:pic>
        <p:nvPicPr>
          <p:cNvPr id="3" name="Picture 2">
            <a:extLst>
              <a:ext uri="{FF2B5EF4-FFF2-40B4-BE49-F238E27FC236}">
                <a16:creationId xmlns:a16="http://schemas.microsoft.com/office/drawing/2014/main" id="{98BCC6BB-1E1B-0037-CE66-83D12C12ECD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24131" y="1879822"/>
            <a:ext cx="7695738" cy="3098355"/>
          </a:xfrm>
          <a:prstGeom prst="rect">
            <a:avLst/>
          </a:prstGeom>
        </p:spPr>
      </p:pic>
      <p:pic>
        <p:nvPicPr>
          <p:cNvPr id="4" name="Picture 3">
            <a:extLst>
              <a:ext uri="{FF2B5EF4-FFF2-40B4-BE49-F238E27FC236}">
                <a16:creationId xmlns:a16="http://schemas.microsoft.com/office/drawing/2014/main" id="{55452BE0-31AC-F274-B137-844D703C40C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19844" y="154437"/>
            <a:ext cx="933411" cy="375797"/>
          </a:xfrm>
          <a:prstGeom prst="rect">
            <a:avLst/>
          </a:prstGeom>
        </p:spPr>
      </p:pic>
      <p:sp>
        <p:nvSpPr>
          <p:cNvPr id="5" name="Footer Placeholder 2">
            <a:extLst>
              <a:ext uri="{FF2B5EF4-FFF2-40B4-BE49-F238E27FC236}">
                <a16:creationId xmlns:a16="http://schemas.microsoft.com/office/drawing/2014/main" id="{E6E84FD8-259A-63E4-B079-7E1C5B7807EA}"/>
              </a:ext>
            </a:extLst>
          </p:cNvPr>
          <p:cNvSpPr txBox="1">
            <a:spLocks/>
          </p:cNvSpPr>
          <p:nvPr/>
        </p:nvSpPr>
        <p:spPr>
          <a:xfrm>
            <a:off x="735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bg1">
                    <a:lumMod val="50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E696387-5BD8-C635-8BEB-AADEE3452170}"/>
              </a:ext>
            </a:extLst>
          </p:cNvPr>
          <p:cNvSpPr txBox="1"/>
          <p:nvPr/>
        </p:nvSpPr>
        <p:spPr>
          <a:xfrm>
            <a:off x="5558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13886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35809" y="1906688"/>
            <a:ext cx="5392575" cy="4951312"/>
            <a:chOff x="467544" y="836712"/>
            <a:chExt cx="7488832" cy="6480720"/>
          </a:xfrm>
        </p:grpSpPr>
        <p:sp>
          <p:nvSpPr>
            <p:cNvPr id="4" name="Arc 1030"/>
            <p:cNvSpPr>
              <a:spLocks/>
            </p:cNvSpPr>
            <p:nvPr/>
          </p:nvSpPr>
          <p:spPr bwMode="auto">
            <a:xfrm>
              <a:off x="467544" y="1268760"/>
              <a:ext cx="6264696" cy="6048672"/>
            </a:xfrm>
            <a:custGeom>
              <a:avLst/>
              <a:gdLst>
                <a:gd name="T0" fmla="*/ 2147483647 w 21291"/>
                <a:gd name="T1" fmla="*/ 0 h 21528"/>
                <a:gd name="T2" fmla="*/ 2147483647 w 21291"/>
                <a:gd name="T3" fmla="*/ 2147483647 h 21528"/>
                <a:gd name="T4" fmla="*/ 0 w 21291"/>
                <a:gd name="T5" fmla="*/ 2147483647 h 21528"/>
                <a:gd name="T6" fmla="*/ 0 60000 65536"/>
                <a:gd name="T7" fmla="*/ 0 60000 65536"/>
                <a:gd name="T8" fmla="*/ 0 60000 65536"/>
                <a:gd name="T9" fmla="*/ 0 w 21291"/>
                <a:gd name="T10" fmla="*/ 0 h 21528"/>
                <a:gd name="T11" fmla="*/ 21291 w 21291"/>
                <a:gd name="T12" fmla="*/ 21528 h 21528"/>
                <a:gd name="connsiteX0" fmla="*/ 1761 w 21291"/>
                <a:gd name="connsiteY0" fmla="*/ 0 h 21529"/>
                <a:gd name="connsiteX1" fmla="*/ 21291 w 21291"/>
                <a:gd name="connsiteY1" fmla="*/ 17890 h 21529"/>
                <a:gd name="connsiteX0" fmla="*/ 1761 w 21291"/>
                <a:gd name="connsiteY0" fmla="*/ 0 h 21529"/>
                <a:gd name="connsiteX1" fmla="*/ 21291 w 21291"/>
                <a:gd name="connsiteY1" fmla="*/ 17890 h 21529"/>
                <a:gd name="connsiteX2" fmla="*/ 0 w 21291"/>
                <a:gd name="connsiteY2" fmla="*/ 21529 h 21529"/>
                <a:gd name="connsiteX3" fmla="*/ 2068 w 21291"/>
                <a:gd name="connsiteY3" fmla="*/ 359 h 21529"/>
                <a:gd name="connsiteX0" fmla="*/ 1761 w 21291"/>
                <a:gd name="connsiteY0" fmla="*/ 0 h 21529"/>
                <a:gd name="connsiteX1" fmla="*/ 21291 w 21291"/>
                <a:gd name="connsiteY1" fmla="*/ 17890 h 21529"/>
                <a:gd name="connsiteX0" fmla="*/ 1761 w 21291"/>
                <a:gd name="connsiteY0" fmla="*/ 0 h 21529"/>
                <a:gd name="connsiteX1" fmla="*/ 21291 w 21291"/>
                <a:gd name="connsiteY1" fmla="*/ 17890 h 21529"/>
                <a:gd name="connsiteX2" fmla="*/ 0 w 21291"/>
                <a:gd name="connsiteY2" fmla="*/ 21529 h 21529"/>
                <a:gd name="connsiteX3" fmla="*/ 2068 w 21291"/>
                <a:gd name="connsiteY3" fmla="*/ 359 h 21529"/>
                <a:gd name="connsiteX4" fmla="*/ 1761 w 21291"/>
                <a:gd name="connsiteY4" fmla="*/ 0 h 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1" h="21529" fill="none" extrusionOk="0">
                  <a:moveTo>
                    <a:pt x="1761" y="0"/>
                  </a:moveTo>
                  <a:cubicBezTo>
                    <a:pt x="11592" y="805"/>
                    <a:pt x="19629" y="8167"/>
                    <a:pt x="21291" y="17890"/>
                  </a:cubicBezTo>
                </a:path>
                <a:path w="21291" h="21529" stroke="0" extrusionOk="0">
                  <a:moveTo>
                    <a:pt x="1761" y="0"/>
                  </a:moveTo>
                  <a:cubicBezTo>
                    <a:pt x="11592" y="805"/>
                    <a:pt x="19629" y="8167"/>
                    <a:pt x="21291" y="17890"/>
                  </a:cubicBezTo>
                  <a:lnTo>
                    <a:pt x="0" y="21529"/>
                  </a:lnTo>
                  <a:cubicBezTo>
                    <a:pt x="587" y="14353"/>
                    <a:pt x="2068" y="359"/>
                    <a:pt x="2068" y="359"/>
                  </a:cubicBezTo>
                  <a:lnTo>
                    <a:pt x="1761" y="0"/>
                  </a:lnTo>
                  <a:close/>
                </a:path>
              </a:pathLst>
            </a:custGeom>
            <a:noFill/>
            <a:ln w="50800" cap="rnd">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6" name="Straight Connector 5"/>
            <p:cNvCxnSpPr/>
            <p:nvPr/>
          </p:nvCxnSpPr>
          <p:spPr>
            <a:xfrm>
              <a:off x="971600" y="836712"/>
              <a:ext cx="0" cy="547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600" y="6309320"/>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rc 1030"/>
            <p:cNvSpPr>
              <a:spLocks/>
            </p:cNvSpPr>
            <p:nvPr/>
          </p:nvSpPr>
          <p:spPr bwMode="auto">
            <a:xfrm>
              <a:off x="533400" y="1988840"/>
              <a:ext cx="5478760" cy="5184576"/>
            </a:xfrm>
            <a:custGeom>
              <a:avLst/>
              <a:gdLst>
                <a:gd name="T0" fmla="*/ 2147483647 w 21291"/>
                <a:gd name="T1" fmla="*/ 0 h 21528"/>
                <a:gd name="T2" fmla="*/ 2147483647 w 21291"/>
                <a:gd name="T3" fmla="*/ 2147483647 h 21528"/>
                <a:gd name="T4" fmla="*/ 0 w 21291"/>
                <a:gd name="T5" fmla="*/ 2147483647 h 21528"/>
                <a:gd name="T6" fmla="*/ 0 60000 65536"/>
                <a:gd name="T7" fmla="*/ 0 60000 65536"/>
                <a:gd name="T8" fmla="*/ 0 60000 65536"/>
                <a:gd name="T9" fmla="*/ 0 w 21291"/>
                <a:gd name="T10" fmla="*/ 0 h 21528"/>
                <a:gd name="T11" fmla="*/ 21291 w 21291"/>
                <a:gd name="T12" fmla="*/ 21528 h 21528"/>
                <a:gd name="connsiteX0" fmla="*/ 1761 w 21291"/>
                <a:gd name="connsiteY0" fmla="*/ 0 h 21529"/>
                <a:gd name="connsiteX1" fmla="*/ 21291 w 21291"/>
                <a:gd name="connsiteY1" fmla="*/ 17890 h 21529"/>
                <a:gd name="connsiteX0" fmla="*/ 1761 w 21291"/>
                <a:gd name="connsiteY0" fmla="*/ 0 h 21529"/>
                <a:gd name="connsiteX1" fmla="*/ 21291 w 21291"/>
                <a:gd name="connsiteY1" fmla="*/ 17890 h 21529"/>
                <a:gd name="connsiteX2" fmla="*/ 0 w 21291"/>
                <a:gd name="connsiteY2" fmla="*/ 21529 h 21529"/>
                <a:gd name="connsiteX3" fmla="*/ 2068 w 21291"/>
                <a:gd name="connsiteY3" fmla="*/ 359 h 21529"/>
                <a:gd name="connsiteX0" fmla="*/ 1761 w 21291"/>
                <a:gd name="connsiteY0" fmla="*/ 0 h 21529"/>
                <a:gd name="connsiteX1" fmla="*/ 21291 w 21291"/>
                <a:gd name="connsiteY1" fmla="*/ 17890 h 21529"/>
                <a:gd name="connsiteX0" fmla="*/ 1761 w 21291"/>
                <a:gd name="connsiteY0" fmla="*/ 0 h 21529"/>
                <a:gd name="connsiteX1" fmla="*/ 21291 w 21291"/>
                <a:gd name="connsiteY1" fmla="*/ 17890 h 21529"/>
                <a:gd name="connsiteX2" fmla="*/ 0 w 21291"/>
                <a:gd name="connsiteY2" fmla="*/ 21529 h 21529"/>
                <a:gd name="connsiteX3" fmla="*/ 2068 w 21291"/>
                <a:gd name="connsiteY3" fmla="*/ 359 h 21529"/>
                <a:gd name="connsiteX4" fmla="*/ 1761 w 21291"/>
                <a:gd name="connsiteY4" fmla="*/ 0 h 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1" h="21529" fill="none" extrusionOk="0">
                  <a:moveTo>
                    <a:pt x="1761" y="0"/>
                  </a:moveTo>
                  <a:cubicBezTo>
                    <a:pt x="11592" y="805"/>
                    <a:pt x="19629" y="8167"/>
                    <a:pt x="21291" y="17890"/>
                  </a:cubicBezTo>
                </a:path>
                <a:path w="21291" h="21529" stroke="0" extrusionOk="0">
                  <a:moveTo>
                    <a:pt x="1761" y="0"/>
                  </a:moveTo>
                  <a:cubicBezTo>
                    <a:pt x="11592" y="805"/>
                    <a:pt x="19629" y="8167"/>
                    <a:pt x="21291" y="17890"/>
                  </a:cubicBezTo>
                  <a:lnTo>
                    <a:pt x="0" y="21529"/>
                  </a:lnTo>
                  <a:cubicBezTo>
                    <a:pt x="587" y="14353"/>
                    <a:pt x="2068" y="359"/>
                    <a:pt x="2068" y="359"/>
                  </a:cubicBezTo>
                  <a:lnTo>
                    <a:pt x="1761" y="0"/>
                  </a:lnTo>
                  <a:close/>
                </a:path>
              </a:pathLst>
            </a:custGeom>
            <a:noFill/>
            <a:ln w="50800" cap="rnd">
              <a:solidFill>
                <a:srgbClr val="007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2" name="TextBox 11"/>
          <p:cNvSpPr txBox="1"/>
          <p:nvPr/>
        </p:nvSpPr>
        <p:spPr>
          <a:xfrm>
            <a:off x="2082742" y="1785061"/>
            <a:ext cx="1332017" cy="369332"/>
          </a:xfrm>
          <a:prstGeom prst="rect">
            <a:avLst/>
          </a:prstGeom>
          <a:noFill/>
        </p:spPr>
        <p:txBody>
          <a:bodyPr wrap="square" rtlCol="0">
            <a:spAutoFit/>
          </a:bodyPr>
          <a:lstStyle/>
          <a:p>
            <a:r>
              <a:rPr lang="en-GB" dirty="0"/>
              <a:t>Good Y</a:t>
            </a:r>
          </a:p>
        </p:txBody>
      </p:sp>
      <p:sp>
        <p:nvSpPr>
          <p:cNvPr id="13" name="TextBox 12"/>
          <p:cNvSpPr txBox="1"/>
          <p:nvPr/>
        </p:nvSpPr>
        <p:spPr>
          <a:xfrm>
            <a:off x="7504044" y="6134219"/>
            <a:ext cx="1244420" cy="369332"/>
          </a:xfrm>
          <a:prstGeom prst="rect">
            <a:avLst/>
          </a:prstGeom>
          <a:noFill/>
        </p:spPr>
        <p:txBody>
          <a:bodyPr wrap="square" rtlCol="0">
            <a:spAutoFit/>
          </a:bodyPr>
          <a:lstStyle/>
          <a:p>
            <a:r>
              <a:rPr lang="en-GB" dirty="0"/>
              <a:t>Good X</a:t>
            </a:r>
          </a:p>
        </p:txBody>
      </p:sp>
      <p:sp>
        <p:nvSpPr>
          <p:cNvPr id="14" name="Rectangle 2"/>
          <p:cNvSpPr>
            <a:spLocks noGrp="1" noChangeArrowheads="1"/>
          </p:cNvSpPr>
          <p:nvPr>
            <p:ph type="title"/>
          </p:nvPr>
        </p:nvSpPr>
        <p:spPr/>
        <p:txBody>
          <a:bodyPr>
            <a:normAutofit/>
          </a:bodyPr>
          <a:lstStyle/>
          <a:p>
            <a:r>
              <a:rPr lang="en-GB" sz="2400" dirty="0"/>
              <a:t>Productivity and economic growth</a:t>
            </a:r>
            <a:br>
              <a:rPr lang="en-GB" sz="3200" dirty="0"/>
            </a:br>
            <a:endParaRPr lang="en-GB" sz="3200" dirty="0"/>
          </a:p>
        </p:txBody>
      </p:sp>
      <p:sp>
        <p:nvSpPr>
          <p:cNvPr id="15" name="TextBox 14"/>
          <p:cNvSpPr txBox="1"/>
          <p:nvPr/>
        </p:nvSpPr>
        <p:spPr>
          <a:xfrm>
            <a:off x="6934795" y="6091673"/>
            <a:ext cx="936104" cy="369332"/>
          </a:xfrm>
          <a:prstGeom prst="rect">
            <a:avLst/>
          </a:prstGeom>
          <a:noFill/>
        </p:spPr>
        <p:txBody>
          <a:bodyPr wrap="square" rtlCol="0">
            <a:spAutoFit/>
          </a:bodyPr>
          <a:lstStyle/>
          <a:p>
            <a:r>
              <a:rPr lang="en-GB" b="1" dirty="0">
                <a:solidFill>
                  <a:srgbClr val="7030A0"/>
                </a:solidFill>
              </a:rPr>
              <a:t>PPF</a:t>
            </a:r>
            <a:r>
              <a:rPr lang="en-GB" sz="1600" b="1" dirty="0">
                <a:solidFill>
                  <a:srgbClr val="7030A0"/>
                </a:solidFill>
              </a:rPr>
              <a:t>1</a:t>
            </a:r>
            <a:endParaRPr lang="en-GB" b="1" dirty="0">
              <a:solidFill>
                <a:srgbClr val="7030A0"/>
              </a:solidFill>
            </a:endParaRPr>
          </a:p>
        </p:txBody>
      </p:sp>
      <p:sp>
        <p:nvSpPr>
          <p:cNvPr id="16" name="TextBox 15"/>
          <p:cNvSpPr txBox="1"/>
          <p:nvPr/>
        </p:nvSpPr>
        <p:spPr>
          <a:xfrm>
            <a:off x="6270836" y="6080188"/>
            <a:ext cx="620942" cy="369332"/>
          </a:xfrm>
          <a:prstGeom prst="rect">
            <a:avLst/>
          </a:prstGeom>
          <a:noFill/>
        </p:spPr>
        <p:txBody>
          <a:bodyPr wrap="square" rtlCol="0">
            <a:spAutoFit/>
          </a:bodyPr>
          <a:lstStyle/>
          <a:p>
            <a:r>
              <a:rPr lang="en-GB" dirty="0">
                <a:solidFill>
                  <a:srgbClr val="0070C0"/>
                </a:solidFill>
              </a:rPr>
              <a:t>PPF</a:t>
            </a:r>
          </a:p>
        </p:txBody>
      </p:sp>
      <p:sp>
        <p:nvSpPr>
          <p:cNvPr id="2" name="TextBox 1"/>
          <p:cNvSpPr txBox="1"/>
          <p:nvPr/>
        </p:nvSpPr>
        <p:spPr>
          <a:xfrm>
            <a:off x="4779518" y="1146564"/>
            <a:ext cx="4571999" cy="1384995"/>
          </a:xfrm>
          <a:prstGeom prst="rect">
            <a:avLst/>
          </a:prstGeom>
          <a:noFill/>
        </p:spPr>
        <p:txBody>
          <a:bodyPr wrap="square" rtlCol="0">
            <a:spAutoFit/>
          </a:bodyPr>
          <a:lstStyle/>
          <a:p>
            <a:r>
              <a:rPr lang="en-GB" sz="1400" dirty="0"/>
              <a:t>Economic growth caused by an increase in factors of production available in an economy can cause the </a:t>
            </a:r>
            <a:r>
              <a:rPr lang="en-GB" sz="1400" b="1" dirty="0">
                <a:solidFill>
                  <a:srgbClr val="0070C0"/>
                </a:solidFill>
              </a:rPr>
              <a:t>PPF</a:t>
            </a:r>
            <a:r>
              <a:rPr lang="en-GB" sz="1400" dirty="0"/>
              <a:t> to shift outwards to the right.  </a:t>
            </a:r>
          </a:p>
          <a:p>
            <a:r>
              <a:rPr lang="en-GB" sz="1400" dirty="0"/>
              <a:t>This will result in an increase in the productive capacity of the economy from </a:t>
            </a:r>
            <a:r>
              <a:rPr lang="en-GB" sz="1400" b="1" dirty="0">
                <a:solidFill>
                  <a:srgbClr val="0070C0"/>
                </a:solidFill>
              </a:rPr>
              <a:t>PPF</a:t>
            </a:r>
            <a:r>
              <a:rPr lang="en-GB" sz="1400" dirty="0"/>
              <a:t> to </a:t>
            </a:r>
            <a:r>
              <a:rPr lang="en-GB" sz="1400" b="1" dirty="0">
                <a:solidFill>
                  <a:srgbClr val="7030A0"/>
                </a:solidFill>
              </a:rPr>
              <a:t>PPF</a:t>
            </a:r>
            <a:r>
              <a:rPr lang="en-GB" sz="1200" b="1" dirty="0">
                <a:solidFill>
                  <a:srgbClr val="7030A0"/>
                </a:solidFill>
              </a:rPr>
              <a:t>1</a:t>
            </a:r>
            <a:r>
              <a:rPr lang="en-GB" sz="1400" dirty="0"/>
              <a:t> i.e. greater output can be produced.</a:t>
            </a:r>
          </a:p>
        </p:txBody>
      </p:sp>
      <p:sp>
        <p:nvSpPr>
          <p:cNvPr id="17" name="TextBox 16"/>
          <p:cNvSpPr txBox="1"/>
          <p:nvPr/>
        </p:nvSpPr>
        <p:spPr>
          <a:xfrm>
            <a:off x="4592114" y="2967002"/>
            <a:ext cx="504322" cy="377241"/>
          </a:xfrm>
          <a:prstGeom prst="rect">
            <a:avLst/>
          </a:prstGeom>
          <a:noFill/>
        </p:spPr>
        <p:txBody>
          <a:bodyPr wrap="square" rtlCol="0">
            <a:spAutoFit/>
          </a:bodyPr>
          <a:lstStyle/>
          <a:p>
            <a:r>
              <a:rPr lang="en-GB" dirty="0"/>
              <a:t>A</a:t>
            </a:r>
          </a:p>
        </p:txBody>
      </p:sp>
      <p:sp>
        <p:nvSpPr>
          <p:cNvPr id="18" name="TextBox 17"/>
          <p:cNvSpPr txBox="1"/>
          <p:nvPr/>
        </p:nvSpPr>
        <p:spPr>
          <a:xfrm>
            <a:off x="5032853" y="2668352"/>
            <a:ext cx="504322" cy="377241"/>
          </a:xfrm>
          <a:prstGeom prst="rect">
            <a:avLst/>
          </a:prstGeom>
          <a:noFill/>
        </p:spPr>
        <p:txBody>
          <a:bodyPr wrap="square" rtlCol="0">
            <a:spAutoFit/>
          </a:bodyPr>
          <a:lstStyle/>
          <a:p>
            <a:r>
              <a:rPr lang="en-GB" dirty="0"/>
              <a:t>B</a:t>
            </a:r>
          </a:p>
        </p:txBody>
      </p:sp>
      <p:sp>
        <p:nvSpPr>
          <p:cNvPr id="7" name="TextBox 6"/>
          <p:cNvSpPr txBox="1"/>
          <p:nvPr/>
        </p:nvSpPr>
        <p:spPr>
          <a:xfrm>
            <a:off x="1171886" y="2825083"/>
            <a:ext cx="1821712" cy="3893374"/>
          </a:xfrm>
          <a:prstGeom prst="rect">
            <a:avLst/>
          </a:prstGeom>
          <a:noFill/>
        </p:spPr>
        <p:txBody>
          <a:bodyPr wrap="square" rtlCol="0">
            <a:spAutoFit/>
          </a:bodyPr>
          <a:lstStyle/>
          <a:p>
            <a:pPr algn="ctr"/>
            <a:r>
              <a:rPr lang="en-GB" sz="1300" b="1" dirty="0">
                <a:solidFill>
                  <a:srgbClr val="FFC000"/>
                </a:solidFill>
              </a:rPr>
              <a:t>Economic growth </a:t>
            </a:r>
            <a:r>
              <a:rPr lang="en-GB" sz="1300" dirty="0"/>
              <a:t>is the percentage change in the total output (GDP) of a country.</a:t>
            </a:r>
          </a:p>
          <a:p>
            <a:pPr algn="ctr"/>
            <a:endParaRPr lang="en-GB" sz="1300" dirty="0"/>
          </a:p>
          <a:p>
            <a:pPr algn="ctr"/>
            <a:r>
              <a:rPr lang="en-GB" sz="1300" dirty="0"/>
              <a:t>An increase in economic growth can be caused by an increase in factor inputs e.g. immigration will see a growth of labour as an input so that we can produce more; increased production of investment goods will allow us to produce more goods and services in the future.</a:t>
            </a:r>
          </a:p>
          <a:p>
            <a:pPr algn="ctr"/>
            <a:endParaRPr lang="en-GB" sz="1300" dirty="0"/>
          </a:p>
        </p:txBody>
      </p:sp>
      <p:pic>
        <p:nvPicPr>
          <p:cNvPr id="3" name="Picture 2">
            <a:extLst>
              <a:ext uri="{FF2B5EF4-FFF2-40B4-BE49-F238E27FC236}">
                <a16:creationId xmlns:a16="http://schemas.microsoft.com/office/drawing/2014/main" id="{2929ACDB-8195-7A43-E7AB-E06F5F9106A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10" name="Picture 9">
            <a:extLst>
              <a:ext uri="{FF2B5EF4-FFF2-40B4-BE49-F238E27FC236}">
                <a16:creationId xmlns:a16="http://schemas.microsoft.com/office/drawing/2014/main" id="{E514124A-90FB-C194-E2C7-05E2FDAB625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11" name="Footer Placeholder 2">
            <a:extLst>
              <a:ext uri="{FF2B5EF4-FFF2-40B4-BE49-F238E27FC236}">
                <a16:creationId xmlns:a16="http://schemas.microsoft.com/office/drawing/2014/main" id="{DFF985A4-3147-FED9-7B27-31E550C2476A}"/>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F76EBEF-BAA9-16AC-08D0-C4B613A45296}"/>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53505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40"/>
            <a:ext cx="6589199" cy="1280890"/>
          </a:xfrm>
        </p:spPr>
        <p:txBody>
          <a:bodyPr/>
          <a:lstStyle/>
          <a:p>
            <a:r>
              <a:rPr lang="en-GB" dirty="0"/>
              <a:t>GDP From Manufacturing</a:t>
            </a:r>
          </a:p>
        </p:txBody>
      </p:sp>
      <p:pic>
        <p:nvPicPr>
          <p:cNvPr id="12290" name="Picture 2" descr="United Kingdom GDP From Manufacturing"/>
          <p:cNvPicPr>
            <a:picLocks noChangeAspect="1" noChangeArrowheads="1"/>
          </p:cNvPicPr>
          <p:nvPr/>
        </p:nvPicPr>
        <p:blipFill rotWithShape="1">
          <a:blip r:embed="rId3">
            <a:extLst>
              <a:ext uri="{28A0092B-C50C-407E-A947-70E740481C1C}">
                <a14:useLocalDpi xmlns:a14="http://schemas.microsoft.com/office/drawing/2010/main" val="0"/>
              </a:ext>
            </a:extLst>
          </a:blip>
          <a:srcRect b="6428"/>
          <a:stretch/>
        </p:blipFill>
        <p:spPr bwMode="auto">
          <a:xfrm>
            <a:off x="1643054" y="2300896"/>
            <a:ext cx="7214871" cy="3144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4CB63C-49BA-0322-3CAD-9BB895F8464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8" name="Picture 7">
            <a:extLst>
              <a:ext uri="{FF2B5EF4-FFF2-40B4-BE49-F238E27FC236}">
                <a16:creationId xmlns:a16="http://schemas.microsoft.com/office/drawing/2014/main" id="{8E1C3369-0601-DA20-0959-9707D1E163B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9" name="Footer Placeholder 2">
            <a:extLst>
              <a:ext uri="{FF2B5EF4-FFF2-40B4-BE49-F238E27FC236}">
                <a16:creationId xmlns:a16="http://schemas.microsoft.com/office/drawing/2014/main" id="{5348FC45-B2FF-F223-5975-A2784272C43C}"/>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2DE886-D754-3B0E-18AB-2A95AD42B736}"/>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39893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23803-06E5-9D31-11FC-149D1B27E71B}"/>
              </a:ext>
            </a:extLst>
          </p:cNvPr>
          <p:cNvSpPr>
            <a:spLocks noGrp="1"/>
          </p:cNvSpPr>
          <p:nvPr>
            <p:ph type="title"/>
          </p:nvPr>
        </p:nvSpPr>
        <p:spPr/>
        <p:txBody>
          <a:bodyPr/>
          <a:lstStyle/>
          <a:p>
            <a:r>
              <a:rPr lang="en-GB" dirty="0"/>
              <a:t>Student Activity</a:t>
            </a:r>
          </a:p>
        </p:txBody>
      </p:sp>
      <p:sp>
        <p:nvSpPr>
          <p:cNvPr id="3" name="Content Placeholder 2">
            <a:extLst>
              <a:ext uri="{FF2B5EF4-FFF2-40B4-BE49-F238E27FC236}">
                <a16:creationId xmlns:a16="http://schemas.microsoft.com/office/drawing/2014/main" id="{1AA07C7E-A3C1-A437-4E1A-2401EBE6A5EE}"/>
              </a:ext>
            </a:extLst>
          </p:cNvPr>
          <p:cNvSpPr>
            <a:spLocks noGrp="1"/>
          </p:cNvSpPr>
          <p:nvPr>
            <p:ph idx="1"/>
          </p:nvPr>
        </p:nvSpPr>
        <p:spPr>
          <a:xfrm>
            <a:off x="1510191" y="1626192"/>
            <a:ext cx="7058744" cy="4642462"/>
          </a:xfrm>
        </p:spPr>
        <p:txBody>
          <a:bodyPr>
            <a:normAutofit/>
          </a:bodyPr>
          <a:lstStyle/>
          <a:p>
            <a:pPr marL="0" indent="0">
              <a:buNone/>
            </a:pPr>
            <a:r>
              <a:rPr lang="en-GB" dirty="0"/>
              <a:t>In pairs, one person will be the student and the other will be the teacher. </a:t>
            </a:r>
          </a:p>
          <a:p>
            <a:pPr marL="0" indent="0">
              <a:buNone/>
            </a:pPr>
            <a:r>
              <a:rPr lang="en-GB" dirty="0"/>
              <a:t>Between the two of you, you will research and teach your partner on one of the following topics:</a:t>
            </a:r>
          </a:p>
          <a:p>
            <a:r>
              <a:rPr lang="en-GB" dirty="0"/>
              <a:t>GDP growth rate </a:t>
            </a:r>
          </a:p>
          <a:p>
            <a:r>
              <a:rPr lang="en-GB" dirty="0"/>
              <a:t>GDP and manufacturing.</a:t>
            </a:r>
          </a:p>
          <a:p>
            <a:pPr marL="0" indent="0">
              <a:buNone/>
            </a:pPr>
            <a:endParaRPr lang="en-GB" dirty="0"/>
          </a:p>
          <a:p>
            <a:pPr marL="0" indent="0">
              <a:buNone/>
            </a:pPr>
            <a:r>
              <a:rPr lang="en-GB" dirty="0"/>
              <a:t>Consider how these factors will influence GDP and the economy. </a:t>
            </a:r>
          </a:p>
          <a:p>
            <a:pPr marL="0" indent="0">
              <a:buNone/>
            </a:pPr>
            <a:endParaRPr lang="en-GB" dirty="0"/>
          </a:p>
          <a:p>
            <a:pPr marL="0" indent="0">
              <a:buNone/>
            </a:pPr>
            <a:r>
              <a:rPr lang="en-GB" dirty="0"/>
              <a:t>Can you link the GDP to unemployment rates. What happens to unemployment if the GDP increases or decreases?</a:t>
            </a:r>
          </a:p>
        </p:txBody>
      </p:sp>
      <p:pic>
        <p:nvPicPr>
          <p:cNvPr id="4" name="Picture 3">
            <a:extLst>
              <a:ext uri="{FF2B5EF4-FFF2-40B4-BE49-F238E27FC236}">
                <a16:creationId xmlns:a16="http://schemas.microsoft.com/office/drawing/2014/main" id="{CA352C66-5077-848C-6CF4-90401A0D74A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5" name="Picture 4">
            <a:extLst>
              <a:ext uri="{FF2B5EF4-FFF2-40B4-BE49-F238E27FC236}">
                <a16:creationId xmlns:a16="http://schemas.microsoft.com/office/drawing/2014/main" id="{97EB90B9-6E10-CBC6-7E50-80B4A0B2A13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6" name="Footer Placeholder 2">
            <a:extLst>
              <a:ext uri="{FF2B5EF4-FFF2-40B4-BE49-F238E27FC236}">
                <a16:creationId xmlns:a16="http://schemas.microsoft.com/office/drawing/2014/main" id="{DEFEA20B-1888-5651-A17F-CD27BBB1C4AD}"/>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14B1AA-5D47-7622-B774-015D7D0FC393}"/>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8766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6078"/>
            <a:ext cx="6589199" cy="716658"/>
          </a:xfrm>
        </p:spPr>
        <p:txBody>
          <a:bodyPr/>
          <a:lstStyle/>
          <a:p>
            <a:r>
              <a:rPr lang="en-GB" dirty="0"/>
              <a:t>GDP Growth Rate</a:t>
            </a:r>
          </a:p>
        </p:txBody>
      </p:sp>
      <p:sp>
        <p:nvSpPr>
          <p:cNvPr id="3" name="Content Placeholder 2"/>
          <p:cNvSpPr>
            <a:spLocks noGrp="1"/>
          </p:cNvSpPr>
          <p:nvPr>
            <p:ph idx="1"/>
          </p:nvPr>
        </p:nvSpPr>
        <p:spPr>
          <a:xfrm>
            <a:off x="1396840" y="5013176"/>
            <a:ext cx="7584588" cy="1603066"/>
          </a:xfrm>
        </p:spPr>
        <p:txBody>
          <a:bodyPr>
            <a:normAutofit fontScale="85000" lnSpcReduction="20000"/>
          </a:bodyPr>
          <a:lstStyle/>
          <a:p>
            <a:pPr marL="0" indent="0" algn="ctr">
              <a:buNone/>
            </a:pPr>
            <a:r>
              <a:rPr lang="en-GB" b="1" u="sng" dirty="0"/>
              <a:t>Mini task:</a:t>
            </a:r>
          </a:p>
          <a:p>
            <a:pPr marL="0" indent="0">
              <a:buNone/>
            </a:pPr>
            <a:r>
              <a:rPr lang="en-GB" dirty="0"/>
              <a:t>Can you provide reasoning as to how Covid caused a great spike?</a:t>
            </a:r>
          </a:p>
          <a:p>
            <a:pPr marL="0" indent="0">
              <a:buNone/>
            </a:pPr>
            <a:endParaRPr lang="en-GB" dirty="0"/>
          </a:p>
          <a:p>
            <a:pPr marL="0" indent="0">
              <a:buNone/>
            </a:pPr>
            <a:r>
              <a:rPr lang="en-GB" dirty="0"/>
              <a:t>Thinking of the next 5 years, illustrate and justify your prediction of how you expect the GDP growth rate to be. Will it continue to be fairly stable or will there be a decline in the rate?</a:t>
            </a:r>
          </a:p>
          <a:p>
            <a:pPr marL="0" indent="0">
              <a:buNone/>
            </a:pPr>
            <a:endParaRPr lang="en-GB" dirty="0"/>
          </a:p>
        </p:txBody>
      </p:sp>
      <p:pic>
        <p:nvPicPr>
          <p:cNvPr id="4" name="Picture 3">
            <a:extLst>
              <a:ext uri="{FF2B5EF4-FFF2-40B4-BE49-F238E27FC236}">
                <a16:creationId xmlns:a16="http://schemas.microsoft.com/office/drawing/2014/main" id="{F8C0BE76-F14C-7F69-0512-EB3F315D88CA}"/>
              </a:ext>
            </a:extLst>
          </p:cNvPr>
          <p:cNvPicPr>
            <a:picLocks noChangeAspect="1"/>
          </p:cNvPicPr>
          <p:nvPr/>
        </p:nvPicPr>
        <p:blipFill>
          <a:blip r:embed="rId3"/>
          <a:stretch>
            <a:fillRect/>
          </a:stretch>
        </p:blipFill>
        <p:spPr>
          <a:xfrm>
            <a:off x="1396840" y="1507279"/>
            <a:ext cx="7584588" cy="3312368"/>
          </a:xfrm>
          <a:prstGeom prst="rect">
            <a:avLst/>
          </a:prstGeom>
        </p:spPr>
      </p:pic>
      <p:pic>
        <p:nvPicPr>
          <p:cNvPr id="5" name="Picture 4">
            <a:extLst>
              <a:ext uri="{FF2B5EF4-FFF2-40B4-BE49-F238E27FC236}">
                <a16:creationId xmlns:a16="http://schemas.microsoft.com/office/drawing/2014/main" id="{2B062EE6-6011-89D7-985B-B7A059D33E3B}"/>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6" name="Picture 5">
            <a:extLst>
              <a:ext uri="{FF2B5EF4-FFF2-40B4-BE49-F238E27FC236}">
                <a16:creationId xmlns:a16="http://schemas.microsoft.com/office/drawing/2014/main" id="{E9B86516-2694-88E9-3E67-5B1C83F4E54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7" name="Footer Placeholder 2">
            <a:extLst>
              <a:ext uri="{FF2B5EF4-FFF2-40B4-BE49-F238E27FC236}">
                <a16:creationId xmlns:a16="http://schemas.microsoft.com/office/drawing/2014/main" id="{894D386A-A5FD-C172-F736-128ACB225B43}"/>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5A2F1C7-CA31-D87C-494D-08D84AF6C1AB}"/>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07702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44650"/>
          </a:xfrm>
        </p:spPr>
        <p:txBody>
          <a:bodyPr>
            <a:normAutofit/>
          </a:bodyPr>
          <a:lstStyle/>
          <a:p>
            <a:pPr>
              <a:defRPr/>
            </a:pPr>
            <a:r>
              <a:rPr lang="en-GB" sz="2400" dirty="0"/>
              <a:t>Labour and Capital intensive production</a:t>
            </a:r>
            <a:endParaRPr lang="en-US" sz="2400" b="1" dirty="0"/>
          </a:p>
        </p:txBody>
      </p:sp>
      <p:sp>
        <p:nvSpPr>
          <p:cNvPr id="3" name="Content Placeholder 2"/>
          <p:cNvSpPr>
            <a:spLocks noGrp="1"/>
          </p:cNvSpPr>
          <p:nvPr>
            <p:ph idx="1"/>
          </p:nvPr>
        </p:nvSpPr>
        <p:spPr>
          <a:xfrm>
            <a:off x="1259632" y="1974589"/>
            <a:ext cx="7692336" cy="4248473"/>
          </a:xfrm>
        </p:spPr>
        <p:txBody>
          <a:bodyPr>
            <a:normAutofit/>
          </a:bodyPr>
          <a:lstStyle/>
          <a:p>
            <a:pPr marL="0" indent="0">
              <a:buNone/>
              <a:defRPr/>
            </a:pPr>
            <a:r>
              <a:rPr lang="en-GB" dirty="0"/>
              <a:t>The mix of resources can be:</a:t>
            </a:r>
          </a:p>
          <a:p>
            <a:pPr>
              <a:defRPr/>
            </a:pPr>
            <a:r>
              <a:rPr lang="en-GB" dirty="0"/>
              <a:t>Capital intensive which uses a relatively high proportion of capital such as machinery in the production of a good or service</a:t>
            </a:r>
          </a:p>
          <a:p>
            <a:pPr marL="0" indent="0">
              <a:buNone/>
              <a:defRPr/>
            </a:pPr>
            <a:endParaRPr lang="en-GB" dirty="0"/>
          </a:p>
          <a:p>
            <a:pPr lvl="1">
              <a:defRPr/>
            </a:pPr>
            <a:r>
              <a:rPr lang="en-GB" sz="2000" dirty="0"/>
              <a:t>This tends to occur in the secondary sector of the economy i.e. manufacturing</a:t>
            </a:r>
          </a:p>
          <a:p>
            <a:pPr>
              <a:defRPr/>
            </a:pPr>
            <a:r>
              <a:rPr lang="en-GB" dirty="0"/>
              <a:t>Labour intensive which uses a relatively high proportion of labour i.e. workers in the production of a good or service</a:t>
            </a:r>
          </a:p>
          <a:p>
            <a:pPr>
              <a:defRPr/>
            </a:pPr>
            <a:endParaRPr lang="en-GB" dirty="0"/>
          </a:p>
          <a:p>
            <a:pPr lvl="1">
              <a:defRPr/>
            </a:pPr>
            <a:r>
              <a:rPr lang="en-GB" sz="2000" dirty="0"/>
              <a:t>This tends to occur in the tertiary sector of the economy i.e. services</a:t>
            </a:r>
          </a:p>
        </p:txBody>
      </p:sp>
      <p:pic>
        <p:nvPicPr>
          <p:cNvPr id="4" name="Picture 3">
            <a:extLst>
              <a:ext uri="{FF2B5EF4-FFF2-40B4-BE49-F238E27FC236}">
                <a16:creationId xmlns:a16="http://schemas.microsoft.com/office/drawing/2014/main" id="{DC242081-A8B3-77EA-AE19-E4130E510AB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5" name="Picture 4">
            <a:extLst>
              <a:ext uri="{FF2B5EF4-FFF2-40B4-BE49-F238E27FC236}">
                <a16:creationId xmlns:a16="http://schemas.microsoft.com/office/drawing/2014/main" id="{E458DC95-05ED-2CA5-738E-75E1875A2B3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6" name="Footer Placeholder 2">
            <a:extLst>
              <a:ext uri="{FF2B5EF4-FFF2-40B4-BE49-F238E27FC236}">
                <a16:creationId xmlns:a16="http://schemas.microsoft.com/office/drawing/2014/main" id="{2944E03C-CC48-21E7-D487-AE6EA036B02D}"/>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158633-955A-BEB4-0D55-3F72FF3E23C3}"/>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67880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F6E3-B08D-AF5E-F629-CC93F187CE4E}"/>
              </a:ext>
            </a:extLst>
          </p:cNvPr>
          <p:cNvSpPr>
            <a:spLocks noGrp="1"/>
          </p:cNvSpPr>
          <p:nvPr>
            <p:ph type="title"/>
          </p:nvPr>
        </p:nvSpPr>
        <p:spPr/>
        <p:txBody>
          <a:bodyPr/>
          <a:lstStyle/>
          <a:p>
            <a:r>
              <a:rPr lang="en-GB" dirty="0"/>
              <a:t>Student Activity </a:t>
            </a:r>
          </a:p>
        </p:txBody>
      </p:sp>
      <p:sp>
        <p:nvSpPr>
          <p:cNvPr id="3" name="Content Placeholder 2">
            <a:extLst>
              <a:ext uri="{FF2B5EF4-FFF2-40B4-BE49-F238E27FC236}">
                <a16:creationId xmlns:a16="http://schemas.microsoft.com/office/drawing/2014/main" id="{7A3C724F-3D07-C368-30BF-D593482EB0EF}"/>
              </a:ext>
            </a:extLst>
          </p:cNvPr>
          <p:cNvSpPr>
            <a:spLocks noGrp="1"/>
          </p:cNvSpPr>
          <p:nvPr>
            <p:ph idx="1"/>
          </p:nvPr>
        </p:nvSpPr>
        <p:spPr>
          <a:xfrm>
            <a:off x="1547664" y="1988840"/>
            <a:ext cx="7202760" cy="4354430"/>
          </a:xfrm>
        </p:spPr>
        <p:txBody>
          <a:bodyPr>
            <a:normAutofit/>
          </a:bodyPr>
          <a:lstStyle/>
          <a:p>
            <a:pPr marL="0" indent="0">
              <a:buNone/>
            </a:pPr>
            <a:r>
              <a:rPr lang="en-GB" dirty="0"/>
              <a:t>Class split</a:t>
            </a:r>
          </a:p>
          <a:p>
            <a:pPr marL="0" indent="0">
              <a:buNone/>
            </a:pPr>
            <a:endParaRPr lang="en-GB" dirty="0"/>
          </a:p>
          <a:p>
            <a:pPr marL="0" indent="0">
              <a:buNone/>
            </a:pPr>
            <a:r>
              <a:rPr lang="en-GB" dirty="0"/>
              <a:t>Research the advantages and disadvantages of: </a:t>
            </a:r>
          </a:p>
          <a:p>
            <a:r>
              <a:rPr lang="en-GB" dirty="0"/>
              <a:t>Capital intensive production</a:t>
            </a:r>
          </a:p>
          <a:p>
            <a:r>
              <a:rPr lang="en-GB" dirty="0"/>
              <a:t>Labour intensive production</a:t>
            </a:r>
          </a:p>
          <a:p>
            <a:pPr marL="0" indent="0">
              <a:buNone/>
            </a:pPr>
            <a:endParaRPr lang="en-GB" dirty="0"/>
          </a:p>
          <a:p>
            <a:pPr marL="0" indent="0">
              <a:buNone/>
            </a:pPr>
            <a:r>
              <a:rPr lang="en-GB" dirty="0"/>
              <a:t>Aim to find some interesting information about the type of production. </a:t>
            </a:r>
          </a:p>
          <a:p>
            <a:pPr marL="0" indent="0">
              <a:buNone/>
            </a:pPr>
            <a:endParaRPr lang="en-GB" dirty="0"/>
          </a:p>
          <a:p>
            <a:pPr marL="0" indent="0">
              <a:buNone/>
            </a:pPr>
            <a:r>
              <a:rPr lang="en-GB" dirty="0"/>
              <a:t>Challenge: How will capital and labour intensive production impact a mass and niche market differently</a:t>
            </a:r>
          </a:p>
        </p:txBody>
      </p:sp>
      <p:pic>
        <p:nvPicPr>
          <p:cNvPr id="4" name="Picture 3">
            <a:extLst>
              <a:ext uri="{FF2B5EF4-FFF2-40B4-BE49-F238E27FC236}">
                <a16:creationId xmlns:a16="http://schemas.microsoft.com/office/drawing/2014/main" id="{B8AD720A-AFBD-57CF-D0D1-12AB5EDE85B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5" name="Picture 4">
            <a:extLst>
              <a:ext uri="{FF2B5EF4-FFF2-40B4-BE49-F238E27FC236}">
                <a16:creationId xmlns:a16="http://schemas.microsoft.com/office/drawing/2014/main" id="{1D4B0CC5-5658-66A3-9D11-E2BAD2A68F5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6" name="Footer Placeholder 2">
            <a:extLst>
              <a:ext uri="{FF2B5EF4-FFF2-40B4-BE49-F238E27FC236}">
                <a16:creationId xmlns:a16="http://schemas.microsoft.com/office/drawing/2014/main" id="{119694AA-DB9D-E49C-1918-D078BCC9A557}"/>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3A3F039-1E7E-1BCD-AB29-C2C0CF886BCD}"/>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44060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692696"/>
            <a:ext cx="6248400" cy="576064"/>
          </a:xfrm>
        </p:spPr>
        <p:txBody>
          <a:bodyPr>
            <a:normAutofit fontScale="90000"/>
          </a:bodyPr>
          <a:lstStyle/>
          <a:p>
            <a:pPr>
              <a:defRPr/>
            </a:pPr>
            <a:r>
              <a:rPr lang="en-GB" sz="2700" dirty="0"/>
              <a:t>Capital intensive</a:t>
            </a:r>
            <a:br>
              <a:rPr lang="en-GB" dirty="0"/>
            </a:b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271530621"/>
              </p:ext>
            </p:extLst>
          </p:nvPr>
        </p:nvGraphicFramePr>
        <p:xfrm>
          <a:off x="1547664" y="1772816"/>
          <a:ext cx="7064932" cy="3888432"/>
        </p:xfrm>
        <a:graphic>
          <a:graphicData uri="http://schemas.openxmlformats.org/drawingml/2006/table">
            <a:tbl>
              <a:tblPr firstRow="1" bandRow="1">
                <a:tableStyleId>{5C22544A-7EE6-4342-B048-85BDC9FD1C3A}</a:tableStyleId>
              </a:tblPr>
              <a:tblGrid>
                <a:gridCol w="3532466">
                  <a:extLst>
                    <a:ext uri="{9D8B030D-6E8A-4147-A177-3AD203B41FA5}">
                      <a16:colId xmlns:a16="http://schemas.microsoft.com/office/drawing/2014/main" val="20000"/>
                    </a:ext>
                  </a:extLst>
                </a:gridCol>
                <a:gridCol w="3532466">
                  <a:extLst>
                    <a:ext uri="{9D8B030D-6E8A-4147-A177-3AD203B41FA5}">
                      <a16:colId xmlns:a16="http://schemas.microsoft.com/office/drawing/2014/main" val="20001"/>
                    </a:ext>
                  </a:extLst>
                </a:gridCol>
              </a:tblGrid>
              <a:tr h="486500">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0000"/>
                  </a:ext>
                </a:extLst>
              </a:tr>
              <a:tr h="3401932">
                <a:tc>
                  <a:txBody>
                    <a:bodyPr/>
                    <a:lstStyle/>
                    <a:p>
                      <a:pPr marL="285750" indent="-285750">
                        <a:buClrTx/>
                        <a:buFont typeface="Arial" panose="020B0604020202020204" pitchFamily="34" charset="0"/>
                        <a:buChar char="•"/>
                        <a:defRPr/>
                      </a:pPr>
                      <a:r>
                        <a:rPr lang="en-GB" sz="1800" dirty="0"/>
                        <a:t>Increased productivity</a:t>
                      </a:r>
                    </a:p>
                    <a:p>
                      <a:pPr marL="285750" indent="-285750">
                        <a:buClrTx/>
                        <a:buFont typeface="Arial" panose="020B0604020202020204" pitchFamily="34" charset="0"/>
                        <a:buChar char="•"/>
                        <a:defRPr/>
                      </a:pPr>
                      <a:endParaRPr lang="en-GB" sz="1800" dirty="0"/>
                    </a:p>
                    <a:p>
                      <a:pPr marL="285750" indent="-285750">
                        <a:buClrTx/>
                        <a:buFont typeface="Arial" panose="020B0604020202020204" pitchFamily="34" charset="0"/>
                        <a:buChar char="•"/>
                        <a:defRPr/>
                      </a:pPr>
                      <a:r>
                        <a:rPr lang="en-GB" sz="1800" dirty="0"/>
                        <a:t>Improved quality and speed</a:t>
                      </a:r>
                    </a:p>
                    <a:p>
                      <a:pPr marL="285750" indent="-285750">
                        <a:buClrTx/>
                        <a:buFont typeface="Arial" panose="020B0604020202020204" pitchFamily="34" charset="0"/>
                        <a:buChar char="•"/>
                        <a:defRPr/>
                      </a:pPr>
                      <a:endParaRPr lang="en-GB" sz="1800" dirty="0"/>
                    </a:p>
                    <a:p>
                      <a:pPr marL="285750" indent="-285750">
                        <a:buClrTx/>
                        <a:buFont typeface="Arial" panose="020B0604020202020204" pitchFamily="34" charset="0"/>
                        <a:buChar char="•"/>
                        <a:defRPr/>
                      </a:pPr>
                      <a:r>
                        <a:rPr lang="en-GB" sz="1800" dirty="0"/>
                        <a:t>Reduced labour costs</a:t>
                      </a:r>
                    </a:p>
                    <a:p>
                      <a:pPr marL="285750" indent="-285750">
                        <a:buClrTx/>
                        <a:buFont typeface="Arial" panose="020B0604020202020204" pitchFamily="34" charset="0"/>
                        <a:buChar char="•"/>
                        <a:defRPr/>
                      </a:pPr>
                      <a:endParaRPr lang="en-GB" sz="1800" dirty="0"/>
                    </a:p>
                    <a:p>
                      <a:pPr marL="285750" indent="-285750">
                        <a:buClrTx/>
                        <a:buFont typeface="Arial" panose="020B0604020202020204" pitchFamily="34" charset="0"/>
                        <a:buChar char="•"/>
                        <a:defRPr/>
                      </a:pPr>
                      <a:r>
                        <a:rPr lang="en-GB" sz="1800" dirty="0"/>
                        <a:t>Greater opportunities for economies of scale (the benefits</a:t>
                      </a:r>
                      <a:r>
                        <a:rPr lang="en-GB" sz="1800" baseline="0" dirty="0"/>
                        <a:t> to a business of producing on a large scale that lead to a fall in unit costs)</a:t>
                      </a:r>
                      <a:endParaRPr lang="en-GB" sz="1800" dirty="0"/>
                    </a:p>
                    <a:p>
                      <a:pPr marL="285750" indent="-285750">
                        <a:buClrTx/>
                        <a:buFont typeface="Arial" panose="020B0604020202020204" pitchFamily="34" charset="0"/>
                        <a:buChar char="•"/>
                      </a:pPr>
                      <a:endParaRPr lang="en-GB" dirty="0"/>
                    </a:p>
                  </a:txBody>
                  <a:tcPr/>
                </a:tc>
                <a:tc>
                  <a:txBody>
                    <a:bodyPr/>
                    <a:lstStyle/>
                    <a:p>
                      <a:pPr marL="285750" indent="-285750" eaLnBrk="0" hangingPunct="0">
                        <a:spcBef>
                          <a:spcPts val="600"/>
                        </a:spcBef>
                        <a:buClrTx/>
                        <a:buSzPct val="70000"/>
                        <a:buFont typeface="Arial" panose="020B0604020202020204" pitchFamily="34" charset="0"/>
                        <a:buChar char="•"/>
                        <a:defRPr/>
                      </a:pPr>
                      <a:r>
                        <a:rPr lang="en-GB" sz="1800" dirty="0">
                          <a:latin typeface="+mn-lt"/>
                        </a:rPr>
                        <a:t>High investment outlay</a:t>
                      </a:r>
                    </a:p>
                    <a:p>
                      <a:pPr marL="285750" indent="-285750" eaLnBrk="0" hangingPunct="0">
                        <a:spcBef>
                          <a:spcPts val="600"/>
                        </a:spcBef>
                        <a:buClrTx/>
                        <a:buSzPct val="70000"/>
                        <a:buFont typeface="Arial" panose="020B0604020202020204" pitchFamily="34" charset="0"/>
                        <a:buChar char="•"/>
                        <a:defRPr/>
                      </a:pPr>
                      <a:endParaRPr lang="en-GB" sz="1800" dirty="0">
                        <a:latin typeface="+mn-lt"/>
                      </a:endParaRPr>
                    </a:p>
                    <a:p>
                      <a:pPr marL="285750" indent="-285750" eaLnBrk="0" hangingPunct="0">
                        <a:spcBef>
                          <a:spcPts val="600"/>
                        </a:spcBef>
                        <a:buClrTx/>
                        <a:buSzPct val="70000"/>
                        <a:buFont typeface="Arial" panose="020B0604020202020204" pitchFamily="34" charset="0"/>
                        <a:buChar char="•"/>
                        <a:defRPr/>
                      </a:pPr>
                      <a:r>
                        <a:rPr lang="en-GB" sz="1800" dirty="0">
                          <a:latin typeface="+mn-lt"/>
                        </a:rPr>
                        <a:t>Lack of human initiative </a:t>
                      </a:r>
                    </a:p>
                    <a:p>
                      <a:pPr marL="285750" indent="-285750" eaLnBrk="0" hangingPunct="0">
                        <a:spcBef>
                          <a:spcPts val="600"/>
                        </a:spcBef>
                        <a:buClrTx/>
                        <a:buSzPct val="70000"/>
                        <a:buFont typeface="Arial" panose="020B0604020202020204" pitchFamily="34" charset="0"/>
                        <a:buChar char="•"/>
                        <a:defRPr/>
                      </a:pPr>
                      <a:endParaRPr lang="en-GB" sz="1800" dirty="0">
                        <a:latin typeface="+mn-lt"/>
                      </a:endParaRPr>
                    </a:p>
                    <a:p>
                      <a:pPr marL="285750" indent="-285750" eaLnBrk="0" hangingPunct="0">
                        <a:spcBef>
                          <a:spcPts val="600"/>
                        </a:spcBef>
                        <a:buClrTx/>
                        <a:buSzPct val="70000"/>
                        <a:buFont typeface="Arial" panose="020B0604020202020204" pitchFamily="34" charset="0"/>
                        <a:buChar char="•"/>
                        <a:defRPr/>
                      </a:pPr>
                      <a:r>
                        <a:rPr lang="en-GB" sz="1800" dirty="0">
                          <a:latin typeface="+mn-lt"/>
                        </a:rPr>
                        <a:t>Greater resistance to change by workforce e.g. retraining to use new equipment</a:t>
                      </a:r>
                    </a:p>
                    <a:p>
                      <a:pPr marL="285750" indent="-285750">
                        <a:buClrTx/>
                        <a:buFont typeface="Arial" panose="020B0604020202020204" pitchFamily="34" charset="0"/>
                        <a:buChar char="•"/>
                      </a:pPr>
                      <a:endParaRPr lang="en-GB" dirty="0"/>
                    </a:p>
                  </a:txBody>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FF6AA464-B09F-0A03-015C-C746620748C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5" name="Picture 4">
            <a:extLst>
              <a:ext uri="{FF2B5EF4-FFF2-40B4-BE49-F238E27FC236}">
                <a16:creationId xmlns:a16="http://schemas.microsoft.com/office/drawing/2014/main" id="{FDB70E18-0EE5-33C4-6C14-F05C4BD6499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6" name="Footer Placeholder 2">
            <a:extLst>
              <a:ext uri="{FF2B5EF4-FFF2-40B4-BE49-F238E27FC236}">
                <a16:creationId xmlns:a16="http://schemas.microsoft.com/office/drawing/2014/main" id="{9E64D137-B64D-C69E-128A-89AB45DFC367}"/>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BB47156-8E17-CDC9-59E2-2DEEC09B2CC0}"/>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60012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764704"/>
            <a:ext cx="6248400" cy="720080"/>
          </a:xfrm>
        </p:spPr>
        <p:txBody>
          <a:bodyPr>
            <a:normAutofit fontScale="90000"/>
          </a:bodyPr>
          <a:lstStyle/>
          <a:p>
            <a:pPr>
              <a:defRPr/>
            </a:pPr>
            <a:r>
              <a:rPr lang="en-GB" sz="2700" dirty="0"/>
              <a:t>Labour intensive</a:t>
            </a:r>
            <a:br>
              <a:rPr lang="en-GB" dirty="0"/>
            </a:b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875674391"/>
              </p:ext>
            </p:extLst>
          </p:nvPr>
        </p:nvGraphicFramePr>
        <p:xfrm>
          <a:off x="1763688" y="1772816"/>
          <a:ext cx="6840760" cy="4508500"/>
        </p:xfrm>
        <a:graphic>
          <a:graphicData uri="http://schemas.openxmlformats.org/drawingml/2006/table">
            <a:tbl>
              <a:tblPr firstRow="1" bandRow="1">
                <a:tableStyleId>{5C22544A-7EE6-4342-B048-85BDC9FD1C3A}</a:tableStyleId>
              </a:tblPr>
              <a:tblGrid>
                <a:gridCol w="3420380">
                  <a:extLst>
                    <a:ext uri="{9D8B030D-6E8A-4147-A177-3AD203B41FA5}">
                      <a16:colId xmlns:a16="http://schemas.microsoft.com/office/drawing/2014/main" val="20000"/>
                    </a:ext>
                  </a:extLst>
                </a:gridCol>
                <a:gridCol w="3420380">
                  <a:extLst>
                    <a:ext uri="{9D8B030D-6E8A-4147-A177-3AD203B41FA5}">
                      <a16:colId xmlns:a16="http://schemas.microsoft.com/office/drawing/2014/main" val="20001"/>
                    </a:ext>
                  </a:extLst>
                </a:gridCol>
              </a:tblGrid>
              <a:tr h="370840">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0000"/>
                  </a:ext>
                </a:extLst>
              </a:tr>
              <a:tr h="370840">
                <a:tc>
                  <a:txBody>
                    <a:bodyPr/>
                    <a:lstStyle/>
                    <a:p>
                      <a:pPr marL="285750" indent="-285750">
                        <a:buClrTx/>
                        <a:buFont typeface="Arial" panose="020B0604020202020204" pitchFamily="34" charset="0"/>
                        <a:buChar char="•"/>
                        <a:defRPr/>
                      </a:pPr>
                      <a:r>
                        <a:rPr lang="en-GB" sz="1800" dirty="0"/>
                        <a:t>Often cheaper, especially when produced in low wage locations</a:t>
                      </a:r>
                    </a:p>
                    <a:p>
                      <a:pPr marL="285750" indent="-285750">
                        <a:buClrTx/>
                        <a:buFont typeface="Arial" panose="020B0604020202020204" pitchFamily="34" charset="0"/>
                        <a:buChar char="•"/>
                        <a:defRPr/>
                      </a:pPr>
                      <a:endParaRPr lang="en-GB" sz="1800" dirty="0"/>
                    </a:p>
                    <a:p>
                      <a:pPr marL="285750" indent="-285750">
                        <a:buClrTx/>
                        <a:buFont typeface="Arial" panose="020B0604020202020204" pitchFamily="34" charset="0"/>
                        <a:buChar char="•"/>
                        <a:defRPr/>
                      </a:pPr>
                      <a:r>
                        <a:rPr lang="en-GB" sz="1800" dirty="0"/>
                        <a:t>Workforce can easily adapt to change, especially if multi-skilled</a:t>
                      </a:r>
                    </a:p>
                    <a:p>
                      <a:pPr marL="285750" indent="-285750">
                        <a:buClrTx/>
                        <a:buFont typeface="Arial" panose="020B0604020202020204" pitchFamily="34" charset="0"/>
                        <a:buChar char="•"/>
                        <a:defRPr/>
                      </a:pPr>
                      <a:endParaRPr lang="en-GB" sz="1800" dirty="0"/>
                    </a:p>
                    <a:p>
                      <a:pPr marL="285750" indent="-285750">
                        <a:buClrTx/>
                        <a:buFont typeface="Arial" panose="020B0604020202020204" pitchFamily="34" charset="0"/>
                        <a:buChar char="•"/>
                        <a:defRPr/>
                      </a:pPr>
                      <a:r>
                        <a:rPr lang="en-GB" sz="1800" dirty="0"/>
                        <a:t>Continuous improvement through workforce can benefit the firm e.g. new ideas</a:t>
                      </a:r>
                    </a:p>
                    <a:p>
                      <a:pPr marL="285750" indent="-285750">
                        <a:buClrTx/>
                        <a:buFont typeface="Arial" panose="020B0604020202020204" pitchFamily="34" charset="0"/>
                        <a:buChar char="•"/>
                        <a:defRPr/>
                      </a:pPr>
                      <a:endParaRPr lang="en-GB" sz="1800" dirty="0"/>
                    </a:p>
                    <a:p>
                      <a:pPr marL="285750" indent="-285750">
                        <a:buClrTx/>
                        <a:buFont typeface="Arial" panose="020B0604020202020204" pitchFamily="34" charset="0"/>
                        <a:buChar char="•"/>
                        <a:defRPr/>
                      </a:pPr>
                      <a:r>
                        <a:rPr lang="en-GB" sz="1800" dirty="0"/>
                        <a:t>Government funding often available to protect jobs in the economy</a:t>
                      </a:r>
                    </a:p>
                    <a:p>
                      <a:pPr marL="285750" indent="-285750">
                        <a:buClrTx/>
                        <a:buFont typeface="Arial" panose="020B0604020202020204" pitchFamily="34" charset="0"/>
                        <a:buChar char="•"/>
                      </a:pPr>
                      <a:endParaRPr lang="en-GB" dirty="0"/>
                    </a:p>
                  </a:txBody>
                  <a:tcPr/>
                </a:tc>
                <a:tc>
                  <a:txBody>
                    <a:bodyPr/>
                    <a:lstStyle/>
                    <a:p>
                      <a:pPr marL="285750" indent="-285750" eaLnBrk="0" hangingPunct="0">
                        <a:spcBef>
                          <a:spcPts val="600"/>
                        </a:spcBef>
                        <a:buClrTx/>
                        <a:buSzPct val="70000"/>
                        <a:buFont typeface="Arial" panose="020B0604020202020204" pitchFamily="34" charset="0"/>
                        <a:buChar char="•"/>
                        <a:defRPr/>
                      </a:pPr>
                      <a:r>
                        <a:rPr lang="en-GB" sz="1800" dirty="0">
                          <a:latin typeface="+mn-lt"/>
                        </a:rPr>
                        <a:t>Industrial relations can be a problem e.g. strikes</a:t>
                      </a:r>
                    </a:p>
                    <a:p>
                      <a:pPr marL="285750" indent="-285750" eaLnBrk="0" hangingPunct="0">
                        <a:spcBef>
                          <a:spcPts val="600"/>
                        </a:spcBef>
                        <a:buClrTx/>
                        <a:buSzPct val="70000"/>
                        <a:buFont typeface="Arial" panose="020B0604020202020204" pitchFamily="34" charset="0"/>
                        <a:buChar char="•"/>
                        <a:defRPr/>
                      </a:pPr>
                      <a:endParaRPr lang="en-GB" sz="1800" dirty="0">
                        <a:latin typeface="+mn-lt"/>
                      </a:endParaRPr>
                    </a:p>
                    <a:p>
                      <a:pPr marL="285750" indent="-285750" eaLnBrk="0" hangingPunct="0">
                        <a:spcBef>
                          <a:spcPts val="600"/>
                        </a:spcBef>
                        <a:buClrTx/>
                        <a:buSzPct val="70000"/>
                        <a:buFont typeface="Arial" panose="020B0604020202020204" pitchFamily="34" charset="0"/>
                        <a:buChar char="•"/>
                        <a:defRPr/>
                      </a:pPr>
                      <a:r>
                        <a:rPr lang="en-GB" sz="1800" dirty="0">
                          <a:latin typeface="+mn-lt"/>
                        </a:rPr>
                        <a:t>Lack of skilled workers in some industries</a:t>
                      </a:r>
                    </a:p>
                    <a:p>
                      <a:pPr marL="285750" indent="-285750" eaLnBrk="0" hangingPunct="0">
                        <a:spcBef>
                          <a:spcPts val="600"/>
                        </a:spcBef>
                        <a:buClrTx/>
                        <a:buSzPct val="70000"/>
                        <a:buFont typeface="Arial" panose="020B0604020202020204" pitchFamily="34" charset="0"/>
                        <a:buChar char="•"/>
                        <a:defRPr/>
                      </a:pPr>
                      <a:endParaRPr lang="en-GB" sz="1800" dirty="0">
                        <a:latin typeface="+mn-lt"/>
                      </a:endParaRPr>
                    </a:p>
                    <a:p>
                      <a:pPr marL="285750" indent="-285750" eaLnBrk="0" hangingPunct="0">
                        <a:spcBef>
                          <a:spcPts val="600"/>
                        </a:spcBef>
                        <a:buClrTx/>
                        <a:buSzPct val="70000"/>
                        <a:buFont typeface="Arial" panose="020B0604020202020204" pitchFamily="34" charset="0"/>
                        <a:buChar char="•"/>
                        <a:defRPr/>
                      </a:pPr>
                      <a:r>
                        <a:rPr lang="en-GB" sz="1800" dirty="0">
                          <a:latin typeface="+mn-lt"/>
                        </a:rPr>
                        <a:t>HRM costs can be very high e.g. recruitment, selection and training</a:t>
                      </a:r>
                    </a:p>
                    <a:p>
                      <a:pPr marL="285750" indent="-285750">
                        <a:buClrTx/>
                        <a:buFont typeface="Arial" panose="020B0604020202020204" pitchFamily="34" charset="0"/>
                        <a:buChar char="•"/>
                      </a:pPr>
                      <a:endParaRPr lang="en-GB" dirty="0"/>
                    </a:p>
                  </a:txBody>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DEAAC740-68E0-6A5B-6885-DCB9E137655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5" name="Picture 4">
            <a:extLst>
              <a:ext uri="{FF2B5EF4-FFF2-40B4-BE49-F238E27FC236}">
                <a16:creationId xmlns:a16="http://schemas.microsoft.com/office/drawing/2014/main" id="{A0E4502A-8DE2-C91D-5DD5-3DBFADE2416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6" name="Footer Placeholder 2">
            <a:extLst>
              <a:ext uri="{FF2B5EF4-FFF2-40B4-BE49-F238E27FC236}">
                <a16:creationId xmlns:a16="http://schemas.microsoft.com/office/drawing/2014/main" id="{B74E71A6-3DBC-A376-5CB2-11D3499A256B}"/>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971ED6-A79D-7C03-0121-2C8DD8912EBB}"/>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88277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In pairs</a:t>
            </a:r>
          </a:p>
        </p:txBody>
      </p:sp>
      <p:sp>
        <p:nvSpPr>
          <p:cNvPr id="3" name="Content Placeholder 2"/>
          <p:cNvSpPr>
            <a:spLocks noGrp="1"/>
          </p:cNvSpPr>
          <p:nvPr>
            <p:ph idx="1"/>
          </p:nvPr>
        </p:nvSpPr>
        <p:spPr>
          <a:xfrm>
            <a:off x="1475656" y="1844824"/>
            <a:ext cx="6912768" cy="3840163"/>
          </a:xfrm>
        </p:spPr>
        <p:txBody>
          <a:bodyPr/>
          <a:lstStyle/>
          <a:p>
            <a:r>
              <a:rPr lang="en-GB" dirty="0"/>
              <a:t>Complete the table below to show examples of capital and labour intensive industries operating in both mass and niche markets</a:t>
            </a:r>
          </a:p>
        </p:txBody>
      </p:sp>
      <p:graphicFrame>
        <p:nvGraphicFramePr>
          <p:cNvPr id="4" name="Table 3"/>
          <p:cNvGraphicFramePr>
            <a:graphicFrameLocks noGrp="1"/>
          </p:cNvGraphicFramePr>
          <p:nvPr>
            <p:extLst>
              <p:ext uri="{D42A27DB-BD31-4B8C-83A1-F6EECF244321}">
                <p14:modId xmlns:p14="http://schemas.microsoft.com/office/powerpoint/2010/main" val="2023470280"/>
              </p:ext>
            </p:extLst>
          </p:nvPr>
        </p:nvGraphicFramePr>
        <p:xfrm>
          <a:off x="1663740" y="2996952"/>
          <a:ext cx="7158558" cy="3384375"/>
        </p:xfrm>
        <a:graphic>
          <a:graphicData uri="http://schemas.openxmlformats.org/drawingml/2006/table">
            <a:tbl>
              <a:tblPr firstRow="1" bandRow="1">
                <a:tableStyleId>{5C22544A-7EE6-4342-B048-85BDC9FD1C3A}</a:tableStyleId>
              </a:tblPr>
              <a:tblGrid>
                <a:gridCol w="2386186">
                  <a:extLst>
                    <a:ext uri="{9D8B030D-6E8A-4147-A177-3AD203B41FA5}">
                      <a16:colId xmlns:a16="http://schemas.microsoft.com/office/drawing/2014/main" val="20000"/>
                    </a:ext>
                  </a:extLst>
                </a:gridCol>
                <a:gridCol w="2386186">
                  <a:extLst>
                    <a:ext uri="{9D8B030D-6E8A-4147-A177-3AD203B41FA5}">
                      <a16:colId xmlns:a16="http://schemas.microsoft.com/office/drawing/2014/main" val="20001"/>
                    </a:ext>
                  </a:extLst>
                </a:gridCol>
                <a:gridCol w="2386186">
                  <a:extLst>
                    <a:ext uri="{9D8B030D-6E8A-4147-A177-3AD203B41FA5}">
                      <a16:colId xmlns:a16="http://schemas.microsoft.com/office/drawing/2014/main" val="20002"/>
                    </a:ext>
                  </a:extLst>
                </a:gridCol>
              </a:tblGrid>
              <a:tr h="380677">
                <a:tc>
                  <a:txBody>
                    <a:bodyPr/>
                    <a:lstStyle/>
                    <a:p>
                      <a:endParaRPr lang="en-GB" dirty="0"/>
                    </a:p>
                  </a:txBody>
                  <a:tcPr/>
                </a:tc>
                <a:tc>
                  <a:txBody>
                    <a:bodyPr/>
                    <a:lstStyle/>
                    <a:p>
                      <a:r>
                        <a:rPr lang="en-GB" dirty="0"/>
                        <a:t>Capital intensive</a:t>
                      </a:r>
                    </a:p>
                  </a:txBody>
                  <a:tcPr/>
                </a:tc>
                <a:tc>
                  <a:txBody>
                    <a:bodyPr/>
                    <a:lstStyle/>
                    <a:p>
                      <a:r>
                        <a:rPr lang="en-GB" dirty="0"/>
                        <a:t>Labour intensive</a:t>
                      </a:r>
                    </a:p>
                  </a:txBody>
                  <a:tcPr/>
                </a:tc>
                <a:extLst>
                  <a:ext uri="{0D108BD9-81ED-4DB2-BD59-A6C34878D82A}">
                    <a16:rowId xmlns:a16="http://schemas.microsoft.com/office/drawing/2014/main" val="10000"/>
                  </a:ext>
                </a:extLst>
              </a:tr>
              <a:tr h="1501849">
                <a:tc>
                  <a:txBody>
                    <a:bodyPr/>
                    <a:lstStyle/>
                    <a:p>
                      <a:r>
                        <a:rPr lang="en-GB" dirty="0"/>
                        <a:t>Mass market</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10001"/>
                  </a:ext>
                </a:extLst>
              </a:tr>
              <a:tr h="1501849">
                <a:tc>
                  <a:txBody>
                    <a:bodyPr/>
                    <a:lstStyle/>
                    <a:p>
                      <a:r>
                        <a:rPr lang="en-GB" dirty="0"/>
                        <a:t>Niche market</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666310D2-2E2A-2C14-96B3-E14A3247701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6" name="Picture 5">
            <a:extLst>
              <a:ext uri="{FF2B5EF4-FFF2-40B4-BE49-F238E27FC236}">
                <a16:creationId xmlns:a16="http://schemas.microsoft.com/office/drawing/2014/main" id="{6F2DAB8D-EED6-D7E0-CB71-44EBB81B29A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7" name="Footer Placeholder 2">
            <a:extLst>
              <a:ext uri="{FF2B5EF4-FFF2-40B4-BE49-F238E27FC236}">
                <a16:creationId xmlns:a16="http://schemas.microsoft.com/office/drawing/2014/main" id="{ACB4FD47-FE7D-BB82-FD72-E63842F8DD94}"/>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F93D09-1505-F859-61B4-B1A95EF02768}"/>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69083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42241"/>
            <a:ext cx="8219256" cy="720080"/>
          </a:xfrm>
        </p:spPr>
        <p:txBody>
          <a:bodyPr>
            <a:normAutofit fontScale="90000"/>
          </a:bodyPr>
          <a:lstStyle/>
          <a:p>
            <a:r>
              <a:rPr lang="en-GB" dirty="0"/>
              <a:t>Create a guide to staff/equipment on labour v Capital intensive </a:t>
            </a:r>
          </a:p>
        </p:txBody>
      </p:sp>
      <p:sp>
        <p:nvSpPr>
          <p:cNvPr id="3" name="Content Placeholder 2"/>
          <p:cNvSpPr>
            <a:spLocks noGrp="1"/>
          </p:cNvSpPr>
          <p:nvPr>
            <p:ph idx="1"/>
          </p:nvPr>
        </p:nvSpPr>
        <p:spPr/>
        <p:txBody>
          <a:bodyPr/>
          <a:lstStyle/>
          <a:p>
            <a:pPr>
              <a:buClrTx/>
              <a:buFont typeface="Arial" panose="020B0604020202020204" pitchFamily="34" charset="0"/>
              <a:buChar char="•"/>
            </a:pPr>
            <a:r>
              <a:rPr lang="en-GB" dirty="0"/>
              <a:t>When should each be used?</a:t>
            </a:r>
          </a:p>
          <a:p>
            <a:pPr>
              <a:buClrTx/>
              <a:buFont typeface="Arial" panose="020B0604020202020204" pitchFamily="34" charset="0"/>
              <a:buChar char="•"/>
            </a:pPr>
            <a:r>
              <a:rPr lang="en-GB" dirty="0"/>
              <a:t>People and equipment – ads/dis?</a:t>
            </a:r>
          </a:p>
          <a:p>
            <a:pPr>
              <a:buClrTx/>
              <a:buFont typeface="Arial" panose="020B0604020202020204" pitchFamily="34" charset="0"/>
              <a:buChar char="•"/>
            </a:pPr>
            <a:r>
              <a:rPr lang="en-GB" dirty="0"/>
              <a:t>How do you calculate productivity?</a:t>
            </a:r>
          </a:p>
          <a:p>
            <a:pPr>
              <a:buClrTx/>
              <a:buFont typeface="Arial" panose="020B0604020202020204" pitchFamily="34" charset="0"/>
              <a:buChar char="•"/>
            </a:pPr>
            <a:r>
              <a:rPr lang="en-GB" dirty="0"/>
              <a:t>How can we increase productivity?</a:t>
            </a:r>
          </a:p>
          <a:p>
            <a:pPr>
              <a:buClrTx/>
              <a:buFont typeface="Arial" panose="020B0604020202020204" pitchFamily="34" charset="0"/>
              <a:buChar char="•"/>
            </a:pPr>
            <a:r>
              <a:rPr lang="en-GB" dirty="0"/>
              <a:t>When should we increase it?</a:t>
            </a:r>
          </a:p>
        </p:txBody>
      </p:sp>
      <p:pic>
        <p:nvPicPr>
          <p:cNvPr id="4" name="Picture 3">
            <a:extLst>
              <a:ext uri="{FF2B5EF4-FFF2-40B4-BE49-F238E27FC236}">
                <a16:creationId xmlns:a16="http://schemas.microsoft.com/office/drawing/2014/main" id="{95F9EC0E-7EE6-01F5-CC82-36160EFF220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5" name="Picture 4">
            <a:extLst>
              <a:ext uri="{FF2B5EF4-FFF2-40B4-BE49-F238E27FC236}">
                <a16:creationId xmlns:a16="http://schemas.microsoft.com/office/drawing/2014/main" id="{B9A140BB-2A88-FD66-3D2F-7338AC8C0AF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6" name="Footer Placeholder 2">
            <a:extLst>
              <a:ext uri="{FF2B5EF4-FFF2-40B4-BE49-F238E27FC236}">
                <a16:creationId xmlns:a16="http://schemas.microsoft.com/office/drawing/2014/main" id="{E6D6E288-6B39-78C4-0567-0E223E4CD107}"/>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434B89-8AB0-FAB2-2E87-5BC3127BEF54}"/>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3010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7A38-6A15-39FB-B270-8156CE2FE3C4}"/>
              </a:ext>
            </a:extLst>
          </p:cNvPr>
          <p:cNvSpPr>
            <a:spLocks noGrp="1"/>
          </p:cNvSpPr>
          <p:nvPr>
            <p:ph type="title"/>
          </p:nvPr>
        </p:nvSpPr>
        <p:spPr/>
        <p:txBody>
          <a:bodyPr/>
          <a:lstStyle/>
          <a:p>
            <a:r>
              <a:rPr lang="en-GB" dirty="0"/>
              <a:t>Recall</a:t>
            </a:r>
          </a:p>
        </p:txBody>
      </p:sp>
      <p:sp>
        <p:nvSpPr>
          <p:cNvPr id="3" name="Content Placeholder 2">
            <a:extLst>
              <a:ext uri="{FF2B5EF4-FFF2-40B4-BE49-F238E27FC236}">
                <a16:creationId xmlns:a16="http://schemas.microsoft.com/office/drawing/2014/main" id="{6C51648E-F0C6-62F2-99B9-E5D5E2314E2E}"/>
              </a:ext>
            </a:extLst>
          </p:cNvPr>
          <p:cNvSpPr>
            <a:spLocks noGrp="1"/>
          </p:cNvSpPr>
          <p:nvPr>
            <p:ph idx="1"/>
          </p:nvPr>
        </p:nvSpPr>
        <p:spPr/>
        <p:txBody>
          <a:bodyPr/>
          <a:lstStyle/>
          <a:p>
            <a:pPr marL="0" indent="0">
              <a:buNone/>
            </a:pPr>
            <a:r>
              <a:rPr lang="en-GB" dirty="0"/>
              <a:t>Deptford Ltd currently employs 652 staff. The business has a current output of 50 700 units per year. </a:t>
            </a:r>
          </a:p>
          <a:p>
            <a:pPr marL="0" indent="0">
              <a:buNone/>
            </a:pPr>
            <a:endParaRPr lang="en-GB" dirty="0"/>
          </a:p>
          <a:p>
            <a:pPr marL="457200" indent="-457200">
              <a:buFont typeface="+mj-lt"/>
              <a:buAutoNum type="arabicPeriod"/>
            </a:pPr>
            <a:r>
              <a:rPr lang="en-GB" dirty="0"/>
              <a:t>Calculate the current labour productivity output level.</a:t>
            </a:r>
          </a:p>
          <a:p>
            <a:pPr marL="457200" indent="-457200">
              <a:buFont typeface="+mj-lt"/>
              <a:buAutoNum type="arabicPeriod"/>
            </a:pPr>
            <a:r>
              <a:rPr lang="en-GB" dirty="0"/>
              <a:t>If Deptford Ltd, wanted to produce 75,000 units but lose 10% of staff. What will the impact be on staff?</a:t>
            </a:r>
          </a:p>
          <a:p>
            <a:pPr marL="457200" indent="-457200">
              <a:buFont typeface="+mj-lt"/>
              <a:buAutoNum type="arabicPeriod"/>
            </a:pPr>
            <a:r>
              <a:rPr lang="en-GB" dirty="0"/>
              <a:t>Calculate the new predicted labour productivity output level.</a:t>
            </a:r>
          </a:p>
          <a:p>
            <a:pPr marL="457200" indent="-457200">
              <a:buFont typeface="+mj-lt"/>
              <a:buAutoNum type="arabicPeriod"/>
            </a:pPr>
            <a:r>
              <a:rPr lang="en-GB" dirty="0"/>
              <a:t>What would this change in output mean for the economy?</a:t>
            </a:r>
          </a:p>
        </p:txBody>
      </p:sp>
      <p:pic>
        <p:nvPicPr>
          <p:cNvPr id="4" name="Picture 3">
            <a:extLst>
              <a:ext uri="{FF2B5EF4-FFF2-40B4-BE49-F238E27FC236}">
                <a16:creationId xmlns:a16="http://schemas.microsoft.com/office/drawing/2014/main" id="{911C09B6-A301-9F5F-F569-5DFDA62EC4F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51127" y="5085184"/>
            <a:ext cx="1683568" cy="1683568"/>
          </a:xfrm>
          <a:prstGeom prst="rect">
            <a:avLst/>
          </a:prstGeom>
        </p:spPr>
      </p:pic>
      <p:pic>
        <p:nvPicPr>
          <p:cNvPr id="5" name="Picture 4">
            <a:extLst>
              <a:ext uri="{FF2B5EF4-FFF2-40B4-BE49-F238E27FC236}">
                <a16:creationId xmlns:a16="http://schemas.microsoft.com/office/drawing/2014/main" id="{30FD1590-BA37-57DF-9BC3-0DC6AD3B3AD3}"/>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724131" y="1879822"/>
            <a:ext cx="7695738" cy="3098355"/>
          </a:xfrm>
          <a:prstGeom prst="rect">
            <a:avLst/>
          </a:prstGeom>
        </p:spPr>
      </p:pic>
      <p:pic>
        <p:nvPicPr>
          <p:cNvPr id="6" name="Picture 5">
            <a:extLst>
              <a:ext uri="{FF2B5EF4-FFF2-40B4-BE49-F238E27FC236}">
                <a16:creationId xmlns:a16="http://schemas.microsoft.com/office/drawing/2014/main" id="{3F73A5B0-39C6-870A-A19B-78FB041FB93D}"/>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119844" y="154437"/>
            <a:ext cx="933411" cy="375797"/>
          </a:xfrm>
          <a:prstGeom prst="rect">
            <a:avLst/>
          </a:prstGeom>
        </p:spPr>
      </p:pic>
      <p:sp>
        <p:nvSpPr>
          <p:cNvPr id="7" name="Footer Placeholder 2">
            <a:extLst>
              <a:ext uri="{FF2B5EF4-FFF2-40B4-BE49-F238E27FC236}">
                <a16:creationId xmlns:a16="http://schemas.microsoft.com/office/drawing/2014/main" id="{7971D297-FF79-64D1-AF93-C8196581BEF0}"/>
              </a:ext>
            </a:extLst>
          </p:cNvPr>
          <p:cNvSpPr txBox="1">
            <a:spLocks/>
          </p:cNvSpPr>
          <p:nvPr/>
        </p:nvSpPr>
        <p:spPr>
          <a:xfrm>
            <a:off x="735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4826D67-42A1-866D-1BA5-912E2C68BE52}"/>
              </a:ext>
            </a:extLst>
          </p:cNvPr>
          <p:cNvSpPr txBox="1"/>
          <p:nvPr/>
        </p:nvSpPr>
        <p:spPr>
          <a:xfrm>
            <a:off x="5558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55670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3FE1-B0AA-44DC-85C0-F927C4243F0F}"/>
              </a:ext>
            </a:extLst>
          </p:cNvPr>
          <p:cNvSpPr>
            <a:spLocks noGrp="1"/>
          </p:cNvSpPr>
          <p:nvPr>
            <p:ph type="title"/>
          </p:nvPr>
        </p:nvSpPr>
        <p:spPr/>
        <p:txBody>
          <a:bodyPr/>
          <a:lstStyle/>
          <a:p>
            <a:r>
              <a:rPr lang="en-GB" dirty="0"/>
              <a:t>Check your knowledge</a:t>
            </a:r>
          </a:p>
        </p:txBody>
      </p:sp>
      <p:sp>
        <p:nvSpPr>
          <p:cNvPr id="4" name="Text Box 2">
            <a:extLst>
              <a:ext uri="{FF2B5EF4-FFF2-40B4-BE49-F238E27FC236}">
                <a16:creationId xmlns:a16="http://schemas.microsoft.com/office/drawing/2014/main" id="{C3C696EF-4B89-46FC-8B5D-EEDDE8196388}"/>
              </a:ext>
            </a:extLst>
          </p:cNvPr>
          <p:cNvSpPr txBox="1">
            <a:spLocks noGrp="1" noChangeArrowheads="1"/>
          </p:cNvSpPr>
          <p:nvPr>
            <p:ph idx="1"/>
          </p:nvPr>
        </p:nvSpPr>
        <p:spPr bwMode="auto">
          <a:xfrm>
            <a:off x="5047911" y="2132856"/>
            <a:ext cx="3962400" cy="3778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rtl="0">
              <a:lnSpc>
                <a:spcPct val="115000"/>
              </a:lnSpc>
              <a:spcAft>
                <a:spcPts val="0"/>
              </a:spcAft>
              <a:buFont typeface="+mj-lt"/>
              <a:buAutoNum type="arabicPeriod"/>
            </a:pPr>
            <a:r>
              <a:rPr lang="en-GB" sz="1600" dirty="0">
                <a:effectLst/>
                <a:latin typeface="Calibri" panose="020F0502020204030204" pitchFamily="34" charset="0"/>
                <a:ea typeface="Calibri" panose="020F0502020204030204" pitchFamily="34" charset="0"/>
                <a:cs typeface="Arial" panose="020B0604020202020204" pitchFamily="34" charset="0"/>
              </a:rPr>
              <a:t>The firm also manufacturer’s tables and its production possibility curve using all available resources is shown on the right.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15000"/>
              </a:lnSpc>
              <a:spcAft>
                <a:spcPts val="0"/>
              </a:spcAft>
              <a:buNone/>
            </a:pPr>
            <a:r>
              <a:rPr lang="en-GB" sz="1600" dirty="0">
                <a:effectLst/>
                <a:latin typeface="Calibri" panose="020F0502020204030204" pitchFamily="34" charset="0"/>
                <a:ea typeface="Calibri" panose="020F0502020204030204" pitchFamily="34" charset="0"/>
                <a:cs typeface="Arial" panose="020B0604020202020204" pitchFamily="34" charset="0"/>
              </a:rPr>
              <a:t>Illustrate the effect of the improvement in the productivity of chairs if the productivity of tables remains unchanged.     /2 marks </a:t>
            </a:r>
          </a:p>
          <a:p>
            <a:pPr marL="114300" indent="0">
              <a:lnSpc>
                <a:spcPct val="115000"/>
              </a:lnSpc>
              <a:spcAft>
                <a:spcPts val="0"/>
              </a:spcAft>
              <a:buNone/>
            </a:pPr>
            <a:r>
              <a:rPr lang="en-GB" sz="1600" dirty="0">
                <a:latin typeface="Calibri" panose="020F0502020204030204" pitchFamily="34" charset="0"/>
                <a:ea typeface="Calibri" panose="020F0502020204030204" pitchFamily="34" charset="0"/>
                <a:cs typeface="Arial" panose="020B0604020202020204" pitchFamily="34" charset="0"/>
              </a:rPr>
              <a:t>2. How does a business the sector of a business operate in (primary, secondary or tertiary) impact the productivity of the business?</a:t>
            </a:r>
          </a:p>
        </p:txBody>
      </p:sp>
      <p:pic>
        <p:nvPicPr>
          <p:cNvPr id="5" name="Picture 4">
            <a:extLst>
              <a:ext uri="{FF2B5EF4-FFF2-40B4-BE49-F238E27FC236}">
                <a16:creationId xmlns:a16="http://schemas.microsoft.com/office/drawing/2014/main" id="{A6D7F267-91AF-4BA1-8927-92EAAB85C2AA}"/>
              </a:ext>
            </a:extLst>
          </p:cNvPr>
          <p:cNvPicPr/>
          <p:nvPr/>
        </p:nvPicPr>
        <p:blipFill rotWithShape="1">
          <a:blip r:embed="rId2" cstate="print">
            <a:extLst>
              <a:ext uri="{28A0092B-C50C-407E-A947-70E740481C1C}">
                <a14:useLocalDpi xmlns:a14="http://schemas.microsoft.com/office/drawing/2010/main" val="0"/>
              </a:ext>
            </a:extLst>
          </a:blip>
          <a:srcRect l="51667" t="30655" r="12976" b="32738"/>
          <a:stretch/>
        </p:blipFill>
        <p:spPr bwMode="auto">
          <a:xfrm>
            <a:off x="1547664" y="2132856"/>
            <a:ext cx="3500247" cy="393639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BF6EBAAE-F856-C589-5976-BF60FA10C80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6" name="Picture 5">
            <a:extLst>
              <a:ext uri="{FF2B5EF4-FFF2-40B4-BE49-F238E27FC236}">
                <a16:creationId xmlns:a16="http://schemas.microsoft.com/office/drawing/2014/main" id="{C14A9D4C-09AE-4163-8A35-59824B31FA0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7" name="Footer Placeholder 2">
            <a:extLst>
              <a:ext uri="{FF2B5EF4-FFF2-40B4-BE49-F238E27FC236}">
                <a16:creationId xmlns:a16="http://schemas.microsoft.com/office/drawing/2014/main" id="{D6B70DDB-3DF5-0B90-519B-7E8065313F4B}"/>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955F098-16F5-6701-EE62-E93A91A50E5B}"/>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590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AAC6-4A56-443B-80FC-36DBA5841EFA}"/>
              </a:ext>
            </a:extLst>
          </p:cNvPr>
          <p:cNvSpPr>
            <a:spLocks noGrp="1"/>
          </p:cNvSpPr>
          <p:nvPr>
            <p:ph type="title"/>
          </p:nvPr>
        </p:nvSpPr>
        <p:spPr>
          <a:xfrm>
            <a:off x="1403648" y="620688"/>
            <a:ext cx="6589199" cy="1280890"/>
          </a:xfrm>
        </p:spPr>
        <p:txBody>
          <a:bodyPr/>
          <a:lstStyle/>
          <a:p>
            <a:r>
              <a:rPr lang="en-GB" dirty="0"/>
              <a:t>Exam practice</a:t>
            </a:r>
          </a:p>
        </p:txBody>
      </p:sp>
      <p:pic>
        <p:nvPicPr>
          <p:cNvPr id="4" name="Content Placeholder 3">
            <a:extLst>
              <a:ext uri="{FF2B5EF4-FFF2-40B4-BE49-F238E27FC236}">
                <a16:creationId xmlns:a16="http://schemas.microsoft.com/office/drawing/2014/main" id="{58411141-9457-DDD7-74AB-73B63BFEA0E9}"/>
              </a:ext>
            </a:extLst>
          </p:cNvPr>
          <p:cNvPicPr>
            <a:picLocks noGrp="1" noChangeAspect="1"/>
          </p:cNvPicPr>
          <p:nvPr>
            <p:ph idx="1"/>
          </p:nvPr>
        </p:nvPicPr>
        <p:blipFill>
          <a:blip r:embed="rId3"/>
          <a:srcRect b="3737"/>
          <a:stretch/>
        </p:blipFill>
        <p:spPr>
          <a:xfrm>
            <a:off x="1403648" y="1730427"/>
            <a:ext cx="6984776" cy="4036559"/>
          </a:xfrm>
          <a:prstGeom prst="rect">
            <a:avLst/>
          </a:prstGeom>
        </p:spPr>
      </p:pic>
      <p:pic>
        <p:nvPicPr>
          <p:cNvPr id="5" name="Picture 4">
            <a:extLst>
              <a:ext uri="{FF2B5EF4-FFF2-40B4-BE49-F238E27FC236}">
                <a16:creationId xmlns:a16="http://schemas.microsoft.com/office/drawing/2014/main" id="{A959D7DE-AB74-7E88-AEAA-98FC71266BB7}"/>
              </a:ext>
            </a:extLst>
          </p:cNvPr>
          <p:cNvPicPr>
            <a:picLocks noChangeAspect="1"/>
          </p:cNvPicPr>
          <p:nvPr/>
        </p:nvPicPr>
        <p:blipFill>
          <a:blip r:embed="rId4"/>
          <a:stretch>
            <a:fillRect/>
          </a:stretch>
        </p:blipFill>
        <p:spPr>
          <a:xfrm>
            <a:off x="1403648" y="5863294"/>
            <a:ext cx="6984776" cy="979509"/>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E4005ED-5CE1-4DC9-AA4C-93DA859D07A8}"/>
                  </a:ext>
                </a:extLst>
              </p14:cNvPr>
              <p14:cNvContentPartPr/>
              <p14:nvPr/>
            </p14:nvContentPartPr>
            <p14:xfrm>
              <a:off x="2932920" y="5278680"/>
              <a:ext cx="360" cy="360"/>
            </p14:xfrm>
          </p:contentPart>
        </mc:Choice>
        <mc:Fallback xmlns="">
          <p:pic>
            <p:nvPicPr>
              <p:cNvPr id="3" name="Ink 2">
                <a:extLst>
                  <a:ext uri="{FF2B5EF4-FFF2-40B4-BE49-F238E27FC236}">
                    <a16:creationId xmlns:a16="http://schemas.microsoft.com/office/drawing/2014/main" id="{8E4005ED-5CE1-4DC9-AA4C-93DA859D07A8}"/>
                  </a:ext>
                </a:extLst>
              </p:cNvPr>
              <p:cNvPicPr/>
              <p:nvPr/>
            </p:nvPicPr>
            <p:blipFill>
              <a:blip r:embed="rId6"/>
              <a:stretch>
                <a:fillRect/>
              </a:stretch>
            </p:blipFill>
            <p:spPr>
              <a:xfrm>
                <a:off x="2923560" y="5269320"/>
                <a:ext cx="19080" cy="19080"/>
              </a:xfrm>
              <a:prstGeom prst="rect">
                <a:avLst/>
              </a:prstGeom>
            </p:spPr>
          </p:pic>
        </mc:Fallback>
      </mc:AlternateContent>
      <p:pic>
        <p:nvPicPr>
          <p:cNvPr id="6" name="Picture 5">
            <a:extLst>
              <a:ext uri="{FF2B5EF4-FFF2-40B4-BE49-F238E27FC236}">
                <a16:creationId xmlns:a16="http://schemas.microsoft.com/office/drawing/2014/main" id="{92562101-DFF5-9334-C5EE-F12D0DEF20C8}"/>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724131" y="1879822"/>
            <a:ext cx="7695738" cy="3098355"/>
          </a:xfrm>
          <a:prstGeom prst="rect">
            <a:avLst/>
          </a:prstGeom>
        </p:spPr>
      </p:pic>
      <p:pic>
        <p:nvPicPr>
          <p:cNvPr id="7" name="Picture 6">
            <a:extLst>
              <a:ext uri="{FF2B5EF4-FFF2-40B4-BE49-F238E27FC236}">
                <a16:creationId xmlns:a16="http://schemas.microsoft.com/office/drawing/2014/main" id="{10DEBB43-6F98-111C-954F-6A092261D996}"/>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4119844" y="154437"/>
            <a:ext cx="933411" cy="375797"/>
          </a:xfrm>
          <a:prstGeom prst="rect">
            <a:avLst/>
          </a:prstGeom>
        </p:spPr>
      </p:pic>
      <p:sp>
        <p:nvSpPr>
          <p:cNvPr id="8" name="Footer Placeholder 2">
            <a:extLst>
              <a:ext uri="{FF2B5EF4-FFF2-40B4-BE49-F238E27FC236}">
                <a16:creationId xmlns:a16="http://schemas.microsoft.com/office/drawing/2014/main" id="{BDADE9AA-C36F-A1A0-4D72-AE36A3A1DC79}"/>
              </a:ext>
            </a:extLst>
          </p:cNvPr>
          <p:cNvSpPr txBox="1">
            <a:spLocks/>
          </p:cNvSpPr>
          <p:nvPr/>
        </p:nvSpPr>
        <p:spPr>
          <a:xfrm>
            <a:off x="735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82DF8E3-D56B-5B51-5F5D-33E3D26D6D81}"/>
              </a:ext>
            </a:extLst>
          </p:cNvPr>
          <p:cNvSpPr txBox="1"/>
          <p:nvPr/>
        </p:nvSpPr>
        <p:spPr>
          <a:xfrm>
            <a:off x="5558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30387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2D68E5-FCBB-5204-C93B-BFCFE7ECAE2C}"/>
              </a:ext>
            </a:extLst>
          </p:cNvPr>
          <p:cNvPicPr>
            <a:picLocks noChangeAspect="1"/>
          </p:cNvPicPr>
          <p:nvPr/>
        </p:nvPicPr>
        <p:blipFill>
          <a:blip r:embed="rId3"/>
          <a:stretch>
            <a:fillRect/>
          </a:stretch>
        </p:blipFill>
        <p:spPr>
          <a:xfrm>
            <a:off x="1403648" y="1268760"/>
            <a:ext cx="7384304" cy="4613318"/>
          </a:xfrm>
          <a:prstGeom prst="rect">
            <a:avLst/>
          </a:prstGeom>
        </p:spPr>
      </p:pic>
      <p:pic>
        <p:nvPicPr>
          <p:cNvPr id="2" name="Picture 1">
            <a:extLst>
              <a:ext uri="{FF2B5EF4-FFF2-40B4-BE49-F238E27FC236}">
                <a16:creationId xmlns:a16="http://schemas.microsoft.com/office/drawing/2014/main" id="{FC9AA2EE-512C-4972-9507-0189DD51905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24131" y="1879822"/>
            <a:ext cx="7695738" cy="3098355"/>
          </a:xfrm>
          <a:prstGeom prst="rect">
            <a:avLst/>
          </a:prstGeom>
        </p:spPr>
      </p:pic>
      <p:pic>
        <p:nvPicPr>
          <p:cNvPr id="3" name="Picture 2">
            <a:extLst>
              <a:ext uri="{FF2B5EF4-FFF2-40B4-BE49-F238E27FC236}">
                <a16:creationId xmlns:a16="http://schemas.microsoft.com/office/drawing/2014/main" id="{82B20D46-2D62-BAF3-AA1B-B56E66AE8B2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19844" y="154437"/>
            <a:ext cx="933411" cy="375797"/>
          </a:xfrm>
          <a:prstGeom prst="rect">
            <a:avLst/>
          </a:prstGeom>
        </p:spPr>
      </p:pic>
      <p:sp>
        <p:nvSpPr>
          <p:cNvPr id="5" name="Footer Placeholder 2">
            <a:extLst>
              <a:ext uri="{FF2B5EF4-FFF2-40B4-BE49-F238E27FC236}">
                <a16:creationId xmlns:a16="http://schemas.microsoft.com/office/drawing/2014/main" id="{79B4A638-6794-BC17-FFB2-0E8CCD1F940B}"/>
              </a:ext>
            </a:extLst>
          </p:cNvPr>
          <p:cNvSpPr txBox="1">
            <a:spLocks/>
          </p:cNvSpPr>
          <p:nvPr/>
        </p:nvSpPr>
        <p:spPr>
          <a:xfrm>
            <a:off x="735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8A632D2-DEE8-1FE0-BF8D-3530AB530857}"/>
              </a:ext>
            </a:extLst>
          </p:cNvPr>
          <p:cNvSpPr txBox="1"/>
          <p:nvPr/>
        </p:nvSpPr>
        <p:spPr>
          <a:xfrm>
            <a:off x="5558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44985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A0B3-89BC-D0D2-2BE2-71BEB2E88DD8}"/>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7540245A-F8FB-6953-1176-543DDFB02104}"/>
              </a:ext>
            </a:extLst>
          </p:cNvPr>
          <p:cNvSpPr>
            <a:spLocks noGrp="1"/>
          </p:cNvSpPr>
          <p:nvPr>
            <p:ph idx="1"/>
          </p:nvPr>
        </p:nvSpPr>
        <p:spPr/>
        <p:txBody>
          <a:bodyPr/>
          <a:lstStyle/>
          <a:p>
            <a:r>
              <a:rPr lang="en-GB" dirty="0"/>
              <a:t>Are you able to make a distinction between labour and capital intensive production? </a:t>
            </a:r>
          </a:p>
          <a:p>
            <a:endParaRPr lang="en-GB" dirty="0"/>
          </a:p>
          <a:p>
            <a:r>
              <a:rPr lang="en-GB" dirty="0"/>
              <a:t>Can you evaluate the impact of productivity gap between two opposing countries? </a:t>
            </a:r>
          </a:p>
          <a:p>
            <a:endParaRPr lang="en-GB" dirty="0"/>
          </a:p>
          <a:p>
            <a:r>
              <a:rPr lang="en-GB" dirty="0"/>
              <a:t>Can you offer recommendations of the best way a business in a niche market can adapt to make intensive production work in their favour?</a:t>
            </a:r>
          </a:p>
          <a:p>
            <a:pPr marL="0" indent="0">
              <a:buNone/>
            </a:pPr>
            <a:endParaRPr lang="en-GB" dirty="0"/>
          </a:p>
        </p:txBody>
      </p:sp>
      <p:pic>
        <p:nvPicPr>
          <p:cNvPr id="4" name="Picture 3">
            <a:extLst>
              <a:ext uri="{FF2B5EF4-FFF2-40B4-BE49-F238E27FC236}">
                <a16:creationId xmlns:a16="http://schemas.microsoft.com/office/drawing/2014/main" id="{47A6A2D6-FF87-87C6-9C65-C309CE31D1C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24131" y="1879822"/>
            <a:ext cx="7695738" cy="3098355"/>
          </a:xfrm>
          <a:prstGeom prst="rect">
            <a:avLst/>
          </a:prstGeom>
        </p:spPr>
      </p:pic>
      <p:pic>
        <p:nvPicPr>
          <p:cNvPr id="5" name="Picture 4">
            <a:extLst>
              <a:ext uri="{FF2B5EF4-FFF2-40B4-BE49-F238E27FC236}">
                <a16:creationId xmlns:a16="http://schemas.microsoft.com/office/drawing/2014/main" id="{E665F379-6434-A7B0-1491-BA7B34D5E95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19844" y="154437"/>
            <a:ext cx="933411" cy="375797"/>
          </a:xfrm>
          <a:prstGeom prst="rect">
            <a:avLst/>
          </a:prstGeom>
        </p:spPr>
      </p:pic>
      <p:sp>
        <p:nvSpPr>
          <p:cNvPr id="6" name="Footer Placeholder 2">
            <a:extLst>
              <a:ext uri="{FF2B5EF4-FFF2-40B4-BE49-F238E27FC236}">
                <a16:creationId xmlns:a16="http://schemas.microsoft.com/office/drawing/2014/main" id="{04B08E66-A410-AC82-48CA-F96158AB3892}"/>
              </a:ext>
            </a:extLst>
          </p:cNvPr>
          <p:cNvSpPr txBox="1">
            <a:spLocks/>
          </p:cNvSpPr>
          <p:nvPr/>
        </p:nvSpPr>
        <p:spPr>
          <a:xfrm>
            <a:off x="735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F7E3982-65B7-9714-864A-4D865C770CB7}"/>
              </a:ext>
            </a:extLst>
          </p:cNvPr>
          <p:cNvSpPr txBox="1"/>
          <p:nvPr/>
        </p:nvSpPr>
        <p:spPr>
          <a:xfrm>
            <a:off x="5558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04103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International comparisons</a:t>
            </a:r>
            <a:br>
              <a:rPr lang="en-GB" dirty="0"/>
            </a:br>
            <a:endParaRPr lang="en-GB" dirty="0"/>
          </a:p>
        </p:txBody>
      </p:sp>
      <p:pic>
        <p:nvPicPr>
          <p:cNvPr id="5" name="Picture 4"/>
          <p:cNvPicPr>
            <a:picLocks noChangeAspect="1"/>
          </p:cNvPicPr>
          <p:nvPr/>
        </p:nvPicPr>
        <p:blipFill>
          <a:blip r:embed="rId2"/>
          <a:stretch>
            <a:fillRect/>
          </a:stretch>
        </p:blipFill>
        <p:spPr>
          <a:xfrm>
            <a:off x="1619672" y="2132856"/>
            <a:ext cx="7143378" cy="3471280"/>
          </a:xfrm>
          <a:prstGeom prst="rect">
            <a:avLst/>
          </a:prstGeom>
        </p:spPr>
      </p:pic>
      <p:pic>
        <p:nvPicPr>
          <p:cNvPr id="3" name="Picture 2">
            <a:extLst>
              <a:ext uri="{FF2B5EF4-FFF2-40B4-BE49-F238E27FC236}">
                <a16:creationId xmlns:a16="http://schemas.microsoft.com/office/drawing/2014/main" id="{3D3C3A01-B8BE-782B-221D-A3CE6343C75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24131" y="1879822"/>
            <a:ext cx="7695738" cy="3098355"/>
          </a:xfrm>
          <a:prstGeom prst="rect">
            <a:avLst/>
          </a:prstGeom>
        </p:spPr>
      </p:pic>
      <p:pic>
        <p:nvPicPr>
          <p:cNvPr id="4" name="Picture 3">
            <a:extLst>
              <a:ext uri="{FF2B5EF4-FFF2-40B4-BE49-F238E27FC236}">
                <a16:creationId xmlns:a16="http://schemas.microsoft.com/office/drawing/2014/main" id="{942F15A7-A962-D916-E0B0-509C9BC9053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19844" y="154437"/>
            <a:ext cx="933411" cy="375797"/>
          </a:xfrm>
          <a:prstGeom prst="rect">
            <a:avLst/>
          </a:prstGeom>
        </p:spPr>
      </p:pic>
      <p:sp>
        <p:nvSpPr>
          <p:cNvPr id="6" name="Footer Placeholder 2">
            <a:extLst>
              <a:ext uri="{FF2B5EF4-FFF2-40B4-BE49-F238E27FC236}">
                <a16:creationId xmlns:a16="http://schemas.microsoft.com/office/drawing/2014/main" id="{C902CD2A-47B4-374A-D8FE-9892F310B6CC}"/>
              </a:ext>
            </a:extLst>
          </p:cNvPr>
          <p:cNvSpPr txBox="1">
            <a:spLocks/>
          </p:cNvSpPr>
          <p:nvPr/>
        </p:nvSpPr>
        <p:spPr>
          <a:xfrm>
            <a:off x="735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22A3489-D189-E752-1EB2-3DAB67905A92}"/>
              </a:ext>
            </a:extLst>
          </p:cNvPr>
          <p:cNvSpPr txBox="1"/>
          <p:nvPr/>
        </p:nvSpPr>
        <p:spPr>
          <a:xfrm>
            <a:off x="5558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5434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Employed Persons</a:t>
            </a:r>
          </a:p>
        </p:txBody>
      </p:sp>
      <p:pic>
        <p:nvPicPr>
          <p:cNvPr id="5122" name="Picture 2" descr="United Kingdom Employed Persons"/>
          <p:cNvPicPr>
            <a:picLocks noChangeAspect="1" noChangeArrowheads="1"/>
          </p:cNvPicPr>
          <p:nvPr/>
        </p:nvPicPr>
        <p:blipFill rotWithShape="1">
          <a:blip r:embed="rId3">
            <a:extLst>
              <a:ext uri="{28A0092B-C50C-407E-A947-70E740481C1C}">
                <a14:useLocalDpi xmlns:a14="http://schemas.microsoft.com/office/drawing/2010/main" val="0"/>
              </a:ext>
            </a:extLst>
          </a:blip>
          <a:srcRect b="7637"/>
          <a:stretch/>
        </p:blipFill>
        <p:spPr bwMode="auto">
          <a:xfrm>
            <a:off x="1766394" y="2382043"/>
            <a:ext cx="6953250" cy="29911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5833B44-79AE-16B1-CBD1-6CF9B39DC45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115616" y="1879822"/>
            <a:ext cx="7695738" cy="3098355"/>
          </a:xfrm>
          <a:prstGeom prst="rect">
            <a:avLst/>
          </a:prstGeom>
        </p:spPr>
      </p:pic>
      <p:pic>
        <p:nvPicPr>
          <p:cNvPr id="4" name="Picture 3">
            <a:extLst>
              <a:ext uri="{FF2B5EF4-FFF2-40B4-BE49-F238E27FC236}">
                <a16:creationId xmlns:a16="http://schemas.microsoft.com/office/drawing/2014/main" id="{779DB738-1F62-C1DA-567F-279323791A7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511329" y="154437"/>
            <a:ext cx="933411" cy="375797"/>
          </a:xfrm>
          <a:prstGeom prst="rect">
            <a:avLst/>
          </a:prstGeom>
        </p:spPr>
      </p:pic>
      <p:sp>
        <p:nvSpPr>
          <p:cNvPr id="5" name="Footer Placeholder 2">
            <a:extLst>
              <a:ext uri="{FF2B5EF4-FFF2-40B4-BE49-F238E27FC236}">
                <a16:creationId xmlns:a16="http://schemas.microsoft.com/office/drawing/2014/main" id="{1908B585-E68A-356D-21CA-E4B5023B7439}"/>
              </a:ext>
            </a:extLst>
          </p:cNvPr>
          <p:cNvSpPr txBox="1">
            <a:spLocks/>
          </p:cNvSpPr>
          <p:nvPr/>
        </p:nvSpPr>
        <p:spPr>
          <a:xfrm>
            <a:off x="1126679"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48B81A3-DC1B-E41F-2F88-0EC962EAD0AE}"/>
              </a:ext>
            </a:extLst>
          </p:cNvPr>
          <p:cNvSpPr txBox="1"/>
          <p:nvPr/>
        </p:nvSpPr>
        <p:spPr>
          <a:xfrm>
            <a:off x="5949850"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82478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Productivity</a:t>
            </a:r>
          </a:p>
        </p:txBody>
      </p:sp>
      <p:pic>
        <p:nvPicPr>
          <p:cNvPr id="9218" name="Picture 2" descr="United Kingdom Productivity"/>
          <p:cNvPicPr>
            <a:picLocks noChangeAspect="1" noChangeArrowheads="1"/>
          </p:cNvPicPr>
          <p:nvPr/>
        </p:nvPicPr>
        <p:blipFill rotWithShape="1">
          <a:blip r:embed="rId2">
            <a:extLst>
              <a:ext uri="{28A0092B-C50C-407E-A947-70E740481C1C}">
                <a14:useLocalDpi xmlns:a14="http://schemas.microsoft.com/office/drawing/2010/main" val="0"/>
              </a:ext>
            </a:extLst>
          </a:blip>
          <a:srcRect b="5934"/>
          <a:stretch/>
        </p:blipFill>
        <p:spPr bwMode="auto">
          <a:xfrm>
            <a:off x="1835696" y="2277833"/>
            <a:ext cx="7065254" cy="3095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EE92FB7-3683-9DCA-919B-81FEB345094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8" name="Picture 7">
            <a:extLst>
              <a:ext uri="{FF2B5EF4-FFF2-40B4-BE49-F238E27FC236}">
                <a16:creationId xmlns:a16="http://schemas.microsoft.com/office/drawing/2014/main" id="{285CC709-1494-8DD6-EC79-94A142D2786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727353" y="154437"/>
            <a:ext cx="933411" cy="375797"/>
          </a:xfrm>
          <a:prstGeom prst="rect">
            <a:avLst/>
          </a:prstGeom>
        </p:spPr>
      </p:pic>
      <p:sp>
        <p:nvSpPr>
          <p:cNvPr id="9" name="Footer Placeholder 2">
            <a:extLst>
              <a:ext uri="{FF2B5EF4-FFF2-40B4-BE49-F238E27FC236}">
                <a16:creationId xmlns:a16="http://schemas.microsoft.com/office/drawing/2014/main" id="{76D7D369-51C7-4E8D-9926-21F2BCFB1FB0}"/>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CE92FF3-9981-B767-1E92-B43828B08DFA}"/>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6935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177443" y="1234344"/>
            <a:ext cx="7169065" cy="5716389"/>
            <a:chOff x="2483768" y="1504765"/>
            <a:chExt cx="6697318" cy="5449702"/>
          </a:xfrm>
        </p:grpSpPr>
        <p:grpSp>
          <p:nvGrpSpPr>
            <p:cNvPr id="12" name="Group 11"/>
            <p:cNvGrpSpPr/>
            <p:nvPr/>
          </p:nvGrpSpPr>
          <p:grpSpPr>
            <a:xfrm>
              <a:off x="2483768" y="1921016"/>
              <a:ext cx="6697318" cy="5033451"/>
              <a:chOff x="533400" y="832086"/>
              <a:chExt cx="7422976" cy="6328156"/>
            </a:xfrm>
          </p:grpSpPr>
          <p:cxnSp>
            <p:nvCxnSpPr>
              <p:cNvPr id="6" name="Straight Connector 5"/>
              <p:cNvCxnSpPr/>
              <p:nvPr/>
            </p:nvCxnSpPr>
            <p:spPr>
              <a:xfrm>
                <a:off x="971600" y="832086"/>
                <a:ext cx="0" cy="547260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600" y="6296146"/>
                <a:ext cx="69847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Arc 1030"/>
              <p:cNvSpPr>
                <a:spLocks/>
              </p:cNvSpPr>
              <p:nvPr/>
            </p:nvSpPr>
            <p:spPr bwMode="auto">
              <a:xfrm>
                <a:off x="533400" y="1975666"/>
                <a:ext cx="5478760" cy="5184576"/>
              </a:xfrm>
              <a:custGeom>
                <a:avLst/>
                <a:gdLst>
                  <a:gd name="T0" fmla="*/ 2147483647 w 21291"/>
                  <a:gd name="T1" fmla="*/ 0 h 21528"/>
                  <a:gd name="T2" fmla="*/ 2147483647 w 21291"/>
                  <a:gd name="T3" fmla="*/ 2147483647 h 21528"/>
                  <a:gd name="T4" fmla="*/ 0 w 21291"/>
                  <a:gd name="T5" fmla="*/ 2147483647 h 21528"/>
                  <a:gd name="T6" fmla="*/ 0 60000 65536"/>
                  <a:gd name="T7" fmla="*/ 0 60000 65536"/>
                  <a:gd name="T8" fmla="*/ 0 60000 65536"/>
                  <a:gd name="T9" fmla="*/ 0 w 21291"/>
                  <a:gd name="T10" fmla="*/ 0 h 21528"/>
                  <a:gd name="T11" fmla="*/ 21291 w 21291"/>
                  <a:gd name="T12" fmla="*/ 21528 h 21528"/>
                  <a:gd name="connsiteX0" fmla="*/ 1761 w 21291"/>
                  <a:gd name="connsiteY0" fmla="*/ 0 h 21529"/>
                  <a:gd name="connsiteX1" fmla="*/ 21291 w 21291"/>
                  <a:gd name="connsiteY1" fmla="*/ 17890 h 21529"/>
                  <a:gd name="connsiteX0" fmla="*/ 1761 w 21291"/>
                  <a:gd name="connsiteY0" fmla="*/ 0 h 21529"/>
                  <a:gd name="connsiteX1" fmla="*/ 21291 w 21291"/>
                  <a:gd name="connsiteY1" fmla="*/ 17890 h 21529"/>
                  <a:gd name="connsiteX2" fmla="*/ 0 w 21291"/>
                  <a:gd name="connsiteY2" fmla="*/ 21529 h 21529"/>
                  <a:gd name="connsiteX3" fmla="*/ 2068 w 21291"/>
                  <a:gd name="connsiteY3" fmla="*/ 359 h 21529"/>
                  <a:gd name="connsiteX0" fmla="*/ 1761 w 21291"/>
                  <a:gd name="connsiteY0" fmla="*/ 0 h 21529"/>
                  <a:gd name="connsiteX1" fmla="*/ 21291 w 21291"/>
                  <a:gd name="connsiteY1" fmla="*/ 17890 h 21529"/>
                  <a:gd name="connsiteX0" fmla="*/ 1761 w 21291"/>
                  <a:gd name="connsiteY0" fmla="*/ 0 h 21529"/>
                  <a:gd name="connsiteX1" fmla="*/ 21291 w 21291"/>
                  <a:gd name="connsiteY1" fmla="*/ 17890 h 21529"/>
                  <a:gd name="connsiteX2" fmla="*/ 0 w 21291"/>
                  <a:gd name="connsiteY2" fmla="*/ 21529 h 21529"/>
                  <a:gd name="connsiteX3" fmla="*/ 2068 w 21291"/>
                  <a:gd name="connsiteY3" fmla="*/ 359 h 21529"/>
                  <a:gd name="connsiteX4" fmla="*/ 1761 w 21291"/>
                  <a:gd name="connsiteY4" fmla="*/ 0 h 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1" h="21529" fill="none" extrusionOk="0">
                    <a:moveTo>
                      <a:pt x="1761" y="0"/>
                    </a:moveTo>
                    <a:cubicBezTo>
                      <a:pt x="11592" y="805"/>
                      <a:pt x="19629" y="8167"/>
                      <a:pt x="21291" y="17890"/>
                    </a:cubicBezTo>
                  </a:path>
                  <a:path w="21291" h="21529" stroke="0" extrusionOk="0">
                    <a:moveTo>
                      <a:pt x="1761" y="0"/>
                    </a:moveTo>
                    <a:cubicBezTo>
                      <a:pt x="11592" y="805"/>
                      <a:pt x="19629" y="8167"/>
                      <a:pt x="21291" y="17890"/>
                    </a:cubicBezTo>
                    <a:lnTo>
                      <a:pt x="0" y="21529"/>
                    </a:lnTo>
                    <a:cubicBezTo>
                      <a:pt x="587" y="14353"/>
                      <a:pt x="2068" y="359"/>
                      <a:pt x="2068" y="359"/>
                    </a:cubicBezTo>
                    <a:lnTo>
                      <a:pt x="1761" y="0"/>
                    </a:lnTo>
                    <a:close/>
                  </a:path>
                </a:pathLst>
              </a:custGeom>
              <a:noFill/>
              <a:ln w="508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sp>
          <p:nvSpPr>
            <p:cNvPr id="10" name="TextBox 9"/>
            <p:cNvSpPr txBox="1"/>
            <p:nvPr/>
          </p:nvSpPr>
          <p:spPr>
            <a:xfrm>
              <a:off x="2522581" y="1504765"/>
              <a:ext cx="1517900" cy="352102"/>
            </a:xfrm>
            <a:prstGeom prst="rect">
              <a:avLst/>
            </a:prstGeom>
            <a:noFill/>
          </p:spPr>
          <p:txBody>
            <a:bodyPr wrap="square" rtlCol="0">
              <a:spAutoFit/>
            </a:bodyPr>
            <a:lstStyle/>
            <a:p>
              <a:r>
                <a:rPr lang="en-GB" dirty="0"/>
                <a:t>Manufacturing</a:t>
              </a:r>
              <a:endParaRPr lang="en-GB" sz="1200" dirty="0"/>
            </a:p>
          </p:txBody>
        </p:sp>
        <p:sp>
          <p:nvSpPr>
            <p:cNvPr id="13" name="TextBox 12"/>
            <p:cNvSpPr txBox="1"/>
            <p:nvPr/>
          </p:nvSpPr>
          <p:spPr>
            <a:xfrm>
              <a:off x="7956376" y="6273959"/>
              <a:ext cx="1089222" cy="352102"/>
            </a:xfrm>
            <a:prstGeom prst="rect">
              <a:avLst/>
            </a:prstGeom>
            <a:noFill/>
          </p:spPr>
          <p:txBody>
            <a:bodyPr wrap="square" rtlCol="0">
              <a:spAutoFit/>
            </a:bodyPr>
            <a:lstStyle/>
            <a:p>
              <a:r>
                <a:rPr lang="en-GB" dirty="0"/>
                <a:t>Services</a:t>
              </a:r>
              <a:endParaRPr lang="en-GB" sz="1200" dirty="0"/>
            </a:p>
          </p:txBody>
        </p:sp>
        <p:sp>
          <p:nvSpPr>
            <p:cNvPr id="17" name="TextBox 16"/>
            <p:cNvSpPr txBox="1"/>
            <p:nvPr/>
          </p:nvSpPr>
          <p:spPr>
            <a:xfrm>
              <a:off x="4675387" y="3100187"/>
              <a:ext cx="559927" cy="369332"/>
            </a:xfrm>
            <a:prstGeom prst="rect">
              <a:avLst/>
            </a:prstGeom>
            <a:noFill/>
          </p:spPr>
          <p:txBody>
            <a:bodyPr wrap="square" rtlCol="0">
              <a:spAutoFit/>
            </a:bodyPr>
            <a:lstStyle/>
            <a:p>
              <a:pPr marL="285750" indent="-285750">
                <a:buFont typeface="Arial" pitchFamily="34" charset="0"/>
                <a:buChar char="•"/>
              </a:pPr>
              <a:r>
                <a:rPr lang="en-GB" dirty="0">
                  <a:solidFill>
                    <a:srgbClr val="FF0000"/>
                  </a:solidFill>
                </a:rPr>
                <a:t>A</a:t>
              </a:r>
            </a:p>
          </p:txBody>
        </p:sp>
        <p:sp>
          <p:nvSpPr>
            <p:cNvPr id="20" name="TextBox 19"/>
            <p:cNvSpPr txBox="1"/>
            <p:nvPr/>
          </p:nvSpPr>
          <p:spPr>
            <a:xfrm>
              <a:off x="6926425" y="5049083"/>
              <a:ext cx="559927" cy="369332"/>
            </a:xfrm>
            <a:prstGeom prst="rect">
              <a:avLst/>
            </a:prstGeom>
            <a:noFill/>
          </p:spPr>
          <p:txBody>
            <a:bodyPr wrap="square" rtlCol="0">
              <a:spAutoFit/>
            </a:bodyPr>
            <a:lstStyle/>
            <a:p>
              <a:pPr marL="285750" indent="-285750">
                <a:buFont typeface="Arial" pitchFamily="34" charset="0"/>
                <a:buChar char="•"/>
              </a:pPr>
              <a:r>
                <a:rPr lang="en-GB" dirty="0">
                  <a:solidFill>
                    <a:srgbClr val="FFC000"/>
                  </a:solidFill>
                </a:rPr>
                <a:t>B</a:t>
              </a:r>
            </a:p>
          </p:txBody>
        </p:sp>
        <p:sp>
          <p:nvSpPr>
            <p:cNvPr id="21" name="TextBox 20"/>
            <p:cNvSpPr txBox="1"/>
            <p:nvPr/>
          </p:nvSpPr>
          <p:spPr>
            <a:xfrm>
              <a:off x="4395423" y="4198467"/>
              <a:ext cx="559927" cy="369332"/>
            </a:xfrm>
            <a:prstGeom prst="rect">
              <a:avLst/>
            </a:prstGeom>
            <a:noFill/>
          </p:spPr>
          <p:txBody>
            <a:bodyPr wrap="square" rtlCol="0">
              <a:spAutoFit/>
            </a:bodyPr>
            <a:lstStyle/>
            <a:p>
              <a:pPr marL="285750" indent="-285750">
                <a:buFont typeface="Arial" pitchFamily="34" charset="0"/>
                <a:buChar char="•"/>
              </a:pPr>
              <a:r>
                <a:rPr lang="en-GB" b="1" dirty="0">
                  <a:solidFill>
                    <a:srgbClr val="0070C0"/>
                  </a:solidFill>
                </a:rPr>
                <a:t>C</a:t>
              </a:r>
            </a:p>
          </p:txBody>
        </p:sp>
        <p:sp>
          <p:nvSpPr>
            <p:cNvPr id="22" name="TextBox 21"/>
            <p:cNvSpPr txBox="1"/>
            <p:nvPr/>
          </p:nvSpPr>
          <p:spPr>
            <a:xfrm>
              <a:off x="4526598" y="2467443"/>
              <a:ext cx="559927" cy="369332"/>
            </a:xfrm>
            <a:prstGeom prst="rect">
              <a:avLst/>
            </a:prstGeom>
            <a:noFill/>
          </p:spPr>
          <p:txBody>
            <a:bodyPr wrap="square" rtlCol="0">
              <a:spAutoFit/>
            </a:bodyPr>
            <a:lstStyle/>
            <a:p>
              <a:pPr marL="285750" indent="-285750">
                <a:buFont typeface="Arial" pitchFamily="34" charset="0"/>
                <a:buChar char="•"/>
              </a:pPr>
              <a:r>
                <a:rPr lang="en-GB" b="1" dirty="0">
                  <a:solidFill>
                    <a:srgbClr val="92D050"/>
                  </a:solidFill>
                </a:rPr>
                <a:t>D</a:t>
              </a:r>
            </a:p>
          </p:txBody>
        </p:sp>
      </p:grpSp>
      <p:sp>
        <p:nvSpPr>
          <p:cNvPr id="26" name="Rectangle 2"/>
          <p:cNvSpPr>
            <a:spLocks noGrp="1" noChangeArrowheads="1"/>
          </p:cNvSpPr>
          <p:nvPr>
            <p:ph type="title"/>
          </p:nvPr>
        </p:nvSpPr>
        <p:spPr>
          <a:xfrm>
            <a:off x="1177443" y="129955"/>
            <a:ext cx="7994848" cy="833485"/>
          </a:xfrm>
        </p:spPr>
        <p:txBody>
          <a:bodyPr>
            <a:normAutofit fontScale="90000"/>
          </a:bodyPr>
          <a:lstStyle/>
          <a:p>
            <a:r>
              <a:rPr lang="en-GB" sz="4000" dirty="0"/>
              <a:t>Productivity and economic growth</a:t>
            </a:r>
            <a:br>
              <a:rPr lang="en-GB" sz="3200" dirty="0"/>
            </a:br>
            <a:endParaRPr lang="en-GB" sz="3200" dirty="0"/>
          </a:p>
        </p:txBody>
      </p:sp>
      <p:sp>
        <p:nvSpPr>
          <p:cNvPr id="2" name="Rectangle 1"/>
          <p:cNvSpPr/>
          <p:nvPr/>
        </p:nvSpPr>
        <p:spPr>
          <a:xfrm>
            <a:off x="6602516" y="2586524"/>
            <a:ext cx="2426714" cy="32932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GB" sz="1600" dirty="0"/>
              <a:t>By operating on the PPC, society is using its resources efficiently. If it operated within the PPC, at point C, it could produce more whilst it is unable to operate outside the PPC, at point D. </a:t>
            </a:r>
          </a:p>
          <a:p>
            <a:pPr marL="285750" indent="-285750">
              <a:buFont typeface="Arial" panose="020B0604020202020204" pitchFamily="34" charset="0"/>
              <a:buChar char="•"/>
            </a:pPr>
            <a:r>
              <a:rPr lang="en-GB" sz="1600" dirty="0"/>
              <a:t>Therefore, it is </a:t>
            </a:r>
            <a:r>
              <a:rPr lang="en-GB" sz="1600" b="1" dirty="0">
                <a:solidFill>
                  <a:srgbClr val="FFC000"/>
                </a:solidFill>
              </a:rPr>
              <a:t>productively efficient </a:t>
            </a:r>
            <a:r>
              <a:rPr lang="en-GB" sz="1600" dirty="0"/>
              <a:t>anywhere on the PPC, such as at point A or B.</a:t>
            </a:r>
          </a:p>
        </p:txBody>
      </p:sp>
      <p:sp>
        <p:nvSpPr>
          <p:cNvPr id="3" name="TextBox 2">
            <a:extLst>
              <a:ext uri="{FF2B5EF4-FFF2-40B4-BE49-F238E27FC236}">
                <a16:creationId xmlns:a16="http://schemas.microsoft.com/office/drawing/2014/main" id="{FCEB3C49-BF98-8BA9-9344-A1D8D43CC9BD}"/>
              </a:ext>
            </a:extLst>
          </p:cNvPr>
          <p:cNvSpPr txBox="1"/>
          <p:nvPr/>
        </p:nvSpPr>
        <p:spPr>
          <a:xfrm>
            <a:off x="4239638" y="751731"/>
            <a:ext cx="4458316" cy="2308324"/>
          </a:xfrm>
          <a:prstGeom prst="rect">
            <a:avLst/>
          </a:prstGeom>
          <a:noFill/>
        </p:spPr>
        <p:txBody>
          <a:bodyPr wrap="square" rtlCol="0">
            <a:spAutoFit/>
          </a:bodyPr>
          <a:lstStyle/>
          <a:p>
            <a:pPr marL="285750" indent="-285750">
              <a:buFont typeface="Arial" panose="020B0604020202020204" pitchFamily="34" charset="0"/>
              <a:buChar char="•"/>
            </a:pPr>
            <a:r>
              <a:rPr lang="en-GB" sz="1800" b="1" dirty="0">
                <a:solidFill>
                  <a:srgbClr val="FF0000"/>
                </a:solidFill>
              </a:rPr>
              <a:t>Productive efficiency </a:t>
            </a:r>
            <a:r>
              <a:rPr lang="en-GB" sz="1800" dirty="0"/>
              <a:t>occurs anywhere along the PPC e.g. </a:t>
            </a:r>
            <a:r>
              <a:rPr lang="en-GB" sz="1800" b="1" dirty="0">
                <a:solidFill>
                  <a:srgbClr val="FF0000"/>
                </a:solidFill>
              </a:rPr>
              <a:t>point A</a:t>
            </a:r>
            <a:r>
              <a:rPr lang="en-GB" sz="1800" dirty="0"/>
              <a:t> or </a:t>
            </a:r>
            <a:r>
              <a:rPr lang="en-GB" sz="1800" b="1" dirty="0">
                <a:solidFill>
                  <a:srgbClr val="FFC000"/>
                </a:solidFill>
              </a:rPr>
              <a:t>point B</a:t>
            </a:r>
            <a:r>
              <a:rPr lang="en-GB" sz="1800" dirty="0"/>
              <a:t>. </a:t>
            </a:r>
          </a:p>
          <a:p>
            <a:pPr marL="285750" indent="-285750">
              <a:buFont typeface="Arial" panose="020B0604020202020204" pitchFamily="34" charset="0"/>
              <a:buChar char="•"/>
            </a:pPr>
            <a:r>
              <a:rPr lang="en-GB" sz="1800" dirty="0"/>
              <a:t>Producing at </a:t>
            </a:r>
            <a:r>
              <a:rPr lang="en-GB" sz="1800" b="1" dirty="0">
                <a:solidFill>
                  <a:srgbClr val="0070C0"/>
                </a:solidFill>
              </a:rPr>
              <a:t>point C</a:t>
            </a:r>
            <a:r>
              <a:rPr lang="en-GB" sz="1800" dirty="0"/>
              <a:t> shows an inefficiency as not all resources are being used.</a:t>
            </a:r>
            <a:r>
              <a:rPr lang="en-GB" sz="1800" b="1" dirty="0">
                <a:solidFill>
                  <a:srgbClr val="92D050"/>
                </a:solidFill>
              </a:rPr>
              <a:t> </a:t>
            </a:r>
          </a:p>
          <a:p>
            <a:pPr marL="285750" indent="-285750">
              <a:buFont typeface="Arial" panose="020B0604020202020204" pitchFamily="34" charset="0"/>
              <a:buChar char="•"/>
            </a:pPr>
            <a:r>
              <a:rPr lang="en-GB" sz="1800" b="1" dirty="0">
                <a:solidFill>
                  <a:srgbClr val="92D050"/>
                </a:solidFill>
              </a:rPr>
              <a:t>Point D</a:t>
            </a:r>
            <a:r>
              <a:rPr lang="en-GB" sz="1800" dirty="0"/>
              <a:t> is unobtainable as there are not enough resources to produce this level of output. </a:t>
            </a:r>
          </a:p>
          <a:p>
            <a:pPr algn="ctr"/>
            <a:endParaRPr lang="en-GB" dirty="0"/>
          </a:p>
        </p:txBody>
      </p:sp>
      <p:pic>
        <p:nvPicPr>
          <p:cNvPr id="4" name="Picture 3">
            <a:extLst>
              <a:ext uri="{FF2B5EF4-FFF2-40B4-BE49-F238E27FC236}">
                <a16:creationId xmlns:a16="http://schemas.microsoft.com/office/drawing/2014/main" id="{6F728E2C-FC50-EE3B-5FF5-DF655B2D803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331640" y="1879822"/>
            <a:ext cx="7695738" cy="3098355"/>
          </a:xfrm>
          <a:prstGeom prst="rect">
            <a:avLst/>
          </a:prstGeom>
        </p:spPr>
      </p:pic>
      <p:pic>
        <p:nvPicPr>
          <p:cNvPr id="5" name="Picture 4">
            <a:extLst>
              <a:ext uri="{FF2B5EF4-FFF2-40B4-BE49-F238E27FC236}">
                <a16:creationId xmlns:a16="http://schemas.microsoft.com/office/drawing/2014/main" id="{E8A047E1-D2B9-57CB-610D-67E5745AE1A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815873" y="129955"/>
            <a:ext cx="933411" cy="375797"/>
          </a:xfrm>
          <a:prstGeom prst="rect">
            <a:avLst/>
          </a:prstGeom>
        </p:spPr>
      </p:pic>
      <p:sp>
        <p:nvSpPr>
          <p:cNvPr id="7" name="Footer Placeholder 2">
            <a:extLst>
              <a:ext uri="{FF2B5EF4-FFF2-40B4-BE49-F238E27FC236}">
                <a16:creationId xmlns:a16="http://schemas.microsoft.com/office/drawing/2014/main" id="{4615769A-52DA-90F3-74CB-8ADA1A8F036F}"/>
              </a:ext>
            </a:extLst>
          </p:cNvPr>
          <p:cNvSpPr txBox="1">
            <a:spLocks/>
          </p:cNvSpPr>
          <p:nvPr/>
        </p:nvSpPr>
        <p:spPr>
          <a:xfrm>
            <a:off x="1342703"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365409E-2C14-0829-839B-925B02481104}"/>
              </a:ext>
            </a:extLst>
          </p:cNvPr>
          <p:cNvSpPr txBox="1"/>
          <p:nvPr/>
        </p:nvSpPr>
        <p:spPr>
          <a:xfrm>
            <a:off x="6165874"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0108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Custom 2">
      <a:dk1>
        <a:srgbClr val="FF0000"/>
      </a:dk1>
      <a:lt1>
        <a:sysClr val="window" lastClr="FFFFFF"/>
      </a:lt1>
      <a:dk2>
        <a:srgbClr val="FF0000"/>
      </a:dk2>
      <a:lt2>
        <a:srgbClr val="FFFFFF"/>
      </a:lt2>
      <a:accent1>
        <a:srgbClr val="FF0000"/>
      </a:accent1>
      <a:accent2>
        <a:srgbClr val="FF0000"/>
      </a:accent2>
      <a:accent3>
        <a:srgbClr val="FF0000"/>
      </a:accent3>
      <a:accent4>
        <a:srgbClr val="FF0000"/>
      </a:accent4>
      <a:accent5>
        <a:srgbClr val="FF0000"/>
      </a:accent5>
      <a:accent6>
        <a:srgbClr val="FF0000"/>
      </a:accent6>
      <a:hlink>
        <a:srgbClr val="FF0000"/>
      </a:hlink>
      <a:folHlink>
        <a:srgbClr val="FF000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436DC3638E3742B0B79B63F34FDF66" ma:contentTypeVersion="3" ma:contentTypeDescription="Create a new document." ma:contentTypeScope="" ma:versionID="d64795dab92fb0753da3ac3dcea45ebb">
  <xsd:schema xmlns:xsd="http://www.w3.org/2001/XMLSchema" xmlns:xs="http://www.w3.org/2001/XMLSchema" xmlns:p="http://schemas.microsoft.com/office/2006/metadata/properties" xmlns:ns2="f8e32401-6fd2-4ce4-872f-f2e7513af3c3" targetNamespace="http://schemas.microsoft.com/office/2006/metadata/properties" ma:root="true" ma:fieldsID="c461cdc0747bd0c959b2f0c83f7c3984" ns2:_="">
    <xsd:import namespace="f8e32401-6fd2-4ce4-872f-f2e7513af3c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32401-6fd2-4ce4-872f-f2e7513af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E2DB6E-8F07-4258-BC88-569AD9D82EC8}">
  <ds:schemaRefs>
    <ds:schemaRef ds:uri="http://schemas.microsoft.com/sharepoint/v3/contenttype/forms"/>
  </ds:schemaRefs>
</ds:datastoreItem>
</file>

<file path=customXml/itemProps2.xml><?xml version="1.0" encoding="utf-8"?>
<ds:datastoreItem xmlns:ds="http://schemas.openxmlformats.org/officeDocument/2006/customXml" ds:itemID="{33A735FC-5059-47E9-AB3E-DF64D304E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32401-6fd2-4ce4-872f-f2e7513af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277A0A-4A2B-4EA7-9EAC-7FF5B0228ED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2471</TotalTime>
  <Words>1524</Words>
  <Application>Microsoft Office PowerPoint</Application>
  <PresentationFormat>On-screen Show (4:3)</PresentationFormat>
  <Paragraphs>183</Paragraphs>
  <Slides>20</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Calibri Light</vt:lpstr>
      <vt:lpstr>Century Gothic</vt:lpstr>
      <vt:lpstr>gg sans</vt:lpstr>
      <vt:lpstr>Times New Roman</vt:lpstr>
      <vt:lpstr>Tw Cen MT</vt:lpstr>
      <vt:lpstr>Tw Cen MT Condensed</vt:lpstr>
      <vt:lpstr>Wingdings 3</vt:lpstr>
      <vt:lpstr>1_Office Theme</vt:lpstr>
      <vt:lpstr>Integral</vt:lpstr>
      <vt:lpstr>2.3.1 Productivity 2.3 Productive efficiency </vt:lpstr>
      <vt:lpstr>Recall</vt:lpstr>
      <vt:lpstr>Exam practice</vt:lpstr>
      <vt:lpstr>PowerPoint Presentation</vt:lpstr>
      <vt:lpstr>Learning Objectives </vt:lpstr>
      <vt:lpstr>International comparisons </vt:lpstr>
      <vt:lpstr>Employed Persons</vt:lpstr>
      <vt:lpstr>Productivity</vt:lpstr>
      <vt:lpstr>Productivity and economic growth </vt:lpstr>
      <vt:lpstr>Productivity and economic growth </vt:lpstr>
      <vt:lpstr>GDP From Manufacturing</vt:lpstr>
      <vt:lpstr>Student Activity</vt:lpstr>
      <vt:lpstr>GDP Growth Rate</vt:lpstr>
      <vt:lpstr>Labour and Capital intensive production</vt:lpstr>
      <vt:lpstr>Student Activity </vt:lpstr>
      <vt:lpstr>Capital intensive </vt:lpstr>
      <vt:lpstr>Labour intensive </vt:lpstr>
      <vt:lpstr>In pairs</vt:lpstr>
      <vt:lpstr>Create a guide to staff/equipment on labour v Capital intensive </vt:lpstr>
      <vt:lpstr>Check your knowledge</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Chezka Mae Madrona</cp:lastModifiedBy>
  <cp:revision>393</cp:revision>
  <dcterms:created xsi:type="dcterms:W3CDTF">2009-08-01T13:37:35Z</dcterms:created>
  <dcterms:modified xsi:type="dcterms:W3CDTF">2025-03-18T08:24:18Z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0x0101002C436DC3638E3742B0B79B63F34FDF66</vt:lpwstr>
  </property>
</Properties>
</file>