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1" r:id="rId4"/>
    <p:sldMasterId id="2147484034" r:id="rId5"/>
  </p:sldMasterIdLst>
  <p:notesMasterIdLst>
    <p:notesMasterId r:id="rId19"/>
  </p:notesMasterIdLst>
  <p:handoutMasterIdLst>
    <p:handoutMasterId r:id="rId20"/>
  </p:handoutMasterIdLst>
  <p:sldIdLst>
    <p:sldId id="307" r:id="rId6"/>
    <p:sldId id="288" r:id="rId7"/>
    <p:sldId id="273" r:id="rId8"/>
    <p:sldId id="257" r:id="rId9"/>
    <p:sldId id="274" r:id="rId10"/>
    <p:sldId id="258" r:id="rId11"/>
    <p:sldId id="300" r:id="rId12"/>
    <p:sldId id="268" r:id="rId13"/>
    <p:sldId id="259" r:id="rId14"/>
    <p:sldId id="301" r:id="rId15"/>
    <p:sldId id="261" r:id="rId16"/>
    <p:sldId id="262" r:id="rId17"/>
    <p:sldId id="30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28"/>
    <p:restoredTop sz="94615"/>
  </p:normalViewPr>
  <p:slideViewPr>
    <p:cSldViewPr>
      <p:cViewPr varScale="1">
        <p:scale>
          <a:sx n="125" d="100"/>
          <a:sy n="125" d="100"/>
        </p:scale>
        <p:origin x="1068"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2D762D55-B2DE-4921-B02F-7F28E7E493D3}"/>
    <pc:docChg chg="custSel modSld">
      <pc:chgData name="Max Thrilling" userId="1a0901c82f0d6655" providerId="LiveId" clId="{2D762D55-B2DE-4921-B02F-7F28E7E493D3}" dt="2024-04-16T14:42:09.916" v="1" actId="478"/>
      <pc:docMkLst>
        <pc:docMk/>
      </pc:docMkLst>
      <pc:sldChg chg="addSp delSp modSp mod">
        <pc:chgData name="Max Thrilling" userId="1a0901c82f0d6655" providerId="LiveId" clId="{2D762D55-B2DE-4921-B02F-7F28E7E493D3}" dt="2024-04-16T14:42:09.916" v="1" actId="478"/>
        <pc:sldMkLst>
          <pc:docMk/>
          <pc:sldMk cId="3138863322" sldId="307"/>
        </pc:sldMkLst>
        <pc:spChg chg="del">
          <ac:chgData name="Max Thrilling" userId="1a0901c82f0d6655" providerId="LiveId" clId="{2D762D55-B2DE-4921-B02F-7F28E7E493D3}" dt="2024-04-16T14:42:07.168" v="0" actId="478"/>
          <ac:spMkLst>
            <pc:docMk/>
            <pc:sldMk cId="3138863322" sldId="307"/>
            <ac:spMk id="3" creationId="{00000000-0000-0000-0000-000000000000}"/>
          </ac:spMkLst>
        </pc:spChg>
        <pc:spChg chg="add del mod">
          <ac:chgData name="Max Thrilling" userId="1a0901c82f0d6655" providerId="LiveId" clId="{2D762D55-B2DE-4921-B02F-7F28E7E493D3}" dt="2024-04-16T14:42:09.916" v="1" actId="478"/>
          <ac:spMkLst>
            <pc:docMk/>
            <pc:sldMk cId="3138863322" sldId="307"/>
            <ac:spMk id="5" creationId="{22E5CC11-5022-A5B6-E1C1-76DF09C3E3F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Pupil as teacher. </a:t>
            </a:r>
          </a:p>
        </p:txBody>
      </p:sp>
      <p:sp>
        <p:nvSpPr>
          <p:cNvPr id="4" name="Slide Number Placeholder 3"/>
          <p:cNvSpPr>
            <a:spLocks noGrp="1"/>
          </p:cNvSpPr>
          <p:nvPr>
            <p:ph type="sldNum" sz="quarter" idx="5"/>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3529671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Learning and Mini-plenary together. Learning links to the previous task. </a:t>
            </a:r>
          </a:p>
        </p:txBody>
      </p:sp>
      <p:sp>
        <p:nvSpPr>
          <p:cNvPr id="4" name="Slide Number Placeholder 3"/>
          <p:cNvSpPr>
            <a:spLocks noGrp="1"/>
          </p:cNvSpPr>
          <p:nvPr>
            <p:ph type="sldNum" sz="quarter" idx="5"/>
          </p:nvPr>
        </p:nvSpPr>
        <p:spPr/>
        <p:txBody>
          <a:bodyPr/>
          <a:lstStyle/>
          <a:p>
            <a:fld id="{2A5C52F8-D14D-49FB-963A-D0594AB1E07D}" type="slidenum">
              <a:rPr lang="en-GB" smtClean="0"/>
              <a:pPr/>
              <a:t>8</a:t>
            </a:fld>
            <a:endParaRPr lang="en-GB"/>
          </a:p>
        </p:txBody>
      </p:sp>
    </p:spTree>
    <p:extLst>
      <p:ext uri="{BB962C8B-B14F-4D97-AF65-F5344CB8AC3E}">
        <p14:creationId xmlns:p14="http://schemas.microsoft.com/office/powerpoint/2010/main" val="3821091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http://www.bbc.co.uk/news/business-33307851</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UK manufacturers plan increase in investment</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24475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http://www.bbc.co.uk/news/business-27857472</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Bank of England 'puzzled' by productivity gap</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3861721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http://www.unitetheunion.org/news/work-extra-hours-or-lose-your-job-threat-sparks-strike-action-at-bristol-packaging-firm/</a:t>
            </a: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a:t>‘Work extra hours or lose your job’ threat sparks strike action at Bristol packaging firm </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a:p>
        </p:txBody>
      </p:sp>
    </p:spTree>
    <p:extLst>
      <p:ext uri="{BB962C8B-B14F-4D97-AF65-F5344CB8AC3E}">
        <p14:creationId xmlns:p14="http://schemas.microsoft.com/office/powerpoint/2010/main" val="112717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9EB855-CB3B-422F-ACF3-D98B91479157}"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3DD650-E7CD-4B61-A293-D7407280A85B}" type="slidenum">
              <a:rPr lang="en-GB" smtClean="0"/>
              <a:t>‹#›</a:t>
            </a:fld>
            <a:endParaRPr lang="en-GB"/>
          </a:p>
        </p:txBody>
      </p:sp>
    </p:spTree>
    <p:extLst>
      <p:ext uri="{BB962C8B-B14F-4D97-AF65-F5344CB8AC3E}">
        <p14:creationId xmlns:p14="http://schemas.microsoft.com/office/powerpoint/2010/main" val="261576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70123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39159" y="365126"/>
            <a:ext cx="6576191"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1939158" y="1825625"/>
            <a:ext cx="6576192"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772770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912926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1"/>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9144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3750" spc="15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350">
                <a:solidFill>
                  <a:schemeClr val="tx1">
                    <a:lumMod val="95000"/>
                    <a:lumOff val="5000"/>
                  </a:schemeClr>
                </a:solidFill>
              </a:defRPr>
            </a:lvl1pPr>
            <a:lvl2pPr marL="342900" indent="0" algn="ctr">
              <a:buNone/>
              <a:defRPr sz="1350"/>
            </a:lvl2pPr>
            <a:lvl3pPr marL="685800" indent="0" algn="ctr">
              <a:buNone/>
              <a:defRPr sz="1350"/>
            </a:lvl3pPr>
            <a:lvl4pPr marL="1028700" indent="0" algn="ctr">
              <a:buNone/>
              <a:defRPr sz="1350"/>
            </a:lvl4pPr>
            <a:lvl5pPr marL="1371600" indent="0" algn="ctr">
              <a:buNone/>
              <a:defRPr sz="1350"/>
            </a:lvl5pPr>
            <a:lvl6pPr marL="1714500" indent="0" algn="ctr">
              <a:buNone/>
              <a:defRPr sz="1350"/>
            </a:lvl6pPr>
            <a:lvl7pPr marL="2057400" indent="0" algn="ctr">
              <a:buNone/>
              <a:defRPr sz="1350"/>
            </a:lvl7pPr>
            <a:lvl8pPr marL="2400300" indent="0" algn="ctr">
              <a:buNone/>
              <a:defRPr sz="1350"/>
            </a:lvl8pPr>
            <a:lvl9pPr marL="2743200" indent="0" algn="ctr">
              <a:buNone/>
              <a:defRPr sz="135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328EF05-1E33-465F-A392-3866038C8CA5}"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7F5AE-55FB-4628-9263-E7530FD1292D}"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038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28EF05-1E33-465F-A392-3866038C8CA5}"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1156007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1"/>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9144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3750" b="0" spc="15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350">
                <a:solidFill>
                  <a:schemeClr val="tx1">
                    <a:lumMod val="95000"/>
                    <a:lumOff val="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28EF05-1E33-465F-A392-3866038C8CA5}"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7F5AE-55FB-4628-9263-E7530FD1292D}"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946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5"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28EF05-1E33-465F-A392-3866038C8CA5}"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639380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1725" b="0" cap="none" baseline="0">
                <a:solidFill>
                  <a:schemeClr val="accent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3166" y="2179636"/>
            <a:ext cx="3566160" cy="822960"/>
          </a:xfrm>
        </p:spPr>
        <p:txBody>
          <a:bodyPr lIns="137160" rIns="137160" anchor="ctr">
            <a:normAutofit/>
          </a:bodyPr>
          <a:lstStyle>
            <a:lvl1pPr marL="0" indent="0">
              <a:spcBef>
                <a:spcPts val="0"/>
              </a:spcBef>
              <a:spcAft>
                <a:spcPts val="0"/>
              </a:spcAft>
              <a:buNone/>
              <a:defRPr lang="en-US" sz="1725" b="0" kern="1200" cap="none"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350"/>
              </a:spcBef>
              <a:buNone/>
            </a:pPr>
            <a:r>
              <a:rPr lang="en-US"/>
              <a:t>Edit Master text styles</a:t>
            </a:r>
          </a:p>
        </p:txBody>
      </p:sp>
      <p:sp>
        <p:nvSpPr>
          <p:cNvPr id="6" name="Content Placeholder 5"/>
          <p:cNvSpPr>
            <a:spLocks noGrp="1"/>
          </p:cNvSpPr>
          <p:nvPr>
            <p:ph sz="quarter" idx="4"/>
          </p:nvPr>
        </p:nvSpPr>
        <p:spPr>
          <a:xfrm>
            <a:off x="449316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28EF05-1E33-465F-A392-3866038C8CA5}"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20582958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28EF05-1E33-465F-A392-3866038C8CA5}"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13226046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8EF05-1E33-465F-A392-3866038C8CA5}"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4059297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18/03/2025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2728615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0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lstStyle>
            <a:lvl1pPr>
              <a:defRPr sz="1800"/>
            </a:lvl1pPr>
            <a:lvl2pPr>
              <a:defRPr sz="15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45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2328EF05-1E33-465F-A392-3866038C8CA5}"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2059486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3750" spc="15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Ins="45720" bIns="4572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35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328EF05-1E33-465F-A392-3866038C8CA5}"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7F5AE-55FB-4628-9263-E7530FD1292D}"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8489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28EF05-1E33-465F-A392-3866038C8CA5}"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7F5AE-55FB-4628-9263-E7530FD1292D}" type="slidenum">
              <a:rPr lang="en-GB" smtClean="0"/>
              <a:t>‹#›</a:t>
            </a:fld>
            <a:endParaRPr lang="en-GB"/>
          </a:p>
        </p:txBody>
      </p:sp>
    </p:spTree>
    <p:extLst>
      <p:ext uri="{BB962C8B-B14F-4D97-AF65-F5344CB8AC3E}">
        <p14:creationId xmlns:p14="http://schemas.microsoft.com/office/powerpoint/2010/main" val="5665022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28EF05-1E33-465F-A392-3866038C8CA5}"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7F5AE-55FB-4628-9263-E7530FD1292D}" type="slidenum">
              <a:rPr lang="en-GB" smtClean="0"/>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60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9744" y="1825625"/>
            <a:ext cx="6615606"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02034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41634" y="1709739"/>
            <a:ext cx="6468953"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2041634" y="4589464"/>
            <a:ext cx="6468954"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95708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92894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33802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52448" y="365126"/>
            <a:ext cx="66629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30523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121391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908124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0689" y="365126"/>
            <a:ext cx="6544661"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970689" y="1825625"/>
            <a:ext cx="6544661"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811779" y="2811782"/>
            <a:ext cx="6858003" cy="1234437"/>
          </a:xfrm>
          <a:prstGeom prst="rect">
            <a:avLst/>
          </a:prstGeom>
          <a:solidFill>
            <a:srgbClr val="C00000"/>
          </a:solidFill>
          <a:ln>
            <a:noFill/>
          </a:ln>
          <a:effectLst/>
        </p:spPr>
        <p:txBody>
          <a:bodyPr vert="horz" wrap="square" lIns="27432" tIns="27432" rIns="27432" bIns="27432" numCol="1" anchor="t"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pPr>
            <a:r>
              <a:rPr kumimoji="0" lang="en-GB" altLang="en-US" sz="72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405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3775464"/>
      </p:ext>
    </p:extLst>
  </p:cSld>
  <p:clrMap bg1="lt1" tx1="dk1" bg2="lt2" tx2="dk2" accent1="accent1" accent2="accent2" accent3="accent3" accent4="accent4" accent5="accent5" accent6="accent6" hlink="hlink" folHlink="folHlink"/>
  <p:sldLayoutIdLst>
    <p:sldLayoutId id="2147484033"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 id="214748403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2328EF05-1E33-465F-A392-3866038C8CA5}" type="datetimeFigureOut">
              <a:rPr lang="en-GB" smtClean="0"/>
              <a:t>18/03/2025</a:t>
            </a:fld>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75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EE67F5AE-55FB-4628-9263-E7530FD1292D}" type="slidenum">
              <a:rPr lang="en-GB" smtClean="0"/>
              <a:t>‹#›</a:t>
            </a:fld>
            <a:endParaRPr lang="en-GB"/>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770423"/>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xStyles>
    <p:titleStyle>
      <a:lvl1pPr algn="l" defTabSz="685800" rtl="0" eaLnBrk="1" latinLnBrk="0" hangingPunct="1">
        <a:lnSpc>
          <a:spcPct val="80000"/>
        </a:lnSpc>
        <a:spcBef>
          <a:spcPct val="0"/>
        </a:spcBef>
        <a:buNone/>
        <a:defRPr sz="3750" kern="1200" cap="all" spc="75" baseline="0">
          <a:solidFill>
            <a:schemeClr val="tx1">
              <a:lumMod val="95000"/>
              <a:lumOff val="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Tw Cen MT" panose="020B0602020104020603" pitchFamily="34" charset="0"/>
        <a:buChar char=" "/>
        <a:defRPr sz="1650" kern="1200">
          <a:solidFill>
            <a:schemeClr val="tx1"/>
          </a:solidFill>
          <a:latin typeface="+mn-lt"/>
          <a:ea typeface="+mn-ea"/>
          <a:cs typeface="+mn-cs"/>
        </a:defRPr>
      </a:lvl1pPr>
      <a:lvl2pPr marL="19888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350" kern="1200">
          <a:solidFill>
            <a:schemeClr val="tx1"/>
          </a:solidFill>
          <a:latin typeface="+mn-lt"/>
          <a:ea typeface="+mn-ea"/>
          <a:cs typeface="+mn-cs"/>
        </a:defRPr>
      </a:lvl2pPr>
      <a:lvl3pPr marL="33604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3pPr>
      <a:lvl4pPr marL="44577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4pPr>
      <a:lvl5pPr marL="58293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5pPr>
      <a:lvl6pPr marL="68580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6pPr>
      <a:lvl7pPr marL="795528"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7pPr>
      <a:lvl8pPr marL="912114"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8pPr>
      <a:lvl9pPr marL="102184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0.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www.exampaperspractice.co.uk/" TargetMode="Externa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freepngimg.com/png/10704-brain-pictur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www.exampaperspractice.co.uk/"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freepngimg.com/png/78155-icons-light-idea-computer-lighting-incandescent-bulb"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2.3.1 Productivity</a:t>
            </a:r>
            <a:br>
              <a:rPr lang="en-GB" dirty="0"/>
            </a:br>
            <a:r>
              <a:rPr lang="en-GB" dirty="0"/>
              <a:t>2.3 Productive efficiency </a:t>
            </a:r>
            <a:endParaRPr lang="en-GB" sz="2700" dirty="0"/>
          </a:p>
        </p:txBody>
      </p:sp>
      <p:pic>
        <p:nvPicPr>
          <p:cNvPr id="3" name="Picture 2">
            <a:extLst>
              <a:ext uri="{FF2B5EF4-FFF2-40B4-BE49-F238E27FC236}">
                <a16:creationId xmlns:a16="http://schemas.microsoft.com/office/drawing/2014/main" id="{C1D2D651-F59A-A35C-7194-7443D57E5B6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683568" y="1861782"/>
            <a:ext cx="7695738" cy="3098355"/>
          </a:xfrm>
          <a:prstGeom prst="rect">
            <a:avLst/>
          </a:prstGeom>
        </p:spPr>
      </p:pic>
      <p:pic>
        <p:nvPicPr>
          <p:cNvPr id="4" name="Picture 3">
            <a:extLst>
              <a:ext uri="{FF2B5EF4-FFF2-40B4-BE49-F238E27FC236}">
                <a16:creationId xmlns:a16="http://schemas.microsoft.com/office/drawing/2014/main" id="{B823F1B3-DE01-1E05-EBD5-19C33BE5BD1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079281" y="136397"/>
            <a:ext cx="933411" cy="375797"/>
          </a:xfrm>
          <a:prstGeom prst="rect">
            <a:avLst/>
          </a:prstGeom>
        </p:spPr>
      </p:pic>
      <p:sp>
        <p:nvSpPr>
          <p:cNvPr id="5" name="Footer Placeholder 2">
            <a:extLst>
              <a:ext uri="{FF2B5EF4-FFF2-40B4-BE49-F238E27FC236}">
                <a16:creationId xmlns:a16="http://schemas.microsoft.com/office/drawing/2014/main" id="{A054B4E7-662A-1F43-AFF6-4DDEF4E993F2}"/>
              </a:ext>
            </a:extLst>
          </p:cNvPr>
          <p:cNvSpPr txBox="1">
            <a:spLocks/>
          </p:cNvSpPr>
          <p:nvPr/>
        </p:nvSpPr>
        <p:spPr>
          <a:xfrm>
            <a:off x="694631" y="646537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6C605EC-21D2-EAE1-590F-402EB8584ED7}"/>
              </a:ext>
            </a:extLst>
          </p:cNvPr>
          <p:cNvSpPr txBox="1"/>
          <p:nvPr/>
        </p:nvSpPr>
        <p:spPr>
          <a:xfrm>
            <a:off x="5517802" y="649762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138863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BC166-28C8-F8CD-3680-7AD27B76490C}"/>
              </a:ext>
            </a:extLst>
          </p:cNvPr>
          <p:cNvSpPr>
            <a:spLocks noGrp="1"/>
          </p:cNvSpPr>
          <p:nvPr>
            <p:ph type="title"/>
          </p:nvPr>
        </p:nvSpPr>
        <p:spPr/>
        <p:txBody>
          <a:bodyPr/>
          <a:lstStyle/>
          <a:p>
            <a:r>
              <a:rPr lang="en-GB" dirty="0"/>
              <a:t>Student Activity</a:t>
            </a:r>
          </a:p>
        </p:txBody>
      </p:sp>
      <p:graphicFrame>
        <p:nvGraphicFramePr>
          <p:cNvPr id="4" name="Table 4">
            <a:extLst>
              <a:ext uri="{FF2B5EF4-FFF2-40B4-BE49-F238E27FC236}">
                <a16:creationId xmlns:a16="http://schemas.microsoft.com/office/drawing/2014/main" id="{3522E5D2-A4BD-0D0B-ED2B-82F0A687D710}"/>
              </a:ext>
            </a:extLst>
          </p:cNvPr>
          <p:cNvGraphicFramePr>
            <a:graphicFrameLocks noGrp="1"/>
          </p:cNvGraphicFramePr>
          <p:nvPr>
            <p:ph idx="1"/>
            <p:extLst>
              <p:ext uri="{D42A27DB-BD31-4B8C-83A1-F6EECF244321}">
                <p14:modId xmlns:p14="http://schemas.microsoft.com/office/powerpoint/2010/main" val="788348595"/>
              </p:ext>
            </p:extLst>
          </p:nvPr>
        </p:nvGraphicFramePr>
        <p:xfrm>
          <a:off x="1408964" y="1340768"/>
          <a:ext cx="1944216" cy="5326108"/>
        </p:xfrm>
        <a:graphic>
          <a:graphicData uri="http://schemas.openxmlformats.org/drawingml/2006/table">
            <a:tbl>
              <a:tblPr firstRow="1" bandRow="1">
                <a:tableStyleId>{5C22544A-7EE6-4342-B048-85BDC9FD1C3A}</a:tableStyleId>
              </a:tblPr>
              <a:tblGrid>
                <a:gridCol w="972108">
                  <a:extLst>
                    <a:ext uri="{9D8B030D-6E8A-4147-A177-3AD203B41FA5}">
                      <a16:colId xmlns:a16="http://schemas.microsoft.com/office/drawing/2014/main" val="3368008046"/>
                    </a:ext>
                  </a:extLst>
                </a:gridCol>
                <a:gridCol w="972108">
                  <a:extLst>
                    <a:ext uri="{9D8B030D-6E8A-4147-A177-3AD203B41FA5}">
                      <a16:colId xmlns:a16="http://schemas.microsoft.com/office/drawing/2014/main" val="3652261398"/>
                    </a:ext>
                  </a:extLst>
                </a:gridCol>
              </a:tblGrid>
              <a:tr h="578376">
                <a:tc gridSpan="2">
                  <a:txBody>
                    <a:bodyPr/>
                    <a:lstStyle/>
                    <a:p>
                      <a:pPr algn="ctr"/>
                      <a:r>
                        <a:rPr lang="en-GB" dirty="0"/>
                        <a:t>GDP Growth </a:t>
                      </a:r>
                    </a:p>
                    <a:p>
                      <a:pPr algn="ctr"/>
                      <a:r>
                        <a:rPr lang="en-GB" dirty="0"/>
                        <a:t>(% change) </a:t>
                      </a:r>
                    </a:p>
                  </a:txBody>
                  <a:tcPr marL="244334" marR="244334"/>
                </a:tc>
                <a:tc hMerge="1">
                  <a:txBody>
                    <a:bodyPr/>
                    <a:lstStyle/>
                    <a:p>
                      <a:endParaRPr lang="en-GB" dirty="0"/>
                    </a:p>
                  </a:txBody>
                  <a:tcPr/>
                </a:tc>
                <a:extLst>
                  <a:ext uri="{0D108BD9-81ED-4DB2-BD59-A6C34878D82A}">
                    <a16:rowId xmlns:a16="http://schemas.microsoft.com/office/drawing/2014/main" val="3576236698"/>
                  </a:ext>
                </a:extLst>
              </a:tr>
              <a:tr h="434343">
                <a:tc>
                  <a:txBody>
                    <a:bodyPr/>
                    <a:lstStyle/>
                    <a:p>
                      <a:r>
                        <a:rPr lang="en-GB" dirty="0"/>
                        <a:t>2008</a:t>
                      </a:r>
                    </a:p>
                  </a:txBody>
                  <a:tcPr marL="244334" marR="244334"/>
                </a:tc>
                <a:tc>
                  <a:txBody>
                    <a:bodyPr/>
                    <a:lstStyle/>
                    <a:p>
                      <a:r>
                        <a:rPr lang="en-GB" dirty="0"/>
                        <a:t>- 0.3</a:t>
                      </a:r>
                    </a:p>
                  </a:txBody>
                  <a:tcPr marL="244334" marR="244334"/>
                </a:tc>
                <a:extLst>
                  <a:ext uri="{0D108BD9-81ED-4DB2-BD59-A6C34878D82A}">
                    <a16:rowId xmlns:a16="http://schemas.microsoft.com/office/drawing/2014/main" val="3471880582"/>
                  </a:ext>
                </a:extLst>
              </a:tr>
              <a:tr h="434343">
                <a:tc>
                  <a:txBody>
                    <a:bodyPr/>
                    <a:lstStyle/>
                    <a:p>
                      <a:r>
                        <a:rPr lang="en-GB" dirty="0"/>
                        <a:t>2009</a:t>
                      </a:r>
                    </a:p>
                  </a:txBody>
                  <a:tcPr marL="244334" marR="244334"/>
                </a:tc>
                <a:tc>
                  <a:txBody>
                    <a:bodyPr/>
                    <a:lstStyle/>
                    <a:p>
                      <a:r>
                        <a:rPr lang="en-GB" dirty="0"/>
                        <a:t>- 4.2</a:t>
                      </a:r>
                    </a:p>
                  </a:txBody>
                  <a:tcPr marL="244334" marR="244334"/>
                </a:tc>
                <a:extLst>
                  <a:ext uri="{0D108BD9-81ED-4DB2-BD59-A6C34878D82A}">
                    <a16:rowId xmlns:a16="http://schemas.microsoft.com/office/drawing/2014/main" val="73832447"/>
                  </a:ext>
                </a:extLst>
              </a:tr>
              <a:tr h="434343">
                <a:tc>
                  <a:txBody>
                    <a:bodyPr/>
                    <a:lstStyle/>
                    <a:p>
                      <a:r>
                        <a:rPr lang="en-GB" dirty="0"/>
                        <a:t>2010</a:t>
                      </a:r>
                    </a:p>
                  </a:txBody>
                  <a:tcPr marL="244334" marR="244334"/>
                </a:tc>
                <a:tc>
                  <a:txBody>
                    <a:bodyPr/>
                    <a:lstStyle/>
                    <a:p>
                      <a:r>
                        <a:rPr lang="en-GB" dirty="0"/>
                        <a:t>1.7</a:t>
                      </a:r>
                    </a:p>
                  </a:txBody>
                  <a:tcPr marL="244334" marR="244334"/>
                </a:tc>
                <a:extLst>
                  <a:ext uri="{0D108BD9-81ED-4DB2-BD59-A6C34878D82A}">
                    <a16:rowId xmlns:a16="http://schemas.microsoft.com/office/drawing/2014/main" val="4133343498"/>
                  </a:ext>
                </a:extLst>
              </a:tr>
              <a:tr h="435091">
                <a:tc>
                  <a:txBody>
                    <a:bodyPr/>
                    <a:lstStyle/>
                    <a:p>
                      <a:r>
                        <a:rPr lang="en-GB" dirty="0"/>
                        <a:t>2011</a:t>
                      </a:r>
                    </a:p>
                  </a:txBody>
                  <a:tcPr marL="244334" marR="244334"/>
                </a:tc>
                <a:tc>
                  <a:txBody>
                    <a:bodyPr/>
                    <a:lstStyle/>
                    <a:p>
                      <a:r>
                        <a:rPr lang="en-GB" dirty="0"/>
                        <a:t>1.6</a:t>
                      </a:r>
                    </a:p>
                  </a:txBody>
                  <a:tcPr marL="244334" marR="244334"/>
                </a:tc>
                <a:extLst>
                  <a:ext uri="{0D108BD9-81ED-4DB2-BD59-A6C34878D82A}">
                    <a16:rowId xmlns:a16="http://schemas.microsoft.com/office/drawing/2014/main" val="3750990165"/>
                  </a:ext>
                </a:extLst>
              </a:tr>
              <a:tr h="506734">
                <a:tc>
                  <a:txBody>
                    <a:bodyPr/>
                    <a:lstStyle/>
                    <a:p>
                      <a:r>
                        <a:rPr lang="en-GB" dirty="0"/>
                        <a:t>2012</a:t>
                      </a:r>
                    </a:p>
                  </a:txBody>
                  <a:tcPr marL="244334" marR="244334"/>
                </a:tc>
                <a:tc>
                  <a:txBody>
                    <a:bodyPr/>
                    <a:lstStyle/>
                    <a:p>
                      <a:r>
                        <a:rPr lang="en-GB" dirty="0"/>
                        <a:t>1.4</a:t>
                      </a:r>
                    </a:p>
                  </a:txBody>
                  <a:tcPr marL="244334" marR="244334"/>
                </a:tc>
                <a:extLst>
                  <a:ext uri="{0D108BD9-81ED-4DB2-BD59-A6C34878D82A}">
                    <a16:rowId xmlns:a16="http://schemas.microsoft.com/office/drawing/2014/main" val="4168035391"/>
                  </a:ext>
                </a:extLst>
              </a:tr>
              <a:tr h="434343">
                <a:tc>
                  <a:txBody>
                    <a:bodyPr/>
                    <a:lstStyle/>
                    <a:p>
                      <a:r>
                        <a:rPr lang="en-GB" dirty="0"/>
                        <a:t>2013 </a:t>
                      </a:r>
                    </a:p>
                  </a:txBody>
                  <a:tcPr marL="244334" marR="244334"/>
                </a:tc>
                <a:tc>
                  <a:txBody>
                    <a:bodyPr/>
                    <a:lstStyle/>
                    <a:p>
                      <a:r>
                        <a:rPr lang="en-GB" dirty="0"/>
                        <a:t>2.0</a:t>
                      </a:r>
                    </a:p>
                  </a:txBody>
                  <a:tcPr marL="244334" marR="244334"/>
                </a:tc>
                <a:extLst>
                  <a:ext uri="{0D108BD9-81ED-4DB2-BD59-A6C34878D82A}">
                    <a16:rowId xmlns:a16="http://schemas.microsoft.com/office/drawing/2014/main" val="3393316042"/>
                  </a:ext>
                </a:extLst>
              </a:tr>
              <a:tr h="434343">
                <a:tc>
                  <a:txBody>
                    <a:bodyPr/>
                    <a:lstStyle/>
                    <a:p>
                      <a:r>
                        <a:rPr lang="en-GB" dirty="0"/>
                        <a:t>2014</a:t>
                      </a:r>
                    </a:p>
                  </a:txBody>
                  <a:tcPr marL="244334" marR="244334"/>
                </a:tc>
                <a:tc>
                  <a:txBody>
                    <a:bodyPr/>
                    <a:lstStyle/>
                    <a:p>
                      <a:r>
                        <a:rPr lang="en-GB" dirty="0"/>
                        <a:t>2.9</a:t>
                      </a:r>
                    </a:p>
                  </a:txBody>
                  <a:tcPr marL="244334" marR="244334"/>
                </a:tc>
                <a:extLst>
                  <a:ext uri="{0D108BD9-81ED-4DB2-BD59-A6C34878D82A}">
                    <a16:rowId xmlns:a16="http://schemas.microsoft.com/office/drawing/2014/main" val="2492987424"/>
                  </a:ext>
                </a:extLst>
              </a:tr>
              <a:tr h="434343">
                <a:tc>
                  <a:txBody>
                    <a:bodyPr/>
                    <a:lstStyle/>
                    <a:p>
                      <a:r>
                        <a:rPr lang="en-GB" dirty="0"/>
                        <a:t>2015</a:t>
                      </a:r>
                    </a:p>
                  </a:txBody>
                  <a:tcPr marL="244334" marR="244334"/>
                </a:tc>
                <a:tc>
                  <a:txBody>
                    <a:bodyPr/>
                    <a:lstStyle/>
                    <a:p>
                      <a:r>
                        <a:rPr lang="en-GB" dirty="0"/>
                        <a:t>2.3</a:t>
                      </a:r>
                    </a:p>
                  </a:txBody>
                  <a:tcPr marL="244334" marR="244334"/>
                </a:tc>
                <a:extLst>
                  <a:ext uri="{0D108BD9-81ED-4DB2-BD59-A6C34878D82A}">
                    <a16:rowId xmlns:a16="http://schemas.microsoft.com/office/drawing/2014/main" val="3823155063"/>
                  </a:ext>
                </a:extLst>
              </a:tr>
              <a:tr h="367703">
                <a:tc>
                  <a:txBody>
                    <a:bodyPr/>
                    <a:lstStyle/>
                    <a:p>
                      <a:r>
                        <a:rPr lang="en-GB" dirty="0"/>
                        <a:t>2016</a:t>
                      </a:r>
                    </a:p>
                  </a:txBody>
                  <a:tcPr marL="244334" marR="244334"/>
                </a:tc>
                <a:tc>
                  <a:txBody>
                    <a:bodyPr/>
                    <a:lstStyle/>
                    <a:p>
                      <a:r>
                        <a:rPr lang="en-GB" dirty="0"/>
                        <a:t>1.8</a:t>
                      </a:r>
                    </a:p>
                  </a:txBody>
                  <a:tcPr marL="244334" marR="244334"/>
                </a:tc>
                <a:extLst>
                  <a:ext uri="{0D108BD9-81ED-4DB2-BD59-A6C34878D82A}">
                    <a16:rowId xmlns:a16="http://schemas.microsoft.com/office/drawing/2014/main" val="1319499133"/>
                  </a:ext>
                </a:extLst>
              </a:tr>
              <a:tr h="464443">
                <a:tc>
                  <a:txBody>
                    <a:bodyPr/>
                    <a:lstStyle/>
                    <a:p>
                      <a:r>
                        <a:rPr lang="en-GB" dirty="0"/>
                        <a:t>2017</a:t>
                      </a:r>
                    </a:p>
                  </a:txBody>
                  <a:tcPr marL="244334" marR="244334"/>
                </a:tc>
                <a:tc>
                  <a:txBody>
                    <a:bodyPr/>
                    <a:lstStyle/>
                    <a:p>
                      <a:r>
                        <a:rPr lang="en-GB" dirty="0"/>
                        <a:t>1.8</a:t>
                      </a:r>
                    </a:p>
                  </a:txBody>
                  <a:tcPr marL="244334" marR="244334"/>
                </a:tc>
                <a:extLst>
                  <a:ext uri="{0D108BD9-81ED-4DB2-BD59-A6C34878D82A}">
                    <a16:rowId xmlns:a16="http://schemas.microsoft.com/office/drawing/2014/main" val="663007179"/>
                  </a:ext>
                </a:extLst>
              </a:tr>
              <a:tr h="367703">
                <a:tc>
                  <a:txBody>
                    <a:bodyPr/>
                    <a:lstStyle/>
                    <a:p>
                      <a:r>
                        <a:rPr lang="en-GB" dirty="0"/>
                        <a:t>2018</a:t>
                      </a:r>
                    </a:p>
                  </a:txBody>
                  <a:tcPr marL="244334" marR="244334"/>
                </a:tc>
                <a:tc>
                  <a:txBody>
                    <a:bodyPr/>
                    <a:lstStyle/>
                    <a:p>
                      <a:r>
                        <a:rPr lang="en-GB" dirty="0"/>
                        <a:t>1.4</a:t>
                      </a:r>
                    </a:p>
                  </a:txBody>
                  <a:tcPr marL="244334" marR="244334"/>
                </a:tc>
                <a:extLst>
                  <a:ext uri="{0D108BD9-81ED-4DB2-BD59-A6C34878D82A}">
                    <a16:rowId xmlns:a16="http://schemas.microsoft.com/office/drawing/2014/main" val="4165093714"/>
                  </a:ext>
                </a:extLst>
              </a:tr>
            </a:tbl>
          </a:graphicData>
        </a:graphic>
      </p:graphicFrame>
      <p:sp>
        <p:nvSpPr>
          <p:cNvPr id="5" name="TextBox 4">
            <a:extLst>
              <a:ext uri="{FF2B5EF4-FFF2-40B4-BE49-F238E27FC236}">
                <a16:creationId xmlns:a16="http://schemas.microsoft.com/office/drawing/2014/main" id="{3FA31919-8EFA-0562-5472-F7B5A8F20840}"/>
              </a:ext>
            </a:extLst>
          </p:cNvPr>
          <p:cNvSpPr txBox="1"/>
          <p:nvPr/>
        </p:nvSpPr>
        <p:spPr>
          <a:xfrm>
            <a:off x="3491880" y="1193330"/>
            <a:ext cx="5652120" cy="3447098"/>
          </a:xfrm>
          <a:prstGeom prst="rect">
            <a:avLst/>
          </a:prstGeom>
          <a:noFill/>
        </p:spPr>
        <p:txBody>
          <a:bodyPr wrap="square" rtlCol="0">
            <a:spAutoFit/>
          </a:bodyPr>
          <a:lstStyle/>
          <a:p>
            <a:r>
              <a:rPr lang="en-GB" sz="1400" dirty="0"/>
              <a:t>Since the 2008 financial crisis and the linked recession, UK growth has been relatively slow</a:t>
            </a:r>
          </a:p>
          <a:p>
            <a:r>
              <a:rPr lang="en-GB" sz="1400" dirty="0"/>
              <a:t>Table 10.1 shows annual percentage change in output (gross domestic product or GDP), </a:t>
            </a:r>
            <a:r>
              <a:rPr lang="en-GB" sz="1400" dirty="0" err="1"/>
              <a:t>ie</a:t>
            </a:r>
            <a:r>
              <a:rPr lang="en-GB" sz="1400" dirty="0"/>
              <a:t>. the rate of economic growth.</a:t>
            </a:r>
          </a:p>
          <a:p>
            <a:r>
              <a:rPr lang="en-GB" sz="1400" dirty="0"/>
              <a:t>Usually, unemployment rises when economic growth slows down. Some businesses find that demand for their product is decreasing and they cut output, making some employees redundant.</a:t>
            </a:r>
          </a:p>
          <a:p>
            <a:r>
              <a:rPr lang="en-GB" sz="1400" dirty="0"/>
              <a:t>In fact, between 2009 and 2013, unemployment did not rise as much as expected. Employers wanted to hang on to their employees and wait until sales improved. Many employees took a pay cut rather than lose their jobs. So, all across the UK, there were people who were able to keep their jobs in spite of the fall in output.</a:t>
            </a:r>
          </a:p>
          <a:p>
            <a:endParaRPr lang="en-GB" dirty="0"/>
          </a:p>
        </p:txBody>
      </p:sp>
      <p:sp>
        <p:nvSpPr>
          <p:cNvPr id="7" name="TextBox 6">
            <a:extLst>
              <a:ext uri="{FF2B5EF4-FFF2-40B4-BE49-F238E27FC236}">
                <a16:creationId xmlns:a16="http://schemas.microsoft.com/office/drawing/2014/main" id="{C7389699-626C-22EC-72FD-565E73C07C83}"/>
              </a:ext>
            </a:extLst>
          </p:cNvPr>
          <p:cNvSpPr txBox="1"/>
          <p:nvPr/>
        </p:nvSpPr>
        <p:spPr>
          <a:xfrm>
            <a:off x="3353180" y="4310645"/>
            <a:ext cx="5488523" cy="2277547"/>
          </a:xfrm>
          <a:prstGeom prst="rect">
            <a:avLst/>
          </a:prstGeom>
          <a:noFill/>
        </p:spPr>
        <p:txBody>
          <a:bodyPr wrap="square">
            <a:spAutoFit/>
          </a:bodyPr>
          <a:lstStyle/>
          <a:p>
            <a:r>
              <a:rPr lang="en-GB" sz="1600" dirty="0">
                <a:effectLst/>
                <a:latin typeface="Helvetica Neue" panose="02000503000000020004" pitchFamily="2" charset="0"/>
              </a:rPr>
              <a:t>Questions: </a:t>
            </a:r>
          </a:p>
          <a:p>
            <a:pPr marL="342900" indent="-342900">
              <a:buFont typeface="+mj-lt"/>
              <a:buAutoNum type="arabicPeriod"/>
            </a:pPr>
            <a:r>
              <a:rPr lang="en-GB" sz="1400" dirty="0">
                <a:latin typeface="Helvetica" pitchFamily="2" charset="0"/>
              </a:rPr>
              <a:t>Calculate the productivity per worker per month of a factory making chairs if the company employs 108 staff and manufacture 45,639 chairs.</a:t>
            </a:r>
            <a:r>
              <a:rPr lang="en-GB" dirty="0"/>
              <a:t>		</a:t>
            </a:r>
            <a:r>
              <a:rPr lang="en-GB" sz="1600" dirty="0"/>
              <a:t> </a:t>
            </a:r>
            <a:endParaRPr lang="en-GB" sz="1600" dirty="0">
              <a:latin typeface="Helvetica Neue" panose="02000503000000020004" pitchFamily="2" charset="0"/>
            </a:endParaRPr>
          </a:p>
          <a:p>
            <a:pPr marL="342900" indent="-342900">
              <a:buAutoNum type="arabicPeriod"/>
            </a:pPr>
            <a:r>
              <a:rPr lang="en-GB" sz="1600" dirty="0">
                <a:effectLst/>
                <a:latin typeface="Helvetica Neue" panose="02000503000000020004" pitchFamily="2" charset="0"/>
              </a:rPr>
              <a:t>What happens to productivity if no one lost their job and output and sales were falling?</a:t>
            </a:r>
          </a:p>
          <a:p>
            <a:endParaRPr lang="en-GB" sz="1600" dirty="0">
              <a:effectLst/>
              <a:latin typeface="Helvetica Neue" panose="02000503000000020004" pitchFamily="2" charset="0"/>
            </a:endParaRPr>
          </a:p>
          <a:p>
            <a:r>
              <a:rPr lang="en-GB" sz="1600" dirty="0">
                <a:effectLst/>
                <a:latin typeface="Helvetica Neue" panose="02000503000000020004" pitchFamily="2" charset="0"/>
              </a:rPr>
              <a:t>What consequences would these events have for the standard of living? </a:t>
            </a:r>
          </a:p>
        </p:txBody>
      </p:sp>
      <p:pic>
        <p:nvPicPr>
          <p:cNvPr id="3" name="Picture 2">
            <a:extLst>
              <a:ext uri="{FF2B5EF4-FFF2-40B4-BE49-F238E27FC236}">
                <a16:creationId xmlns:a16="http://schemas.microsoft.com/office/drawing/2014/main" id="{372EA18E-ED74-E218-B309-CD6178863C2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6" name="Picture 5">
            <a:extLst>
              <a:ext uri="{FF2B5EF4-FFF2-40B4-BE49-F238E27FC236}">
                <a16:creationId xmlns:a16="http://schemas.microsoft.com/office/drawing/2014/main" id="{D3E1F45D-AC29-405E-6DB9-23581A091DB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8" name="Footer Placeholder 2">
            <a:extLst>
              <a:ext uri="{FF2B5EF4-FFF2-40B4-BE49-F238E27FC236}">
                <a16:creationId xmlns:a16="http://schemas.microsoft.com/office/drawing/2014/main" id="{F8ECB203-97FA-0078-D879-8839C1117865}"/>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409AA78-13A3-03C2-BEDB-33EDE40E59DF}"/>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01673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Productivity and wages</a:t>
            </a:r>
          </a:p>
        </p:txBody>
      </p:sp>
      <p:sp>
        <p:nvSpPr>
          <p:cNvPr id="3" name="Content Placeholder 2"/>
          <p:cNvSpPr>
            <a:spLocks noGrp="1"/>
          </p:cNvSpPr>
          <p:nvPr>
            <p:ph idx="1"/>
          </p:nvPr>
        </p:nvSpPr>
        <p:spPr/>
        <p:txBody>
          <a:bodyPr>
            <a:normAutofit/>
          </a:bodyPr>
          <a:lstStyle/>
          <a:p>
            <a:pPr>
              <a:buClrTx/>
              <a:buFont typeface="Arial" panose="020B0604020202020204" pitchFamily="34" charset="0"/>
              <a:buChar char="•"/>
            </a:pPr>
            <a:r>
              <a:rPr lang="en-GB" dirty="0"/>
              <a:t>Increasing labour productivity lowers labour cost per unit (assuming employee costs stay the same – However in most cases, this is not the same, employees expect to paid for their skills and expertise.</a:t>
            </a:r>
          </a:p>
          <a:p>
            <a:pPr>
              <a:buClrTx/>
              <a:buFont typeface="Arial" panose="020B0604020202020204" pitchFamily="34" charset="0"/>
              <a:buChar char="•"/>
            </a:pPr>
            <a:r>
              <a:rPr lang="en-GB" dirty="0"/>
              <a:t>Therefore, there is an inverse relationship between productivity and wages</a:t>
            </a:r>
          </a:p>
          <a:p>
            <a:pPr>
              <a:buClrTx/>
              <a:buFont typeface="Arial" panose="020B0604020202020204" pitchFamily="34" charset="0"/>
              <a:buChar char="•"/>
            </a:pPr>
            <a:r>
              <a:rPr lang="en-GB" dirty="0"/>
              <a:t>However workers may be motivated to increase productivity through financial incentives</a:t>
            </a:r>
          </a:p>
          <a:p>
            <a:pPr>
              <a:buClrTx/>
              <a:buFont typeface="Arial" panose="020B0604020202020204" pitchFamily="34" charset="0"/>
              <a:buChar char="•"/>
            </a:pPr>
            <a:r>
              <a:rPr lang="en-GB" dirty="0"/>
              <a:t>Piece rate is when workers are paid per unit produced, in which case the relationship would not be inverse but there is positive correlation i.e. as productivity goes up wages go up</a:t>
            </a:r>
          </a:p>
          <a:p>
            <a:pPr>
              <a:buClrTx/>
              <a:buFont typeface="Arial" panose="020B0604020202020204" pitchFamily="34" charset="0"/>
              <a:buChar char="•"/>
            </a:pPr>
            <a:endParaRPr lang="en-GB" dirty="0"/>
          </a:p>
        </p:txBody>
      </p:sp>
      <p:pic>
        <p:nvPicPr>
          <p:cNvPr id="4" name="Picture 3">
            <a:extLst>
              <a:ext uri="{FF2B5EF4-FFF2-40B4-BE49-F238E27FC236}">
                <a16:creationId xmlns:a16="http://schemas.microsoft.com/office/drawing/2014/main" id="{706FA8BA-A65A-86A1-0C44-8260C2733C7B}"/>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344399DD-FE94-C13D-2AF1-CEFFC4FED585}"/>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857216F4-788F-110D-CB9D-4B24CB79F1EF}"/>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129A7B8-AF43-396B-59BB-4EA780A25C3C}"/>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88610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Difficulties increasing labour productivity</a:t>
            </a:r>
          </a:p>
        </p:txBody>
      </p:sp>
      <p:sp>
        <p:nvSpPr>
          <p:cNvPr id="3" name="Content Placeholder 2"/>
          <p:cNvSpPr>
            <a:spLocks noGrp="1"/>
          </p:cNvSpPr>
          <p:nvPr>
            <p:ph idx="1"/>
          </p:nvPr>
        </p:nvSpPr>
        <p:spPr/>
        <p:txBody>
          <a:bodyPr>
            <a:normAutofit/>
          </a:bodyPr>
          <a:lstStyle/>
          <a:p>
            <a:pPr marL="0" indent="0">
              <a:buNone/>
            </a:pPr>
            <a:r>
              <a:rPr lang="en-GB" dirty="0"/>
              <a:t>May impact negatively on quality and customer satisfaction</a:t>
            </a:r>
          </a:p>
          <a:p>
            <a:pPr lvl="1"/>
            <a:r>
              <a:rPr lang="en-GB" dirty="0"/>
              <a:t>Damage to long term reputation</a:t>
            </a:r>
          </a:p>
          <a:p>
            <a:pPr lvl="1"/>
            <a:r>
              <a:rPr lang="en-GB" dirty="0"/>
              <a:t>Increase waste affecting unit cost</a:t>
            </a:r>
          </a:p>
          <a:p>
            <a:pPr marL="0" indent="0">
              <a:buNone/>
            </a:pPr>
            <a:r>
              <a:rPr lang="en-GB" dirty="0"/>
              <a:t>Employees may feel exploited</a:t>
            </a:r>
          </a:p>
          <a:p>
            <a:pPr lvl="1"/>
            <a:r>
              <a:rPr lang="en-GB" dirty="0"/>
              <a:t>Working harder for the same pay, may work with unions to negotiate higher wages</a:t>
            </a:r>
          </a:p>
          <a:p>
            <a:pPr lvl="1"/>
            <a:r>
              <a:rPr lang="en-GB" dirty="0"/>
              <a:t>Business benefiting but not the employees</a:t>
            </a:r>
          </a:p>
          <a:p>
            <a:pPr lvl="1"/>
            <a:r>
              <a:rPr lang="en-GB" dirty="0"/>
              <a:t>Increased workload leading to stress, demotivation and lower staff morale.</a:t>
            </a:r>
          </a:p>
          <a:p>
            <a:endParaRPr lang="en-GB" dirty="0"/>
          </a:p>
        </p:txBody>
      </p:sp>
      <p:pic>
        <p:nvPicPr>
          <p:cNvPr id="4" name="Picture 3">
            <a:extLst>
              <a:ext uri="{FF2B5EF4-FFF2-40B4-BE49-F238E27FC236}">
                <a16:creationId xmlns:a16="http://schemas.microsoft.com/office/drawing/2014/main" id="{6FFED502-0F07-66EE-3742-2986E5764C7B}"/>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F344EB22-4FE7-5F4D-522F-A976A508D7A5}"/>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C029451A-1F51-26CE-9E7C-07C9E0F43A8C}"/>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CF26E23-CDEF-CB62-2EF9-C6CDB487E260}"/>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909347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D1A91-5531-4E59-1B68-76D6A8CBDB26}"/>
              </a:ext>
            </a:extLst>
          </p:cNvPr>
          <p:cNvSpPr>
            <a:spLocks noGrp="1"/>
          </p:cNvSpPr>
          <p:nvPr>
            <p:ph type="title"/>
          </p:nvPr>
        </p:nvSpPr>
        <p:spPr/>
        <p:txBody>
          <a:bodyPr/>
          <a:lstStyle/>
          <a:p>
            <a:r>
              <a:rPr lang="en-GB" dirty="0"/>
              <a:t>Check your knowledge</a:t>
            </a:r>
          </a:p>
        </p:txBody>
      </p:sp>
      <p:sp>
        <p:nvSpPr>
          <p:cNvPr id="3" name="Content Placeholder 2">
            <a:extLst>
              <a:ext uri="{FF2B5EF4-FFF2-40B4-BE49-F238E27FC236}">
                <a16:creationId xmlns:a16="http://schemas.microsoft.com/office/drawing/2014/main" id="{14C3AB5D-BB7A-5AA7-F395-1569A25419D7}"/>
              </a:ext>
            </a:extLst>
          </p:cNvPr>
          <p:cNvSpPr>
            <a:spLocks noGrp="1"/>
          </p:cNvSpPr>
          <p:nvPr>
            <p:ph idx="1"/>
          </p:nvPr>
        </p:nvSpPr>
        <p:spPr/>
        <p:txBody>
          <a:bodyPr>
            <a:normAutofit/>
          </a:bodyPr>
          <a:lstStyle/>
          <a:p>
            <a:pPr>
              <a:buAutoNum type="arabicPeriod"/>
            </a:pPr>
            <a:r>
              <a:rPr lang="en-GB" sz="2400" dirty="0"/>
              <a:t>What is the difference between labour productivity and productivity?</a:t>
            </a:r>
          </a:p>
          <a:p>
            <a:pPr>
              <a:buAutoNum type="arabicPeriod"/>
            </a:pPr>
            <a:endParaRPr lang="en-GB" sz="2400" dirty="0"/>
          </a:p>
          <a:p>
            <a:pPr>
              <a:buAutoNum type="arabicPeriod"/>
            </a:pPr>
            <a:r>
              <a:rPr lang="en-GB" sz="2400" dirty="0"/>
              <a:t>Explain three ways productivity could be increased.</a:t>
            </a:r>
          </a:p>
          <a:p>
            <a:pPr>
              <a:buAutoNum type="arabicPeriod"/>
            </a:pPr>
            <a:endParaRPr lang="en-GB" sz="2400" dirty="0"/>
          </a:p>
          <a:p>
            <a:pPr>
              <a:buAutoNum type="arabicPeriod"/>
            </a:pPr>
            <a:r>
              <a:rPr lang="en-GB" sz="2400" dirty="0"/>
              <a:t>What is the impact on the standard of living, in relation to productivity and wages?</a:t>
            </a:r>
          </a:p>
          <a:p>
            <a:pPr>
              <a:buAutoNum type="arabicPeriod"/>
            </a:pPr>
            <a:endParaRPr lang="en-GB" sz="2400" dirty="0"/>
          </a:p>
          <a:p>
            <a:pPr>
              <a:buAutoNum type="arabicPeriod"/>
            </a:pPr>
            <a:r>
              <a:rPr lang="en-GB" sz="2400" dirty="0"/>
              <a:t>How can the difficulties of increasing labour productivity be address in an efficient manner?</a:t>
            </a:r>
          </a:p>
        </p:txBody>
      </p:sp>
      <p:pic>
        <p:nvPicPr>
          <p:cNvPr id="4" name="Picture 3">
            <a:extLst>
              <a:ext uri="{FF2B5EF4-FFF2-40B4-BE49-F238E27FC236}">
                <a16:creationId xmlns:a16="http://schemas.microsoft.com/office/drawing/2014/main" id="{87FA9FBF-0223-9CB6-A03A-800A51786DC6}"/>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714113">
            <a:off x="6604034" y="101889"/>
            <a:ext cx="2360389" cy="1664695"/>
          </a:xfrm>
          <a:prstGeom prst="rect">
            <a:avLst/>
          </a:prstGeom>
        </p:spPr>
      </p:pic>
      <p:pic>
        <p:nvPicPr>
          <p:cNvPr id="5" name="Picture 4">
            <a:extLst>
              <a:ext uri="{FF2B5EF4-FFF2-40B4-BE49-F238E27FC236}">
                <a16:creationId xmlns:a16="http://schemas.microsoft.com/office/drawing/2014/main" id="{E9201DE2-BA9C-4611-3826-36CFA39F5467}"/>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6" name="Picture 5">
            <a:extLst>
              <a:ext uri="{FF2B5EF4-FFF2-40B4-BE49-F238E27FC236}">
                <a16:creationId xmlns:a16="http://schemas.microsoft.com/office/drawing/2014/main" id="{761F08FB-5AB2-8674-1ACE-FF806BC81585}"/>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7" name="Footer Placeholder 2">
            <a:extLst>
              <a:ext uri="{FF2B5EF4-FFF2-40B4-BE49-F238E27FC236}">
                <a16:creationId xmlns:a16="http://schemas.microsoft.com/office/drawing/2014/main" id="{DBA3D2C9-14F7-E831-92CB-5644955C7926}"/>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90ADF99-6EBE-B98A-80EA-8B6039E061EC}"/>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836082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8ED20-088C-F468-937A-2941172C11AE}"/>
              </a:ext>
            </a:extLst>
          </p:cNvPr>
          <p:cNvSpPr>
            <a:spLocks noGrp="1"/>
          </p:cNvSpPr>
          <p:nvPr>
            <p:ph type="title"/>
          </p:nvPr>
        </p:nvSpPr>
        <p:spPr/>
        <p:txBody>
          <a:bodyPr>
            <a:normAutofit/>
          </a:bodyPr>
          <a:lstStyle/>
          <a:p>
            <a:r>
              <a:rPr lang="en-GB" dirty="0"/>
              <a:t>Recall </a:t>
            </a:r>
          </a:p>
        </p:txBody>
      </p:sp>
      <p:sp>
        <p:nvSpPr>
          <p:cNvPr id="3" name="Content Placeholder 2">
            <a:extLst>
              <a:ext uri="{FF2B5EF4-FFF2-40B4-BE49-F238E27FC236}">
                <a16:creationId xmlns:a16="http://schemas.microsoft.com/office/drawing/2014/main" id="{36EB8ADD-9B8A-147B-5CE1-24A9C423869D}"/>
              </a:ext>
            </a:extLst>
          </p:cNvPr>
          <p:cNvSpPr>
            <a:spLocks noGrp="1"/>
          </p:cNvSpPr>
          <p:nvPr>
            <p:ph idx="1"/>
          </p:nvPr>
        </p:nvSpPr>
        <p:spPr/>
        <p:txBody>
          <a:bodyPr>
            <a:normAutofit/>
          </a:bodyPr>
          <a:lstStyle/>
          <a:p>
            <a:r>
              <a:rPr lang="en-GB" dirty="0"/>
              <a:t>Name two effects of unemployment on consumers and firms. </a:t>
            </a:r>
          </a:p>
          <a:p>
            <a:endParaRPr lang="en-GB" dirty="0"/>
          </a:p>
          <a:p>
            <a:r>
              <a:rPr lang="en-GB" dirty="0"/>
              <a:t>How can occupational immobility affect consumers?</a:t>
            </a:r>
          </a:p>
          <a:p>
            <a:endParaRPr lang="en-GB" dirty="0"/>
          </a:p>
          <a:p>
            <a:r>
              <a:rPr lang="en-GB" dirty="0"/>
              <a:t>What is the difference between unemployment level vs unemployment rates?</a:t>
            </a:r>
          </a:p>
          <a:p>
            <a:endParaRPr lang="en-GB" dirty="0"/>
          </a:p>
          <a:p>
            <a:r>
              <a:rPr lang="en-GB" dirty="0"/>
              <a:t>Is unemployment a case of labour market failure or government failure?</a:t>
            </a:r>
          </a:p>
        </p:txBody>
      </p:sp>
      <p:pic>
        <p:nvPicPr>
          <p:cNvPr id="4" name="Picture 3">
            <a:extLst>
              <a:ext uri="{FF2B5EF4-FFF2-40B4-BE49-F238E27FC236}">
                <a16:creationId xmlns:a16="http://schemas.microsoft.com/office/drawing/2014/main" id="{8D16B1AE-E976-1AAC-5033-4DD8D73D0053}"/>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357569" y="5013176"/>
            <a:ext cx="1781401" cy="1781401"/>
          </a:xfrm>
          <a:prstGeom prst="rect">
            <a:avLst/>
          </a:prstGeom>
        </p:spPr>
      </p:pic>
      <p:pic>
        <p:nvPicPr>
          <p:cNvPr id="5" name="Picture 4">
            <a:extLst>
              <a:ext uri="{FF2B5EF4-FFF2-40B4-BE49-F238E27FC236}">
                <a16:creationId xmlns:a16="http://schemas.microsoft.com/office/drawing/2014/main" id="{0E5C4AEE-271B-2F1D-DAFB-57F455E63DD1}"/>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6" name="Picture 5">
            <a:extLst>
              <a:ext uri="{FF2B5EF4-FFF2-40B4-BE49-F238E27FC236}">
                <a16:creationId xmlns:a16="http://schemas.microsoft.com/office/drawing/2014/main" id="{B0F96746-2918-C74B-F4A6-D2F739007FF9}"/>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7" name="Footer Placeholder 2">
            <a:extLst>
              <a:ext uri="{FF2B5EF4-FFF2-40B4-BE49-F238E27FC236}">
                <a16:creationId xmlns:a16="http://schemas.microsoft.com/office/drawing/2014/main" id="{252C6536-FC9C-2692-40CC-35517640FC8F}"/>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F5C67BD-37DC-DC8F-560D-6F535F0BFE7F}"/>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48478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Starter</a:t>
            </a:r>
          </a:p>
        </p:txBody>
      </p:sp>
      <p:sp>
        <p:nvSpPr>
          <p:cNvPr id="3" name="Content Placeholder 2"/>
          <p:cNvSpPr>
            <a:spLocks noGrp="1"/>
          </p:cNvSpPr>
          <p:nvPr>
            <p:ph idx="1"/>
          </p:nvPr>
        </p:nvSpPr>
        <p:spPr/>
        <p:txBody>
          <a:bodyPr>
            <a:normAutofit lnSpcReduction="10000"/>
          </a:bodyPr>
          <a:lstStyle/>
          <a:p>
            <a:pPr defTabSz="457200">
              <a:lnSpc>
                <a:spcPct val="100000"/>
              </a:lnSpc>
              <a:spcBef>
                <a:spcPts val="0"/>
              </a:spcBef>
              <a:spcAft>
                <a:spcPts val="0"/>
              </a:spcAft>
              <a:buClrTx/>
              <a:buSzTx/>
              <a:buFont typeface="Arial" panose="020B0604020202020204" pitchFamily="34" charset="0"/>
              <a:buChar char="•"/>
            </a:pPr>
            <a:r>
              <a:rPr lang="en-GB" sz="2400" dirty="0">
                <a:solidFill>
                  <a:prstClr val="black"/>
                </a:solidFill>
              </a:rPr>
              <a:t>On a scale of 1-10, how productive would you say you are? Is there a drastic change in comparison to when you are on half term/on weekends?</a:t>
            </a:r>
          </a:p>
          <a:p>
            <a:pPr defTabSz="457200">
              <a:lnSpc>
                <a:spcPct val="100000"/>
              </a:lnSpc>
              <a:spcBef>
                <a:spcPts val="0"/>
              </a:spcBef>
              <a:spcAft>
                <a:spcPts val="0"/>
              </a:spcAft>
              <a:buClrTx/>
              <a:buSzTx/>
              <a:buFont typeface="Arial" panose="020B0604020202020204" pitchFamily="34" charset="0"/>
              <a:buChar char="•"/>
            </a:pPr>
            <a:endParaRPr lang="en-GB" sz="2400" dirty="0">
              <a:solidFill>
                <a:prstClr val="black"/>
              </a:solidFill>
            </a:endParaRPr>
          </a:p>
          <a:p>
            <a:pPr defTabSz="457200">
              <a:lnSpc>
                <a:spcPct val="100000"/>
              </a:lnSpc>
              <a:spcBef>
                <a:spcPts val="0"/>
              </a:spcBef>
              <a:spcAft>
                <a:spcPts val="0"/>
              </a:spcAft>
              <a:buClrTx/>
              <a:buSzTx/>
              <a:buFont typeface="Arial" panose="020B0604020202020204" pitchFamily="34" charset="0"/>
              <a:buChar char="•"/>
            </a:pPr>
            <a:r>
              <a:rPr lang="en-GB" sz="2400" dirty="0">
                <a:solidFill>
                  <a:prstClr val="black"/>
                </a:solidFill>
              </a:rPr>
              <a:t>When are you most productive?</a:t>
            </a:r>
          </a:p>
          <a:p>
            <a:pPr marL="0" indent="0" defTabSz="457200">
              <a:lnSpc>
                <a:spcPct val="100000"/>
              </a:lnSpc>
              <a:spcBef>
                <a:spcPts val="0"/>
              </a:spcBef>
              <a:spcAft>
                <a:spcPts val="0"/>
              </a:spcAft>
              <a:buClrTx/>
              <a:buSzTx/>
              <a:buNone/>
            </a:pPr>
            <a:endParaRPr lang="en-GB" sz="2400" dirty="0">
              <a:solidFill>
                <a:prstClr val="black"/>
              </a:solidFill>
            </a:endParaRPr>
          </a:p>
          <a:p>
            <a:pPr defTabSz="457200">
              <a:lnSpc>
                <a:spcPct val="100000"/>
              </a:lnSpc>
              <a:spcBef>
                <a:spcPts val="0"/>
              </a:spcBef>
              <a:spcAft>
                <a:spcPts val="0"/>
              </a:spcAft>
              <a:buClrTx/>
              <a:buSzTx/>
              <a:buFont typeface="Arial" panose="020B0604020202020204" pitchFamily="34" charset="0"/>
              <a:buChar char="•"/>
            </a:pPr>
            <a:r>
              <a:rPr lang="en-GB" sz="2400" dirty="0">
                <a:solidFill>
                  <a:prstClr val="black"/>
                </a:solidFill>
              </a:rPr>
              <a:t>What factors influence your productivity?</a:t>
            </a:r>
          </a:p>
          <a:p>
            <a:pPr marL="0" indent="0" defTabSz="457200">
              <a:lnSpc>
                <a:spcPct val="100000"/>
              </a:lnSpc>
              <a:spcBef>
                <a:spcPts val="0"/>
              </a:spcBef>
              <a:spcAft>
                <a:spcPts val="0"/>
              </a:spcAft>
              <a:buClrTx/>
              <a:buSzTx/>
              <a:buNone/>
            </a:pPr>
            <a:endParaRPr lang="en-GB" sz="2400" dirty="0">
              <a:solidFill>
                <a:prstClr val="black"/>
              </a:solidFill>
            </a:endParaRPr>
          </a:p>
          <a:p>
            <a:pPr defTabSz="457200">
              <a:lnSpc>
                <a:spcPct val="100000"/>
              </a:lnSpc>
              <a:spcBef>
                <a:spcPts val="0"/>
              </a:spcBef>
              <a:spcAft>
                <a:spcPts val="0"/>
              </a:spcAft>
              <a:buClrTx/>
              <a:buSzTx/>
              <a:buFont typeface="Arial" panose="020B0604020202020204" pitchFamily="34" charset="0"/>
              <a:buChar char="•"/>
            </a:pPr>
            <a:r>
              <a:rPr lang="en-GB" sz="2400" dirty="0">
                <a:solidFill>
                  <a:prstClr val="black"/>
                </a:solidFill>
              </a:rPr>
              <a:t>Are you more productive in exam conditions?</a:t>
            </a:r>
          </a:p>
          <a:p>
            <a:pPr defTabSz="457200">
              <a:lnSpc>
                <a:spcPct val="100000"/>
              </a:lnSpc>
              <a:spcBef>
                <a:spcPts val="0"/>
              </a:spcBef>
              <a:spcAft>
                <a:spcPts val="0"/>
              </a:spcAft>
              <a:buClrTx/>
              <a:buSzTx/>
              <a:buFont typeface="Arial" panose="020B0604020202020204" pitchFamily="34" charset="0"/>
              <a:buChar char="•"/>
            </a:pPr>
            <a:endParaRPr lang="en-GB" sz="2400" dirty="0">
              <a:solidFill>
                <a:prstClr val="black"/>
              </a:solidFill>
            </a:endParaRPr>
          </a:p>
          <a:p>
            <a:pPr>
              <a:spcBef>
                <a:spcPts val="0"/>
              </a:spcBef>
              <a:buClrTx/>
              <a:buFont typeface="Arial" panose="020B0604020202020204" pitchFamily="34" charset="0"/>
              <a:buChar char="•"/>
            </a:pPr>
            <a:r>
              <a:rPr lang="en-GB" sz="2400" dirty="0">
                <a:solidFill>
                  <a:prstClr val="black"/>
                </a:solidFill>
              </a:rPr>
              <a:t>What motivates you to remain productive?</a:t>
            </a:r>
          </a:p>
          <a:p>
            <a:pPr defTabSz="457200">
              <a:lnSpc>
                <a:spcPct val="100000"/>
              </a:lnSpc>
              <a:spcBef>
                <a:spcPts val="0"/>
              </a:spcBef>
              <a:spcAft>
                <a:spcPts val="0"/>
              </a:spcAft>
              <a:buClrTx/>
              <a:buSzTx/>
              <a:buFont typeface="Arial" panose="020B0604020202020204" pitchFamily="34" charset="0"/>
              <a:buChar char="•"/>
            </a:pPr>
            <a:endParaRPr lang="en-GB" sz="2400" dirty="0">
              <a:solidFill>
                <a:prstClr val="black"/>
              </a:solidFill>
            </a:endParaRPr>
          </a:p>
          <a:p>
            <a:pPr defTabSz="457200">
              <a:lnSpc>
                <a:spcPct val="100000"/>
              </a:lnSpc>
              <a:spcBef>
                <a:spcPts val="0"/>
              </a:spcBef>
              <a:spcAft>
                <a:spcPts val="0"/>
              </a:spcAft>
              <a:buClrTx/>
              <a:buSzTx/>
              <a:buFont typeface="Arial" panose="020B0604020202020204" pitchFamily="34" charset="0"/>
              <a:buChar char="•"/>
            </a:pPr>
            <a:r>
              <a:rPr lang="en-GB" sz="2400" dirty="0">
                <a:solidFill>
                  <a:prstClr val="black"/>
                </a:solidFill>
              </a:rPr>
              <a:t>Is the output the same in both environments?</a:t>
            </a:r>
          </a:p>
          <a:p>
            <a:pPr marL="0" indent="0" defTabSz="457200">
              <a:lnSpc>
                <a:spcPct val="100000"/>
              </a:lnSpc>
              <a:spcBef>
                <a:spcPts val="0"/>
              </a:spcBef>
              <a:spcAft>
                <a:spcPts val="0"/>
              </a:spcAft>
              <a:buClrTx/>
              <a:buSzTx/>
              <a:buNone/>
            </a:pPr>
            <a:endParaRPr lang="en-GB" sz="1800" dirty="0">
              <a:solidFill>
                <a:prstClr val="black"/>
              </a:solidFill>
            </a:endParaRPr>
          </a:p>
        </p:txBody>
      </p:sp>
      <p:pic>
        <p:nvPicPr>
          <p:cNvPr id="4" name="Picture 3">
            <a:extLst>
              <a:ext uri="{FF2B5EF4-FFF2-40B4-BE49-F238E27FC236}">
                <a16:creationId xmlns:a16="http://schemas.microsoft.com/office/drawing/2014/main" id="{AEBB31D3-C575-B618-0E65-F30A1F52540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FE78FC00-5BA9-DAD6-CA93-724A8953EB1C}"/>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650515FC-6349-9613-B77C-792F65F4B13B}"/>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AB20F8F-A2E3-0D3E-524D-5218251FC822}"/>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592840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style>
          <a:lnRef idx="2">
            <a:schemeClr val="dk1"/>
          </a:lnRef>
          <a:fillRef idx="1">
            <a:schemeClr val="lt1"/>
          </a:fillRef>
          <a:effectRef idx="0">
            <a:schemeClr val="dk1"/>
          </a:effectRef>
          <a:fontRef idx="minor">
            <a:schemeClr val="dk1"/>
          </a:fontRef>
        </p:style>
        <p:txBody>
          <a:bodyPr>
            <a:normAutofit/>
          </a:bodyPr>
          <a:lstStyle/>
          <a:p>
            <a:r>
              <a:rPr lang="en-GB" sz="3200"/>
              <a:t>Learning Objectives</a:t>
            </a:r>
            <a:endParaRPr lang="en-GB" sz="3200" dirty="0"/>
          </a:p>
        </p:txBody>
      </p:sp>
      <p:sp>
        <p:nvSpPr>
          <p:cNvPr id="3" name="Content Placeholder 2"/>
          <p:cNvSpPr>
            <a:spLocks noGrp="1"/>
          </p:cNvSpPr>
          <p:nvPr>
            <p:ph idx="1"/>
          </p:nvPr>
        </p:nvSpPr>
        <p:spPr/>
        <p:txBody>
          <a:bodyPr>
            <a:normAutofit/>
          </a:bodyPr>
          <a:lstStyle/>
          <a:p>
            <a:pPr>
              <a:buClrTx/>
              <a:buFont typeface="Arial" panose="020B0604020202020204" pitchFamily="34" charset="0"/>
              <a:buChar char="•"/>
            </a:pPr>
            <a:r>
              <a:rPr lang="en-GB" sz="3200" dirty="0"/>
              <a:t>Are you able to explain what productivity is?</a:t>
            </a:r>
          </a:p>
          <a:p>
            <a:pPr>
              <a:buClrTx/>
              <a:buFont typeface="Arial" panose="020B0604020202020204" pitchFamily="34" charset="0"/>
              <a:buChar char="•"/>
            </a:pPr>
            <a:r>
              <a:rPr lang="en-GB" sz="3200" dirty="0"/>
              <a:t>Are you able to confidently calculate labour productivity?</a:t>
            </a:r>
          </a:p>
          <a:p>
            <a:pPr>
              <a:buClrTx/>
              <a:buFont typeface="Arial" panose="020B0604020202020204" pitchFamily="34" charset="0"/>
              <a:buChar char="•"/>
            </a:pPr>
            <a:r>
              <a:rPr lang="en-GB" sz="3200" dirty="0"/>
              <a:t>Are you able to analyse the factors influencing productivity?</a:t>
            </a:r>
          </a:p>
          <a:p>
            <a:pPr>
              <a:buClrTx/>
              <a:buFont typeface="Arial" panose="020B0604020202020204" pitchFamily="34" charset="0"/>
              <a:buChar char="•"/>
            </a:pPr>
            <a:endParaRPr lang="en-GB" sz="2400" dirty="0"/>
          </a:p>
        </p:txBody>
      </p:sp>
      <p:pic>
        <p:nvPicPr>
          <p:cNvPr id="4" name="Picture 3">
            <a:extLst>
              <a:ext uri="{FF2B5EF4-FFF2-40B4-BE49-F238E27FC236}">
                <a16:creationId xmlns:a16="http://schemas.microsoft.com/office/drawing/2014/main" id="{84235943-5B48-AB0D-7641-42517611729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3CEDD008-E85D-552C-3D25-70DBEAC89DC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F23D3FB5-AFC3-D4D3-6662-CC44A8BAE0B0}"/>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DC3DF89-AC65-83C1-0B3F-BB1FBBF1BCE5}"/>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58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UK labour productivity</a:t>
            </a:r>
          </a:p>
        </p:txBody>
      </p:sp>
      <p:sp>
        <p:nvSpPr>
          <p:cNvPr id="3" name="Content Placeholder 2"/>
          <p:cNvSpPr>
            <a:spLocks noGrp="1"/>
          </p:cNvSpPr>
          <p:nvPr>
            <p:ph idx="1"/>
          </p:nvPr>
        </p:nvSpPr>
        <p:spPr/>
        <p:txBody>
          <a:bodyPr/>
          <a:lstStyle/>
          <a:p>
            <a:r>
              <a:rPr lang="en-GB" dirty="0"/>
              <a:t>One of the most important factors in determining living standards is productivity – how much output is produced for a given input (such as an hour of work).</a:t>
            </a:r>
          </a:p>
        </p:txBody>
      </p:sp>
      <p:pic>
        <p:nvPicPr>
          <p:cNvPr id="5" name="Picture 4"/>
          <p:cNvPicPr>
            <a:picLocks noChangeAspect="1"/>
          </p:cNvPicPr>
          <p:nvPr/>
        </p:nvPicPr>
        <p:blipFill>
          <a:blip r:embed="rId3"/>
          <a:stretch>
            <a:fillRect/>
          </a:stretch>
        </p:blipFill>
        <p:spPr>
          <a:xfrm>
            <a:off x="1862878" y="2964482"/>
            <a:ext cx="6760281" cy="3528392"/>
          </a:xfrm>
          <a:prstGeom prst="rect">
            <a:avLst/>
          </a:prstGeom>
        </p:spPr>
      </p:pic>
      <p:pic>
        <p:nvPicPr>
          <p:cNvPr id="4" name="Picture 3">
            <a:extLst>
              <a:ext uri="{FF2B5EF4-FFF2-40B4-BE49-F238E27FC236}">
                <a16:creationId xmlns:a16="http://schemas.microsoft.com/office/drawing/2014/main" id="{1017C4AD-3705-1449-F2A7-034E1A1DC644}"/>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6" name="Picture 5">
            <a:extLst>
              <a:ext uri="{FF2B5EF4-FFF2-40B4-BE49-F238E27FC236}">
                <a16:creationId xmlns:a16="http://schemas.microsoft.com/office/drawing/2014/main" id="{10142650-FAFA-0F00-5BD9-4DE617DBBC33}"/>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7" name="Footer Placeholder 2">
            <a:extLst>
              <a:ext uri="{FF2B5EF4-FFF2-40B4-BE49-F238E27FC236}">
                <a16:creationId xmlns:a16="http://schemas.microsoft.com/office/drawing/2014/main" id="{5246F52F-B2CA-0EA5-D1E8-BD2B630C7285}"/>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4F58703-5978-3D01-E212-691B1825A88B}"/>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8954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a:t>Productivity</a:t>
            </a:r>
          </a:p>
        </p:txBody>
      </p:sp>
      <p:sp>
        <p:nvSpPr>
          <p:cNvPr id="4" name="Content Placeholder 3"/>
          <p:cNvSpPr>
            <a:spLocks noGrp="1"/>
          </p:cNvSpPr>
          <p:nvPr>
            <p:ph idx="1"/>
          </p:nvPr>
        </p:nvSpPr>
        <p:spPr/>
        <p:txBody>
          <a:bodyPr>
            <a:normAutofit fontScale="92500" lnSpcReduction="10000"/>
          </a:bodyPr>
          <a:lstStyle/>
          <a:p>
            <a:pPr>
              <a:buClrTx/>
              <a:buFont typeface="Arial" panose="020B0604020202020204" pitchFamily="34" charset="0"/>
              <a:buChar char="•"/>
            </a:pPr>
            <a:r>
              <a:rPr lang="en-GB" dirty="0"/>
              <a:t> Productivity measures the output created, in relation to units of input within a given time period.</a:t>
            </a:r>
          </a:p>
          <a:p>
            <a:pPr marL="0" indent="0">
              <a:buClrTx/>
              <a:buNone/>
            </a:pPr>
            <a:endParaRPr lang="en-GB" dirty="0"/>
          </a:p>
          <a:p>
            <a:pPr marL="0" indent="0">
              <a:buClrTx/>
              <a:buNone/>
            </a:pPr>
            <a:r>
              <a:rPr lang="en-GB" dirty="0"/>
              <a:t>Productivity can be measured in three possible ways: </a:t>
            </a:r>
          </a:p>
          <a:p>
            <a:pPr lvl="1">
              <a:buClrTx/>
              <a:buFont typeface="Arial" panose="020B0604020202020204" pitchFamily="34" charset="0"/>
              <a:buChar char="•"/>
            </a:pPr>
            <a:r>
              <a:rPr lang="en-GB" dirty="0"/>
              <a:t>Output per unit of input per time period</a:t>
            </a:r>
          </a:p>
          <a:p>
            <a:pPr lvl="1">
              <a:buClrTx/>
              <a:buFont typeface="Arial" panose="020B0604020202020204" pitchFamily="34" charset="0"/>
              <a:buChar char="•"/>
            </a:pPr>
            <a:r>
              <a:rPr lang="en-GB" dirty="0"/>
              <a:t>Output in relation to labour input</a:t>
            </a:r>
          </a:p>
          <a:p>
            <a:pPr lvl="1">
              <a:buClrTx/>
              <a:buFont typeface="Arial" panose="020B0604020202020204" pitchFamily="34" charset="0"/>
              <a:buChar char="•"/>
            </a:pPr>
            <a:r>
              <a:rPr lang="en-GB" dirty="0"/>
              <a:t>Output in relation to capital/machine input</a:t>
            </a:r>
          </a:p>
          <a:p>
            <a:pPr lvl="1">
              <a:buClrTx/>
              <a:buFont typeface="Arial" panose="020B0604020202020204" pitchFamily="34" charset="0"/>
              <a:buChar char="•"/>
            </a:pPr>
            <a:endParaRPr lang="en-GB" dirty="0"/>
          </a:p>
          <a:p>
            <a:pPr>
              <a:buClrTx/>
              <a:buFont typeface="Arial" panose="020B0604020202020204" pitchFamily="34" charset="0"/>
              <a:buChar char="•"/>
            </a:pPr>
            <a:r>
              <a:rPr lang="en-GB" dirty="0"/>
              <a:t> Factors influencing productivity of machinery will include:</a:t>
            </a:r>
          </a:p>
          <a:p>
            <a:pPr lvl="1">
              <a:buClrTx/>
              <a:buFont typeface="Arial" panose="020B0604020202020204" pitchFamily="34" charset="0"/>
              <a:buChar char="•"/>
            </a:pPr>
            <a:r>
              <a:rPr lang="en-GB" dirty="0"/>
              <a:t>Age of machinery and maintenance</a:t>
            </a:r>
          </a:p>
          <a:p>
            <a:pPr lvl="1">
              <a:buClrTx/>
              <a:buFont typeface="Arial" panose="020B0604020202020204" pitchFamily="34" charset="0"/>
              <a:buChar char="•"/>
            </a:pPr>
            <a:r>
              <a:rPr lang="en-GB" dirty="0"/>
              <a:t>Training of operatives</a:t>
            </a:r>
          </a:p>
          <a:p>
            <a:pPr lvl="1">
              <a:buClrTx/>
              <a:buFont typeface="Arial" panose="020B0604020202020204" pitchFamily="34" charset="0"/>
              <a:buChar char="•"/>
            </a:pPr>
            <a:r>
              <a:rPr lang="en-GB" dirty="0"/>
              <a:t>Quality of inputs e.g. a high quality printer can jam if cheap paper is used</a:t>
            </a:r>
          </a:p>
          <a:p>
            <a:pPr lvl="1">
              <a:buClrTx/>
              <a:buFont typeface="Arial" panose="020B0604020202020204" pitchFamily="34" charset="0"/>
              <a:buChar char="•"/>
            </a:pPr>
            <a:r>
              <a:rPr lang="en-GB" dirty="0"/>
              <a:t>Hours used vs down time</a:t>
            </a:r>
          </a:p>
          <a:p>
            <a:pPr lvl="1">
              <a:buClrTx/>
              <a:buFont typeface="Arial" panose="020B0604020202020204" pitchFamily="34" charset="0"/>
              <a:buChar char="•"/>
            </a:pPr>
            <a:r>
              <a:rPr lang="en-GB" dirty="0"/>
              <a:t>Efficiency of programming</a:t>
            </a:r>
          </a:p>
          <a:p>
            <a:pPr lvl="1">
              <a:buClrTx/>
              <a:buFont typeface="Arial" panose="020B0604020202020204" pitchFamily="34" charset="0"/>
              <a:buChar char="•"/>
            </a:pPr>
            <a:r>
              <a:rPr lang="en-GB" dirty="0"/>
              <a:t>Unforeseen events e.g. power cuts</a:t>
            </a:r>
          </a:p>
          <a:p>
            <a:endParaRPr lang="en-GB" dirty="0"/>
          </a:p>
        </p:txBody>
      </p:sp>
      <p:pic>
        <p:nvPicPr>
          <p:cNvPr id="2" name="Picture 1">
            <a:extLst>
              <a:ext uri="{FF2B5EF4-FFF2-40B4-BE49-F238E27FC236}">
                <a16:creationId xmlns:a16="http://schemas.microsoft.com/office/drawing/2014/main" id="{7F817067-4DC4-8FF8-70AB-804D2EB9F82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C2A52F74-7CE2-CDC7-2167-42273CCBA56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B4E389AF-5AAF-E681-BC9E-133398915674}"/>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7C7C2A7-B6F5-18BB-7820-A1C0DCCD8976}"/>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4247440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2EA87-EF06-EFF7-7BD0-54C85910D26E}"/>
              </a:ext>
            </a:extLst>
          </p:cNvPr>
          <p:cNvSpPr>
            <a:spLocks noGrp="1"/>
          </p:cNvSpPr>
          <p:nvPr>
            <p:ph type="title"/>
          </p:nvPr>
        </p:nvSpPr>
        <p:spPr/>
        <p:txBody>
          <a:bodyPr/>
          <a:lstStyle/>
          <a:p>
            <a:r>
              <a:rPr lang="en-GB" dirty="0"/>
              <a:t>Activity: </a:t>
            </a:r>
          </a:p>
        </p:txBody>
      </p:sp>
      <p:sp>
        <p:nvSpPr>
          <p:cNvPr id="3" name="Content Placeholder 2">
            <a:extLst>
              <a:ext uri="{FF2B5EF4-FFF2-40B4-BE49-F238E27FC236}">
                <a16:creationId xmlns:a16="http://schemas.microsoft.com/office/drawing/2014/main" id="{1931B0CF-37AF-EDA2-3476-2EC1FE7285EC}"/>
              </a:ext>
            </a:extLst>
          </p:cNvPr>
          <p:cNvSpPr>
            <a:spLocks noGrp="1"/>
          </p:cNvSpPr>
          <p:nvPr>
            <p:ph idx="1"/>
          </p:nvPr>
        </p:nvSpPr>
        <p:spPr/>
        <p:txBody>
          <a:bodyPr>
            <a:normAutofit fontScale="85000" lnSpcReduction="20000"/>
          </a:bodyPr>
          <a:lstStyle/>
          <a:p>
            <a:pPr marL="0" indent="0">
              <a:buNone/>
            </a:pPr>
            <a:r>
              <a:rPr lang="en-GB" dirty="0"/>
              <a:t>In pairs, each person will research and gather points for either of the following:  </a:t>
            </a:r>
          </a:p>
          <a:p>
            <a:r>
              <a:rPr lang="en-GB" dirty="0"/>
              <a:t>Productivity and competitiveness </a:t>
            </a:r>
          </a:p>
          <a:p>
            <a:r>
              <a:rPr lang="en-GB" dirty="0"/>
              <a:t>Productivity and labour </a:t>
            </a:r>
          </a:p>
          <a:p>
            <a:endParaRPr lang="en-GB" dirty="0"/>
          </a:p>
          <a:p>
            <a:pPr marL="0" indent="0">
              <a:buNone/>
            </a:pPr>
            <a:r>
              <a:rPr lang="en-GB" dirty="0"/>
              <a:t>Consider:</a:t>
            </a:r>
          </a:p>
          <a:p>
            <a:r>
              <a:rPr lang="en-GB" dirty="0"/>
              <a:t>The factors that may cause an influence</a:t>
            </a:r>
          </a:p>
          <a:p>
            <a:r>
              <a:rPr lang="en-GB" dirty="0"/>
              <a:t>What difficulties may be faced as a result?</a:t>
            </a:r>
          </a:p>
          <a:p>
            <a:r>
              <a:rPr lang="en-GB" dirty="0"/>
              <a:t>Is this sustainable in the long-run?</a:t>
            </a:r>
          </a:p>
          <a:p>
            <a:r>
              <a:rPr lang="en-GB" dirty="0"/>
              <a:t>Give relevant industry examples.</a:t>
            </a:r>
          </a:p>
          <a:p>
            <a:pPr marL="0" indent="0">
              <a:buNone/>
            </a:pPr>
            <a:endParaRPr lang="en-GB" dirty="0"/>
          </a:p>
          <a:p>
            <a:r>
              <a:rPr lang="en-GB" dirty="0"/>
              <a:t>What impact does productivity have on the rate of economic growth?</a:t>
            </a:r>
          </a:p>
          <a:p>
            <a:r>
              <a:rPr lang="en-GB" dirty="0"/>
              <a:t>Identify a sector of the economy and suggest any actions to be taken to increase their productivity and help contribute towards economic growth.</a:t>
            </a:r>
          </a:p>
          <a:p>
            <a:pPr marL="0" indent="0">
              <a:buNone/>
            </a:pPr>
            <a:endParaRPr lang="en-GB" dirty="0"/>
          </a:p>
        </p:txBody>
      </p:sp>
      <p:pic>
        <p:nvPicPr>
          <p:cNvPr id="4" name="Picture 3">
            <a:extLst>
              <a:ext uri="{FF2B5EF4-FFF2-40B4-BE49-F238E27FC236}">
                <a16:creationId xmlns:a16="http://schemas.microsoft.com/office/drawing/2014/main" id="{544BF46A-3135-E7AA-36F0-F0C4D0602E30}"/>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0BA70420-AA45-87A5-C16C-AB997EABA36B}"/>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BC16E6D0-83A8-AB0A-1E53-37756FE575A3}"/>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8F964A1-4015-A067-C9F4-50EC57FCA25B}"/>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224060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Productivity and competitiveness</a:t>
            </a:r>
          </a:p>
        </p:txBody>
      </p:sp>
      <p:sp>
        <p:nvSpPr>
          <p:cNvPr id="3" name="Content Placeholder 2"/>
          <p:cNvSpPr>
            <a:spLocks noGrp="1"/>
          </p:cNvSpPr>
          <p:nvPr>
            <p:ph idx="1"/>
          </p:nvPr>
        </p:nvSpPr>
        <p:spPr/>
        <p:txBody>
          <a:bodyPr>
            <a:normAutofit fontScale="77500" lnSpcReduction="20000"/>
          </a:bodyPr>
          <a:lstStyle/>
          <a:p>
            <a:pPr marL="0" indent="0">
              <a:buClrTx/>
              <a:buNone/>
            </a:pPr>
            <a:r>
              <a:rPr lang="en-GB" dirty="0"/>
              <a:t>Rising productivity almost always leads to a fall in unit costs and may lead to increased output levels. </a:t>
            </a:r>
          </a:p>
          <a:p>
            <a:pPr>
              <a:buClrTx/>
            </a:pPr>
            <a:r>
              <a:rPr lang="en-GB" dirty="0"/>
              <a:t>To customers: Customers may experience lower prices, this may lead to increased demand and possibly returning customers. </a:t>
            </a:r>
          </a:p>
          <a:p>
            <a:pPr>
              <a:buClrTx/>
            </a:pPr>
            <a:r>
              <a:rPr lang="en-GB" dirty="0"/>
              <a:t>To businesses: Using fewer resources, lower unit costs, increased output, allows opportunity for reinvestment into the business for further projects/developing further. Gives opportunity to develop a competitive advantage.</a:t>
            </a:r>
          </a:p>
          <a:p>
            <a:pPr marL="0" indent="0" algn="ctr">
              <a:buClrTx/>
              <a:buNone/>
            </a:pPr>
            <a:r>
              <a:rPr lang="en-GB" sz="2600" b="1" u="sng" dirty="0"/>
              <a:t>Task: </a:t>
            </a:r>
          </a:p>
          <a:p>
            <a:pPr marL="0" indent="0">
              <a:buClrTx/>
              <a:buNone/>
            </a:pPr>
            <a:r>
              <a:rPr lang="en-GB" dirty="0"/>
              <a:t>Explain the impact on the economy as a result of increased productivity and competitiveness. </a:t>
            </a:r>
          </a:p>
          <a:p>
            <a:pPr>
              <a:buClrTx/>
            </a:pPr>
            <a:endParaRPr lang="en-GB" dirty="0"/>
          </a:p>
          <a:p>
            <a:pPr>
              <a:buClrTx/>
            </a:pPr>
            <a:r>
              <a:rPr lang="en-GB" dirty="0"/>
              <a:t>To the economy:</a:t>
            </a:r>
          </a:p>
          <a:p>
            <a:pPr>
              <a:buClrTx/>
            </a:pPr>
            <a:endParaRPr lang="en-GB" dirty="0"/>
          </a:p>
          <a:p>
            <a:pPr marL="0" indent="0">
              <a:buClrTx/>
              <a:buNone/>
            </a:pPr>
            <a:r>
              <a:rPr lang="en-GB" dirty="0"/>
              <a:t>Can you offer practical examples of how/when a business has decreased their productivity, what was the response from customers? What did the business do rectify this? How was the economy affected as a result of this?</a:t>
            </a:r>
          </a:p>
          <a:p>
            <a:pPr marL="0" indent="0">
              <a:buClrTx/>
              <a:buNone/>
            </a:pPr>
            <a:endParaRPr lang="en-GB" dirty="0">
              <a:highlight>
                <a:srgbClr val="FFFF00"/>
              </a:highlight>
            </a:endParaRPr>
          </a:p>
        </p:txBody>
      </p:sp>
      <p:pic>
        <p:nvPicPr>
          <p:cNvPr id="4" name="Picture 3">
            <a:extLst>
              <a:ext uri="{FF2B5EF4-FFF2-40B4-BE49-F238E27FC236}">
                <a16:creationId xmlns:a16="http://schemas.microsoft.com/office/drawing/2014/main" id="{DE9FC197-11DF-C6FB-9B44-650406291CCF}"/>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5" name="Picture 4">
            <a:extLst>
              <a:ext uri="{FF2B5EF4-FFF2-40B4-BE49-F238E27FC236}">
                <a16:creationId xmlns:a16="http://schemas.microsoft.com/office/drawing/2014/main" id="{FB6E84B6-6EB4-7E4B-5F14-BBE8BEEF147B}"/>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6" name="Footer Placeholder 2">
            <a:extLst>
              <a:ext uri="{FF2B5EF4-FFF2-40B4-BE49-F238E27FC236}">
                <a16:creationId xmlns:a16="http://schemas.microsoft.com/office/drawing/2014/main" id="{26066AD7-33BA-ADFE-7273-DC8BA8BF2BE4}"/>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D0042A2-DF57-87D9-E003-74DA3D2D57D5}"/>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0017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circle(in)">
                                      <p:cBhvr>
                                        <p:cTn id="15" dur="2000"/>
                                        <p:tgtEl>
                                          <p:spTgt spid="3">
                                            <p:txEl>
                                              <p:pRg st="6" end="6"/>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circle(in)">
                                      <p:cBhvr>
                                        <p:cTn id="1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Productivity and wages</a:t>
            </a:r>
            <a:endParaRPr lang="en-GB" sz="4000" dirty="0"/>
          </a:p>
        </p:txBody>
      </p:sp>
      <p:sp>
        <p:nvSpPr>
          <p:cNvPr id="3" name="Content Placeholder 2"/>
          <p:cNvSpPr>
            <a:spLocks noGrp="1"/>
          </p:cNvSpPr>
          <p:nvPr>
            <p:ph idx="1"/>
          </p:nvPr>
        </p:nvSpPr>
        <p:spPr/>
        <p:txBody>
          <a:bodyPr>
            <a:normAutofit/>
          </a:bodyPr>
          <a:lstStyle/>
          <a:p>
            <a:pPr>
              <a:spcBef>
                <a:spcPts val="0"/>
              </a:spcBef>
              <a:buClrTx/>
              <a:buFont typeface="Arial" panose="020B0604020202020204" pitchFamily="34" charset="0"/>
              <a:buChar char="•"/>
            </a:pPr>
            <a:r>
              <a:rPr lang="en-GB" dirty="0"/>
              <a:t>Productivity is linked to labour productivity which is a measure of output per worker.</a:t>
            </a:r>
          </a:p>
          <a:p>
            <a:pPr>
              <a:spcBef>
                <a:spcPts val="0"/>
              </a:spcBef>
              <a:buClrTx/>
              <a:buFont typeface="Arial" panose="020B0604020202020204" pitchFamily="34" charset="0"/>
              <a:buChar char="•"/>
            </a:pPr>
            <a:endParaRPr lang="en-GB" sz="1000" dirty="0"/>
          </a:p>
          <a:p>
            <a:pPr>
              <a:spcBef>
                <a:spcPts val="0"/>
              </a:spcBef>
              <a:buClrTx/>
              <a:buFont typeface="Arial" panose="020B0604020202020204" pitchFamily="34" charset="0"/>
              <a:buChar char="•"/>
            </a:pPr>
            <a:r>
              <a:rPr lang="en-GB" dirty="0"/>
              <a:t>Calculated as:</a:t>
            </a:r>
          </a:p>
          <a:p>
            <a:pPr lvl="1">
              <a:spcBef>
                <a:spcPts val="0"/>
              </a:spcBef>
              <a:buClrTx/>
              <a:buFont typeface="Arial" panose="020B0604020202020204" pitchFamily="34" charset="0"/>
              <a:buChar char="•"/>
            </a:pPr>
            <a:endParaRPr lang="en-GB" sz="800" u="sng" dirty="0"/>
          </a:p>
          <a:p>
            <a:pPr marL="128016" lvl="1" indent="0" algn="ctr">
              <a:spcBef>
                <a:spcPts val="0"/>
              </a:spcBef>
              <a:buClrTx/>
              <a:buNone/>
            </a:pPr>
            <a:r>
              <a:rPr lang="en-GB" sz="2400" dirty="0"/>
              <a:t>  Total Output </a:t>
            </a:r>
            <a:endParaRPr lang="en-GB" sz="2400" u="sng" dirty="0"/>
          </a:p>
          <a:p>
            <a:pPr marL="128016" lvl="1" indent="0" algn="ctr">
              <a:spcBef>
                <a:spcPts val="0"/>
              </a:spcBef>
              <a:buClrTx/>
              <a:buNone/>
            </a:pPr>
            <a:r>
              <a:rPr lang="en-GB" sz="2400" dirty="0"/>
              <a:t>Number of employees</a:t>
            </a:r>
          </a:p>
          <a:p>
            <a:pPr marL="0" indent="0">
              <a:spcBef>
                <a:spcPts val="0"/>
              </a:spcBef>
              <a:buClrTx/>
              <a:buNone/>
            </a:pPr>
            <a:r>
              <a:rPr lang="en-GB" dirty="0"/>
              <a:t>Worked example:</a:t>
            </a:r>
          </a:p>
          <a:p>
            <a:pPr lvl="1">
              <a:spcBef>
                <a:spcPts val="0"/>
              </a:spcBef>
              <a:buClrTx/>
              <a:buFont typeface="Arial" panose="020B0604020202020204" pitchFamily="34" charset="0"/>
              <a:buChar char="•"/>
            </a:pPr>
            <a:r>
              <a:rPr lang="en-GB" dirty="0"/>
              <a:t>If total output is 100 000 units and there are 2000 workers </a:t>
            </a:r>
          </a:p>
          <a:p>
            <a:pPr marL="457200" lvl="1" indent="0">
              <a:spcBef>
                <a:spcPts val="0"/>
              </a:spcBef>
              <a:buClrTx/>
              <a:buNone/>
            </a:pPr>
            <a:endParaRPr lang="en-GB" dirty="0"/>
          </a:p>
          <a:p>
            <a:pPr marL="0" indent="0">
              <a:spcBef>
                <a:spcPts val="0"/>
              </a:spcBef>
              <a:buClrTx/>
              <a:buNone/>
            </a:pPr>
            <a:r>
              <a:rPr lang="en-GB" dirty="0"/>
              <a:t>Labour productivity will be influenced by multiple factors including:</a:t>
            </a:r>
          </a:p>
          <a:p>
            <a:pPr lvl="1">
              <a:spcBef>
                <a:spcPts val="0"/>
              </a:spcBef>
              <a:buClrTx/>
              <a:buFont typeface="Arial" panose="020B0604020202020204" pitchFamily="34" charset="0"/>
              <a:buChar char="•"/>
            </a:pPr>
            <a:r>
              <a:rPr lang="en-GB" dirty="0"/>
              <a:t>Training and skills of the workforce</a:t>
            </a:r>
          </a:p>
          <a:p>
            <a:pPr lvl="1">
              <a:spcBef>
                <a:spcPts val="0"/>
              </a:spcBef>
              <a:buClrTx/>
              <a:buFont typeface="Arial" panose="020B0604020202020204" pitchFamily="34" charset="0"/>
              <a:buChar char="•"/>
            </a:pPr>
            <a:r>
              <a:rPr lang="en-GB" dirty="0"/>
              <a:t>Motivation</a:t>
            </a:r>
          </a:p>
          <a:p>
            <a:pPr lvl="1">
              <a:spcBef>
                <a:spcPts val="0"/>
              </a:spcBef>
              <a:buClrTx/>
              <a:buFont typeface="Arial" panose="020B0604020202020204" pitchFamily="34" charset="0"/>
              <a:buChar char="•"/>
            </a:pPr>
            <a:r>
              <a:rPr lang="en-GB" dirty="0"/>
              <a:t>Complexity of the product</a:t>
            </a:r>
          </a:p>
        </p:txBody>
      </p:sp>
      <p:cxnSp>
        <p:nvCxnSpPr>
          <p:cNvPr id="5" name="Straight Connector 4">
            <a:extLst>
              <a:ext uri="{FF2B5EF4-FFF2-40B4-BE49-F238E27FC236}">
                <a16:creationId xmlns:a16="http://schemas.microsoft.com/office/drawing/2014/main" id="{EDD1DCD7-D247-AB21-B991-FA9DD34BBBE8}"/>
              </a:ext>
            </a:extLst>
          </p:cNvPr>
          <p:cNvCxnSpPr/>
          <p:nvPr/>
        </p:nvCxnSpPr>
        <p:spPr>
          <a:xfrm>
            <a:off x="2915816" y="3284984"/>
            <a:ext cx="4032448" cy="0"/>
          </a:xfrm>
          <a:prstGeom prst="line">
            <a:avLst/>
          </a:prstGeom>
        </p:spPr>
        <p:style>
          <a:lnRef idx="2">
            <a:schemeClr val="dk1"/>
          </a:lnRef>
          <a:fillRef idx="0">
            <a:schemeClr val="dk1"/>
          </a:fillRef>
          <a:effectRef idx="1">
            <a:schemeClr val="dk1"/>
          </a:effectRef>
          <a:fontRef idx="minor">
            <a:schemeClr val="tx1"/>
          </a:fontRef>
        </p:style>
      </p:cxnSp>
      <p:pic>
        <p:nvPicPr>
          <p:cNvPr id="4" name="Picture 3">
            <a:extLst>
              <a:ext uri="{FF2B5EF4-FFF2-40B4-BE49-F238E27FC236}">
                <a16:creationId xmlns:a16="http://schemas.microsoft.com/office/drawing/2014/main" id="{B9342EFF-654D-9C6D-5872-0439B9B29E7C}"/>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1331640" y="1879822"/>
            <a:ext cx="7695738" cy="3098355"/>
          </a:xfrm>
          <a:prstGeom prst="rect">
            <a:avLst/>
          </a:prstGeom>
        </p:spPr>
      </p:pic>
      <p:pic>
        <p:nvPicPr>
          <p:cNvPr id="6" name="Picture 5">
            <a:extLst>
              <a:ext uri="{FF2B5EF4-FFF2-40B4-BE49-F238E27FC236}">
                <a16:creationId xmlns:a16="http://schemas.microsoft.com/office/drawing/2014/main" id="{051C942A-3807-1BF5-7A66-CF7913C02A31}"/>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727353" y="154437"/>
            <a:ext cx="933411" cy="375797"/>
          </a:xfrm>
          <a:prstGeom prst="rect">
            <a:avLst/>
          </a:prstGeom>
        </p:spPr>
      </p:pic>
      <p:sp>
        <p:nvSpPr>
          <p:cNvPr id="7" name="Footer Placeholder 2">
            <a:extLst>
              <a:ext uri="{FF2B5EF4-FFF2-40B4-BE49-F238E27FC236}">
                <a16:creationId xmlns:a16="http://schemas.microsoft.com/office/drawing/2014/main" id="{349DE4F2-DB62-9016-15F1-526E8D46DE2E}"/>
              </a:ext>
            </a:extLst>
          </p:cNvPr>
          <p:cNvSpPr txBox="1">
            <a:spLocks/>
          </p:cNvSpPr>
          <p:nvPr/>
        </p:nvSpPr>
        <p:spPr>
          <a:xfrm>
            <a:off x="1342703" y="648341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B398038-CD51-9A47-A23E-1446CAF6408E}"/>
              </a:ext>
            </a:extLst>
          </p:cNvPr>
          <p:cNvSpPr txBox="1"/>
          <p:nvPr/>
        </p:nvSpPr>
        <p:spPr>
          <a:xfrm>
            <a:off x="6165874" y="6515663"/>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6153140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
  <a:themeElements>
    <a:clrScheme name="Custom 2">
      <a:dk1>
        <a:srgbClr val="FF0000"/>
      </a:dk1>
      <a:lt1>
        <a:sysClr val="window" lastClr="FFFFFF"/>
      </a:lt1>
      <a:dk2>
        <a:srgbClr val="FF0000"/>
      </a:dk2>
      <a:lt2>
        <a:srgbClr val="FFFFFF"/>
      </a:lt2>
      <a:accent1>
        <a:srgbClr val="FF0000"/>
      </a:accent1>
      <a:accent2>
        <a:srgbClr val="FF0000"/>
      </a:accent2>
      <a:accent3>
        <a:srgbClr val="FF0000"/>
      </a:accent3>
      <a:accent4>
        <a:srgbClr val="FF0000"/>
      </a:accent4>
      <a:accent5>
        <a:srgbClr val="FF0000"/>
      </a:accent5>
      <a:accent6>
        <a:srgbClr val="FF0000"/>
      </a:accent6>
      <a:hlink>
        <a:srgbClr val="FF0000"/>
      </a:hlink>
      <a:folHlink>
        <a:srgbClr val="FF000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526937-5012-49EA-934E-2C380BB3EC61}">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2608382D-D683-4933-A4D0-77ABE9FC17BC}">
  <ds:schemaRefs>
    <ds:schemaRef ds:uri="http://schemas.microsoft.com/sharepoint/v3/contenttype/forms"/>
  </ds:schemaRefs>
</ds:datastoreItem>
</file>

<file path=customXml/itemProps3.xml><?xml version="1.0" encoding="utf-8"?>
<ds:datastoreItem xmlns:ds="http://schemas.openxmlformats.org/officeDocument/2006/customXml" ds:itemID="{E53C98AE-F572-43D7-8BD6-4609A4CE6CEF}">
  <ds:schemaRefs>
    <ds:schemaRef ds:uri="http://schemas.microsoft.com/office/2006/metadata/contentType"/>
    <ds:schemaRef ds:uri="http://schemas.microsoft.com/office/2006/metadata/properties/metaAttributes"/>
    <ds:schemaRef ds:uri="http://www.w3.org/2000/xmlns/"/>
    <ds:schemaRef ds:uri="http://www.w3.org/2001/XMLSchema"/>
    <ds:schemaRef ds:uri="f8e32401-6fd2-4ce4-872f-f2e7513af3c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2491</TotalTime>
  <Words>1386</Words>
  <Application>Microsoft Office PowerPoint</Application>
  <PresentationFormat>On-screen Show (4:3)</PresentationFormat>
  <Paragraphs>173</Paragraphs>
  <Slides>13</Slides>
  <Notes>5</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13</vt:i4>
      </vt:variant>
    </vt:vector>
  </HeadingPairs>
  <TitlesOfParts>
    <vt:vector size="26" baseType="lpstr">
      <vt:lpstr>Arial</vt:lpstr>
      <vt:lpstr>Calibri</vt:lpstr>
      <vt:lpstr>Calibri Light</vt:lpstr>
      <vt:lpstr>Century Gothic</vt:lpstr>
      <vt:lpstr>gg sans</vt:lpstr>
      <vt:lpstr>Helvetica</vt:lpstr>
      <vt:lpstr>Helvetica Neue</vt:lpstr>
      <vt:lpstr>Times New Roman</vt:lpstr>
      <vt:lpstr>Tw Cen MT</vt:lpstr>
      <vt:lpstr>Tw Cen MT Condensed</vt:lpstr>
      <vt:lpstr>Wingdings 3</vt:lpstr>
      <vt:lpstr>1_Office Theme</vt:lpstr>
      <vt:lpstr>Integral</vt:lpstr>
      <vt:lpstr>2.3.1 Productivity 2.3 Productive efficiency </vt:lpstr>
      <vt:lpstr>Recall </vt:lpstr>
      <vt:lpstr>Starter</vt:lpstr>
      <vt:lpstr>Learning Objectives</vt:lpstr>
      <vt:lpstr>UK labour productivity</vt:lpstr>
      <vt:lpstr>Productivity</vt:lpstr>
      <vt:lpstr>Activity: </vt:lpstr>
      <vt:lpstr>Productivity and competitiveness</vt:lpstr>
      <vt:lpstr>Productivity and wages</vt:lpstr>
      <vt:lpstr>Student Activity</vt:lpstr>
      <vt:lpstr>Productivity and wages</vt:lpstr>
      <vt:lpstr>Difficulties increasing labour productivity</vt:lpstr>
      <vt:lpstr>Check your knowledge</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388</cp:revision>
  <dcterms:created xsi:type="dcterms:W3CDTF">2009-08-01T13:37:35Z</dcterms:created>
  <dcterms:modified xsi:type="dcterms:W3CDTF">2025-03-18T08:26:13Z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