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52.jpg" ContentType="image/pn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46"/>
  </p:notesMasterIdLst>
  <p:sldIdLst>
    <p:sldId id="256" r:id="rId6"/>
    <p:sldId id="345" r:id="rId7"/>
    <p:sldId id="346" r:id="rId8"/>
    <p:sldId id="347" r:id="rId9"/>
    <p:sldId id="348" r:id="rId10"/>
    <p:sldId id="307" r:id="rId11"/>
    <p:sldId id="308" r:id="rId12"/>
    <p:sldId id="309" r:id="rId13"/>
    <p:sldId id="305" r:id="rId14"/>
    <p:sldId id="310" r:id="rId15"/>
    <p:sldId id="335" r:id="rId16"/>
    <p:sldId id="311" r:id="rId17"/>
    <p:sldId id="312" r:id="rId18"/>
    <p:sldId id="313" r:id="rId19"/>
    <p:sldId id="340" r:id="rId20"/>
    <p:sldId id="314" r:id="rId21"/>
    <p:sldId id="315" r:id="rId22"/>
    <p:sldId id="316" r:id="rId23"/>
    <p:sldId id="317" r:id="rId24"/>
    <p:sldId id="336" r:id="rId25"/>
    <p:sldId id="337" r:id="rId26"/>
    <p:sldId id="318" r:id="rId27"/>
    <p:sldId id="338" r:id="rId28"/>
    <p:sldId id="339" r:id="rId29"/>
    <p:sldId id="323" r:id="rId30"/>
    <p:sldId id="324" r:id="rId31"/>
    <p:sldId id="325" r:id="rId32"/>
    <p:sldId id="326" r:id="rId33"/>
    <p:sldId id="351" r:id="rId34"/>
    <p:sldId id="329" r:id="rId35"/>
    <p:sldId id="331" r:id="rId36"/>
    <p:sldId id="332" r:id="rId37"/>
    <p:sldId id="349" r:id="rId38"/>
    <p:sldId id="350" r:id="rId39"/>
    <p:sldId id="344" r:id="rId40"/>
    <p:sldId id="341" r:id="rId41"/>
    <p:sldId id="342" r:id="rId42"/>
    <p:sldId id="343" r:id="rId43"/>
    <p:sldId id="263" r:id="rId44"/>
    <p:sldId id="298"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064" autoAdjust="0"/>
  </p:normalViewPr>
  <p:slideViewPr>
    <p:cSldViewPr snapToGrid="0">
      <p:cViewPr varScale="1">
        <p:scale>
          <a:sx n="107" d="100"/>
          <a:sy n="107" d="100"/>
        </p:scale>
        <p:origin x="78" y="270"/>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CDDF2D-05C4-4A88-9551-1014C7760738}" type="datetimeFigureOut">
              <a:rPr lang="en-GB" smtClean="0"/>
              <a:t>18/03/2025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13E492-2BE1-47F6-A827-2A173C8BE478}" type="slidenum">
              <a:rPr lang="en-GB" smtClean="0"/>
              <a:t>‹#›</a:t>
            </a:fld>
            <a:endParaRPr lang="en-GB"/>
          </a:p>
        </p:txBody>
      </p:sp>
    </p:spTree>
    <p:extLst>
      <p:ext uri="{BB962C8B-B14F-4D97-AF65-F5344CB8AC3E}">
        <p14:creationId xmlns:p14="http://schemas.microsoft.com/office/powerpoint/2010/main" val="2227024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Pot</a:t>
            </a:r>
            <a:r>
              <a:rPr lang="en-GB" baseline="0" dirty="0"/>
              <a:t> noodle – as your income rises you choose to buy a better quality dinner</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6519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 pot noodle</a:t>
            </a:r>
          </a:p>
          <a:p>
            <a:r>
              <a:rPr lang="en-GB" dirty="0"/>
              <a:t>B – Mc Ds or a meal deal</a:t>
            </a:r>
          </a:p>
          <a:p>
            <a:r>
              <a:rPr lang="en-GB" dirty="0"/>
              <a:t>C – meal out, steak anything posh nosh</a:t>
            </a:r>
          </a:p>
        </p:txBody>
      </p:sp>
      <p:sp>
        <p:nvSpPr>
          <p:cNvPr id="4" name="Slide Number Placeholder 3"/>
          <p:cNvSpPr>
            <a:spLocks noGrp="1"/>
          </p:cNvSpPr>
          <p:nvPr>
            <p:ph type="sldNum" sz="quarter" idx="10"/>
          </p:nvPr>
        </p:nvSpPr>
        <p:spPr/>
        <p:txBody>
          <a:bodyPr/>
          <a:lstStyle/>
          <a:p>
            <a:fld id="{9113E492-2BE1-47F6-A827-2A173C8BE478}" type="slidenum">
              <a:rPr lang="en-GB" smtClean="0"/>
              <a:t>11</a:t>
            </a:fld>
            <a:endParaRPr lang="en-GB"/>
          </a:p>
        </p:txBody>
      </p:sp>
    </p:spTree>
    <p:extLst>
      <p:ext uri="{BB962C8B-B14F-4D97-AF65-F5344CB8AC3E}">
        <p14:creationId xmlns:p14="http://schemas.microsoft.com/office/powerpoint/2010/main" val="2211288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7259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4511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6850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2162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0947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7741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incomes start to rise customers</a:t>
            </a:r>
            <a:r>
              <a:rPr lang="en-GB" baseline="0" dirty="0"/>
              <a:t> will demand better less inferior goods and the revenue and demand for </a:t>
            </a:r>
            <a:r>
              <a:rPr lang="en-GB" baseline="0" dirty="0" err="1"/>
              <a:t>Poundland</a:t>
            </a:r>
            <a:r>
              <a:rPr lang="en-GB" baseline="0" dirty="0"/>
              <a:t> products will decrease.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3393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18/03/2025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2587734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18/03/2025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66690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18/03/2025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930740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pPr/>
              <a:t>18/03/2025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pPr/>
              <a:t>‹#›</a:t>
            </a:fld>
            <a:endParaRPr lang="en-GB"/>
          </a:p>
        </p:txBody>
      </p:sp>
    </p:spTree>
    <p:extLst>
      <p:ext uri="{BB962C8B-B14F-4D97-AF65-F5344CB8AC3E}">
        <p14:creationId xmlns:p14="http://schemas.microsoft.com/office/powerpoint/2010/main" val="2545469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pPr/>
              <a:t>18/03/2025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pPr/>
              <a:t>‹#›</a:t>
            </a:fld>
            <a:endParaRPr lang="en-GB"/>
          </a:p>
        </p:txBody>
      </p:sp>
    </p:spTree>
    <p:extLst>
      <p:ext uri="{BB962C8B-B14F-4D97-AF65-F5344CB8AC3E}">
        <p14:creationId xmlns:p14="http://schemas.microsoft.com/office/powerpoint/2010/main" val="3285027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0C1EECA-D644-4F04-882C-CE601AE152BD}" type="datetimeFigureOut">
              <a:rPr lang="en-GB" smtClean="0"/>
              <a:pPr/>
              <a:t>18/03/2025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pPr/>
              <a:t>‹#›</a:t>
            </a:fld>
            <a:endParaRPr lang="en-GB"/>
          </a:p>
        </p:txBody>
      </p:sp>
    </p:spTree>
    <p:extLst>
      <p:ext uri="{BB962C8B-B14F-4D97-AF65-F5344CB8AC3E}">
        <p14:creationId xmlns:p14="http://schemas.microsoft.com/office/powerpoint/2010/main" val="4136047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0C1EECA-D644-4F04-882C-CE601AE152BD}" type="datetimeFigureOut">
              <a:rPr lang="en-GB" smtClean="0"/>
              <a:pPr/>
              <a:t>18/03/2025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E1AFFD-E431-4945-8358-AC8F848F815E}" type="slidenum">
              <a:rPr lang="en-GB" smtClean="0"/>
              <a:pPr/>
              <a:t>‹#›</a:t>
            </a:fld>
            <a:endParaRPr lang="en-GB"/>
          </a:p>
        </p:txBody>
      </p:sp>
    </p:spTree>
    <p:extLst>
      <p:ext uri="{BB962C8B-B14F-4D97-AF65-F5344CB8AC3E}">
        <p14:creationId xmlns:p14="http://schemas.microsoft.com/office/powerpoint/2010/main" val="830449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0C1EECA-D644-4F04-882C-CE601AE152BD}" type="datetimeFigureOut">
              <a:rPr lang="en-GB" smtClean="0"/>
              <a:pPr/>
              <a:t>18/03/2025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4E1AFFD-E431-4945-8358-AC8F848F815E}" type="slidenum">
              <a:rPr lang="en-GB" smtClean="0"/>
              <a:pPr/>
              <a:t>‹#›</a:t>
            </a:fld>
            <a:endParaRPr lang="en-GB"/>
          </a:p>
        </p:txBody>
      </p:sp>
    </p:spTree>
    <p:extLst>
      <p:ext uri="{BB962C8B-B14F-4D97-AF65-F5344CB8AC3E}">
        <p14:creationId xmlns:p14="http://schemas.microsoft.com/office/powerpoint/2010/main" val="1432206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0C1EECA-D644-4F04-882C-CE601AE152BD}" type="datetimeFigureOut">
              <a:rPr lang="en-GB" smtClean="0"/>
              <a:pPr/>
              <a:t>18/03/2025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4E1AFFD-E431-4945-8358-AC8F848F815E}" type="slidenum">
              <a:rPr lang="en-GB" smtClean="0"/>
              <a:pPr/>
              <a:t>‹#›</a:t>
            </a:fld>
            <a:endParaRPr lang="en-GB"/>
          </a:p>
        </p:txBody>
      </p:sp>
    </p:spTree>
    <p:extLst>
      <p:ext uri="{BB962C8B-B14F-4D97-AF65-F5344CB8AC3E}">
        <p14:creationId xmlns:p14="http://schemas.microsoft.com/office/powerpoint/2010/main" val="38370563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1EECA-D644-4F04-882C-CE601AE152BD}" type="datetimeFigureOut">
              <a:rPr lang="en-GB" smtClean="0"/>
              <a:pPr/>
              <a:t>18/03/2025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4E1AFFD-E431-4945-8358-AC8F848F815E}" type="slidenum">
              <a:rPr lang="en-GB" smtClean="0"/>
              <a:pPr/>
              <a:t>‹#›</a:t>
            </a:fld>
            <a:endParaRPr lang="en-GB"/>
          </a:p>
        </p:txBody>
      </p:sp>
    </p:spTree>
    <p:extLst>
      <p:ext uri="{BB962C8B-B14F-4D97-AF65-F5344CB8AC3E}">
        <p14:creationId xmlns:p14="http://schemas.microsoft.com/office/powerpoint/2010/main" val="27097291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C1EECA-D644-4F04-882C-CE601AE152BD}" type="datetimeFigureOut">
              <a:rPr lang="en-GB" smtClean="0"/>
              <a:pPr/>
              <a:t>18/03/2025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E1AFFD-E431-4945-8358-AC8F848F815E}" type="slidenum">
              <a:rPr lang="en-GB" smtClean="0"/>
              <a:pPr/>
              <a:t>‹#›</a:t>
            </a:fld>
            <a:endParaRPr lang="en-GB"/>
          </a:p>
        </p:txBody>
      </p:sp>
    </p:spTree>
    <p:extLst>
      <p:ext uri="{BB962C8B-B14F-4D97-AF65-F5344CB8AC3E}">
        <p14:creationId xmlns:p14="http://schemas.microsoft.com/office/powerpoint/2010/main" val="3784401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18/03/2025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35845185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C1EECA-D644-4F04-882C-CE601AE152BD}" type="datetimeFigureOut">
              <a:rPr lang="en-GB" smtClean="0"/>
              <a:pPr/>
              <a:t>18/03/2025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E1AFFD-E431-4945-8358-AC8F848F815E}" type="slidenum">
              <a:rPr lang="en-GB" smtClean="0"/>
              <a:pPr/>
              <a:t>‹#›</a:t>
            </a:fld>
            <a:endParaRPr lang="en-GB"/>
          </a:p>
        </p:txBody>
      </p:sp>
    </p:spTree>
    <p:extLst>
      <p:ext uri="{BB962C8B-B14F-4D97-AF65-F5344CB8AC3E}">
        <p14:creationId xmlns:p14="http://schemas.microsoft.com/office/powerpoint/2010/main" val="21188259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pPr/>
              <a:t>18/03/2025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pPr/>
              <a:t>‹#›</a:t>
            </a:fld>
            <a:endParaRPr lang="en-GB"/>
          </a:p>
        </p:txBody>
      </p:sp>
    </p:spTree>
    <p:extLst>
      <p:ext uri="{BB962C8B-B14F-4D97-AF65-F5344CB8AC3E}">
        <p14:creationId xmlns:p14="http://schemas.microsoft.com/office/powerpoint/2010/main" val="14925895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pPr/>
              <a:t>18/03/2025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pPr/>
              <a:t>‹#›</a:t>
            </a:fld>
            <a:endParaRPr lang="en-GB"/>
          </a:p>
        </p:txBody>
      </p:sp>
    </p:spTree>
    <p:extLst>
      <p:ext uri="{BB962C8B-B14F-4D97-AF65-F5344CB8AC3E}">
        <p14:creationId xmlns:p14="http://schemas.microsoft.com/office/powerpoint/2010/main" val="232979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0C1EECA-D644-4F04-882C-CE601AE152BD}" type="datetimeFigureOut">
              <a:rPr lang="en-GB" smtClean="0"/>
              <a:t>18/03/2025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2977863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0C1EECA-D644-4F04-882C-CE601AE152BD}" type="datetimeFigureOut">
              <a:rPr lang="en-GB" smtClean="0"/>
              <a:t>18/03/2025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2288045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0C1EECA-D644-4F04-882C-CE601AE152BD}" type="datetimeFigureOut">
              <a:rPr lang="en-GB" smtClean="0"/>
              <a:t>18/03/2025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3110658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0C1EECA-D644-4F04-882C-CE601AE152BD}" type="datetimeFigureOut">
              <a:rPr lang="en-GB" smtClean="0"/>
              <a:t>18/03/2025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665282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1EECA-D644-4F04-882C-CE601AE152BD}" type="datetimeFigureOut">
              <a:rPr lang="en-GB" smtClean="0"/>
              <a:t>18/03/2025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319297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C1EECA-D644-4F04-882C-CE601AE152BD}" type="datetimeFigureOut">
              <a:rPr lang="en-GB" smtClean="0"/>
              <a:t>18/03/2025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488991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C1EECA-D644-4F04-882C-CE601AE152BD}" type="datetimeFigureOut">
              <a:rPr lang="en-GB" smtClean="0"/>
              <a:t>18/03/2025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572753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1EECA-D644-4F04-882C-CE601AE152BD}" type="datetimeFigureOut">
              <a:rPr lang="en-GB" smtClean="0"/>
              <a:t>18/03/2025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E1AFFD-E431-4945-8358-AC8F848F815E}" type="slidenum">
              <a:rPr lang="en-GB" smtClean="0"/>
              <a:t>‹#›</a:t>
            </a:fld>
            <a:endParaRPr lang="en-GB"/>
          </a:p>
        </p:txBody>
      </p:sp>
    </p:spTree>
    <p:extLst>
      <p:ext uri="{BB962C8B-B14F-4D97-AF65-F5344CB8AC3E}">
        <p14:creationId xmlns:p14="http://schemas.microsoft.com/office/powerpoint/2010/main" val="3656642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1EECA-D644-4F04-882C-CE601AE152BD}" type="datetimeFigureOut">
              <a:rPr lang="en-GB" smtClean="0"/>
              <a:pPr/>
              <a:t>18/03/2025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E1AFFD-E431-4945-8358-AC8F848F815E}" type="slidenum">
              <a:rPr lang="en-GB" smtClean="0"/>
              <a:pPr/>
              <a:t>‹#›</a:t>
            </a:fld>
            <a:endParaRPr lang="en-GB"/>
          </a:p>
        </p:txBody>
      </p:sp>
    </p:spTree>
    <p:extLst>
      <p:ext uri="{BB962C8B-B14F-4D97-AF65-F5344CB8AC3E}">
        <p14:creationId xmlns:p14="http://schemas.microsoft.com/office/powerpoint/2010/main" val="36016634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hyperlink" Target="http://www.exampaperspractice.co.uk/" TargetMode="External"/><Relationship Id="rId3" Type="http://schemas.openxmlformats.org/officeDocument/2006/relationships/image" Target="../media/image16.pn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hyperlink" Target="http://www.exampaperspractice.co.uk/"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hyperlink" Target="http://www.exampaperspractice.co.uk/" TargetMode="External"/><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hyperlink" Target="http://www.exampaperspractice.co.uk/"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eg"/><Relationship Id="rId1" Type="http://schemas.openxmlformats.org/officeDocument/2006/relationships/slideLayout" Target="../slideLayouts/slideLayout4.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7.png"/><Relationship Id="rId7" Type="http://schemas.openxmlformats.org/officeDocument/2006/relationships/image" Target="../media/image2.png"/><Relationship Id="rId2" Type="http://schemas.openxmlformats.org/officeDocument/2006/relationships/image" Target="../media/image26.jpeg"/><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hyperlink" Target="http://www.exampaperspractice.co.uk/"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hyperlink" Target="http://www.exampaperspractice.co.uk/"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Layout" Target="../slideLayouts/slideLayout4.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hyperlink" Target="http://www.exampaperspractice.co.uk/" TargetMode="External"/><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hyperlink" Target="http://www.exampaperspractice.co.uk/"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hyperlink" Target="http://www.exampaperspractice.co.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hyperlink" Target="http://www.exampaperspractice.co.uk/"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2.wdp"/></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hyperlink" Target="http://www.exampaperspractice.co.uk/" TargetMode="External"/><Relationship Id="rId2" Type="http://schemas.openxmlformats.org/officeDocument/2006/relationships/image" Target="../media/image42.png"/><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13.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5.jpeg"/><Relationship Id="rId1" Type="http://schemas.openxmlformats.org/officeDocument/2006/relationships/slideLayout" Target="../slideLayouts/slideLayout13.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7.jpe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8.png"/><Relationship Id="rId1" Type="http://schemas.openxmlformats.org/officeDocument/2006/relationships/slideLayout" Target="../slideLayouts/slideLayout6.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9.png"/><Relationship Id="rId1" Type="http://schemas.openxmlformats.org/officeDocument/2006/relationships/slideLayout" Target="../slideLayouts/slideLayout6.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hyperlink" Target="http://www.exampaperspractice.co.uk/" TargetMode="External"/><Relationship Id="rId2" Type="http://schemas.openxmlformats.org/officeDocument/2006/relationships/image" Target="../media/image7.jpg"/><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g"/><Relationship Id="rId1" Type="http://schemas.openxmlformats.org/officeDocument/2006/relationships/slideLayout" Target="../slideLayouts/slideLayout2.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www.exampaperspractice.co.uk/" TargetMode="External"/><Relationship Id="rId3" Type="http://schemas.openxmlformats.org/officeDocument/2006/relationships/image" Target="../media/image12.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www.exampaperspractice.co.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00200" y="4102780"/>
            <a:ext cx="9144000" cy="2536559"/>
          </a:xfrm>
        </p:spPr>
        <p:txBody>
          <a:bodyPr>
            <a:normAutofit fontScale="25000" lnSpcReduction="20000"/>
          </a:bodyPr>
          <a:lstStyle/>
          <a:p>
            <a:r>
              <a:rPr lang="en-GB" sz="17600" b="1" dirty="0">
                <a:effectLst>
                  <a:outerShdw blurRad="38100" dist="38100" dir="2700000" algn="tl">
                    <a:srgbClr val="000000">
                      <a:alpha val="43137"/>
                    </a:srgbClr>
                  </a:outerShdw>
                </a:effectLst>
              </a:rPr>
              <a:t>Edexcel A2 Business</a:t>
            </a:r>
          </a:p>
          <a:p>
            <a:endParaRPr lang="en-GB" sz="4000" dirty="0"/>
          </a:p>
          <a:p>
            <a:endParaRPr lang="en-GB" sz="4000" dirty="0"/>
          </a:p>
          <a:p>
            <a:r>
              <a:rPr lang="en-GB" sz="11100" dirty="0"/>
              <a:t>1.2.5 Income Elasticity of Demand (YED)</a:t>
            </a:r>
          </a:p>
          <a:p>
            <a:endParaRPr lang="en-GB" sz="4000" dirty="0"/>
          </a:p>
          <a:p>
            <a:endParaRPr lang="en-GB" sz="4000" dirty="0"/>
          </a:p>
          <a:p>
            <a:r>
              <a:rPr lang="en-GB" sz="11200" b="1" dirty="0"/>
              <a:t>Revisionstation</a:t>
            </a:r>
            <a:endParaRPr lang="en-GB" sz="4000" b="1" dirty="0"/>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0" y="0"/>
            <a:ext cx="12192000" cy="3822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0" y="3822700"/>
            <a:ext cx="3074504" cy="30353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9117496" y="3822700"/>
            <a:ext cx="3074504" cy="303530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2" name="Picture 1">
            <a:extLst>
              <a:ext uri="{FF2B5EF4-FFF2-40B4-BE49-F238E27FC236}">
                <a16:creationId xmlns:a16="http://schemas.microsoft.com/office/drawing/2014/main" id="{6ACA4690-37FB-0584-8B6A-050C742AEC1E}"/>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4" name="Picture 3">
            <a:extLst>
              <a:ext uri="{FF2B5EF4-FFF2-40B4-BE49-F238E27FC236}">
                <a16:creationId xmlns:a16="http://schemas.microsoft.com/office/drawing/2014/main" id="{C1CE3873-73BF-82CF-39B1-03FCE51CDFEE}"/>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5" name="Footer Placeholder 2">
            <a:extLst>
              <a:ext uri="{FF2B5EF4-FFF2-40B4-BE49-F238E27FC236}">
                <a16:creationId xmlns:a16="http://schemas.microsoft.com/office/drawing/2014/main" id="{D3620331-D0E9-5D3F-D765-30CE69093279}"/>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1ABC727-1EFA-B52C-B22B-C754339D90E4}"/>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417269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GB" dirty="0"/>
              <a:t>Definition: Income Elasticity of Demand</a:t>
            </a:r>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a:bodyPr>
          <a:lstStyle/>
          <a:p>
            <a:r>
              <a:rPr lang="en-GB" dirty="0"/>
              <a:t>Income Elasticity of Demand is also known as YED for short</a:t>
            </a:r>
          </a:p>
          <a:p>
            <a:r>
              <a:rPr lang="en-GB" dirty="0"/>
              <a:t>It is a calculation used, by business, to estimate how demand will change given changes in income </a:t>
            </a:r>
          </a:p>
          <a:p>
            <a:r>
              <a:rPr lang="en-GB" dirty="0"/>
              <a:t>As consumer incomes change (up or down) so do demands</a:t>
            </a:r>
          </a:p>
          <a:p>
            <a:r>
              <a:rPr lang="en-GB" dirty="0"/>
              <a:t>So a business can measure how much demand for a product or service will be affected by a change in consumers income</a:t>
            </a:r>
          </a:p>
          <a:p>
            <a:endParaRPr lang="en-GB" dirty="0"/>
          </a:p>
        </p:txBody>
      </p:sp>
      <p:pic>
        <p:nvPicPr>
          <p:cNvPr id="4" name="Picture 3"/>
          <p:cNvPicPr>
            <a:picLocks noChangeAspect="1"/>
          </p:cNvPicPr>
          <p:nvPr/>
        </p:nvPicPr>
        <p:blipFill>
          <a:blip r:embed="rId2"/>
          <a:stretch>
            <a:fillRect/>
          </a:stretch>
        </p:blipFill>
        <p:spPr>
          <a:xfrm>
            <a:off x="9913754" y="4509654"/>
            <a:ext cx="2278245" cy="2348345"/>
          </a:xfrm>
          <a:prstGeom prst="rect">
            <a:avLst/>
          </a:prstGeom>
        </p:spPr>
      </p:pic>
      <p:pic>
        <p:nvPicPr>
          <p:cNvPr id="5" name="Picture 4">
            <a:extLst>
              <a:ext uri="{FF2B5EF4-FFF2-40B4-BE49-F238E27FC236}">
                <a16:creationId xmlns:a16="http://schemas.microsoft.com/office/drawing/2014/main" id="{C6589A4B-DFE6-E193-5C72-9E1D8DCD8292}"/>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6" name="Picture 5">
            <a:extLst>
              <a:ext uri="{FF2B5EF4-FFF2-40B4-BE49-F238E27FC236}">
                <a16:creationId xmlns:a16="http://schemas.microsoft.com/office/drawing/2014/main" id="{4C45C126-79E9-6851-017E-C35C7B264D48}"/>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7" name="Footer Placeholder 2">
            <a:extLst>
              <a:ext uri="{FF2B5EF4-FFF2-40B4-BE49-F238E27FC236}">
                <a16:creationId xmlns:a16="http://schemas.microsoft.com/office/drawing/2014/main" id="{151E14F8-F3BB-6DBC-7F10-ADDDA95566F5}"/>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6E6F444-7B1D-72C4-2C0E-7E79EC469B76}"/>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1877760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YED in a nutshell</a:t>
            </a: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1032310" y="2032000"/>
            <a:ext cx="1903930" cy="2824164"/>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96360" y="2032000"/>
            <a:ext cx="2826702" cy="2866515"/>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42213" y="2117282"/>
            <a:ext cx="2989414" cy="2850957"/>
          </a:xfrm>
          <a:prstGeom prst="rect">
            <a:avLst/>
          </a:prstGeom>
        </p:spPr>
      </p:pic>
      <p:sp>
        <p:nvSpPr>
          <p:cNvPr id="10" name="TextBox 9"/>
          <p:cNvSpPr txBox="1"/>
          <p:nvPr/>
        </p:nvSpPr>
        <p:spPr>
          <a:xfrm>
            <a:off x="1032310" y="5197476"/>
            <a:ext cx="2199640" cy="923330"/>
          </a:xfrm>
          <a:prstGeom prst="rect">
            <a:avLst/>
          </a:prstGeom>
          <a:solidFill>
            <a:srgbClr val="C00000"/>
          </a:solidFill>
        </p:spPr>
        <p:txBody>
          <a:bodyPr wrap="square" rtlCol="0">
            <a:spAutoFit/>
          </a:bodyPr>
          <a:lstStyle/>
          <a:p>
            <a:r>
              <a:rPr lang="en-GB" dirty="0">
                <a:solidFill>
                  <a:schemeClr val="bg1"/>
                </a:solidFill>
                <a:latin typeface="Arial Rounded MT Bold" panose="020F0704030504030204" pitchFamily="34" charset="0"/>
              </a:rPr>
              <a:t>You are broke, what do you have for lunch?</a:t>
            </a:r>
          </a:p>
        </p:txBody>
      </p:sp>
      <p:sp>
        <p:nvSpPr>
          <p:cNvPr id="11" name="TextBox 10"/>
          <p:cNvSpPr txBox="1"/>
          <p:nvPr/>
        </p:nvSpPr>
        <p:spPr>
          <a:xfrm>
            <a:off x="3896360" y="5059239"/>
            <a:ext cx="2826702" cy="1200329"/>
          </a:xfrm>
          <a:prstGeom prst="rect">
            <a:avLst/>
          </a:prstGeom>
          <a:solidFill>
            <a:srgbClr val="C00000"/>
          </a:solidFill>
        </p:spPr>
        <p:txBody>
          <a:bodyPr wrap="square" rtlCol="0">
            <a:spAutoFit/>
          </a:bodyPr>
          <a:lstStyle/>
          <a:p>
            <a:r>
              <a:rPr lang="en-GB" dirty="0">
                <a:solidFill>
                  <a:schemeClr val="bg1"/>
                </a:solidFill>
                <a:latin typeface="Arial Rounded MT Bold" panose="020F0704030504030204" pitchFamily="34" charset="0"/>
              </a:rPr>
              <a:t>You have a part-time job which gives you a steady income. What do you have for lunch?</a:t>
            </a:r>
          </a:p>
        </p:txBody>
      </p:sp>
      <p:sp>
        <p:nvSpPr>
          <p:cNvPr id="12" name="TextBox 11"/>
          <p:cNvSpPr txBox="1"/>
          <p:nvPr/>
        </p:nvSpPr>
        <p:spPr>
          <a:xfrm>
            <a:off x="7542212" y="5197476"/>
            <a:ext cx="2989415" cy="923330"/>
          </a:xfrm>
          <a:prstGeom prst="rect">
            <a:avLst/>
          </a:prstGeom>
          <a:solidFill>
            <a:srgbClr val="C00000"/>
          </a:solidFill>
        </p:spPr>
        <p:txBody>
          <a:bodyPr wrap="square" rtlCol="0">
            <a:spAutoFit/>
          </a:bodyPr>
          <a:lstStyle/>
          <a:p>
            <a:r>
              <a:rPr lang="en-GB" dirty="0">
                <a:solidFill>
                  <a:schemeClr val="bg1"/>
                </a:solidFill>
                <a:latin typeface="Arial Rounded MT Bold" panose="020F0704030504030204" pitchFamily="34" charset="0"/>
              </a:rPr>
              <a:t>You have a successful online business, what do you have for lunch?</a:t>
            </a:r>
          </a:p>
        </p:txBody>
      </p:sp>
      <p:sp>
        <p:nvSpPr>
          <p:cNvPr id="13" name="TextBox 12"/>
          <p:cNvSpPr txBox="1"/>
          <p:nvPr/>
        </p:nvSpPr>
        <p:spPr>
          <a:xfrm>
            <a:off x="762000" y="1989648"/>
            <a:ext cx="568960" cy="400110"/>
          </a:xfrm>
          <a:prstGeom prst="rect">
            <a:avLst/>
          </a:prstGeom>
          <a:noFill/>
        </p:spPr>
        <p:txBody>
          <a:bodyPr wrap="square" rtlCol="0">
            <a:spAutoFit/>
          </a:bodyPr>
          <a:lstStyle/>
          <a:p>
            <a:r>
              <a:rPr lang="en-GB" sz="2000" b="1" dirty="0">
                <a:latin typeface="Arial Rounded MT Bold" panose="020F0704030504030204" pitchFamily="34" charset="0"/>
              </a:rPr>
              <a:t>A</a:t>
            </a:r>
          </a:p>
        </p:txBody>
      </p:sp>
      <p:sp>
        <p:nvSpPr>
          <p:cNvPr id="14" name="Rectangle 13"/>
          <p:cNvSpPr/>
          <p:nvPr/>
        </p:nvSpPr>
        <p:spPr>
          <a:xfrm>
            <a:off x="3896360" y="2109502"/>
            <a:ext cx="351378" cy="369332"/>
          </a:xfrm>
          <a:prstGeom prst="rect">
            <a:avLst/>
          </a:prstGeom>
        </p:spPr>
        <p:txBody>
          <a:bodyPr wrap="none">
            <a:spAutoFit/>
          </a:bodyPr>
          <a:lstStyle/>
          <a:p>
            <a:r>
              <a:rPr lang="en-GB" b="1" dirty="0">
                <a:latin typeface="Arial Rounded MT Bold" panose="020F0704030504030204" pitchFamily="34" charset="0"/>
              </a:rPr>
              <a:t>B</a:t>
            </a:r>
          </a:p>
        </p:txBody>
      </p:sp>
      <p:sp>
        <p:nvSpPr>
          <p:cNvPr id="15" name="Rectangle 14"/>
          <p:cNvSpPr/>
          <p:nvPr/>
        </p:nvSpPr>
        <p:spPr>
          <a:xfrm>
            <a:off x="7753278" y="2109502"/>
            <a:ext cx="491903" cy="369332"/>
          </a:xfrm>
          <a:prstGeom prst="rect">
            <a:avLst/>
          </a:prstGeom>
        </p:spPr>
        <p:txBody>
          <a:bodyPr wrap="square">
            <a:spAutoFit/>
          </a:bodyPr>
          <a:lstStyle/>
          <a:p>
            <a:r>
              <a:rPr lang="en-GB" b="1" dirty="0">
                <a:solidFill>
                  <a:schemeClr val="bg1"/>
                </a:solidFill>
                <a:latin typeface="Arial Rounded MT Bold" panose="020F0704030504030204" pitchFamily="34" charset="0"/>
              </a:rPr>
              <a:t>C</a:t>
            </a:r>
          </a:p>
        </p:txBody>
      </p:sp>
      <p:pic>
        <p:nvPicPr>
          <p:cNvPr id="3" name="Picture 2">
            <a:extLst>
              <a:ext uri="{FF2B5EF4-FFF2-40B4-BE49-F238E27FC236}">
                <a16:creationId xmlns:a16="http://schemas.microsoft.com/office/drawing/2014/main" id="{D71C75B2-1530-574B-7090-A078DC0DC20C}"/>
              </a:ext>
            </a:extLst>
          </p:cNvPr>
          <p:cNvPicPr>
            <a:picLocks noChangeAspect="1"/>
          </p:cNvPicPr>
          <p:nvPr/>
        </p:nvPicPr>
        <p:blipFill>
          <a:blip r:embed="rId6"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4" name="Picture 3">
            <a:extLst>
              <a:ext uri="{FF2B5EF4-FFF2-40B4-BE49-F238E27FC236}">
                <a16:creationId xmlns:a16="http://schemas.microsoft.com/office/drawing/2014/main" id="{4F8FCAAC-A3A3-2447-A960-120226787867}"/>
              </a:ext>
            </a:extLst>
          </p:cNvPr>
          <p:cNvPicPr>
            <a:picLocks noChangeAspect="1"/>
          </p:cNvPicPr>
          <p:nvPr/>
        </p:nvPicPr>
        <p:blipFill>
          <a:blip r:embed="rId7"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5" name="Footer Placeholder 2">
            <a:extLst>
              <a:ext uri="{FF2B5EF4-FFF2-40B4-BE49-F238E27FC236}">
                <a16:creationId xmlns:a16="http://schemas.microsoft.com/office/drawing/2014/main" id="{55076110-A644-9D42-3D31-48C2D4B589D0}"/>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9F5253C-3E68-DEF5-6CDB-998B4AD19B0C}"/>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566462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style>
          <a:lnRef idx="2">
            <a:schemeClr val="dk1"/>
          </a:lnRef>
          <a:fillRef idx="1">
            <a:schemeClr val="lt1"/>
          </a:fillRef>
          <a:effectRef idx="0">
            <a:schemeClr val="dk1"/>
          </a:effectRef>
          <a:fontRef idx="minor">
            <a:schemeClr val="dk1"/>
          </a:fontRef>
        </p:style>
        <p:txBody>
          <a:bodyPr>
            <a:normAutofit fontScale="92500" lnSpcReduction="10000"/>
          </a:bodyPr>
          <a:lstStyle/>
          <a:p>
            <a:r>
              <a:rPr lang="en-GB" sz="5800" b="1" dirty="0">
                <a:solidFill>
                  <a:schemeClr val="tx1"/>
                </a:solidFill>
              </a:rPr>
              <a:t>Calculation of income elasticity of demand</a:t>
            </a:r>
          </a:p>
          <a:p>
            <a:endParaRPr lang="en-GB" sz="6600" b="1" dirty="0">
              <a:solidFill>
                <a:srgbClr val="0070C0"/>
              </a:solidFill>
            </a:endParaRPr>
          </a:p>
        </p:txBody>
      </p:sp>
      <p:pic>
        <p:nvPicPr>
          <p:cNvPr id="4" name="Picture 3" descr="Banner, Header, Businessmen, Talk, Negotiation, Man"/>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0"/>
            <a:ext cx="12192000" cy="384729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9D8B561D-FD00-B527-D3A0-76BC621DD144}"/>
              </a:ext>
            </a:extLst>
          </p:cNvPr>
          <p:cNvPicPr>
            <a:picLocks noChangeAspect="1"/>
          </p:cNvPicPr>
          <p:nvPr/>
        </p:nvPicPr>
        <p:blipFill>
          <a:blip r:embed="rId5"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13" name="Picture 12">
            <a:extLst>
              <a:ext uri="{FF2B5EF4-FFF2-40B4-BE49-F238E27FC236}">
                <a16:creationId xmlns:a16="http://schemas.microsoft.com/office/drawing/2014/main" id="{6435452D-A11C-D9A7-5CAF-627AC70311F2}"/>
              </a:ext>
            </a:extLst>
          </p:cNvPr>
          <p:cNvPicPr>
            <a:picLocks noChangeAspect="1"/>
          </p:cNvPicPr>
          <p:nvPr/>
        </p:nvPicPr>
        <p:blipFill>
          <a:blip r:embed="rId6"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14" name="Footer Placeholder 2">
            <a:extLst>
              <a:ext uri="{FF2B5EF4-FFF2-40B4-BE49-F238E27FC236}">
                <a16:creationId xmlns:a16="http://schemas.microsoft.com/office/drawing/2014/main" id="{DD1CAD53-9EA2-D560-B63E-DA956072D255}"/>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5524D742-C053-A8B2-C8DE-376867A0CD00}"/>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429004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Normal (necessity) goods</a:t>
            </a:r>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lnSpcReduction="20000"/>
          </a:bodyPr>
          <a:lstStyle/>
          <a:p>
            <a:r>
              <a:rPr lang="en-GB" sz="3200" dirty="0"/>
              <a:t>Normal goods are those for which consumer demand increases when income increases</a:t>
            </a:r>
          </a:p>
          <a:p>
            <a:r>
              <a:rPr lang="en-GB" sz="3200" dirty="0"/>
              <a:t>A good is normal when consumers demand more as their incomes increase</a:t>
            </a:r>
          </a:p>
          <a:p>
            <a:r>
              <a:rPr lang="en-GB" sz="3200" dirty="0"/>
              <a:t>YED value would be &gt;0 (a positive value)</a:t>
            </a:r>
          </a:p>
          <a:p>
            <a:r>
              <a:rPr lang="en-GB" sz="3200" dirty="0"/>
              <a:t>For example the YED value for Kellogg’s cornflakes might be 0.4</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22571" y="1825625"/>
            <a:ext cx="4680857" cy="2632982"/>
          </a:xfrm>
          <a:prstGeom prst="rect">
            <a:avLst/>
          </a:prstGeom>
        </p:spPr>
      </p:pic>
      <p:pic>
        <p:nvPicPr>
          <p:cNvPr id="6" name="Picture 5"/>
          <p:cNvPicPr>
            <a:picLocks noChangeAspect="1"/>
          </p:cNvPicPr>
          <p:nvPr/>
        </p:nvPicPr>
        <p:blipFill>
          <a:blip r:embed="rId3"/>
          <a:stretch>
            <a:fillRect/>
          </a:stretch>
        </p:blipFill>
        <p:spPr>
          <a:xfrm>
            <a:off x="6172200" y="4524374"/>
            <a:ext cx="2143125" cy="2143125"/>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95386" y="4703875"/>
            <a:ext cx="2758414" cy="1718356"/>
          </a:xfrm>
          <a:prstGeom prst="rect">
            <a:avLst/>
          </a:prstGeom>
        </p:spPr>
      </p:pic>
      <p:pic>
        <p:nvPicPr>
          <p:cNvPr id="4" name="Picture 3">
            <a:extLst>
              <a:ext uri="{FF2B5EF4-FFF2-40B4-BE49-F238E27FC236}">
                <a16:creationId xmlns:a16="http://schemas.microsoft.com/office/drawing/2014/main" id="{6FCD62C7-465D-EE62-699C-D69CD902CDD3}"/>
              </a:ext>
            </a:extLst>
          </p:cNvPr>
          <p:cNvPicPr>
            <a:picLocks noChangeAspect="1"/>
          </p:cNvPicPr>
          <p:nvPr/>
        </p:nvPicPr>
        <p:blipFill>
          <a:blip r:embed="rId5"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8" name="Picture 7">
            <a:extLst>
              <a:ext uri="{FF2B5EF4-FFF2-40B4-BE49-F238E27FC236}">
                <a16:creationId xmlns:a16="http://schemas.microsoft.com/office/drawing/2014/main" id="{11A81FE9-945C-A962-B9CF-35045FF22EFE}"/>
              </a:ext>
            </a:extLst>
          </p:cNvPr>
          <p:cNvPicPr>
            <a:picLocks noChangeAspect="1"/>
          </p:cNvPicPr>
          <p:nvPr/>
        </p:nvPicPr>
        <p:blipFill>
          <a:blip r:embed="rId6"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9" name="Footer Placeholder 2">
            <a:extLst>
              <a:ext uri="{FF2B5EF4-FFF2-40B4-BE49-F238E27FC236}">
                <a16:creationId xmlns:a16="http://schemas.microsoft.com/office/drawing/2014/main" id="{50CE5BFB-93E7-C273-B471-64B152A974A9}"/>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C59B6B8-3144-8D31-95F2-619A29A530BA}"/>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1282663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Inferior goods</a:t>
            </a:r>
          </a:p>
        </p:txBody>
      </p:sp>
      <p:sp>
        <p:nvSpPr>
          <p:cNvPr id="5" name="Content Placeholder 4"/>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lnSpcReduction="20000"/>
          </a:bodyPr>
          <a:lstStyle/>
          <a:p>
            <a:r>
              <a:rPr lang="en-GB" dirty="0"/>
              <a:t>Inferior goods are products where demand decreases as income increases</a:t>
            </a:r>
          </a:p>
          <a:p>
            <a:r>
              <a:rPr lang="en-GB" dirty="0"/>
              <a:t>YED value for an inferior good will be &lt;0 ( a negative value)</a:t>
            </a:r>
          </a:p>
          <a:p>
            <a:r>
              <a:rPr lang="en-GB" dirty="0"/>
              <a:t>For example charity shop clothes might have a YED of -1.5</a:t>
            </a:r>
          </a:p>
          <a:p>
            <a:r>
              <a:rPr lang="en-GB" dirty="0"/>
              <a:t>Leo is earning more money now he has been promoted, so he wants to buy less inferior goods.  This means that he can now afford Champagne and doesn’t have to drink Tesco Value larger</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17060" y="4731658"/>
            <a:ext cx="4511643" cy="1799771"/>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06730" y="365125"/>
            <a:ext cx="3810000" cy="3810000"/>
          </a:xfrm>
          <a:prstGeom prst="rect">
            <a:avLst/>
          </a:prstGeom>
        </p:spPr>
      </p:pic>
      <p:sp>
        <p:nvSpPr>
          <p:cNvPr id="2" name="Down Arrow 1"/>
          <p:cNvSpPr/>
          <p:nvPr/>
        </p:nvSpPr>
        <p:spPr>
          <a:xfrm>
            <a:off x="8850281" y="4069682"/>
            <a:ext cx="1351722" cy="7421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2DA801C-AA37-9692-204C-3D1D04B0F5A0}"/>
              </a:ext>
            </a:extLst>
          </p:cNvPr>
          <p:cNvPicPr>
            <a:picLocks noChangeAspect="1"/>
          </p:cNvPicPr>
          <p:nvPr/>
        </p:nvPicPr>
        <p:blipFill>
          <a:blip r:embed="rId5"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7" name="Picture 6">
            <a:extLst>
              <a:ext uri="{FF2B5EF4-FFF2-40B4-BE49-F238E27FC236}">
                <a16:creationId xmlns:a16="http://schemas.microsoft.com/office/drawing/2014/main" id="{8661080B-3284-2922-BFBE-94990689A6F1}"/>
              </a:ext>
            </a:extLst>
          </p:cNvPr>
          <p:cNvPicPr>
            <a:picLocks noChangeAspect="1"/>
          </p:cNvPicPr>
          <p:nvPr/>
        </p:nvPicPr>
        <p:blipFill>
          <a:blip r:embed="rId6"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9" name="Footer Placeholder 2">
            <a:extLst>
              <a:ext uri="{FF2B5EF4-FFF2-40B4-BE49-F238E27FC236}">
                <a16:creationId xmlns:a16="http://schemas.microsoft.com/office/drawing/2014/main" id="{3EAC240F-2047-190A-4E9F-E4A3E6556066}"/>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83C17C9-4FD1-52BA-493D-052CC78AA6D8}"/>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184126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Luxury goods</a:t>
            </a:r>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lnSpcReduction="10000"/>
          </a:bodyPr>
          <a:lstStyle/>
          <a:p>
            <a:r>
              <a:rPr lang="en-GB" dirty="0"/>
              <a:t>A luxury good is when an increase in income causes a larger increase in demand (it’s all about proportion)</a:t>
            </a:r>
          </a:p>
          <a:p>
            <a:r>
              <a:rPr lang="en-GB" dirty="0"/>
              <a:t>YED value for luxury goods will be &gt;1 positive</a:t>
            </a:r>
          </a:p>
          <a:p>
            <a:r>
              <a:rPr lang="en-GB" dirty="0"/>
              <a:t>For example you buy a game with extra online downloadable content levels because you have had a 10% increase in income but your demand increases 25%. This gives a YED value of 2.5</a:t>
            </a:r>
          </a:p>
        </p:txBody>
      </p:sp>
      <p:pic>
        <p:nvPicPr>
          <p:cNvPr id="1026" name="Picture 2" descr="What Is DLC in Video Games?"/>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2814178"/>
            <a:ext cx="5181600" cy="23742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9C89E27-BD8A-BD8F-7C51-304D2D9CF105}"/>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5" name="Picture 4">
            <a:extLst>
              <a:ext uri="{FF2B5EF4-FFF2-40B4-BE49-F238E27FC236}">
                <a16:creationId xmlns:a16="http://schemas.microsoft.com/office/drawing/2014/main" id="{43C17C24-0F22-4E09-F790-345E7378D621}"/>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04F7B6A8-248A-C44F-E743-BEC3058E8817}"/>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C0192D3-98D0-0353-9346-C426846E84E7}"/>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886271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838200" y="482080"/>
            <a:ext cx="10515600" cy="1208608"/>
          </a:xfr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a:noAutofit/>
          </a:bodyPr>
          <a:lstStyle/>
          <a:p>
            <a:r>
              <a:rPr lang="en-GB" sz="3600" dirty="0"/>
              <a:t>Suggested activity - Can you create your own collages of inferior / normal and luxury goods?</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44958" y="2024632"/>
            <a:ext cx="2912733" cy="4547621"/>
          </a:xfrm>
          <a:prstGeom prst="rect">
            <a:avLst/>
          </a:prstGeom>
        </p:spPr>
      </p:pic>
      <p:pic>
        <p:nvPicPr>
          <p:cNvPr id="7" name="Picture 6"/>
          <p:cNvPicPr>
            <a:picLocks noChangeAspect="1"/>
          </p:cNvPicPr>
          <p:nvPr/>
        </p:nvPicPr>
        <p:blipFill>
          <a:blip r:embed="rId4"/>
          <a:stretch>
            <a:fillRect/>
          </a:stretch>
        </p:blipFill>
        <p:spPr>
          <a:xfrm>
            <a:off x="838200" y="1953512"/>
            <a:ext cx="3257550" cy="3390900"/>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09596" y="2079117"/>
            <a:ext cx="2219325" cy="4438650"/>
          </a:xfrm>
          <a:prstGeom prst="rect">
            <a:avLst/>
          </a:prstGeom>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96313" y="5446012"/>
            <a:ext cx="2541324" cy="1316489"/>
          </a:xfrm>
          <a:prstGeom prst="rect">
            <a:avLst/>
          </a:prstGeom>
        </p:spPr>
      </p:pic>
      <p:pic>
        <p:nvPicPr>
          <p:cNvPr id="2" name="Picture 1">
            <a:extLst>
              <a:ext uri="{FF2B5EF4-FFF2-40B4-BE49-F238E27FC236}">
                <a16:creationId xmlns:a16="http://schemas.microsoft.com/office/drawing/2014/main" id="{F8567EAC-DC50-B515-A62E-B508CEEE71FA}"/>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3" name="Picture 2">
            <a:extLst>
              <a:ext uri="{FF2B5EF4-FFF2-40B4-BE49-F238E27FC236}">
                <a16:creationId xmlns:a16="http://schemas.microsoft.com/office/drawing/2014/main" id="{F4BF226F-F648-5F78-28A3-9648036E13E7}"/>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5495943" y="61458"/>
            <a:ext cx="933411" cy="375797"/>
          </a:xfrm>
          <a:prstGeom prst="rect">
            <a:avLst/>
          </a:prstGeom>
        </p:spPr>
      </p:pic>
      <p:sp>
        <p:nvSpPr>
          <p:cNvPr id="4" name="Footer Placeholder 2">
            <a:extLst>
              <a:ext uri="{FF2B5EF4-FFF2-40B4-BE49-F238E27FC236}">
                <a16:creationId xmlns:a16="http://schemas.microsoft.com/office/drawing/2014/main" id="{BE47A3AC-974C-CD7B-1CB8-A5075B9C9BBA}"/>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E9FA8330-A358-C293-D2CB-2AF3ED689B8F}"/>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539101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style>
          <a:lnRef idx="2">
            <a:schemeClr val="dk1"/>
          </a:lnRef>
          <a:fillRef idx="1">
            <a:schemeClr val="lt1"/>
          </a:fillRef>
          <a:effectRef idx="0">
            <a:schemeClr val="dk1"/>
          </a:effectRef>
          <a:fontRef idx="minor">
            <a:schemeClr val="dk1"/>
          </a:fontRef>
        </p:style>
        <p:txBody>
          <a:bodyPr>
            <a:normAutofit fontScale="92500" lnSpcReduction="10000"/>
          </a:bodyPr>
          <a:lstStyle/>
          <a:p>
            <a:r>
              <a:rPr lang="en-GB" sz="6200" b="1" dirty="0">
                <a:solidFill>
                  <a:schemeClr val="tx1"/>
                </a:solidFill>
              </a:rPr>
              <a:t>Interpretation of numerical values of income elasticity of demand</a:t>
            </a:r>
          </a:p>
          <a:p>
            <a:endParaRPr lang="en-GB" sz="6600" b="1" dirty="0">
              <a:solidFill>
                <a:srgbClr val="0070C0"/>
              </a:solidFill>
            </a:endParaRPr>
          </a:p>
        </p:txBody>
      </p:sp>
      <p:pic>
        <p:nvPicPr>
          <p:cNvPr id="4" name="Picture 3" descr="Banner, Header, Businessmen, Talk, Negotiation, Man"/>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 y="-1"/>
            <a:ext cx="12203793" cy="382385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59112F40-2461-D62E-1B2C-915DDED167F2}"/>
              </a:ext>
            </a:extLst>
          </p:cNvPr>
          <p:cNvPicPr>
            <a:picLocks noChangeAspect="1"/>
          </p:cNvPicPr>
          <p:nvPr/>
        </p:nvPicPr>
        <p:blipFill>
          <a:blip r:embed="rId5"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3" name="Picture 2">
            <a:extLst>
              <a:ext uri="{FF2B5EF4-FFF2-40B4-BE49-F238E27FC236}">
                <a16:creationId xmlns:a16="http://schemas.microsoft.com/office/drawing/2014/main" id="{2EB9A86D-ED10-297D-70AE-E6C3C80C437B}"/>
              </a:ext>
            </a:extLst>
          </p:cNvPr>
          <p:cNvPicPr>
            <a:picLocks noChangeAspect="1"/>
          </p:cNvPicPr>
          <p:nvPr/>
        </p:nvPicPr>
        <p:blipFill>
          <a:blip r:embed="rId6"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9086FDDB-47AA-B0F4-FF5B-56224C8822ED}"/>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9D280D6-8BAD-7DB0-55D3-5C7BFE0A0989}"/>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1322018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YED formula</a:t>
            </a:r>
          </a:p>
        </p:txBody>
      </p:sp>
      <p:pic>
        <p:nvPicPr>
          <p:cNvPr id="5" name="Content Placeholder 4"/>
          <p:cNvPicPr>
            <a:picLocks noGrp="1" noChangeAspect="1"/>
          </p:cNvPicPr>
          <p:nvPr>
            <p:ph sz="half" idx="1"/>
          </p:nvPr>
        </p:nvPicPr>
        <p:blipFill>
          <a:blip r:embed="rId2"/>
          <a:stretch>
            <a:fillRect/>
          </a:stretch>
        </p:blipFill>
        <p:spPr>
          <a:xfrm>
            <a:off x="2495167" y="2925758"/>
            <a:ext cx="7201667" cy="12993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3960287" y="5994859"/>
            <a:ext cx="4271426" cy="461665"/>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This is the main formula</a:t>
            </a:r>
          </a:p>
        </p:txBody>
      </p:sp>
      <p:pic>
        <p:nvPicPr>
          <p:cNvPr id="3" name="Picture 2">
            <a:extLst>
              <a:ext uri="{FF2B5EF4-FFF2-40B4-BE49-F238E27FC236}">
                <a16:creationId xmlns:a16="http://schemas.microsoft.com/office/drawing/2014/main" id="{21952A46-C892-F765-6B81-BDDEF6FF1C30}"/>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4" name="Picture 3">
            <a:extLst>
              <a:ext uri="{FF2B5EF4-FFF2-40B4-BE49-F238E27FC236}">
                <a16:creationId xmlns:a16="http://schemas.microsoft.com/office/drawing/2014/main" id="{1ED2A0AB-9DFB-AA27-2EFF-3A55680A6044}"/>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C5BF27F6-D161-D916-9420-66327FE91696}"/>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59672DB1-6495-1396-54EB-78A33379210F}"/>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1000464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 change in price or quantity demanded formula</a:t>
            </a:r>
          </a:p>
        </p:txBody>
      </p:sp>
      <p:sp>
        <p:nvSpPr>
          <p:cNvPr id="4" name="Content Placeholder 3"/>
          <p:cNvSpPr>
            <a:spLocks noGrp="1"/>
          </p:cNvSpPr>
          <p:nvPr>
            <p:ph idx="1"/>
          </p:nvPr>
        </p:nvSpPr>
        <p:spPr>
          <a:xfrm>
            <a:off x="2808514" y="2141311"/>
            <a:ext cx="6574971" cy="2147661"/>
          </a:xfrm>
          <a:prstGeom prst="roundRect">
            <a:avLst/>
          </a:prstGeom>
          <a:ln w="76200"/>
        </p:spPr>
        <p:style>
          <a:lnRef idx="2">
            <a:schemeClr val="dk1"/>
          </a:lnRef>
          <a:fillRef idx="1">
            <a:schemeClr val="lt1"/>
          </a:fillRef>
          <a:effectRef idx="0">
            <a:schemeClr val="dk1"/>
          </a:effectRef>
          <a:fontRef idx="minor">
            <a:schemeClr val="dk1"/>
          </a:fontRef>
        </p:style>
        <p:txBody>
          <a:bodyPr rtlCol="0" anchor="ctr"/>
          <a:lstStyle/>
          <a:p>
            <a:pPr marL="457200" lvl="1" indent="0">
              <a:buNone/>
            </a:pPr>
            <a:r>
              <a:rPr lang="en-GB" u="sng" dirty="0">
                <a:latin typeface="Arial Black" panose="020B0A04020102020204" pitchFamily="34" charset="0"/>
              </a:rPr>
              <a:t>Price new – Price old</a:t>
            </a:r>
          </a:p>
          <a:p>
            <a:pPr marL="457200" lvl="1" indent="0">
              <a:buNone/>
            </a:pPr>
            <a:r>
              <a:rPr lang="en-GB" dirty="0">
                <a:latin typeface="Arial Black" panose="020B0A04020102020204" pitchFamily="34" charset="0"/>
              </a:rPr>
              <a:t>          Price old                 x 100</a:t>
            </a:r>
          </a:p>
        </p:txBody>
      </p:sp>
      <p:sp>
        <p:nvSpPr>
          <p:cNvPr id="5" name="TextBox 4"/>
          <p:cNvSpPr txBox="1"/>
          <p:nvPr/>
        </p:nvSpPr>
        <p:spPr>
          <a:xfrm>
            <a:off x="522514" y="5083629"/>
            <a:ext cx="10831286" cy="923330"/>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solidFill>
                  <a:prstClr val="white"/>
                </a:solidFill>
                <a:latin typeface="Arial Black" panose="020B0A04020102020204" pitchFamily="34" charset="0"/>
              </a:rPr>
              <a:t>You will need both formulas to calculate YED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Arial Black" panose="020B0A04020102020204" pitchFamily="34" charset="0"/>
              <a:ea typeface="+mn-ea"/>
              <a:cs typeface="+mn-cs"/>
            </a:endParaRPr>
          </a:p>
          <a:p>
            <a:pPr lvl="0">
              <a:defRPr/>
            </a:pPr>
            <a:r>
              <a:rPr lang="en-GB" noProof="0" dirty="0">
                <a:solidFill>
                  <a:prstClr val="white"/>
                </a:solidFill>
                <a:latin typeface="Arial Black" panose="020B0A04020102020204" pitchFamily="34" charset="0"/>
              </a:rPr>
              <a:t>Note: </a:t>
            </a:r>
            <a:r>
              <a:rPr lang="en-GB" dirty="0">
                <a:solidFill>
                  <a:prstClr val="white"/>
                </a:solidFill>
                <a:latin typeface="Arial Black" panose="020B0A04020102020204" pitchFamily="34" charset="0"/>
              </a:rPr>
              <a:t>This is also used to calculate </a:t>
            </a:r>
            <a:r>
              <a:rPr lang="en-GB" dirty="0" err="1">
                <a:solidFill>
                  <a:prstClr val="white"/>
                </a:solidFill>
                <a:latin typeface="Arial Black" panose="020B0A04020102020204" pitchFamily="34" charset="0"/>
              </a:rPr>
              <a:t>PED</a:t>
            </a:r>
            <a:r>
              <a:rPr lang="en-GB" dirty="0">
                <a:solidFill>
                  <a:prstClr val="white"/>
                </a:solidFill>
                <a:latin typeface="Arial Black" panose="020B0A04020102020204" pitchFamily="34" charset="0"/>
              </a:rPr>
              <a:t>. </a:t>
            </a:r>
            <a:endParaRPr kumimoji="0" lang="en-GB" sz="18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endParaRPr>
          </a:p>
        </p:txBody>
      </p:sp>
      <p:pic>
        <p:nvPicPr>
          <p:cNvPr id="3" name="Picture 2">
            <a:extLst>
              <a:ext uri="{FF2B5EF4-FFF2-40B4-BE49-F238E27FC236}">
                <a16:creationId xmlns:a16="http://schemas.microsoft.com/office/drawing/2014/main" id="{699789DE-872E-4E22-2B67-6F9F87439BC1}"/>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6" name="Picture 5">
            <a:extLst>
              <a:ext uri="{FF2B5EF4-FFF2-40B4-BE49-F238E27FC236}">
                <a16:creationId xmlns:a16="http://schemas.microsoft.com/office/drawing/2014/main" id="{ECA4BC56-FBA9-96ED-CBC5-40269E5DC457}"/>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7" name="Footer Placeholder 2">
            <a:extLst>
              <a:ext uri="{FF2B5EF4-FFF2-40B4-BE49-F238E27FC236}">
                <a16:creationId xmlns:a16="http://schemas.microsoft.com/office/drawing/2014/main" id="{29EAFB90-EB10-943C-0216-C54E0CB55140}"/>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EDDD2E6-1552-31E1-01A8-6C0DC5BCCB77}"/>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008988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pPr algn="ctr"/>
            <a:r>
              <a:rPr lang="en-GB" dirty="0"/>
              <a:t>Theme 1 Retrieval Challenge Matrix</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1096978"/>
              </p:ext>
            </p:extLst>
          </p:nvPr>
        </p:nvGraphicFramePr>
        <p:xfrm>
          <a:off x="838200" y="1513896"/>
          <a:ext cx="10515600" cy="4853324"/>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933965345"/>
                    </a:ext>
                  </a:extLst>
                </a:gridCol>
                <a:gridCol w="3505200">
                  <a:extLst>
                    <a:ext uri="{9D8B030D-6E8A-4147-A177-3AD203B41FA5}">
                      <a16:colId xmlns:a16="http://schemas.microsoft.com/office/drawing/2014/main" val="2443377386"/>
                    </a:ext>
                  </a:extLst>
                </a:gridCol>
                <a:gridCol w="3505200">
                  <a:extLst>
                    <a:ext uri="{9D8B030D-6E8A-4147-A177-3AD203B41FA5}">
                      <a16:colId xmlns:a16="http://schemas.microsoft.com/office/drawing/2014/main" val="3868400945"/>
                    </a:ext>
                  </a:extLst>
                </a:gridCol>
              </a:tblGrid>
              <a:tr h="1213331">
                <a:tc>
                  <a:txBody>
                    <a:bodyPr/>
                    <a:lstStyle/>
                    <a:p>
                      <a:r>
                        <a:rPr lang="en-GB" sz="4800" dirty="0"/>
                        <a:t>1 point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4800" dirty="0"/>
                        <a:t>2 points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4800" dirty="0"/>
                        <a:t>3 points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475715"/>
                  </a:ext>
                </a:extLst>
              </a:tr>
              <a:tr h="1213331">
                <a:tc>
                  <a:txBody>
                    <a:bodyPr/>
                    <a:lstStyle/>
                    <a:p>
                      <a:r>
                        <a:rPr lang="en-GB" sz="2400" b="1" dirty="0"/>
                        <a:t>Define the term ‘supply’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GB" sz="2400" b="1" dirty="0"/>
                        <a:t>Compare advertising</a:t>
                      </a:r>
                      <a:r>
                        <a:rPr lang="en-GB" sz="2400" b="1" baseline="0" dirty="0"/>
                        <a:t> and branding</a:t>
                      </a: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GB" sz="2400" b="1" dirty="0"/>
                        <a:t>Explain the significance of </a:t>
                      </a:r>
                      <a:r>
                        <a:rPr lang="en-GB" sz="2400" b="1" dirty="0" err="1"/>
                        <a:t>PED</a:t>
                      </a:r>
                      <a:r>
                        <a:rPr lang="en-GB" sz="2400" b="1" dirty="0"/>
                        <a:t> in terms of pricing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725538806"/>
                  </a:ext>
                </a:extLst>
              </a:tr>
              <a:tr h="1213331">
                <a:tc>
                  <a:txBody>
                    <a:bodyPr/>
                    <a:lstStyle/>
                    <a:p>
                      <a:r>
                        <a:rPr lang="en-GB" sz="2400" b="1" dirty="0"/>
                        <a:t>What does ‘demand’ mean in a business</a:t>
                      </a:r>
                      <a:r>
                        <a:rPr lang="en-GB" sz="2400" b="1" baseline="0" dirty="0"/>
                        <a:t> context</a:t>
                      </a:r>
                      <a:r>
                        <a:rPr lang="en-GB" sz="2400" b="1"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GB" sz="2400" b="1" dirty="0"/>
                        <a:t>Describe</a:t>
                      </a:r>
                      <a:r>
                        <a:rPr lang="en-GB" sz="2400" b="1" baseline="0" dirty="0"/>
                        <a:t> how innovation drive dynamic markets</a:t>
                      </a: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GB" sz="2400" b="1" dirty="0"/>
                        <a:t>Explain the impact of external shocks on commodities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276997150"/>
                  </a:ext>
                </a:extLst>
              </a:tr>
              <a:tr h="1213331">
                <a:tc>
                  <a:txBody>
                    <a:bodyPr/>
                    <a:lstStyle/>
                    <a:p>
                      <a:r>
                        <a:rPr lang="en-GB" sz="2400" b="1" dirty="0"/>
                        <a:t>Give an example of a ‘subsidy’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GB" sz="2400" b="1" dirty="0"/>
                        <a:t>Give</a:t>
                      </a:r>
                      <a:r>
                        <a:rPr lang="en-GB" sz="2400" b="1" baseline="0" dirty="0"/>
                        <a:t> 2 uses of demographics data to a business</a:t>
                      </a: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GB" sz="2400" b="1" dirty="0"/>
                        <a:t>Explain the relationship between </a:t>
                      </a:r>
                      <a:r>
                        <a:rPr lang="en-GB" sz="2400" b="1" dirty="0" err="1"/>
                        <a:t>PED</a:t>
                      </a:r>
                      <a:r>
                        <a:rPr lang="en-GB" sz="2400" b="1" dirty="0"/>
                        <a:t> and total revenue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412868251"/>
                  </a:ext>
                </a:extLst>
              </a:tr>
            </a:tbl>
          </a:graphicData>
        </a:graphic>
      </p:graphicFrame>
      <p:pic>
        <p:nvPicPr>
          <p:cNvPr id="3" name="Picture 2">
            <a:extLst>
              <a:ext uri="{FF2B5EF4-FFF2-40B4-BE49-F238E27FC236}">
                <a16:creationId xmlns:a16="http://schemas.microsoft.com/office/drawing/2014/main" id="{01EF37CF-3367-41EF-3B66-D941F8898A66}"/>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5" name="Picture 4">
            <a:extLst>
              <a:ext uri="{FF2B5EF4-FFF2-40B4-BE49-F238E27FC236}">
                <a16:creationId xmlns:a16="http://schemas.microsoft.com/office/drawing/2014/main" id="{B59339BB-1E71-01C0-845E-3C8502995590}"/>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B01B0492-3E86-A02D-9E40-67AF08A115ED}"/>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517AE1E-E7F5-89A6-420B-1D7533F9F883}"/>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547354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rgbClr val="C00000"/>
          </a:solidFill>
        </p:spPr>
        <p:txBody>
          <a:bodyPr/>
          <a:lstStyle/>
          <a:p>
            <a:r>
              <a:rPr lang="en-GB" dirty="0">
                <a:solidFill>
                  <a:schemeClr val="bg1"/>
                </a:solidFill>
              </a:rPr>
              <a:t>Example YED Calculations</a:t>
            </a:r>
          </a:p>
        </p:txBody>
      </p:sp>
      <p:sp>
        <p:nvSpPr>
          <p:cNvPr id="6" name="Content Placeholder 5"/>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r>
              <a:rPr lang="en-GB" b="1" dirty="0"/>
              <a:t>Question 1: Calculate YED if demand has increased from 20,000 units to 25,000 units following an average income increase of 15%.</a:t>
            </a:r>
          </a:p>
          <a:p>
            <a:endParaRPr lang="en-GB" b="1" dirty="0"/>
          </a:p>
          <a:p>
            <a:r>
              <a:rPr lang="en-GB" b="1" dirty="0"/>
              <a:t>Question 2: Calculate YED if demand has increased from 52,476 units to 702,003 units following an average income increase of 4%.</a:t>
            </a:r>
          </a:p>
          <a:p>
            <a:endParaRPr lang="en-GB" b="1" dirty="0"/>
          </a:p>
          <a:p>
            <a:r>
              <a:rPr lang="en-GB" b="1" dirty="0"/>
              <a:t>Question 3: Calculate YED if demand has increased from 6,438 units to 6,489 units following an average income increase of 12%.</a:t>
            </a:r>
          </a:p>
          <a:p>
            <a:endParaRPr lang="en-GB" dirty="0"/>
          </a:p>
        </p:txBody>
      </p:sp>
      <p:sp>
        <p:nvSpPr>
          <p:cNvPr id="7" name="TextBox 6"/>
          <p:cNvSpPr txBox="1"/>
          <p:nvPr/>
        </p:nvSpPr>
        <p:spPr>
          <a:xfrm>
            <a:off x="2108200" y="5992297"/>
            <a:ext cx="2346960" cy="369332"/>
          </a:xfrm>
          <a:prstGeom prst="rect">
            <a:avLst/>
          </a:prstGeom>
          <a:solidFill>
            <a:srgbClr val="C00000"/>
          </a:solidFill>
        </p:spPr>
        <p:txBody>
          <a:bodyPr wrap="square" rtlCol="0">
            <a:spAutoFit/>
          </a:bodyPr>
          <a:lstStyle/>
          <a:p>
            <a:r>
              <a:rPr lang="en-GB" dirty="0">
                <a:solidFill>
                  <a:schemeClr val="bg1"/>
                </a:solidFill>
                <a:latin typeface="Arial Rounded MT Bold" panose="020F0704030504030204" pitchFamily="34" charset="0"/>
              </a:rPr>
              <a:t>Use both formulas!</a:t>
            </a:r>
          </a:p>
        </p:txBody>
      </p:sp>
      <p:sp>
        <p:nvSpPr>
          <p:cNvPr id="8" name="TextBox 7"/>
          <p:cNvSpPr txBox="1"/>
          <p:nvPr/>
        </p:nvSpPr>
        <p:spPr>
          <a:xfrm>
            <a:off x="6487160" y="5992297"/>
            <a:ext cx="4556760" cy="646331"/>
          </a:xfrm>
          <a:prstGeom prst="rect">
            <a:avLst/>
          </a:prstGeom>
          <a:solidFill>
            <a:srgbClr val="C00000"/>
          </a:solidFill>
        </p:spPr>
        <p:txBody>
          <a:bodyPr wrap="square" rtlCol="0">
            <a:spAutoFit/>
          </a:bodyPr>
          <a:lstStyle/>
          <a:p>
            <a:r>
              <a:rPr lang="en-GB" dirty="0">
                <a:solidFill>
                  <a:schemeClr val="bg1"/>
                </a:solidFill>
                <a:latin typeface="Arial Rounded MT Bold" panose="020F0704030504030204" pitchFamily="34" charset="0"/>
              </a:rPr>
              <a:t>Round up and down and show results to 2 decimal places</a:t>
            </a:r>
          </a:p>
        </p:txBody>
      </p:sp>
      <p:pic>
        <p:nvPicPr>
          <p:cNvPr id="2" name="Picture 1">
            <a:extLst>
              <a:ext uri="{FF2B5EF4-FFF2-40B4-BE49-F238E27FC236}">
                <a16:creationId xmlns:a16="http://schemas.microsoft.com/office/drawing/2014/main" id="{36BCAFCC-DD53-08E3-54BC-06504197972B}"/>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3" name="Picture 2">
            <a:extLst>
              <a:ext uri="{FF2B5EF4-FFF2-40B4-BE49-F238E27FC236}">
                <a16:creationId xmlns:a16="http://schemas.microsoft.com/office/drawing/2014/main" id="{3E91D0E4-D087-7A43-FB83-430E11ECF9B2}"/>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4" name="Footer Placeholder 2">
            <a:extLst>
              <a:ext uri="{FF2B5EF4-FFF2-40B4-BE49-F238E27FC236}">
                <a16:creationId xmlns:a16="http://schemas.microsoft.com/office/drawing/2014/main" id="{DE82138D-4971-9F70-353C-889677EBE593}"/>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5B1BE51-4750-0119-140B-BD8887C7FF8B}"/>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4131820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txBody>
          <a:bodyPr/>
          <a:lstStyle/>
          <a:p>
            <a:r>
              <a:rPr lang="en-GB" dirty="0">
                <a:solidFill>
                  <a:schemeClr val="bg1"/>
                </a:solidFill>
              </a:rPr>
              <a:t>Answers to example YED calculations</a:t>
            </a:r>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r>
              <a:rPr lang="en-GB" b="1" dirty="0"/>
              <a:t>Question 1: 25,000 – 20,000 / 20,000 x 100 / 15% = 1.67</a:t>
            </a:r>
          </a:p>
          <a:p>
            <a:endParaRPr lang="en-GB" b="1" dirty="0"/>
          </a:p>
          <a:p>
            <a:r>
              <a:rPr lang="en-GB" b="1" dirty="0"/>
              <a:t>Question 2: 702,003 – 52,476 / 52,476 x 100 / 4% = 309.44 </a:t>
            </a:r>
          </a:p>
          <a:p>
            <a:endParaRPr lang="en-GB" b="1" dirty="0"/>
          </a:p>
          <a:p>
            <a:r>
              <a:rPr lang="en-US" b="1" dirty="0"/>
              <a:t>Question 3: 6489-6438/6438 x 100 / 12% = 0.066</a:t>
            </a:r>
            <a:endParaRPr lang="en-GB" b="1" dirty="0"/>
          </a:p>
        </p:txBody>
      </p:sp>
      <p:sp>
        <p:nvSpPr>
          <p:cNvPr id="4" name="TextBox 3"/>
          <p:cNvSpPr txBox="1"/>
          <p:nvPr/>
        </p:nvSpPr>
        <p:spPr>
          <a:xfrm>
            <a:off x="2542540" y="5942568"/>
            <a:ext cx="7106920" cy="369332"/>
          </a:xfrm>
          <a:prstGeom prst="rect">
            <a:avLst/>
          </a:prstGeom>
          <a:solidFill>
            <a:srgbClr val="C00000"/>
          </a:solidFill>
        </p:spPr>
        <p:txBody>
          <a:bodyPr wrap="square" rtlCol="0">
            <a:spAutoFit/>
          </a:bodyPr>
          <a:lstStyle/>
          <a:p>
            <a:r>
              <a:rPr lang="en-GB" dirty="0">
                <a:solidFill>
                  <a:schemeClr val="bg1"/>
                </a:solidFill>
                <a:latin typeface="Arial Rounded MT Bold" panose="020F0704030504030204" pitchFamily="34" charset="0"/>
              </a:rPr>
              <a:t>Wrong result? Check you are rounding down (1-4) and up (5+)</a:t>
            </a:r>
          </a:p>
        </p:txBody>
      </p:sp>
      <p:pic>
        <p:nvPicPr>
          <p:cNvPr id="5" name="Picture 4">
            <a:extLst>
              <a:ext uri="{FF2B5EF4-FFF2-40B4-BE49-F238E27FC236}">
                <a16:creationId xmlns:a16="http://schemas.microsoft.com/office/drawing/2014/main" id="{E6C550D6-EA2F-9824-2DC4-BF54AF778BE2}"/>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6" name="Picture 5">
            <a:extLst>
              <a:ext uri="{FF2B5EF4-FFF2-40B4-BE49-F238E27FC236}">
                <a16:creationId xmlns:a16="http://schemas.microsoft.com/office/drawing/2014/main" id="{7A18165D-A481-EC7A-DBD7-3223B64E8105}"/>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7" name="Footer Placeholder 2">
            <a:extLst>
              <a:ext uri="{FF2B5EF4-FFF2-40B4-BE49-F238E27FC236}">
                <a16:creationId xmlns:a16="http://schemas.microsoft.com/office/drawing/2014/main" id="{284741FA-F76F-38EB-89BC-195242DB8CDD}"/>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7A0C728-BC25-4930-925C-364C930D0F64}"/>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142385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Interpretation of numerical values</a:t>
            </a:r>
          </a:p>
        </p:txBody>
      </p:sp>
      <p:sp>
        <p:nvSpPr>
          <p:cNvPr id="5" name="Content Placeholder 4"/>
          <p:cNvSpPr>
            <a:spLocks noGrp="1"/>
          </p:cNvSpPr>
          <p:nvPr>
            <p:ph idx="1"/>
          </p:nvPr>
        </p:nvSpPr>
        <p:spPr>
          <a:xfrm>
            <a:off x="838200" y="1825625"/>
            <a:ext cx="10515600" cy="887095"/>
          </a:xfrm>
        </p:spPr>
        <p:style>
          <a:lnRef idx="2">
            <a:schemeClr val="dk1"/>
          </a:lnRef>
          <a:fillRef idx="1">
            <a:schemeClr val="lt1"/>
          </a:fillRef>
          <a:effectRef idx="0">
            <a:schemeClr val="dk1"/>
          </a:effectRef>
          <a:fontRef idx="minor">
            <a:schemeClr val="dk1"/>
          </a:fontRef>
        </p:style>
        <p:txBody>
          <a:bodyPr/>
          <a:lstStyle/>
          <a:p>
            <a:r>
              <a:rPr lang="en-GB" dirty="0"/>
              <a:t>YED measures the responsiveness of demand to a change in income</a:t>
            </a:r>
          </a:p>
          <a:p>
            <a:endParaRPr lang="en-GB" dirty="0"/>
          </a:p>
        </p:txBody>
      </p:sp>
      <p:graphicFrame>
        <p:nvGraphicFramePr>
          <p:cNvPr id="2" name="Table 1"/>
          <p:cNvGraphicFramePr>
            <a:graphicFrameLocks noGrp="1"/>
          </p:cNvGraphicFramePr>
          <p:nvPr>
            <p:extLst>
              <p:ext uri="{D42A27DB-BD31-4B8C-83A1-F6EECF244321}">
                <p14:modId xmlns:p14="http://schemas.microsoft.com/office/powerpoint/2010/main" val="2293394469"/>
              </p:ext>
            </p:extLst>
          </p:nvPr>
        </p:nvGraphicFramePr>
        <p:xfrm>
          <a:off x="838200" y="2847657"/>
          <a:ext cx="10515600" cy="3672197"/>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1702469295"/>
                    </a:ext>
                  </a:extLst>
                </a:gridCol>
                <a:gridCol w="3505200">
                  <a:extLst>
                    <a:ext uri="{9D8B030D-6E8A-4147-A177-3AD203B41FA5}">
                      <a16:colId xmlns:a16="http://schemas.microsoft.com/office/drawing/2014/main" val="3267621600"/>
                    </a:ext>
                  </a:extLst>
                </a:gridCol>
                <a:gridCol w="3505200">
                  <a:extLst>
                    <a:ext uri="{9D8B030D-6E8A-4147-A177-3AD203B41FA5}">
                      <a16:colId xmlns:a16="http://schemas.microsoft.com/office/drawing/2014/main" val="104824781"/>
                    </a:ext>
                  </a:extLst>
                </a:gridCol>
              </a:tblGrid>
              <a:tr h="531185">
                <a:tc>
                  <a:txBody>
                    <a:bodyPr/>
                    <a:lstStyle/>
                    <a:p>
                      <a:pPr algn="ctr"/>
                      <a:r>
                        <a:rPr lang="en-GB" sz="2400" dirty="0">
                          <a:solidFill>
                            <a:schemeClr val="tx1"/>
                          </a:solidFill>
                          <a:latin typeface="Arial Rounded MT Bold" panose="020F0704030504030204" pitchFamily="34" charset="0"/>
                        </a:rPr>
                        <a:t>Inferior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2400" dirty="0">
                          <a:solidFill>
                            <a:schemeClr val="tx1"/>
                          </a:solidFill>
                          <a:latin typeface="Arial Rounded MT Bold" panose="020F0704030504030204" pitchFamily="34" charset="0"/>
                        </a:rPr>
                        <a:t>Normal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2400" dirty="0">
                          <a:solidFill>
                            <a:schemeClr val="tx1"/>
                          </a:solidFill>
                          <a:latin typeface="Arial Rounded MT Bold" panose="020F0704030504030204" pitchFamily="34" charset="0"/>
                        </a:rPr>
                        <a:t>Luxury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087150415"/>
                  </a:ext>
                </a:extLst>
              </a:tr>
              <a:tr h="916840">
                <a:tc>
                  <a:txBody>
                    <a:bodyPr/>
                    <a:lstStyle/>
                    <a:p>
                      <a:r>
                        <a:rPr lang="en-GB" sz="2400" b="1" dirty="0"/>
                        <a:t>YED</a:t>
                      </a:r>
                      <a:r>
                        <a:rPr lang="en-GB" sz="2400" b="1" baseline="0" dirty="0"/>
                        <a:t> value is &lt;0 negative</a:t>
                      </a: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GB" sz="2400" b="1" dirty="0"/>
                        <a:t>YED value is</a:t>
                      </a:r>
                      <a:r>
                        <a:rPr lang="en-GB" sz="2400" b="1" baseline="0" dirty="0"/>
                        <a:t> between 0 and 1 positive</a:t>
                      </a: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en-GB" sz="2400" b="1" dirty="0"/>
                        <a:t>YED value is &gt;1 positive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987031738"/>
                  </a:ext>
                </a:extLst>
              </a:tr>
              <a:tr h="1309772">
                <a:tc>
                  <a:txBody>
                    <a:bodyPr/>
                    <a:lstStyle/>
                    <a:p>
                      <a:r>
                        <a:rPr lang="en-GB" sz="2400" b="1" dirty="0"/>
                        <a:t>Ian</a:t>
                      </a:r>
                      <a:r>
                        <a:rPr lang="en-GB" sz="2400" b="1" baseline="0" dirty="0"/>
                        <a:t> increase in income means a decrease in demand</a:t>
                      </a: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GB" sz="2400" b="1" dirty="0"/>
                        <a:t>An increase in income means a small increase in demand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en-GB" sz="2400" b="1" dirty="0"/>
                        <a:t>An increase in income</a:t>
                      </a:r>
                      <a:r>
                        <a:rPr lang="en-GB" sz="2400" b="1" baseline="0" dirty="0"/>
                        <a:t> means a higher increase in demand</a:t>
                      </a: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55408615"/>
                  </a:ext>
                </a:extLst>
              </a:tr>
              <a:tr h="531185">
                <a:tc>
                  <a:txBody>
                    <a:bodyPr/>
                    <a:lstStyle/>
                    <a:p>
                      <a:endParaRPr lang="en-GB" dirty="0"/>
                    </a:p>
                    <a:p>
                      <a:endParaRPr lang="en-GB" dirty="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371847244"/>
                  </a:ext>
                </a:extLst>
              </a:tr>
            </a:tbl>
          </a:graphicData>
        </a:graphic>
      </p:graphicFrame>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66583" y="5495293"/>
            <a:ext cx="988378" cy="1024561"/>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25453" y="5587867"/>
            <a:ext cx="804227" cy="931987"/>
          </a:xfrm>
          <a:prstGeom prst="rect">
            <a:avLst/>
          </a:prstGeom>
        </p:spPr>
      </p:pic>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40993" y="5630231"/>
            <a:ext cx="3226070" cy="889624"/>
          </a:xfrm>
          <a:prstGeom prst="rect">
            <a:avLst/>
          </a:prstGeom>
        </p:spPr>
      </p:pic>
      <p:pic>
        <p:nvPicPr>
          <p:cNvPr id="7" name="Picture 6">
            <a:extLst>
              <a:ext uri="{FF2B5EF4-FFF2-40B4-BE49-F238E27FC236}">
                <a16:creationId xmlns:a16="http://schemas.microsoft.com/office/drawing/2014/main" id="{B19A9296-1C24-644C-4F41-1D1BB7B4143F}"/>
              </a:ext>
            </a:extLst>
          </p:cNvPr>
          <p:cNvPicPr>
            <a:picLocks noChangeAspect="1"/>
          </p:cNvPicPr>
          <p:nvPr/>
        </p:nvPicPr>
        <p:blipFill>
          <a:blip r:embed="rId5"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8" name="Picture 7">
            <a:extLst>
              <a:ext uri="{FF2B5EF4-FFF2-40B4-BE49-F238E27FC236}">
                <a16:creationId xmlns:a16="http://schemas.microsoft.com/office/drawing/2014/main" id="{BC0B157C-616E-23C1-8C06-AC9C2F200C00}"/>
              </a:ext>
            </a:extLst>
          </p:cNvPr>
          <p:cNvPicPr>
            <a:picLocks noChangeAspect="1"/>
          </p:cNvPicPr>
          <p:nvPr/>
        </p:nvPicPr>
        <p:blipFill>
          <a:blip r:embed="rId6"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9" name="Footer Placeholder 2">
            <a:extLst>
              <a:ext uri="{FF2B5EF4-FFF2-40B4-BE49-F238E27FC236}">
                <a16:creationId xmlns:a16="http://schemas.microsoft.com/office/drawing/2014/main" id="{A05A357D-D816-3F4A-5628-32F7EF018AE3}"/>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3BD0F2A8-A93D-89ED-6FD8-794D738D6F96}"/>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759633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txBody>
          <a:bodyPr/>
          <a:lstStyle/>
          <a:p>
            <a:r>
              <a:rPr lang="en-GB" dirty="0">
                <a:solidFill>
                  <a:schemeClr val="bg1"/>
                </a:solidFill>
              </a:rPr>
              <a:t>Comment on your results</a:t>
            </a:r>
          </a:p>
        </p:txBody>
      </p:sp>
      <p:sp>
        <p:nvSpPr>
          <p:cNvPr id="3" name="Content Placeholder 2"/>
          <p:cNvSpPr>
            <a:spLocks noGrp="1"/>
          </p:cNvSpPr>
          <p:nvPr>
            <p:ph idx="1"/>
          </p:nvPr>
        </p:nvSpPr>
        <p:spPr>
          <a:xfrm>
            <a:off x="838200" y="1825625"/>
            <a:ext cx="10515600" cy="1953895"/>
          </a:xfrm>
        </p:spPr>
        <p:style>
          <a:lnRef idx="2">
            <a:schemeClr val="dk1"/>
          </a:lnRef>
          <a:fillRef idx="1">
            <a:schemeClr val="lt1"/>
          </a:fillRef>
          <a:effectRef idx="0">
            <a:schemeClr val="dk1"/>
          </a:effectRef>
          <a:fontRef idx="minor">
            <a:schemeClr val="dk1"/>
          </a:fontRef>
        </p:style>
        <p:txBody>
          <a:bodyPr/>
          <a:lstStyle/>
          <a:p>
            <a:r>
              <a:rPr lang="en-GB" dirty="0"/>
              <a:t>Look at your answers from questions 1, 2 and 3</a:t>
            </a:r>
          </a:p>
          <a:p>
            <a:r>
              <a:rPr lang="en-GB" dirty="0"/>
              <a:t>Comment if the YED value is negative or positive</a:t>
            </a:r>
          </a:p>
          <a:p>
            <a:r>
              <a:rPr lang="en-GB" dirty="0"/>
              <a:t>Comment if the YED value is for an inferior or normal good</a:t>
            </a:r>
          </a:p>
        </p:txBody>
      </p:sp>
      <p:graphicFrame>
        <p:nvGraphicFramePr>
          <p:cNvPr id="4" name="Table 3"/>
          <p:cNvGraphicFramePr>
            <a:graphicFrameLocks noGrp="1"/>
          </p:cNvGraphicFramePr>
          <p:nvPr>
            <p:extLst>
              <p:ext uri="{D42A27DB-BD31-4B8C-83A1-F6EECF244321}">
                <p14:modId xmlns:p14="http://schemas.microsoft.com/office/powerpoint/2010/main" val="2282156585"/>
              </p:ext>
            </p:extLst>
          </p:nvPr>
        </p:nvGraphicFramePr>
        <p:xfrm>
          <a:off x="838200" y="3914457"/>
          <a:ext cx="10515600" cy="229108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3921585489"/>
                    </a:ext>
                  </a:extLst>
                </a:gridCol>
                <a:gridCol w="2628900">
                  <a:extLst>
                    <a:ext uri="{9D8B030D-6E8A-4147-A177-3AD203B41FA5}">
                      <a16:colId xmlns:a16="http://schemas.microsoft.com/office/drawing/2014/main" val="1741651078"/>
                    </a:ext>
                  </a:extLst>
                </a:gridCol>
                <a:gridCol w="2628900">
                  <a:extLst>
                    <a:ext uri="{9D8B030D-6E8A-4147-A177-3AD203B41FA5}">
                      <a16:colId xmlns:a16="http://schemas.microsoft.com/office/drawing/2014/main" val="2764671224"/>
                    </a:ext>
                  </a:extLst>
                </a:gridCol>
                <a:gridCol w="2628900">
                  <a:extLst>
                    <a:ext uri="{9D8B030D-6E8A-4147-A177-3AD203B41FA5}">
                      <a16:colId xmlns:a16="http://schemas.microsoft.com/office/drawing/2014/main" val="1271040704"/>
                    </a:ext>
                  </a:extLst>
                </a:gridCol>
              </a:tblGrid>
              <a:tr h="370840">
                <a:tc>
                  <a:txBody>
                    <a:bodyPr/>
                    <a:lstStyle/>
                    <a:p>
                      <a:endParaRPr lang="en-GB" dirty="0">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solidFill>
                            <a:schemeClr val="tx1"/>
                          </a:solidFill>
                          <a:latin typeface="Arial Rounded MT Bold" panose="020F0704030504030204" pitchFamily="34" charset="0"/>
                        </a:rPr>
                        <a:t>Question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solidFill>
                            <a:schemeClr val="tx1"/>
                          </a:solidFill>
                          <a:latin typeface="Arial Rounded MT Bold" panose="020F0704030504030204" pitchFamily="34" charset="0"/>
                        </a:rPr>
                        <a:t>Question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solidFill>
                            <a:schemeClr val="tx1"/>
                          </a:solidFill>
                          <a:latin typeface="Arial Rounded MT Bold" panose="020F0704030504030204" pitchFamily="34" charset="0"/>
                        </a:rPr>
                        <a:t>Question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6344844"/>
                  </a:ext>
                </a:extLst>
              </a:tr>
              <a:tr h="370840">
                <a:tc>
                  <a:txBody>
                    <a:bodyPr/>
                    <a:lstStyle/>
                    <a:p>
                      <a:r>
                        <a:rPr lang="en-GB" dirty="0">
                          <a:solidFill>
                            <a:schemeClr val="tx1"/>
                          </a:solidFill>
                          <a:latin typeface="Arial Rounded MT Bold" panose="020F0704030504030204" pitchFamily="34" charset="0"/>
                        </a:rPr>
                        <a:t>Your answers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latin typeface="Arial Rounded MT Bold" panose="020F0704030504030204" pitchFamily="34" charset="0"/>
                      </a:endParaRPr>
                    </a:p>
                    <a:p>
                      <a:endParaRPr lang="en-GB" dirty="0">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6173661"/>
                  </a:ext>
                </a:extLst>
              </a:tr>
              <a:tr h="370840">
                <a:tc>
                  <a:txBody>
                    <a:bodyPr/>
                    <a:lstStyle/>
                    <a:p>
                      <a:r>
                        <a:rPr lang="en-GB" dirty="0">
                          <a:solidFill>
                            <a:schemeClr val="tx1"/>
                          </a:solidFill>
                          <a:latin typeface="Arial Rounded MT Bold" panose="020F0704030504030204" pitchFamily="34" charset="0"/>
                        </a:rPr>
                        <a:t>YED</a:t>
                      </a:r>
                      <a:r>
                        <a:rPr lang="en-GB" baseline="0" dirty="0">
                          <a:solidFill>
                            <a:schemeClr val="tx1"/>
                          </a:solidFill>
                          <a:latin typeface="Arial Rounded MT Bold" panose="020F0704030504030204" pitchFamily="34" charset="0"/>
                        </a:rPr>
                        <a:t> negative or positive?</a:t>
                      </a:r>
                      <a:endParaRPr lang="en-GB" dirty="0">
                        <a:solidFill>
                          <a:schemeClr val="tx1"/>
                        </a:solidFill>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latin typeface="Arial Rounded MT Bold" panose="020F0704030504030204" pitchFamily="34" charset="0"/>
                      </a:endParaRPr>
                    </a:p>
                    <a:p>
                      <a:endParaRPr lang="en-GB" dirty="0">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0719607"/>
                  </a:ext>
                </a:extLst>
              </a:tr>
              <a:tr h="370840">
                <a:tc>
                  <a:txBody>
                    <a:bodyPr/>
                    <a:lstStyle/>
                    <a:p>
                      <a:r>
                        <a:rPr lang="en-GB" dirty="0">
                          <a:solidFill>
                            <a:schemeClr val="tx1"/>
                          </a:solidFill>
                          <a:latin typeface="Arial Rounded MT Bold" panose="020F0704030504030204" pitchFamily="34" charset="0"/>
                        </a:rPr>
                        <a:t>Inferior</a:t>
                      </a:r>
                      <a:r>
                        <a:rPr lang="en-GB" baseline="0" dirty="0">
                          <a:solidFill>
                            <a:schemeClr val="tx1"/>
                          </a:solidFill>
                          <a:latin typeface="Arial Rounded MT Bold" panose="020F0704030504030204" pitchFamily="34" charset="0"/>
                        </a:rPr>
                        <a:t> or normal good?</a:t>
                      </a:r>
                      <a:endParaRPr lang="en-GB" dirty="0">
                        <a:solidFill>
                          <a:schemeClr val="tx1"/>
                        </a:solidFill>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latin typeface="Arial Rounded MT Bold" panose="020F0704030504030204" pitchFamily="34" charset="0"/>
                      </a:endParaRPr>
                    </a:p>
                    <a:p>
                      <a:endParaRPr lang="en-GB" dirty="0">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0962077"/>
                  </a:ext>
                </a:extLst>
              </a:tr>
            </a:tbl>
          </a:graphicData>
        </a:graphic>
      </p:graphicFrame>
      <p:pic>
        <p:nvPicPr>
          <p:cNvPr id="5" name="Picture 4">
            <a:extLst>
              <a:ext uri="{FF2B5EF4-FFF2-40B4-BE49-F238E27FC236}">
                <a16:creationId xmlns:a16="http://schemas.microsoft.com/office/drawing/2014/main" id="{8B1958CF-B5FD-97E7-1CA1-B5B2BCD5BBDE}"/>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6" name="Picture 5">
            <a:extLst>
              <a:ext uri="{FF2B5EF4-FFF2-40B4-BE49-F238E27FC236}">
                <a16:creationId xmlns:a16="http://schemas.microsoft.com/office/drawing/2014/main" id="{A8092422-69C8-4597-DA57-38AC3835D41F}"/>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7" name="Footer Placeholder 2">
            <a:extLst>
              <a:ext uri="{FF2B5EF4-FFF2-40B4-BE49-F238E27FC236}">
                <a16:creationId xmlns:a16="http://schemas.microsoft.com/office/drawing/2014/main" id="{5A66A040-350B-D800-CC93-90ED41CE4DB2}"/>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09116E50-2216-3926-496C-BD885579D25D}"/>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1505543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txBody>
          <a:bodyPr/>
          <a:lstStyle/>
          <a:p>
            <a:r>
              <a:rPr lang="en-GB" dirty="0">
                <a:solidFill>
                  <a:schemeClr val="bg1"/>
                </a:solidFill>
              </a:rPr>
              <a:t>Comment on your results - answers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63227298"/>
              </p:ext>
            </p:extLst>
          </p:nvPr>
        </p:nvGraphicFramePr>
        <p:xfrm>
          <a:off x="838200" y="2607945"/>
          <a:ext cx="10515600" cy="256032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3921585489"/>
                    </a:ext>
                  </a:extLst>
                </a:gridCol>
                <a:gridCol w="2628900">
                  <a:extLst>
                    <a:ext uri="{9D8B030D-6E8A-4147-A177-3AD203B41FA5}">
                      <a16:colId xmlns:a16="http://schemas.microsoft.com/office/drawing/2014/main" val="1741651078"/>
                    </a:ext>
                  </a:extLst>
                </a:gridCol>
                <a:gridCol w="2628900">
                  <a:extLst>
                    <a:ext uri="{9D8B030D-6E8A-4147-A177-3AD203B41FA5}">
                      <a16:colId xmlns:a16="http://schemas.microsoft.com/office/drawing/2014/main" val="2764671224"/>
                    </a:ext>
                  </a:extLst>
                </a:gridCol>
                <a:gridCol w="2628900">
                  <a:extLst>
                    <a:ext uri="{9D8B030D-6E8A-4147-A177-3AD203B41FA5}">
                      <a16:colId xmlns:a16="http://schemas.microsoft.com/office/drawing/2014/main" val="1271040704"/>
                    </a:ext>
                  </a:extLst>
                </a:gridCol>
              </a:tblGrid>
              <a:tr h="37084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dirty="0">
                          <a:solidFill>
                            <a:schemeClr val="tx1"/>
                          </a:solidFill>
                          <a:latin typeface="Arial Rounded MT Bold" panose="020F0704030504030204" pitchFamily="34" charset="0"/>
                        </a:rPr>
                        <a:t>Question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dirty="0">
                          <a:solidFill>
                            <a:schemeClr val="tx1"/>
                          </a:solidFill>
                          <a:latin typeface="Arial Rounded MT Bold" panose="020F0704030504030204" pitchFamily="34" charset="0"/>
                        </a:rPr>
                        <a:t>Question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dirty="0">
                          <a:solidFill>
                            <a:schemeClr val="tx1"/>
                          </a:solidFill>
                          <a:latin typeface="Arial Rounded MT Bold" panose="020F0704030504030204" pitchFamily="34" charset="0"/>
                        </a:rPr>
                        <a:t>Question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6344844"/>
                  </a:ext>
                </a:extLst>
              </a:tr>
              <a:tr h="370840">
                <a:tc>
                  <a:txBody>
                    <a:bodyPr/>
                    <a:lstStyle/>
                    <a:p>
                      <a:r>
                        <a:rPr lang="en-GB" sz="2400" dirty="0">
                          <a:solidFill>
                            <a:schemeClr val="tx1"/>
                          </a:solidFill>
                          <a:latin typeface="Arial Rounded MT Bold" panose="020F0704030504030204" pitchFamily="34" charset="0"/>
                        </a:rPr>
                        <a:t>Your answers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dirty="0">
                          <a:solidFill>
                            <a:schemeClr val="tx1"/>
                          </a:solidFill>
                          <a:latin typeface="Arial Rounded MT Bold" panose="020F0704030504030204" pitchFamily="34" charset="0"/>
                        </a:rPr>
                        <a:t>1.67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dirty="0">
                          <a:solidFill>
                            <a:schemeClr val="tx1"/>
                          </a:solidFill>
                          <a:latin typeface="Arial Rounded MT Bold" panose="020F0704030504030204" pitchFamily="34" charset="0"/>
                        </a:rPr>
                        <a:t>309.44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solidFill>
                            <a:schemeClr val="tx1"/>
                          </a:solidFill>
                          <a:latin typeface="Arial Rounded MT Bold" panose="020F0704030504030204" pitchFamily="34" charset="0"/>
                        </a:rPr>
                        <a:t>0.065</a:t>
                      </a:r>
                      <a:endParaRPr lang="en-GB" sz="2400" dirty="0">
                        <a:solidFill>
                          <a:schemeClr val="tx1"/>
                        </a:solidFill>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6173661"/>
                  </a:ext>
                </a:extLst>
              </a:tr>
              <a:tr h="370840">
                <a:tc>
                  <a:txBody>
                    <a:bodyPr/>
                    <a:lstStyle/>
                    <a:p>
                      <a:r>
                        <a:rPr lang="en-GB" sz="2400" dirty="0">
                          <a:solidFill>
                            <a:schemeClr val="tx1"/>
                          </a:solidFill>
                          <a:latin typeface="Arial Rounded MT Bold" panose="020F0704030504030204" pitchFamily="34" charset="0"/>
                        </a:rPr>
                        <a:t>YED</a:t>
                      </a:r>
                      <a:r>
                        <a:rPr lang="en-GB" sz="2400" baseline="0" dirty="0">
                          <a:solidFill>
                            <a:schemeClr val="tx1"/>
                          </a:solidFill>
                          <a:latin typeface="Arial Rounded MT Bold" panose="020F0704030504030204" pitchFamily="34" charset="0"/>
                        </a:rPr>
                        <a:t> negative or positive?</a:t>
                      </a:r>
                      <a:endParaRPr lang="en-GB" sz="2400" dirty="0">
                        <a:solidFill>
                          <a:schemeClr val="tx1"/>
                        </a:solidFill>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dirty="0">
                          <a:solidFill>
                            <a:schemeClr val="tx1"/>
                          </a:solidFill>
                          <a:latin typeface="Arial Rounded MT Bold" panose="020F0704030504030204" pitchFamily="34" charset="0"/>
                        </a:rPr>
                        <a:t>positive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dirty="0">
                          <a:solidFill>
                            <a:schemeClr val="tx1"/>
                          </a:solidFill>
                          <a:latin typeface="Arial Rounded MT Bold" panose="020F0704030504030204" pitchFamily="34" charset="0"/>
                        </a:rPr>
                        <a:t>positive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dirty="0">
                          <a:solidFill>
                            <a:schemeClr val="tx1"/>
                          </a:solidFill>
                          <a:latin typeface="Arial Rounded MT Bold" panose="020F0704030504030204" pitchFamily="34" charset="0"/>
                        </a:rPr>
                        <a:t>Positive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0719607"/>
                  </a:ext>
                </a:extLst>
              </a:tr>
              <a:tr h="370840">
                <a:tc>
                  <a:txBody>
                    <a:bodyPr/>
                    <a:lstStyle/>
                    <a:p>
                      <a:r>
                        <a:rPr lang="en-GB" sz="2400" dirty="0">
                          <a:solidFill>
                            <a:schemeClr val="tx1"/>
                          </a:solidFill>
                          <a:latin typeface="Arial Rounded MT Bold" panose="020F0704030504030204" pitchFamily="34" charset="0"/>
                        </a:rPr>
                        <a:t>Inferior</a:t>
                      </a:r>
                      <a:r>
                        <a:rPr lang="en-GB" sz="2400" baseline="0" dirty="0">
                          <a:solidFill>
                            <a:schemeClr val="tx1"/>
                          </a:solidFill>
                          <a:latin typeface="Arial Rounded MT Bold" panose="020F0704030504030204" pitchFamily="34" charset="0"/>
                        </a:rPr>
                        <a:t> or normal good?</a:t>
                      </a:r>
                      <a:endParaRPr lang="en-GB" sz="2400" dirty="0">
                        <a:solidFill>
                          <a:schemeClr val="tx1"/>
                        </a:solidFill>
                        <a:latin typeface="Arial Rounded MT Bold" panose="020F07040305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dirty="0">
                          <a:solidFill>
                            <a:schemeClr val="tx1"/>
                          </a:solidFill>
                          <a:latin typeface="Arial Rounded MT Bold" panose="020F0704030504030204" pitchFamily="34" charset="0"/>
                        </a:rPr>
                        <a:t>Luxury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GB" sz="2400" dirty="0">
                          <a:solidFill>
                            <a:schemeClr val="tx1"/>
                          </a:solidFill>
                          <a:latin typeface="Arial Rounded MT Bold" panose="020F0704030504030204" pitchFamily="34" charset="0"/>
                        </a:rPr>
                        <a:t>Luxury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GB" sz="2400" dirty="0">
                          <a:solidFill>
                            <a:schemeClr val="tx1"/>
                          </a:solidFill>
                          <a:latin typeface="Arial Rounded MT Bold" panose="020F0704030504030204" pitchFamily="34" charset="0"/>
                        </a:rPr>
                        <a:t>Normal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500962077"/>
                  </a:ext>
                </a:extLst>
              </a:tr>
            </a:tbl>
          </a:graphicData>
        </a:graphic>
      </p:graphicFrame>
      <p:pic>
        <p:nvPicPr>
          <p:cNvPr id="3" name="Picture 2">
            <a:extLst>
              <a:ext uri="{FF2B5EF4-FFF2-40B4-BE49-F238E27FC236}">
                <a16:creationId xmlns:a16="http://schemas.microsoft.com/office/drawing/2014/main" id="{E9A9DB34-2E38-F570-22B0-FC971E531276}"/>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5" name="Picture 4">
            <a:extLst>
              <a:ext uri="{FF2B5EF4-FFF2-40B4-BE49-F238E27FC236}">
                <a16:creationId xmlns:a16="http://schemas.microsoft.com/office/drawing/2014/main" id="{2417BF65-DA16-88C7-5EFC-4C0D97970FF8}"/>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2B1BF7BE-A44A-B911-E398-7B32ADF7B5C8}"/>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94D7F5F-5865-17E2-849A-2E6238FE489A}"/>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1889057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215821" y="4253948"/>
            <a:ext cx="11151507" cy="1722782"/>
          </a:xfrm>
        </p:spPr>
        <p:style>
          <a:lnRef idx="2">
            <a:schemeClr val="dk1"/>
          </a:lnRef>
          <a:fillRef idx="1">
            <a:schemeClr val="lt1"/>
          </a:fillRef>
          <a:effectRef idx="0">
            <a:schemeClr val="dk1"/>
          </a:effectRef>
          <a:fontRef idx="minor">
            <a:schemeClr val="dk1"/>
          </a:fontRef>
        </p:style>
        <p:txBody>
          <a:bodyPr>
            <a:normAutofit/>
          </a:bodyPr>
          <a:lstStyle/>
          <a:p>
            <a:r>
              <a:rPr lang="en-GB" sz="5400" b="1" dirty="0">
                <a:solidFill>
                  <a:schemeClr val="tx1"/>
                </a:solidFill>
              </a:rPr>
              <a:t>The factors influencing income elasticity of demand</a:t>
            </a:r>
          </a:p>
          <a:p>
            <a:endParaRPr lang="en-GB" sz="6600" b="1" dirty="0">
              <a:solidFill>
                <a:srgbClr val="0070C0"/>
              </a:solidFill>
            </a:endParaRPr>
          </a:p>
        </p:txBody>
      </p:sp>
      <p:pic>
        <p:nvPicPr>
          <p:cNvPr id="4" name="Picture 3" descr="Banner, Header, Businessmen, Talk, Negotiation, Man"/>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0"/>
            <a:ext cx="12192000" cy="382016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F6916B79-2A58-A056-FDCF-72B81980717C}"/>
              </a:ext>
            </a:extLst>
          </p:cNvPr>
          <p:cNvPicPr>
            <a:picLocks noChangeAspect="1"/>
          </p:cNvPicPr>
          <p:nvPr/>
        </p:nvPicPr>
        <p:blipFill>
          <a:blip r:embed="rId5"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3" name="Picture 2">
            <a:extLst>
              <a:ext uri="{FF2B5EF4-FFF2-40B4-BE49-F238E27FC236}">
                <a16:creationId xmlns:a16="http://schemas.microsoft.com/office/drawing/2014/main" id="{D360E28C-F4D6-D682-85FC-B0FE81D06352}"/>
              </a:ext>
            </a:extLst>
          </p:cNvPr>
          <p:cNvPicPr>
            <a:picLocks noChangeAspect="1"/>
          </p:cNvPicPr>
          <p:nvPr/>
        </p:nvPicPr>
        <p:blipFill>
          <a:blip r:embed="rId6"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C837C5AA-A350-E49F-6164-73962723B560}"/>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3841232-0C35-1A92-9EAC-C403AAA3826E}"/>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3481170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Factors influencing YED = luxury goods</a:t>
            </a:r>
          </a:p>
        </p:txBody>
      </p:sp>
      <p:sp>
        <p:nvSpPr>
          <p:cNvPr id="5" name="Content Placeholder 4"/>
          <p:cNvSpPr>
            <a:spLocks noGrp="1"/>
          </p:cNvSpPr>
          <p:nvPr>
            <p:ph sz="half" idx="1"/>
          </p:nvPr>
        </p:nvSpPr>
        <p:spPr/>
        <p:style>
          <a:lnRef idx="2">
            <a:schemeClr val="accent5"/>
          </a:lnRef>
          <a:fillRef idx="1">
            <a:schemeClr val="lt1"/>
          </a:fillRef>
          <a:effectRef idx="0">
            <a:schemeClr val="accent5"/>
          </a:effectRef>
          <a:fontRef idx="minor">
            <a:schemeClr val="dk1"/>
          </a:fontRef>
        </p:style>
        <p:txBody>
          <a:bodyPr>
            <a:normAutofit lnSpcReduction="10000"/>
          </a:bodyPr>
          <a:lstStyle/>
          <a:p>
            <a:r>
              <a:rPr lang="en-GB" dirty="0"/>
              <a:t>An increase in income will mean an increase in the demand for luxury goods</a:t>
            </a:r>
          </a:p>
          <a:p>
            <a:endParaRPr lang="en-GB" dirty="0"/>
          </a:p>
          <a:p>
            <a:endParaRPr lang="en-GB" dirty="0"/>
          </a:p>
          <a:p>
            <a:endParaRPr lang="en-GB" dirty="0"/>
          </a:p>
          <a:p>
            <a:endParaRPr lang="en-GB" dirty="0"/>
          </a:p>
          <a:p>
            <a:r>
              <a:rPr lang="en-GB" dirty="0"/>
              <a:t>Scott has had a pay rise and now he is considering purchasing a luxury watch</a:t>
            </a:r>
          </a:p>
        </p:txBody>
      </p:sp>
      <p:pic>
        <p:nvPicPr>
          <p:cNvPr id="8" name="Content Placeholder 7"/>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172200" y="2058194"/>
            <a:ext cx="5181600" cy="3886200"/>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0760" y="3115208"/>
            <a:ext cx="3518799" cy="1655575"/>
          </a:xfrm>
          <a:prstGeom prst="rect">
            <a:avLst/>
          </a:prstGeom>
        </p:spPr>
      </p:pic>
      <p:pic>
        <p:nvPicPr>
          <p:cNvPr id="2" name="Picture 1">
            <a:extLst>
              <a:ext uri="{FF2B5EF4-FFF2-40B4-BE49-F238E27FC236}">
                <a16:creationId xmlns:a16="http://schemas.microsoft.com/office/drawing/2014/main" id="{DDD42AC8-27E2-4605-7642-F91F6B16E058}"/>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3" name="Picture 2">
            <a:extLst>
              <a:ext uri="{FF2B5EF4-FFF2-40B4-BE49-F238E27FC236}">
                <a16:creationId xmlns:a16="http://schemas.microsoft.com/office/drawing/2014/main" id="{21AACF53-3697-14BC-34C1-4F32E690D9DE}"/>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F4F7AEC8-A9FD-50FF-A44A-1E8D42371FC2}"/>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1202EA0-B0E3-A7C5-D1D9-3B1A3234F680}"/>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1431120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Factors influencing YED = normal goods</a:t>
            </a:r>
          </a:p>
        </p:txBody>
      </p:sp>
      <p:sp>
        <p:nvSpPr>
          <p:cNvPr id="3" name="Content Placeholder 2"/>
          <p:cNvSpPr>
            <a:spLocks noGrp="1"/>
          </p:cNvSpPr>
          <p:nvPr>
            <p:ph sz="half" idx="1"/>
          </p:nvPr>
        </p:nvSpPr>
        <p:spPr/>
        <p:style>
          <a:lnRef idx="2">
            <a:schemeClr val="accent5"/>
          </a:lnRef>
          <a:fillRef idx="1">
            <a:schemeClr val="lt1"/>
          </a:fillRef>
          <a:effectRef idx="0">
            <a:schemeClr val="accent5"/>
          </a:effectRef>
          <a:fontRef idx="minor">
            <a:schemeClr val="dk1"/>
          </a:fontRef>
        </p:style>
        <p:txBody>
          <a:bodyPr>
            <a:normAutofit fontScale="92500" lnSpcReduction="10000"/>
          </a:bodyPr>
          <a:lstStyle/>
          <a:p>
            <a:r>
              <a:rPr lang="en-GB" dirty="0"/>
              <a:t>An increase in income will lead to an increase in demand</a:t>
            </a:r>
          </a:p>
          <a:p>
            <a:endParaRPr lang="en-GB" dirty="0"/>
          </a:p>
          <a:p>
            <a:endParaRPr lang="en-GB" dirty="0"/>
          </a:p>
          <a:p>
            <a:endParaRPr lang="en-GB" dirty="0"/>
          </a:p>
          <a:p>
            <a:endParaRPr lang="en-GB" dirty="0"/>
          </a:p>
          <a:p>
            <a:endParaRPr lang="en-GB" dirty="0"/>
          </a:p>
          <a:p>
            <a:r>
              <a:rPr lang="en-GB" dirty="0"/>
              <a:t>Kathryn is earning more because the minimum wage has increased this year,  so she will buy more of the products that she needs</a:t>
            </a:r>
          </a:p>
          <a:p>
            <a:endParaRPr lang="en-GB" dirty="0"/>
          </a:p>
          <a:p>
            <a:endParaRPr lang="en-GB" dirty="0"/>
          </a:p>
          <a:p>
            <a:endParaRPr lang="en-GB" dirty="0"/>
          </a:p>
          <a:p>
            <a:endParaRPr lang="en-GB" dirty="0"/>
          </a:p>
          <a:p>
            <a:endParaRPr lang="en-GB" dirty="0"/>
          </a:p>
          <a:p>
            <a:endParaRPr lang="en-GB" dirty="0"/>
          </a:p>
        </p:txBody>
      </p:sp>
      <p:pic>
        <p:nvPicPr>
          <p:cNvPr id="5" name="Content Placeholder 4"/>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172200" y="2274094"/>
            <a:ext cx="5181600" cy="3454400"/>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8394" y="2850164"/>
            <a:ext cx="3152635" cy="1483297"/>
          </a:xfrm>
          <a:prstGeom prst="rect">
            <a:avLst/>
          </a:prstGeom>
        </p:spPr>
      </p:pic>
      <p:pic>
        <p:nvPicPr>
          <p:cNvPr id="4" name="Picture 3">
            <a:extLst>
              <a:ext uri="{FF2B5EF4-FFF2-40B4-BE49-F238E27FC236}">
                <a16:creationId xmlns:a16="http://schemas.microsoft.com/office/drawing/2014/main" id="{1F1BEB84-3296-6214-7D13-FB900EEA9E1E}"/>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7" name="Picture 6">
            <a:extLst>
              <a:ext uri="{FF2B5EF4-FFF2-40B4-BE49-F238E27FC236}">
                <a16:creationId xmlns:a16="http://schemas.microsoft.com/office/drawing/2014/main" id="{BE402B86-83A8-9A4A-A184-6DF7EB1B8F72}"/>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8" name="Footer Placeholder 2">
            <a:extLst>
              <a:ext uri="{FF2B5EF4-FFF2-40B4-BE49-F238E27FC236}">
                <a16:creationId xmlns:a16="http://schemas.microsoft.com/office/drawing/2014/main" id="{436DEDB2-F6EE-F264-8E00-7389AACF2FA0}"/>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31195093-F6DC-F040-8FBD-23E4C0F5C345}"/>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721675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Factors influencing YED = Inferior goods</a:t>
            </a:r>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lnSpcReduction="10000"/>
          </a:bodyPr>
          <a:lstStyle/>
          <a:p>
            <a:r>
              <a:rPr lang="en-GB" dirty="0"/>
              <a:t>An increase in income will lead to a fall in demand for inferior goods</a:t>
            </a:r>
          </a:p>
          <a:p>
            <a:endParaRPr lang="en-GB" dirty="0"/>
          </a:p>
          <a:p>
            <a:endParaRPr lang="en-GB" dirty="0"/>
          </a:p>
          <a:p>
            <a:endParaRPr lang="en-GB" dirty="0"/>
          </a:p>
          <a:p>
            <a:pPr marL="0" indent="0">
              <a:buNone/>
            </a:pPr>
            <a:endParaRPr lang="en-GB" dirty="0"/>
          </a:p>
          <a:p>
            <a:r>
              <a:rPr lang="en-GB" dirty="0" err="1"/>
              <a:t>Chazz</a:t>
            </a:r>
            <a:r>
              <a:rPr lang="en-GB" dirty="0"/>
              <a:t> earns more money, he no longer wants to buy ASDA </a:t>
            </a:r>
            <a:r>
              <a:rPr lang="en-GB" dirty="0" err="1"/>
              <a:t>Smartprice</a:t>
            </a:r>
            <a:r>
              <a:rPr lang="en-GB" dirty="0"/>
              <a:t> food and is treating himself to a tin on Heinz branded beans</a:t>
            </a:r>
          </a:p>
        </p:txBody>
      </p:sp>
      <p:pic>
        <p:nvPicPr>
          <p:cNvPr id="6" name="Content Placeholder 5"/>
          <p:cNvPicPr>
            <a:picLocks noGrp="1" noChangeAspect="1"/>
          </p:cNvPicPr>
          <p:nvPr>
            <p:ph sz="half" idx="2"/>
          </p:nvPr>
        </p:nvPicPr>
        <p:blipFill>
          <a:blip r:embed="rId2"/>
          <a:stretch>
            <a:fillRect/>
          </a:stretch>
        </p:blipFill>
        <p:spPr>
          <a:xfrm>
            <a:off x="6248506" y="2286425"/>
            <a:ext cx="5105294" cy="3385032"/>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56557" y="2598579"/>
            <a:ext cx="3248902" cy="1528590"/>
          </a:xfrm>
          <a:prstGeom prst="rect">
            <a:avLst/>
          </a:prstGeom>
        </p:spPr>
      </p:pic>
      <p:pic>
        <p:nvPicPr>
          <p:cNvPr id="4" name="Picture 3">
            <a:extLst>
              <a:ext uri="{FF2B5EF4-FFF2-40B4-BE49-F238E27FC236}">
                <a16:creationId xmlns:a16="http://schemas.microsoft.com/office/drawing/2014/main" id="{FA72415C-9DE3-0E2A-56F7-3604A24BE522}"/>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7" name="Picture 6">
            <a:extLst>
              <a:ext uri="{FF2B5EF4-FFF2-40B4-BE49-F238E27FC236}">
                <a16:creationId xmlns:a16="http://schemas.microsoft.com/office/drawing/2014/main" id="{ABE44119-4DD4-392D-E5D2-F45199A3D1A0}"/>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8" name="Footer Placeholder 2">
            <a:extLst>
              <a:ext uri="{FF2B5EF4-FFF2-40B4-BE49-F238E27FC236}">
                <a16:creationId xmlns:a16="http://schemas.microsoft.com/office/drawing/2014/main" id="{68863662-2F9B-D874-821D-D818AF8AE930}"/>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D54030C-4F23-C8F8-A47F-6F372767C714}"/>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1105624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Expectations of changes income</a:t>
            </a:r>
          </a:p>
        </p:txBody>
      </p:sp>
      <p:sp>
        <p:nvSpPr>
          <p:cNvPr id="7" name="TextBox 6"/>
          <p:cNvSpPr txBox="1"/>
          <p:nvPr/>
        </p:nvSpPr>
        <p:spPr>
          <a:xfrm>
            <a:off x="912419" y="4375727"/>
            <a:ext cx="4823363" cy="12003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Incomes may fall in times of recession – businesses may need to cut costs (staff wages)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6202381" y="4375727"/>
            <a:ext cx="5151419"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Incomes may rise in times of economic growth – businesses may want to keep key staff with a pay rise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838200" y="2458068"/>
            <a:ext cx="4897582" cy="1200329"/>
          </a:xfrm>
          <a:prstGeom prst="rect">
            <a:avLst/>
          </a:prstGeom>
          <a:solidFill>
            <a:schemeClr val="accent2">
              <a:lumMod val="75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Incomes will fall if employees lose their job and end up claiming jobseekers allowance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6202381" y="2458068"/>
            <a:ext cx="5151419" cy="1200329"/>
          </a:xfrm>
          <a:prstGeom prst="rect">
            <a:avLst/>
          </a:prstGeom>
          <a:solidFill>
            <a:srgbClr val="7030A0"/>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Incomes will rise if an employee is promoted within a business, this may come with a pay rise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8B87797-F257-8FD3-9390-A69ABE02A67C}"/>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4" name="Picture 3">
            <a:extLst>
              <a:ext uri="{FF2B5EF4-FFF2-40B4-BE49-F238E27FC236}">
                <a16:creationId xmlns:a16="http://schemas.microsoft.com/office/drawing/2014/main" id="{83EBEF00-2554-DA42-070A-06D6029A990A}"/>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5" name="Footer Placeholder 2">
            <a:extLst>
              <a:ext uri="{FF2B5EF4-FFF2-40B4-BE49-F238E27FC236}">
                <a16:creationId xmlns:a16="http://schemas.microsoft.com/office/drawing/2014/main" id="{44D9284E-7492-BA4F-7879-0E9DE40FEB48}"/>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27966B8-B43A-128D-5DEA-EA86CA5B0053}"/>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1774227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pPr algn="ctr"/>
            <a:r>
              <a:rPr lang="en-GB" dirty="0"/>
              <a:t>Calculators will be needed for this topic</a:t>
            </a:r>
          </a:p>
        </p:txBody>
      </p:sp>
      <p:pic>
        <p:nvPicPr>
          <p:cNvPr id="4" name="Content Placeholder 3"/>
          <p:cNvPicPr>
            <a:picLocks noGrp="1" noChangeAspect="1"/>
          </p:cNvPicPr>
          <p:nvPr>
            <p:ph idx="1"/>
          </p:nvPr>
        </p:nvPicPr>
        <p:blipFill>
          <a:blip r:embed="rId3"/>
          <a:stretch>
            <a:fillRect/>
          </a:stretch>
        </p:blipFill>
        <p:spPr>
          <a:xfrm>
            <a:off x="1282845" y="1825625"/>
            <a:ext cx="9626309" cy="4351338"/>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3" name="Picture 2">
            <a:extLst>
              <a:ext uri="{FF2B5EF4-FFF2-40B4-BE49-F238E27FC236}">
                <a16:creationId xmlns:a16="http://schemas.microsoft.com/office/drawing/2014/main" id="{26B343C8-C0B4-CEC9-65B8-A5370D88741D}"/>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5" name="Picture 4">
            <a:extLst>
              <a:ext uri="{FF2B5EF4-FFF2-40B4-BE49-F238E27FC236}">
                <a16:creationId xmlns:a16="http://schemas.microsoft.com/office/drawing/2014/main" id="{9E1D1324-3E7A-927B-0561-5976C7F88025}"/>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F4848FF7-6713-0E0B-515E-660E769B80C8}"/>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748EA2D-516D-B474-F594-A59D49305459}"/>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19863315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625021" y="4600349"/>
            <a:ext cx="10515600" cy="1500187"/>
          </a:xfrm>
        </p:spPr>
        <p:style>
          <a:lnRef idx="2">
            <a:schemeClr val="dk1"/>
          </a:lnRef>
          <a:fillRef idx="1">
            <a:schemeClr val="lt1"/>
          </a:fillRef>
          <a:effectRef idx="0">
            <a:schemeClr val="dk1"/>
          </a:effectRef>
          <a:fontRef idx="minor">
            <a:schemeClr val="dk1"/>
          </a:fontRef>
        </p:style>
        <p:txBody>
          <a:bodyPr>
            <a:normAutofit/>
          </a:bodyPr>
          <a:lstStyle/>
          <a:p>
            <a:r>
              <a:rPr lang="en-GB" sz="4400" b="1" dirty="0">
                <a:solidFill>
                  <a:schemeClr val="tx1"/>
                </a:solidFill>
              </a:rPr>
              <a:t>The significance of income elasticity of demand to businesses</a:t>
            </a:r>
          </a:p>
          <a:p>
            <a:endParaRPr lang="en-GB" sz="6600" b="1" dirty="0">
              <a:solidFill>
                <a:srgbClr val="0070C0"/>
              </a:solidFill>
            </a:endParaRPr>
          </a:p>
        </p:txBody>
      </p:sp>
      <p:pic>
        <p:nvPicPr>
          <p:cNvPr id="4" name="Picture 3" descr="Banner, Header, Businessmen, Talk, Negotiation, Man"/>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0"/>
            <a:ext cx="12192000" cy="382016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F4805453-9ADE-9A9D-8DD4-D070ECEBF22F}"/>
              </a:ext>
            </a:extLst>
          </p:cNvPr>
          <p:cNvPicPr>
            <a:picLocks noChangeAspect="1"/>
          </p:cNvPicPr>
          <p:nvPr/>
        </p:nvPicPr>
        <p:blipFill>
          <a:blip r:embed="rId5"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3" name="Picture 2">
            <a:extLst>
              <a:ext uri="{FF2B5EF4-FFF2-40B4-BE49-F238E27FC236}">
                <a16:creationId xmlns:a16="http://schemas.microsoft.com/office/drawing/2014/main" id="{611A8DBE-E3DD-C6A6-03D9-C35EC964C402}"/>
              </a:ext>
            </a:extLst>
          </p:cNvPr>
          <p:cNvPicPr>
            <a:picLocks noChangeAspect="1"/>
          </p:cNvPicPr>
          <p:nvPr/>
        </p:nvPicPr>
        <p:blipFill>
          <a:blip r:embed="rId6"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B2DA3D37-50DB-DD6A-540A-A3EA78276982}"/>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68A302A-29A1-1AF2-5534-0EA512C51A8E}"/>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4654493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YED example - Poundland</a:t>
            </a:r>
          </a:p>
        </p:txBody>
      </p:sp>
      <p:sp>
        <p:nvSpPr>
          <p:cNvPr id="3" name="Content Placeholder 2"/>
          <p:cNvSpPr>
            <a:spLocks noGrp="1"/>
          </p:cNvSpPr>
          <p:nvPr>
            <p:ph sz="half" idx="1"/>
          </p:nvPr>
        </p:nvSpPr>
        <p:spPr/>
        <p:style>
          <a:lnRef idx="2">
            <a:schemeClr val="accent6"/>
          </a:lnRef>
          <a:fillRef idx="1">
            <a:schemeClr val="lt1"/>
          </a:fillRef>
          <a:effectRef idx="0">
            <a:schemeClr val="accent6"/>
          </a:effectRef>
          <a:fontRef idx="minor">
            <a:schemeClr val="dk1"/>
          </a:fontRef>
        </p:style>
        <p:txBody>
          <a:bodyPr>
            <a:normAutofit/>
          </a:bodyPr>
          <a:lstStyle/>
          <a:p>
            <a:r>
              <a:rPr lang="en-GB" dirty="0"/>
              <a:t>Poundland specialises in inferior goods</a:t>
            </a:r>
          </a:p>
          <a:p>
            <a:r>
              <a:rPr lang="en-GB" dirty="0"/>
              <a:t>Poundland specialises in negative YED products</a:t>
            </a:r>
          </a:p>
          <a:p>
            <a:r>
              <a:rPr lang="en-GB" dirty="0"/>
              <a:t>Poundland will thrive and have more sales when incomes are falling in a recession</a:t>
            </a:r>
          </a:p>
          <a:p>
            <a:r>
              <a:rPr lang="en-GB" b="1" dirty="0">
                <a:solidFill>
                  <a:srgbClr val="FF0000"/>
                </a:solidFill>
              </a:rPr>
              <a:t>What will happen in economic growth when incomes start to rise?</a:t>
            </a:r>
          </a:p>
          <a:p>
            <a:endParaRPr lang="en-GB" dirty="0"/>
          </a:p>
        </p:txBody>
      </p:sp>
      <p:pic>
        <p:nvPicPr>
          <p:cNvPr id="5" name="Content Placeholder 4"/>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1825625"/>
            <a:ext cx="5181600" cy="29273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6364432" y="4887956"/>
            <a:ext cx="4797136" cy="1200329"/>
          </a:xfrm>
          <a:prstGeom prst="rect">
            <a:avLst/>
          </a:prstGeom>
          <a:noFill/>
        </p:spPr>
        <p:txBody>
          <a:bodyPr wrap="square" rtlCol="0">
            <a:spAutoFit/>
          </a:bodyPr>
          <a:lstStyle/>
          <a:p>
            <a:r>
              <a:rPr lang="en-GB" b="1" dirty="0"/>
              <a:t>YED is used by business to help them decide what products and services they should offer in order to increase sales</a:t>
            </a:r>
          </a:p>
          <a:p>
            <a:endParaRPr lang="en-GB" dirty="0"/>
          </a:p>
        </p:txBody>
      </p:sp>
      <p:pic>
        <p:nvPicPr>
          <p:cNvPr id="6" name="Picture 5">
            <a:extLst>
              <a:ext uri="{FF2B5EF4-FFF2-40B4-BE49-F238E27FC236}">
                <a16:creationId xmlns:a16="http://schemas.microsoft.com/office/drawing/2014/main" id="{6FF8F4F2-9FB6-2D17-FDA9-80C4C0243EAD}"/>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7" name="Picture 6">
            <a:extLst>
              <a:ext uri="{FF2B5EF4-FFF2-40B4-BE49-F238E27FC236}">
                <a16:creationId xmlns:a16="http://schemas.microsoft.com/office/drawing/2014/main" id="{9DD03B61-6FAB-0A95-FE40-F58696FAC4BA}"/>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8" name="Footer Placeholder 2">
            <a:extLst>
              <a:ext uri="{FF2B5EF4-FFF2-40B4-BE49-F238E27FC236}">
                <a16:creationId xmlns:a16="http://schemas.microsoft.com/office/drawing/2014/main" id="{13B0245D-4A3C-71D2-BA17-56847D0568C8}"/>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270DAC64-3319-BF67-598D-1B8652D5A1B8}"/>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2506614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YED example ASDA</a:t>
            </a:r>
          </a:p>
        </p:txBody>
      </p:sp>
      <p:sp>
        <p:nvSpPr>
          <p:cNvPr id="3" name="Content Placeholder 2"/>
          <p:cNvSpPr>
            <a:spLocks noGrp="1"/>
          </p:cNvSpPr>
          <p:nvPr>
            <p:ph sz="half" idx="1"/>
          </p:nvPr>
        </p:nvSpPr>
        <p:spPr>
          <a:xfrm>
            <a:off x="838200" y="1825625"/>
            <a:ext cx="5181600" cy="2044246"/>
          </a:xfrm>
        </p:spPr>
        <p:style>
          <a:lnRef idx="2">
            <a:schemeClr val="dk1"/>
          </a:lnRef>
          <a:fillRef idx="1">
            <a:schemeClr val="lt1"/>
          </a:fillRef>
          <a:effectRef idx="0">
            <a:schemeClr val="dk1"/>
          </a:effectRef>
          <a:fontRef idx="minor">
            <a:schemeClr val="dk1"/>
          </a:fontRef>
        </p:style>
        <p:txBody>
          <a:bodyPr/>
          <a:lstStyle/>
          <a:p>
            <a:r>
              <a:rPr lang="en-GB" dirty="0"/>
              <a:t>When incomes start to rise, in a period of economic growth, ASDA may need to diversify into premium products and extra special ranges</a:t>
            </a:r>
          </a:p>
        </p:txBody>
      </p:sp>
      <p:pic>
        <p:nvPicPr>
          <p:cNvPr id="5" name="Content Placeholder 4"/>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172200" y="2058194"/>
            <a:ext cx="5181600" cy="3886200"/>
          </a:xfrm>
          <a:prstGeom prst="rect">
            <a:avLst/>
          </a:prstGeom>
        </p:spPr>
      </p:pic>
      <p:pic>
        <p:nvPicPr>
          <p:cNvPr id="6" name="Picture 5"/>
          <p:cNvPicPr>
            <a:picLocks noChangeAspect="1"/>
          </p:cNvPicPr>
          <p:nvPr/>
        </p:nvPicPr>
        <p:blipFill>
          <a:blip r:embed="rId3"/>
          <a:stretch>
            <a:fillRect/>
          </a:stretch>
        </p:blipFill>
        <p:spPr>
          <a:xfrm>
            <a:off x="768730" y="4001294"/>
            <a:ext cx="2295597" cy="2295597"/>
          </a:xfrm>
          <a:prstGeom prst="rect">
            <a:avLst/>
          </a:prstGeom>
        </p:spPr>
      </p:pic>
      <p:pic>
        <p:nvPicPr>
          <p:cNvPr id="7" name="Picture 6"/>
          <p:cNvPicPr>
            <a:picLocks noChangeAspect="1"/>
          </p:cNvPicPr>
          <p:nvPr/>
        </p:nvPicPr>
        <p:blipFill>
          <a:blip r:embed="rId4"/>
          <a:stretch>
            <a:fillRect/>
          </a:stretch>
        </p:blipFill>
        <p:spPr>
          <a:xfrm>
            <a:off x="3064328" y="4001294"/>
            <a:ext cx="2667000" cy="2667000"/>
          </a:xfrm>
          <a:prstGeom prst="rect">
            <a:avLst/>
          </a:prstGeom>
        </p:spPr>
      </p:pic>
      <p:pic>
        <p:nvPicPr>
          <p:cNvPr id="4" name="Picture 3">
            <a:extLst>
              <a:ext uri="{FF2B5EF4-FFF2-40B4-BE49-F238E27FC236}">
                <a16:creationId xmlns:a16="http://schemas.microsoft.com/office/drawing/2014/main" id="{5962730E-D2B6-F09A-B5F8-E521CCD46782}"/>
              </a:ext>
            </a:extLst>
          </p:cNvPr>
          <p:cNvPicPr>
            <a:picLocks noChangeAspect="1"/>
          </p:cNvPicPr>
          <p:nvPr/>
        </p:nvPicPr>
        <p:blipFill>
          <a:blip r:embed="rId5"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8" name="Picture 7">
            <a:extLst>
              <a:ext uri="{FF2B5EF4-FFF2-40B4-BE49-F238E27FC236}">
                <a16:creationId xmlns:a16="http://schemas.microsoft.com/office/drawing/2014/main" id="{1BD0EC78-E6F6-B741-8A79-559008A78FC8}"/>
              </a:ext>
            </a:extLst>
          </p:cNvPr>
          <p:cNvPicPr>
            <a:picLocks noChangeAspect="1"/>
          </p:cNvPicPr>
          <p:nvPr/>
        </p:nvPicPr>
        <p:blipFill>
          <a:blip r:embed="rId6"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9" name="Footer Placeholder 2">
            <a:extLst>
              <a:ext uri="{FF2B5EF4-FFF2-40B4-BE49-F238E27FC236}">
                <a16:creationId xmlns:a16="http://schemas.microsoft.com/office/drawing/2014/main" id="{DDAF8434-FBF4-93B6-89E5-67618191F1A5}"/>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2D78F89C-1D2D-DA4A-A1AE-6B2552CF0953}"/>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18806466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GB" dirty="0"/>
              <a:t>Plenary Quiz</a:t>
            </a:r>
          </a:p>
        </p:txBody>
      </p:sp>
      <p:sp>
        <p:nvSpPr>
          <p:cNvPr id="6" name="Content Placeholder 5"/>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r>
              <a:rPr lang="en-GB" dirty="0"/>
              <a:t>Incomes fell in 2021 by 2.2%</a:t>
            </a:r>
          </a:p>
          <a:p>
            <a:r>
              <a:rPr lang="en-GB" dirty="0"/>
              <a:t>Weekly orders at XYZ have increased from 2,000 a week to 3,500</a:t>
            </a:r>
          </a:p>
          <a:p>
            <a:r>
              <a:rPr lang="en-GB" dirty="0"/>
              <a:t>Calculate the YED for company XYZ in 2021</a:t>
            </a:r>
          </a:p>
          <a:p>
            <a:r>
              <a:rPr lang="en-GB" dirty="0"/>
              <a:t>You have 4 minutes</a:t>
            </a:r>
          </a:p>
          <a:p>
            <a:r>
              <a:rPr lang="en-GB" dirty="0"/>
              <a:t>Use both formulas</a:t>
            </a:r>
          </a:p>
          <a:p>
            <a:endParaRPr lang="en-GB" dirty="0"/>
          </a:p>
        </p:txBody>
      </p:sp>
      <p:pic>
        <p:nvPicPr>
          <p:cNvPr id="4" name="Picture 3"/>
          <p:cNvPicPr>
            <a:picLocks noChangeAspect="1"/>
          </p:cNvPicPr>
          <p:nvPr/>
        </p:nvPicPr>
        <p:blipFill>
          <a:blip r:embed="rId3"/>
          <a:stretch>
            <a:fillRect/>
          </a:stretch>
        </p:blipFill>
        <p:spPr>
          <a:xfrm>
            <a:off x="8450407" y="3328988"/>
            <a:ext cx="2419350" cy="2847975"/>
          </a:xfrm>
          <a:prstGeom prst="rect">
            <a:avLst/>
          </a:prstGeom>
        </p:spPr>
      </p:pic>
      <p:pic>
        <p:nvPicPr>
          <p:cNvPr id="2" name="Picture 1">
            <a:extLst>
              <a:ext uri="{FF2B5EF4-FFF2-40B4-BE49-F238E27FC236}">
                <a16:creationId xmlns:a16="http://schemas.microsoft.com/office/drawing/2014/main" id="{38816243-BA66-0800-AABB-3AB6D13EC4E4}"/>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3" name="Picture 2">
            <a:extLst>
              <a:ext uri="{FF2B5EF4-FFF2-40B4-BE49-F238E27FC236}">
                <a16:creationId xmlns:a16="http://schemas.microsoft.com/office/drawing/2014/main" id="{30465088-A255-8F27-9741-AB3C1C02F8A9}"/>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7" name="Footer Placeholder 2">
            <a:extLst>
              <a:ext uri="{FF2B5EF4-FFF2-40B4-BE49-F238E27FC236}">
                <a16:creationId xmlns:a16="http://schemas.microsoft.com/office/drawing/2014/main" id="{4141DDE8-843F-8B25-CB35-9F3C12256409}"/>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40257604-53EA-A570-890E-6923873A3D1A}"/>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7819632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GB" dirty="0"/>
              <a:t>Plenary Quiz Answers</a:t>
            </a:r>
          </a:p>
        </p:txBody>
      </p:sp>
      <p:sp>
        <p:nvSpPr>
          <p:cNvPr id="6" name="Content Placeholder 5"/>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GB" dirty="0"/>
              <a:t>Calculate % change in quantity demanded </a:t>
            </a:r>
          </a:p>
          <a:p>
            <a:pPr marL="0" indent="0">
              <a:buNone/>
            </a:pPr>
            <a:r>
              <a:rPr lang="en-GB" dirty="0"/>
              <a:t>= (3500-2000)/2000 x 100 </a:t>
            </a:r>
          </a:p>
          <a:p>
            <a:pPr marL="0" indent="0">
              <a:buNone/>
            </a:pPr>
            <a:r>
              <a:rPr lang="en-GB" dirty="0"/>
              <a:t>= 75%  </a:t>
            </a:r>
          </a:p>
          <a:p>
            <a:pPr marL="0" indent="0">
              <a:buNone/>
            </a:pPr>
            <a:endParaRPr lang="en-GB" dirty="0"/>
          </a:p>
          <a:p>
            <a:pPr marL="0" indent="0">
              <a:buNone/>
            </a:pPr>
            <a:endParaRPr lang="en-GB" dirty="0"/>
          </a:p>
          <a:p>
            <a:pPr marL="0" indent="0">
              <a:buNone/>
            </a:pPr>
            <a:r>
              <a:rPr lang="en-GB" dirty="0"/>
              <a:t>Calculate YED </a:t>
            </a:r>
          </a:p>
          <a:p>
            <a:pPr marL="0" indent="0">
              <a:buNone/>
            </a:pPr>
            <a:r>
              <a:rPr lang="en-GB" dirty="0"/>
              <a:t>= 75%/-2.2%  </a:t>
            </a:r>
          </a:p>
          <a:p>
            <a:pPr marL="0" indent="0">
              <a:buNone/>
            </a:pPr>
            <a:r>
              <a:rPr lang="en-GB" dirty="0"/>
              <a:t>= -34.09 </a:t>
            </a:r>
          </a:p>
        </p:txBody>
      </p:sp>
      <p:pic>
        <p:nvPicPr>
          <p:cNvPr id="2" name="Picture 1">
            <a:extLst>
              <a:ext uri="{FF2B5EF4-FFF2-40B4-BE49-F238E27FC236}">
                <a16:creationId xmlns:a16="http://schemas.microsoft.com/office/drawing/2014/main" id="{CA02F483-229E-85F2-F857-3E263352A152}"/>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3" name="Picture 2">
            <a:extLst>
              <a:ext uri="{FF2B5EF4-FFF2-40B4-BE49-F238E27FC236}">
                <a16:creationId xmlns:a16="http://schemas.microsoft.com/office/drawing/2014/main" id="{B1CF376B-6960-053F-65C9-CBA651150CF0}"/>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4" name="Footer Placeholder 2">
            <a:extLst>
              <a:ext uri="{FF2B5EF4-FFF2-40B4-BE49-F238E27FC236}">
                <a16:creationId xmlns:a16="http://schemas.microsoft.com/office/drawing/2014/main" id="{3B59EE6B-6501-7874-D39F-7B34CD66E38E}"/>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AC350B6-6627-1BA0-F9DA-57C66745CCDA}"/>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5114779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latin typeface="Arial Black" panose="020B0A04020102020204" pitchFamily="34" charset="0"/>
              </a:rPr>
              <a:t>Sample Edexcel A2 questions</a:t>
            </a:r>
          </a:p>
        </p:txBody>
      </p:sp>
      <p:pic>
        <p:nvPicPr>
          <p:cNvPr id="1026" name="Picture 2" descr="Question Mark, Pile, Questions, Symbol, Ask, Help"/>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744662" y="1825625"/>
            <a:ext cx="8702676" cy="435133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6931D73-2C2E-9701-AD91-1CAE52F7517E}"/>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4" name="Picture 3">
            <a:extLst>
              <a:ext uri="{FF2B5EF4-FFF2-40B4-BE49-F238E27FC236}">
                <a16:creationId xmlns:a16="http://schemas.microsoft.com/office/drawing/2014/main" id="{E767E05A-EA03-5510-8378-11DFDC1AE3E6}"/>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5" name="Footer Placeholder 2">
            <a:extLst>
              <a:ext uri="{FF2B5EF4-FFF2-40B4-BE49-F238E27FC236}">
                <a16:creationId xmlns:a16="http://schemas.microsoft.com/office/drawing/2014/main" id="{73DD5C21-34ED-C15B-FF24-D3063E039EFC}"/>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6843FE4-D2AE-7FE2-0D6F-F942532EA013}"/>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19797680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r>
              <a:rPr lang="en-GB" dirty="0"/>
              <a:t>Case study for question 3</a:t>
            </a:r>
          </a:p>
        </p:txBody>
      </p:sp>
      <p:pic>
        <p:nvPicPr>
          <p:cNvPr id="5" name="Content Placeholder 4"/>
          <p:cNvPicPr>
            <a:picLocks noGrp="1" noChangeAspect="1"/>
          </p:cNvPicPr>
          <p:nvPr>
            <p:ph idx="4294967295"/>
          </p:nvPr>
        </p:nvPicPr>
        <p:blipFill>
          <a:blip r:embed="rId2" cstate="email">
            <a:extLst>
              <a:ext uri="{28A0092B-C50C-407E-A947-70E740481C1C}">
                <a14:useLocalDpi xmlns:a14="http://schemas.microsoft.com/office/drawing/2010/main"/>
              </a:ext>
            </a:extLst>
          </a:blip>
          <a:stretch>
            <a:fillRect/>
          </a:stretch>
        </p:blipFill>
        <p:spPr>
          <a:xfrm>
            <a:off x="1109663" y="1939925"/>
            <a:ext cx="9972675"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a:extLst>
              <a:ext uri="{FF2B5EF4-FFF2-40B4-BE49-F238E27FC236}">
                <a16:creationId xmlns:a16="http://schemas.microsoft.com/office/drawing/2014/main" id="{03D69FF1-2593-0F3F-C1BE-9A9D2D4DF9C7}"/>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4" name="Picture 3">
            <a:extLst>
              <a:ext uri="{FF2B5EF4-FFF2-40B4-BE49-F238E27FC236}">
                <a16:creationId xmlns:a16="http://schemas.microsoft.com/office/drawing/2014/main" id="{BFF7244F-1030-10B4-9437-2C42E57F6E8A}"/>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EE27FB05-E19F-0D09-8C22-AB4CE7F1AFFD}"/>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51029B0-1F22-EBCB-98BC-534BA01DA015}"/>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9393583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r>
              <a:rPr lang="en-GB" dirty="0"/>
              <a:t>Sample question 3</a:t>
            </a:r>
          </a:p>
        </p:txBody>
      </p:sp>
      <p:pic>
        <p:nvPicPr>
          <p:cNvPr id="5" name="Content Placeholder 4"/>
          <p:cNvPicPr>
            <a:picLocks noGrp="1" noChangeAspect="1"/>
          </p:cNvPicPr>
          <p:nvPr>
            <p:ph idx="4294967295"/>
          </p:nvPr>
        </p:nvPicPr>
        <p:blipFill>
          <a:blip r:embed="rId2" cstate="email">
            <a:extLst>
              <a:ext uri="{28A0092B-C50C-407E-A947-70E740481C1C}">
                <a14:useLocalDpi xmlns:a14="http://schemas.microsoft.com/office/drawing/2010/main"/>
              </a:ext>
            </a:extLst>
          </a:blip>
          <a:stretch>
            <a:fillRect/>
          </a:stretch>
        </p:blipFill>
        <p:spPr>
          <a:xfrm>
            <a:off x="838200" y="2108056"/>
            <a:ext cx="10515600" cy="14437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Hexagon 7"/>
          <p:cNvSpPr/>
          <p:nvPr/>
        </p:nvSpPr>
        <p:spPr>
          <a:xfrm>
            <a:off x="838200" y="4261496"/>
            <a:ext cx="3026229" cy="1905000"/>
          </a:xfrm>
          <a:prstGeom prst="hex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a:ea typeface="+mn-ea"/>
                <a:cs typeface="+mn-cs"/>
              </a:rPr>
              <a:t>Knowledge 1</a:t>
            </a:r>
          </a:p>
        </p:txBody>
      </p:sp>
      <p:sp>
        <p:nvSpPr>
          <p:cNvPr id="9" name="Hexagon 8"/>
          <p:cNvSpPr/>
          <p:nvPr/>
        </p:nvSpPr>
        <p:spPr>
          <a:xfrm>
            <a:off x="3864429" y="4261496"/>
            <a:ext cx="2928257" cy="1894114"/>
          </a:xfrm>
          <a:prstGeom prst="hex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a:ea typeface="+mn-ea"/>
                <a:cs typeface="+mn-cs"/>
              </a:rPr>
              <a:t>Application 3</a:t>
            </a:r>
            <a:endParaRPr kumimoji="0" lang="en-GB" sz="2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DED6A026-8FB6-C37A-0B86-92AD9C2DC4D3}"/>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4" name="Picture 3">
            <a:extLst>
              <a:ext uri="{FF2B5EF4-FFF2-40B4-BE49-F238E27FC236}">
                <a16:creationId xmlns:a16="http://schemas.microsoft.com/office/drawing/2014/main" id="{DEC7E6C2-42B6-371B-BDEB-1F35A7734F50}"/>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F3B7415A-3A5E-C875-99B0-5935CD10045D}"/>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5C04B3F-4FA1-0A9D-0F7A-D4A40843E80B}"/>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5268001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804160" cy="2532865"/>
          </a:xfrm>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GB" dirty="0"/>
              <a:t>Answer sample question 3</a:t>
            </a:r>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344028" y="269883"/>
            <a:ext cx="6531492" cy="63015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a:extLst>
              <a:ext uri="{FF2B5EF4-FFF2-40B4-BE49-F238E27FC236}">
                <a16:creationId xmlns:a16="http://schemas.microsoft.com/office/drawing/2014/main" id="{E41DCEF8-299D-C9B7-6120-9B812FEC3E8F}"/>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4" name="Picture 3">
            <a:extLst>
              <a:ext uri="{FF2B5EF4-FFF2-40B4-BE49-F238E27FC236}">
                <a16:creationId xmlns:a16="http://schemas.microsoft.com/office/drawing/2014/main" id="{749A124E-9831-8B5F-CD3C-DF9E474C2EBF}"/>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4805B148-2AB5-71FF-4CD4-72FF7EFAD0E6}"/>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D2A96AD-2313-6FF8-B06B-19A2C44C8E3A}"/>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14128170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pattFill prst="pct90">
          <a:fgClr>
            <a:schemeClr val="dk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GB" dirty="0"/>
              <a:t>New terms</a:t>
            </a:r>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r>
              <a:rPr lang="en-GB" dirty="0"/>
              <a:t>Income elastic demand; how much demand changes when the consumer has a change in income </a:t>
            </a:r>
          </a:p>
          <a:p>
            <a:r>
              <a:rPr lang="en-GB" dirty="0"/>
              <a:t>YED; income elastic demand (we use Y because the letter I is reserved for the word investment)</a:t>
            </a:r>
          </a:p>
          <a:p>
            <a:pPr marL="0" indent="0">
              <a:buNone/>
            </a:pPr>
            <a:endParaRPr lang="en-GB" dirty="0"/>
          </a:p>
        </p:txBody>
      </p:sp>
      <p:pic>
        <p:nvPicPr>
          <p:cNvPr id="4" name="Picture 3"/>
          <p:cNvPicPr>
            <a:picLocks noChangeAspect="1"/>
          </p:cNvPicPr>
          <p:nvPr/>
        </p:nvPicPr>
        <p:blipFill>
          <a:blip r:embed="rId2"/>
          <a:stretch>
            <a:fillRect/>
          </a:stretch>
        </p:blipFill>
        <p:spPr>
          <a:xfrm>
            <a:off x="10112224" y="365125"/>
            <a:ext cx="1054699" cy="1133954"/>
          </a:xfrm>
          <a:prstGeom prst="rect">
            <a:avLst/>
          </a:prstGeom>
        </p:spPr>
      </p:pic>
      <p:pic>
        <p:nvPicPr>
          <p:cNvPr id="5" name="Picture 4">
            <a:extLst>
              <a:ext uri="{FF2B5EF4-FFF2-40B4-BE49-F238E27FC236}">
                <a16:creationId xmlns:a16="http://schemas.microsoft.com/office/drawing/2014/main" id="{C3B16410-FF71-5F8B-3BB1-814ED7F3B7D8}"/>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6" name="Picture 5">
            <a:extLst>
              <a:ext uri="{FF2B5EF4-FFF2-40B4-BE49-F238E27FC236}">
                <a16:creationId xmlns:a16="http://schemas.microsoft.com/office/drawing/2014/main" id="{FF7FFC5C-45A8-57D5-CCF6-F6E70B16B467}"/>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7" name="Footer Placeholder 2">
            <a:extLst>
              <a:ext uri="{FF2B5EF4-FFF2-40B4-BE49-F238E27FC236}">
                <a16:creationId xmlns:a16="http://schemas.microsoft.com/office/drawing/2014/main" id="{926E21F9-5D01-E4DC-0016-5C379BF0B30C}"/>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621E4538-8847-AE66-BE7F-0E12CF58AE0A}"/>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141790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pPr algn="ctr"/>
            <a:r>
              <a:rPr lang="en-GB" dirty="0"/>
              <a:t>A ruler and coloured pens are needed for this topic</a:t>
            </a:r>
          </a:p>
        </p:txBody>
      </p:sp>
      <p:pic>
        <p:nvPicPr>
          <p:cNvPr id="5" name="Picture 2" descr="100 x 30cm Various Coloured Plastic Rulers | The Ruler Company"/>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253331" y="1825625"/>
            <a:ext cx="4351338" cy="43513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mychoose Fineliner Colouring Pens 0.4mm Felt Tip Pens Dual Tip Brush Art  Markers Coloured Fine Line Pens Water Color Drawing Pen (36) :  Amazon.co.uk: Stationery &amp; Office Supplies"/>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738937" y="1977231"/>
            <a:ext cx="4048125" cy="40481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A621B64-3346-1BD6-9446-50A44F31B949}"/>
              </a:ext>
            </a:extLst>
          </p:cNvPr>
          <p:cNvPicPr>
            <a:picLocks noChangeAspect="1"/>
          </p:cNvPicPr>
          <p:nvPr/>
        </p:nvPicPr>
        <p:blipFill>
          <a:blip r:embed="rId5"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4" name="Picture 3">
            <a:extLst>
              <a:ext uri="{FF2B5EF4-FFF2-40B4-BE49-F238E27FC236}">
                <a16:creationId xmlns:a16="http://schemas.microsoft.com/office/drawing/2014/main" id="{1E17EF36-1A7B-8B64-891F-461E7C4A386A}"/>
              </a:ext>
            </a:extLst>
          </p:cNvPr>
          <p:cNvPicPr>
            <a:picLocks noChangeAspect="1"/>
          </p:cNvPicPr>
          <p:nvPr/>
        </p:nvPicPr>
        <p:blipFill>
          <a:blip r:embed="rId6"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7" name="Footer Placeholder 2">
            <a:extLst>
              <a:ext uri="{FF2B5EF4-FFF2-40B4-BE49-F238E27FC236}">
                <a16:creationId xmlns:a16="http://schemas.microsoft.com/office/drawing/2014/main" id="{D5C33A3B-28A3-CEF3-80B7-DE8D68B1232C}"/>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576E3288-1865-2635-1041-C59FA0307952}"/>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7346076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655057" y="3353713"/>
            <a:ext cx="4848216" cy="3232144"/>
          </a:xfr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2192000" cy="2857500"/>
          </a:xfrm>
          <a:prstGeom prst="rect">
            <a:avLst/>
          </a:prstGeom>
        </p:spPr>
      </p:pic>
      <p:pic>
        <p:nvPicPr>
          <p:cNvPr id="2" name="Picture 1">
            <a:extLst>
              <a:ext uri="{FF2B5EF4-FFF2-40B4-BE49-F238E27FC236}">
                <a16:creationId xmlns:a16="http://schemas.microsoft.com/office/drawing/2014/main" id="{8E88C601-3923-53BE-5498-367F566FC5A9}"/>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3" name="Picture 2">
            <a:extLst>
              <a:ext uri="{FF2B5EF4-FFF2-40B4-BE49-F238E27FC236}">
                <a16:creationId xmlns:a16="http://schemas.microsoft.com/office/drawing/2014/main" id="{EE55DF63-1516-16BE-6698-CFB1689DEF24}"/>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6168B9A6-4E33-A1DA-6B2C-90C19B3AF6ED}"/>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16FEA1D-C9BD-9E1C-8A98-1556F30E4599}"/>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756827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73741"/>
            <a:ext cx="10515600" cy="1116947"/>
          </a:xfrm>
        </p:spPr>
        <p:style>
          <a:lnRef idx="2">
            <a:schemeClr val="dk1">
              <a:shade val="50000"/>
            </a:schemeClr>
          </a:lnRef>
          <a:fillRef idx="1">
            <a:schemeClr val="dk1"/>
          </a:fillRef>
          <a:effectRef idx="0">
            <a:schemeClr val="dk1"/>
          </a:effectRef>
          <a:fontRef idx="minor">
            <a:schemeClr val="lt1"/>
          </a:fontRef>
        </p:style>
        <p:txBody>
          <a:bodyPr/>
          <a:lstStyle/>
          <a:p>
            <a:r>
              <a:rPr lang="en-GB" dirty="0"/>
              <a:t>You will need </a:t>
            </a:r>
            <a:r>
              <a:rPr lang="en-GB"/>
              <a:t>worksheet 1.2.5 </a:t>
            </a:r>
            <a:r>
              <a:rPr lang="en-GB" dirty="0"/>
              <a:t>for this lesson</a:t>
            </a:r>
          </a:p>
        </p:txBody>
      </p:sp>
      <p:pic>
        <p:nvPicPr>
          <p:cNvPr id="4" name="Content Placeholder 3"/>
          <p:cNvPicPr>
            <a:picLocks noGrp="1" noChangeAspect="1"/>
          </p:cNvPicPr>
          <p:nvPr>
            <p:ph idx="1"/>
          </p:nvPr>
        </p:nvPicPr>
        <p:blipFill>
          <a:blip r:embed="rId3"/>
          <a:stretch>
            <a:fillRect/>
          </a:stretch>
        </p:blipFill>
        <p:spPr>
          <a:xfrm>
            <a:off x="838200" y="2243050"/>
            <a:ext cx="10515600" cy="35164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a:extLst>
              <a:ext uri="{FF2B5EF4-FFF2-40B4-BE49-F238E27FC236}">
                <a16:creationId xmlns:a16="http://schemas.microsoft.com/office/drawing/2014/main" id="{B4FBCEC0-C7E5-0371-02E7-65AC41B56122}"/>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5" name="Picture 4">
            <a:extLst>
              <a:ext uri="{FF2B5EF4-FFF2-40B4-BE49-F238E27FC236}">
                <a16:creationId xmlns:a16="http://schemas.microsoft.com/office/drawing/2014/main" id="{E5F90419-B4FF-D327-8446-4313A202FD13}"/>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793251" y="109662"/>
            <a:ext cx="933411" cy="375797"/>
          </a:xfrm>
          <a:prstGeom prst="rect">
            <a:avLst/>
          </a:prstGeom>
        </p:spPr>
      </p:pic>
      <p:sp>
        <p:nvSpPr>
          <p:cNvPr id="6" name="Footer Placeholder 2">
            <a:extLst>
              <a:ext uri="{FF2B5EF4-FFF2-40B4-BE49-F238E27FC236}">
                <a16:creationId xmlns:a16="http://schemas.microsoft.com/office/drawing/2014/main" id="{B7E00E4C-4299-425C-2E77-2A70292A4E0F}"/>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A124DD8-95F4-EFD4-5B43-2FEEFAB8EBB4}"/>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1098002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a:t>From Edexcel</a:t>
            </a:r>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lstStyle/>
          <a:p>
            <a:pPr marL="0" indent="0">
              <a:buNone/>
            </a:pPr>
            <a:r>
              <a:rPr lang="en-GB" dirty="0"/>
              <a:t>a) Calculation of income elasticity of demand</a:t>
            </a:r>
          </a:p>
          <a:p>
            <a:pPr marL="0" indent="0">
              <a:buNone/>
            </a:pPr>
            <a:r>
              <a:rPr lang="en-GB" dirty="0"/>
              <a:t>b) Interpretation of numerical values of income elasticity of demand</a:t>
            </a:r>
          </a:p>
          <a:p>
            <a:pPr marL="0" indent="0">
              <a:buNone/>
            </a:pPr>
            <a:r>
              <a:rPr lang="en-GB" dirty="0"/>
              <a:t>c) The factors influencing income elasticity of demand</a:t>
            </a:r>
          </a:p>
          <a:p>
            <a:pPr marL="0" indent="0">
              <a:buNone/>
            </a:pPr>
            <a:r>
              <a:rPr lang="en-GB" dirty="0"/>
              <a:t>d) The significance of income elasticity of demand to businesses</a:t>
            </a:r>
          </a:p>
        </p:txBody>
      </p:sp>
      <p:pic>
        <p:nvPicPr>
          <p:cNvPr id="4" name="Picture 3">
            <a:extLst>
              <a:ext uri="{FF2B5EF4-FFF2-40B4-BE49-F238E27FC236}">
                <a16:creationId xmlns:a16="http://schemas.microsoft.com/office/drawing/2014/main" id="{0871BD13-B739-BA5D-5EFE-F0FC4412E58E}"/>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5" name="Picture 4">
            <a:extLst>
              <a:ext uri="{FF2B5EF4-FFF2-40B4-BE49-F238E27FC236}">
                <a16:creationId xmlns:a16="http://schemas.microsoft.com/office/drawing/2014/main" id="{637F1116-02E8-66A8-09D3-1768349146B6}"/>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11EBEB0D-DA45-6E45-7498-28A08CBAF06B}"/>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691CA33-4304-FC5E-0AFC-9C42483BE721}"/>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646491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a:t>Starter</a:t>
            </a:r>
          </a:p>
        </p:txBody>
      </p:sp>
      <p:sp>
        <p:nvSpPr>
          <p:cNvPr id="3" name="Content Placeholder 2"/>
          <p:cNvSpPr>
            <a:spLocks noGrp="1"/>
          </p:cNvSpPr>
          <p:nvPr>
            <p:ph idx="1"/>
          </p:nvPr>
        </p:nvSpPr>
        <p:spPr>
          <a:xfrm>
            <a:off x="838200" y="1825625"/>
            <a:ext cx="10515600" cy="3504911"/>
          </a:xfrm>
        </p:spPr>
        <p:style>
          <a:lnRef idx="1">
            <a:schemeClr val="accent2"/>
          </a:lnRef>
          <a:fillRef idx="2">
            <a:schemeClr val="accent2"/>
          </a:fillRef>
          <a:effectRef idx="1">
            <a:schemeClr val="accent2"/>
          </a:effectRef>
          <a:fontRef idx="minor">
            <a:schemeClr val="dk1"/>
          </a:fontRef>
        </p:style>
        <p:txBody>
          <a:bodyPr>
            <a:normAutofit fontScale="92500" lnSpcReduction="20000"/>
          </a:bodyPr>
          <a:lstStyle/>
          <a:p>
            <a:r>
              <a:rPr lang="en-GB" b="1" dirty="0"/>
              <a:t>Here are three statements:</a:t>
            </a:r>
          </a:p>
          <a:p>
            <a:pPr marL="514350" indent="-514350">
              <a:buFont typeface="+mj-lt"/>
              <a:buAutoNum type="arabicPeriod"/>
            </a:pPr>
            <a:r>
              <a:rPr lang="en-GB" dirty="0"/>
              <a:t>We know that an inferior good is products or services where demand decreases when consumer income increases</a:t>
            </a:r>
          </a:p>
          <a:p>
            <a:pPr marL="514350" indent="-514350">
              <a:buFont typeface="+mj-lt"/>
              <a:buAutoNum type="arabicPeriod"/>
            </a:pPr>
            <a:endParaRPr lang="en-GB" dirty="0"/>
          </a:p>
          <a:p>
            <a:pPr marL="514350" indent="-514350">
              <a:buFont typeface="+mj-lt"/>
              <a:buAutoNum type="arabicPeriod"/>
            </a:pPr>
            <a:r>
              <a:rPr lang="en-GB" dirty="0"/>
              <a:t>We also know that a normal good (necessity good) is products or services for which demand increases when income increases</a:t>
            </a:r>
          </a:p>
          <a:p>
            <a:pPr marL="514350" indent="-514350">
              <a:buFont typeface="+mj-lt"/>
              <a:buAutoNum type="arabicPeriod"/>
            </a:pPr>
            <a:endParaRPr lang="en-GB" dirty="0"/>
          </a:p>
          <a:p>
            <a:pPr marL="514350" indent="-514350">
              <a:buFont typeface="+mj-lt"/>
              <a:buAutoNum type="arabicPeriod"/>
            </a:pPr>
            <a:r>
              <a:rPr lang="en-GB" dirty="0"/>
              <a:t>We also know that a luxury good is products or services for which demand increases more than proportionally as income rises</a:t>
            </a:r>
          </a:p>
          <a:p>
            <a:endParaRPr lang="en-GB" dirty="0"/>
          </a:p>
        </p:txBody>
      </p:sp>
      <p:sp>
        <p:nvSpPr>
          <p:cNvPr id="4" name="TextBox 3"/>
          <p:cNvSpPr txBox="1"/>
          <p:nvPr/>
        </p:nvSpPr>
        <p:spPr>
          <a:xfrm>
            <a:off x="727363" y="5673436"/>
            <a:ext cx="8082149" cy="800219"/>
          </a:xfrm>
          <a:prstGeom prst="rect">
            <a:avLst/>
          </a:prstGeom>
          <a:noFill/>
        </p:spPr>
        <p:txBody>
          <a:bodyPr wrap="none" rtlCol="0">
            <a:spAutoFit/>
          </a:bodyPr>
          <a:lstStyle/>
          <a:p>
            <a:r>
              <a:rPr lang="en-GB" sz="2800" b="1" dirty="0">
                <a:solidFill>
                  <a:srgbClr val="FF0000"/>
                </a:solidFill>
              </a:rPr>
              <a:t>Now you know this try the question on the next slide</a:t>
            </a:r>
          </a:p>
          <a:p>
            <a:endParaRPr lang="en-GB" dirty="0"/>
          </a:p>
        </p:txBody>
      </p:sp>
      <p:pic>
        <p:nvPicPr>
          <p:cNvPr id="5" name="Picture 4">
            <a:extLst>
              <a:ext uri="{FF2B5EF4-FFF2-40B4-BE49-F238E27FC236}">
                <a16:creationId xmlns:a16="http://schemas.microsoft.com/office/drawing/2014/main" id="{E0300B1B-BA3E-F60F-3EC3-5806E40A9AAD}"/>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6" name="Picture 5">
            <a:extLst>
              <a:ext uri="{FF2B5EF4-FFF2-40B4-BE49-F238E27FC236}">
                <a16:creationId xmlns:a16="http://schemas.microsoft.com/office/drawing/2014/main" id="{5438C9ED-2A57-590C-4182-19C3CF7CD237}"/>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7" name="Footer Placeholder 2">
            <a:extLst>
              <a:ext uri="{FF2B5EF4-FFF2-40B4-BE49-F238E27FC236}">
                <a16:creationId xmlns:a16="http://schemas.microsoft.com/office/drawing/2014/main" id="{6C28C8DD-2ADB-6A8A-80D9-7E246029D09A}"/>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05492C8C-F385-DFC7-AFC9-7DB7C1BC0FB3}"/>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4052666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a:t>Starter – which product is inferior?</a:t>
            </a: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838200" y="1690688"/>
            <a:ext cx="3408419" cy="4351338"/>
          </a:xfrm>
          <a:prstGeom prst="rect">
            <a:avLst/>
          </a:prstGeom>
        </p:spPr>
      </p:pic>
      <p:pic>
        <p:nvPicPr>
          <p:cNvPr id="1026" name="Picture 2" descr="https://upload.wikimedia.org/wikipedia/commons/thumb/2/2a/Rolls_Royce_Phantom_-_Flickr_-_Alexandre_Pr%C3%A9vot_%285%29_%28cropped%29.jpg/250px-Rolls_Royce_Phantom_-_Flickr_-_Alexandre_Pr%C3%A9vot_%285%29_%28cropped%29.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246619" y="3317054"/>
            <a:ext cx="4215814" cy="18549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icken &amp; Mushroom Pot Noodle.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875505" y="2753840"/>
            <a:ext cx="2732937" cy="298138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25AEC67-C456-36F5-FD80-F2283E6817DE}"/>
              </a:ext>
            </a:extLst>
          </p:cNvPr>
          <p:cNvPicPr>
            <a:picLocks noChangeAspect="1"/>
          </p:cNvPicPr>
          <p:nvPr/>
        </p:nvPicPr>
        <p:blipFill>
          <a:blip r:embed="rId6"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5" name="Picture 4">
            <a:extLst>
              <a:ext uri="{FF2B5EF4-FFF2-40B4-BE49-F238E27FC236}">
                <a16:creationId xmlns:a16="http://schemas.microsoft.com/office/drawing/2014/main" id="{25701172-8D05-E9FE-5DC9-BCD61D489409}"/>
              </a:ext>
            </a:extLst>
          </p:cNvPr>
          <p:cNvPicPr>
            <a:picLocks noChangeAspect="1"/>
          </p:cNvPicPr>
          <p:nvPr/>
        </p:nvPicPr>
        <p:blipFill>
          <a:blip r:embed="rId7"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DA67F655-A53E-6617-879F-871E9FBF937C}"/>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BE81B4E-F3CE-F15F-6320-077FF7B6E720}"/>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673668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00764" y="3594759"/>
            <a:ext cx="8990473"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YED stands for Income Elasticity of Demand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We can’t use the letter “I” as that is reserved for the word Investment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So we use “Y” instead</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3565500" y="103910"/>
            <a:ext cx="5061001" cy="3770263"/>
          </a:xfrm>
          <a:prstGeom prst="rect">
            <a:avLst/>
          </a:prstGeom>
          <a:noFill/>
        </p:spPr>
        <p:txBody>
          <a:bodyPr wrap="none" rtlCol="0">
            <a:spAutoFit/>
          </a:bodyPr>
          <a:lstStyle/>
          <a:p>
            <a:r>
              <a:rPr lang="en-GB" sz="23900" dirty="0"/>
              <a:t>YED</a:t>
            </a:r>
          </a:p>
        </p:txBody>
      </p:sp>
      <p:pic>
        <p:nvPicPr>
          <p:cNvPr id="2" name="Picture 1">
            <a:extLst>
              <a:ext uri="{FF2B5EF4-FFF2-40B4-BE49-F238E27FC236}">
                <a16:creationId xmlns:a16="http://schemas.microsoft.com/office/drawing/2014/main" id="{6533022C-D3E8-FDBD-E781-7CF7F2B6D74B}"/>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3" name="Picture 2">
            <a:extLst>
              <a:ext uri="{FF2B5EF4-FFF2-40B4-BE49-F238E27FC236}">
                <a16:creationId xmlns:a16="http://schemas.microsoft.com/office/drawing/2014/main" id="{2879FE1D-B1E1-4FEE-7F26-F28D2284349F}"/>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4" name="Footer Placeholder 2">
            <a:extLst>
              <a:ext uri="{FF2B5EF4-FFF2-40B4-BE49-F238E27FC236}">
                <a16:creationId xmlns:a16="http://schemas.microsoft.com/office/drawing/2014/main" id="{ABB6F133-9B4C-D4E9-4EB5-0F5EE2229212}"/>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E5F3D1D-3133-8F99-0A6E-E79C149425CC}"/>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876654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5715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57150">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436DC3638E3742B0B79B63F34FDF66" ma:contentTypeVersion="3" ma:contentTypeDescription="Create a new document." ma:contentTypeScope="" ma:versionID="d64795dab92fb0753da3ac3dcea45ebb">
  <xsd:schema xmlns:xsd="http://www.w3.org/2001/XMLSchema" xmlns:xs="http://www.w3.org/2001/XMLSchema" xmlns:p="http://schemas.microsoft.com/office/2006/metadata/properties" xmlns:ns2="f8e32401-6fd2-4ce4-872f-f2e7513af3c3" targetNamespace="http://schemas.microsoft.com/office/2006/metadata/properties" ma:root="true" ma:fieldsID="c461cdc0747bd0c959b2f0c83f7c3984" ns2:_="">
    <xsd:import namespace="f8e32401-6fd2-4ce4-872f-f2e7513af3c3"/>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e32401-6fd2-4ce4-872f-f2e7513af3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E148CB-A26D-4BE2-B285-C87E30065D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e32401-6fd2-4ce4-872f-f2e7513af3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0BE065-1CB0-4571-98B3-D2457494E4C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DA68E1F-DCBF-45D0-9308-B476FC9D53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491</TotalTime>
  <Words>2339</Words>
  <Application>Microsoft Office PowerPoint</Application>
  <PresentationFormat>Widescreen</PresentationFormat>
  <Paragraphs>290</Paragraphs>
  <Slides>40</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40</vt:i4>
      </vt:variant>
    </vt:vector>
  </HeadingPairs>
  <TitlesOfParts>
    <vt:vector size="49" baseType="lpstr">
      <vt:lpstr>Arial</vt:lpstr>
      <vt:lpstr>Arial Black</vt:lpstr>
      <vt:lpstr>Arial Rounded MT Bold</vt:lpstr>
      <vt:lpstr>Calibri</vt:lpstr>
      <vt:lpstr>Calibri Light</vt:lpstr>
      <vt:lpstr>gg sans</vt:lpstr>
      <vt:lpstr>Times New Roman</vt:lpstr>
      <vt:lpstr>Office Theme</vt:lpstr>
      <vt:lpstr>1_Office Theme</vt:lpstr>
      <vt:lpstr>PowerPoint Presentation</vt:lpstr>
      <vt:lpstr>Theme 1 Retrieval Challenge Matrix</vt:lpstr>
      <vt:lpstr>Calculators will be needed for this topic</vt:lpstr>
      <vt:lpstr>A ruler and coloured pens are needed for this topic</vt:lpstr>
      <vt:lpstr>You will need worksheet 1.2.5 for this lesson</vt:lpstr>
      <vt:lpstr>From Edexcel</vt:lpstr>
      <vt:lpstr>Starter</vt:lpstr>
      <vt:lpstr>Starter – which product is inferior?</vt:lpstr>
      <vt:lpstr>PowerPoint Presentation</vt:lpstr>
      <vt:lpstr>Definition: Income Elasticity of Demand</vt:lpstr>
      <vt:lpstr>YED in a nutshell</vt:lpstr>
      <vt:lpstr>PowerPoint Presentation</vt:lpstr>
      <vt:lpstr>Normal (necessity) goods</vt:lpstr>
      <vt:lpstr>Inferior goods</vt:lpstr>
      <vt:lpstr>Luxury goods</vt:lpstr>
      <vt:lpstr>Suggested activity - Can you create your own collages of inferior / normal and luxury goods?</vt:lpstr>
      <vt:lpstr>PowerPoint Presentation</vt:lpstr>
      <vt:lpstr>YED formula</vt:lpstr>
      <vt:lpstr>% change in price or quantity demanded formula</vt:lpstr>
      <vt:lpstr>Example YED Calculations</vt:lpstr>
      <vt:lpstr>Answers to example YED calculations</vt:lpstr>
      <vt:lpstr>Interpretation of numerical values</vt:lpstr>
      <vt:lpstr>Comment on your results</vt:lpstr>
      <vt:lpstr>Comment on your results - answers</vt:lpstr>
      <vt:lpstr>PowerPoint Presentation</vt:lpstr>
      <vt:lpstr>Factors influencing YED = luxury goods</vt:lpstr>
      <vt:lpstr>Factors influencing YED = normal goods</vt:lpstr>
      <vt:lpstr>Factors influencing YED = Inferior goods</vt:lpstr>
      <vt:lpstr>Expectations of changes income</vt:lpstr>
      <vt:lpstr>PowerPoint Presentation</vt:lpstr>
      <vt:lpstr>YED example - Poundland</vt:lpstr>
      <vt:lpstr>YED example ASDA</vt:lpstr>
      <vt:lpstr>Plenary Quiz</vt:lpstr>
      <vt:lpstr>Plenary Quiz Answers</vt:lpstr>
      <vt:lpstr>Sample Edexcel A2 questions</vt:lpstr>
      <vt:lpstr>Case study for question 3</vt:lpstr>
      <vt:lpstr>Sample question 3</vt:lpstr>
      <vt:lpstr>Answer sample question 3</vt:lpstr>
      <vt:lpstr>New terms</vt:lpstr>
      <vt:lpstr>PowerPoint Presentation</vt:lpstr>
    </vt:vector>
  </TitlesOfParts>
  <Company>Derby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Hilton</dc:creator>
  <cp:lastModifiedBy>Chezka Mae Madrona</cp:lastModifiedBy>
  <cp:revision>134</cp:revision>
  <dcterms:created xsi:type="dcterms:W3CDTF">2017-05-29T18:04:54Z</dcterms:created>
  <dcterms:modified xsi:type="dcterms:W3CDTF">2025-03-18T07:31:39Z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0x0101002C436DC3638E3742B0B79B63F34FDF66</vt:lpwstr>
  </property>
</Properties>
</file>