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 id="2147483793" r:id="rId5"/>
  </p:sldMasterIdLst>
  <p:notesMasterIdLst>
    <p:notesMasterId r:id="rId19"/>
  </p:notesMasterIdLst>
  <p:handoutMasterIdLst>
    <p:handoutMasterId r:id="rId20"/>
  </p:handoutMasterIdLst>
  <p:sldIdLst>
    <p:sldId id="283" r:id="rId6"/>
    <p:sldId id="267" r:id="rId7"/>
    <p:sldId id="268" r:id="rId8"/>
    <p:sldId id="266" r:id="rId9"/>
    <p:sldId id="257" r:id="rId10"/>
    <p:sldId id="258" r:id="rId11"/>
    <p:sldId id="259" r:id="rId12"/>
    <p:sldId id="260" r:id="rId13"/>
    <p:sldId id="265" r:id="rId14"/>
    <p:sldId id="264" r:id="rId15"/>
    <p:sldId id="261" r:id="rId16"/>
    <p:sldId id="262" r:id="rId17"/>
    <p:sldId id="263" r:id="rId1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6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http://www.theguardian.com/business/2015/mar/05/number-ultra-rich-173000-uhnwis-property</a:t>
            </a:r>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12</a:t>
            </a:fld>
            <a:endParaRPr lang="en-GB"/>
          </a:p>
        </p:txBody>
      </p:sp>
    </p:spTree>
    <p:extLst>
      <p:ext uri="{BB962C8B-B14F-4D97-AF65-F5344CB8AC3E}">
        <p14:creationId xmlns:p14="http://schemas.microsoft.com/office/powerpoint/2010/main" val="2700031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2700031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18/03/2025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3786364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39159" y="365126"/>
            <a:ext cx="6576191"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939158" y="1825625"/>
            <a:ext cx="6576192"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921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40955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6187390D-D41A-4EC6-AEB6-D9B2B746EC70}" type="datetime1">
              <a:rPr lang="en-US" smtClean="0"/>
              <a:pPr/>
              <a:t>3/18/2025</a:t>
            </a:fld>
            <a:endParaRPr lang="en-GB"/>
          </a:p>
        </p:txBody>
      </p:sp>
      <p:sp>
        <p:nvSpPr>
          <p:cNvPr id="5" name="Footer Placeholder 4"/>
          <p:cNvSpPr>
            <a:spLocks noGrp="1"/>
          </p:cNvSpPr>
          <p:nvPr>
            <p:ph type="ftr" sz="quarter" idx="11"/>
          </p:nvPr>
        </p:nvSpPr>
        <p:spPr/>
        <p:txBody>
          <a:bodyPr/>
          <a:lstStyle/>
          <a:p>
            <a:r>
              <a:rPr lang="en-GB"/>
              <a:t>1.4.1 The meaning of market failure</a:t>
            </a:r>
          </a:p>
        </p:txBody>
      </p:sp>
      <p:sp>
        <p:nvSpPr>
          <p:cNvPr id="6" name="Slide Number Placeholder 5"/>
          <p:cNvSpPr>
            <a:spLocks noGrp="1"/>
          </p:cNvSpPr>
          <p:nvPr>
            <p:ph type="sldNum" sz="quarter" idx="12"/>
          </p:nvPr>
        </p:nvSpPr>
        <p:spPr/>
        <p:txBody>
          <a:bodyPr/>
          <a:lstStyle/>
          <a:p>
            <a:fld id="{7A52EB75-A76F-4F4A-9051-0F946D070F9F}" type="slidenum">
              <a:rPr lang="en-GB" smtClean="0"/>
              <a:pPr/>
              <a:t>‹#›</a:t>
            </a:fld>
            <a:endParaRPr lang="en-GB"/>
          </a:p>
        </p:txBody>
      </p:sp>
    </p:spTree>
    <p:extLst>
      <p:ext uri="{BB962C8B-B14F-4D97-AF65-F5344CB8AC3E}">
        <p14:creationId xmlns:p14="http://schemas.microsoft.com/office/powerpoint/2010/main" val="381730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1"/>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3750" spc="15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350">
                <a:solidFill>
                  <a:schemeClr val="tx1">
                    <a:lumMod val="95000"/>
                    <a:lumOff val="5000"/>
                  </a:schemeClr>
                </a:solidFill>
              </a:defRPr>
            </a:lvl1pPr>
            <a:lvl2pPr marL="342900" indent="0" algn="ctr">
              <a:buNone/>
              <a:defRPr sz="1350"/>
            </a:lvl2pPr>
            <a:lvl3pPr marL="685800" indent="0" algn="ctr">
              <a:buNone/>
              <a:defRPr sz="1350"/>
            </a:lvl3pPr>
            <a:lvl4pPr marL="1028700" indent="0" algn="ctr">
              <a:buNone/>
              <a:defRPr sz="1350"/>
            </a:lvl4pPr>
            <a:lvl5pPr marL="1371600" indent="0" algn="ctr">
              <a:buNone/>
              <a:defRPr sz="1350"/>
            </a:lvl5pPr>
            <a:lvl6pPr marL="1714500" indent="0" algn="ctr">
              <a:buNone/>
              <a:defRPr sz="1350"/>
            </a:lvl6pPr>
            <a:lvl7pPr marL="2057400" indent="0" algn="ctr">
              <a:buNone/>
              <a:defRPr sz="1350"/>
            </a:lvl7pPr>
            <a:lvl8pPr marL="2400300" indent="0" algn="ctr">
              <a:buNone/>
              <a:defRPr sz="1350"/>
            </a:lvl8pPr>
            <a:lvl9pPr marL="2743200" indent="0" algn="ctr">
              <a:buNone/>
              <a:defRPr sz="135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2780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116115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1"/>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3750" b="0" spc="15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54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5"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88009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1725" b="0" cap="none" baseline="0">
                <a:solidFill>
                  <a:schemeClr val="accent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3166" y="2179636"/>
            <a:ext cx="3566160" cy="822960"/>
          </a:xfrm>
        </p:spPr>
        <p:txBody>
          <a:bodyPr lIns="137160" rIns="137160" anchor="ctr">
            <a:normAutofit/>
          </a:bodyPr>
          <a:lstStyle>
            <a:lvl1pPr marL="0" indent="0">
              <a:spcBef>
                <a:spcPts val="0"/>
              </a:spcBef>
              <a:spcAft>
                <a:spcPts val="0"/>
              </a:spcAft>
              <a:buNone/>
              <a:defRPr lang="en-US" sz="1725" b="0" kern="1200" cap="none"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350"/>
              </a:spcBef>
              <a:buNone/>
            </a:pPr>
            <a:r>
              <a:rPr lang="en-US"/>
              <a:t>Edit Master text styles</a:t>
            </a:r>
          </a:p>
        </p:txBody>
      </p:sp>
      <p:sp>
        <p:nvSpPr>
          <p:cNvPr id="6" name="Content Placeholder 5"/>
          <p:cNvSpPr>
            <a:spLocks noGrp="1"/>
          </p:cNvSpPr>
          <p:nvPr>
            <p:ph sz="quarter" idx="4"/>
          </p:nvPr>
        </p:nvSpPr>
        <p:spPr>
          <a:xfrm>
            <a:off x="449316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954778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5437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15137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0688" y="2276871"/>
            <a:ext cx="6544661" cy="3900091"/>
          </a:xfrm>
          <a:ln w="76200">
            <a:no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6">
            <a:extLst>
              <a:ext uri="{FF2B5EF4-FFF2-40B4-BE49-F238E27FC236}">
                <a16:creationId xmlns:a16="http://schemas.microsoft.com/office/drawing/2014/main" id="{9E7428FA-419A-46E5-828D-86D477718EE3}"/>
              </a:ext>
            </a:extLst>
          </p:cNvPr>
          <p:cNvSpPr>
            <a:spLocks noGrp="1"/>
          </p:cNvSpPr>
          <p:nvPr>
            <p:ph type="title"/>
          </p:nvPr>
        </p:nvSpPr>
        <p:spPr>
          <a:xfrm>
            <a:off x="1970688" y="476672"/>
            <a:ext cx="6544661" cy="1325563"/>
          </a:xfrm>
          <a:ln w="76200">
            <a:noFill/>
          </a:ln>
        </p:spPr>
        <p:txBody>
          <a:bodyPr/>
          <a:lstStyle/>
          <a:p>
            <a:r>
              <a:rPr lang="en-US"/>
              <a:t>Click to edit Master title style</a:t>
            </a:r>
            <a:endParaRPr lang="en-GB"/>
          </a:p>
        </p:txBody>
      </p:sp>
    </p:spTree>
    <p:extLst>
      <p:ext uri="{BB962C8B-B14F-4D97-AF65-F5344CB8AC3E}">
        <p14:creationId xmlns:p14="http://schemas.microsoft.com/office/powerpoint/2010/main" val="22048360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0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lstStyle>
            <a:lvl1pPr>
              <a:defRPr sz="1800"/>
            </a:lvl1pPr>
            <a:lvl2pPr>
              <a:defRPr sz="15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45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16473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3750" spc="15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Ins="45720" bIns="4572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05848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587124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74808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9744" y="1825625"/>
            <a:ext cx="6615606" cy="4351338"/>
          </a:xfrm>
          <a:ln w="76200">
            <a:solidFill>
              <a:srgbClr val="FF0000"/>
            </a:solid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33151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41634" y="1709739"/>
            <a:ext cx="6468953"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041634" y="4589464"/>
            <a:ext cx="6468954"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18/03/2025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04057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646522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18/03/2025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528411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18/03/2025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60001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18/03/2025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860184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206156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18/03/2025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19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18/03/2025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811779" y="2811782"/>
            <a:ext cx="6858003" cy="1234437"/>
          </a:xfrm>
          <a:prstGeom prst="rect">
            <a:avLst/>
          </a:prstGeom>
          <a:solidFill>
            <a:srgbClr val="C0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pPr>
            <a:r>
              <a:rPr kumimoji="0" lang="en-GB" altLang="en-US" sz="72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40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547067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90298CD5-6C1E-4009-B41F-6DF62E31D3BE}" type="datetimeFigureOut">
              <a:rPr lang="en-US" dirty="0"/>
              <a:pPr/>
              <a:t>3/18/2025</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75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09214"/>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l" defTabSz="685800" rtl="0" eaLnBrk="1" latinLnBrk="0" hangingPunct="1">
        <a:lnSpc>
          <a:spcPct val="80000"/>
        </a:lnSpc>
        <a:spcBef>
          <a:spcPct val="0"/>
        </a:spcBef>
        <a:buNone/>
        <a:defRPr sz="3750" kern="1200" cap="all" spc="75" baseline="0">
          <a:solidFill>
            <a:schemeClr val="tx1">
              <a:lumMod val="95000"/>
              <a:lumOff val="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Tw Cen MT" panose="020B0602020104020603" pitchFamily="34" charset="0"/>
        <a:buChar char=" "/>
        <a:defRPr sz="1650" kern="1200">
          <a:solidFill>
            <a:schemeClr val="tx1"/>
          </a:solidFill>
          <a:latin typeface="+mn-lt"/>
          <a:ea typeface="+mn-ea"/>
          <a:cs typeface="+mn-cs"/>
        </a:defRPr>
      </a:lvl1pPr>
      <a:lvl2pPr marL="19888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350" kern="1200">
          <a:solidFill>
            <a:schemeClr val="tx1"/>
          </a:solidFill>
          <a:latin typeface="+mn-lt"/>
          <a:ea typeface="+mn-ea"/>
          <a:cs typeface="+mn-cs"/>
        </a:defRPr>
      </a:lvl2pPr>
      <a:lvl3pPr marL="3360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3pPr>
      <a:lvl4pPr marL="44577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4pPr>
      <a:lvl5pPr marL="58293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5pPr>
      <a:lvl6pPr marL="68580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6pPr>
      <a:lvl7pPr marL="795528"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7pPr>
      <a:lvl8pPr marL="912114"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8pPr>
      <a:lvl9pPr marL="10218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hyperlink" Target="http://www.exampaperspractice.co.u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hyperlink" Target="http://www.exampaperspractice.co.uk/" TargetMode="Externa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2.xml"/><Relationship Id="rId1" Type="http://schemas.openxmlformats.org/officeDocument/2006/relationships/tags" Target="../tags/tag5.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2.2.4 Income elasticity of demand</a:t>
            </a:r>
          </a:p>
        </p:txBody>
      </p:sp>
      <p:sp>
        <p:nvSpPr>
          <p:cNvPr id="3" name="Subtitle 2"/>
          <p:cNvSpPr>
            <a:spLocks noGrp="1"/>
          </p:cNvSpPr>
          <p:nvPr>
            <p:ph type="subTitle" idx="1"/>
          </p:nvPr>
        </p:nvSpPr>
        <p:spPr/>
        <p:txBody>
          <a:bodyPr/>
          <a:lstStyle/>
          <a:p>
            <a:endParaRPr lang="en-GB" dirty="0"/>
          </a:p>
        </p:txBody>
      </p:sp>
      <p:pic>
        <p:nvPicPr>
          <p:cNvPr id="4" name="Picture 3">
            <a:extLst>
              <a:ext uri="{FF2B5EF4-FFF2-40B4-BE49-F238E27FC236}">
                <a16:creationId xmlns:a16="http://schemas.microsoft.com/office/drawing/2014/main" id="{B47464D5-3587-85B0-C470-C173AEA2E59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E91BF070-F68A-7ABA-8B94-D21D28F35D1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105294" y="116632"/>
            <a:ext cx="933411" cy="375797"/>
          </a:xfrm>
          <a:prstGeom prst="rect">
            <a:avLst/>
          </a:prstGeom>
        </p:spPr>
      </p:pic>
      <p:sp>
        <p:nvSpPr>
          <p:cNvPr id="6" name="Footer Placeholder 2">
            <a:extLst>
              <a:ext uri="{FF2B5EF4-FFF2-40B4-BE49-F238E27FC236}">
                <a16:creationId xmlns:a16="http://schemas.microsoft.com/office/drawing/2014/main" id="{C37E44AC-7187-C411-EBAE-83C0F6659F57}"/>
              </a:ext>
            </a:extLst>
          </p:cNvPr>
          <p:cNvSpPr txBox="1">
            <a:spLocks/>
          </p:cNvSpPr>
          <p:nvPr/>
        </p:nvSpPr>
        <p:spPr>
          <a:xfrm>
            <a:off x="-108520" y="6571334"/>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B55E5BD-7838-2217-7A2E-FC5D8EF35ED8}"/>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29910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3200" baseline="-25000" dirty="0"/>
              <a:t>There has been correlation between the economic cycle and income elasticity of demand. What correlation is this and why this may be the case?</a:t>
            </a:r>
          </a:p>
        </p:txBody>
      </p:sp>
      <p:sp>
        <p:nvSpPr>
          <p:cNvPr id="2" name="Title 1"/>
          <p:cNvSpPr>
            <a:spLocks noGrp="1"/>
          </p:cNvSpPr>
          <p:nvPr>
            <p:ph type="title"/>
          </p:nvPr>
        </p:nvSpPr>
        <p:spPr/>
        <p:txBody>
          <a:bodyPr/>
          <a:lstStyle/>
          <a:p>
            <a:r>
              <a:rPr lang="en-GB" dirty="0"/>
              <a:t>Challenge</a:t>
            </a:r>
          </a:p>
        </p:txBody>
      </p:sp>
      <p:pic>
        <p:nvPicPr>
          <p:cNvPr id="4" name="Picture 3">
            <a:extLst>
              <a:ext uri="{FF2B5EF4-FFF2-40B4-BE49-F238E27FC236}">
                <a16:creationId xmlns:a16="http://schemas.microsoft.com/office/drawing/2014/main" id="{D6268BD2-37BA-CC80-ACAB-FF1BE5E297A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BAF963C0-1CB1-54AE-E519-8E9F951A116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F8153306-5EA6-D602-4D37-9080617836EE}"/>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565354F-529A-ED4E-1F57-20472F565912}"/>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681747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342900" indent="-342900">
              <a:buFont typeface="+mj-lt"/>
              <a:buAutoNum type="arabicPeriod"/>
            </a:pPr>
            <a:r>
              <a:rPr lang="en-GB" sz="1400" dirty="0"/>
              <a:t>In Italy the demand for fresh pasta is expected to increase by 5% as incomes increase by 2%.  In the USA demand for fresh pasta is expected to increase by 1% as incomes increase by 3%.  Use YED calculations to compare and comment on these findings.</a:t>
            </a:r>
          </a:p>
          <a:p>
            <a:pPr marL="342900" indent="-342900">
              <a:buFont typeface="+mj-lt"/>
              <a:buAutoNum type="arabicPeriod"/>
            </a:pPr>
            <a:r>
              <a:rPr lang="en-GB" sz="1400" dirty="0"/>
              <a:t>Demand for small cars is expected to fall by 2% as incomes rise by 4%. Use YED calculations to comment on these findings. </a:t>
            </a:r>
          </a:p>
          <a:p>
            <a:pPr marL="342900" indent="-342900">
              <a:buFont typeface="+mj-lt"/>
              <a:buAutoNum type="arabicPeriod"/>
            </a:pPr>
            <a:r>
              <a:rPr lang="en-GB" sz="1400" dirty="0"/>
              <a:t>The estimated income elasticity of demand for gym membership is shown in the table for three groups of consumers: </a:t>
            </a:r>
          </a:p>
          <a:p>
            <a:pPr marL="0" indent="0">
              <a:buNone/>
            </a:pPr>
            <a:endParaRPr lang="en-GB" sz="1400" dirty="0"/>
          </a:p>
          <a:p>
            <a:pPr marL="0" indent="0">
              <a:buNone/>
            </a:pPr>
            <a:r>
              <a:rPr lang="en-GB" sz="1400" dirty="0"/>
              <a:t>Explain what each YED coefficient means.  Comment on their business relevance for a gym targeting new members.</a:t>
            </a:r>
          </a:p>
          <a:p>
            <a:pPr marL="0" indent="0">
              <a:buNone/>
            </a:pPr>
            <a:endParaRPr lang="en-GB" sz="1600" dirty="0"/>
          </a:p>
        </p:txBody>
      </p:sp>
      <p:sp>
        <p:nvSpPr>
          <p:cNvPr id="2" name="Title 1"/>
          <p:cNvSpPr>
            <a:spLocks noGrp="1"/>
          </p:cNvSpPr>
          <p:nvPr>
            <p:ph type="title"/>
          </p:nvPr>
        </p:nvSpPr>
        <p:spPr/>
        <p:txBody>
          <a:bodyPr>
            <a:normAutofit/>
          </a:bodyPr>
          <a:lstStyle/>
          <a:p>
            <a:r>
              <a:rPr lang="en-GB" sz="2400" dirty="0"/>
              <a:t>Test yourself</a:t>
            </a:r>
          </a:p>
        </p:txBody>
      </p:sp>
      <p:graphicFrame>
        <p:nvGraphicFramePr>
          <p:cNvPr id="6" name="Table 5"/>
          <p:cNvGraphicFramePr>
            <a:graphicFrameLocks noGrp="1"/>
          </p:cNvGraphicFramePr>
          <p:nvPr>
            <p:extLst>
              <p:ext uri="{D42A27DB-BD31-4B8C-83A1-F6EECF244321}">
                <p14:modId xmlns:p14="http://schemas.microsoft.com/office/powerpoint/2010/main" val="1808811783"/>
              </p:ext>
            </p:extLst>
          </p:nvPr>
        </p:nvGraphicFramePr>
        <p:xfrm>
          <a:off x="2938762" y="5157192"/>
          <a:ext cx="4608511" cy="1224136"/>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376263">
                  <a:extLst>
                    <a:ext uri="{9D8B030D-6E8A-4147-A177-3AD203B41FA5}">
                      <a16:colId xmlns:a16="http://schemas.microsoft.com/office/drawing/2014/main" val="20001"/>
                    </a:ext>
                  </a:extLst>
                </a:gridCol>
              </a:tblGrid>
              <a:tr h="392647">
                <a:tc>
                  <a:txBody>
                    <a:bodyPr/>
                    <a:lstStyle/>
                    <a:p>
                      <a:pPr algn="ctr"/>
                      <a:r>
                        <a:rPr lang="en-GB" sz="1200" dirty="0"/>
                        <a:t>Income level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t>YED</a:t>
                      </a:r>
                    </a:p>
                  </a:txBody>
                  <a:tcPr/>
                </a:tc>
                <a:extLst>
                  <a:ext uri="{0D108BD9-81ED-4DB2-BD59-A6C34878D82A}">
                    <a16:rowId xmlns:a16="http://schemas.microsoft.com/office/drawing/2014/main" val="10000"/>
                  </a:ext>
                </a:extLst>
              </a:tr>
              <a:tr h="277163">
                <a:tc>
                  <a:txBody>
                    <a:bodyPr/>
                    <a:lstStyle/>
                    <a:p>
                      <a:pPr algn="ctr"/>
                      <a:r>
                        <a:rPr lang="en-GB" sz="1200" dirty="0"/>
                        <a:t>Low</a:t>
                      </a:r>
                    </a:p>
                  </a:txBody>
                  <a:tcPr/>
                </a:tc>
                <a:tc>
                  <a:txBody>
                    <a:bodyPr/>
                    <a:lstStyle/>
                    <a:p>
                      <a:pPr algn="ctr"/>
                      <a:r>
                        <a:rPr lang="en-GB" sz="1200" dirty="0"/>
                        <a:t>0.05</a:t>
                      </a:r>
                    </a:p>
                  </a:txBody>
                  <a:tcPr/>
                </a:tc>
                <a:extLst>
                  <a:ext uri="{0D108BD9-81ED-4DB2-BD59-A6C34878D82A}">
                    <a16:rowId xmlns:a16="http://schemas.microsoft.com/office/drawing/2014/main" val="10001"/>
                  </a:ext>
                </a:extLst>
              </a:tr>
              <a:tr h="277163">
                <a:tc>
                  <a:txBody>
                    <a:bodyPr/>
                    <a:lstStyle/>
                    <a:p>
                      <a:pPr algn="ctr"/>
                      <a:r>
                        <a:rPr lang="en-GB" sz="1200" dirty="0"/>
                        <a:t>Average</a:t>
                      </a:r>
                    </a:p>
                  </a:txBody>
                  <a:tcPr/>
                </a:tc>
                <a:tc>
                  <a:txBody>
                    <a:bodyPr/>
                    <a:lstStyle/>
                    <a:p>
                      <a:pPr algn="ctr"/>
                      <a:r>
                        <a:rPr lang="en-GB" sz="1200" dirty="0"/>
                        <a:t>0.3</a:t>
                      </a:r>
                    </a:p>
                  </a:txBody>
                  <a:tcPr/>
                </a:tc>
                <a:extLst>
                  <a:ext uri="{0D108BD9-81ED-4DB2-BD59-A6C34878D82A}">
                    <a16:rowId xmlns:a16="http://schemas.microsoft.com/office/drawing/2014/main" val="10002"/>
                  </a:ext>
                </a:extLst>
              </a:tr>
              <a:tr h="277163">
                <a:tc>
                  <a:txBody>
                    <a:bodyPr/>
                    <a:lstStyle/>
                    <a:p>
                      <a:pPr algn="ctr"/>
                      <a:r>
                        <a:rPr lang="en-GB" sz="1200" dirty="0"/>
                        <a:t>High</a:t>
                      </a:r>
                    </a:p>
                  </a:txBody>
                  <a:tcPr/>
                </a:tc>
                <a:tc>
                  <a:txBody>
                    <a:bodyPr/>
                    <a:lstStyle/>
                    <a:p>
                      <a:pPr algn="ctr"/>
                      <a:r>
                        <a:rPr lang="en-GB" sz="1200" dirty="0"/>
                        <a:t>1.5</a:t>
                      </a:r>
                    </a:p>
                  </a:txBody>
                  <a:tcPr/>
                </a:tc>
                <a:extLst>
                  <a:ext uri="{0D108BD9-81ED-4DB2-BD59-A6C34878D82A}">
                    <a16:rowId xmlns:a16="http://schemas.microsoft.com/office/drawing/2014/main" val="10003"/>
                  </a:ext>
                </a:extLst>
              </a:tr>
            </a:tbl>
          </a:graphicData>
        </a:graphic>
      </p:graphicFrame>
      <p:pic>
        <p:nvPicPr>
          <p:cNvPr id="4" name="Picture 3">
            <a:extLst>
              <a:ext uri="{FF2B5EF4-FFF2-40B4-BE49-F238E27FC236}">
                <a16:creationId xmlns:a16="http://schemas.microsoft.com/office/drawing/2014/main" id="{98C52D59-184E-430D-5297-927B64E33EAF}"/>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A82450A1-B7AB-C272-92F9-B40B6FC8255C}"/>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7" name="Footer Placeholder 2">
            <a:extLst>
              <a:ext uri="{FF2B5EF4-FFF2-40B4-BE49-F238E27FC236}">
                <a16:creationId xmlns:a16="http://schemas.microsoft.com/office/drawing/2014/main" id="{79C012CA-29E0-56C8-ECE8-2A6990923A6A}"/>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671B12BE-BA0D-0CAC-FF16-F918D9F90932}"/>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677234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dirty="0"/>
              <a:t>An inferior good which is relatively inelastic will have an income elasticity of demand coefficient that is</a:t>
            </a:r>
          </a:p>
          <a:p>
            <a:pPr>
              <a:buFont typeface="+mj-lt"/>
              <a:buAutoNum type="alphaLcParenR"/>
            </a:pPr>
            <a:r>
              <a:rPr lang="en-GB" dirty="0"/>
              <a:t> Less than -1</a:t>
            </a:r>
          </a:p>
          <a:p>
            <a:pPr>
              <a:buFont typeface="+mj-lt"/>
              <a:buAutoNum type="alphaLcParenR"/>
            </a:pPr>
            <a:r>
              <a:rPr lang="en-GB" dirty="0"/>
              <a:t> More than -1</a:t>
            </a:r>
          </a:p>
          <a:p>
            <a:pPr>
              <a:buFont typeface="+mj-lt"/>
              <a:buAutoNum type="alphaLcParenR"/>
            </a:pPr>
            <a:r>
              <a:rPr lang="en-GB" dirty="0"/>
              <a:t> Less than + 1</a:t>
            </a:r>
          </a:p>
          <a:p>
            <a:pPr>
              <a:buFont typeface="+mj-lt"/>
              <a:buAutoNum type="alphaLcParenR"/>
            </a:pPr>
            <a:r>
              <a:rPr lang="en-GB" dirty="0"/>
              <a:t> More than + 1</a:t>
            </a:r>
          </a:p>
        </p:txBody>
      </p:sp>
      <p:sp>
        <p:nvSpPr>
          <p:cNvPr id="2" name="Title 1"/>
          <p:cNvSpPr>
            <a:spLocks noGrp="1"/>
          </p:cNvSpPr>
          <p:nvPr>
            <p:ph type="title"/>
          </p:nvPr>
        </p:nvSpPr>
        <p:spPr/>
        <p:txBody>
          <a:bodyPr>
            <a:normAutofit/>
          </a:bodyPr>
          <a:lstStyle/>
          <a:p>
            <a:r>
              <a:rPr lang="en-GB" sz="2400" dirty="0"/>
              <a:t>Quick test</a:t>
            </a:r>
          </a:p>
        </p:txBody>
      </p:sp>
      <p:pic>
        <p:nvPicPr>
          <p:cNvPr id="4" name="Picture 3">
            <a:extLst>
              <a:ext uri="{FF2B5EF4-FFF2-40B4-BE49-F238E27FC236}">
                <a16:creationId xmlns:a16="http://schemas.microsoft.com/office/drawing/2014/main" id="{C019D86D-FB9C-04EC-E68B-CE5CA9DC87AF}"/>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A1CC854D-1E2D-DEB6-F29A-9DB98DAEF590}"/>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0598FAFD-36E4-1890-08C3-F00A6DE61D98}"/>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6BF9C88-DA86-DFFA-5D8F-00AAE894DC80}"/>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148576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dirty="0"/>
              <a:t>The income elasticity of demand for a good provided by a firm is - 0.7. What type of good is this most likely to be?</a:t>
            </a:r>
          </a:p>
          <a:p>
            <a:pPr>
              <a:buFont typeface="+mj-lt"/>
              <a:buAutoNum type="alphaLcParenR"/>
            </a:pPr>
            <a:r>
              <a:rPr lang="en-GB" dirty="0"/>
              <a:t> Inferior</a:t>
            </a:r>
          </a:p>
          <a:p>
            <a:pPr>
              <a:buFont typeface="+mj-lt"/>
              <a:buAutoNum type="alphaLcParenR"/>
            </a:pPr>
            <a:r>
              <a:rPr lang="en-GB" dirty="0"/>
              <a:t> Necessity</a:t>
            </a:r>
          </a:p>
          <a:p>
            <a:pPr>
              <a:buFont typeface="+mj-lt"/>
              <a:buAutoNum type="alphaLcParenR"/>
            </a:pPr>
            <a:r>
              <a:rPr lang="en-GB" dirty="0"/>
              <a:t> Luxury</a:t>
            </a:r>
          </a:p>
          <a:p>
            <a:pPr>
              <a:buFont typeface="+mj-lt"/>
              <a:buAutoNum type="alphaLcParenR"/>
            </a:pPr>
            <a:r>
              <a:rPr lang="en-GB" dirty="0"/>
              <a:t> Giffen</a:t>
            </a:r>
          </a:p>
          <a:p>
            <a:pPr marL="0" indent="0">
              <a:buNone/>
            </a:pPr>
            <a:endParaRPr lang="en-GB" dirty="0"/>
          </a:p>
        </p:txBody>
      </p:sp>
      <p:sp>
        <p:nvSpPr>
          <p:cNvPr id="2" name="Title 1"/>
          <p:cNvSpPr>
            <a:spLocks noGrp="1"/>
          </p:cNvSpPr>
          <p:nvPr>
            <p:ph type="title"/>
          </p:nvPr>
        </p:nvSpPr>
        <p:spPr/>
        <p:txBody>
          <a:bodyPr>
            <a:normAutofit/>
          </a:bodyPr>
          <a:lstStyle/>
          <a:p>
            <a:r>
              <a:rPr lang="en-GB" sz="2400" dirty="0"/>
              <a:t>Quick test</a:t>
            </a:r>
          </a:p>
        </p:txBody>
      </p:sp>
      <p:pic>
        <p:nvPicPr>
          <p:cNvPr id="4" name="Picture 3">
            <a:extLst>
              <a:ext uri="{FF2B5EF4-FFF2-40B4-BE49-F238E27FC236}">
                <a16:creationId xmlns:a16="http://schemas.microsoft.com/office/drawing/2014/main" id="{A71686DD-4DC2-D2F1-16DA-D2BBFF1041B6}"/>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8BC33B27-BB51-C63C-BE6E-38577D3EB734}"/>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0E1AC8EE-803D-039B-09D2-73C9E32E4D29}"/>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2E26585-6314-B380-5A7B-A74EAE472CAC}"/>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280488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F1C5CA97-400C-4C0B-9EBA-30B922BCEB12}"/>
              </a:ext>
            </a:extLst>
          </p:cNvPr>
          <p:cNvSpPr>
            <a:spLocks noGrp="1"/>
          </p:cNvSpPr>
          <p:nvPr>
            <p:ph idx="1"/>
          </p:nvPr>
        </p:nvSpPr>
        <p:spPr>
          <a:ln>
            <a:noFill/>
          </a:ln>
        </p:spPr>
        <p:txBody>
          <a:bodyPr/>
          <a:lstStyle/>
          <a:p>
            <a:pPr marL="285750" indent="-285750" algn="l">
              <a:buFont typeface="Arial" panose="020B0604020202020204" pitchFamily="34" charset="0"/>
              <a:buChar char="•"/>
            </a:pPr>
            <a:r>
              <a:rPr lang="en-GB" dirty="0"/>
              <a:t>What is the definition of income elasticity of demand?</a:t>
            </a:r>
          </a:p>
          <a:p>
            <a:pPr marL="285750" indent="-285750" algn="l">
              <a:buFont typeface="Arial" panose="020B0604020202020204" pitchFamily="34" charset="0"/>
              <a:buChar char="•"/>
            </a:pPr>
            <a:r>
              <a:rPr lang="en-GB" dirty="0"/>
              <a:t>How does YED impact business decisions?</a:t>
            </a:r>
          </a:p>
        </p:txBody>
      </p:sp>
      <p:sp>
        <p:nvSpPr>
          <p:cNvPr id="3" name="Title 2">
            <a:extLst>
              <a:ext uri="{FF2B5EF4-FFF2-40B4-BE49-F238E27FC236}">
                <a16:creationId xmlns:a16="http://schemas.microsoft.com/office/drawing/2014/main" id="{0E2DBDF2-F94A-499C-BA9A-8BEFC4EDBCB4}"/>
              </a:ext>
            </a:extLst>
          </p:cNvPr>
          <p:cNvSpPr>
            <a:spLocks noGrp="1"/>
          </p:cNvSpPr>
          <p:nvPr>
            <p:ph type="title"/>
          </p:nvPr>
        </p:nvSpPr>
        <p:spPr>
          <a:ln>
            <a:noFill/>
          </a:ln>
        </p:spPr>
        <p:txBody>
          <a:bodyPr/>
          <a:lstStyle/>
          <a:p>
            <a:r>
              <a:rPr lang="en-GB" dirty="0"/>
              <a:t>Recall </a:t>
            </a:r>
          </a:p>
        </p:txBody>
      </p:sp>
      <p:pic>
        <p:nvPicPr>
          <p:cNvPr id="8" name="Picture 7">
            <a:extLst>
              <a:ext uri="{FF2B5EF4-FFF2-40B4-BE49-F238E27FC236}">
                <a16:creationId xmlns:a16="http://schemas.microsoft.com/office/drawing/2014/main" id="{F5125003-A9DF-04D3-2090-CFFFC99A56D7}"/>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9" name="Picture 8">
            <a:extLst>
              <a:ext uri="{FF2B5EF4-FFF2-40B4-BE49-F238E27FC236}">
                <a16:creationId xmlns:a16="http://schemas.microsoft.com/office/drawing/2014/main" id="{F8C80617-71FE-2E59-1E78-7C533D5DC488}"/>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10" name="Footer Placeholder 2">
            <a:extLst>
              <a:ext uri="{FF2B5EF4-FFF2-40B4-BE49-F238E27FC236}">
                <a16:creationId xmlns:a16="http://schemas.microsoft.com/office/drawing/2014/main" id="{598F79BD-60A9-BBC5-D966-465242651A74}"/>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B2D9F93D-8AEC-FFFE-5A19-038AEC6A7FF9}"/>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05160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1DA7D586-129F-4546-A29A-B2EEC6C418D1}"/>
              </a:ext>
            </a:extLst>
          </p:cNvPr>
          <p:cNvSpPr>
            <a:spLocks noGrp="1"/>
          </p:cNvSpPr>
          <p:nvPr>
            <p:ph idx="1"/>
          </p:nvPr>
        </p:nvSpPr>
        <p:spPr>
          <a:ln>
            <a:noFill/>
          </a:ln>
        </p:spPr>
        <p:txBody>
          <a:bodyPr/>
          <a:lstStyle/>
          <a:p>
            <a:pPr marL="285750" indent="-285750" algn="l">
              <a:buFont typeface="Arial" panose="020B0604020202020204" pitchFamily="34" charset="0"/>
              <a:buChar char="•"/>
            </a:pPr>
            <a:r>
              <a:rPr lang="en-GB" dirty="0"/>
              <a:t>What is the impact of a recession on a business?</a:t>
            </a:r>
          </a:p>
          <a:p>
            <a:pPr marL="285750" indent="-285750" algn="l">
              <a:buFont typeface="Arial" panose="020B0604020202020204" pitchFamily="34" charset="0"/>
              <a:buChar char="•"/>
            </a:pPr>
            <a:r>
              <a:rPr lang="en-GB" dirty="0"/>
              <a:t>How do businesses react to changes in peoples income?</a:t>
            </a:r>
          </a:p>
          <a:p>
            <a:pPr marL="285750" indent="-285750" algn="l">
              <a:buFont typeface="Arial" panose="020B0604020202020204" pitchFamily="34" charset="0"/>
              <a:buChar char="•"/>
            </a:pPr>
            <a:r>
              <a:rPr lang="en-GB" dirty="0"/>
              <a:t>How will families cope with increases prices of food?</a:t>
            </a:r>
          </a:p>
        </p:txBody>
      </p:sp>
      <p:sp>
        <p:nvSpPr>
          <p:cNvPr id="3" name="Title 2">
            <a:extLst>
              <a:ext uri="{FF2B5EF4-FFF2-40B4-BE49-F238E27FC236}">
                <a16:creationId xmlns:a16="http://schemas.microsoft.com/office/drawing/2014/main" id="{0EC19902-4782-4CE6-BB58-5BBE24C47118}"/>
              </a:ext>
            </a:extLst>
          </p:cNvPr>
          <p:cNvSpPr>
            <a:spLocks noGrp="1"/>
          </p:cNvSpPr>
          <p:nvPr>
            <p:ph type="title"/>
          </p:nvPr>
        </p:nvSpPr>
        <p:spPr>
          <a:ln>
            <a:noFill/>
          </a:ln>
        </p:spPr>
        <p:txBody>
          <a:bodyPr/>
          <a:lstStyle/>
          <a:p>
            <a:r>
              <a:rPr lang="en-GB" dirty="0"/>
              <a:t>Starter</a:t>
            </a:r>
          </a:p>
        </p:txBody>
      </p:sp>
      <p:pic>
        <p:nvPicPr>
          <p:cNvPr id="2" name="Picture 1">
            <a:extLst>
              <a:ext uri="{FF2B5EF4-FFF2-40B4-BE49-F238E27FC236}">
                <a16:creationId xmlns:a16="http://schemas.microsoft.com/office/drawing/2014/main" id="{E35E07E7-187E-9D28-75F5-F62B9AB7DC5B}"/>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ECEE9392-0AFE-E2B8-F12F-70C066A75191}"/>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773101B6-307C-9501-7616-1DF7E2A6C0BE}"/>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FEBB76-5F51-3344-2457-8E91938D5BFE}"/>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677380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a:noFill/>
          </a:ln>
        </p:spPr>
        <p:txBody>
          <a:bodyPr anchor="t"/>
          <a:lstStyle/>
          <a:p>
            <a:r>
              <a:rPr lang="en-GB" dirty="0"/>
              <a:t>Are you able to explain the impact of the economic cycle on YED?</a:t>
            </a:r>
          </a:p>
          <a:p>
            <a:r>
              <a:rPr lang="en-GB" dirty="0"/>
              <a:t>Are you able to analyse the factors that impact YED?</a:t>
            </a:r>
          </a:p>
          <a:p>
            <a:pPr marL="0" indent="0">
              <a:buNone/>
            </a:pPr>
            <a:endParaRPr lang="en-GB" dirty="0"/>
          </a:p>
        </p:txBody>
      </p:sp>
      <p:sp>
        <p:nvSpPr>
          <p:cNvPr id="2" name="Title 1"/>
          <p:cNvSpPr>
            <a:spLocks noGrp="1"/>
          </p:cNvSpPr>
          <p:nvPr>
            <p:ph type="title"/>
          </p:nvPr>
        </p:nvSpPr>
        <p:spPr>
          <a:ln w="76200">
            <a:noFill/>
          </a:ln>
        </p:spPr>
        <p:txBody>
          <a:bodyPr/>
          <a:lstStyle/>
          <a:p>
            <a:r>
              <a:rPr lang="en-GB" dirty="0"/>
              <a:t>Lesson Objectives</a:t>
            </a:r>
          </a:p>
        </p:txBody>
      </p:sp>
      <p:pic>
        <p:nvPicPr>
          <p:cNvPr id="4" name="Picture 3">
            <a:extLst>
              <a:ext uri="{FF2B5EF4-FFF2-40B4-BE49-F238E27FC236}">
                <a16:creationId xmlns:a16="http://schemas.microsoft.com/office/drawing/2014/main" id="{35BA1CC5-D341-E30A-AEBD-269690C960AE}"/>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FF260E48-6EB0-4944-3C37-667D6DFD6681}"/>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80ED0BFA-B752-2EE8-0B06-D8506306B00E}"/>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8103862-000F-2619-C55F-96BA072DD8F8}"/>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94786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GB" dirty="0"/>
              <a:t>Income elasticity of demand refers to the sensitivity of the quantity demanded for a certain good to a change in </a:t>
            </a:r>
            <a:r>
              <a:rPr lang="en-GB" u="sng" dirty="0">
                <a:solidFill>
                  <a:srgbClr val="FF0000"/>
                </a:solidFill>
              </a:rPr>
              <a:t>real income</a:t>
            </a:r>
            <a:r>
              <a:rPr lang="en-GB" dirty="0"/>
              <a:t> of consumers who buy this good, keeping all other things constant.</a:t>
            </a:r>
          </a:p>
        </p:txBody>
      </p:sp>
      <p:sp>
        <p:nvSpPr>
          <p:cNvPr id="6" name="Title 1"/>
          <p:cNvSpPr txBox="1">
            <a:spLocks/>
          </p:cNvSpPr>
          <p:nvPr/>
        </p:nvSpPr>
        <p:spPr>
          <a:xfrm>
            <a:off x="1835696" y="620688"/>
            <a:ext cx="6707088" cy="1143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pPr algn="l"/>
            <a:endParaRPr lang="en-GB" sz="2400" dirty="0"/>
          </a:p>
        </p:txBody>
      </p:sp>
      <p:sp>
        <p:nvSpPr>
          <p:cNvPr id="9" name="Title 8">
            <a:extLst>
              <a:ext uri="{FF2B5EF4-FFF2-40B4-BE49-F238E27FC236}">
                <a16:creationId xmlns:a16="http://schemas.microsoft.com/office/drawing/2014/main" id="{B9A157DD-17DF-4152-BEB0-3A7BFF528963}"/>
              </a:ext>
            </a:extLst>
          </p:cNvPr>
          <p:cNvSpPr>
            <a:spLocks noGrp="1"/>
          </p:cNvSpPr>
          <p:nvPr>
            <p:ph type="title"/>
          </p:nvPr>
        </p:nvSpPr>
        <p:spPr/>
        <p:txBody>
          <a:bodyPr/>
          <a:lstStyle/>
          <a:p>
            <a:r>
              <a:rPr lang="en-GB" dirty="0"/>
              <a:t>Definition</a:t>
            </a:r>
          </a:p>
        </p:txBody>
      </p:sp>
      <p:pic>
        <p:nvPicPr>
          <p:cNvPr id="2" name="Picture 1">
            <a:extLst>
              <a:ext uri="{FF2B5EF4-FFF2-40B4-BE49-F238E27FC236}">
                <a16:creationId xmlns:a16="http://schemas.microsoft.com/office/drawing/2014/main" id="{D3F6B2E7-4B22-42FA-D4EF-791A27AF6827}"/>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4" name="Picture 3">
            <a:extLst>
              <a:ext uri="{FF2B5EF4-FFF2-40B4-BE49-F238E27FC236}">
                <a16:creationId xmlns:a16="http://schemas.microsoft.com/office/drawing/2014/main" id="{1A852778-6CB4-A4D5-F58F-0A720B85A875}"/>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5" name="Footer Placeholder 2">
            <a:extLst>
              <a:ext uri="{FF2B5EF4-FFF2-40B4-BE49-F238E27FC236}">
                <a16:creationId xmlns:a16="http://schemas.microsoft.com/office/drawing/2014/main" id="{BB9EB8B5-0846-CB60-F7C2-C025A9844B57}"/>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A40A55E-61F5-7759-575F-837768EF00FC}"/>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58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970687" y="1556792"/>
                <a:ext cx="6544661" cy="3900091"/>
              </a:xfrm>
            </p:spPr>
            <p:txBody>
              <a:bodyPr>
                <a:noAutofit/>
              </a:bodyPr>
              <a:lstStyle/>
              <a:p>
                <a:r>
                  <a:rPr lang="en-GB" sz="1600" b="1" dirty="0">
                    <a:solidFill>
                      <a:schemeClr val="accent2"/>
                    </a:solidFill>
                  </a:rPr>
                  <a:t>Income elasticity of demand </a:t>
                </a:r>
                <a:r>
                  <a:rPr lang="en-GB" sz="1600" dirty="0"/>
                  <a:t>(YED) is a measure of the responsiveness of demand to a change in income</a:t>
                </a:r>
              </a:p>
              <a:p>
                <a:r>
                  <a:rPr lang="en-GB" sz="1600" dirty="0"/>
                  <a:t>Calculated by the formula:</a:t>
                </a:r>
              </a:p>
              <a:p>
                <a:pPr marL="342900" lvl="1" indent="0">
                  <a:buNone/>
                </a:pPr>
                <a:endParaRPr lang="en-GB" sz="1200" i="1" dirty="0">
                  <a:latin typeface="Cambria Math" panose="02040503050406030204" pitchFamily="18" charset="0"/>
                </a:endParaRPr>
              </a:p>
              <a:p>
                <a:pPr marL="342900" lvl="1" indent="0">
                  <a:buNone/>
                </a:pPr>
                <a14:m>
                  <m:oMath xmlns:m="http://schemas.openxmlformats.org/officeDocument/2006/math">
                    <m:f>
                      <m:fPr>
                        <m:ctrlPr>
                          <a:rPr lang="en-GB" sz="1200" i="1" smtClean="0">
                            <a:latin typeface="Cambria Math" panose="02040503050406030204" pitchFamily="18" charset="0"/>
                          </a:rPr>
                        </m:ctrlPr>
                      </m:fPr>
                      <m:num>
                        <m:r>
                          <a:rPr lang="en-GB" sz="1200" i="0">
                            <a:latin typeface="Cambria Math"/>
                          </a:rPr>
                          <m:t>% </m:t>
                        </m:r>
                        <m:r>
                          <m:rPr>
                            <m:sty m:val="p"/>
                          </m:rPr>
                          <a:rPr lang="en-GB" sz="1200" i="0">
                            <a:latin typeface="Cambria Math"/>
                          </a:rPr>
                          <m:t>change</m:t>
                        </m:r>
                        <m:r>
                          <a:rPr lang="en-GB" sz="1200" i="0">
                            <a:latin typeface="Cambria Math"/>
                          </a:rPr>
                          <m:t> </m:t>
                        </m:r>
                        <m:r>
                          <m:rPr>
                            <m:sty m:val="p"/>
                          </m:rPr>
                          <a:rPr lang="en-GB" sz="1200" i="0">
                            <a:latin typeface="Cambria Math"/>
                          </a:rPr>
                          <m:t>in</m:t>
                        </m:r>
                        <m:r>
                          <a:rPr lang="en-GB" sz="1200" i="0">
                            <a:latin typeface="Cambria Math"/>
                          </a:rPr>
                          <m:t> </m:t>
                        </m:r>
                        <m:r>
                          <m:rPr>
                            <m:sty m:val="p"/>
                          </m:rPr>
                          <a:rPr lang="en-GB" sz="1200" i="0">
                            <a:latin typeface="Cambria Math"/>
                          </a:rPr>
                          <m:t>quantity</m:t>
                        </m:r>
                        <m:r>
                          <a:rPr lang="en-GB" sz="1200" i="0">
                            <a:latin typeface="Cambria Math"/>
                          </a:rPr>
                          <m:t> </m:t>
                        </m:r>
                        <m:r>
                          <m:rPr>
                            <m:sty m:val="p"/>
                          </m:rPr>
                          <a:rPr lang="en-GB" sz="1200" i="0">
                            <a:latin typeface="Cambria Math"/>
                          </a:rPr>
                          <m:t>demanded</m:t>
                        </m:r>
                        <m:r>
                          <m:rPr>
                            <m:nor/>
                          </m:rPr>
                          <a:rPr lang="en-GB" sz="1200" dirty="0"/>
                          <m:t> </m:t>
                        </m:r>
                      </m:num>
                      <m:den>
                        <m:r>
                          <a:rPr lang="en-GB" sz="1200" b="0" i="0" smtClean="0">
                            <a:latin typeface="Cambria Math"/>
                          </a:rPr>
                          <m:t>% </m:t>
                        </m:r>
                        <m:r>
                          <m:rPr>
                            <m:sty m:val="p"/>
                          </m:rPr>
                          <a:rPr lang="en-GB" sz="1200" b="0" i="0" smtClean="0">
                            <a:latin typeface="Cambria Math"/>
                          </a:rPr>
                          <m:t>change</m:t>
                        </m:r>
                        <m:r>
                          <a:rPr lang="en-GB" sz="1200" b="0" i="0" smtClean="0">
                            <a:latin typeface="Cambria Math"/>
                          </a:rPr>
                          <m:t> </m:t>
                        </m:r>
                        <m:r>
                          <m:rPr>
                            <m:sty m:val="p"/>
                          </m:rPr>
                          <a:rPr lang="en-GB" sz="1200" b="0" i="0" smtClean="0">
                            <a:latin typeface="Cambria Math"/>
                          </a:rPr>
                          <m:t>in</m:t>
                        </m:r>
                        <m:r>
                          <a:rPr lang="en-GB" sz="1200" b="0" i="0" smtClean="0">
                            <a:latin typeface="Cambria Math"/>
                          </a:rPr>
                          <m:t> </m:t>
                        </m:r>
                        <m:r>
                          <m:rPr>
                            <m:sty m:val="p"/>
                          </m:rPr>
                          <a:rPr lang="en-GB" sz="1200" b="0" i="0" smtClean="0">
                            <a:latin typeface="Cambria Math"/>
                          </a:rPr>
                          <m:t>income</m:t>
                        </m:r>
                      </m:den>
                    </m:f>
                  </m:oMath>
                </a14:m>
                <a:r>
                  <a:rPr lang="en-GB" sz="1000" dirty="0"/>
                  <a:t> = YED</a:t>
                </a:r>
              </a:p>
              <a:p>
                <a:pPr marL="0" indent="0">
                  <a:buNone/>
                </a:pPr>
                <a:endParaRPr lang="en-GB" sz="1400" dirty="0"/>
              </a:p>
              <a:p>
                <a:r>
                  <a:rPr lang="en-GB" sz="1600" dirty="0"/>
                  <a:t>When demand for a product increases when incomes increase we call this a normal good.</a:t>
                </a:r>
              </a:p>
              <a:p>
                <a:r>
                  <a:rPr lang="en-GB" sz="1600" dirty="0"/>
                  <a:t>Normal goods will always have a positive income elasticity of demand i.e. a + sign.</a:t>
                </a:r>
              </a:p>
              <a:p>
                <a:r>
                  <a:rPr lang="en-GB" sz="1600" dirty="0"/>
                  <a:t>When demand for a product decreases when incomes increase we call this an inferior good.</a:t>
                </a:r>
              </a:p>
              <a:p>
                <a:r>
                  <a:rPr lang="en-GB" sz="1600" dirty="0"/>
                  <a:t>Inferior goods will always have a negative income elasticity of demand i.e. a – sign.</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970687" y="1556792"/>
                <a:ext cx="6544661" cy="3900091"/>
              </a:xfrm>
              <a:blipFill>
                <a:blip r:embed="rId4"/>
                <a:stretch>
                  <a:fillRect l="-372" t="-1094" r="-745" b="-313"/>
                </a:stretch>
              </a:blipFill>
            </p:spPr>
            <p:txBody>
              <a:bodyPr/>
              <a:lstStyle/>
              <a:p>
                <a:r>
                  <a:rPr lang="en-PH">
                    <a:noFill/>
                  </a:rPr>
                  <a:t> </a:t>
                </a:r>
              </a:p>
            </p:txBody>
          </p:sp>
        </mc:Fallback>
      </mc:AlternateContent>
      <p:sp>
        <p:nvSpPr>
          <p:cNvPr id="2" name="Title 1"/>
          <p:cNvSpPr>
            <a:spLocks noGrp="1"/>
          </p:cNvSpPr>
          <p:nvPr>
            <p:ph type="title"/>
          </p:nvPr>
        </p:nvSpPr>
        <p:spPr/>
        <p:txBody>
          <a:bodyPr>
            <a:normAutofit/>
          </a:bodyPr>
          <a:lstStyle/>
          <a:p>
            <a:r>
              <a:rPr lang="en-GB" sz="2400" dirty="0"/>
              <a:t>Income elasticity of demand</a:t>
            </a:r>
          </a:p>
        </p:txBody>
      </p:sp>
      <p:graphicFrame>
        <p:nvGraphicFramePr>
          <p:cNvPr id="5" name="Table 4"/>
          <p:cNvGraphicFramePr>
            <a:graphicFrameLocks noGrp="1"/>
          </p:cNvGraphicFramePr>
          <p:nvPr>
            <p:extLst>
              <p:ext uri="{D42A27DB-BD31-4B8C-83A1-F6EECF244321}">
                <p14:modId xmlns:p14="http://schemas.microsoft.com/office/powerpoint/2010/main" val="493573432"/>
              </p:ext>
            </p:extLst>
          </p:nvPr>
        </p:nvGraphicFramePr>
        <p:xfrm>
          <a:off x="1947780" y="5661248"/>
          <a:ext cx="7128792" cy="935323"/>
        </p:xfrm>
        <a:graphic>
          <a:graphicData uri="http://schemas.openxmlformats.org/drawingml/2006/table">
            <a:tbl>
              <a:tblPr firstRow="1" bandRow="1">
                <a:tableStyleId>{5C22544A-7EE6-4342-B048-85BDC9FD1C3A}</a:tableStyleId>
              </a:tblPr>
              <a:tblGrid>
                <a:gridCol w="1459600">
                  <a:extLst>
                    <a:ext uri="{9D8B030D-6E8A-4147-A177-3AD203B41FA5}">
                      <a16:colId xmlns:a16="http://schemas.microsoft.com/office/drawing/2014/main" val="20000"/>
                    </a:ext>
                  </a:extLst>
                </a:gridCol>
                <a:gridCol w="1796431">
                  <a:extLst>
                    <a:ext uri="{9D8B030D-6E8A-4147-A177-3AD203B41FA5}">
                      <a16:colId xmlns:a16="http://schemas.microsoft.com/office/drawing/2014/main" val="20001"/>
                    </a:ext>
                  </a:extLst>
                </a:gridCol>
                <a:gridCol w="3872761">
                  <a:extLst>
                    <a:ext uri="{9D8B030D-6E8A-4147-A177-3AD203B41FA5}">
                      <a16:colId xmlns:a16="http://schemas.microsoft.com/office/drawing/2014/main" val="20002"/>
                    </a:ext>
                  </a:extLst>
                </a:gridCol>
              </a:tblGrid>
              <a:tr h="292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t>YED coefficient</a:t>
                      </a:r>
                    </a:p>
                  </a:txBody>
                  <a:tcPr/>
                </a:tc>
                <a:tc>
                  <a:txBody>
                    <a:bodyPr/>
                    <a:lstStyle/>
                    <a:p>
                      <a:r>
                        <a:rPr lang="en-GB" sz="1000" dirty="0"/>
                        <a:t>Title</a:t>
                      </a:r>
                    </a:p>
                  </a:txBody>
                  <a:tcPr/>
                </a:tc>
                <a:tc>
                  <a:txBody>
                    <a:bodyPr/>
                    <a:lstStyle/>
                    <a:p>
                      <a:r>
                        <a:rPr lang="en-GB" sz="1000" dirty="0"/>
                        <a:t>Relevance</a:t>
                      </a:r>
                      <a:r>
                        <a:rPr lang="en-GB" sz="1000" baseline="0" dirty="0"/>
                        <a:t> to business</a:t>
                      </a:r>
                      <a:endParaRPr lang="en-GB" sz="1000" dirty="0"/>
                    </a:p>
                  </a:txBody>
                  <a:tcPr/>
                </a:tc>
                <a:extLst>
                  <a:ext uri="{0D108BD9-81ED-4DB2-BD59-A6C34878D82A}">
                    <a16:rowId xmlns:a16="http://schemas.microsoft.com/office/drawing/2014/main" val="10000"/>
                  </a:ext>
                </a:extLst>
              </a:tr>
              <a:tr h="321567">
                <a:tc>
                  <a:txBody>
                    <a:bodyPr/>
                    <a:lstStyle/>
                    <a:p>
                      <a:r>
                        <a:rPr lang="en-GB" sz="1000" dirty="0"/>
                        <a:t>-1&lt;+1</a:t>
                      </a:r>
                    </a:p>
                  </a:txBody>
                  <a:tcPr/>
                </a:tc>
                <a:tc>
                  <a:txBody>
                    <a:bodyPr/>
                    <a:lstStyle/>
                    <a:p>
                      <a:r>
                        <a:rPr lang="en-GB" sz="1000" dirty="0"/>
                        <a:t>Income inelastic</a:t>
                      </a:r>
                    </a:p>
                  </a:txBody>
                  <a:tcPr/>
                </a:tc>
                <a:tc>
                  <a:txBody>
                    <a:bodyPr/>
                    <a:lstStyle/>
                    <a:p>
                      <a:r>
                        <a:rPr lang="en-GB" sz="1000" dirty="0"/>
                        <a:t>Demand changes </a:t>
                      </a:r>
                      <a:r>
                        <a:rPr lang="en-GB" sz="1000" baseline="0" dirty="0"/>
                        <a:t>at a lower proportion than the increase in income.</a:t>
                      </a:r>
                      <a:endParaRPr lang="en-GB" sz="1000" dirty="0"/>
                    </a:p>
                  </a:txBody>
                  <a:tcPr/>
                </a:tc>
                <a:extLst>
                  <a:ext uri="{0D108BD9-81ED-4DB2-BD59-A6C34878D82A}">
                    <a16:rowId xmlns:a16="http://schemas.microsoft.com/office/drawing/2014/main" val="10001"/>
                  </a:ext>
                </a:extLst>
              </a:tr>
              <a:tr h="321567">
                <a:tc>
                  <a:txBody>
                    <a:bodyPr/>
                    <a:lstStyle/>
                    <a:p>
                      <a:r>
                        <a:rPr lang="en-GB" sz="1000" dirty="0"/>
                        <a:t>&lt; -1 or &gt;</a:t>
                      </a:r>
                      <a:r>
                        <a:rPr lang="en-GB" sz="1000" baseline="0" dirty="0"/>
                        <a:t> +</a:t>
                      </a:r>
                      <a:r>
                        <a:rPr lang="en-GB" sz="1000" dirty="0"/>
                        <a:t>1</a:t>
                      </a:r>
                    </a:p>
                  </a:txBody>
                  <a:tcPr/>
                </a:tc>
                <a:tc>
                  <a:txBody>
                    <a:bodyPr/>
                    <a:lstStyle/>
                    <a:p>
                      <a:r>
                        <a:rPr lang="en-GB" sz="1000" dirty="0"/>
                        <a:t>Income elastic</a:t>
                      </a:r>
                    </a:p>
                  </a:txBody>
                  <a:tcPr/>
                </a:tc>
                <a:tc>
                  <a:txBody>
                    <a:bodyPr/>
                    <a:lstStyle/>
                    <a:p>
                      <a:r>
                        <a:rPr lang="en-GB" sz="1000" dirty="0"/>
                        <a:t>Demand changes at a higher</a:t>
                      </a:r>
                      <a:r>
                        <a:rPr lang="en-GB" sz="1000" baseline="0" dirty="0"/>
                        <a:t> proportion than the increase in income.</a:t>
                      </a:r>
                      <a:endParaRPr lang="en-GB" sz="1000" dirty="0"/>
                    </a:p>
                  </a:txBody>
                  <a:tcPr/>
                </a:tc>
                <a:extLst>
                  <a:ext uri="{0D108BD9-81ED-4DB2-BD59-A6C34878D82A}">
                    <a16:rowId xmlns:a16="http://schemas.microsoft.com/office/drawing/2014/main" val="10002"/>
                  </a:ext>
                </a:extLst>
              </a:tr>
            </a:tbl>
          </a:graphicData>
        </a:graphic>
      </p:graphicFrame>
      <p:pic>
        <p:nvPicPr>
          <p:cNvPr id="9" name="Picture 8">
            <a:extLst>
              <a:ext uri="{FF2B5EF4-FFF2-40B4-BE49-F238E27FC236}">
                <a16:creationId xmlns:a16="http://schemas.microsoft.com/office/drawing/2014/main" id="{117D1E8F-181A-D5CF-9F5D-A7DB0D76DDA8}"/>
              </a:ext>
            </a:extLst>
          </p:cNvPr>
          <p:cNvPicPr>
            <a:picLocks noChangeAspect="1"/>
          </p:cNvPicPr>
          <p:nvPr/>
        </p:nvPicPr>
        <p:blipFill>
          <a:blip r:embed="rId5"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10" name="Picture 9">
            <a:extLst>
              <a:ext uri="{FF2B5EF4-FFF2-40B4-BE49-F238E27FC236}">
                <a16:creationId xmlns:a16="http://schemas.microsoft.com/office/drawing/2014/main" id="{1E273D75-3584-2A06-405F-5C570FDE5CA3}"/>
              </a:ext>
            </a:extLst>
          </p:cNvPr>
          <p:cNvPicPr>
            <a:picLocks noChangeAspect="1"/>
          </p:cNvPicPr>
          <p:nvPr/>
        </p:nvPicPr>
        <p:blipFill>
          <a:blip r:embed="rId6"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11" name="Footer Placeholder 2">
            <a:extLst>
              <a:ext uri="{FF2B5EF4-FFF2-40B4-BE49-F238E27FC236}">
                <a16:creationId xmlns:a16="http://schemas.microsoft.com/office/drawing/2014/main" id="{C95524B8-BBC2-9A72-3822-E641491487CF}"/>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5AEE8C79-85CB-6C52-E1A7-A04ADFC05D5B}"/>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404401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sz="1700" dirty="0"/>
              <a:t>Income elasticity of demand is determined by:</a:t>
            </a:r>
          </a:p>
          <a:p>
            <a:pPr lvl="1"/>
            <a:r>
              <a:rPr lang="en-GB" sz="1700" dirty="0"/>
              <a:t>Whether the good is a </a:t>
            </a:r>
            <a:r>
              <a:rPr lang="en-GB" sz="1700" b="1" dirty="0">
                <a:solidFill>
                  <a:schemeClr val="accent2"/>
                </a:solidFill>
              </a:rPr>
              <a:t>necessity</a:t>
            </a:r>
            <a:r>
              <a:rPr lang="en-GB" sz="1700" dirty="0"/>
              <a:t> or a </a:t>
            </a:r>
            <a:r>
              <a:rPr lang="en-GB" sz="1700" b="1" dirty="0">
                <a:solidFill>
                  <a:schemeClr val="accent2"/>
                </a:solidFill>
              </a:rPr>
              <a:t>luxury</a:t>
            </a:r>
          </a:p>
          <a:p>
            <a:pPr lvl="2"/>
            <a:r>
              <a:rPr lang="en-GB" sz="1700" dirty="0"/>
              <a:t>At higher standards of living increased consumer incomes see additional demand tend towards luxury goods as demand for necessities is satiated</a:t>
            </a:r>
          </a:p>
          <a:p>
            <a:pPr lvl="1"/>
            <a:r>
              <a:rPr lang="en-GB" sz="1700" dirty="0"/>
              <a:t>The level of income of a consumer</a:t>
            </a:r>
          </a:p>
          <a:p>
            <a:pPr lvl="2"/>
            <a:r>
              <a:rPr lang="en-GB" sz="1700" dirty="0"/>
              <a:t>Poorer consumers tend to spend their income on </a:t>
            </a:r>
            <a:r>
              <a:rPr lang="en-GB" sz="1700" b="1" dirty="0"/>
              <a:t>necessities</a:t>
            </a:r>
            <a:endParaRPr lang="en-GB" sz="1700" dirty="0"/>
          </a:p>
          <a:p>
            <a:pPr lvl="2"/>
            <a:r>
              <a:rPr lang="en-GB" sz="1700" dirty="0"/>
              <a:t>As they become wealthier the YED for necessities moves towards zero as consumers are satisfied with the amount of the product e.g. staple foods that they can buy</a:t>
            </a:r>
          </a:p>
          <a:p>
            <a:pPr lvl="3"/>
            <a:r>
              <a:rPr lang="en-GB" sz="1700" dirty="0"/>
              <a:t>Normal goods that are necessities will have lower positive YED coefficients</a:t>
            </a:r>
          </a:p>
          <a:p>
            <a:pPr lvl="2"/>
            <a:r>
              <a:rPr lang="en-GB" sz="1700" dirty="0"/>
              <a:t>As consumer incomes increase they are likely to spend some of their income on </a:t>
            </a:r>
            <a:r>
              <a:rPr lang="en-GB" sz="1700" b="1" dirty="0"/>
              <a:t>luxuries</a:t>
            </a:r>
            <a:endParaRPr lang="en-GB" sz="1700" dirty="0"/>
          </a:p>
          <a:p>
            <a:pPr lvl="3"/>
            <a:r>
              <a:rPr lang="en-GB" sz="1700" dirty="0"/>
              <a:t>These products e.g. cars and foreign holidays will have higher positive YED coefficients</a:t>
            </a:r>
          </a:p>
          <a:p>
            <a:pPr lvl="3"/>
            <a:endParaRPr lang="en-GB" sz="1700" dirty="0"/>
          </a:p>
          <a:p>
            <a:r>
              <a:rPr lang="en-GB" sz="2200" dirty="0"/>
              <a:t>There are two types of normal good:</a:t>
            </a:r>
          </a:p>
          <a:p>
            <a:endParaRPr lang="en-GB" sz="2200" dirty="0"/>
          </a:p>
          <a:p>
            <a:pPr lvl="1"/>
            <a:r>
              <a:rPr lang="en-GB" sz="1700" dirty="0"/>
              <a:t>Necessities are products that have a positive YED that is between 0 and 1. </a:t>
            </a:r>
          </a:p>
          <a:p>
            <a:pPr lvl="1"/>
            <a:r>
              <a:rPr lang="en-GB" sz="1700" dirty="0"/>
              <a:t>The relative inelasticity of the product will depend upon how necessary that product is to the consumer.</a:t>
            </a:r>
          </a:p>
          <a:p>
            <a:pPr lvl="1"/>
            <a:r>
              <a:rPr lang="en-GB" sz="1700" dirty="0"/>
              <a:t>Luxuries are products that have a positive YED that is greater than 1. </a:t>
            </a:r>
          </a:p>
        </p:txBody>
      </p:sp>
      <p:sp>
        <p:nvSpPr>
          <p:cNvPr id="2" name="Title 1"/>
          <p:cNvSpPr>
            <a:spLocks noGrp="1"/>
          </p:cNvSpPr>
          <p:nvPr>
            <p:ph type="title"/>
          </p:nvPr>
        </p:nvSpPr>
        <p:spPr/>
        <p:txBody>
          <a:bodyPr>
            <a:normAutofit/>
          </a:bodyPr>
          <a:lstStyle/>
          <a:p>
            <a:r>
              <a:rPr lang="en-GB" sz="2800" dirty="0"/>
              <a:t> </a:t>
            </a:r>
            <a:r>
              <a:rPr lang="en-GB" sz="2400" dirty="0"/>
              <a:t>Factors influencing income elasticity of demand</a:t>
            </a:r>
          </a:p>
        </p:txBody>
      </p:sp>
      <p:pic>
        <p:nvPicPr>
          <p:cNvPr id="4" name="Picture 3">
            <a:extLst>
              <a:ext uri="{FF2B5EF4-FFF2-40B4-BE49-F238E27FC236}">
                <a16:creationId xmlns:a16="http://schemas.microsoft.com/office/drawing/2014/main" id="{FB211C20-5EF1-FF27-C189-20D0BC4EB3DC}"/>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6DF757AB-FC13-1DDC-B3AB-FDDB84F695DC}"/>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678ECD08-AA8E-113F-A171-1F3A018A809E}"/>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0F630CA-495E-E3F3-771D-5EDCAE3AB4E5}"/>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2992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1800" dirty="0"/>
              <a:t>The economic cycle</a:t>
            </a:r>
          </a:p>
          <a:p>
            <a:pPr lvl="2"/>
            <a:r>
              <a:rPr lang="en-GB" sz="1400" dirty="0"/>
              <a:t>When the economy is in recovery mode and leading into boom disposable incomes increase and consumers spend a greater proportion of this increase in income firstly on necessities and then on luxury goods</a:t>
            </a:r>
          </a:p>
          <a:p>
            <a:pPr lvl="2"/>
            <a:r>
              <a:rPr lang="en-GB" sz="1400" dirty="0"/>
              <a:t>When the economy is in decline and leading into slump disposable incomes decrease and consumers spend a lesser proportion of their incomes on luxury goods, moving to necessities and then inferior goods</a:t>
            </a:r>
          </a:p>
          <a:p>
            <a:pPr lvl="2"/>
            <a:endParaRPr lang="en-GB" sz="1400" dirty="0"/>
          </a:p>
          <a:p>
            <a:r>
              <a:rPr lang="en-GB" sz="1800" dirty="0"/>
              <a:t>As global standards of living increase we would expect to see an increase in demand for luxury goods and a movement away from inferior goods.</a:t>
            </a:r>
          </a:p>
          <a:p>
            <a:r>
              <a:rPr lang="en-GB" sz="1800" dirty="0"/>
              <a:t>Firms will identify the state of the economy e.g. recession and produce goods and services to meet the demand of consumers.  For example, pound shops selling necessities and inferior goods are likely to expand in these market conditions.</a:t>
            </a:r>
          </a:p>
        </p:txBody>
      </p:sp>
      <p:sp>
        <p:nvSpPr>
          <p:cNvPr id="2" name="Title 1"/>
          <p:cNvSpPr>
            <a:spLocks noGrp="1"/>
          </p:cNvSpPr>
          <p:nvPr>
            <p:ph type="title"/>
          </p:nvPr>
        </p:nvSpPr>
        <p:spPr/>
        <p:txBody>
          <a:bodyPr>
            <a:normAutofit/>
          </a:bodyPr>
          <a:lstStyle/>
          <a:p>
            <a:r>
              <a:rPr lang="en-GB" sz="2400" dirty="0"/>
              <a:t>Income elasticity of demand – relevance to firms</a:t>
            </a:r>
          </a:p>
        </p:txBody>
      </p:sp>
      <p:pic>
        <p:nvPicPr>
          <p:cNvPr id="4" name="Picture 3">
            <a:extLst>
              <a:ext uri="{FF2B5EF4-FFF2-40B4-BE49-F238E27FC236}">
                <a16:creationId xmlns:a16="http://schemas.microsoft.com/office/drawing/2014/main" id="{BF1A92B5-726C-EE99-87A0-116C1AB8B816}"/>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CFF65C2D-0010-4BDE-A198-A1C71DAD836C}"/>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4C547962-A1F2-B7EF-7A28-969C9CF8AB40}"/>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1217403-4341-ED93-EBA3-65647CDB8BEC}"/>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854309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Economic Cycle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0088" y="2131219"/>
            <a:ext cx="6545262" cy="3740149"/>
          </a:xfrm>
        </p:spPr>
      </p:pic>
      <p:pic>
        <p:nvPicPr>
          <p:cNvPr id="3" name="Picture 2">
            <a:extLst>
              <a:ext uri="{FF2B5EF4-FFF2-40B4-BE49-F238E27FC236}">
                <a16:creationId xmlns:a16="http://schemas.microsoft.com/office/drawing/2014/main" id="{394A738E-8D39-C570-AD54-7B667149A6A1}"/>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99592" y="1340768"/>
            <a:ext cx="7695738" cy="3098355"/>
          </a:xfrm>
          <a:prstGeom prst="rect">
            <a:avLst/>
          </a:prstGeom>
        </p:spPr>
      </p:pic>
      <p:pic>
        <p:nvPicPr>
          <p:cNvPr id="5" name="Picture 4">
            <a:extLst>
              <a:ext uri="{FF2B5EF4-FFF2-40B4-BE49-F238E27FC236}">
                <a16:creationId xmlns:a16="http://schemas.microsoft.com/office/drawing/2014/main" id="{DD4223F4-56FB-E53D-8183-87A6CEBE5B8A}"/>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309607" y="100875"/>
            <a:ext cx="933411" cy="375797"/>
          </a:xfrm>
          <a:prstGeom prst="rect">
            <a:avLst/>
          </a:prstGeom>
        </p:spPr>
      </p:pic>
      <p:sp>
        <p:nvSpPr>
          <p:cNvPr id="6" name="Footer Placeholder 2">
            <a:extLst>
              <a:ext uri="{FF2B5EF4-FFF2-40B4-BE49-F238E27FC236}">
                <a16:creationId xmlns:a16="http://schemas.microsoft.com/office/drawing/2014/main" id="{430F6A3B-80F6-8784-9FDA-7EECD1026901}"/>
              </a:ext>
            </a:extLst>
          </p:cNvPr>
          <p:cNvSpPr txBox="1">
            <a:spLocks/>
          </p:cNvSpPr>
          <p:nvPr/>
        </p:nvSpPr>
        <p:spPr>
          <a:xfrm>
            <a:off x="1204418" y="6581117"/>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bg1">
                    <a:lumMod val="50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bg1">
                    <a:lumMod val="50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E85346E-3132-EFA6-1000-0CEE3D11D176}"/>
              </a:ext>
            </a:extLst>
          </p:cNvPr>
          <p:cNvSpPr txBox="1"/>
          <p:nvPr/>
        </p:nvSpPr>
        <p:spPr>
          <a:xfrm>
            <a:off x="6172200" y="659239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9244523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tegral">
  <a:themeElements>
    <a:clrScheme name="Custom 1">
      <a:dk1>
        <a:srgbClr val="FF0000"/>
      </a:dk1>
      <a:lt1>
        <a:sysClr val="window" lastClr="FFFFFF"/>
      </a:lt1>
      <a:dk2>
        <a:srgbClr val="FF0000"/>
      </a:dk2>
      <a:lt2>
        <a:srgbClr val="FFFFFF"/>
      </a:lt2>
      <a:accent1>
        <a:srgbClr val="FF0000"/>
      </a:accent1>
      <a:accent2>
        <a:srgbClr val="FF0000"/>
      </a:accent2>
      <a:accent3>
        <a:srgbClr val="FF0000"/>
      </a:accent3>
      <a:accent4>
        <a:srgbClr val="FF0000"/>
      </a:accent4>
      <a:accent5>
        <a:srgbClr val="FF0000"/>
      </a:accent5>
      <a:accent6>
        <a:srgbClr val="FF0000"/>
      </a:accent6>
      <a:hlink>
        <a:srgbClr val="FF0000"/>
      </a:hlink>
      <a:folHlink>
        <a:srgbClr val="FF000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755A03-B10C-4AAE-B3D8-8DEE058D73CB}">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5D5ED163-921A-49D1-AF49-25562196B2C0}">
  <ds:schemaRefs>
    <ds:schemaRef ds:uri="http://schemas.microsoft.com/office/2006/metadata/contentType"/>
    <ds:schemaRef ds:uri="http://schemas.microsoft.com/office/2006/metadata/properties/metaAttributes"/>
    <ds:schemaRef ds:uri="http://www.w3.org/2000/xmlns/"/>
    <ds:schemaRef ds:uri="http://www.w3.org/2001/XMLSchema"/>
    <ds:schemaRef ds:uri="f8e32401-6fd2-4ce4-872f-f2e7513af3c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0278BC-45EB-4CE6-82ED-CC8BFC8C39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1851</TotalTime>
  <Words>1144</Words>
  <Application>Microsoft Office PowerPoint</Application>
  <PresentationFormat>On-screen Show (4:3)</PresentationFormat>
  <Paragraphs>119</Paragraphs>
  <Slides>13</Slides>
  <Notes>6</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13</vt:i4>
      </vt:variant>
    </vt:vector>
  </HeadingPairs>
  <TitlesOfParts>
    <vt:vector size="25" baseType="lpstr">
      <vt:lpstr>Arial</vt:lpstr>
      <vt:lpstr>Calibri</vt:lpstr>
      <vt:lpstr>Calibri Light</vt:lpstr>
      <vt:lpstr>Cambria Math</vt:lpstr>
      <vt:lpstr>Century Gothic</vt:lpstr>
      <vt:lpstr>gg sans</vt:lpstr>
      <vt:lpstr>Times New Roman</vt:lpstr>
      <vt:lpstr>Tw Cen MT</vt:lpstr>
      <vt:lpstr>Tw Cen MT Condensed</vt:lpstr>
      <vt:lpstr>Wingdings 3</vt:lpstr>
      <vt:lpstr>1_Office Theme</vt:lpstr>
      <vt:lpstr>Integral</vt:lpstr>
      <vt:lpstr>2.2.4 Income elasticity of demand</vt:lpstr>
      <vt:lpstr>Recall </vt:lpstr>
      <vt:lpstr>Starter</vt:lpstr>
      <vt:lpstr>Lesson Objectives</vt:lpstr>
      <vt:lpstr>Definition</vt:lpstr>
      <vt:lpstr>Income elasticity of demand</vt:lpstr>
      <vt:lpstr> Factors influencing income elasticity of demand</vt:lpstr>
      <vt:lpstr>Income elasticity of demand – relevance to firms</vt:lpstr>
      <vt:lpstr>Economic Cycle</vt:lpstr>
      <vt:lpstr>Challenge</vt:lpstr>
      <vt:lpstr>Test yourself</vt:lpstr>
      <vt:lpstr>Quick test</vt:lpstr>
      <vt:lpstr>Quick test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376</cp:revision>
  <cp:lastPrinted>2020-03-03T10:35:32Z</cp:lastPrinted>
  <dcterms:created xsi:type="dcterms:W3CDTF">2009-08-01T13:37:35Z</dcterms:created>
  <dcterms:modified xsi:type="dcterms:W3CDTF">2025-03-18T07:56:23Z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