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4"/>
    <p:sldMasterId id="2147483811" r:id="rId5"/>
  </p:sldMasterIdLst>
  <p:notesMasterIdLst>
    <p:notesMasterId r:id="rId31"/>
  </p:notesMasterIdLst>
  <p:handoutMasterIdLst>
    <p:handoutMasterId r:id="rId32"/>
  </p:handoutMasterIdLst>
  <p:sldIdLst>
    <p:sldId id="283" r:id="rId6"/>
    <p:sldId id="316" r:id="rId7"/>
    <p:sldId id="317" r:id="rId8"/>
    <p:sldId id="266" r:id="rId9"/>
    <p:sldId id="265" r:id="rId10"/>
    <p:sldId id="309" r:id="rId11"/>
    <p:sldId id="310" r:id="rId12"/>
    <p:sldId id="268" r:id="rId13"/>
    <p:sldId id="311" r:id="rId14"/>
    <p:sldId id="290" r:id="rId15"/>
    <p:sldId id="293" r:id="rId16"/>
    <p:sldId id="302" r:id="rId17"/>
    <p:sldId id="291" r:id="rId18"/>
    <p:sldId id="294" r:id="rId19"/>
    <p:sldId id="297" r:id="rId20"/>
    <p:sldId id="292" r:id="rId21"/>
    <p:sldId id="298" r:id="rId22"/>
    <p:sldId id="279" r:id="rId23"/>
    <p:sldId id="269" r:id="rId24"/>
    <p:sldId id="304" r:id="rId25"/>
    <p:sldId id="312" r:id="rId26"/>
    <p:sldId id="287" r:id="rId27"/>
    <p:sldId id="313" r:id="rId28"/>
    <p:sldId id="314" r:id="rId29"/>
    <p:sldId id="315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0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821DF-053F-465B-8A3A-5CCB1C0BA598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0150C-54B0-4ED9-BCD8-F1C664DC41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2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EB2A-435C-40BD-A696-09D1F949D5C5}" type="datetimeFigureOut">
              <a:rPr lang="en-US" smtClean="0"/>
              <a:pPr/>
              <a:t>3/18/2025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C52F8-D14D-49FB-963A-D0594AB1E07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28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DFC7B66-1362-498E-BCD1-8E56F7B16F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Elasticity of Demand</a:t>
            </a:r>
          </a:p>
        </p:txBody>
      </p:sp>
      <p:sp>
        <p:nvSpPr>
          <p:cNvPr id="13315" name="Rectangle 7">
            <a:extLst>
              <a:ext uri="{FF2B5EF4-FFF2-40B4-BE49-F238E27FC236}">
                <a16:creationId xmlns:a16="http://schemas.microsoft.com/office/drawing/2014/main" id="{3BA9B86E-4C5C-4A5A-A046-67DAE61BB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5E92F5-6256-45B6-AAD2-C89396B9B8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F1E756C9-55A2-40F3-9505-A4A810B04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61CED7A7-7D91-4945-8A17-264D4F06A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DEFB829-C314-4ED1-AD96-026C6D6513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Elasticity of Demand</a:t>
            </a: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65273A46-C6DC-444D-8925-3EA4350380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D33D9-41E3-4FDA-B990-F9D614C12F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15519682-56F6-454C-A725-A56D140887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663A063F-C5AE-4309-A27E-B2DD6C79B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06582B0-F6D6-4C56-B735-63F0E97783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Elasticity of Demand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05EE62AB-8845-4EDF-BA98-B4FAC113E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78C06D-752C-46B0-8230-CFCE46005D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4D2C35AD-E9BD-4A3D-B3BE-E2C6EBA29B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02E6CA8E-4649-4F97-A93D-128BC4B47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FDAC25B-8A3C-4A47-B33E-E3A4224E4C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Elasticity of Demand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48E8CE51-5CF8-4B91-8355-8DD7C28E6C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99337-8902-4978-8953-E00858576C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36A406D0-E3AA-4BF3-B8C4-2901FC0F5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47E67964-4228-4B2E-AB02-1C6040C7D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31DD446-0B3C-430D-A52A-9D4453C847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Elasticity of Demand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FC4F6FB6-77E1-47E5-92A1-0AC4F27F2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21991D-9621-4CBB-8267-2A55872F934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8EF65F0-05FB-4FE9-AD9A-825BE0858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9B860AF2-F9E6-4980-871C-29755AC69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C52F8-D14D-49FB-963A-D0594AB1E07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5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71CEB1A-9D8B-45EC-862E-ACE0C1306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440CCF38-BCE1-431E-9AAF-2A3931F2D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Header Placeholder 3">
            <a:extLst>
              <a:ext uri="{FF2B5EF4-FFF2-40B4-BE49-F238E27FC236}">
                <a16:creationId xmlns:a16="http://schemas.microsoft.com/office/drawing/2014/main" id="{37950554-2C5A-4B33-A75E-D80AD8FA57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Elasticity of Demand</a:t>
            </a: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95AF52A0-D296-480F-975F-0731111FA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4A513-8D29-4586-B33D-6EEFE48825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91EF8F5-9E0E-4C3B-8495-40A46636A2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Income Elasticity of Demand</a:t>
            </a:r>
          </a:p>
        </p:txBody>
      </p:sp>
      <p:sp>
        <p:nvSpPr>
          <p:cNvPr id="35843" name="Rectangle 7">
            <a:extLst>
              <a:ext uri="{FF2B5EF4-FFF2-40B4-BE49-F238E27FC236}">
                <a16:creationId xmlns:a16="http://schemas.microsoft.com/office/drawing/2014/main" id="{1978BB0E-642F-4424-B042-402B7CBCF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0CB42-5DC9-4251-9EEE-337B03AA61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08757FB-808B-4F00-92E5-89A4F7FBF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1334FEE2-E42C-47EC-8DF0-763E1327E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689" y="2667896"/>
            <a:ext cx="6544661" cy="2589904"/>
          </a:xfrm>
          <a:noFill/>
          <a:ln w="76200">
            <a:noFill/>
          </a:ln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ln w="76200"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36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159" y="365126"/>
            <a:ext cx="65761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39158" y="1825625"/>
            <a:ext cx="6576192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55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0ACA4-E9DA-4B6E-8D1B-27BAAF73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7D03-99E5-499E-A3AD-C14114FC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40907-02CC-44FE-AA62-3051C279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BE286-2068-4CBD-95D7-A4DBEE445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6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7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2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56794B-2407-42E8-AC50-1EAB310EBF2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EDEBB0-5769-4B73-9573-626A66E89A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7D04D4-60AA-44E9-9762-BEED1DD029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4CEFB0A-EED7-4197-AF99-3881AE727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4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5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2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CABBCA-5579-404D-8A5C-56AAF73B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803FF4-64CF-4CF8-AD19-BC1A672A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F5303C-1497-4F08-8C5E-95DAF4FA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CB8909D-F2D3-4688-975C-AF7B6A4D7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4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8B29E-A11F-4B9B-8B4F-1FF50518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BEC14-0886-4DFB-B7C8-2F6910BE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5BBB-72B2-4545-9C0E-068FB1A8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5F0BDCA-4DF6-4DCD-80A4-30FE19D04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8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A8A97F6-BAAD-4246-8CA8-7FB9A09B92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496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75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5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3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44" y="2132857"/>
            <a:ext cx="6615606" cy="4044106"/>
          </a:xfrm>
          <a:ln w="76200">
            <a:noFill/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B44C27C-8E53-43A5-B24C-5EB519E6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745" y="548680"/>
            <a:ext cx="6615605" cy="1253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83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03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3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78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56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2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342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09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62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44" y="1825625"/>
            <a:ext cx="6615606" cy="4351338"/>
          </a:xfrm>
          <a:ln w="76200">
            <a:solidFill>
              <a:srgbClr val="FF0000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69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634" y="1709739"/>
            <a:ext cx="646895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1634" y="4589464"/>
            <a:ext cx="6468954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2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1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448" y="365126"/>
            <a:ext cx="666290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8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0689" y="476672"/>
            <a:ext cx="65446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0689" y="2132855"/>
            <a:ext cx="6544661" cy="404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F35D-6C6B-48CF-9C04-9FC684A11D9A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C3D2-4269-45B9-B33B-0A1CDC1E157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 rot="-5400000">
            <a:off x="-2811779" y="2811782"/>
            <a:ext cx="6858003" cy="123443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Economics</a:t>
            </a:r>
            <a:endParaRPr kumimoji="0" lang="en-US" altLang="en-US" sz="4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807" r:id="rId12"/>
    <p:sldLayoutId id="2147483808" r:id="rId13"/>
    <p:sldLayoutId id="2147483809" r:id="rId14"/>
    <p:sldLayoutId id="2147483810" r:id="rId15"/>
    <p:sldLayoutId id="214748379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8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exampaperspractice.co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paperspractice.co.uk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paperspractice.co.uk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2.2.4 Income elasticity of demand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5F0DB6-1C36-07C6-8B49-DA339C251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2B18C0-9821-7F1F-5E45-8F103E87E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B284D4C-5506-1D9E-C720-F9DA61599638}"/>
              </a:ext>
            </a:extLst>
          </p:cNvPr>
          <p:cNvSpPr txBox="1">
            <a:spLocks/>
          </p:cNvSpPr>
          <p:nvPr/>
        </p:nvSpPr>
        <p:spPr>
          <a:xfrm>
            <a:off x="482279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FB0220-C4D4-CA1F-1853-06004D603C51}"/>
              </a:ext>
            </a:extLst>
          </p:cNvPr>
          <p:cNvSpPr txBox="1"/>
          <p:nvPr/>
        </p:nvSpPr>
        <p:spPr>
          <a:xfrm>
            <a:off x="5803354" y="655880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0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62D04476-4008-4E48-944B-366B11B409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rise in income will cause a rise in demand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fall in income will cause a fall in demand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Coffee example…. A 10% increase in income will result in a 2.3% increase in demand for coffee.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What’s the YED?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will this look like on a diagram?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4FC6D67-5615-458D-B5A2-D5338A71F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Positive Income Elasticity</a:t>
            </a:r>
            <a:endParaRPr lang="en-US" altLang="en-US" sz="262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F2413-7AFD-153E-CD41-C0E0DCBFE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BD1E7-100B-2E9E-B008-B9EA69C0A0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3092E41-DAC9-B907-3544-97FF7D216638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90E7F-9A78-8644-4154-AA664BD1FE53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19B569-E3E1-4FE6-A37B-5AF0C860631F}"/>
              </a:ext>
            </a:extLst>
          </p:cNvPr>
          <p:cNvSpPr/>
          <p:nvPr/>
        </p:nvSpPr>
        <p:spPr>
          <a:xfrm>
            <a:off x="1331640" y="2564904"/>
            <a:ext cx="7723585" cy="277237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D00B9EA-236D-4776-A9B5-7BB47975A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818356"/>
            <a:ext cx="7830741" cy="5953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Positive Income Elastic Demand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CD41E3F-CA9D-43A7-AC67-2D70CE721C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28020" y="1629172"/>
            <a:ext cx="7668815" cy="2546747"/>
          </a:xfrm>
        </p:spPr>
        <p:txBody>
          <a:bodyPr/>
          <a:lstStyle/>
          <a:p>
            <a:r>
              <a:rPr lang="en-GB" altLang="en-US" sz="2100"/>
              <a:t>Two ways of showing YED on a graph </a:t>
            </a:r>
          </a:p>
          <a:p>
            <a:endParaRPr lang="en-US" altLang="en-US"/>
          </a:p>
        </p:txBody>
      </p:sp>
      <p:pic>
        <p:nvPicPr>
          <p:cNvPr id="25605" name="Picture 4" descr="Elastic pos D">
            <a:extLst>
              <a:ext uri="{FF2B5EF4-FFF2-40B4-BE49-F238E27FC236}">
                <a16:creationId xmlns:a16="http://schemas.microsoft.com/office/drawing/2014/main" id="{E9327440-FE99-4126-9F35-E8335230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5" b="22557"/>
          <a:stretch>
            <a:fillRect/>
          </a:stretch>
        </p:blipFill>
        <p:spPr bwMode="auto">
          <a:xfrm>
            <a:off x="1718359" y="2753994"/>
            <a:ext cx="3159919" cy="2321719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https://userscontent2.emaze.com/images/94c773b7-c544-422f-afd3-1a1daf746706/fb05a088-0109-480f-9c80-7557bce0df24image8.gif">
            <a:extLst>
              <a:ext uri="{FF2B5EF4-FFF2-40B4-BE49-F238E27FC236}">
                <a16:creationId xmlns:a16="http://schemas.microsoft.com/office/drawing/2014/main" id="{1686B459-8FA1-48FF-B9F5-FB554A15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559" y="2742087"/>
            <a:ext cx="3045619" cy="229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06EDE0-0053-670F-C281-7119FB6FDB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E0B96E-A598-0BD6-F65F-80F2E13845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7BBDD71-FEA0-97FB-6A79-AB39A25182F1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A0C72-EC1B-224E-78D0-9E4E17C1ED08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C7C7C0-B7FA-4B08-A469-7C1282601950}"/>
              </a:ext>
            </a:extLst>
          </p:cNvPr>
          <p:cNvSpPr/>
          <p:nvPr/>
        </p:nvSpPr>
        <p:spPr>
          <a:xfrm>
            <a:off x="1623617" y="2996952"/>
            <a:ext cx="7056561" cy="248364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FFDCE4EC-B018-4944-BE5E-8CA92C041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3" y="367287"/>
            <a:ext cx="6950534" cy="64889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Elastic or Inelastic +YeD?</a:t>
            </a:r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34DECD3-2972-451F-887C-5B3F744709A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788692" y="1982279"/>
            <a:ext cx="2674144" cy="2695575"/>
          </a:xfrm>
        </p:spPr>
        <p:txBody>
          <a:bodyPr/>
          <a:lstStyle/>
          <a:p>
            <a:r>
              <a:rPr lang="en-GB" altLang="en-US" sz="1950"/>
              <a:t>Elastic goods – are seen as </a:t>
            </a:r>
            <a:r>
              <a:rPr lang="en-GB" altLang="en-US" sz="1950" b="1">
                <a:solidFill>
                  <a:schemeClr val="tx2"/>
                </a:solidFill>
              </a:rPr>
              <a:t>LUXURIES</a:t>
            </a:r>
            <a:r>
              <a:rPr lang="en-GB" altLang="en-US" sz="1950">
                <a:solidFill>
                  <a:schemeClr val="tx2"/>
                </a:solidFill>
              </a:rPr>
              <a:t> </a:t>
            </a:r>
            <a:r>
              <a:rPr lang="en-GB" altLang="en-US" sz="1950"/>
              <a:t>OR </a:t>
            </a:r>
            <a:r>
              <a:rPr lang="en-GB" altLang="en-US" sz="1950" b="1">
                <a:solidFill>
                  <a:schemeClr val="tx2"/>
                </a:solidFill>
              </a:rPr>
              <a:t>SUPERIOR</a:t>
            </a:r>
            <a:endParaRPr lang="en-GB" altLang="en-US" sz="1950"/>
          </a:p>
          <a:p>
            <a:endParaRPr lang="en-GB" altLang="en-US" sz="1950"/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269EB511-DE0F-4B2E-B748-29C289F797E5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5610784" y="2015402"/>
            <a:ext cx="2675335" cy="2695575"/>
          </a:xfrm>
        </p:spPr>
        <p:txBody>
          <a:bodyPr/>
          <a:lstStyle/>
          <a:p>
            <a:r>
              <a:rPr lang="en-GB" altLang="en-US" sz="1950"/>
              <a:t>Inelastic goods – are seen as </a:t>
            </a:r>
            <a:r>
              <a:rPr lang="en-GB" altLang="en-US" sz="1950" b="1">
                <a:solidFill>
                  <a:schemeClr val="tx2"/>
                </a:solidFill>
              </a:rPr>
              <a:t>NORMAL</a:t>
            </a:r>
            <a:r>
              <a:rPr lang="en-GB" altLang="en-US" sz="1950">
                <a:solidFill>
                  <a:schemeClr val="tx2"/>
                </a:solidFill>
              </a:rPr>
              <a:t> </a:t>
            </a:r>
            <a:r>
              <a:rPr lang="en-GB" altLang="en-US" sz="1950"/>
              <a:t>or </a:t>
            </a:r>
            <a:r>
              <a:rPr lang="en-GB" altLang="en-US" sz="1950" b="1">
                <a:solidFill>
                  <a:schemeClr val="tx2"/>
                </a:solidFill>
              </a:rPr>
              <a:t>NECESSITIES</a:t>
            </a:r>
            <a:endParaRPr lang="en-US" altLang="en-US" sz="1950" b="1">
              <a:solidFill>
                <a:srgbClr val="FF0066"/>
              </a:solidFill>
            </a:endParaRPr>
          </a:p>
          <a:p>
            <a:endParaRPr lang="en-US" altLang="en-US" sz="1950"/>
          </a:p>
        </p:txBody>
      </p:sp>
      <p:pic>
        <p:nvPicPr>
          <p:cNvPr id="26630" name="Picture 5" descr="Elastic pos D">
            <a:extLst>
              <a:ext uri="{FF2B5EF4-FFF2-40B4-BE49-F238E27FC236}">
                <a16:creationId xmlns:a16="http://schemas.microsoft.com/office/drawing/2014/main" id="{FF30DF4F-FB28-4E55-ADE4-1803900B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 r="17575" b="22557"/>
          <a:stretch>
            <a:fillRect/>
          </a:stretch>
        </p:blipFill>
        <p:spPr bwMode="auto">
          <a:xfrm>
            <a:off x="1788692" y="3203860"/>
            <a:ext cx="2982515" cy="1997869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631" name="Picture 6" descr="Inelastic pos D">
            <a:extLst>
              <a:ext uri="{FF2B5EF4-FFF2-40B4-BE49-F238E27FC236}">
                <a16:creationId xmlns:a16="http://schemas.microsoft.com/office/drawing/2014/main" id="{E44D3F98-021C-4EFE-8253-955F9B3B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r="15820" b="23221"/>
          <a:stretch>
            <a:fillRect/>
          </a:stretch>
        </p:blipFill>
        <p:spPr bwMode="auto">
          <a:xfrm>
            <a:off x="5554518" y="3239840"/>
            <a:ext cx="2949179" cy="19978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670F7C-31C4-28DF-6A2E-93144A2075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8E596-2433-59CA-CC96-CFE5A6C1B1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2CBDD3-B02B-C966-901E-733C6CB0503D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686ED-AAD8-BC34-1245-4D1D5DB4D470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42917B91-FF50-4289-BE0C-14942B3247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altLang="en-US"/>
              <a:t>An increase in income will result in a decrease in demand.</a:t>
            </a:r>
          </a:p>
          <a:p>
            <a:endParaRPr lang="en-GB" altLang="en-US"/>
          </a:p>
          <a:p>
            <a:r>
              <a:rPr lang="en-GB" altLang="en-US"/>
              <a:t>A decrease in income will result in a rise in demand.</a:t>
            </a:r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ALSO known as </a:t>
            </a:r>
            <a:r>
              <a:rPr lang="en-GB" altLang="en-US" b="1">
                <a:solidFill>
                  <a:schemeClr val="tx2"/>
                </a:solidFill>
              </a:rPr>
              <a:t>INFERIOR GOODS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8146109-032E-4D5F-80A8-477E37E6F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262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Negative Income Elasticity</a:t>
            </a:r>
            <a:endParaRPr lang="en-US" altLang="en-US" sz="2625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D277E472-A99C-4A65-A9F5-F6DEF2FB1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>
            <a:fillRect/>
          </a:stretch>
        </p:blipFill>
        <p:spPr bwMode="auto">
          <a:xfrm>
            <a:off x="6363559" y="3645024"/>
            <a:ext cx="123568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>
            <a:extLst>
              <a:ext uri="{FF2B5EF4-FFF2-40B4-BE49-F238E27FC236}">
                <a16:creationId xmlns:a16="http://schemas.microsoft.com/office/drawing/2014/main" id="{F0866232-9F50-486D-9AE7-F1FA8A344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6216"/>
          <a:stretch>
            <a:fillRect/>
          </a:stretch>
        </p:blipFill>
        <p:spPr bwMode="auto">
          <a:xfrm>
            <a:off x="7737723" y="3648673"/>
            <a:ext cx="1235682" cy="195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59DBF9-09BA-73CC-F342-3C400CAE56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9082C5-5195-236E-E1BD-92B529EE88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B7B51B0-8CC4-44F0-AF43-E5EE83A899FB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98218-1687-377E-5517-D0B8127E5A9A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2EAC544A-853C-43AB-AE57-36DF43CB9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Potatoes are seen as a inferior product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Potatoes have a YED of -0.48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 a 10% rise in incomes will result in????</a:t>
            </a:r>
          </a:p>
          <a:p>
            <a:pPr fontAlgn="auto">
              <a:spcAft>
                <a:spcPts val="0"/>
              </a:spcAft>
              <a:defRPr/>
            </a:pPr>
            <a:endParaRPr lang="en-GB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would this look like on a D&amp;S diagram?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163EBBE-D0FC-45BD-A407-64DDA2C2A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Negative Income Elasticity</a:t>
            </a:r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49EA3-4596-9CFE-D9F5-031E5EB4A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941C67-3057-B86F-7BE4-5F441AB68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5E4E04F-956E-7D0C-4FC5-1C777D459D69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17776-D627-CBBF-2F19-2D90DE8835E7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8F8F3D9E-3D8C-41BE-B199-C47FD42C3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983" y="689372"/>
            <a:ext cx="7561660" cy="86558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Negative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YeD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Diagram = Inferior goods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A74867A-0E91-4557-8B07-F05975C60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36096" y="2184797"/>
            <a:ext cx="3488531" cy="2488406"/>
          </a:xfrm>
          <a:solidFill>
            <a:schemeClr val="accent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en-GB" altLang="en-US">
                <a:solidFill>
                  <a:schemeClr val="bg1"/>
                </a:solidFill>
              </a:rPr>
              <a:t>Note the different axes labels</a:t>
            </a:r>
          </a:p>
          <a:p>
            <a:endParaRPr lang="en-GB" altLang="en-US">
              <a:solidFill>
                <a:schemeClr val="bg1"/>
              </a:solidFill>
            </a:endParaRPr>
          </a:p>
          <a:p>
            <a:r>
              <a:rPr lang="en-GB" altLang="en-US">
                <a:solidFill>
                  <a:schemeClr val="bg1"/>
                </a:solidFill>
              </a:rPr>
              <a:t>Income on the Y axis</a:t>
            </a:r>
          </a:p>
          <a:p>
            <a:endParaRPr lang="en-GB" altLang="en-US">
              <a:solidFill>
                <a:schemeClr val="bg1"/>
              </a:solidFill>
            </a:endParaRPr>
          </a:p>
          <a:p>
            <a:r>
              <a:rPr lang="en-GB" altLang="en-US">
                <a:solidFill>
                  <a:schemeClr val="bg1"/>
                </a:solidFill>
              </a:rPr>
              <a:t>How else could you show this?</a:t>
            </a: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9700" name="Picture 4" descr="Negative YeD">
            <a:extLst>
              <a:ext uri="{FF2B5EF4-FFF2-40B4-BE49-F238E27FC236}">
                <a16:creationId xmlns:a16="http://schemas.microsoft.com/office/drawing/2014/main" id="{08DAA942-1DD0-4E5C-BB2F-F50C8619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7855" r="18782" b="21268"/>
          <a:stretch>
            <a:fillRect/>
          </a:stretch>
        </p:blipFill>
        <p:spPr bwMode="auto">
          <a:xfrm>
            <a:off x="1504651" y="2147888"/>
            <a:ext cx="3596879" cy="24884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B43824-1C33-8D0B-A0A1-04C1185D1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88C206-ABDF-20F7-7E09-B78341CF7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D067259-44FA-3B38-682E-5C7237B4C22F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A41E-2025-95A3-AE0C-4306A8547515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1E8E8EC-D32D-4F84-BF44-DF21939F5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186" y="764481"/>
            <a:ext cx="7642622" cy="70246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Zero Income Elasticity</a:t>
            </a:r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F8F7CB6-834D-4B36-8466-86322B0416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6186" y="2751635"/>
            <a:ext cx="3618310" cy="2631281"/>
          </a:xfrm>
        </p:spPr>
        <p:txBody>
          <a:bodyPr/>
          <a:lstStyle/>
          <a:p>
            <a:r>
              <a:rPr lang="en-GB" altLang="en-US"/>
              <a:t>A rise of 5% income in a rich country will leave the demand for toothpaste unchanged!</a:t>
            </a:r>
          </a:p>
          <a:p>
            <a:endParaRPr lang="en-GB" altLang="en-US"/>
          </a:p>
          <a:p>
            <a:r>
              <a:rPr lang="en-GB" altLang="en-US"/>
              <a:t>These goods are called “sticky” goods</a:t>
            </a:r>
            <a:endParaRPr lang="en-US" altLang="en-US"/>
          </a:p>
        </p:txBody>
      </p:sp>
      <p:pic>
        <p:nvPicPr>
          <p:cNvPr id="18436" name="Picture 4" descr="Zero YeD">
            <a:extLst>
              <a:ext uri="{FF2B5EF4-FFF2-40B4-BE49-F238E27FC236}">
                <a16:creationId xmlns:a16="http://schemas.microsoft.com/office/drawing/2014/main" id="{BE01AAE3-3DB9-47AB-AF1C-F089A5C48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4231" t="6683" r="20476" b="24393"/>
          <a:stretch>
            <a:fillRect/>
          </a:stretch>
        </p:blipFill>
        <p:spPr bwMode="auto">
          <a:xfrm>
            <a:off x="5134496" y="2773234"/>
            <a:ext cx="3834092" cy="2631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5" name="Rectangle 3">
            <a:extLst>
              <a:ext uri="{FF2B5EF4-FFF2-40B4-BE49-F238E27FC236}">
                <a16:creationId xmlns:a16="http://schemas.microsoft.com/office/drawing/2014/main" id="{0B85B8C5-1CDB-42FC-91D5-D82AC7F6E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186" y="1796753"/>
            <a:ext cx="764262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71450" indent="-136922" defTabSz="342900" fontAlgn="base">
              <a:spcBef>
                <a:spcPct val="20000"/>
              </a:spcBef>
              <a:spcAft>
                <a:spcPct val="0"/>
              </a:spcAft>
              <a:buClr>
                <a:srgbClr val="696464"/>
              </a:buClr>
              <a:buFont typeface="Wingdings" panose="05000000000000000000" pitchFamily="2" charset="2"/>
              <a:buChar char="§"/>
            </a:pPr>
            <a:r>
              <a:rPr lang="en-GB" altLang="en-US" sz="19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occurs when a change in income has NO effect on the demand for goods.</a:t>
            </a:r>
          </a:p>
          <a:p>
            <a:pPr marL="171450" indent="-136922" defTabSz="342900" fontAlgn="base">
              <a:spcBef>
                <a:spcPct val="20000"/>
              </a:spcBef>
              <a:spcAft>
                <a:spcPct val="0"/>
              </a:spcAft>
              <a:buClr>
                <a:srgbClr val="696464"/>
              </a:buClr>
              <a:buFont typeface="Wingdings" panose="05000000000000000000" pitchFamily="2" charset="2"/>
              <a:buChar char="§"/>
            </a:pPr>
            <a:endParaRPr lang="en-GB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E1B3B-3D74-4703-6B08-1C6B32951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4E674-D31F-4958-91A8-3AB89E3403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C1DFA6A-E00B-4B3A-C2BD-FA445A5F8948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9C329-8E20-AC0F-D666-98A34254BAC2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3E85D822-77B8-4527-86FD-EFBA8E454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896" y="1988840"/>
            <a:ext cx="2939802" cy="123467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/>
              <a:t>To summarise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EEFB8-193C-662C-3062-58D9F25C3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A59D9-4098-0E6C-D46E-504C82EF4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7D0C850-1F1B-DD12-1579-934637A300EB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C945B-DB5B-CC5B-04A6-333230E4F6AC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0F046A90-3EDE-4701-9EE2-4672CD3FF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8077" y="764329"/>
            <a:ext cx="7058379" cy="8084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Look for the signs!</a:t>
            </a:r>
            <a:endParaRPr lang="en-US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9C12213E-2B78-4218-A7C6-8C0DD21F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856" y="4022155"/>
            <a:ext cx="28809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342900" fontAlgn="base">
              <a:spcBef>
                <a:spcPct val="20000"/>
              </a:spcBef>
              <a:spcAft>
                <a:spcPct val="0"/>
              </a:spcAft>
              <a:buClr>
                <a:srgbClr val="D34817"/>
              </a:buClr>
              <a:buSzPct val="70000"/>
              <a:buFont typeface="Wingdings" panose="05000000000000000000" pitchFamily="2" charset="2"/>
              <a:buChar char="n"/>
            </a:pPr>
            <a:r>
              <a:rPr lang="en-GB" altLang="en-US" sz="27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INFERIOR GOODS</a:t>
            </a:r>
            <a:endParaRPr lang="en-US" altLang="en-US" sz="2700" b="1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altLang="en-US" sz="2100" b="1">
              <a:solidFill>
                <a:prstClr val="black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grpSp>
        <p:nvGrpSpPr>
          <p:cNvPr id="33797" name="Group 3">
            <a:extLst>
              <a:ext uri="{FF2B5EF4-FFF2-40B4-BE49-F238E27FC236}">
                <a16:creationId xmlns:a16="http://schemas.microsoft.com/office/drawing/2014/main" id="{277DE1C5-A09B-4FBD-BF89-A954A35CADF8}"/>
              </a:ext>
            </a:extLst>
          </p:cNvPr>
          <p:cNvGrpSpPr>
            <a:grpSpLocks/>
          </p:cNvGrpSpPr>
          <p:nvPr/>
        </p:nvGrpSpPr>
        <p:grpSpPr bwMode="auto">
          <a:xfrm>
            <a:off x="2869506" y="2398142"/>
            <a:ext cx="2831224" cy="1602105"/>
            <a:chOff x="4682331" y="2132856"/>
            <a:chExt cx="3774965" cy="2136140"/>
          </a:xfrm>
        </p:grpSpPr>
        <p:sp>
          <p:nvSpPr>
            <p:cNvPr id="33803" name="Text Box 10">
              <a:extLst>
                <a:ext uri="{FF2B5EF4-FFF2-40B4-BE49-F238E27FC236}">
                  <a16:creationId xmlns:a16="http://schemas.microsoft.com/office/drawing/2014/main" id="{047C60B2-0A02-4AC5-9560-185D1F2ED4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2331" y="2132856"/>
              <a:ext cx="3774965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defTabSz="342900" fontAlgn="base">
                <a:spcBef>
                  <a:spcPct val="20000"/>
                </a:spcBef>
                <a:spcAft>
                  <a:spcPct val="0"/>
                </a:spcAft>
                <a:buClr>
                  <a:srgbClr val="D34817"/>
                </a:buClr>
                <a:buSzPct val="70000"/>
                <a:buFont typeface="Wingdings" panose="05000000000000000000" pitchFamily="2" charset="2"/>
                <a:buChar char="n"/>
              </a:pPr>
              <a:r>
                <a:rPr lang="en-GB" altLang="en-US" sz="2700" b="1">
                  <a:solidFill>
                    <a:prstClr val="black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NORMAL GOODS</a:t>
              </a:r>
              <a:endParaRPr lang="en-US" altLang="en-US" sz="27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defTabSz="3429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100" b="1">
                <a:solidFill>
                  <a:prstClr val="black"/>
                </a:solidFill>
                <a:latin typeface="Kristen ITC" panose="03050502040202030202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33804" name="Text Box 12">
              <a:extLst>
                <a:ext uri="{FF2B5EF4-FFF2-40B4-BE49-F238E27FC236}">
                  <a16:creationId xmlns:a16="http://schemas.microsoft.com/office/drawing/2014/main" id="{C7FFCD22-5EBD-43BA-B574-893DCAFDB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3906" y="3150443"/>
              <a:ext cx="2303462" cy="81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defTabSz="3429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35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BETWEEN 0 &amp; 1</a:t>
              </a:r>
            </a:p>
            <a:p>
              <a:pPr defTabSz="3429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135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+0.5 +0.9  + 0.1</a:t>
              </a:r>
              <a:endParaRPr lang="en-US" alt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5" name="Text Box 13">
              <a:extLst>
                <a:ext uri="{FF2B5EF4-FFF2-40B4-BE49-F238E27FC236}">
                  <a16:creationId xmlns:a16="http://schemas.microsoft.com/office/drawing/2014/main" id="{AB21188E-C930-4281-BC19-783DB195D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8868" y="2791668"/>
              <a:ext cx="1152525" cy="1477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</a:defRPr>
              </a:lvl9pPr>
            </a:lstStyle>
            <a:p>
              <a:pPr defTabSz="3429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altLang="en-US" sz="6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altLang="en-US" sz="6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078" name="Text Box 14">
            <a:extLst>
              <a:ext uri="{FF2B5EF4-FFF2-40B4-BE49-F238E27FC236}">
                <a16:creationId xmlns:a16="http://schemas.microsoft.com/office/drawing/2014/main" id="{3A4A136D-0CBC-4A49-81AC-3667F2137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181" y="2830339"/>
            <a:ext cx="86439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6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altLang="en-US" sz="6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FB57C9CA-17E0-4CA1-87EA-09A27E46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534" y="3154189"/>
            <a:ext cx="1727597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THAN 1</a:t>
            </a:r>
          </a:p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  +5   +27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BC4C0A6D-BC76-4232-9010-0F772258D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225" y="3810224"/>
            <a:ext cx="864394" cy="14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defTabSz="3429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862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8625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1483AD1E-3A49-41DB-B9AC-C5C1EFD6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4509120"/>
            <a:ext cx="316587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342900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13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 DECIMAL OR A VALUE LESS THAN -1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83773BB6-77AC-4E41-B826-8667C8A0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2719" y="2400524"/>
            <a:ext cx="2664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342900" fontAlgn="base">
              <a:spcBef>
                <a:spcPct val="20000"/>
              </a:spcBef>
              <a:spcAft>
                <a:spcPct val="0"/>
              </a:spcAft>
              <a:buClr>
                <a:srgbClr val="D34817"/>
              </a:buClr>
              <a:buSzPct val="70000"/>
              <a:buFont typeface="Wingdings" panose="05000000000000000000" pitchFamily="2" charset="2"/>
              <a:buChar char="n"/>
            </a:pPr>
            <a:r>
              <a:rPr lang="en-GB" altLang="en-US" sz="27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LUXURY GOODS</a:t>
            </a:r>
            <a:endParaRPr lang="en-US" altLang="en-US" sz="2700" b="1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altLang="en-US" sz="2100" b="1">
              <a:solidFill>
                <a:prstClr val="black"/>
              </a:solidFill>
              <a:latin typeface="Kristen ITC" panose="03050502040202030202" pitchFamily="66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C9B4E-FBE1-6A73-B5E9-DA817B1BE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974B4-D60F-64B0-140D-E2EC69692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8E11508-97C7-E920-6235-53687679F8D4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96483-F9C9-2965-D020-CBEB5CB68433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/>
      <p:bldP spid="88078" grpId="0"/>
      <p:bldP spid="88079" grpId="0"/>
      <p:bldP spid="88080" grpId="0"/>
      <p:bldP spid="8808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51038F7-D9F1-4078-AB72-4B025E029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3291" y="704255"/>
            <a:ext cx="7005995" cy="86558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For example: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0E8A8CB-FFDF-4FFB-A206-A363E4C6E3F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563291" y="1773436"/>
            <a:ext cx="3556890" cy="3308747"/>
          </a:xfrm>
          <a:solidFill>
            <a:schemeClr val="tx1"/>
          </a:solidFill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 err="1">
                <a:solidFill>
                  <a:schemeClr val="bg2"/>
                </a:solidFill>
              </a:rPr>
              <a:t>Yed</a:t>
            </a:r>
            <a:r>
              <a:rPr lang="en-GB" altLang="en-US" dirty="0">
                <a:solidFill>
                  <a:schemeClr val="bg2"/>
                </a:solidFill>
              </a:rPr>
              <a:t> = - 0.6: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bg2"/>
                </a:solidFill>
              </a:rPr>
              <a:t>	Good is an </a:t>
            </a:r>
            <a:r>
              <a:rPr lang="en-GB" altLang="en-US" b="1" dirty="0">
                <a:solidFill>
                  <a:schemeClr val="bg2"/>
                </a:solidFill>
              </a:rPr>
              <a:t>inferior good</a:t>
            </a:r>
            <a:br>
              <a:rPr lang="en-GB" altLang="en-US" b="1" dirty="0">
                <a:solidFill>
                  <a:schemeClr val="bg2"/>
                </a:solidFill>
              </a:rPr>
            </a:br>
            <a:endParaRPr lang="en-GB" altLang="en-US" dirty="0">
              <a:solidFill>
                <a:schemeClr val="bg2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2"/>
                </a:solidFill>
              </a:rPr>
              <a:t> a rise in income of 10% would lead to demand falling by 6%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altLang="en-US" dirty="0">
              <a:solidFill>
                <a:schemeClr val="bg2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 err="1">
                <a:solidFill>
                  <a:schemeClr val="bg2"/>
                </a:solidFill>
              </a:rPr>
              <a:t>Yed</a:t>
            </a:r>
            <a:r>
              <a:rPr lang="en-GB" altLang="en-US" dirty="0">
                <a:solidFill>
                  <a:schemeClr val="bg2"/>
                </a:solidFill>
              </a:rPr>
              <a:t> = + 0.4: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bg2"/>
                </a:solidFill>
              </a:rPr>
              <a:t>	Good is a </a:t>
            </a:r>
            <a:r>
              <a:rPr lang="en-GB" altLang="en-US" b="1" dirty="0">
                <a:solidFill>
                  <a:schemeClr val="bg2"/>
                </a:solidFill>
              </a:rPr>
              <a:t>normal good</a:t>
            </a:r>
            <a:r>
              <a:rPr lang="en-GB" altLang="en-US" dirty="0">
                <a:solidFill>
                  <a:schemeClr val="bg2"/>
                </a:solidFill>
              </a:rPr>
              <a:t> but </a:t>
            </a:r>
            <a:r>
              <a:rPr lang="en-GB" altLang="en-US" b="1" dirty="0">
                <a:solidFill>
                  <a:schemeClr val="bg2"/>
                </a:solidFill>
              </a:rPr>
              <a:t>inelastic</a:t>
            </a:r>
            <a:r>
              <a:rPr lang="en-GB" altLang="en-US" dirty="0">
                <a:solidFill>
                  <a:schemeClr val="bg2"/>
                </a:solidFill>
              </a:rPr>
              <a:t>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bg2"/>
                </a:solidFill>
              </a:rPr>
              <a:t>a rise in incomes of 10% would lead to demand rising by 4%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D45BFA7-8AAE-4D03-9044-462C3ECF9DA4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5374481" y="1774626"/>
            <a:ext cx="3517999" cy="3308747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bg2"/>
                </a:solidFill>
              </a:rPr>
              <a:t>Yed = + 1.6: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>
                <a:solidFill>
                  <a:schemeClr val="bg2"/>
                </a:solidFill>
              </a:rPr>
              <a:t>	Good is a normal good and elastic  SO LUXURY</a:t>
            </a:r>
          </a:p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bg2"/>
                </a:solidFill>
              </a:rPr>
              <a:t>a rise in incomes of 10% would lead to demand rising by 16%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bg2"/>
                </a:solidFill>
              </a:rPr>
              <a:t>Yed = - 2.1: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>
                <a:solidFill>
                  <a:schemeClr val="bg2"/>
                </a:solidFill>
              </a:rPr>
              <a:t>	Good is an inferior good and elastic </a:t>
            </a:r>
          </a:p>
          <a:p>
            <a:pPr>
              <a:lnSpc>
                <a:spcPct val="80000"/>
              </a:lnSpc>
            </a:pPr>
            <a:r>
              <a:rPr lang="en-GB" altLang="en-US">
                <a:solidFill>
                  <a:schemeClr val="bg2"/>
                </a:solidFill>
              </a:rPr>
              <a:t>a rise in incomes of 10% would lead to a fall in demand of 21%</a:t>
            </a:r>
            <a:endParaRPr lang="en-US" altLang="en-US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0D95A4-9AA4-DA2B-3E2F-9D76C53C2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21DE67-1825-784D-BEBF-944984EE7E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5165477-776E-A1F9-ED64-BC27753791D7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DD0B0-1A59-9CDC-6AC6-9BDE9ECB4BD3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DEC5CB3-D58E-47A5-9D87-6C3DFA4D7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Name three different pricing strategies.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Explain which strategy you would use for a new product.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Assess the most likely pricing strategy for a new firm entering the minicab market.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64F77B-B83A-439E-9F9C-7D275518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4C2F71-98FC-B76B-E6E3-78EC868B1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49C877-241B-5052-7669-DC78117AD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4E0B070-7CB5-4419-24AD-70C385B93A1B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7E65E-A477-49EA-6553-DF1BA7B971AD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57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DDA77DB-3C9C-45EA-8C48-52E6D5C4B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647055"/>
            <a:ext cx="8111729" cy="9715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/>
              <a:t>Income elasticity questions</a:t>
            </a:r>
            <a:endParaRPr lang="en-US" altLang="en-US"/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282E4978-1895-4BC2-A590-F5FBE986D7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5656" y="1844824"/>
            <a:ext cx="4057650" cy="3550444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altLang="en-US" sz="1950"/>
              <a:t>Define YeD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altLang="en-US" sz="1950"/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altLang="en-US" sz="1950"/>
              <a:t>What is the formula?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altLang="en-US" sz="1950"/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altLang="en-US" sz="1950"/>
              <a:t>What type of YED would you expect a luxury good should have?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altLang="en-US" sz="1950"/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altLang="en-US" sz="1950"/>
              <a:t>Identify the different types of YED in the table…</a:t>
            </a:r>
            <a:endParaRPr lang="en-US" altLang="en-US" sz="1950"/>
          </a:p>
        </p:txBody>
      </p:sp>
      <p:graphicFrame>
        <p:nvGraphicFramePr>
          <p:cNvPr id="136229" name="Group 37">
            <a:extLst>
              <a:ext uri="{FF2B5EF4-FFF2-40B4-BE49-F238E27FC236}">
                <a16:creationId xmlns:a16="http://schemas.microsoft.com/office/drawing/2014/main" id="{4C79B87F-2ECA-4EC7-91A3-76AEB3E178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1937967"/>
              </p:ext>
            </p:extLst>
          </p:nvPr>
        </p:nvGraphicFramePr>
        <p:xfrm>
          <a:off x="5868144" y="1858557"/>
          <a:ext cx="2977753" cy="337971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8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Product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YED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Luxury choc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+2.4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Whisky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+4.1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Digestive Biscuits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+0.6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Apples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+0.2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Own brand baked beans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-0.4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8A852C1-BC80-27A0-D6D1-B01C209DF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79C0DD-31F1-58FA-3299-61145C7AA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1963EE9-C4CA-0930-823C-849A6FC50BB6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D80B3-8778-DBBD-669A-DD256E6CFBDD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AB98FD5-0D24-47B0-BB44-8E3A99797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764704"/>
            <a:ext cx="8111729" cy="9715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/>
              <a:t>Income elasticity questions</a:t>
            </a:r>
            <a:endParaRPr lang="en-US" altLang="en-US"/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A0F8125E-C6DD-40DE-94F8-7D3BA93750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5656" y="1962473"/>
            <a:ext cx="4057650" cy="3550444"/>
          </a:xfrm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altLang="en-US" sz="1950"/>
              <a:t>Calculate the effect a 5% fall in income would have on each product.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altLang="en-US" sz="195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altLang="en-US" sz="1950"/>
              <a:t>For each product, calculate the change in income required for a 15% increase in demand.</a:t>
            </a:r>
            <a:endParaRPr lang="en-US" altLang="en-US" sz="1950"/>
          </a:p>
        </p:txBody>
      </p:sp>
      <p:graphicFrame>
        <p:nvGraphicFramePr>
          <p:cNvPr id="136229" name="Group 37">
            <a:extLst>
              <a:ext uri="{FF2B5EF4-FFF2-40B4-BE49-F238E27FC236}">
                <a16:creationId xmlns:a16="http://schemas.microsoft.com/office/drawing/2014/main" id="{6E83189E-A53F-48A9-8F67-B2C3E4C4F4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0463390"/>
              </p:ext>
            </p:extLst>
          </p:nvPr>
        </p:nvGraphicFramePr>
        <p:xfrm>
          <a:off x="5796136" y="1962473"/>
          <a:ext cx="2977753" cy="337971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89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Product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YED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Luxury choc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+2.4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Whisky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+4.1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Digestive Biscuits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+0.6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Apples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+0.2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Own brand baked beans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7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-0.4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4834A45-166D-08E6-904C-953F4A45D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B5259-96B0-09E3-4F41-A1FF40306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2BF0449-BBD0-67E5-B92F-6458A45607C1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87693-D1D6-D123-EE13-F3914C48A38D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8EA73C95-AA1F-4957-9086-EE415FEFF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160" y="1135857"/>
            <a:ext cx="5400675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 anchor="ctr"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GB" altLang="en-US" sz="2925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Content Placeholder 2">
            <a:extLst>
              <a:ext uri="{FF2B5EF4-FFF2-40B4-BE49-F238E27FC236}">
                <a16:creationId xmlns:a16="http://schemas.microsoft.com/office/drawing/2014/main" id="{9C79F09D-4469-4F03-A37C-D029ABC8B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28650" lvl="1" indent="-285750" algn="l">
              <a:spcBef>
                <a:spcPct val="5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Demand is sensitive to changes in real incomes</a:t>
            </a:r>
          </a:p>
          <a:p>
            <a:pPr marL="628650" lvl="1" indent="-285750" algn="l">
              <a:spcBef>
                <a:spcPct val="5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Demand is therefore </a:t>
            </a:r>
            <a:r>
              <a:rPr lang="en-GB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cyclical</a:t>
            </a: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– in an economic expansion, demand will grow strongly. In a recession demand may fall sharply</a:t>
            </a:r>
          </a:p>
          <a:p>
            <a:pPr marL="628650" lvl="1" indent="-285750" algn="l">
              <a:spcBef>
                <a:spcPct val="5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Can be difficult for businesses to accurately forecast demand and make capital investment decisions</a:t>
            </a:r>
          </a:p>
          <a:p>
            <a:pPr marL="628650" lvl="1" indent="-285750" algn="l">
              <a:spcBef>
                <a:spcPct val="5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Potential rewards are greater in the long run (as incomes trend upwards over time)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09C92D-E2E4-4A54-B73E-E937BC55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Income Elasticity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D00B3-DB90-D9B5-8653-BA2DA84C8F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9D334-8EB8-D2A1-23EA-0A45CDCBF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74FA690-B787-1A71-EEE2-689CAF1B7B79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740B2-6024-A579-2F7E-0A287131E992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71785D55-B1FB-414F-AC67-87853730A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001" y="854546"/>
            <a:ext cx="5400675" cy="7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7" tIns="34289" rIns="68577" bIns="34289" anchor="ctr"/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en-US" sz="2925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32322386-1FFF-43C2-B187-DD3BF87004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28650" lvl="1" indent="-285750" algn="l">
              <a:spcBef>
                <a:spcPct val="5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Demand is </a:t>
            </a:r>
            <a:r>
              <a:rPr lang="en-GB" alt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more stable during fluctuations</a:t>
            </a: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in the economic cycle</a:t>
            </a:r>
          </a:p>
          <a:p>
            <a:pPr marL="628650" lvl="1" indent="-285750" algn="l">
              <a:spcBef>
                <a:spcPct val="50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GB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More predictable outcomes for firms that produce/invest in low elasticity products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87C9A-9131-407A-BABD-10AB532D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Income Elasticity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65F3E-0193-489E-EDEE-372372E5D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1AF5AD-15C3-2DF3-E4EC-D37B39127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9584DB5-E1E7-A518-58FA-B3C43E3171D9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1996D-3199-494C-3448-2BF675E0AD43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Placeholder 2">
            <a:extLst>
              <a:ext uri="{FF2B5EF4-FFF2-40B4-BE49-F238E27FC236}">
                <a16:creationId xmlns:a16="http://schemas.microsoft.com/office/drawing/2014/main" id="{B538E3D6-52D4-4CAD-A599-538D6505353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dirty="0"/>
              <a:t>Investment planning – which investments will give us the best future sales based on predicted incomes?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dirty="0"/>
              <a:t>Production planning – do we need to increase capacity for example if incomes are expected to rise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altLang="en-US" dirty="0"/>
              <a:t>Product switching – some firms are able to switch products e.g. in a recession they will produce inferior goods</a:t>
            </a:r>
            <a:endParaRPr lang="en-US" alt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dirty="0"/>
              <a:t>Managers at supermarkets know they will have to stock more budget (negative YED) products in a recession</a:t>
            </a:r>
            <a:endParaRPr lang="en-GB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17ADF-5A2A-4696-B6FA-0D6C59C1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Uses of YED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38B4E60C-1B5F-461A-B213-0ACFD498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54" y="5228657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>
            <a:extLst>
              <a:ext uri="{FF2B5EF4-FFF2-40B4-BE49-F238E27FC236}">
                <a16:creationId xmlns:a16="http://schemas.microsoft.com/office/drawing/2014/main" id="{10AE4149-31C8-4426-B332-4EC587E5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r="15506"/>
          <a:stretch>
            <a:fillRect/>
          </a:stretch>
        </p:blipFill>
        <p:spPr bwMode="auto">
          <a:xfrm>
            <a:off x="7092280" y="5228657"/>
            <a:ext cx="1051322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3B497-5105-2BA8-C0D8-6205E9D43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D0460-1C22-CB10-EB6C-DC20E6E46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DCC83F9-F88A-174A-23D1-6DCBF0BB1A5D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3DAA1-7153-256C-D40D-6A6243D7349B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587963-95EC-4D48-B8E3-A867E88E9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YED is an only an estimate and people’s buying habits change all the time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dirty="0"/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/>
              <a:t>Income is only one of a range of factors that affects demand – for some products income is the most important determinant, for others it might be the price of substitutes or the price of the product itself</a:t>
            </a:r>
            <a:endParaRPr lang="en-GB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405A7-5063-4F5C-8E60-B4023451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Limitations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77F48-7DF9-5E2A-DC8A-BB09EA790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DFE0D-8595-BBEB-8C06-324687F0F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8FA0AAD-2AE0-FAB6-A97E-50C52F12DD77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CDF95-554A-5388-66D4-193EC9C38BEA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C20E054-F39A-40CB-9368-81062D0E5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What products do you buy if you are relatively poor/rich?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Which products demand wouldn’t change if your income changes?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Explain which product you think is least likely to change and why.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BEE98A-9B9C-48DE-BE6F-5797FD51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3803C-992B-1537-E5A0-1B3D3AD4F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C3CA75-675D-ADF3-00CE-758ED5AEB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4C52E97-260F-6343-545D-D38698627CDB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A5A92-8EC7-A25E-177E-CF47B80778F3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9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t"/>
          <a:lstStyle/>
          <a:p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Are you able to explain Income elasticity of demand?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Are you able to analyse the impacts of income elasticity on normal and inferior goods?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Can you work out the income elasticity for different goods?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noFill/>
          </a:ln>
        </p:spPr>
        <p:txBody>
          <a:bodyPr/>
          <a:lstStyle/>
          <a:p>
            <a:r>
              <a:rPr lang="en-GB" dirty="0"/>
              <a:t>Lesson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FD1FC-0421-601F-1117-6DE3E96C9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70D27-BCF2-9587-FDF9-2E52E6DC4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41FFDDD-4A74-B2B8-22C2-ADE4770625A0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DCEBF-4C69-9886-1A7F-0590B67D545A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5E3B8BF7-60A0-4661-81D2-F36B07A4DE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3716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Income elasticity of demand (</a:t>
            </a:r>
            <a:r>
              <a:rPr lang="en-US" sz="2400" dirty="0" err="1"/>
              <a:t>Yed</a:t>
            </a:r>
            <a:r>
              <a:rPr lang="en-US" sz="2400" dirty="0"/>
              <a:t>) measures the relationship between a change in quantity demanded and a change in real income </a:t>
            </a:r>
          </a:p>
          <a:p>
            <a:pPr marL="34290" indent="0" algn="ctr" fontAlgn="auto">
              <a:spcAft>
                <a:spcPts val="0"/>
              </a:spcAft>
              <a:buNone/>
              <a:defRPr/>
            </a:pPr>
            <a:r>
              <a:rPr lang="en-US" sz="3000" dirty="0"/>
              <a:t>or</a:t>
            </a:r>
            <a:r>
              <a:rPr lang="en-US" sz="2400" dirty="0"/>
              <a:t> </a:t>
            </a:r>
          </a:p>
          <a:p>
            <a:pPr marL="34290" indent="0" algn="ctr" fontAlgn="auto">
              <a:spcAft>
                <a:spcPts val="0"/>
              </a:spcAft>
              <a:buNone/>
              <a:defRPr/>
            </a:pPr>
            <a:endParaRPr lang="en-US" sz="2400" dirty="0"/>
          </a:p>
          <a:p>
            <a:pPr indent="-137160" fontAlgn="auto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/>
              <a:t>The responsiveness of demand to a change in real income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CE62F2A-FCC9-4B66-963D-CD81E0598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/>
              <a:t>Definition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1A5ABA-6BDB-056A-19B6-C0FCDBC2C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7DFA3-217F-E165-D4AD-158B93A8D4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355BB54-8F07-0099-FD10-ED123D19DC5B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5A040E-518D-4E64-ED3E-65A4110E70DD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317AFA-C007-409F-A104-E67247C091F7}"/>
              </a:ext>
            </a:extLst>
          </p:cNvPr>
          <p:cNvSpPr/>
          <p:nvPr/>
        </p:nvSpPr>
        <p:spPr>
          <a:xfrm>
            <a:off x="1835696" y="2285603"/>
            <a:ext cx="6544661" cy="2286794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62F5816-0419-4426-94F8-5F4BB32E3C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672" y="2708920"/>
            <a:ext cx="6544661" cy="2589904"/>
          </a:xfrm>
        </p:spPr>
        <p:txBody>
          <a:bodyPr rtlCol="0">
            <a:normAutofit/>
          </a:bodyPr>
          <a:lstStyle/>
          <a:p>
            <a:pPr indent="-137160" fontAlgn="auto">
              <a:spcAft>
                <a:spcPts val="0"/>
              </a:spcAft>
              <a:buFont typeface="Wingdings" charset="2"/>
              <a:buChar char="§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" indent="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sz="2550" dirty="0">
                <a:solidFill>
                  <a:schemeClr val="bg1"/>
                </a:solidFill>
              </a:rPr>
              <a:t>YED = 	</a:t>
            </a:r>
            <a:r>
              <a:rPr lang="en-GB" sz="2550" u="sng" dirty="0">
                <a:solidFill>
                  <a:schemeClr val="bg1"/>
                </a:solidFill>
              </a:rPr>
              <a:t>% change in demand</a:t>
            </a:r>
            <a:r>
              <a:rPr lang="en-GB" sz="2550" dirty="0">
                <a:solidFill>
                  <a:schemeClr val="bg1"/>
                </a:solidFill>
              </a:rPr>
              <a:t> </a:t>
            </a:r>
          </a:p>
          <a:p>
            <a:pPr indent="-137160"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sz="2550" dirty="0">
                <a:solidFill>
                  <a:schemeClr val="bg1"/>
                </a:solidFill>
              </a:rPr>
              <a:t>	        % change in income</a:t>
            </a:r>
            <a:endParaRPr lang="en-US" sz="2550" dirty="0">
              <a:solidFill>
                <a:schemeClr val="bg1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3AC6F1A-8F62-4217-8AE9-4DD43F76B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Formula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219E9-8187-7ACC-2EEA-43B9427872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CDF8F-7E70-C922-5CE3-96921BE678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917C34D-9526-A510-990A-1E45017753E3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18D6C-20A6-4159-2292-081E306814FC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A53FC6C-E8D6-4206-997E-C16BF713C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4375" y="805929"/>
            <a:ext cx="7398544" cy="8905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Income Elasticity of Demand: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A8A5222-07E2-4BE8-9390-13EA6365AC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84375" y="2060848"/>
            <a:ext cx="3489722" cy="2326481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b="1"/>
              <a:t>Normal Good</a:t>
            </a:r>
            <a:r>
              <a:rPr lang="en-GB" altLang="en-US"/>
              <a:t> – demand rises as income rises and vice versa</a:t>
            </a:r>
          </a:p>
          <a:p>
            <a:endParaRPr lang="en-GB" altLang="en-US"/>
          </a:p>
          <a:p>
            <a:endParaRPr lang="en-GB" altLang="en-US"/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412" name="Content Placeholder 1">
            <a:extLst>
              <a:ext uri="{FF2B5EF4-FFF2-40B4-BE49-F238E27FC236}">
                <a16:creationId xmlns:a16="http://schemas.microsoft.com/office/drawing/2014/main" id="{4D482183-3C69-484D-9CAA-B8514245C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112" y="2060848"/>
            <a:ext cx="3348038" cy="2326481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b="1"/>
              <a:t>Inferior Good</a:t>
            </a:r>
            <a:r>
              <a:rPr lang="en-GB" altLang="en-US"/>
              <a:t> – demand falls as income rises and vice versa</a:t>
            </a:r>
          </a:p>
          <a:p>
            <a:endParaRPr lang="en-GB" altLang="en-US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0AFDEBB9-86F6-45CD-96E1-2F97EA2E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69" y="2657352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A5EECDD8-05B0-40F6-8229-A5F47FC7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53" y="2671639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A5C236-5847-4637-B2CC-D50E8BD5F7A0}"/>
              </a:ext>
            </a:extLst>
          </p:cNvPr>
          <p:cNvSpPr/>
          <p:nvPr/>
        </p:nvSpPr>
        <p:spPr>
          <a:xfrm>
            <a:off x="5074097" y="4490289"/>
            <a:ext cx="417552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>
              <a:defRPr/>
            </a:pPr>
            <a:r>
              <a:rPr lang="en-US" sz="2700" dirty="0">
                <a:ln w="0"/>
                <a:solidFill>
                  <a:srgbClr val="D3481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/>
              </a:rPr>
              <a:t>Why does this happen?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0E548-83A0-CF1B-8C6A-5741E6D6B1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923931-BB05-1DC7-F78D-323621A5D9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D9E4D98-A15F-BAF3-7817-9CA5C7FA7B27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AFEDD-A53D-38DA-D990-8F3FB502F8DD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088E69A-4678-49EB-A25D-8FFAC7D0D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2775" y="258878"/>
            <a:ext cx="7183040" cy="86558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Look out for the sign…!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6D074CA-B183-451C-9C2A-27AFAB1FB4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8155" y="4311309"/>
            <a:ext cx="4914900" cy="2321719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altLang="en-US" b="1" u="sng">
              <a:solidFill>
                <a:srgbClr val="FF0066"/>
              </a:solidFill>
            </a:endParaRPr>
          </a:p>
          <a:p>
            <a:r>
              <a:rPr lang="en-GB" altLang="en-US"/>
              <a:t>A negative sign (-) denotes </a:t>
            </a:r>
            <a:br>
              <a:rPr lang="en-GB" altLang="en-US"/>
            </a:br>
            <a:r>
              <a:rPr lang="en-GB" altLang="en-US"/>
              <a:t>an </a:t>
            </a:r>
            <a:r>
              <a:rPr lang="en-GB" altLang="en-US" b="1" u="sng">
                <a:solidFill>
                  <a:schemeClr val="tx2"/>
                </a:solidFill>
              </a:rPr>
              <a:t>inferior good</a:t>
            </a: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D52DA3E-B509-47F7-9866-A6368E584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47920"/>
            <a:ext cx="4733925" cy="23217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286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ill Sans MT" panose="020B0502020104020203" pitchFamily="34" charset="0"/>
              </a:defRPr>
            </a:lvl1pPr>
            <a:lvl2pPr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2pPr>
            <a:lvl3pPr marL="6858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3pPr>
            <a:lvl4pPr marL="914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4pPr>
            <a:lvl5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5pPr>
            <a:lvl6pPr marL="1600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6pPr>
            <a:lvl7pPr marL="20574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7pPr>
            <a:lvl8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8pPr>
            <a:lvl9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ill Sans MT" panose="020B0502020104020203" pitchFamily="34" charset="0"/>
              </a:defRPr>
            </a:lvl9pPr>
          </a:lstStyle>
          <a:p>
            <a:pPr marL="171450" indent="-171450" defTabSz="685800" fontAlgn="base">
              <a:spcBef>
                <a:spcPts val="750"/>
              </a:spcBef>
              <a:spcAft>
                <a:spcPct val="0"/>
              </a:spcAft>
              <a:buClr>
                <a:srgbClr val="9B2D1F"/>
              </a:buClr>
            </a:pPr>
            <a:r>
              <a:rPr lang="en-GB" altLang="en-US"/>
              <a:t>A positive sign (+) denotes a </a:t>
            </a:r>
            <a:r>
              <a:rPr lang="en-GB" altLang="en-US" b="1" u="sng">
                <a:solidFill>
                  <a:srgbClr val="696464"/>
                </a:solidFill>
              </a:rPr>
              <a:t>normal good</a:t>
            </a:r>
          </a:p>
          <a:p>
            <a:pPr marL="171450" indent="-171450" defTabSz="685800" fontAlgn="base">
              <a:spcBef>
                <a:spcPts val="750"/>
              </a:spcBef>
              <a:spcAft>
                <a:spcPct val="0"/>
              </a:spcAft>
              <a:buClr>
                <a:srgbClr val="9B2D1F"/>
              </a:buClr>
              <a:buNone/>
            </a:pPr>
            <a:endParaRPr lang="en-GB" altLang="en-US" b="1" u="sng">
              <a:solidFill>
                <a:srgbClr val="FF0066"/>
              </a:solidFill>
            </a:endParaRP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545AFD96-1DD6-4434-8775-B1B1FB98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15" y="1978927"/>
            <a:ext cx="1727597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EC878165-C12A-405B-999F-4A71F1F0D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52" y="4468118"/>
            <a:ext cx="19859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281CC-C15C-359B-8B95-FD76C719B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89396-DFB3-003F-35C8-AC18213663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EC61DEF-37C0-636F-8B39-FA59BC4437B6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9893E3-B252-D7A8-EA08-F7A61BB13378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4351E2E-1F5D-4C18-A99C-597AEECFB5D1}"/>
              </a:ext>
            </a:extLst>
          </p:cNvPr>
          <p:cNvSpPr/>
          <p:nvPr/>
        </p:nvSpPr>
        <p:spPr>
          <a:xfrm>
            <a:off x="5436096" y="1968377"/>
            <a:ext cx="3186113" cy="2250281"/>
          </a:xfrm>
          <a:prstGeom prst="roundRect">
            <a:avLst>
              <a:gd name="adj" fmla="val 7130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BECD623-5979-41CD-98B5-B466371B684A}"/>
              </a:ext>
            </a:extLst>
          </p:cNvPr>
          <p:cNvSpPr/>
          <p:nvPr/>
        </p:nvSpPr>
        <p:spPr>
          <a:xfrm>
            <a:off x="5436096" y="4365104"/>
            <a:ext cx="3186113" cy="1513285"/>
          </a:xfrm>
          <a:prstGeom prst="roundRect">
            <a:avLst>
              <a:gd name="adj" fmla="val 7130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D8BD54-A64F-43D2-A8CF-33761D930731}"/>
              </a:ext>
            </a:extLst>
          </p:cNvPr>
          <p:cNvSpPr/>
          <p:nvPr/>
        </p:nvSpPr>
        <p:spPr>
          <a:xfrm>
            <a:off x="1602284" y="2070770"/>
            <a:ext cx="2862263" cy="2970609"/>
          </a:xfrm>
          <a:prstGeom prst="roundRect">
            <a:avLst>
              <a:gd name="adj" fmla="val 7130"/>
            </a:avLst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39041439-6BF8-4C72-AFF8-01F221CFC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3938" y="1017067"/>
            <a:ext cx="7128272" cy="65008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basic details you need to know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0EB1CA4-45EF-407B-B46A-0ADB69F2318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655862" y="2674417"/>
            <a:ext cx="2690813" cy="2160985"/>
          </a:xfrm>
        </p:spPr>
        <p:txBody>
          <a:bodyPr rtlCol="0">
            <a:normAutofit/>
          </a:bodyPr>
          <a:lstStyle/>
          <a:p>
            <a:pPr indent="-137160" fontAlgn="auto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65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Have a </a:t>
            </a:r>
            <a:r>
              <a:rPr lang="en-US" sz="1650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positive income elasticity</a:t>
            </a:r>
            <a:r>
              <a:rPr lang="en-US" sz="165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of demand:</a:t>
            </a:r>
          </a:p>
          <a:p>
            <a:pPr marL="377190" lvl="1" indent="-137160" fontAlgn="auto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35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As consumers’ income rises, so more is demanded at each price level</a:t>
            </a:r>
            <a:br>
              <a:rPr lang="en-US" sz="1350" dirty="0">
                <a:solidFill>
                  <a:schemeClr val="bg2">
                    <a:lumMod val="90000"/>
                    <a:lumOff val="10000"/>
                  </a:schemeClr>
                </a:solidFill>
              </a:rPr>
            </a:br>
            <a:endParaRPr lang="en-US" sz="135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77190" lvl="1" indent="-137160" fontAlgn="auto">
              <a:lnSpc>
                <a:spcPct val="90000"/>
              </a:lnSpc>
              <a:spcBef>
                <a:spcPct val="60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35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Normal goods have an income elasticity of demand of between 0 and +1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009C4AFC-27C7-4B44-A81B-B3B22FD074CB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5490866" y="2043386"/>
            <a:ext cx="3077765" cy="2321719"/>
          </a:xfrm>
        </p:spPr>
        <p:txBody>
          <a:bodyPr rtlCol="0">
            <a:normAutofit/>
          </a:bodyPr>
          <a:lstStyle/>
          <a:p>
            <a:pPr marL="34290" indent="0" algn="ctr" fontAlgn="auto">
              <a:lnSpc>
                <a:spcPct val="80000"/>
              </a:lnSpc>
              <a:spcBef>
                <a:spcPct val="60000"/>
              </a:spcBef>
              <a:spcAft>
                <a:spcPts val="0"/>
              </a:spcAft>
              <a:buNone/>
              <a:defRPr/>
            </a:pPr>
            <a:r>
              <a:rPr lang="en-US" sz="21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Luxury Goods</a:t>
            </a:r>
          </a:p>
          <a:p>
            <a:pPr indent="-137160" fontAlgn="auto">
              <a:lnSpc>
                <a:spcPct val="80000"/>
              </a:lnSpc>
              <a:spcBef>
                <a:spcPct val="60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65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Have a positive income elasticity of demand &gt; +1:</a:t>
            </a:r>
            <a:br>
              <a:rPr lang="en-US" sz="1650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en-US" sz="1650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377190" lvl="1" indent="-137160" fontAlgn="auto">
              <a:lnSpc>
                <a:spcPct val="80000"/>
              </a:lnSpc>
              <a:spcBef>
                <a:spcPct val="60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35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Demand rises more than proportionate to a change in income</a:t>
            </a:r>
          </a:p>
          <a:p>
            <a:pPr marL="377190" lvl="1" indent="-137160" fontAlgn="auto">
              <a:lnSpc>
                <a:spcPct val="80000"/>
              </a:lnSpc>
              <a:spcBef>
                <a:spcPct val="60000"/>
              </a:spcBef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35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Sometimes called </a:t>
            </a:r>
            <a:r>
              <a:rPr lang="en-US" sz="1350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superior</a:t>
            </a:r>
            <a:r>
              <a:rPr lang="en-US" sz="135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goods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1BA2949-2F70-428E-93FF-FF3436CA0B2F}"/>
              </a:ext>
            </a:extLst>
          </p:cNvPr>
          <p:cNvSpPr txBox="1">
            <a:spLocks noChangeArrowheads="1"/>
          </p:cNvSpPr>
          <p:nvPr/>
        </p:nvSpPr>
        <p:spPr>
          <a:xfrm>
            <a:off x="5543253" y="4419873"/>
            <a:ext cx="2862263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ctr" defTabSz="685800">
              <a:lnSpc>
                <a:spcPct val="80000"/>
              </a:lnSpc>
              <a:spcBef>
                <a:spcPct val="60000"/>
              </a:spcBef>
              <a:buClr>
                <a:srgbClr val="696464"/>
              </a:buClr>
              <a:buNone/>
              <a:defRPr/>
            </a:pPr>
            <a:r>
              <a:rPr lang="en-US" sz="2100" dirty="0">
                <a:solidFill>
                  <a:srgbClr val="E9E5DC">
                    <a:lumMod val="75000"/>
                  </a:srgbClr>
                </a:solidFill>
                <a:latin typeface="Gill Sans MT" panose="020B0502020104020203"/>
                <a:cs typeface="Arial" charset="0"/>
              </a:rPr>
              <a:t>Inferior goods</a:t>
            </a:r>
          </a:p>
          <a:p>
            <a:pPr marL="171450" indent="-137160" defTabSz="685800">
              <a:lnSpc>
                <a:spcPct val="80000"/>
              </a:lnSpc>
              <a:spcBef>
                <a:spcPct val="60000"/>
              </a:spcBef>
              <a:buClr>
                <a:srgbClr val="696464"/>
              </a:buClr>
              <a:defRPr/>
            </a:pPr>
            <a:r>
              <a:rPr lang="en-US" sz="1650" dirty="0">
                <a:solidFill>
                  <a:prstClr val="white">
                    <a:lumMod val="85000"/>
                    <a:lumOff val="15000"/>
                  </a:prstClr>
                </a:solidFill>
                <a:latin typeface="Gill Sans MT" panose="020B0502020104020203"/>
              </a:rPr>
              <a:t>Have a </a:t>
            </a:r>
            <a:r>
              <a:rPr lang="en-US" sz="1650" b="1" u="sng" dirty="0">
                <a:solidFill>
                  <a:prstClr val="white">
                    <a:lumMod val="85000"/>
                    <a:lumOff val="15000"/>
                  </a:prstClr>
                </a:solidFill>
                <a:latin typeface="Gill Sans MT" panose="020B0502020104020203"/>
              </a:rPr>
              <a:t>negative income elasticity </a:t>
            </a:r>
            <a:r>
              <a:rPr lang="en-US" sz="1650" dirty="0">
                <a:solidFill>
                  <a:prstClr val="white">
                    <a:lumMod val="85000"/>
                    <a:lumOff val="15000"/>
                  </a:prstClr>
                </a:solidFill>
                <a:latin typeface="Gill Sans MT" panose="020B0502020104020203"/>
              </a:rPr>
              <a:t>of demand:</a:t>
            </a:r>
          </a:p>
          <a:p>
            <a:pPr marL="377190" lvl="1" indent="-137160" defTabSz="685800">
              <a:lnSpc>
                <a:spcPct val="80000"/>
              </a:lnSpc>
              <a:spcBef>
                <a:spcPct val="60000"/>
              </a:spcBef>
              <a:buClr>
                <a:srgbClr val="696464"/>
              </a:buClr>
              <a:defRPr/>
            </a:pPr>
            <a:r>
              <a:rPr lang="en-US" sz="1350" dirty="0">
                <a:solidFill>
                  <a:srgbClr val="E9E5DC">
                    <a:lumMod val="90000"/>
                    <a:lumOff val="10000"/>
                  </a:srgbClr>
                </a:solidFill>
                <a:latin typeface="Gill Sans MT" panose="020B0502020104020203"/>
              </a:rPr>
              <a:t>Demand falls as income rises</a:t>
            </a:r>
          </a:p>
        </p:txBody>
      </p:sp>
      <p:sp>
        <p:nvSpPr>
          <p:cNvPr id="10249" name="TextBox 1">
            <a:extLst>
              <a:ext uri="{FF2B5EF4-FFF2-40B4-BE49-F238E27FC236}">
                <a16:creationId xmlns:a16="http://schemas.microsoft.com/office/drawing/2014/main" id="{F8D22A74-F9A4-46D3-A0C6-568647F29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856" y="2188641"/>
            <a:ext cx="1917513" cy="4154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42900" eaLnBrk="1" hangingPunct="1">
              <a:defRPr/>
            </a:pPr>
            <a:r>
              <a:rPr lang="en-GB" altLang="en-US" sz="2100" dirty="0">
                <a:solidFill>
                  <a:srgbClr val="E9E5DC">
                    <a:lumMod val="75000"/>
                  </a:srgbClr>
                </a:solidFill>
              </a:rPr>
              <a:t>Normal Goods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D9FD55-F549-3980-FB87-791DEF641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0" y="1412776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4F06C5-EDDB-3711-124E-CC91E9B64C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3" y="97765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23A373-1056-CAD5-9F68-0FEE3A0F5634}"/>
              </a:ext>
            </a:extLst>
          </p:cNvPr>
          <p:cNvSpPr txBox="1">
            <a:spLocks/>
          </p:cNvSpPr>
          <p:nvPr/>
        </p:nvSpPr>
        <p:spPr>
          <a:xfrm>
            <a:off x="1321347" y="652655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4789B-50AC-0097-C06C-76469A6CAC9C}"/>
              </a:ext>
            </a:extLst>
          </p:cNvPr>
          <p:cNvSpPr txBox="1"/>
          <p:nvPr/>
        </p:nvSpPr>
        <p:spPr>
          <a:xfrm>
            <a:off x="5940152" y="65313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Custom 1">
      <a:dk1>
        <a:srgbClr val="FF0000"/>
      </a:dk1>
      <a:lt1>
        <a:sysClr val="window" lastClr="FFFFFF"/>
      </a:lt1>
      <a:dk2>
        <a:srgbClr val="FF0000"/>
      </a:dk2>
      <a:lt2>
        <a:srgbClr val="FFFFFF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nge Re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DC3638E3742B0B79B63F34FDF66" ma:contentTypeVersion="3" ma:contentTypeDescription="Create a new document." ma:contentTypeScope="" ma:versionID="d64795dab92fb0753da3ac3dcea45ebb">
  <xsd:schema xmlns:xsd="http://www.w3.org/2001/XMLSchema" xmlns:xs="http://www.w3.org/2001/XMLSchema" xmlns:p="http://schemas.microsoft.com/office/2006/metadata/properties" xmlns:ns2="f8e32401-6fd2-4ce4-872f-f2e7513af3c3" targetNamespace="http://schemas.microsoft.com/office/2006/metadata/properties" ma:root="true" ma:fieldsID="c461cdc0747bd0c959b2f0c83f7c3984" ns2:_="">
    <xsd:import namespace="f8e32401-6fd2-4ce4-872f-f2e7513af3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32401-6fd2-4ce4-872f-f2e7513af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E3E26-20AC-4FAC-BE23-59E77CED4C83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CF3CAD-AE0A-4519-8AFF-EF38E3A8944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e32401-6fd2-4ce4-872f-f2e7513af3c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D8857A-B30D-4632-880E-7EA679CB36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1624</Words>
  <Application>Microsoft Office PowerPoint</Application>
  <PresentationFormat>On-screen Show (4:3)</PresentationFormat>
  <Paragraphs>231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Calibri Light</vt:lpstr>
      <vt:lpstr>Century Gothic</vt:lpstr>
      <vt:lpstr>gg sans</vt:lpstr>
      <vt:lpstr>Gill Sans MT</vt:lpstr>
      <vt:lpstr>Kristen ITC</vt:lpstr>
      <vt:lpstr>Times New Roman</vt:lpstr>
      <vt:lpstr>Tw Cen MT</vt:lpstr>
      <vt:lpstr>Tw Cen MT Condensed</vt:lpstr>
      <vt:lpstr>Wingdings</vt:lpstr>
      <vt:lpstr>Wingdings 3</vt:lpstr>
      <vt:lpstr>1_Office Theme</vt:lpstr>
      <vt:lpstr>Integral</vt:lpstr>
      <vt:lpstr>2.2.4 Income elasticity of demand</vt:lpstr>
      <vt:lpstr>Recall</vt:lpstr>
      <vt:lpstr>Starter</vt:lpstr>
      <vt:lpstr>Lesson Objectives</vt:lpstr>
      <vt:lpstr>Definition</vt:lpstr>
      <vt:lpstr>Formula</vt:lpstr>
      <vt:lpstr>Income Elasticity of Demand:</vt:lpstr>
      <vt:lpstr>Look out for the sign…!</vt:lpstr>
      <vt:lpstr>The basic details you need to know</vt:lpstr>
      <vt:lpstr>Positive Income Elasticity</vt:lpstr>
      <vt:lpstr>Positive Income Elastic Demand</vt:lpstr>
      <vt:lpstr>Elastic or Inelastic +YeD?</vt:lpstr>
      <vt:lpstr>Negative Income Elasticity</vt:lpstr>
      <vt:lpstr>Negative Income Elasticity</vt:lpstr>
      <vt:lpstr>Negative YeD Diagram = Inferior goods</vt:lpstr>
      <vt:lpstr>Zero Income Elasticity</vt:lpstr>
      <vt:lpstr>To summarise</vt:lpstr>
      <vt:lpstr>Look for the signs!</vt:lpstr>
      <vt:lpstr>For example:</vt:lpstr>
      <vt:lpstr>Income elasticity questions</vt:lpstr>
      <vt:lpstr>Income elasticity questions</vt:lpstr>
      <vt:lpstr>High Income Elasticity</vt:lpstr>
      <vt:lpstr>Low Income Elasticity</vt:lpstr>
      <vt:lpstr>Uses of YED</vt:lpstr>
      <vt:lpstr>Limitations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</dc:title>
  <dc:creator>Time2Resources</dc:creator>
  <cp:lastModifiedBy>Chezka Mae Madrona</cp:lastModifiedBy>
  <cp:revision>381</cp:revision>
  <cp:lastPrinted>2020-03-03T10:35:32Z</cp:lastPrinted>
  <dcterms:created xsi:type="dcterms:W3CDTF">2009-08-01T13:37:35Z</dcterms:created>
  <dcterms:modified xsi:type="dcterms:W3CDTF">2025-03-18T07:53:03Z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0x0101002C436DC3638E3742B0B79B63F34FDF66</vt:lpwstr>
  </property>
</Properties>
</file>