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22"/>
  </p:notesMasterIdLst>
  <p:sldIdLst>
    <p:sldId id="291" r:id="rId6"/>
    <p:sldId id="287" r:id="rId7"/>
    <p:sldId id="288" r:id="rId8"/>
    <p:sldId id="289" r:id="rId9"/>
    <p:sldId id="266" r:id="rId10"/>
    <p:sldId id="267" r:id="rId11"/>
    <p:sldId id="268" r:id="rId12"/>
    <p:sldId id="269" r:id="rId13"/>
    <p:sldId id="270" r:id="rId14"/>
    <p:sldId id="271" r:id="rId15"/>
    <p:sldId id="282" r:id="rId16"/>
    <p:sldId id="272" r:id="rId17"/>
    <p:sldId id="273" r:id="rId18"/>
    <p:sldId id="274" r:id="rId19"/>
    <p:sldId id="283" r:id="rId20"/>
    <p:sldId id="28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0222" autoAdjust="0"/>
  </p:normalViewPr>
  <p:slideViewPr>
    <p:cSldViewPr snapToGrid="0">
      <p:cViewPr varScale="1">
        <p:scale>
          <a:sx n="106" d="100"/>
          <a:sy n="106" d="100"/>
        </p:scale>
        <p:origin x="21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6E90F35C-29DE-4A1C-812D-64F93A7E2A9C}"/>
    <pc:docChg chg="modSld">
      <pc:chgData name="Max Thrilling" userId="1a0901c82f0d6655" providerId="LiveId" clId="{6E90F35C-29DE-4A1C-812D-64F93A7E2A9C}" dt="2023-02-24T15:13:30.553" v="2" actId="207"/>
      <pc:docMkLst>
        <pc:docMk/>
      </pc:docMkLst>
      <pc:sldChg chg="modSp mod">
        <pc:chgData name="Max Thrilling" userId="1a0901c82f0d6655" providerId="LiveId" clId="{6E90F35C-29DE-4A1C-812D-64F93A7E2A9C}" dt="2023-02-24T15:13:30.553" v="2" actId="207"/>
        <pc:sldMkLst>
          <pc:docMk/>
          <pc:sldMk cId="909064739" sldId="272"/>
        </pc:sldMkLst>
        <pc:spChg chg="mod">
          <ac:chgData name="Max Thrilling" userId="1a0901c82f0d6655" providerId="LiveId" clId="{6E90F35C-29DE-4A1C-812D-64F93A7E2A9C}" dt="2023-02-24T15:13:30.553" v="2" actId="207"/>
          <ac:spMkLst>
            <pc:docMk/>
            <pc:sldMk cId="909064739" sldId="27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FF5169-8053-4328-BA94-0F45C3257508}" type="datetimeFigureOut">
              <a:rPr lang="en-GB" smtClean="0"/>
              <a:t>18/03/2025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9CFA46-B2F6-40F7-8351-3DF4A9F3B13B}" type="slidenum">
              <a:rPr lang="en-GB" smtClean="0"/>
              <a:t>‹#›</a:t>
            </a:fld>
            <a:endParaRPr lang="en-GB"/>
          </a:p>
        </p:txBody>
      </p:sp>
    </p:spTree>
    <p:extLst>
      <p:ext uri="{BB962C8B-B14F-4D97-AF65-F5344CB8AC3E}">
        <p14:creationId xmlns:p14="http://schemas.microsoft.com/office/powerpoint/2010/main" val="2316403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Students will be asked questions pertaining to their thoughts on the image. They should arrive at the though of distributing goods etc. </a:t>
            </a:r>
          </a:p>
          <a:p>
            <a:r>
              <a:rPr lang="en-GB" dirty="0"/>
              <a:t>Their thoughts and ideas will be jotted around </a:t>
            </a:r>
            <a:r>
              <a:rPr lang="en-GB"/>
              <a:t>the image </a:t>
            </a:r>
          </a:p>
          <a:p>
            <a:endParaRPr lang="en-GB"/>
          </a:p>
        </p:txBody>
      </p:sp>
      <p:sp>
        <p:nvSpPr>
          <p:cNvPr id="4" name="Slide Number Placeholder 3"/>
          <p:cNvSpPr>
            <a:spLocks noGrp="1"/>
          </p:cNvSpPr>
          <p:nvPr>
            <p:ph type="sldNum" sz="quarter" idx="5"/>
          </p:nvPr>
        </p:nvSpPr>
        <p:spPr/>
        <p:txBody>
          <a:bodyPr/>
          <a:lstStyle/>
          <a:p>
            <a:fld id="{FA9CFA46-B2F6-40F7-8351-3DF4A9F3B13B}" type="slidenum">
              <a:rPr lang="en-GB" smtClean="0"/>
              <a:t>3</a:t>
            </a:fld>
            <a:endParaRPr lang="en-GB"/>
          </a:p>
        </p:txBody>
      </p:sp>
    </p:spTree>
    <p:extLst>
      <p:ext uri="{BB962C8B-B14F-4D97-AF65-F5344CB8AC3E}">
        <p14:creationId xmlns:p14="http://schemas.microsoft.com/office/powerpoint/2010/main" val="201670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27586" y="2667896"/>
            <a:ext cx="8726214" cy="2589904"/>
          </a:xfrm>
          <a:noFill/>
          <a:ln w="76200">
            <a:solidFill>
              <a:srgbClr val="FF0000"/>
            </a:solidFill>
          </a:ln>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18/03/2025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3093234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85544" y="365125"/>
            <a:ext cx="8768255"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2585544" y="1825625"/>
            <a:ext cx="8768256"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54837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193855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539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249708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206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09723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12210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74293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295283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8848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32991" y="456675"/>
            <a:ext cx="8820807" cy="1325563"/>
          </a:xfrm>
          <a:ln w="76200">
            <a:noFill/>
          </a:ln>
        </p:spPr>
        <p:txBody>
          <a:bodyPr/>
          <a:lstStyle/>
          <a:p>
            <a:r>
              <a:rPr lang="en-US" dirty="0"/>
              <a:t>Click to edit Master title style</a:t>
            </a:r>
            <a:endParaRPr lang="en-GB" dirty="0"/>
          </a:p>
        </p:txBody>
      </p:sp>
      <p:sp>
        <p:nvSpPr>
          <p:cNvPr id="3" name="Content Placeholder 2"/>
          <p:cNvSpPr>
            <a:spLocks noGrp="1"/>
          </p:cNvSpPr>
          <p:nvPr>
            <p:ph idx="1"/>
          </p:nvPr>
        </p:nvSpPr>
        <p:spPr>
          <a:xfrm>
            <a:off x="2532992" y="2216075"/>
            <a:ext cx="8820808" cy="3960888"/>
          </a:xfrm>
          <a:ln w="76200">
            <a:no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72781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0812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911657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31258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2992" y="1825625"/>
            <a:ext cx="8820808"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4309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22178" y="1709738"/>
            <a:ext cx="8625271"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2722178" y="4589463"/>
            <a:ext cx="862527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11063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92035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959536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69930" y="365125"/>
            <a:ext cx="8883869"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08598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56903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96318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699104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27586" y="365125"/>
            <a:ext cx="872621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2627586" y="1825625"/>
            <a:ext cx="872621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FC3D2-4269-45B9-B33B-0A1CDC1E157F}" type="slidenum">
              <a:rPr lang="en-GB" smtClean="0"/>
              <a:t>‹#›</a:t>
            </a:fld>
            <a:endParaRPr lang="en-GB"/>
          </a:p>
        </p:txBody>
      </p:sp>
      <p:sp>
        <p:nvSpPr>
          <p:cNvPr id="7" name="Text Box 21"/>
          <p:cNvSpPr txBox="1">
            <a:spLocks noChangeArrowheads="1"/>
          </p:cNvSpPr>
          <p:nvPr userDrawn="1"/>
        </p:nvSpPr>
        <p:spPr bwMode="auto">
          <a:xfrm rot="-5400000">
            <a:off x="-2606039" y="2606042"/>
            <a:ext cx="6858003" cy="1645916"/>
          </a:xfrm>
          <a:prstGeom prst="rect">
            <a:avLst/>
          </a:prstGeom>
          <a:solidFill>
            <a:srgbClr val="C00000"/>
          </a:solid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9600" b="1" i="0" u="none" strike="noStrike" cap="none" normalizeH="0" baseline="0" dirty="0">
                <a:ln>
                  <a:noFill/>
                </a:ln>
                <a:solidFill>
                  <a:srgbClr val="FFFFFF"/>
                </a:solidFill>
                <a:effectLst/>
                <a:latin typeface="Century Gothic" panose="020B0502020202020204" pitchFamily="34" charset="0"/>
              </a:rPr>
              <a:t>Economics</a:t>
            </a:r>
            <a:endParaRPr kumimoji="0" lang="en-US" altLang="en-US" sz="5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417496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3/18/2025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2602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hyperlink" Target="http://www.exampaperspractice.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199" y="4960137"/>
            <a:ext cx="11215511" cy="1463040"/>
          </a:xfrm>
        </p:spPr>
        <p:txBody>
          <a:bodyPr>
            <a:normAutofit/>
          </a:bodyPr>
          <a:lstStyle/>
          <a:p>
            <a:pPr algn="l"/>
            <a:r>
              <a:rPr lang="en-GB" sz="3200" dirty="0"/>
              <a:t>2.2.3 Types of non-price competition</a:t>
            </a:r>
            <a:br>
              <a:rPr lang="en-GB" sz="3200" dirty="0"/>
            </a:br>
            <a:r>
              <a:rPr lang="en-GB" sz="3200" dirty="0"/>
              <a:t>2.2 Firms, consumers and elasticities of demand</a:t>
            </a:r>
            <a:endParaRPr lang="en-GB" sz="1800" dirty="0"/>
          </a:p>
        </p:txBody>
      </p:sp>
      <p:pic>
        <p:nvPicPr>
          <p:cNvPr id="3" name="Picture 2">
            <a:extLst>
              <a:ext uri="{FF2B5EF4-FFF2-40B4-BE49-F238E27FC236}">
                <a16:creationId xmlns:a16="http://schemas.microsoft.com/office/drawing/2014/main" id="{2CAEF78C-C912-111C-B39A-9DB636308048}"/>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4" name="Picture 3">
            <a:extLst>
              <a:ext uri="{FF2B5EF4-FFF2-40B4-BE49-F238E27FC236}">
                <a16:creationId xmlns:a16="http://schemas.microsoft.com/office/drawing/2014/main" id="{0F76F5A9-46EE-E522-B856-E29BA99F8FF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5" name="Footer Placeholder 2">
            <a:extLst>
              <a:ext uri="{FF2B5EF4-FFF2-40B4-BE49-F238E27FC236}">
                <a16:creationId xmlns:a16="http://schemas.microsoft.com/office/drawing/2014/main" id="{92E5D56C-A797-062D-DFF3-83F352EEB58B}"/>
              </a:ext>
            </a:extLst>
          </p:cNvPr>
          <p:cNvSpPr txBox="1">
            <a:spLocks/>
          </p:cNvSpPr>
          <p:nvPr/>
        </p:nvSpPr>
        <p:spPr>
          <a:xfrm>
            <a:off x="1228737" y="6508904"/>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4ABD364-1E8E-D5C8-D438-D65BA5F3B558}"/>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29910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5400" dirty="0"/>
              <a:t>Types of distribution channels</a:t>
            </a:r>
            <a:endParaRPr lang="en-GB" dirty="0"/>
          </a:p>
        </p:txBody>
      </p:sp>
      <p:pic>
        <p:nvPicPr>
          <p:cNvPr id="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6464" y="2089080"/>
            <a:ext cx="8001000" cy="397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F0B1C184-F93A-24B8-D187-C56F59DFD834}"/>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C2CD4C73-AEF0-BD20-431A-C74AEB96CC59}"/>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8FD267F3-6791-89C2-3970-4FBA050A33CB}"/>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C9101E8-331E-8C10-FEE7-FF142CCD95D4}"/>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211498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GB" dirty="0"/>
              <a:t>Student Activity</a:t>
            </a:r>
          </a:p>
        </p:txBody>
      </p:sp>
      <p:sp>
        <p:nvSpPr>
          <p:cNvPr id="9" name="Content Placeholder 2"/>
          <p:cNvSpPr>
            <a:spLocks noGrp="1"/>
          </p:cNvSpPr>
          <p:nvPr>
            <p:ph idx="1"/>
          </p:nvPr>
        </p:nvSpPr>
        <p:spPr>
          <a:ln>
            <a:noFill/>
          </a:ln>
        </p:spPr>
        <p:txBody>
          <a:bodyPr>
            <a:noAutofit/>
          </a:bodyPr>
          <a:lstStyle/>
          <a:p>
            <a:pPr lvl="0">
              <a:lnSpc>
                <a:spcPct val="100000"/>
              </a:lnSpc>
              <a:spcBef>
                <a:spcPts val="1800"/>
              </a:spcBef>
              <a:buSzPct val="80000"/>
            </a:pPr>
            <a:r>
              <a:rPr lang="en-GB" altLang="en-US" sz="3200" dirty="0"/>
              <a:t>Explain the different distribution channels.</a:t>
            </a:r>
          </a:p>
          <a:p>
            <a:pPr lvl="0">
              <a:lnSpc>
                <a:spcPct val="100000"/>
              </a:lnSpc>
              <a:spcBef>
                <a:spcPts val="1800"/>
              </a:spcBef>
              <a:buSzPct val="80000"/>
            </a:pPr>
            <a:r>
              <a:rPr lang="en-GB" altLang="en-US" sz="3200" dirty="0"/>
              <a:t>Analyse the benefits and drawbacks for each type of distribution channels.</a:t>
            </a:r>
          </a:p>
          <a:p>
            <a:pPr lvl="0">
              <a:lnSpc>
                <a:spcPct val="100000"/>
              </a:lnSpc>
              <a:spcBef>
                <a:spcPts val="1800"/>
              </a:spcBef>
              <a:buSzPct val="80000"/>
            </a:pPr>
            <a:r>
              <a:rPr lang="en-GB" sz="3200" dirty="0">
                <a:solidFill>
                  <a:prstClr val="black"/>
                </a:solidFill>
              </a:rPr>
              <a:t>Challenge: Do you think that within the next 5 years there may be a decrease in the number of businesses utilising traditional distribution channels? Explain your reasoning.</a:t>
            </a:r>
            <a:endParaRPr lang="en-GB" altLang="en-US" sz="3200" dirty="0"/>
          </a:p>
        </p:txBody>
      </p:sp>
      <p:pic>
        <p:nvPicPr>
          <p:cNvPr id="3" name="Picture 2">
            <a:extLst>
              <a:ext uri="{FF2B5EF4-FFF2-40B4-BE49-F238E27FC236}">
                <a16:creationId xmlns:a16="http://schemas.microsoft.com/office/drawing/2014/main" id="{0BC46A8F-89EB-E271-7F56-08796AE048E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4" name="Picture 3">
            <a:extLst>
              <a:ext uri="{FF2B5EF4-FFF2-40B4-BE49-F238E27FC236}">
                <a16:creationId xmlns:a16="http://schemas.microsoft.com/office/drawing/2014/main" id="{E0A24FA0-6F1F-EA9B-D183-E4491F54C69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5" name="Footer Placeholder 2">
            <a:extLst>
              <a:ext uri="{FF2B5EF4-FFF2-40B4-BE49-F238E27FC236}">
                <a16:creationId xmlns:a16="http://schemas.microsoft.com/office/drawing/2014/main" id="{B60DE27A-C466-8113-A4DE-692C0A46981F}"/>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87AD7E3-1949-0815-9613-6A7F19758317}"/>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357777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Distribution decisions</a:t>
            </a:r>
          </a:p>
        </p:txBody>
      </p:sp>
      <p:sp>
        <p:nvSpPr>
          <p:cNvPr id="3" name="Content Placeholder 2"/>
          <p:cNvSpPr>
            <a:spLocks noGrp="1"/>
          </p:cNvSpPr>
          <p:nvPr>
            <p:ph idx="1"/>
          </p:nvPr>
        </p:nvSpPr>
        <p:spPr>
          <a:xfrm>
            <a:off x="2532992" y="2216074"/>
            <a:ext cx="8820808" cy="4496959"/>
          </a:xfrm>
        </p:spPr>
        <p:txBody>
          <a:bodyPr>
            <a:normAutofit/>
          </a:bodyPr>
          <a:lstStyle/>
          <a:p>
            <a:pPr marL="457200" lvl="0" indent="-457200">
              <a:lnSpc>
                <a:spcPct val="100000"/>
              </a:lnSpc>
              <a:spcBef>
                <a:spcPts val="1800"/>
              </a:spcBef>
              <a:spcAft>
                <a:spcPts val="0"/>
              </a:spcAft>
              <a:buClr>
                <a:srgbClr val="7A7A7A"/>
              </a:buClr>
              <a:buSzPct val="80000"/>
              <a:buNone/>
            </a:pPr>
            <a:r>
              <a:rPr lang="en-GB" altLang="en-US" sz="1700" dirty="0">
                <a:solidFill>
                  <a:srgbClr val="000000"/>
                </a:solidFill>
                <a:latin typeface="Calibri"/>
              </a:rPr>
              <a:t>	Distribution decisions will be affected by a number of factors including:</a:t>
            </a:r>
          </a:p>
          <a:p>
            <a:pPr marL="742950" lvl="1" indent="-285750">
              <a:lnSpc>
                <a:spcPct val="100000"/>
              </a:lnSpc>
              <a:spcBef>
                <a:spcPts val="1800"/>
              </a:spcBef>
              <a:spcAft>
                <a:spcPts val="0"/>
              </a:spcAft>
              <a:buClr>
                <a:srgbClr val="F5C201"/>
              </a:buClr>
              <a:buSzPct val="80000"/>
              <a:buFont typeface="Wingdings" pitchFamily="2" charset="2"/>
              <a:buChar char=""/>
            </a:pPr>
            <a:r>
              <a:rPr lang="en-GB" altLang="en-US" sz="1700" dirty="0">
                <a:solidFill>
                  <a:srgbClr val="000000"/>
                </a:solidFill>
                <a:latin typeface="Calibri"/>
              </a:rPr>
              <a:t>Type of Product</a:t>
            </a:r>
          </a:p>
          <a:p>
            <a:pPr marL="1200150" lvl="2" indent="-285750">
              <a:lnSpc>
                <a:spcPct val="100000"/>
              </a:lnSpc>
              <a:spcBef>
                <a:spcPts val="1200"/>
              </a:spcBef>
              <a:spcAft>
                <a:spcPts val="0"/>
              </a:spcAft>
              <a:buClr>
                <a:srgbClr val="526DB0"/>
              </a:buClr>
              <a:buSzPct val="80000"/>
              <a:buFont typeface="Wingdings" pitchFamily="2" charset="2"/>
              <a:buChar char=""/>
            </a:pPr>
            <a:r>
              <a:rPr lang="en-GB" altLang="en-US" sz="1500" dirty="0">
                <a:solidFill>
                  <a:srgbClr val="000000"/>
                </a:solidFill>
                <a:latin typeface="Calibri"/>
              </a:rPr>
              <a:t>The characteristics of the product need to be taken into account.  For example Coca Cola do not ship their product to the UK from the USA.  Instead, they ship over the syrup and the actual product is then made in the UK using British water</a:t>
            </a:r>
            <a:endParaRPr lang="en-GB" altLang="en-US" sz="1700" dirty="0">
              <a:solidFill>
                <a:srgbClr val="000000"/>
              </a:solidFill>
              <a:latin typeface="Calibri"/>
            </a:endParaRPr>
          </a:p>
          <a:p>
            <a:pPr marL="742950" lvl="1" indent="-285750">
              <a:lnSpc>
                <a:spcPct val="100000"/>
              </a:lnSpc>
              <a:spcBef>
                <a:spcPts val="1800"/>
              </a:spcBef>
              <a:spcAft>
                <a:spcPts val="0"/>
              </a:spcAft>
              <a:buClr>
                <a:srgbClr val="F5C201"/>
              </a:buClr>
              <a:buSzPct val="80000"/>
              <a:buFont typeface="Wingdings" pitchFamily="2" charset="2"/>
              <a:buChar char=""/>
            </a:pPr>
            <a:r>
              <a:rPr lang="en-GB" altLang="en-US" sz="1700" dirty="0">
                <a:solidFill>
                  <a:srgbClr val="000000"/>
                </a:solidFill>
                <a:latin typeface="Calibri"/>
              </a:rPr>
              <a:t>Market</a:t>
            </a:r>
          </a:p>
          <a:p>
            <a:pPr marL="1200150" lvl="2" indent="-285750">
              <a:lnSpc>
                <a:spcPct val="100000"/>
              </a:lnSpc>
              <a:spcBef>
                <a:spcPts val="1200"/>
              </a:spcBef>
              <a:spcAft>
                <a:spcPts val="0"/>
              </a:spcAft>
              <a:buClr>
                <a:srgbClr val="526DB0"/>
              </a:buClr>
              <a:buSzPct val="80000"/>
              <a:buFont typeface="Wingdings" pitchFamily="2" charset="2"/>
              <a:buChar char=""/>
            </a:pPr>
            <a:r>
              <a:rPr lang="en-GB" altLang="en-US" sz="1500" dirty="0">
                <a:solidFill>
                  <a:srgbClr val="000000"/>
                </a:solidFill>
                <a:latin typeface="Calibri"/>
              </a:rPr>
              <a:t>It is important that the customers being targeted can access the product.  High streets are accessible by public transport so that all customers can shop, not just those with cars</a:t>
            </a:r>
          </a:p>
          <a:p>
            <a:pPr marL="1200150" lvl="2" indent="-285750">
              <a:lnSpc>
                <a:spcPct val="100000"/>
              </a:lnSpc>
              <a:spcBef>
                <a:spcPts val="1200"/>
              </a:spcBef>
              <a:spcAft>
                <a:spcPts val="0"/>
              </a:spcAft>
              <a:buClr>
                <a:srgbClr val="526DB0"/>
              </a:buClr>
              <a:buSzPct val="80000"/>
              <a:buFont typeface="Wingdings" pitchFamily="2" charset="2"/>
              <a:buChar char=""/>
            </a:pPr>
            <a:r>
              <a:rPr lang="en-GB" altLang="en-US" sz="1500" dirty="0">
                <a:solidFill>
                  <a:srgbClr val="000000"/>
                </a:solidFill>
                <a:latin typeface="Calibri"/>
              </a:rPr>
              <a:t>Is the businesses targeting a local, national or global market?</a:t>
            </a:r>
          </a:p>
          <a:p>
            <a:pPr marL="742950" lvl="1" indent="-285750">
              <a:lnSpc>
                <a:spcPct val="100000"/>
              </a:lnSpc>
              <a:spcBef>
                <a:spcPts val="1800"/>
              </a:spcBef>
              <a:spcAft>
                <a:spcPts val="0"/>
              </a:spcAft>
              <a:buClr>
                <a:srgbClr val="F5C201"/>
              </a:buClr>
              <a:buSzPct val="80000"/>
              <a:buFont typeface="Wingdings" pitchFamily="2" charset="2"/>
              <a:buChar char=""/>
            </a:pPr>
            <a:r>
              <a:rPr lang="en-GB" altLang="en-US" sz="1700" dirty="0">
                <a:solidFill>
                  <a:srgbClr val="000000"/>
                </a:solidFill>
                <a:latin typeface="Calibri"/>
              </a:rPr>
              <a:t>Quantity and frequency</a:t>
            </a:r>
          </a:p>
          <a:p>
            <a:endParaRPr lang="en-GB" dirty="0">
              <a:solidFill>
                <a:srgbClr val="FF0000"/>
              </a:solidFill>
            </a:endParaRPr>
          </a:p>
        </p:txBody>
      </p:sp>
      <p:pic>
        <p:nvPicPr>
          <p:cNvPr id="4" name="Picture 3">
            <a:extLst>
              <a:ext uri="{FF2B5EF4-FFF2-40B4-BE49-F238E27FC236}">
                <a16:creationId xmlns:a16="http://schemas.microsoft.com/office/drawing/2014/main" id="{160B57EB-AE46-410D-8729-7342CEEE870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5BC93BBF-88B6-9CB6-C3BD-8FB8CC599B8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ACF50A2C-F792-212B-71DB-A391729C32EC}"/>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BB95DD1-294F-7F8F-A823-886EAA4FAF24}"/>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909064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Distribution decisions</a:t>
            </a:r>
          </a:p>
        </p:txBody>
      </p:sp>
      <p:sp>
        <p:nvSpPr>
          <p:cNvPr id="3" name="Content Placeholder 2"/>
          <p:cNvSpPr>
            <a:spLocks noGrp="1"/>
          </p:cNvSpPr>
          <p:nvPr>
            <p:ph idx="1"/>
          </p:nvPr>
        </p:nvSpPr>
        <p:spPr/>
        <p:txBody>
          <a:bodyPr>
            <a:normAutofit fontScale="92500" lnSpcReduction="20000"/>
          </a:bodyPr>
          <a:lstStyle/>
          <a:p>
            <a:pPr marL="457200" lvl="0" indent="-457200">
              <a:lnSpc>
                <a:spcPct val="100000"/>
              </a:lnSpc>
              <a:spcBef>
                <a:spcPts val="1800"/>
              </a:spcBef>
              <a:spcAft>
                <a:spcPts val="0"/>
              </a:spcAft>
              <a:buClr>
                <a:srgbClr val="7A7A7A"/>
              </a:buClr>
              <a:buSzPct val="80000"/>
              <a:buNone/>
            </a:pPr>
            <a:r>
              <a:rPr lang="en-GB" altLang="en-US" sz="1900" dirty="0">
                <a:solidFill>
                  <a:srgbClr val="000000"/>
                </a:solidFill>
                <a:latin typeface="Calibri"/>
              </a:rPr>
              <a:t>	Distribution decisions will be affected by a number of factors including:</a:t>
            </a:r>
          </a:p>
          <a:p>
            <a:pPr marL="742950" lvl="1" indent="-285750">
              <a:lnSpc>
                <a:spcPct val="100000"/>
              </a:lnSpc>
              <a:spcBef>
                <a:spcPts val="1800"/>
              </a:spcBef>
              <a:spcAft>
                <a:spcPts val="0"/>
              </a:spcAft>
              <a:buClr>
                <a:srgbClr val="F5C201"/>
              </a:buClr>
              <a:buSzPct val="80000"/>
              <a:buFont typeface="Wingdings" pitchFamily="2" charset="2"/>
              <a:buChar char=""/>
            </a:pPr>
            <a:r>
              <a:rPr lang="en-GB" altLang="en-US" sz="1900" dirty="0">
                <a:solidFill>
                  <a:srgbClr val="000000"/>
                </a:solidFill>
                <a:latin typeface="Calibri"/>
              </a:rPr>
              <a:t>Geographical location</a:t>
            </a:r>
          </a:p>
          <a:p>
            <a:pPr marL="1200150" lvl="2" indent="-285750">
              <a:lnSpc>
                <a:spcPct val="100000"/>
              </a:lnSpc>
              <a:spcBef>
                <a:spcPts val="1200"/>
              </a:spcBef>
              <a:spcAft>
                <a:spcPts val="0"/>
              </a:spcAft>
              <a:buClr>
                <a:srgbClr val="526DB0"/>
              </a:buClr>
              <a:buSzPct val="80000"/>
              <a:buFont typeface="Wingdings" pitchFamily="2" charset="2"/>
              <a:buChar char=""/>
            </a:pPr>
            <a:r>
              <a:rPr lang="en-GB" altLang="en-US" sz="1700" dirty="0">
                <a:solidFill>
                  <a:srgbClr val="000000"/>
                </a:solidFill>
                <a:latin typeface="Calibri"/>
              </a:rPr>
              <a:t>How far is the target market from the firm? The firm will have to take into account the nearness of the market. Regional markets are far more accessible than international markets</a:t>
            </a:r>
          </a:p>
          <a:p>
            <a:pPr marL="742950" lvl="1" indent="-285750">
              <a:lnSpc>
                <a:spcPct val="100000"/>
              </a:lnSpc>
              <a:spcBef>
                <a:spcPts val="1800"/>
              </a:spcBef>
              <a:spcAft>
                <a:spcPts val="0"/>
              </a:spcAft>
              <a:buClr>
                <a:srgbClr val="F5C201"/>
              </a:buClr>
              <a:buSzPct val="80000"/>
              <a:buFont typeface="Wingdings" pitchFamily="2" charset="2"/>
              <a:buChar char=""/>
            </a:pPr>
            <a:r>
              <a:rPr lang="en-GB" altLang="en-US" sz="1900" dirty="0">
                <a:solidFill>
                  <a:srgbClr val="000000"/>
                </a:solidFill>
                <a:latin typeface="Calibri"/>
              </a:rPr>
              <a:t>Cost</a:t>
            </a:r>
          </a:p>
          <a:p>
            <a:pPr marL="1200150" lvl="2" indent="-285750">
              <a:lnSpc>
                <a:spcPct val="100000"/>
              </a:lnSpc>
              <a:spcBef>
                <a:spcPts val="1200"/>
              </a:spcBef>
              <a:spcAft>
                <a:spcPts val="0"/>
              </a:spcAft>
              <a:buClr>
                <a:srgbClr val="526DB0"/>
              </a:buClr>
              <a:buSzPct val="80000"/>
              <a:buFont typeface="Wingdings" pitchFamily="2" charset="2"/>
              <a:buChar char=""/>
            </a:pPr>
            <a:r>
              <a:rPr lang="en-GB" altLang="en-US" sz="1700" dirty="0">
                <a:solidFill>
                  <a:srgbClr val="000000"/>
                </a:solidFill>
                <a:latin typeface="Calibri"/>
              </a:rPr>
              <a:t>This is very important for a firm. An expensive distribution method will reduce the contribution being made to a firm’s profit.  Therefore, the firm must ensure that the method is cost effective</a:t>
            </a:r>
          </a:p>
          <a:p>
            <a:pPr marL="742950" lvl="1" indent="-285750">
              <a:lnSpc>
                <a:spcPct val="100000"/>
              </a:lnSpc>
              <a:spcBef>
                <a:spcPts val="1800"/>
              </a:spcBef>
              <a:spcAft>
                <a:spcPts val="0"/>
              </a:spcAft>
              <a:buClr>
                <a:srgbClr val="F5C201"/>
              </a:buClr>
              <a:buSzPct val="80000"/>
              <a:buFont typeface="Wingdings" pitchFamily="2" charset="2"/>
              <a:buChar char=""/>
            </a:pPr>
            <a:r>
              <a:rPr lang="en-GB" altLang="en-US" sz="1900" dirty="0">
                <a:solidFill>
                  <a:srgbClr val="000000"/>
                </a:solidFill>
                <a:latin typeface="Calibri"/>
              </a:rPr>
              <a:t>Degree of control</a:t>
            </a:r>
          </a:p>
          <a:p>
            <a:pPr marL="1200150" lvl="2" indent="-285750">
              <a:lnSpc>
                <a:spcPct val="100000"/>
              </a:lnSpc>
              <a:spcBef>
                <a:spcPts val="1200"/>
              </a:spcBef>
              <a:spcAft>
                <a:spcPts val="0"/>
              </a:spcAft>
              <a:buClr>
                <a:srgbClr val="526DB0"/>
              </a:buClr>
              <a:buSzPct val="80000"/>
              <a:buFont typeface="Wingdings" pitchFamily="2" charset="2"/>
              <a:buChar char=""/>
            </a:pPr>
            <a:r>
              <a:rPr lang="en-GB" altLang="en-US" sz="1700" dirty="0">
                <a:solidFill>
                  <a:srgbClr val="000000"/>
                </a:solidFill>
                <a:latin typeface="Calibri"/>
              </a:rPr>
              <a:t>Businesses may want to protect their brand by limiting the spread of the product and keeping tight control of where it is available and at what price</a:t>
            </a:r>
          </a:p>
        </p:txBody>
      </p:sp>
      <p:pic>
        <p:nvPicPr>
          <p:cNvPr id="4" name="Picture 3">
            <a:extLst>
              <a:ext uri="{FF2B5EF4-FFF2-40B4-BE49-F238E27FC236}">
                <a16:creationId xmlns:a16="http://schemas.microsoft.com/office/drawing/2014/main" id="{4D3114AE-9EA2-684A-967C-A0059B18B77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71FFF935-3EC5-B3EC-F883-0383F410E67F}"/>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8989F0C0-E8D4-3985-FC8D-588D69CC82BD}"/>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6126D06-DBE7-BA3A-E495-1B21FD8A7AD4}"/>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009776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Devising appropriate marketing approaches</a:t>
            </a:r>
          </a:p>
        </p:txBody>
      </p:sp>
      <p:sp>
        <p:nvSpPr>
          <p:cNvPr id="3" name="Content Placeholder 2"/>
          <p:cNvSpPr>
            <a:spLocks noGrp="1"/>
          </p:cNvSpPr>
          <p:nvPr>
            <p:ph idx="1"/>
          </p:nvPr>
        </p:nvSpPr>
        <p:spPr/>
        <p:txBody>
          <a:bodyPr/>
          <a:lstStyle/>
          <a:p>
            <a:pPr marL="0" lvl="0" indent="0">
              <a:lnSpc>
                <a:spcPct val="100000"/>
              </a:lnSpc>
              <a:spcBef>
                <a:spcPts val="1800"/>
              </a:spcBef>
              <a:spcAft>
                <a:spcPts val="0"/>
              </a:spcAft>
              <a:buClr>
                <a:srgbClr val="7A7A7A"/>
              </a:buClr>
              <a:buSzPct val="80000"/>
              <a:buNone/>
            </a:pPr>
            <a:r>
              <a:rPr lang="en-GB" sz="1900" dirty="0">
                <a:solidFill>
                  <a:srgbClr val="000000"/>
                </a:solidFill>
                <a:latin typeface="Calibri"/>
              </a:rPr>
              <a:t>Non-price competition means that firms must devise appropriate marketing strategies to be successful. These include:</a:t>
            </a:r>
          </a:p>
          <a:p>
            <a:pPr marL="457200" lvl="0" indent="-457200">
              <a:lnSpc>
                <a:spcPct val="100000"/>
              </a:lnSpc>
              <a:spcBef>
                <a:spcPts val="1800"/>
              </a:spcBef>
              <a:spcAft>
                <a:spcPts val="0"/>
              </a:spcAft>
              <a:buClr>
                <a:srgbClr val="7A7A7A"/>
              </a:buClr>
              <a:buSzPct val="80000"/>
              <a:buFont typeface="Wingdings" pitchFamily="2" charset="2"/>
              <a:buChar char=""/>
            </a:pPr>
            <a:r>
              <a:rPr lang="en-GB" sz="1900" dirty="0">
                <a:solidFill>
                  <a:srgbClr val="000000"/>
                </a:solidFill>
                <a:latin typeface="Calibri"/>
              </a:rPr>
              <a:t>Product differentiation in terms of higher quality product and customer service</a:t>
            </a:r>
          </a:p>
          <a:p>
            <a:pPr marL="457200" lvl="0" indent="-457200">
              <a:lnSpc>
                <a:spcPct val="100000"/>
              </a:lnSpc>
              <a:spcBef>
                <a:spcPts val="1800"/>
              </a:spcBef>
              <a:spcAft>
                <a:spcPts val="0"/>
              </a:spcAft>
              <a:buClr>
                <a:srgbClr val="7A7A7A"/>
              </a:buClr>
              <a:buSzPct val="80000"/>
              <a:buFont typeface="Wingdings" pitchFamily="2" charset="2"/>
              <a:buChar char=""/>
            </a:pPr>
            <a:r>
              <a:rPr lang="en-GB" sz="1900" dirty="0">
                <a:solidFill>
                  <a:srgbClr val="000000"/>
                </a:solidFill>
                <a:latin typeface="Calibri"/>
              </a:rPr>
              <a:t>A high degree of spending on advertising to inform and persuade customers to buy the product</a:t>
            </a:r>
          </a:p>
          <a:p>
            <a:pPr marL="457200" lvl="0" indent="-457200">
              <a:lnSpc>
                <a:spcPct val="100000"/>
              </a:lnSpc>
              <a:spcBef>
                <a:spcPts val="1800"/>
              </a:spcBef>
              <a:spcAft>
                <a:spcPts val="0"/>
              </a:spcAft>
              <a:buClr>
                <a:srgbClr val="7A7A7A"/>
              </a:buClr>
              <a:buSzPct val="80000"/>
              <a:buFont typeface="Wingdings" pitchFamily="2" charset="2"/>
              <a:buChar char=""/>
            </a:pPr>
            <a:r>
              <a:rPr lang="en-GB" sz="1900" dirty="0">
                <a:solidFill>
                  <a:srgbClr val="000000"/>
                </a:solidFill>
                <a:latin typeface="Calibri"/>
              </a:rPr>
              <a:t>A high level of spending on sponsorship to create awareness of the brand and build a relationship with stakeholders</a:t>
            </a:r>
          </a:p>
          <a:p>
            <a:pPr marL="457200" lvl="0" indent="-457200">
              <a:lnSpc>
                <a:spcPct val="100000"/>
              </a:lnSpc>
              <a:spcBef>
                <a:spcPts val="1800"/>
              </a:spcBef>
              <a:spcAft>
                <a:spcPts val="0"/>
              </a:spcAft>
              <a:buClr>
                <a:srgbClr val="7A7A7A"/>
              </a:buClr>
              <a:buSzPct val="80000"/>
              <a:buFont typeface="Wingdings" pitchFamily="2" charset="2"/>
              <a:buChar char=""/>
            </a:pPr>
            <a:r>
              <a:rPr lang="en-GB" sz="1900" dirty="0">
                <a:solidFill>
                  <a:srgbClr val="000000"/>
                </a:solidFill>
                <a:latin typeface="Calibri"/>
              </a:rPr>
              <a:t>Sales promotions to attract customers e.g. buy one get one free (BOGOF)</a:t>
            </a:r>
          </a:p>
          <a:p>
            <a:pPr marL="457200" lvl="0" indent="-457200">
              <a:lnSpc>
                <a:spcPct val="100000"/>
              </a:lnSpc>
              <a:spcBef>
                <a:spcPts val="1800"/>
              </a:spcBef>
              <a:spcAft>
                <a:spcPts val="0"/>
              </a:spcAft>
              <a:buClr>
                <a:srgbClr val="7A7A7A"/>
              </a:buClr>
              <a:buSzPct val="80000"/>
              <a:buFont typeface="Wingdings" pitchFamily="2" charset="2"/>
              <a:buChar char=""/>
            </a:pPr>
            <a:r>
              <a:rPr lang="en-GB" sz="1900" dirty="0">
                <a:solidFill>
                  <a:srgbClr val="000000"/>
                </a:solidFill>
                <a:latin typeface="Calibri"/>
              </a:rPr>
              <a:t>Loyalty schemes to attract repeat custom e.g. loyalty cards</a:t>
            </a:r>
          </a:p>
          <a:p>
            <a:endParaRPr lang="en-GB" dirty="0"/>
          </a:p>
        </p:txBody>
      </p:sp>
      <p:pic>
        <p:nvPicPr>
          <p:cNvPr id="4" name="Picture 3">
            <a:extLst>
              <a:ext uri="{FF2B5EF4-FFF2-40B4-BE49-F238E27FC236}">
                <a16:creationId xmlns:a16="http://schemas.microsoft.com/office/drawing/2014/main" id="{86AD8B31-2874-0144-D512-CC026D436428}"/>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5B7F841C-CFB5-6A74-B182-9674A5D446E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0F8D8D8E-ED3E-0391-EEB1-23AA345594F0}"/>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F1E751B-A6E4-8E29-FF91-61EB02B40C84}"/>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586534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a:bodyPr>
          <a:lstStyle/>
          <a:p>
            <a:r>
              <a:rPr lang="en-GB" dirty="0"/>
              <a:t>Student Activity </a:t>
            </a:r>
          </a:p>
        </p:txBody>
      </p:sp>
      <p:sp>
        <p:nvSpPr>
          <p:cNvPr id="9" name="Content Placeholder 2"/>
          <p:cNvSpPr>
            <a:spLocks noGrp="1"/>
          </p:cNvSpPr>
          <p:nvPr>
            <p:ph idx="1"/>
          </p:nvPr>
        </p:nvSpPr>
        <p:spPr>
          <a:ln>
            <a:noFill/>
          </a:ln>
        </p:spPr>
        <p:txBody>
          <a:bodyPr>
            <a:normAutofit fontScale="77500" lnSpcReduction="20000"/>
          </a:bodyPr>
          <a:lstStyle/>
          <a:p>
            <a:pPr>
              <a:lnSpc>
                <a:spcPct val="100000"/>
              </a:lnSpc>
              <a:spcBef>
                <a:spcPts val="1800"/>
              </a:spcBef>
              <a:buSzPct val="80000"/>
            </a:pPr>
            <a:r>
              <a:rPr lang="en-GB" altLang="en-US" sz="3600" dirty="0"/>
              <a:t>In pairs, research advantages and disadvantages of each distribution decisions businesses must consider. Offer examples of businesses that use each one. </a:t>
            </a:r>
          </a:p>
          <a:p>
            <a:pPr>
              <a:lnSpc>
                <a:spcPct val="100000"/>
              </a:lnSpc>
              <a:spcBef>
                <a:spcPts val="1800"/>
              </a:spcBef>
              <a:buSzPct val="80000"/>
            </a:pPr>
            <a:r>
              <a:rPr lang="en-GB" altLang="en-US" sz="3600" dirty="0"/>
              <a:t>Why must a business consider frequency and quantity when considering which is most appropriate for a business. </a:t>
            </a:r>
          </a:p>
          <a:p>
            <a:pPr lvl="0">
              <a:lnSpc>
                <a:spcPct val="100000"/>
              </a:lnSpc>
              <a:spcBef>
                <a:spcPts val="1800"/>
              </a:spcBef>
              <a:buSzPct val="80000"/>
            </a:pPr>
            <a:r>
              <a:rPr lang="en-GB" altLang="en-US" sz="3600" dirty="0"/>
              <a:t>Challenge: Research what Tesco did to make their distribution channel more manageable and sustainable for the business</a:t>
            </a:r>
            <a:r>
              <a:rPr lang="en-GB" altLang="en-US" sz="2400" dirty="0"/>
              <a:t>. </a:t>
            </a:r>
            <a:endParaRPr lang="en-GB" altLang="en-US" dirty="0"/>
          </a:p>
        </p:txBody>
      </p:sp>
      <p:sp>
        <p:nvSpPr>
          <p:cNvPr id="14" name="Content Placeholder 2"/>
          <p:cNvSpPr txBox="1">
            <a:spLocks/>
          </p:cNvSpPr>
          <p:nvPr/>
        </p:nvSpPr>
        <p:spPr>
          <a:xfrm>
            <a:off x="2493530" y="4068830"/>
            <a:ext cx="8820808" cy="519863"/>
          </a:xfrm>
          <a:prstGeom prst="rect">
            <a:avLst/>
          </a:prstGeom>
          <a:ln w="76200">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DE53C538-DB5F-B9E1-6340-CA2D5F547ED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4" name="Picture 3">
            <a:extLst>
              <a:ext uri="{FF2B5EF4-FFF2-40B4-BE49-F238E27FC236}">
                <a16:creationId xmlns:a16="http://schemas.microsoft.com/office/drawing/2014/main" id="{B2078DAB-45E3-6A21-9054-3E6DE2108A7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5" name="Footer Placeholder 2">
            <a:extLst>
              <a:ext uri="{FF2B5EF4-FFF2-40B4-BE49-F238E27FC236}">
                <a16:creationId xmlns:a16="http://schemas.microsoft.com/office/drawing/2014/main" id="{27194F6F-C3EF-16FA-06B5-5E1F7AEFA81E}"/>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FE02D3C-2D4F-DCA4-085C-E9C722967567}"/>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616842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2990" y="666848"/>
            <a:ext cx="8820807" cy="575528"/>
          </a:xfrm>
          <a:ln>
            <a:noFill/>
          </a:ln>
        </p:spPr>
        <p:txBody>
          <a:bodyPr>
            <a:normAutofit fontScale="90000"/>
          </a:bodyPr>
          <a:lstStyle/>
          <a:p>
            <a:r>
              <a:rPr lang="en-GB" dirty="0"/>
              <a:t>Plenary</a:t>
            </a:r>
          </a:p>
        </p:txBody>
      </p:sp>
      <p:sp>
        <p:nvSpPr>
          <p:cNvPr id="4" name="Content Placeholder 2"/>
          <p:cNvSpPr>
            <a:spLocks noGrp="1"/>
          </p:cNvSpPr>
          <p:nvPr>
            <p:ph idx="1"/>
          </p:nvPr>
        </p:nvSpPr>
        <p:spPr>
          <a:xfrm>
            <a:off x="2532989" y="1715911"/>
            <a:ext cx="8820808" cy="4545341"/>
          </a:xfrm>
          <a:ln>
            <a:noFill/>
          </a:ln>
        </p:spPr>
        <p:txBody>
          <a:bodyPr>
            <a:normAutofit/>
          </a:bodyPr>
          <a:lstStyle/>
          <a:p>
            <a:r>
              <a:rPr lang="en-GB" sz="1800" dirty="0"/>
              <a:t>Name one key term you’ve learnt.</a:t>
            </a:r>
          </a:p>
          <a:p>
            <a:pPr marL="0" indent="0">
              <a:buNone/>
            </a:pPr>
            <a:endParaRPr lang="en-GB" sz="1800" dirty="0"/>
          </a:p>
          <a:p>
            <a:r>
              <a:rPr lang="en-GB" sz="1800" dirty="0"/>
              <a:t>Name one key term you need to revise.</a:t>
            </a:r>
          </a:p>
          <a:p>
            <a:pPr marL="0" indent="0">
              <a:buNone/>
            </a:pPr>
            <a:endParaRPr lang="en-GB" sz="1800" dirty="0"/>
          </a:p>
          <a:p>
            <a:r>
              <a:rPr lang="en-GB" sz="1800" dirty="0"/>
              <a:t>Explain the different distribution channels?</a:t>
            </a:r>
          </a:p>
          <a:p>
            <a:pPr marL="0" indent="0">
              <a:buNone/>
            </a:pPr>
            <a:endParaRPr lang="en-GB" sz="1800" dirty="0"/>
          </a:p>
          <a:p>
            <a:r>
              <a:rPr lang="en-GB" sz="1800" dirty="0"/>
              <a:t>What factors impact the success of a distribution network?</a:t>
            </a:r>
          </a:p>
        </p:txBody>
      </p:sp>
      <p:pic>
        <p:nvPicPr>
          <p:cNvPr id="3" name="Picture 2">
            <a:extLst>
              <a:ext uri="{FF2B5EF4-FFF2-40B4-BE49-F238E27FC236}">
                <a16:creationId xmlns:a16="http://schemas.microsoft.com/office/drawing/2014/main" id="{474BDA56-DC37-FC93-0DB9-5D33F4179948}"/>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1F0AC336-7691-BA67-E63A-A49BB05F32B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9898A7B7-5961-5E98-76C6-29A5E2AC4B75}"/>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8E79B37-AA92-87F5-F98C-D37099A912DF}"/>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311408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3B63C-7475-48DA-B043-D9D78620BA19}"/>
              </a:ext>
            </a:extLst>
          </p:cNvPr>
          <p:cNvSpPr>
            <a:spLocks noGrp="1"/>
          </p:cNvSpPr>
          <p:nvPr>
            <p:ph type="title"/>
          </p:nvPr>
        </p:nvSpPr>
        <p:spPr/>
        <p:txBody>
          <a:bodyPr/>
          <a:lstStyle/>
          <a:p>
            <a:r>
              <a:rPr lang="en-GB" dirty="0"/>
              <a:t>Recall </a:t>
            </a:r>
          </a:p>
        </p:txBody>
      </p:sp>
      <p:sp>
        <p:nvSpPr>
          <p:cNvPr id="3" name="Content Placeholder 2">
            <a:extLst>
              <a:ext uri="{FF2B5EF4-FFF2-40B4-BE49-F238E27FC236}">
                <a16:creationId xmlns:a16="http://schemas.microsoft.com/office/drawing/2014/main" id="{9E3C829F-3A2C-4872-BA87-4B7AD6D11E25}"/>
              </a:ext>
            </a:extLst>
          </p:cNvPr>
          <p:cNvSpPr>
            <a:spLocks noGrp="1"/>
          </p:cNvSpPr>
          <p:nvPr>
            <p:ph idx="1"/>
          </p:nvPr>
        </p:nvSpPr>
        <p:spPr/>
        <p:txBody>
          <a:bodyPr/>
          <a:lstStyle/>
          <a:p>
            <a:r>
              <a:rPr lang="en-GB" dirty="0"/>
              <a:t>What is direct marketing?</a:t>
            </a:r>
          </a:p>
          <a:p>
            <a:r>
              <a:rPr lang="en-GB" dirty="0"/>
              <a:t>Which form of marketing is best suited to supermarkets and window cleaners?</a:t>
            </a:r>
          </a:p>
          <a:p>
            <a:r>
              <a:rPr lang="en-GB" dirty="0"/>
              <a:t>Why is important that businesses market their products in the most effective way? </a:t>
            </a:r>
          </a:p>
          <a:p>
            <a:pPr marL="0" indent="0">
              <a:buNone/>
            </a:pPr>
            <a:endParaRPr lang="en-GB" dirty="0"/>
          </a:p>
          <a:p>
            <a:pPr marL="0" indent="0">
              <a:buNone/>
            </a:pPr>
            <a:endParaRPr lang="en-GB" dirty="0"/>
          </a:p>
        </p:txBody>
      </p:sp>
      <p:pic>
        <p:nvPicPr>
          <p:cNvPr id="4" name="Picture 3">
            <a:extLst>
              <a:ext uri="{FF2B5EF4-FFF2-40B4-BE49-F238E27FC236}">
                <a16:creationId xmlns:a16="http://schemas.microsoft.com/office/drawing/2014/main" id="{F7DB66DE-A4DD-A1B7-66C0-1D5B2BD8A5D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DA4857F4-FFE6-3AB2-6DE8-0F2B889683F6}"/>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37BDEAC0-4595-795A-F568-EB25B53CBAFB}"/>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06F82F4-BD86-3569-A6D9-CD1E71410A73}"/>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066157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7818-27BE-45C9-9320-C6405D85F41E}"/>
              </a:ext>
            </a:extLst>
          </p:cNvPr>
          <p:cNvSpPr>
            <a:spLocks noGrp="1"/>
          </p:cNvSpPr>
          <p:nvPr>
            <p:ph type="title"/>
          </p:nvPr>
        </p:nvSpPr>
        <p:spPr/>
        <p:txBody>
          <a:bodyPr/>
          <a:lstStyle/>
          <a:p>
            <a:r>
              <a:rPr lang="en-GB" dirty="0"/>
              <a:t>Starter </a:t>
            </a:r>
          </a:p>
        </p:txBody>
      </p:sp>
      <p:pic>
        <p:nvPicPr>
          <p:cNvPr id="4" name="Content Placeholder 3">
            <a:extLst>
              <a:ext uri="{FF2B5EF4-FFF2-40B4-BE49-F238E27FC236}">
                <a16:creationId xmlns:a16="http://schemas.microsoft.com/office/drawing/2014/main" id="{26D54881-03BE-471D-987D-42A827C33CE8}"/>
              </a:ext>
            </a:extLst>
          </p:cNvPr>
          <p:cNvPicPr>
            <a:picLocks noGrp="1" noChangeAspect="1"/>
          </p:cNvPicPr>
          <p:nvPr>
            <p:ph idx="1"/>
          </p:nvPr>
        </p:nvPicPr>
        <p:blipFill>
          <a:blip r:embed="rId3"/>
          <a:stretch>
            <a:fillRect/>
          </a:stretch>
        </p:blipFill>
        <p:spPr>
          <a:xfrm>
            <a:off x="2752393" y="2129631"/>
            <a:ext cx="7988841" cy="2069836"/>
          </a:xfrm>
          <a:prstGeom prst="rect">
            <a:avLst/>
          </a:prstGeom>
        </p:spPr>
      </p:pic>
      <p:pic>
        <p:nvPicPr>
          <p:cNvPr id="3" name="Picture 2">
            <a:extLst>
              <a:ext uri="{FF2B5EF4-FFF2-40B4-BE49-F238E27FC236}">
                <a16:creationId xmlns:a16="http://schemas.microsoft.com/office/drawing/2014/main" id="{DDC4DD5B-D081-BC91-0794-D2F7C61805D7}"/>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43A3CDE4-1E94-06AD-4593-9DC8753A1668}"/>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CD11F01E-F7B9-D251-E8A7-385500EE7EA3}"/>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E56359D-72AC-6105-5625-77D882517032}"/>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352584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35299-CA81-443C-AEF4-3044D99289B5}"/>
              </a:ext>
            </a:extLst>
          </p:cNvPr>
          <p:cNvSpPr>
            <a:spLocks noGrp="1"/>
          </p:cNvSpPr>
          <p:nvPr>
            <p:ph type="title"/>
          </p:nvPr>
        </p:nvSpPr>
        <p:spPr/>
        <p:txBody>
          <a:bodyPr/>
          <a:lstStyle/>
          <a:p>
            <a:r>
              <a:rPr lang="en-GB" dirty="0"/>
              <a:t>Learning Objective</a:t>
            </a:r>
          </a:p>
        </p:txBody>
      </p:sp>
      <p:sp>
        <p:nvSpPr>
          <p:cNvPr id="3" name="Content Placeholder 2">
            <a:extLst>
              <a:ext uri="{FF2B5EF4-FFF2-40B4-BE49-F238E27FC236}">
                <a16:creationId xmlns:a16="http://schemas.microsoft.com/office/drawing/2014/main" id="{5F81E83B-7D67-4502-B972-AF86BE5C14AF}"/>
              </a:ext>
            </a:extLst>
          </p:cNvPr>
          <p:cNvSpPr>
            <a:spLocks noGrp="1"/>
          </p:cNvSpPr>
          <p:nvPr>
            <p:ph idx="1"/>
          </p:nvPr>
        </p:nvSpPr>
        <p:spPr/>
        <p:txBody>
          <a:bodyPr/>
          <a:lstStyle/>
          <a:p>
            <a:r>
              <a:rPr lang="en-GB" dirty="0"/>
              <a:t>Are you able to identify and explain the three distribution channels?</a:t>
            </a:r>
          </a:p>
          <a:p>
            <a:endParaRPr lang="en-GB" dirty="0"/>
          </a:p>
          <a:p>
            <a:r>
              <a:rPr lang="en-GB" dirty="0"/>
              <a:t>Are you able to analyse the importance of relationship between competitors and advertising? </a:t>
            </a:r>
          </a:p>
          <a:p>
            <a:endParaRPr lang="en-GB" dirty="0"/>
          </a:p>
          <a:p>
            <a:r>
              <a:rPr lang="en-GB" dirty="0"/>
              <a:t>Can you evaluate the how a business can adapt their distribution route to work in their long-term favour? </a:t>
            </a:r>
          </a:p>
        </p:txBody>
      </p:sp>
      <p:pic>
        <p:nvPicPr>
          <p:cNvPr id="4" name="Picture 3">
            <a:extLst>
              <a:ext uri="{FF2B5EF4-FFF2-40B4-BE49-F238E27FC236}">
                <a16:creationId xmlns:a16="http://schemas.microsoft.com/office/drawing/2014/main" id="{1EFBF3D7-AE04-D6DA-A08D-52DE065B84BC}"/>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2A8459AE-3B36-D713-FD90-0BA8EFDA023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C8E16137-28A8-627E-6FA2-A33342BC9F19}"/>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AA81521-9B09-587A-DF8A-D46E8DF74983}"/>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027243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Different forms of promotion and how they influence demand</a:t>
            </a:r>
          </a:p>
        </p:txBody>
      </p:sp>
      <p:sp>
        <p:nvSpPr>
          <p:cNvPr id="3" name="Content Placeholder 2"/>
          <p:cNvSpPr>
            <a:spLocks noGrp="1"/>
          </p:cNvSpPr>
          <p:nvPr>
            <p:ph idx="1"/>
          </p:nvPr>
        </p:nvSpPr>
        <p:spPr/>
        <p:txBody>
          <a:bodyPr>
            <a:normAutofit fontScale="85000" lnSpcReduction="20000"/>
          </a:bodyPr>
          <a:lstStyle/>
          <a:p>
            <a:pPr marL="457200" lvl="0" indent="-457200">
              <a:lnSpc>
                <a:spcPct val="100000"/>
              </a:lnSpc>
              <a:spcBef>
                <a:spcPts val="1800"/>
              </a:spcBef>
              <a:spcAft>
                <a:spcPts val="0"/>
              </a:spcAft>
              <a:buClr>
                <a:srgbClr val="7A7A7A"/>
              </a:buClr>
              <a:buSzPct val="80000"/>
              <a:buNone/>
            </a:pPr>
            <a:r>
              <a:rPr lang="en-GB" dirty="0">
                <a:solidFill>
                  <a:srgbClr val="000000"/>
                </a:solidFill>
                <a:latin typeface="Calibri"/>
              </a:rPr>
              <a:t>	</a:t>
            </a:r>
            <a:r>
              <a:rPr lang="en-GB" sz="2400" b="1" dirty="0">
                <a:solidFill>
                  <a:srgbClr val="00B0F0"/>
                </a:solidFill>
                <a:latin typeface="Calibri"/>
              </a:rPr>
              <a:t>The nature of the market</a:t>
            </a:r>
          </a:p>
          <a:p>
            <a:pPr marL="457200" lvl="0" indent="-457200">
              <a:lnSpc>
                <a:spcPct val="100000"/>
              </a:lnSpc>
              <a:spcBef>
                <a:spcPts val="1800"/>
              </a:spcBef>
              <a:spcAft>
                <a:spcPts val="0"/>
              </a:spcAft>
              <a:buClr>
                <a:srgbClr val="7A7A7A"/>
              </a:buClr>
              <a:buSzPct val="80000"/>
              <a:buNone/>
            </a:pPr>
            <a:r>
              <a:rPr lang="en-GB" sz="2400" dirty="0">
                <a:solidFill>
                  <a:srgbClr val="000000"/>
                </a:solidFill>
                <a:latin typeface="Calibri"/>
              </a:rPr>
              <a:t>	The type of market that a business operates in will affect its use of the promotional mix</a:t>
            </a:r>
          </a:p>
          <a:p>
            <a:pPr marL="457200" lvl="0" indent="-457200">
              <a:lnSpc>
                <a:spcPct val="100000"/>
              </a:lnSpc>
              <a:spcBef>
                <a:spcPts val="1800"/>
              </a:spcBef>
              <a:spcAft>
                <a:spcPts val="0"/>
              </a:spcAft>
              <a:buClr>
                <a:srgbClr val="7A7A7A"/>
              </a:buClr>
              <a:buSzPct val="80000"/>
              <a:buFont typeface="Wingdings" pitchFamily="2" charset="2"/>
              <a:buChar char=""/>
            </a:pPr>
            <a:r>
              <a:rPr lang="en-GB" sz="2400" dirty="0">
                <a:solidFill>
                  <a:srgbClr val="000000"/>
                </a:solidFill>
                <a:latin typeface="Calibri"/>
              </a:rPr>
              <a:t>Local v National</a:t>
            </a:r>
          </a:p>
          <a:p>
            <a:pPr marL="914400" lvl="1" indent="-457200">
              <a:lnSpc>
                <a:spcPct val="100000"/>
              </a:lnSpc>
              <a:spcBef>
                <a:spcPts val="1800"/>
              </a:spcBef>
              <a:spcAft>
                <a:spcPts val="0"/>
              </a:spcAft>
              <a:buClr>
                <a:srgbClr val="F5C201"/>
              </a:buClr>
              <a:buSzPct val="80000"/>
              <a:buFont typeface="Wingdings" pitchFamily="2" charset="2"/>
              <a:buChar char=""/>
            </a:pPr>
            <a:r>
              <a:rPr lang="en-GB" sz="2400" dirty="0">
                <a:solidFill>
                  <a:srgbClr val="000000"/>
                </a:solidFill>
                <a:latin typeface="Calibri"/>
              </a:rPr>
              <a:t>As a firm grows, moving from local to national markets, the type of promotion will differ.  Advertising is more effective in meeting national markets than direct marketing</a:t>
            </a:r>
          </a:p>
          <a:p>
            <a:pPr marL="457200" lvl="0" indent="-457200">
              <a:lnSpc>
                <a:spcPct val="100000"/>
              </a:lnSpc>
              <a:spcBef>
                <a:spcPts val="1800"/>
              </a:spcBef>
              <a:spcAft>
                <a:spcPts val="0"/>
              </a:spcAft>
              <a:buClr>
                <a:srgbClr val="7A7A7A"/>
              </a:buClr>
              <a:buSzPct val="80000"/>
              <a:buFont typeface="Wingdings" pitchFamily="2" charset="2"/>
              <a:buChar char=""/>
            </a:pPr>
            <a:r>
              <a:rPr lang="en-GB" sz="2400" dirty="0">
                <a:solidFill>
                  <a:srgbClr val="000000"/>
                </a:solidFill>
                <a:latin typeface="Calibri"/>
              </a:rPr>
              <a:t>Physical v Electronic</a:t>
            </a:r>
          </a:p>
          <a:p>
            <a:pPr marL="914400" lvl="1" indent="-457200">
              <a:lnSpc>
                <a:spcPct val="100000"/>
              </a:lnSpc>
              <a:spcBef>
                <a:spcPts val="1800"/>
              </a:spcBef>
              <a:spcAft>
                <a:spcPts val="0"/>
              </a:spcAft>
              <a:buClr>
                <a:srgbClr val="F5C201"/>
              </a:buClr>
              <a:buSzPct val="80000"/>
              <a:buFont typeface="Wingdings" pitchFamily="2" charset="2"/>
              <a:buChar char=""/>
            </a:pPr>
            <a:r>
              <a:rPr lang="en-GB" sz="2400" dirty="0">
                <a:solidFill>
                  <a:srgbClr val="000000"/>
                </a:solidFill>
                <a:latin typeface="Calibri"/>
              </a:rPr>
              <a:t>Through growing use of technology businesses are finding it easier to directly target individual consumers through  electronic mail</a:t>
            </a:r>
          </a:p>
          <a:p>
            <a:endParaRPr lang="en-GB" dirty="0"/>
          </a:p>
        </p:txBody>
      </p:sp>
      <p:pic>
        <p:nvPicPr>
          <p:cNvPr id="4" name="Picture 3">
            <a:extLst>
              <a:ext uri="{FF2B5EF4-FFF2-40B4-BE49-F238E27FC236}">
                <a16:creationId xmlns:a16="http://schemas.microsoft.com/office/drawing/2014/main" id="{D63169A5-CD54-F1A5-00F1-05EF55C8064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43260055-3D3E-B1D0-8823-9277445856BE}"/>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3B514306-6E71-6EE8-91B0-BA2298360B3E}"/>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539D181-5212-9D85-5B45-AA684BF384BD}"/>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953133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Different forms of promotion and how they influence demand</a:t>
            </a:r>
          </a:p>
        </p:txBody>
      </p:sp>
      <p:sp>
        <p:nvSpPr>
          <p:cNvPr id="3" name="Content Placeholder 2"/>
          <p:cNvSpPr>
            <a:spLocks noGrp="1"/>
          </p:cNvSpPr>
          <p:nvPr>
            <p:ph idx="1"/>
          </p:nvPr>
        </p:nvSpPr>
        <p:spPr/>
        <p:txBody>
          <a:bodyPr>
            <a:normAutofit fontScale="92500"/>
          </a:bodyPr>
          <a:lstStyle/>
          <a:p>
            <a:pPr marL="457200" lvl="0" indent="-457200">
              <a:lnSpc>
                <a:spcPct val="100000"/>
              </a:lnSpc>
              <a:spcBef>
                <a:spcPts val="1800"/>
              </a:spcBef>
              <a:spcAft>
                <a:spcPts val="0"/>
              </a:spcAft>
              <a:buClr>
                <a:srgbClr val="7A7A7A"/>
              </a:buClr>
              <a:buSzPct val="80000"/>
              <a:buNone/>
            </a:pPr>
            <a:r>
              <a:rPr lang="en-GB" sz="2000" dirty="0">
                <a:solidFill>
                  <a:srgbClr val="000000"/>
                </a:solidFill>
                <a:latin typeface="Calibri"/>
              </a:rPr>
              <a:t> 	</a:t>
            </a:r>
            <a:r>
              <a:rPr lang="en-GB" sz="2000" b="1" dirty="0">
                <a:solidFill>
                  <a:srgbClr val="00B0F0"/>
                </a:solidFill>
                <a:latin typeface="Calibri"/>
              </a:rPr>
              <a:t>The nature of the product</a:t>
            </a:r>
          </a:p>
          <a:p>
            <a:pPr marL="457200" lvl="0" indent="-457200">
              <a:lnSpc>
                <a:spcPct val="100000"/>
              </a:lnSpc>
              <a:spcBef>
                <a:spcPts val="1800"/>
              </a:spcBef>
              <a:spcAft>
                <a:spcPts val="0"/>
              </a:spcAft>
              <a:buClr>
                <a:srgbClr val="7A7A7A"/>
              </a:buClr>
              <a:buSzPct val="80000"/>
              <a:buNone/>
            </a:pPr>
            <a:r>
              <a:rPr lang="en-GB" sz="2000" dirty="0">
                <a:solidFill>
                  <a:srgbClr val="000000"/>
                </a:solidFill>
                <a:latin typeface="Calibri"/>
              </a:rPr>
              <a:t>	The type of product that a business sells will affect its use of the promotional mix</a:t>
            </a:r>
          </a:p>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Business To Consumers (B2C) – where firms sell to the general public the type of media used to promote the product will reflect this.  Television, radio and newspapers might be used by an expanding business targeting the whole country</a:t>
            </a:r>
          </a:p>
          <a:p>
            <a:pPr marL="457200" lvl="0" indent="-457200">
              <a:lnSpc>
                <a:spcPct val="100000"/>
              </a:lnSpc>
              <a:spcBef>
                <a:spcPts val="1800"/>
              </a:spcBef>
              <a:spcAft>
                <a:spcPts val="0"/>
              </a:spcAft>
              <a:buClr>
                <a:srgbClr val="7A7A7A"/>
              </a:buClr>
              <a:buSzPct val="80000"/>
              <a:buFont typeface="Wingdings" pitchFamily="2" charset="2"/>
              <a:buChar char=""/>
            </a:pPr>
            <a:r>
              <a:rPr lang="en-GB" sz="2000" dirty="0">
                <a:solidFill>
                  <a:srgbClr val="000000"/>
                </a:solidFill>
                <a:latin typeface="Calibri"/>
              </a:rPr>
              <a:t>Business To Business (B2B) – where firms sell between each other we are more like to see direct marketing with businesses targeting other businesses with specialist information giving greater insight and detail of the product being sold.  There will be greater use of informative, rather than persuasive, advertising.</a:t>
            </a:r>
            <a:endParaRPr lang="en-GB" sz="800" dirty="0">
              <a:solidFill>
                <a:srgbClr val="000000"/>
              </a:solidFill>
              <a:latin typeface="Calibri"/>
            </a:endParaRPr>
          </a:p>
          <a:p>
            <a:endParaRPr lang="en-GB" dirty="0"/>
          </a:p>
        </p:txBody>
      </p:sp>
      <p:pic>
        <p:nvPicPr>
          <p:cNvPr id="4" name="Picture 3">
            <a:extLst>
              <a:ext uri="{FF2B5EF4-FFF2-40B4-BE49-F238E27FC236}">
                <a16:creationId xmlns:a16="http://schemas.microsoft.com/office/drawing/2014/main" id="{DF942998-E6D3-40EF-BD7F-D83B6384889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5FA19064-3239-36C1-BABB-42945BBABEC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F671E9B2-BF26-A83D-A744-C6CF8EEFCCE3}"/>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47422E2-A5B4-A469-5027-F89FB1BC522F}"/>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143622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Student Activity </a:t>
            </a:r>
          </a:p>
        </p:txBody>
      </p:sp>
      <p:sp>
        <p:nvSpPr>
          <p:cNvPr id="3" name="Content Placeholder 2">
            <a:extLst>
              <a:ext uri="{FF2B5EF4-FFF2-40B4-BE49-F238E27FC236}">
                <a16:creationId xmlns:a16="http://schemas.microsoft.com/office/drawing/2014/main" id="{E1679C66-A29B-4504-AE89-0E41213141DB}"/>
              </a:ext>
            </a:extLst>
          </p:cNvPr>
          <p:cNvSpPr>
            <a:spLocks noGrp="1"/>
          </p:cNvSpPr>
          <p:nvPr>
            <p:ph idx="1"/>
          </p:nvPr>
        </p:nvSpPr>
        <p:spPr/>
        <p:txBody>
          <a:bodyPr>
            <a:normAutofit fontScale="92500" lnSpcReduction="20000"/>
          </a:bodyPr>
          <a:lstStyle/>
          <a:p>
            <a:r>
              <a:rPr lang="en-GB" dirty="0"/>
              <a:t>In the supermarket industry, competition is reaching high levels. Supermarkets are continually promoting their goods. These supermarkets tend to be heavily influenced by the actions of one another. </a:t>
            </a:r>
          </a:p>
          <a:p>
            <a:endParaRPr lang="en-GB" dirty="0"/>
          </a:p>
          <a:p>
            <a:r>
              <a:rPr lang="en-GB" dirty="0"/>
              <a:t>Why is it important for a business to monitor the activities of their competitors? Which risks could the business possibly face if they fail to react to these actions?</a:t>
            </a:r>
          </a:p>
          <a:p>
            <a:endParaRPr lang="en-GB" dirty="0"/>
          </a:p>
          <a:p>
            <a:r>
              <a:rPr lang="en-GB" dirty="0"/>
              <a:t>Challenge: Focusing on a specific supermarket of your choice, in which other ways could the business affected through non-price factors?</a:t>
            </a:r>
          </a:p>
          <a:p>
            <a:endParaRPr lang="en-GB" dirty="0"/>
          </a:p>
        </p:txBody>
      </p:sp>
      <p:pic>
        <p:nvPicPr>
          <p:cNvPr id="4" name="Picture 3">
            <a:extLst>
              <a:ext uri="{FF2B5EF4-FFF2-40B4-BE49-F238E27FC236}">
                <a16:creationId xmlns:a16="http://schemas.microsoft.com/office/drawing/2014/main" id="{470376EB-922C-09AC-A1D4-155C71A0EFB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457B7A94-0AB0-6614-5B14-0F958C53F5C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4CAA1C35-3D3C-E1C5-7BF1-5CC43EE384D1}"/>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24500AC-507E-B1FA-F76B-68C39C9D4013}"/>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621811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Distribution methods</a:t>
            </a:r>
          </a:p>
        </p:txBody>
      </p:sp>
      <p:sp>
        <p:nvSpPr>
          <p:cNvPr id="3" name="Content Placeholder 2"/>
          <p:cNvSpPr>
            <a:spLocks noGrp="1"/>
          </p:cNvSpPr>
          <p:nvPr>
            <p:ph idx="1"/>
          </p:nvPr>
        </p:nvSpPr>
        <p:spPr/>
        <p:txBody>
          <a:bodyPr/>
          <a:lstStyle/>
          <a:p>
            <a:pPr marL="342900" lvl="0" indent="-342900">
              <a:lnSpc>
                <a:spcPct val="100000"/>
              </a:lnSpc>
              <a:spcBef>
                <a:spcPct val="50000"/>
              </a:spcBef>
              <a:spcAft>
                <a:spcPts val="0"/>
              </a:spcAft>
              <a:buClrTx/>
              <a:buSzTx/>
              <a:buFont typeface="Wingdings" panose="05000000000000000000" pitchFamily="2" charset="2"/>
              <a:buChar char="¥"/>
            </a:pPr>
            <a:r>
              <a:rPr lang="en-GB" altLang="en-US" sz="2000" dirty="0">
                <a:solidFill>
                  <a:srgbClr val="000000"/>
                </a:solidFill>
                <a:latin typeface="Calibri"/>
              </a:rPr>
              <a:t>Distribution is the process of getting the firm’s product to the market</a:t>
            </a:r>
          </a:p>
          <a:p>
            <a:pPr marL="342900" lvl="0" indent="-342900">
              <a:lnSpc>
                <a:spcPct val="100000"/>
              </a:lnSpc>
              <a:spcBef>
                <a:spcPct val="50000"/>
              </a:spcBef>
              <a:spcAft>
                <a:spcPts val="0"/>
              </a:spcAft>
              <a:buClrTx/>
              <a:buSzTx/>
              <a:buFont typeface="Wingdings" panose="05000000000000000000" pitchFamily="2" charset="2"/>
              <a:buChar char="¥"/>
            </a:pPr>
            <a:r>
              <a:rPr lang="en-GB" altLang="en-US" sz="2000" dirty="0">
                <a:solidFill>
                  <a:srgbClr val="000000"/>
                </a:solidFill>
                <a:latin typeface="Calibri"/>
              </a:rPr>
              <a:t>Distribution channels are the routes to market that a product takes from producers to the final customer</a:t>
            </a:r>
          </a:p>
          <a:p>
            <a:pPr marL="342900" lvl="0" indent="-342900">
              <a:lnSpc>
                <a:spcPct val="100000"/>
              </a:lnSpc>
              <a:spcBef>
                <a:spcPct val="50000"/>
              </a:spcBef>
              <a:spcAft>
                <a:spcPts val="0"/>
              </a:spcAft>
              <a:buClrTx/>
              <a:buSzTx/>
              <a:buFont typeface="Wingdings" panose="05000000000000000000" pitchFamily="2" charset="2"/>
              <a:buChar char="¥"/>
            </a:pPr>
            <a:r>
              <a:rPr lang="en-GB" altLang="en-US" sz="2000" dirty="0">
                <a:solidFill>
                  <a:srgbClr val="000000"/>
                </a:solidFill>
                <a:latin typeface="Calibri"/>
              </a:rPr>
              <a:t>There are a number of distribution channels available to firms:</a:t>
            </a:r>
          </a:p>
          <a:p>
            <a:pPr marL="1085850" lvl="1" indent="-342900">
              <a:lnSpc>
                <a:spcPct val="100000"/>
              </a:lnSpc>
              <a:spcBef>
                <a:spcPct val="50000"/>
              </a:spcBef>
              <a:spcAft>
                <a:spcPts val="0"/>
              </a:spcAft>
              <a:buClrTx/>
              <a:buFont typeface="Wingdings" panose="05000000000000000000" pitchFamily="2" charset="2"/>
              <a:buChar char="¥"/>
            </a:pPr>
            <a:r>
              <a:rPr lang="en-GB" altLang="en-US" b="1" dirty="0">
                <a:solidFill>
                  <a:srgbClr val="00B0F0"/>
                </a:solidFill>
                <a:latin typeface="Calibri"/>
              </a:rPr>
              <a:t>Short distribution channels </a:t>
            </a:r>
            <a:r>
              <a:rPr lang="en-GB" altLang="en-US" dirty="0">
                <a:solidFill>
                  <a:srgbClr val="000000"/>
                </a:solidFill>
                <a:latin typeface="Calibri"/>
              </a:rPr>
              <a:t>are where the producer sells either directly to the customer or through a retailer</a:t>
            </a:r>
          </a:p>
          <a:p>
            <a:pPr marL="1085850" lvl="1" indent="-342900">
              <a:lnSpc>
                <a:spcPct val="100000"/>
              </a:lnSpc>
              <a:spcBef>
                <a:spcPct val="50000"/>
              </a:spcBef>
              <a:spcAft>
                <a:spcPts val="0"/>
              </a:spcAft>
              <a:buClrTx/>
              <a:buFont typeface="Wingdings" panose="05000000000000000000" pitchFamily="2" charset="2"/>
              <a:buChar char="¥"/>
            </a:pPr>
            <a:r>
              <a:rPr lang="en-GB" altLang="en-US" b="1" dirty="0">
                <a:solidFill>
                  <a:srgbClr val="00B0F0"/>
                </a:solidFill>
                <a:latin typeface="Calibri"/>
              </a:rPr>
              <a:t>Long distribution channels </a:t>
            </a:r>
            <a:r>
              <a:rPr lang="en-GB" altLang="en-US" dirty="0">
                <a:solidFill>
                  <a:srgbClr val="000000"/>
                </a:solidFill>
                <a:latin typeface="Calibri"/>
              </a:rPr>
              <a:t>are where there are more </a:t>
            </a:r>
            <a:r>
              <a:rPr lang="en-GB" altLang="en-US" sz="2000" dirty="0">
                <a:solidFill>
                  <a:srgbClr val="000000"/>
                </a:solidFill>
                <a:latin typeface="Calibri"/>
              </a:rPr>
              <a:t>than </a:t>
            </a:r>
            <a:r>
              <a:rPr lang="en-GB" altLang="en-US" dirty="0">
                <a:solidFill>
                  <a:srgbClr val="000000"/>
                </a:solidFill>
                <a:latin typeface="Calibri"/>
              </a:rPr>
              <a:t>one </a:t>
            </a:r>
            <a:r>
              <a:rPr lang="en-GB" altLang="en-US" b="1" dirty="0">
                <a:solidFill>
                  <a:srgbClr val="00B0F0"/>
                </a:solidFill>
                <a:latin typeface="Calibri"/>
              </a:rPr>
              <a:t>intermediary</a:t>
            </a:r>
            <a:r>
              <a:rPr lang="en-GB" altLang="en-US" b="1" dirty="0">
                <a:solidFill>
                  <a:srgbClr val="000000"/>
                </a:solidFill>
                <a:latin typeface="Calibri"/>
              </a:rPr>
              <a:t> </a:t>
            </a:r>
            <a:r>
              <a:rPr lang="en-GB" altLang="en-US" dirty="0">
                <a:solidFill>
                  <a:srgbClr val="000000"/>
                </a:solidFill>
                <a:latin typeface="Calibri"/>
              </a:rPr>
              <a:t>(middle person) between the producer and the customer</a:t>
            </a:r>
          </a:p>
          <a:p>
            <a:endParaRPr lang="en-GB" dirty="0"/>
          </a:p>
        </p:txBody>
      </p:sp>
      <p:pic>
        <p:nvPicPr>
          <p:cNvPr id="4" name="Picture 3">
            <a:extLst>
              <a:ext uri="{FF2B5EF4-FFF2-40B4-BE49-F238E27FC236}">
                <a16:creationId xmlns:a16="http://schemas.microsoft.com/office/drawing/2014/main" id="{1F7AE388-E1EC-EB35-CE11-CDF32FF9624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BEDE11C0-9C4A-C9EC-698A-44AB18B7EF7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68F5F38B-52B9-814E-4E2A-2E6686532F31}"/>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5A68F46-A5A8-DE03-910A-323E0EBD8C36}"/>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38867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distribution channels</a:t>
            </a:r>
          </a:p>
        </p:txBody>
      </p:sp>
      <p:sp>
        <p:nvSpPr>
          <p:cNvPr id="3" name="Content Placeholder 2"/>
          <p:cNvSpPr>
            <a:spLocks noGrp="1"/>
          </p:cNvSpPr>
          <p:nvPr>
            <p:ph idx="1"/>
          </p:nvPr>
        </p:nvSpPr>
        <p:spPr/>
        <p:txBody>
          <a:bodyPr/>
          <a:lstStyle/>
          <a:p>
            <a:pPr marL="285750" lvl="0" indent="-285750">
              <a:lnSpc>
                <a:spcPct val="100000"/>
              </a:lnSpc>
              <a:spcBef>
                <a:spcPct val="50000"/>
              </a:spcBef>
              <a:spcAft>
                <a:spcPts val="0"/>
              </a:spcAft>
              <a:buClrTx/>
              <a:buSzTx/>
              <a:buFont typeface="Wingdings" panose="05000000000000000000" pitchFamily="2" charset="2"/>
              <a:buChar char="¥"/>
            </a:pPr>
            <a:r>
              <a:rPr lang="en-GB" altLang="en-US" sz="1800" dirty="0">
                <a:solidFill>
                  <a:srgbClr val="000000"/>
                </a:solidFill>
                <a:latin typeface="Calibri"/>
              </a:rPr>
              <a:t>Producers can use </a:t>
            </a:r>
            <a:r>
              <a:rPr lang="en-GB" altLang="en-US" sz="1800" b="1" dirty="0">
                <a:solidFill>
                  <a:srgbClr val="00B0F0"/>
                </a:solidFill>
                <a:latin typeface="Calibri"/>
              </a:rPr>
              <a:t>direct selling </a:t>
            </a:r>
            <a:r>
              <a:rPr lang="en-GB" altLang="en-US" sz="1800" dirty="0">
                <a:solidFill>
                  <a:srgbClr val="000000"/>
                </a:solidFill>
                <a:latin typeface="Calibri"/>
              </a:rPr>
              <a:t>whereby they sell directly to the final consumer</a:t>
            </a:r>
          </a:p>
          <a:p>
            <a:pPr marL="285750" lvl="0" indent="-285750">
              <a:lnSpc>
                <a:spcPct val="100000"/>
              </a:lnSpc>
              <a:spcBef>
                <a:spcPct val="50000"/>
              </a:spcBef>
              <a:spcAft>
                <a:spcPts val="0"/>
              </a:spcAft>
              <a:buClrTx/>
              <a:buSzTx/>
              <a:buFont typeface="Wingdings" panose="05000000000000000000" pitchFamily="2" charset="2"/>
              <a:buChar char="¥"/>
            </a:pPr>
            <a:r>
              <a:rPr lang="en-GB" altLang="en-US" sz="1800" dirty="0">
                <a:solidFill>
                  <a:srgbClr val="000000"/>
                </a:solidFill>
                <a:latin typeface="Calibri"/>
              </a:rPr>
              <a:t>Often, producers use </a:t>
            </a:r>
            <a:r>
              <a:rPr lang="en-GB" altLang="en-US" sz="1800" b="1" dirty="0">
                <a:solidFill>
                  <a:srgbClr val="00B0F0"/>
                </a:solidFill>
                <a:latin typeface="Calibri"/>
              </a:rPr>
              <a:t>retailers</a:t>
            </a:r>
            <a:r>
              <a:rPr lang="en-GB" altLang="en-US" sz="1800" b="1" dirty="0">
                <a:solidFill>
                  <a:srgbClr val="000000"/>
                </a:solidFill>
                <a:latin typeface="Calibri"/>
              </a:rPr>
              <a:t> </a:t>
            </a:r>
            <a:r>
              <a:rPr lang="en-GB" altLang="en-US" sz="1800" dirty="0">
                <a:solidFill>
                  <a:srgbClr val="000000"/>
                </a:solidFill>
                <a:latin typeface="Calibri"/>
              </a:rPr>
              <a:t>who sell products on to the general public</a:t>
            </a:r>
            <a:endParaRPr lang="en-GB" altLang="en-US" sz="1800" b="1" dirty="0">
              <a:solidFill>
                <a:srgbClr val="000000"/>
              </a:solidFill>
              <a:latin typeface="Calibri"/>
            </a:endParaRPr>
          </a:p>
          <a:p>
            <a:pPr marL="285750" lvl="0" indent="-285750">
              <a:lnSpc>
                <a:spcPct val="100000"/>
              </a:lnSpc>
              <a:spcBef>
                <a:spcPct val="50000"/>
              </a:spcBef>
              <a:spcAft>
                <a:spcPts val="0"/>
              </a:spcAft>
              <a:buClrTx/>
              <a:buSzTx/>
              <a:buFont typeface="Wingdings" panose="05000000000000000000" pitchFamily="2" charset="2"/>
              <a:buChar char="¥"/>
            </a:pPr>
            <a:r>
              <a:rPr lang="en-GB" altLang="en-US" sz="1800" b="1" dirty="0">
                <a:solidFill>
                  <a:srgbClr val="00B0F0"/>
                </a:solidFill>
                <a:latin typeface="Calibri"/>
              </a:rPr>
              <a:t>Wholesalers </a:t>
            </a:r>
            <a:r>
              <a:rPr lang="en-GB" altLang="en-US" sz="1800" dirty="0">
                <a:solidFill>
                  <a:srgbClr val="000000"/>
                </a:solidFill>
                <a:latin typeface="Calibri"/>
              </a:rPr>
              <a:t>buy large quantities of supplies from producers and sell them on in smaller quantities. For example, a corner shop might go to a wholesaler to buy their products</a:t>
            </a:r>
          </a:p>
          <a:p>
            <a:pPr marL="285750" lvl="0" indent="-285750">
              <a:lnSpc>
                <a:spcPct val="100000"/>
              </a:lnSpc>
              <a:spcBef>
                <a:spcPct val="50000"/>
              </a:spcBef>
              <a:spcAft>
                <a:spcPts val="0"/>
              </a:spcAft>
              <a:buClrTx/>
              <a:buSzTx/>
              <a:buFont typeface="Wingdings" panose="05000000000000000000" pitchFamily="2" charset="2"/>
              <a:buChar char="¥"/>
            </a:pPr>
            <a:r>
              <a:rPr lang="en-GB" altLang="en-US" sz="1800" dirty="0">
                <a:solidFill>
                  <a:srgbClr val="000000"/>
                </a:solidFill>
                <a:latin typeface="Calibri"/>
              </a:rPr>
              <a:t>Increasingly, firms are using </a:t>
            </a:r>
            <a:r>
              <a:rPr lang="en-GB" altLang="en-US" sz="1800" b="1" dirty="0">
                <a:solidFill>
                  <a:srgbClr val="00B0F0"/>
                </a:solidFill>
                <a:latin typeface="Calibri"/>
              </a:rPr>
              <a:t>e-commerce</a:t>
            </a:r>
            <a:r>
              <a:rPr lang="en-GB" altLang="en-US" sz="1800" dirty="0">
                <a:solidFill>
                  <a:srgbClr val="000000"/>
                </a:solidFill>
                <a:latin typeface="Calibri"/>
              </a:rPr>
              <a:t> benefiting from the power of the internet to sell on their products</a:t>
            </a:r>
          </a:p>
          <a:p>
            <a:pPr marL="285750" lvl="0" indent="-285750">
              <a:lnSpc>
                <a:spcPct val="100000"/>
              </a:lnSpc>
              <a:spcBef>
                <a:spcPct val="50000"/>
              </a:spcBef>
              <a:spcAft>
                <a:spcPts val="0"/>
              </a:spcAft>
              <a:buClrTx/>
              <a:buSzTx/>
              <a:buFont typeface="Wingdings" panose="05000000000000000000" pitchFamily="2" charset="2"/>
              <a:buChar char="¥"/>
            </a:pPr>
            <a:r>
              <a:rPr lang="en-GB" altLang="en-US" sz="1800" dirty="0">
                <a:solidFill>
                  <a:srgbClr val="000000"/>
                </a:solidFill>
                <a:latin typeface="Calibri"/>
              </a:rPr>
              <a:t>Multi-channel distribution is when a firm chooses to use a combination of methods</a:t>
            </a:r>
          </a:p>
          <a:p>
            <a:endParaRPr lang="en-GB" dirty="0"/>
          </a:p>
        </p:txBody>
      </p:sp>
      <p:pic>
        <p:nvPicPr>
          <p:cNvPr id="4" name="Picture 3">
            <a:extLst>
              <a:ext uri="{FF2B5EF4-FFF2-40B4-BE49-F238E27FC236}">
                <a16:creationId xmlns:a16="http://schemas.microsoft.com/office/drawing/2014/main" id="{A0F4D47F-BADB-6A49-AFBE-39101867CB3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886174" y="1508611"/>
            <a:ext cx="7695738" cy="3098355"/>
          </a:xfrm>
          <a:prstGeom prst="rect">
            <a:avLst/>
          </a:prstGeom>
        </p:spPr>
      </p:pic>
      <p:pic>
        <p:nvPicPr>
          <p:cNvPr id="5" name="Picture 4">
            <a:extLst>
              <a:ext uri="{FF2B5EF4-FFF2-40B4-BE49-F238E27FC236}">
                <a16:creationId xmlns:a16="http://schemas.microsoft.com/office/drawing/2014/main" id="{06E28DB1-8A75-348B-1494-B32767D2192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5267337" y="193600"/>
            <a:ext cx="933411" cy="375797"/>
          </a:xfrm>
          <a:prstGeom prst="rect">
            <a:avLst/>
          </a:prstGeom>
        </p:spPr>
      </p:pic>
      <p:sp>
        <p:nvSpPr>
          <p:cNvPr id="6" name="Footer Placeholder 2">
            <a:extLst>
              <a:ext uri="{FF2B5EF4-FFF2-40B4-BE49-F238E27FC236}">
                <a16:creationId xmlns:a16="http://schemas.microsoft.com/office/drawing/2014/main" id="{EFB98070-2DBD-944C-3DFE-B661E0C46487}"/>
              </a:ext>
            </a:extLst>
          </p:cNvPr>
          <p:cNvSpPr txBox="1">
            <a:spLocks/>
          </p:cNvSpPr>
          <p:nvPr/>
        </p:nvSpPr>
        <p:spPr>
          <a:xfrm>
            <a:off x="1695442" y="649396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096F840-96AC-D05E-88DA-400C4E107293}"/>
              </a:ext>
            </a:extLst>
          </p:cNvPr>
          <p:cNvSpPr txBox="1"/>
          <p:nvPr/>
        </p:nvSpPr>
        <p:spPr>
          <a:xfrm>
            <a:off x="9144000" y="6553177"/>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1742203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Integral">
  <a:themeElements>
    <a:clrScheme name="Custom 1">
      <a:dk1>
        <a:srgbClr val="FF0000"/>
      </a:dk1>
      <a:lt1>
        <a:sysClr val="window" lastClr="FFFFFF"/>
      </a:lt1>
      <a:dk2>
        <a:srgbClr val="FF0000"/>
      </a:dk2>
      <a:lt2>
        <a:srgbClr val="FFFFFF"/>
      </a:lt2>
      <a:accent1>
        <a:srgbClr val="FF0000"/>
      </a:accent1>
      <a:accent2>
        <a:srgbClr val="FF0000"/>
      </a:accent2>
      <a:accent3>
        <a:srgbClr val="FF0000"/>
      </a:accent3>
      <a:accent4>
        <a:srgbClr val="FF0000"/>
      </a:accent4>
      <a:accent5>
        <a:srgbClr val="FF0000"/>
      </a:accent5>
      <a:accent6>
        <a:srgbClr val="FF0000"/>
      </a:accent6>
      <a:hlink>
        <a:srgbClr val="FF0000"/>
      </a:hlink>
      <a:folHlink>
        <a:srgbClr val="FF000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C0EE07-5F99-474B-BA4B-A38679311FDD}">
  <ds:schemaRefs>
    <ds:schemaRef ds:uri="http://schemas.microsoft.com/sharepoint/v3/contenttype/forms"/>
  </ds:schemaRefs>
</ds:datastoreItem>
</file>

<file path=customXml/itemProps2.xml><?xml version="1.0" encoding="utf-8"?>
<ds:datastoreItem xmlns:ds="http://schemas.openxmlformats.org/officeDocument/2006/customXml" ds:itemID="{7D8BA541-EDB5-4340-A996-782E067E9445}">
  <ds:schemaRefs>
    <ds:schemaRef ds:uri="http://schemas.microsoft.com/office/2006/metadata/contentType"/>
    <ds:schemaRef ds:uri="http://schemas.microsoft.com/office/2006/metadata/properties/metaAttributes"/>
    <ds:schemaRef ds:uri="http://www.w3.org/2000/xmlns/"/>
    <ds:schemaRef ds:uri="http://www.w3.org/2001/XMLSchema"/>
    <ds:schemaRef ds:uri="f8e32401-6fd2-4ce4-872f-f2e7513af3c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22E1C8-5D26-45C8-8AC1-0C9120B54AA2}">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Integral</Template>
  <TotalTime>282</TotalTime>
  <Words>1435</Words>
  <Application>Microsoft Office PowerPoint</Application>
  <PresentationFormat>Widescreen</PresentationFormat>
  <Paragraphs>117</Paragraphs>
  <Slides>16</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16</vt:i4>
      </vt:variant>
    </vt:vector>
  </HeadingPairs>
  <TitlesOfParts>
    <vt:vector size="28" baseType="lpstr">
      <vt:lpstr>Arial</vt:lpstr>
      <vt:lpstr>Calibri</vt:lpstr>
      <vt:lpstr>Calibri Light</vt:lpstr>
      <vt:lpstr>Century Gothic</vt:lpstr>
      <vt:lpstr>gg sans</vt:lpstr>
      <vt:lpstr>Times New Roman</vt:lpstr>
      <vt:lpstr>Tw Cen MT</vt:lpstr>
      <vt:lpstr>Tw Cen MT Condensed</vt:lpstr>
      <vt:lpstr>Wingdings</vt:lpstr>
      <vt:lpstr>Wingdings 3</vt:lpstr>
      <vt:lpstr>Office Theme</vt:lpstr>
      <vt:lpstr>1_Integral</vt:lpstr>
      <vt:lpstr>2.2.3 Types of non-price competition 2.2 Firms, consumers and elasticities of demand</vt:lpstr>
      <vt:lpstr>Recall </vt:lpstr>
      <vt:lpstr>Starter </vt:lpstr>
      <vt:lpstr>Learning Objective</vt:lpstr>
      <vt:lpstr>Different forms of promotion and how they influence demand</vt:lpstr>
      <vt:lpstr>Different forms of promotion and how they influence demand</vt:lpstr>
      <vt:lpstr>Student Activity </vt:lpstr>
      <vt:lpstr>Distribution methods</vt:lpstr>
      <vt:lpstr>Types of distribution channels</vt:lpstr>
      <vt:lpstr>Types of distribution channels</vt:lpstr>
      <vt:lpstr>Student Activity</vt:lpstr>
      <vt:lpstr>Distribution decisions</vt:lpstr>
      <vt:lpstr>Distribution decisions</vt:lpstr>
      <vt:lpstr>Devising appropriate marketing approaches</vt:lpstr>
      <vt:lpstr>Student Activity </vt:lpstr>
      <vt:lpstr>Plenary</vt:lpstr>
    </vt:vector>
  </TitlesOfParts>
  <Company>Yavneh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2.2.3 Types of non-price competition 2.2 Firms, consumers and elasticities of demand</dc:title>
  <dc:creator>Mr B Pieters</dc:creator>
  <cp:lastModifiedBy>Chezka Mae Madrona</cp:lastModifiedBy>
  <cp:revision>27</cp:revision>
  <dcterms:created xsi:type="dcterms:W3CDTF">2021-06-30T13:27:45Z</dcterms:created>
  <dcterms:modified xsi:type="dcterms:W3CDTF">2025-03-18T07:54:40Z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