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7" r:id="rId5"/>
  </p:sldMasterIdLst>
  <p:notesMasterIdLst>
    <p:notesMasterId r:id="rId23"/>
  </p:notesMasterIdLst>
  <p:sldIdLst>
    <p:sldId id="283" r:id="rId6"/>
    <p:sldId id="275" r:id="rId7"/>
    <p:sldId id="276" r:id="rId8"/>
    <p:sldId id="277" r:id="rId9"/>
    <p:sldId id="258" r:id="rId10"/>
    <p:sldId id="259" r:id="rId11"/>
    <p:sldId id="260" r:id="rId12"/>
    <p:sldId id="278" r:id="rId13"/>
    <p:sldId id="261" r:id="rId14"/>
    <p:sldId id="262" r:id="rId15"/>
    <p:sldId id="263" r:id="rId16"/>
    <p:sldId id="287" r:id="rId17"/>
    <p:sldId id="288" r:id="rId18"/>
    <p:sldId id="279" r:id="rId19"/>
    <p:sldId id="281" r:id="rId20"/>
    <p:sldId id="26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2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F5169-8053-4328-BA94-0F45C3257508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CFA46-B2F6-40F7-8351-3DF4A9F3B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0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Loyalty schemes: </a:t>
            </a:r>
          </a:p>
          <a:p>
            <a:r>
              <a:rPr lang="en-GB" dirty="0"/>
              <a:t>Clubcard </a:t>
            </a:r>
          </a:p>
          <a:p>
            <a:r>
              <a:rPr lang="en-GB" dirty="0"/>
              <a:t>Nectar </a:t>
            </a:r>
          </a:p>
          <a:p>
            <a:r>
              <a:rPr lang="en-GB" dirty="0"/>
              <a:t>Boots advantage </a:t>
            </a:r>
          </a:p>
          <a:p>
            <a:r>
              <a:rPr lang="en-GB" dirty="0"/>
              <a:t>Sparks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CFA46-B2F6-40F7-8351-3DF4A9F3B13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0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5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9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1" y="510463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2355925"/>
            <a:ext cx="8820808" cy="3821038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4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377439"/>
            <a:ext cx="8726214" cy="3571539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27586" y="515732"/>
            <a:ext cx="8726214" cy="1325563"/>
          </a:xfrm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34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305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8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0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10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33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69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2355925"/>
            <a:ext cx="8820808" cy="3821038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id="{93D35E7E-3C59-4166-9711-63CE1158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992" y="591035"/>
            <a:ext cx="8820808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954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8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75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451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746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91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77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91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7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57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2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9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1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96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75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11215511" cy="1463040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2.2.3 Types of non-price competition</a:t>
            </a:r>
            <a:br>
              <a:rPr lang="en-GB" sz="3200" dirty="0"/>
            </a:br>
            <a:r>
              <a:rPr lang="en-GB" sz="3200" dirty="0"/>
              <a:t>2.2 Firms, consumers and elasticities of demand</a:t>
            </a:r>
            <a:endParaRPr lang="en-GB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E16349-D7BE-E299-5700-F56C1FAD8F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7FCE49-3E57-CDF3-86B9-D35913E1A5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EEA0CEF-D8AA-E1BB-9BD4-AFEF4311B7A4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0F466-EE9C-D7B1-A0D6-8CD4B4BF76F5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0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2000" b="1" dirty="0">
                <a:solidFill>
                  <a:srgbClr val="00B0F0"/>
                </a:solidFill>
                <a:latin typeface="Calibri"/>
              </a:rPr>
              <a:t>Sales promotions</a:t>
            </a:r>
            <a:r>
              <a:rPr lang="en-GB" sz="2000" dirty="0">
                <a:solidFill>
                  <a:srgbClr val="00B0F0"/>
                </a:solidFill>
                <a:latin typeface="Calibri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are short-term method designed to attract customers into purchasing a product.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	Sales promotion can take a variety of forms, including: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Competitions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Special offers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e.g. BOGOF or 10% extra free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Free samples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As they grow businesses target a wider audience through national sales promotions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Sales promotions will create interest in the product and attract new customers, helping the business to grow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Different forms of promotion and how they influence demand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ECC32-7753-B57B-EDE7-ECBD1BABA9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CE1325-D68C-9661-7657-98DFB7F72F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950F210-0699-782A-9815-A4916087034D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53D5E9-35BC-AD16-5BAA-3A3EA7B24C77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7315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900">
                <a:solidFill>
                  <a:srgbClr val="000000"/>
                </a:solidFill>
                <a:latin typeface="Calibri"/>
              </a:rPr>
              <a:t>	</a:t>
            </a:r>
            <a:r>
              <a:rPr lang="en-GB" sz="2000" b="1">
                <a:solidFill>
                  <a:srgbClr val="00B0F0"/>
                </a:solidFill>
                <a:latin typeface="Calibri"/>
              </a:rPr>
              <a:t>Direct marketing </a:t>
            </a:r>
            <a:r>
              <a:rPr lang="en-GB" sz="2000">
                <a:solidFill>
                  <a:srgbClr val="000000"/>
                </a:solidFill>
                <a:latin typeface="Calibri"/>
              </a:rPr>
              <a:t>is any marketing activity that is aimed directly at the customer.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	Direct marketing can take a variety of forms, including: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Direct mail – sometimes referred to as junk mail</a:t>
            </a:r>
            <a:endParaRPr lang="en-GB" sz="190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Electronic mail – may be seen as spam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Door to door selling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A business can target and engage customers directly.  Specific market segments can be targeted leading to a higher success rate in turning potential customers into sales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>
                <a:solidFill>
                  <a:srgbClr val="000000"/>
                </a:solidFill>
                <a:latin typeface="Calibri"/>
              </a:rPr>
              <a:t>New technologies have made it easier and cheaper for businesses to communicate with target markets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Different forms of promotion and how they influence demand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7AD028-708F-2B78-CFD9-E678B7FC9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3810BA-8E73-E20E-0AFB-9F04660BD9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FD9535B-3B66-90F5-12AD-1D3FF5E54A04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A731F-E4A9-7C00-AB3E-22961FE22D9E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42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EC3C6A-9184-4A05-B59B-88C8DAE20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Companies such as Coca-Cola, Nike, Apple, Toyota.</a:t>
            </a:r>
          </a:p>
          <a:p>
            <a:r>
              <a:rPr lang="en-GB" dirty="0"/>
              <a:t>Groups of 3</a:t>
            </a:r>
          </a:p>
          <a:p>
            <a:r>
              <a:rPr lang="en-GB" dirty="0"/>
              <a:t>Discuss and brainstorm the non-price factors that make your brand stand out from its competitors</a:t>
            </a:r>
          </a:p>
          <a:p>
            <a:r>
              <a:rPr lang="en-GB" dirty="0">
                <a:solidFill>
                  <a:srgbClr val="374151"/>
                </a:solidFill>
                <a:latin typeface="Söhne"/>
              </a:rPr>
              <a:t>W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rite your ideas on post-it notes</a:t>
            </a:r>
          </a:p>
          <a:p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Debate which factors are the most important for each brand's success.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A4C2F-9C82-41A5-BF15-2003DCB49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D802FB-92B4-D51E-4F3E-2412F46EE1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B7594E-D48B-E533-E87C-D5C889E039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3300306-10D3-9913-CB69-3FE22ACA8C19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938BDA-CEBE-06F2-3E95-A7AA870BA2F3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5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D09649-508A-4CF5-876E-05235D35C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Presentation</a:t>
            </a:r>
          </a:p>
          <a:p>
            <a:pPr lvl="1"/>
            <a:r>
              <a:rPr lang="en-GB" dirty="0"/>
              <a:t>Explain how the brand uses non-price competition to differentiate itself from its competitors and why these factors are important for the brand's success.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595C2-6682-4A42-A26C-FDB8C0AB3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learning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3E0270-33C7-669F-2A0C-D3427BCF56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076C73-EAEF-5DA3-5FA4-4368A88AA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B5A2F04-8509-F767-65C2-70AD83FD0946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1256BB-7741-B6F1-6F59-45E6BF387203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15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altLang="en-US" sz="2400" dirty="0"/>
              <a:t>What is meant by direct marketing?</a:t>
            </a:r>
            <a:endParaRPr lang="en-GB" altLang="en-US" sz="2400" i="1" dirty="0"/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altLang="en-US" dirty="0">
                <a:solidFill>
                  <a:prstClr val="black"/>
                </a:solidFill>
              </a:rPr>
              <a:t>How has E-mail changed marketing and what is the impact on selling techniques?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3200" dirty="0">
                <a:solidFill>
                  <a:prstClr val="black"/>
                </a:solidFill>
              </a:rPr>
              <a:t>Which other forms of communication have become more popular in the last few years?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endParaRPr lang="en-GB" altLang="en-US" sz="32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1800"/>
              </a:spcBef>
              <a:buSzPct val="80000"/>
            </a:pPr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48907" y="3035359"/>
            <a:ext cx="8820808" cy="82242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23BF9D-E2B4-05F2-38AE-8F927CAE0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4E7884-134B-2265-22E8-2E4432733E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C542152-21C0-FEAD-658C-C48089944D1A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72A9FC-B9E6-4118-D543-F397150F590C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445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270241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3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32990" y="1519436"/>
          <a:ext cx="8643012" cy="4436864"/>
        </p:xfrm>
        <a:graphic>
          <a:graphicData uri="http://schemas.openxmlformats.org/drawingml/2006/table">
            <a:tbl>
              <a:tblPr firstRow="1" bandRow="1"/>
              <a:tblGrid>
                <a:gridCol w="216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9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Promotion method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Advantages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Disadvantages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Supported e.g. of when appropriate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Media advertising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Sales promotion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Direct marketing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E48E535-CFDE-6D48-9D99-2118DC1F5F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82A46E-9C8F-C378-1408-5B6D2CCAE6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FDB60A4-C1E6-1961-0E22-861D318ECA48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D94DA1-C36B-A61A-6279-7FABCE6D8BB1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459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The promotional mix is the variety of promotion methods that a firm uses in order to gain sales.  It includes: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Advertising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Sales promotions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Direct selling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	A number of factors influence the promotional mix used by a firm, including: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The nature of the market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The nature of the product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Activities of competitors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Budget available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Selecting a promotional method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66BDFA-3C34-D6C5-618E-8AEAB8671E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9343BD-D90D-6ED7-36C9-CD6E2A2F23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F3E4A13-492C-BEB2-13E4-7162EA9E3F71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809FAF-8670-4C98-6005-C381F5D5BC6C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0149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1800" dirty="0"/>
              <a:t>Name one key term you’ve learnt.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Name one key term you need to revise.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Explain the different distribution channels?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What factors impact the success of a distribution network?</a:t>
            </a:r>
          </a:p>
          <a:p>
            <a:pPr marL="0" indent="0">
              <a:buNone/>
            </a:pPr>
            <a:endParaRPr lang="en-GB" i="1" dirty="0"/>
          </a:p>
          <a:p>
            <a:pPr lvl="1"/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Plenary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5A8645-B273-0B8D-D9C2-4649ABC2A7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943037-6B16-BB5B-6246-4D01B6D618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B1817F1-9215-BF4E-AE43-52E29B49BC6B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E7106F-B9CC-97C7-9412-D3452ADAFE5A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769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pPr marL="571500" lvl="0" indent="-5715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Name three and provide the definitions of pricing strategies that a firm may use.</a:t>
            </a:r>
          </a:p>
          <a:p>
            <a:pPr marL="571500" lvl="0" indent="-5715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0000"/>
              </a:solidFill>
            </a:endParaRPr>
          </a:p>
          <a:p>
            <a:pPr marL="571500" lvl="0" indent="-5715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Can you offer examples products that are more appropriate to each pricing strategy?</a:t>
            </a:r>
          </a:p>
          <a:p>
            <a:pPr marL="571500" lvl="0" indent="-5715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000000"/>
              </a:solidFill>
            </a:endParaRPr>
          </a:p>
          <a:p>
            <a:pPr marL="571500" lvl="0" indent="-5715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What factors will be most influential on a pricing strategy?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Recall Task</a:t>
            </a:r>
          </a:p>
        </p:txBody>
      </p:sp>
      <p:pic>
        <p:nvPicPr>
          <p:cNvPr id="1026" name="Picture 2" descr="Green Pen Symbol - Free image on Pixabay">
            <a:extLst>
              <a:ext uri="{FF2B5EF4-FFF2-40B4-BE49-F238E27FC236}">
                <a16:creationId xmlns:a16="http://schemas.microsoft.com/office/drawing/2014/main" id="{33B3F503-05FD-4D3B-A894-0D7AFE751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414" y="103790"/>
            <a:ext cx="2352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69FAF3-D15E-7C58-5B57-03CB5B0EB1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D9FEA7-8E87-617C-E0C0-7C044B175A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3691C3A-EC94-6645-F8F1-AA242D248B8A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827B78-21BD-9FE4-8BD0-CF157FC5815F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4177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25000" lnSpcReduction="20000"/>
          </a:bodyPr>
          <a:lstStyle/>
          <a:p>
            <a:r>
              <a:rPr lang="en-GB" sz="11200" dirty="0"/>
              <a:t>Where have you seen price wars taking place and what are they?</a:t>
            </a:r>
          </a:p>
          <a:p>
            <a:r>
              <a:rPr lang="en-GB" sz="11200" dirty="0"/>
              <a:t>How far can product differentiation go before its too much? </a:t>
            </a:r>
          </a:p>
          <a:p>
            <a:r>
              <a:rPr lang="en-GB" sz="11200" dirty="0">
                <a:solidFill>
                  <a:prstClr val="black"/>
                </a:solidFill>
              </a:rPr>
              <a:t>How can a business promote its product other than using price?</a:t>
            </a:r>
          </a:p>
          <a:p>
            <a:r>
              <a:rPr lang="en-GB" sz="11200" dirty="0">
                <a:solidFill>
                  <a:prstClr val="black"/>
                </a:solidFill>
              </a:rPr>
              <a:t>What is the importance of using marketing?</a:t>
            </a:r>
          </a:p>
          <a:p>
            <a:r>
              <a:rPr lang="en-GB" sz="11200" dirty="0">
                <a:solidFill>
                  <a:prstClr val="black"/>
                </a:solidFill>
              </a:rPr>
              <a:t>To be able to devise an effective marketing plan, what must a business consider?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/>
          </a:p>
          <a:p>
            <a:pPr marL="457200" lvl="1" indent="0">
              <a:buNone/>
            </a:pP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Starter</a:t>
            </a:r>
          </a:p>
        </p:txBody>
      </p:sp>
      <p:pic>
        <p:nvPicPr>
          <p:cNvPr id="2050" name="Picture 2" descr="Green Pen Symbol - Free image on Pixabay">
            <a:extLst>
              <a:ext uri="{FF2B5EF4-FFF2-40B4-BE49-F238E27FC236}">
                <a16:creationId xmlns:a16="http://schemas.microsoft.com/office/drawing/2014/main" id="{99BBFA34-E847-40A3-A3A5-846F52E3E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325" y="313113"/>
            <a:ext cx="2352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E0E5026-F839-E1BA-7A2C-335B985CA9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7B803A-0530-D26E-993D-752AE24621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551084F-00C2-1826-E61A-400F5DB10473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D0563E-3F30-B65E-6896-7A2EFBDEA032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01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/>
          <a:lstStyle/>
          <a:p>
            <a:r>
              <a:rPr lang="en-GB" dirty="0"/>
              <a:t>Are you able to explain the different methods of promotion?</a:t>
            </a:r>
          </a:p>
          <a:p>
            <a:endParaRPr lang="en-GB" dirty="0"/>
          </a:p>
          <a:p>
            <a:r>
              <a:rPr lang="en-GB" dirty="0"/>
              <a:t>Can you analyse how promotion impacts the demand for a business?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3CFE97-3CC4-D83F-E1E7-0785D2A8F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39B371-4D87-8032-2E61-2A5D7567BD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9324BB4-5485-FED6-271A-5D0606669F53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201B82-067F-2121-2EC2-F299C14699B4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2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b="1" dirty="0">
                <a:solidFill>
                  <a:srgbClr val="0070C0"/>
                </a:solidFill>
                <a:latin typeface="Calibri"/>
              </a:rPr>
              <a:t>Non-price competition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occurs when a firm distinguishes or differentiates its product from that of its competitors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This can take many forms including promotion, quality, customer service and branding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It is common in oligopoly as competing on price is likely to lead to lower profits for the </a:t>
            </a:r>
            <a:r>
              <a:rPr lang="en-GB" sz="2000" dirty="0" err="1">
                <a:solidFill>
                  <a:srgbClr val="000000"/>
                </a:solidFill>
                <a:latin typeface="Calibri"/>
              </a:rPr>
              <a:t>oligopolist</a:t>
            </a: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This will reduce the likelihood of </a:t>
            </a:r>
            <a:r>
              <a:rPr lang="en-GB" sz="2000" b="1" dirty="0">
                <a:solidFill>
                  <a:srgbClr val="0070C0"/>
                </a:solidFill>
                <a:latin typeface="Calibri"/>
              </a:rPr>
              <a:t>price wars</a:t>
            </a:r>
            <a:endParaRPr lang="en-GB" sz="2000" dirty="0">
              <a:solidFill>
                <a:srgbClr val="0070C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The additional costs of non-price competition are likely to be less than the cost of engaging in a price war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Non-price competition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C1DF35-3D77-8881-4A61-310E4BEAA8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9FF774-063D-FB06-E1E6-57463CDD2F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9A5F14B-0FA3-F838-15EC-807F92C0938F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7F3CA8-DC0D-FB90-B4EA-44D015A66CFA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394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GB" sz="1800" b="1" dirty="0">
                <a:solidFill>
                  <a:srgbClr val="00B0F0"/>
                </a:solidFill>
                <a:latin typeface="Calibri"/>
              </a:rPr>
              <a:t>Product differentiation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provides a competitive advantage to a firm and shifts the demand curve to the right as more people are attracted to buying the product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Product differentiation includes: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Quality features that competitors’ products do not have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Functional and design features that competitors’ products do not have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Imperfect information where consumers are more aware of one firm’s products over those of the competition</a:t>
            </a:r>
            <a:endParaRPr lang="en-GB" sz="1600" i="1" dirty="0">
              <a:solidFill>
                <a:srgbClr val="FFC000"/>
              </a:solidFill>
              <a:latin typeface="Calibri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Advertising creating perceived differences in the mind of the consumer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dirty="0">
                <a:solidFill>
                  <a:srgbClr val="000000"/>
                </a:solidFill>
                <a:latin typeface="Calibri"/>
              </a:rPr>
              <a:t>Location, where the product can only be bought geographically through one supplier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Degree of Product Differentiation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3FDDD5-0656-AD43-A6D5-7D3C2BEE74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479C0E-553A-D510-23B9-D27F5B16F5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BEBC5D0-34A7-6ADE-F162-F995EA59AD45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9843C1-0369-9266-2109-23C06D212704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159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b="1" dirty="0">
                <a:solidFill>
                  <a:srgbClr val="0070C0"/>
                </a:solidFill>
                <a:latin typeface="Calibri"/>
              </a:rPr>
              <a:t>Advertising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is an example of a </a:t>
            </a:r>
            <a:r>
              <a:rPr lang="en-GB" sz="1800" b="1" dirty="0">
                <a:solidFill>
                  <a:srgbClr val="0070C0"/>
                </a:solidFill>
                <a:latin typeface="Calibri"/>
              </a:rPr>
              <a:t>sunk cost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and deters new entrants 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Firms will spend heavily trying to establish </a:t>
            </a:r>
            <a:r>
              <a:rPr lang="en-GB" sz="1800" b="1" dirty="0">
                <a:solidFill>
                  <a:srgbClr val="0070C0"/>
                </a:solidFill>
                <a:latin typeface="Calibri"/>
              </a:rPr>
              <a:t>brand loyalty </a:t>
            </a:r>
            <a:r>
              <a:rPr lang="en-GB" sz="18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and </a:t>
            </a:r>
            <a:r>
              <a:rPr lang="en-GB" sz="1800" b="1" dirty="0">
                <a:solidFill>
                  <a:srgbClr val="0070C0"/>
                </a:solidFill>
                <a:latin typeface="Calibri"/>
              </a:rPr>
              <a:t>repeat custom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This may take the form of </a:t>
            </a:r>
            <a:r>
              <a:rPr lang="en-GB" sz="1800" b="1" dirty="0">
                <a:solidFill>
                  <a:srgbClr val="0070C0"/>
                </a:solidFill>
                <a:latin typeface="Calibri"/>
              </a:rPr>
              <a:t>loyalty schemes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where incentives e.g. loyalty cards are offered to buy from the firm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b="1" dirty="0">
                <a:solidFill>
                  <a:srgbClr val="0070C0"/>
                </a:solidFill>
                <a:latin typeface="Calibri"/>
              </a:rPr>
              <a:t>Marketing policy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is how the firm differentiates itself from the competition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By investing in </a:t>
            </a:r>
            <a:r>
              <a:rPr lang="en-GB" sz="1800" b="1" dirty="0">
                <a:solidFill>
                  <a:srgbClr val="0070C0"/>
                </a:solidFill>
                <a:latin typeface="Calibri"/>
              </a:rPr>
              <a:t>new product development </a:t>
            </a:r>
            <a:r>
              <a:rPr lang="en-GB" sz="1800" dirty="0">
                <a:solidFill>
                  <a:srgbClr val="000000"/>
                </a:solidFill>
                <a:latin typeface="Calibri"/>
              </a:rPr>
              <a:t>the firm can increase demand and maintain brand loyalty</a:t>
            </a:r>
            <a:endParaRPr lang="en-GB" sz="1600" b="1" dirty="0">
              <a:solidFill>
                <a:srgbClr val="000000"/>
              </a:solidFill>
              <a:latin typeface="Calibri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Advertising and other </a:t>
            </a:r>
            <a:br>
              <a:rPr lang="en-GB" dirty="0"/>
            </a:br>
            <a:r>
              <a:rPr lang="en-GB" dirty="0"/>
              <a:t>promotional methods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B2069-4F9A-319D-1F4E-ADD146E24C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C7CB42-49DB-DF70-A960-BE22BA93D2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274AD1F-54A8-EA12-1913-93AC83F95A69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237E10-A466-01B1-A2DA-39E7E91D0926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692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25000" lnSpcReduction="20000"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altLang="en-US" sz="11200" dirty="0"/>
              <a:t>Think of one successful loyalty scheme that a business has used, what has the impact been, explain your answer.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altLang="en-US" sz="11200" dirty="0"/>
              <a:t>Think of one unsuccessful loyalty scheme that a business has used, what has the impact been, explain your answer.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1200" dirty="0">
                <a:solidFill>
                  <a:prstClr val="black"/>
                </a:solidFill>
              </a:rPr>
              <a:t>Challenge: Being innovative is essential to building a brand, why has Apple always believed in this.</a:t>
            </a:r>
          </a:p>
          <a:p>
            <a:pPr>
              <a:lnSpc>
                <a:spcPct val="100000"/>
              </a:lnSpc>
              <a:spcBef>
                <a:spcPts val="1800"/>
              </a:spcBef>
              <a:buSzPct val="80000"/>
            </a:pPr>
            <a:r>
              <a:rPr lang="en-GB" sz="11200" dirty="0">
                <a:solidFill>
                  <a:prstClr val="black"/>
                </a:solidFill>
              </a:rPr>
              <a:t>Superchallenge: Why has Apple developed a loyalty scheme that is targeted to ‘big spends’?</a:t>
            </a:r>
          </a:p>
          <a:p>
            <a:pPr lvl="0">
              <a:lnSpc>
                <a:spcPct val="100000"/>
              </a:lnSpc>
              <a:spcBef>
                <a:spcPts val="1800"/>
              </a:spcBef>
              <a:buSzPct val="80000"/>
            </a:pPr>
            <a:endParaRPr lang="en-GB" altLang="en-US" dirty="0"/>
          </a:p>
          <a:p>
            <a:pPr marL="457200" lvl="1" indent="0">
              <a:buNone/>
            </a:pPr>
            <a:endParaRPr lang="en-GB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Student Activity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48907" y="3246008"/>
            <a:ext cx="8820808" cy="82242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1577FA-05D8-CBC6-4A70-C6F304C929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7CB9FF-B345-18A5-856E-9C6D31FEC3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D38AD47-A22F-A963-BED6-3B3C4BEB7C54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77233-B4AF-9BE1-A2FF-629964A4EEB2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054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1400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GB" sz="2000" b="1" dirty="0">
                <a:solidFill>
                  <a:srgbClr val="00B0F0"/>
                </a:solidFill>
                <a:latin typeface="Calibri"/>
              </a:rPr>
              <a:t>Media Advertising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is communication used to inform potential customers about products and persuade them to buy the products.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	Advertising takes a variety of forms: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Television and radio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Newspapers and magazines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Posters and bill boards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As they grow businesses can afford to pay for more expensive advertising that will reach a wider market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This will lead to an increase in the potential customer base and higher sales revenue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Different forms of promotion and how they influence demand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FDB3C-A26D-C58B-B7D3-7066371AE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74" y="1508611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BC4753-7AD3-A1C0-3EFF-124C079C46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37" y="19360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E1A767A-0F1C-C60F-962A-90B99FF3E6BB}"/>
              </a:ext>
            </a:extLst>
          </p:cNvPr>
          <p:cNvSpPr txBox="1">
            <a:spLocks/>
          </p:cNvSpPr>
          <p:nvPr/>
        </p:nvSpPr>
        <p:spPr>
          <a:xfrm>
            <a:off x="1695442" y="649396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582B0A-E90B-486A-DD8F-783FDDFE3C7A}"/>
              </a:ext>
            </a:extLst>
          </p:cNvPr>
          <p:cNvSpPr txBox="1"/>
          <p:nvPr/>
        </p:nvSpPr>
        <p:spPr>
          <a:xfrm>
            <a:off x="9144000" y="655317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6782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Custom 1">
      <a:dk1>
        <a:srgbClr val="FF0000"/>
      </a:dk1>
      <a:lt1>
        <a:sysClr val="window" lastClr="FFFFFF"/>
      </a:lt1>
      <a:dk2>
        <a:srgbClr val="FF0000"/>
      </a:dk2>
      <a:lt2>
        <a:srgbClr val="FFFFFF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FF0000"/>
      </a:hlink>
      <a:folHlink>
        <a:srgbClr val="FF000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D3631A-61D2-45F3-93F1-7A1859BF12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96FE0E-BF72-43E5-B54A-091E0B92C677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3F6366-09DC-4E88-8D61-FD283DAB65E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e32401-6fd2-4ce4-872f-f2e7513af3c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1347</Words>
  <Application>Microsoft Office PowerPoint</Application>
  <PresentationFormat>Widescreen</PresentationFormat>
  <Paragraphs>150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gg sans</vt:lpstr>
      <vt:lpstr>Söhne</vt:lpstr>
      <vt:lpstr>Times New Roman</vt:lpstr>
      <vt:lpstr>Tw Cen MT</vt:lpstr>
      <vt:lpstr>Tw Cen MT Condensed</vt:lpstr>
      <vt:lpstr>Wingdings</vt:lpstr>
      <vt:lpstr>Wingdings 3</vt:lpstr>
      <vt:lpstr>1_Office Theme</vt:lpstr>
      <vt:lpstr>Integral</vt:lpstr>
      <vt:lpstr>2.2.3 Types of non-price competition 2.2 Firms, consumers and elasticities of demand</vt:lpstr>
      <vt:lpstr>Recall Task</vt:lpstr>
      <vt:lpstr>Starter</vt:lpstr>
      <vt:lpstr>Lesson Objectives</vt:lpstr>
      <vt:lpstr>Non-price competition</vt:lpstr>
      <vt:lpstr>The Degree of Product Differentiation</vt:lpstr>
      <vt:lpstr>Advertising and other  promotional methods</vt:lpstr>
      <vt:lpstr>Student Activity</vt:lpstr>
      <vt:lpstr>Different forms of promotion and how they influence demand</vt:lpstr>
      <vt:lpstr>Different forms of promotion and how they influence demand</vt:lpstr>
      <vt:lpstr>Different forms of promotion and how they influence demand</vt:lpstr>
      <vt:lpstr>Activity</vt:lpstr>
      <vt:lpstr>Home learning</vt:lpstr>
      <vt:lpstr>Activity 2</vt:lpstr>
      <vt:lpstr>Activity 3</vt:lpstr>
      <vt:lpstr>Selecting a promotional method</vt:lpstr>
      <vt:lpstr>Plenary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2.2.3 Types of non-price competition 2.2 Firms, consumers and elasticities of demand</dc:title>
  <dc:creator>Mr B Pieters</dc:creator>
  <cp:lastModifiedBy>Chezka Mae Madrona</cp:lastModifiedBy>
  <cp:revision>32</cp:revision>
  <dcterms:created xsi:type="dcterms:W3CDTF">2021-06-30T13:27:45Z</dcterms:created>
  <dcterms:modified xsi:type="dcterms:W3CDTF">2025-03-18T07:55:06Z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