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4.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0" r:id="rId4"/>
  </p:sldMasterIdLst>
  <p:notesMasterIdLst>
    <p:notesMasterId r:id="rId18"/>
  </p:notesMasterIdLst>
  <p:sldIdLst>
    <p:sldId id="296" r:id="rId5"/>
    <p:sldId id="289" r:id="rId6"/>
    <p:sldId id="269" r:id="rId7"/>
    <p:sldId id="293" r:id="rId8"/>
    <p:sldId id="294" r:id="rId9"/>
    <p:sldId id="266" r:id="rId10"/>
    <p:sldId id="267" r:id="rId11"/>
    <p:sldId id="275" r:id="rId12"/>
    <p:sldId id="268" r:id="rId13"/>
    <p:sldId id="273" r:id="rId14"/>
    <p:sldId id="279" r:id="rId15"/>
    <p:sldId id="295"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71" autoAdjust="0"/>
    <p:restoredTop sz="94692"/>
  </p:normalViewPr>
  <p:slideViewPr>
    <p:cSldViewPr snapToGrid="0">
      <p:cViewPr varScale="1">
        <p:scale>
          <a:sx n="105" d="100"/>
          <a:sy n="105" d="100"/>
        </p:scale>
        <p:origin x="14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D375F9-A336-4F7E-B8B0-3599B51D776D}" type="doc">
      <dgm:prSet loTypeId="urn:microsoft.com/office/officeart/2016/7/layout/VerticalDownArrowProcess" loCatId="process" qsTypeId="urn:microsoft.com/office/officeart/2005/8/quickstyle/simple1" qsCatId="simple" csTypeId="urn:microsoft.com/office/officeart/2005/8/colors/colorful5" csCatId="colorful"/>
      <dgm:spPr/>
      <dgm:t>
        <a:bodyPr/>
        <a:lstStyle/>
        <a:p>
          <a:endParaRPr lang="en-US"/>
        </a:p>
      </dgm:t>
    </dgm:pt>
    <dgm:pt modelId="{204D3654-55E8-4CBF-BD65-446AABF457D1}">
      <dgm:prSet/>
      <dgm:spPr/>
      <dgm:t>
        <a:bodyPr/>
        <a:lstStyle/>
        <a:p>
          <a:r>
            <a:rPr lang="en-GB"/>
            <a:t>Online sales have led to the frequent use of dynamic pricing</a:t>
          </a:r>
          <a:endParaRPr lang="en-US"/>
        </a:p>
      </dgm:t>
    </dgm:pt>
    <dgm:pt modelId="{94FAB714-1F29-4F6D-B689-6968E7825765}" type="parTrans" cxnId="{21C70DD2-9235-4172-99F1-EB90B86A4107}">
      <dgm:prSet/>
      <dgm:spPr/>
      <dgm:t>
        <a:bodyPr/>
        <a:lstStyle/>
        <a:p>
          <a:endParaRPr lang="en-US"/>
        </a:p>
      </dgm:t>
    </dgm:pt>
    <dgm:pt modelId="{5C25799D-4BCE-42B4-82D2-678C99197895}" type="sibTrans" cxnId="{21C70DD2-9235-4172-99F1-EB90B86A4107}">
      <dgm:prSet/>
      <dgm:spPr/>
      <dgm:t>
        <a:bodyPr/>
        <a:lstStyle/>
        <a:p>
          <a:endParaRPr lang="en-US"/>
        </a:p>
      </dgm:t>
    </dgm:pt>
    <dgm:pt modelId="{1EC032C3-DA90-4525-9C86-EAAA3388F811}">
      <dgm:prSet/>
      <dgm:spPr/>
      <dgm:t>
        <a:bodyPr/>
        <a:lstStyle/>
        <a:p>
          <a:r>
            <a:rPr lang="en-GB"/>
            <a:t>Prices change frequently and quickly in response to changes in demand</a:t>
          </a:r>
          <a:endParaRPr lang="en-US"/>
        </a:p>
      </dgm:t>
    </dgm:pt>
    <dgm:pt modelId="{9769827E-823C-44CE-9C79-75F6CDEF1220}" type="parTrans" cxnId="{34E69511-1F2C-4E88-91BF-04129FA50F99}">
      <dgm:prSet/>
      <dgm:spPr/>
      <dgm:t>
        <a:bodyPr/>
        <a:lstStyle/>
        <a:p>
          <a:endParaRPr lang="en-US"/>
        </a:p>
      </dgm:t>
    </dgm:pt>
    <dgm:pt modelId="{67DFBF0E-04C3-4451-96CE-E8959FF66CF0}" type="sibTrans" cxnId="{34E69511-1F2C-4E88-91BF-04129FA50F99}">
      <dgm:prSet/>
      <dgm:spPr/>
      <dgm:t>
        <a:bodyPr/>
        <a:lstStyle/>
        <a:p>
          <a:endParaRPr lang="en-US"/>
        </a:p>
      </dgm:t>
    </dgm:pt>
    <dgm:pt modelId="{886CB949-F71F-4CE6-9397-8752A52FD107}">
      <dgm:prSet/>
      <dgm:spPr/>
      <dgm:t>
        <a:bodyPr/>
        <a:lstStyle/>
        <a:p>
          <a:r>
            <a:rPr lang="en-GB"/>
            <a:t>At times of peak demand prices will go up and vice versa</a:t>
          </a:r>
          <a:endParaRPr lang="en-US"/>
        </a:p>
      </dgm:t>
    </dgm:pt>
    <dgm:pt modelId="{C698E115-5410-4749-8BD6-DB04C229A35D}" type="parTrans" cxnId="{A8048160-D412-4300-AF92-86C7A046B913}">
      <dgm:prSet/>
      <dgm:spPr/>
      <dgm:t>
        <a:bodyPr/>
        <a:lstStyle/>
        <a:p>
          <a:endParaRPr lang="en-US"/>
        </a:p>
      </dgm:t>
    </dgm:pt>
    <dgm:pt modelId="{71C2A281-1A09-46B8-8739-F1A324897BC0}" type="sibTrans" cxnId="{A8048160-D412-4300-AF92-86C7A046B913}">
      <dgm:prSet/>
      <dgm:spPr/>
      <dgm:t>
        <a:bodyPr/>
        <a:lstStyle/>
        <a:p>
          <a:endParaRPr lang="en-US"/>
        </a:p>
      </dgm:t>
    </dgm:pt>
    <dgm:pt modelId="{AE340885-8478-4B15-BF3E-8EBD7A7DB299}">
      <dgm:prSet/>
      <dgm:spPr/>
      <dgm:t>
        <a:bodyPr/>
        <a:lstStyle/>
        <a:p>
          <a:r>
            <a:rPr lang="en-GB"/>
            <a:t>Often used by businesses with set capacity e.g. an airline so as the plane reaches full capacity prices will start to rise</a:t>
          </a:r>
          <a:endParaRPr lang="en-US"/>
        </a:p>
      </dgm:t>
    </dgm:pt>
    <dgm:pt modelId="{B019C587-3EB2-4ED0-8875-BC9EF4995419}" type="parTrans" cxnId="{7CD6753C-6B63-45A1-9BF4-56AE947F96D0}">
      <dgm:prSet/>
      <dgm:spPr/>
      <dgm:t>
        <a:bodyPr/>
        <a:lstStyle/>
        <a:p>
          <a:endParaRPr lang="en-US"/>
        </a:p>
      </dgm:t>
    </dgm:pt>
    <dgm:pt modelId="{A280C245-BBBE-48E5-B65C-42778DBD5C54}" type="sibTrans" cxnId="{7CD6753C-6B63-45A1-9BF4-56AE947F96D0}">
      <dgm:prSet/>
      <dgm:spPr/>
      <dgm:t>
        <a:bodyPr/>
        <a:lstStyle/>
        <a:p>
          <a:endParaRPr lang="en-US"/>
        </a:p>
      </dgm:t>
    </dgm:pt>
    <dgm:pt modelId="{B7A0E513-F7BF-4D6D-8CDC-30321E3A281A}">
      <dgm:prSet/>
      <dgm:spPr/>
      <dgm:t>
        <a:bodyPr/>
        <a:lstStyle/>
        <a:p>
          <a:r>
            <a:rPr lang="en-GB"/>
            <a:t>Dynamic pricing is made possible by technology that tracks demand and levels of interest</a:t>
          </a:r>
          <a:endParaRPr lang="en-US"/>
        </a:p>
      </dgm:t>
    </dgm:pt>
    <dgm:pt modelId="{51837670-29B3-41A0-81B6-9B2E77D267E0}" type="parTrans" cxnId="{0D983FAE-C516-48DC-BDB3-96B39115FA6B}">
      <dgm:prSet/>
      <dgm:spPr/>
      <dgm:t>
        <a:bodyPr/>
        <a:lstStyle/>
        <a:p>
          <a:endParaRPr lang="en-US"/>
        </a:p>
      </dgm:t>
    </dgm:pt>
    <dgm:pt modelId="{1BFF176A-E658-446D-A8D1-32F62195011B}" type="sibTrans" cxnId="{0D983FAE-C516-48DC-BDB3-96B39115FA6B}">
      <dgm:prSet/>
      <dgm:spPr/>
      <dgm:t>
        <a:bodyPr/>
        <a:lstStyle/>
        <a:p>
          <a:endParaRPr lang="en-US"/>
        </a:p>
      </dgm:t>
    </dgm:pt>
    <dgm:pt modelId="{CF26E8E7-05A7-47F3-91D0-DE8B1393C2C5}">
      <dgm:prSet/>
      <dgm:spPr/>
      <dgm:t>
        <a:bodyPr/>
        <a:lstStyle/>
        <a:p>
          <a:r>
            <a:rPr lang="en-GB"/>
            <a:t>Price comparison websites</a:t>
          </a:r>
          <a:endParaRPr lang="en-US"/>
        </a:p>
      </dgm:t>
    </dgm:pt>
    <dgm:pt modelId="{E31E5B37-6A54-42B6-BAEA-57261CEADA60}" type="parTrans" cxnId="{2E69222F-E06B-4422-BA16-63CCB25F3445}">
      <dgm:prSet/>
      <dgm:spPr/>
      <dgm:t>
        <a:bodyPr/>
        <a:lstStyle/>
        <a:p>
          <a:endParaRPr lang="en-US"/>
        </a:p>
      </dgm:t>
    </dgm:pt>
    <dgm:pt modelId="{4C29FC3A-BA7D-4512-B4F9-ED37775C4A60}" type="sibTrans" cxnId="{2E69222F-E06B-4422-BA16-63CCB25F3445}">
      <dgm:prSet/>
      <dgm:spPr/>
      <dgm:t>
        <a:bodyPr/>
        <a:lstStyle/>
        <a:p>
          <a:endParaRPr lang="en-US"/>
        </a:p>
      </dgm:t>
    </dgm:pt>
    <dgm:pt modelId="{2C98EA54-A718-4050-8CEB-D7393CAE1F96}">
      <dgm:prSet/>
      <dgm:spPr/>
      <dgm:t>
        <a:bodyPr/>
        <a:lstStyle/>
        <a:p>
          <a:r>
            <a:rPr lang="en-GB"/>
            <a:t>Easier for customers to compare prices thereby forcing businesses to be more competitive due to the ease with which customers can access comparative information</a:t>
          </a:r>
          <a:endParaRPr lang="en-US"/>
        </a:p>
      </dgm:t>
    </dgm:pt>
    <dgm:pt modelId="{56A6556B-94A6-45F0-B0B5-B3A21D1B1935}" type="parTrans" cxnId="{3978D0FA-29C0-4B9E-83FE-81A5B8E9E07D}">
      <dgm:prSet/>
      <dgm:spPr/>
      <dgm:t>
        <a:bodyPr/>
        <a:lstStyle/>
        <a:p>
          <a:endParaRPr lang="en-US"/>
        </a:p>
      </dgm:t>
    </dgm:pt>
    <dgm:pt modelId="{0739807C-377F-47E6-8972-0958B2E52B08}" type="sibTrans" cxnId="{3978D0FA-29C0-4B9E-83FE-81A5B8E9E07D}">
      <dgm:prSet/>
      <dgm:spPr/>
      <dgm:t>
        <a:bodyPr/>
        <a:lstStyle/>
        <a:p>
          <a:endParaRPr lang="en-US"/>
        </a:p>
      </dgm:t>
    </dgm:pt>
    <dgm:pt modelId="{95E79682-3B05-4270-90B1-8E9C8A14929C}">
      <dgm:prSet/>
      <dgm:spPr/>
      <dgm:t>
        <a:bodyPr/>
        <a:lstStyle/>
        <a:p>
          <a:r>
            <a:rPr lang="en-GB"/>
            <a:t>Popular sites include GoCompare, Trivago and Sky Scanner</a:t>
          </a:r>
          <a:endParaRPr lang="en-US"/>
        </a:p>
      </dgm:t>
    </dgm:pt>
    <dgm:pt modelId="{66AA004D-DC1F-429C-94FF-47F6725F1BE1}" type="parTrans" cxnId="{102E1742-B4FA-4E7C-B63F-735319AEAE97}">
      <dgm:prSet/>
      <dgm:spPr/>
      <dgm:t>
        <a:bodyPr/>
        <a:lstStyle/>
        <a:p>
          <a:endParaRPr lang="en-US"/>
        </a:p>
      </dgm:t>
    </dgm:pt>
    <dgm:pt modelId="{AA4AC051-AC35-40F6-8426-FDD20A6459F8}" type="sibTrans" cxnId="{102E1742-B4FA-4E7C-B63F-735319AEAE97}">
      <dgm:prSet/>
      <dgm:spPr/>
      <dgm:t>
        <a:bodyPr/>
        <a:lstStyle/>
        <a:p>
          <a:endParaRPr lang="en-US"/>
        </a:p>
      </dgm:t>
    </dgm:pt>
    <dgm:pt modelId="{6C2BBEA8-42FE-41E6-A3E4-E3AA3EEDC95B}" type="pres">
      <dgm:prSet presAssocID="{78D375F9-A336-4F7E-B8B0-3599B51D776D}" presName="Name0" presStyleCnt="0">
        <dgm:presLayoutVars>
          <dgm:dir/>
          <dgm:animLvl val="lvl"/>
          <dgm:resizeHandles val="exact"/>
        </dgm:presLayoutVars>
      </dgm:prSet>
      <dgm:spPr/>
    </dgm:pt>
    <dgm:pt modelId="{3052C8BE-6ED3-4A60-AB92-D15B84CD3C90}" type="pres">
      <dgm:prSet presAssocID="{CF26E8E7-05A7-47F3-91D0-DE8B1393C2C5}" presName="boxAndChildren" presStyleCnt="0"/>
      <dgm:spPr/>
    </dgm:pt>
    <dgm:pt modelId="{A21A4498-240A-4AE0-8FD4-B51444D01C63}" type="pres">
      <dgm:prSet presAssocID="{CF26E8E7-05A7-47F3-91D0-DE8B1393C2C5}" presName="parentTextBox" presStyleLbl="alignNode1" presStyleIdx="0" presStyleCnt="2"/>
      <dgm:spPr/>
    </dgm:pt>
    <dgm:pt modelId="{A9AA09E3-8DA9-4D0F-BDB0-CCC8EA2EABB9}" type="pres">
      <dgm:prSet presAssocID="{CF26E8E7-05A7-47F3-91D0-DE8B1393C2C5}" presName="descendantBox" presStyleLbl="bgAccFollowNode1" presStyleIdx="0" presStyleCnt="2"/>
      <dgm:spPr/>
    </dgm:pt>
    <dgm:pt modelId="{90CB4648-D5B9-41AD-BF92-39EA691175E9}" type="pres">
      <dgm:prSet presAssocID="{5C25799D-4BCE-42B4-82D2-678C99197895}" presName="sp" presStyleCnt="0"/>
      <dgm:spPr/>
    </dgm:pt>
    <dgm:pt modelId="{8CCCD910-C1A5-4981-9D0B-DAD0DE1FA7EC}" type="pres">
      <dgm:prSet presAssocID="{204D3654-55E8-4CBF-BD65-446AABF457D1}" presName="arrowAndChildren" presStyleCnt="0"/>
      <dgm:spPr/>
    </dgm:pt>
    <dgm:pt modelId="{D3F401A2-F71B-4DE9-A5FD-89268CB032F6}" type="pres">
      <dgm:prSet presAssocID="{204D3654-55E8-4CBF-BD65-446AABF457D1}" presName="parentTextArrow" presStyleLbl="node1" presStyleIdx="0" presStyleCnt="0"/>
      <dgm:spPr/>
    </dgm:pt>
    <dgm:pt modelId="{7AC6910E-F6BC-40DA-BEEE-0A73B68A82B8}" type="pres">
      <dgm:prSet presAssocID="{204D3654-55E8-4CBF-BD65-446AABF457D1}" presName="arrow" presStyleLbl="alignNode1" presStyleIdx="1" presStyleCnt="2"/>
      <dgm:spPr/>
    </dgm:pt>
    <dgm:pt modelId="{D7228FC4-FB78-47F5-BC6B-FB57B3887C82}" type="pres">
      <dgm:prSet presAssocID="{204D3654-55E8-4CBF-BD65-446AABF457D1}" presName="descendantArrow" presStyleLbl="bgAccFollowNode1" presStyleIdx="1" presStyleCnt="2"/>
      <dgm:spPr/>
    </dgm:pt>
  </dgm:ptLst>
  <dgm:cxnLst>
    <dgm:cxn modelId="{9AA92F02-7659-4124-94DA-687B9B3BA9FC}" type="presOf" srcId="{1EC032C3-DA90-4525-9C86-EAAA3388F811}" destId="{D7228FC4-FB78-47F5-BC6B-FB57B3887C82}" srcOrd="0" destOrd="0" presId="urn:microsoft.com/office/officeart/2016/7/layout/VerticalDownArrowProcess"/>
    <dgm:cxn modelId="{1AF27F08-6FC7-48DA-92F3-FC0BE2122505}" type="presOf" srcId="{B7A0E513-F7BF-4D6D-8CDC-30321E3A281A}" destId="{D7228FC4-FB78-47F5-BC6B-FB57B3887C82}" srcOrd="0" destOrd="3" presId="urn:microsoft.com/office/officeart/2016/7/layout/VerticalDownArrowProcess"/>
    <dgm:cxn modelId="{34E69511-1F2C-4E88-91BF-04129FA50F99}" srcId="{204D3654-55E8-4CBF-BD65-446AABF457D1}" destId="{1EC032C3-DA90-4525-9C86-EAAA3388F811}" srcOrd="0" destOrd="0" parTransId="{9769827E-823C-44CE-9C79-75F6CDEF1220}" sibTransId="{67DFBF0E-04C3-4451-96CE-E8959FF66CF0}"/>
    <dgm:cxn modelId="{B0CA651B-C1EE-4646-85CF-0A282C635A47}" type="presOf" srcId="{2C98EA54-A718-4050-8CEB-D7393CAE1F96}" destId="{A9AA09E3-8DA9-4D0F-BDB0-CCC8EA2EABB9}" srcOrd="0" destOrd="0" presId="urn:microsoft.com/office/officeart/2016/7/layout/VerticalDownArrowProcess"/>
    <dgm:cxn modelId="{3B326727-76A8-4DD1-836A-30864C8662FE}" type="presOf" srcId="{95E79682-3B05-4270-90B1-8E9C8A14929C}" destId="{A9AA09E3-8DA9-4D0F-BDB0-CCC8EA2EABB9}" srcOrd="0" destOrd="1" presId="urn:microsoft.com/office/officeart/2016/7/layout/VerticalDownArrowProcess"/>
    <dgm:cxn modelId="{2E69222F-E06B-4422-BA16-63CCB25F3445}" srcId="{78D375F9-A336-4F7E-B8B0-3599B51D776D}" destId="{CF26E8E7-05A7-47F3-91D0-DE8B1393C2C5}" srcOrd="1" destOrd="0" parTransId="{E31E5B37-6A54-42B6-BAEA-57261CEADA60}" sibTransId="{4C29FC3A-BA7D-4512-B4F9-ED37775C4A60}"/>
    <dgm:cxn modelId="{47786434-42DA-44D3-B755-FA92B7ED1262}" type="presOf" srcId="{204D3654-55E8-4CBF-BD65-446AABF457D1}" destId="{7AC6910E-F6BC-40DA-BEEE-0A73B68A82B8}" srcOrd="1" destOrd="0" presId="urn:microsoft.com/office/officeart/2016/7/layout/VerticalDownArrowProcess"/>
    <dgm:cxn modelId="{7CD6753C-6B63-45A1-9BF4-56AE947F96D0}" srcId="{204D3654-55E8-4CBF-BD65-446AABF457D1}" destId="{AE340885-8478-4B15-BF3E-8EBD7A7DB299}" srcOrd="2" destOrd="0" parTransId="{B019C587-3EB2-4ED0-8875-BC9EF4995419}" sibTransId="{A280C245-BBBE-48E5-B65C-42778DBD5C54}"/>
    <dgm:cxn modelId="{A8048160-D412-4300-AF92-86C7A046B913}" srcId="{204D3654-55E8-4CBF-BD65-446AABF457D1}" destId="{886CB949-F71F-4CE6-9397-8752A52FD107}" srcOrd="1" destOrd="0" parTransId="{C698E115-5410-4749-8BD6-DB04C229A35D}" sibTransId="{71C2A281-1A09-46B8-8739-F1A324897BC0}"/>
    <dgm:cxn modelId="{102E1742-B4FA-4E7C-B63F-735319AEAE97}" srcId="{CF26E8E7-05A7-47F3-91D0-DE8B1393C2C5}" destId="{95E79682-3B05-4270-90B1-8E9C8A14929C}" srcOrd="1" destOrd="0" parTransId="{66AA004D-DC1F-429C-94FF-47F6725F1BE1}" sibTransId="{AA4AC051-AC35-40F6-8426-FDD20A6459F8}"/>
    <dgm:cxn modelId="{81393D91-38D7-4F58-9FA6-5ECD6A4E5A14}" type="presOf" srcId="{204D3654-55E8-4CBF-BD65-446AABF457D1}" destId="{D3F401A2-F71B-4DE9-A5FD-89268CB032F6}" srcOrd="0" destOrd="0" presId="urn:microsoft.com/office/officeart/2016/7/layout/VerticalDownArrowProcess"/>
    <dgm:cxn modelId="{52052B94-E186-4C22-97C9-3F4874BEA85C}" type="presOf" srcId="{78D375F9-A336-4F7E-B8B0-3599B51D776D}" destId="{6C2BBEA8-42FE-41E6-A3E4-E3AA3EEDC95B}" srcOrd="0" destOrd="0" presId="urn:microsoft.com/office/officeart/2016/7/layout/VerticalDownArrowProcess"/>
    <dgm:cxn modelId="{7143C9A2-5AEB-4F97-B0D2-B10B54A34062}" type="presOf" srcId="{886CB949-F71F-4CE6-9397-8752A52FD107}" destId="{D7228FC4-FB78-47F5-BC6B-FB57B3887C82}" srcOrd="0" destOrd="1" presId="urn:microsoft.com/office/officeart/2016/7/layout/VerticalDownArrowProcess"/>
    <dgm:cxn modelId="{107C4BA6-7996-4EFE-A7A8-1F1540F5B204}" type="presOf" srcId="{CF26E8E7-05A7-47F3-91D0-DE8B1393C2C5}" destId="{A21A4498-240A-4AE0-8FD4-B51444D01C63}" srcOrd="0" destOrd="0" presId="urn:microsoft.com/office/officeart/2016/7/layout/VerticalDownArrowProcess"/>
    <dgm:cxn modelId="{0D983FAE-C516-48DC-BDB3-96B39115FA6B}" srcId="{204D3654-55E8-4CBF-BD65-446AABF457D1}" destId="{B7A0E513-F7BF-4D6D-8CDC-30321E3A281A}" srcOrd="3" destOrd="0" parTransId="{51837670-29B3-41A0-81B6-9B2E77D267E0}" sibTransId="{1BFF176A-E658-446D-A8D1-32F62195011B}"/>
    <dgm:cxn modelId="{21C70DD2-9235-4172-99F1-EB90B86A4107}" srcId="{78D375F9-A336-4F7E-B8B0-3599B51D776D}" destId="{204D3654-55E8-4CBF-BD65-446AABF457D1}" srcOrd="0" destOrd="0" parTransId="{94FAB714-1F29-4F6D-B689-6968E7825765}" sibTransId="{5C25799D-4BCE-42B4-82D2-678C99197895}"/>
    <dgm:cxn modelId="{3978D0FA-29C0-4B9E-83FE-81A5B8E9E07D}" srcId="{CF26E8E7-05A7-47F3-91D0-DE8B1393C2C5}" destId="{2C98EA54-A718-4050-8CEB-D7393CAE1F96}" srcOrd="0" destOrd="0" parTransId="{56A6556B-94A6-45F0-B0B5-B3A21D1B1935}" sibTransId="{0739807C-377F-47E6-8972-0958B2E52B08}"/>
    <dgm:cxn modelId="{14F658FD-620E-4536-8DF8-661B912EFA7F}" type="presOf" srcId="{AE340885-8478-4B15-BF3E-8EBD7A7DB299}" destId="{D7228FC4-FB78-47F5-BC6B-FB57B3887C82}" srcOrd="0" destOrd="2" presId="urn:microsoft.com/office/officeart/2016/7/layout/VerticalDownArrowProcess"/>
    <dgm:cxn modelId="{02D7D073-19D9-47DC-A519-57D309759469}" type="presParOf" srcId="{6C2BBEA8-42FE-41E6-A3E4-E3AA3EEDC95B}" destId="{3052C8BE-6ED3-4A60-AB92-D15B84CD3C90}" srcOrd="0" destOrd="0" presId="urn:microsoft.com/office/officeart/2016/7/layout/VerticalDownArrowProcess"/>
    <dgm:cxn modelId="{50AF161A-9E7E-484F-9B7F-1DAA35C23F77}" type="presParOf" srcId="{3052C8BE-6ED3-4A60-AB92-D15B84CD3C90}" destId="{A21A4498-240A-4AE0-8FD4-B51444D01C63}" srcOrd="0" destOrd="0" presId="urn:microsoft.com/office/officeart/2016/7/layout/VerticalDownArrowProcess"/>
    <dgm:cxn modelId="{0965BE93-2C82-401F-96CA-5306B941CDC6}" type="presParOf" srcId="{3052C8BE-6ED3-4A60-AB92-D15B84CD3C90}" destId="{A9AA09E3-8DA9-4D0F-BDB0-CCC8EA2EABB9}" srcOrd="1" destOrd="0" presId="urn:microsoft.com/office/officeart/2016/7/layout/VerticalDownArrowProcess"/>
    <dgm:cxn modelId="{A9803D47-E1ED-4782-A751-B51CB09A4C10}" type="presParOf" srcId="{6C2BBEA8-42FE-41E6-A3E4-E3AA3EEDC95B}" destId="{90CB4648-D5B9-41AD-BF92-39EA691175E9}" srcOrd="1" destOrd="0" presId="urn:microsoft.com/office/officeart/2016/7/layout/VerticalDownArrowProcess"/>
    <dgm:cxn modelId="{C84459F6-04E0-4DF2-B362-3CA6EAE79074}" type="presParOf" srcId="{6C2BBEA8-42FE-41E6-A3E4-E3AA3EEDC95B}" destId="{8CCCD910-C1A5-4981-9D0B-DAD0DE1FA7EC}" srcOrd="2" destOrd="0" presId="urn:microsoft.com/office/officeart/2016/7/layout/VerticalDownArrowProcess"/>
    <dgm:cxn modelId="{9E00E0E4-FE37-4DC2-B1BD-BB9E6747B4D8}" type="presParOf" srcId="{8CCCD910-C1A5-4981-9D0B-DAD0DE1FA7EC}" destId="{D3F401A2-F71B-4DE9-A5FD-89268CB032F6}" srcOrd="0" destOrd="0" presId="urn:microsoft.com/office/officeart/2016/7/layout/VerticalDownArrowProcess"/>
    <dgm:cxn modelId="{DC11E522-BFD1-486C-B878-3C597778CD2D}" type="presParOf" srcId="{8CCCD910-C1A5-4981-9D0B-DAD0DE1FA7EC}" destId="{7AC6910E-F6BC-40DA-BEEE-0A73B68A82B8}" srcOrd="1" destOrd="0" presId="urn:microsoft.com/office/officeart/2016/7/layout/VerticalDownArrowProcess"/>
    <dgm:cxn modelId="{52FE1559-6AAD-4E10-86BE-CD7457A0107F}" type="presParOf" srcId="{8CCCD910-C1A5-4981-9D0B-DAD0DE1FA7EC}" destId="{D7228FC4-FB78-47F5-BC6B-FB57B3887C82}"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EF2A5C-A0C5-491A-94C8-1FF82839E5A6}" type="doc">
      <dgm:prSet loTypeId="urn:microsoft.com/office/officeart/2005/8/layout/vList2" loCatId="list" qsTypeId="urn:microsoft.com/office/officeart/2005/8/quickstyle/simple2" qsCatId="simple" csTypeId="urn:microsoft.com/office/officeart/2005/8/colors/colorful5" csCatId="colorful"/>
      <dgm:spPr/>
      <dgm:t>
        <a:bodyPr/>
        <a:lstStyle/>
        <a:p>
          <a:endParaRPr lang="en-US"/>
        </a:p>
      </dgm:t>
    </dgm:pt>
    <dgm:pt modelId="{0E7C1DEE-8F24-47BC-B85C-590D1F64AAC9}">
      <dgm:prSet/>
      <dgm:spPr/>
      <dgm:t>
        <a:bodyPr/>
        <a:lstStyle/>
        <a:p>
          <a:r>
            <a:rPr lang="en-GB"/>
            <a:t>Can you evaluate the difference between a price taker and a price leader?</a:t>
          </a:r>
          <a:endParaRPr lang="en-US"/>
        </a:p>
      </dgm:t>
    </dgm:pt>
    <dgm:pt modelId="{DA442008-1E11-495D-A571-0F16731CFC6D}" type="parTrans" cxnId="{59B0F815-1D81-4976-A199-0A453708D647}">
      <dgm:prSet/>
      <dgm:spPr/>
      <dgm:t>
        <a:bodyPr/>
        <a:lstStyle/>
        <a:p>
          <a:endParaRPr lang="en-US"/>
        </a:p>
      </dgm:t>
    </dgm:pt>
    <dgm:pt modelId="{3C734CA0-E502-492A-ACD3-44AD83012A6B}" type="sibTrans" cxnId="{59B0F815-1D81-4976-A199-0A453708D647}">
      <dgm:prSet/>
      <dgm:spPr/>
      <dgm:t>
        <a:bodyPr/>
        <a:lstStyle/>
        <a:p>
          <a:endParaRPr lang="en-US"/>
        </a:p>
      </dgm:t>
    </dgm:pt>
    <dgm:pt modelId="{5F3706E1-71FA-45C1-B17C-115D638FBDA4}">
      <dgm:prSet/>
      <dgm:spPr/>
      <dgm:t>
        <a:bodyPr/>
        <a:lstStyle/>
        <a:p>
          <a:r>
            <a:rPr lang="en-GB"/>
            <a:t>Are you able to analyse the reasons why different firms can only use specific pricing decisions?</a:t>
          </a:r>
          <a:endParaRPr lang="en-US"/>
        </a:p>
      </dgm:t>
    </dgm:pt>
    <dgm:pt modelId="{20DEA2DE-5031-4286-ABBA-AB7C87F00863}" type="parTrans" cxnId="{C453C842-F643-4E64-8F69-003CAD2C3454}">
      <dgm:prSet/>
      <dgm:spPr/>
      <dgm:t>
        <a:bodyPr/>
        <a:lstStyle/>
        <a:p>
          <a:endParaRPr lang="en-US"/>
        </a:p>
      </dgm:t>
    </dgm:pt>
    <dgm:pt modelId="{7DF761C0-54B6-4FDD-A858-96B2AEE53D81}" type="sibTrans" cxnId="{C453C842-F643-4E64-8F69-003CAD2C3454}">
      <dgm:prSet/>
      <dgm:spPr/>
      <dgm:t>
        <a:bodyPr/>
        <a:lstStyle/>
        <a:p>
          <a:endParaRPr lang="en-US"/>
        </a:p>
      </dgm:t>
    </dgm:pt>
    <dgm:pt modelId="{056BFEF9-2511-46BA-97FF-2BB546353DC5}" type="pres">
      <dgm:prSet presAssocID="{B5EF2A5C-A0C5-491A-94C8-1FF82839E5A6}" presName="linear" presStyleCnt="0">
        <dgm:presLayoutVars>
          <dgm:animLvl val="lvl"/>
          <dgm:resizeHandles val="exact"/>
        </dgm:presLayoutVars>
      </dgm:prSet>
      <dgm:spPr/>
    </dgm:pt>
    <dgm:pt modelId="{40BE53A1-7547-4365-9768-7582F32992BD}" type="pres">
      <dgm:prSet presAssocID="{0E7C1DEE-8F24-47BC-B85C-590D1F64AAC9}" presName="parentText" presStyleLbl="node1" presStyleIdx="0" presStyleCnt="2">
        <dgm:presLayoutVars>
          <dgm:chMax val="0"/>
          <dgm:bulletEnabled val="1"/>
        </dgm:presLayoutVars>
      </dgm:prSet>
      <dgm:spPr/>
    </dgm:pt>
    <dgm:pt modelId="{0AA10762-D494-4CC6-97DB-BE6543543F5D}" type="pres">
      <dgm:prSet presAssocID="{3C734CA0-E502-492A-ACD3-44AD83012A6B}" presName="spacer" presStyleCnt="0"/>
      <dgm:spPr/>
    </dgm:pt>
    <dgm:pt modelId="{59639D62-E797-4825-8C37-DFDAC9654129}" type="pres">
      <dgm:prSet presAssocID="{5F3706E1-71FA-45C1-B17C-115D638FBDA4}" presName="parentText" presStyleLbl="node1" presStyleIdx="1" presStyleCnt="2">
        <dgm:presLayoutVars>
          <dgm:chMax val="0"/>
          <dgm:bulletEnabled val="1"/>
        </dgm:presLayoutVars>
      </dgm:prSet>
      <dgm:spPr/>
    </dgm:pt>
  </dgm:ptLst>
  <dgm:cxnLst>
    <dgm:cxn modelId="{59B0F815-1D81-4976-A199-0A453708D647}" srcId="{B5EF2A5C-A0C5-491A-94C8-1FF82839E5A6}" destId="{0E7C1DEE-8F24-47BC-B85C-590D1F64AAC9}" srcOrd="0" destOrd="0" parTransId="{DA442008-1E11-495D-A571-0F16731CFC6D}" sibTransId="{3C734CA0-E502-492A-ACD3-44AD83012A6B}"/>
    <dgm:cxn modelId="{4E46BA3D-FF14-42A3-A48C-AE8A0C0442D7}" type="presOf" srcId="{B5EF2A5C-A0C5-491A-94C8-1FF82839E5A6}" destId="{056BFEF9-2511-46BA-97FF-2BB546353DC5}" srcOrd="0" destOrd="0" presId="urn:microsoft.com/office/officeart/2005/8/layout/vList2"/>
    <dgm:cxn modelId="{C453C842-F643-4E64-8F69-003CAD2C3454}" srcId="{B5EF2A5C-A0C5-491A-94C8-1FF82839E5A6}" destId="{5F3706E1-71FA-45C1-B17C-115D638FBDA4}" srcOrd="1" destOrd="0" parTransId="{20DEA2DE-5031-4286-ABBA-AB7C87F00863}" sibTransId="{7DF761C0-54B6-4FDD-A858-96B2AEE53D81}"/>
    <dgm:cxn modelId="{E2056993-9299-4C68-AB35-E23FD767365B}" type="presOf" srcId="{5F3706E1-71FA-45C1-B17C-115D638FBDA4}" destId="{59639D62-E797-4825-8C37-DFDAC9654129}" srcOrd="0" destOrd="0" presId="urn:microsoft.com/office/officeart/2005/8/layout/vList2"/>
    <dgm:cxn modelId="{780DE9B9-232E-49BC-AF18-6CF7EF598404}" type="presOf" srcId="{0E7C1DEE-8F24-47BC-B85C-590D1F64AAC9}" destId="{40BE53A1-7547-4365-9768-7582F32992BD}" srcOrd="0" destOrd="0" presId="urn:microsoft.com/office/officeart/2005/8/layout/vList2"/>
    <dgm:cxn modelId="{98323DC8-0207-4C3C-9FCB-025D3B41DE4C}" type="presParOf" srcId="{056BFEF9-2511-46BA-97FF-2BB546353DC5}" destId="{40BE53A1-7547-4365-9768-7582F32992BD}" srcOrd="0" destOrd="0" presId="urn:microsoft.com/office/officeart/2005/8/layout/vList2"/>
    <dgm:cxn modelId="{AFEB05C2-F2F0-45D0-9B05-9EF928D41983}" type="presParOf" srcId="{056BFEF9-2511-46BA-97FF-2BB546353DC5}" destId="{0AA10762-D494-4CC6-97DB-BE6543543F5D}" srcOrd="1" destOrd="0" presId="urn:microsoft.com/office/officeart/2005/8/layout/vList2"/>
    <dgm:cxn modelId="{F669B91B-7442-46D3-B90C-4FAAE26358BE}" type="presParOf" srcId="{056BFEF9-2511-46BA-97FF-2BB546353DC5}" destId="{59639D62-E797-4825-8C37-DFDAC9654129}"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95F6A2-7C59-4E6B-9D4D-C81D5934DC5A}" type="doc">
      <dgm:prSet loTypeId="urn:microsoft.com/office/officeart/2008/layout/LinedList" loCatId="list" qsTypeId="urn:microsoft.com/office/officeart/2005/8/quickstyle/simple1" qsCatId="simple" csTypeId="urn:microsoft.com/office/officeart/2005/8/colors/accent0_3" csCatId="mainScheme"/>
      <dgm:spPr/>
      <dgm:t>
        <a:bodyPr/>
        <a:lstStyle/>
        <a:p>
          <a:endParaRPr lang="en-US"/>
        </a:p>
      </dgm:t>
    </dgm:pt>
    <dgm:pt modelId="{E06108B4-EBDB-4B21-84F8-F60AAC5CB505}">
      <dgm:prSet/>
      <dgm:spPr/>
      <dgm:t>
        <a:bodyPr/>
        <a:lstStyle/>
        <a:p>
          <a:r>
            <a:rPr lang="en-GB"/>
            <a:t>What is penetration pricing </a:t>
          </a:r>
          <a:endParaRPr lang="en-US"/>
        </a:p>
      </dgm:t>
    </dgm:pt>
    <dgm:pt modelId="{13FA0A33-5CA0-4D84-B975-0FD7E2261A02}" type="parTrans" cxnId="{401C24A9-7A70-4DDD-87EE-E5635101794C}">
      <dgm:prSet/>
      <dgm:spPr/>
      <dgm:t>
        <a:bodyPr/>
        <a:lstStyle/>
        <a:p>
          <a:endParaRPr lang="en-US"/>
        </a:p>
      </dgm:t>
    </dgm:pt>
    <dgm:pt modelId="{0D58929D-2517-4927-8459-0CDA9A223AE9}" type="sibTrans" cxnId="{401C24A9-7A70-4DDD-87EE-E5635101794C}">
      <dgm:prSet/>
      <dgm:spPr/>
      <dgm:t>
        <a:bodyPr/>
        <a:lstStyle/>
        <a:p>
          <a:endParaRPr lang="en-US"/>
        </a:p>
      </dgm:t>
    </dgm:pt>
    <dgm:pt modelId="{F97573D0-7DDA-4069-9E98-2154403BB3F3}">
      <dgm:prSet/>
      <dgm:spPr/>
      <dgm:t>
        <a:bodyPr/>
        <a:lstStyle/>
        <a:p>
          <a:r>
            <a:rPr lang="en-GB"/>
            <a:t>Which type of business is far suited to competitive pricing?</a:t>
          </a:r>
          <a:endParaRPr lang="en-US"/>
        </a:p>
      </dgm:t>
    </dgm:pt>
    <dgm:pt modelId="{FA4A252C-1B8E-4FD9-9773-D3955BC72438}" type="parTrans" cxnId="{C5165CEA-0BA4-4BCA-9B4F-BAF901EFEA29}">
      <dgm:prSet/>
      <dgm:spPr/>
      <dgm:t>
        <a:bodyPr/>
        <a:lstStyle/>
        <a:p>
          <a:endParaRPr lang="en-US"/>
        </a:p>
      </dgm:t>
    </dgm:pt>
    <dgm:pt modelId="{81D606C9-D604-4FCB-9E49-5774184D5AAC}" type="sibTrans" cxnId="{C5165CEA-0BA4-4BCA-9B4F-BAF901EFEA29}">
      <dgm:prSet/>
      <dgm:spPr/>
      <dgm:t>
        <a:bodyPr/>
        <a:lstStyle/>
        <a:p>
          <a:endParaRPr lang="en-US"/>
        </a:p>
      </dgm:t>
    </dgm:pt>
    <dgm:pt modelId="{2C017CBE-AF7D-4472-BBF7-F7D3C0A12E36}">
      <dgm:prSet/>
      <dgm:spPr/>
      <dgm:t>
        <a:bodyPr/>
        <a:lstStyle/>
        <a:p>
          <a:r>
            <a:rPr lang="en-GB"/>
            <a:t>What are the disadvantages of cost-plus pricing?</a:t>
          </a:r>
          <a:endParaRPr lang="en-US"/>
        </a:p>
      </dgm:t>
    </dgm:pt>
    <dgm:pt modelId="{B207ABAC-7A67-4762-83D7-5D21B8EAB147}" type="parTrans" cxnId="{F7F1EA54-AD93-45C0-8FEE-430404568177}">
      <dgm:prSet/>
      <dgm:spPr/>
      <dgm:t>
        <a:bodyPr/>
        <a:lstStyle/>
        <a:p>
          <a:endParaRPr lang="en-US"/>
        </a:p>
      </dgm:t>
    </dgm:pt>
    <dgm:pt modelId="{F52C3BF1-B684-4CDA-BB8E-C14589ED58A9}" type="sibTrans" cxnId="{F7F1EA54-AD93-45C0-8FEE-430404568177}">
      <dgm:prSet/>
      <dgm:spPr/>
      <dgm:t>
        <a:bodyPr/>
        <a:lstStyle/>
        <a:p>
          <a:endParaRPr lang="en-US"/>
        </a:p>
      </dgm:t>
    </dgm:pt>
    <dgm:pt modelId="{396C218A-3646-4F23-BE5B-4E7F1BF9A914}">
      <dgm:prSet/>
      <dgm:spPr/>
      <dgm:t>
        <a:bodyPr/>
        <a:lstStyle/>
        <a:p>
          <a:r>
            <a:rPr lang="en-GB"/>
            <a:t>Explain the different factors that may impact a business’s decision making?</a:t>
          </a:r>
          <a:endParaRPr lang="en-US"/>
        </a:p>
      </dgm:t>
    </dgm:pt>
    <dgm:pt modelId="{438C0176-AE0B-4637-8041-91533AE9F5D7}" type="parTrans" cxnId="{62A48AE2-69DD-4CCF-B339-340EC45EC083}">
      <dgm:prSet/>
      <dgm:spPr/>
      <dgm:t>
        <a:bodyPr/>
        <a:lstStyle/>
        <a:p>
          <a:endParaRPr lang="en-US"/>
        </a:p>
      </dgm:t>
    </dgm:pt>
    <dgm:pt modelId="{3F2B30D8-08C3-4141-BB89-9F1BC2587F19}" type="sibTrans" cxnId="{62A48AE2-69DD-4CCF-B339-340EC45EC083}">
      <dgm:prSet/>
      <dgm:spPr/>
      <dgm:t>
        <a:bodyPr/>
        <a:lstStyle/>
        <a:p>
          <a:endParaRPr lang="en-US"/>
        </a:p>
      </dgm:t>
    </dgm:pt>
    <dgm:pt modelId="{388DD1BB-1843-46B5-8702-DD5067953845}" type="pres">
      <dgm:prSet presAssocID="{CF95F6A2-7C59-4E6B-9D4D-C81D5934DC5A}" presName="vert0" presStyleCnt="0">
        <dgm:presLayoutVars>
          <dgm:dir/>
          <dgm:animOne val="branch"/>
          <dgm:animLvl val="lvl"/>
        </dgm:presLayoutVars>
      </dgm:prSet>
      <dgm:spPr/>
    </dgm:pt>
    <dgm:pt modelId="{6C5F0CBE-0F90-4765-A24C-437F195E5291}" type="pres">
      <dgm:prSet presAssocID="{E06108B4-EBDB-4B21-84F8-F60AAC5CB505}" presName="thickLine" presStyleLbl="alignNode1" presStyleIdx="0" presStyleCnt="4"/>
      <dgm:spPr/>
    </dgm:pt>
    <dgm:pt modelId="{F6D6218B-DFD2-4B32-AA6E-1314CD48CBDA}" type="pres">
      <dgm:prSet presAssocID="{E06108B4-EBDB-4B21-84F8-F60AAC5CB505}" presName="horz1" presStyleCnt="0"/>
      <dgm:spPr/>
    </dgm:pt>
    <dgm:pt modelId="{C54354DD-6081-48B7-AC05-54E676F65B51}" type="pres">
      <dgm:prSet presAssocID="{E06108B4-EBDB-4B21-84F8-F60AAC5CB505}" presName="tx1" presStyleLbl="revTx" presStyleIdx="0" presStyleCnt="4"/>
      <dgm:spPr/>
    </dgm:pt>
    <dgm:pt modelId="{DD0F596C-3D7C-4FE6-9748-BD43AD7B5A81}" type="pres">
      <dgm:prSet presAssocID="{E06108B4-EBDB-4B21-84F8-F60AAC5CB505}" presName="vert1" presStyleCnt="0"/>
      <dgm:spPr/>
    </dgm:pt>
    <dgm:pt modelId="{800EDEC6-A8A4-4A24-A997-7E3A5F039B11}" type="pres">
      <dgm:prSet presAssocID="{F97573D0-7DDA-4069-9E98-2154403BB3F3}" presName="thickLine" presStyleLbl="alignNode1" presStyleIdx="1" presStyleCnt="4"/>
      <dgm:spPr/>
    </dgm:pt>
    <dgm:pt modelId="{55B89C36-2259-4084-92EA-1A039D7BA54C}" type="pres">
      <dgm:prSet presAssocID="{F97573D0-7DDA-4069-9E98-2154403BB3F3}" presName="horz1" presStyleCnt="0"/>
      <dgm:spPr/>
    </dgm:pt>
    <dgm:pt modelId="{C8A607DC-AB9C-4E44-B9D9-07B0E4A389D2}" type="pres">
      <dgm:prSet presAssocID="{F97573D0-7DDA-4069-9E98-2154403BB3F3}" presName="tx1" presStyleLbl="revTx" presStyleIdx="1" presStyleCnt="4"/>
      <dgm:spPr/>
    </dgm:pt>
    <dgm:pt modelId="{3F6CEC46-56CD-4BE8-9BF5-9A52158B175D}" type="pres">
      <dgm:prSet presAssocID="{F97573D0-7DDA-4069-9E98-2154403BB3F3}" presName="vert1" presStyleCnt="0"/>
      <dgm:spPr/>
    </dgm:pt>
    <dgm:pt modelId="{6A6477E7-F362-4099-9661-417F0FFFE570}" type="pres">
      <dgm:prSet presAssocID="{2C017CBE-AF7D-4472-BBF7-F7D3C0A12E36}" presName="thickLine" presStyleLbl="alignNode1" presStyleIdx="2" presStyleCnt="4"/>
      <dgm:spPr/>
    </dgm:pt>
    <dgm:pt modelId="{A3578A89-44BF-4D00-89DE-6CC0A62F1D6C}" type="pres">
      <dgm:prSet presAssocID="{2C017CBE-AF7D-4472-BBF7-F7D3C0A12E36}" presName="horz1" presStyleCnt="0"/>
      <dgm:spPr/>
    </dgm:pt>
    <dgm:pt modelId="{078FE3A6-683D-4406-8A6F-66E63610D342}" type="pres">
      <dgm:prSet presAssocID="{2C017CBE-AF7D-4472-BBF7-F7D3C0A12E36}" presName="tx1" presStyleLbl="revTx" presStyleIdx="2" presStyleCnt="4"/>
      <dgm:spPr/>
    </dgm:pt>
    <dgm:pt modelId="{6B650201-FA84-4164-BD58-DFCD7E67B41C}" type="pres">
      <dgm:prSet presAssocID="{2C017CBE-AF7D-4472-BBF7-F7D3C0A12E36}" presName="vert1" presStyleCnt="0"/>
      <dgm:spPr/>
    </dgm:pt>
    <dgm:pt modelId="{038E83EB-D7AF-44E8-96B3-C062966055E9}" type="pres">
      <dgm:prSet presAssocID="{396C218A-3646-4F23-BE5B-4E7F1BF9A914}" presName="thickLine" presStyleLbl="alignNode1" presStyleIdx="3" presStyleCnt="4"/>
      <dgm:spPr/>
    </dgm:pt>
    <dgm:pt modelId="{FEF2DA32-3E24-462F-A6F5-610D2B14D740}" type="pres">
      <dgm:prSet presAssocID="{396C218A-3646-4F23-BE5B-4E7F1BF9A914}" presName="horz1" presStyleCnt="0"/>
      <dgm:spPr/>
    </dgm:pt>
    <dgm:pt modelId="{306D3502-44BD-49A5-A14F-8AB5542AEC57}" type="pres">
      <dgm:prSet presAssocID="{396C218A-3646-4F23-BE5B-4E7F1BF9A914}" presName="tx1" presStyleLbl="revTx" presStyleIdx="3" presStyleCnt="4"/>
      <dgm:spPr/>
    </dgm:pt>
    <dgm:pt modelId="{56346407-DDDD-4697-A378-2C0056F0D0CC}" type="pres">
      <dgm:prSet presAssocID="{396C218A-3646-4F23-BE5B-4E7F1BF9A914}" presName="vert1" presStyleCnt="0"/>
      <dgm:spPr/>
    </dgm:pt>
  </dgm:ptLst>
  <dgm:cxnLst>
    <dgm:cxn modelId="{E95A460B-695B-4396-AC42-C7C6D9CCC16F}" type="presOf" srcId="{396C218A-3646-4F23-BE5B-4E7F1BF9A914}" destId="{306D3502-44BD-49A5-A14F-8AB5542AEC57}" srcOrd="0" destOrd="0" presId="urn:microsoft.com/office/officeart/2008/layout/LinedList"/>
    <dgm:cxn modelId="{78B3A60B-8514-48F8-8C97-0BAED381E5EA}" type="presOf" srcId="{E06108B4-EBDB-4B21-84F8-F60AAC5CB505}" destId="{C54354DD-6081-48B7-AC05-54E676F65B51}" srcOrd="0" destOrd="0" presId="urn:microsoft.com/office/officeart/2008/layout/LinedList"/>
    <dgm:cxn modelId="{C06F2172-739C-49CE-BCD6-A5A2A2BCDBD3}" type="presOf" srcId="{CF95F6A2-7C59-4E6B-9D4D-C81D5934DC5A}" destId="{388DD1BB-1843-46B5-8702-DD5067953845}" srcOrd="0" destOrd="0" presId="urn:microsoft.com/office/officeart/2008/layout/LinedList"/>
    <dgm:cxn modelId="{F7F1EA54-AD93-45C0-8FEE-430404568177}" srcId="{CF95F6A2-7C59-4E6B-9D4D-C81D5934DC5A}" destId="{2C017CBE-AF7D-4472-BBF7-F7D3C0A12E36}" srcOrd="2" destOrd="0" parTransId="{B207ABAC-7A67-4762-83D7-5D21B8EAB147}" sibTransId="{F52C3BF1-B684-4CDA-BB8E-C14589ED58A9}"/>
    <dgm:cxn modelId="{3FB3FFA1-A926-41CC-93DF-4B1B278B15EA}" type="presOf" srcId="{F97573D0-7DDA-4069-9E98-2154403BB3F3}" destId="{C8A607DC-AB9C-4E44-B9D9-07B0E4A389D2}" srcOrd="0" destOrd="0" presId="urn:microsoft.com/office/officeart/2008/layout/LinedList"/>
    <dgm:cxn modelId="{401C24A9-7A70-4DDD-87EE-E5635101794C}" srcId="{CF95F6A2-7C59-4E6B-9D4D-C81D5934DC5A}" destId="{E06108B4-EBDB-4B21-84F8-F60AAC5CB505}" srcOrd="0" destOrd="0" parTransId="{13FA0A33-5CA0-4D84-B975-0FD7E2261A02}" sibTransId="{0D58929D-2517-4927-8459-0CDA9A223AE9}"/>
    <dgm:cxn modelId="{62A48AE2-69DD-4CCF-B339-340EC45EC083}" srcId="{CF95F6A2-7C59-4E6B-9D4D-C81D5934DC5A}" destId="{396C218A-3646-4F23-BE5B-4E7F1BF9A914}" srcOrd="3" destOrd="0" parTransId="{438C0176-AE0B-4637-8041-91533AE9F5D7}" sibTransId="{3F2B30D8-08C3-4141-BB89-9F1BC2587F19}"/>
    <dgm:cxn modelId="{1FFF99E6-03DD-448C-B2BC-692243117F0C}" type="presOf" srcId="{2C017CBE-AF7D-4472-BBF7-F7D3C0A12E36}" destId="{078FE3A6-683D-4406-8A6F-66E63610D342}" srcOrd="0" destOrd="0" presId="urn:microsoft.com/office/officeart/2008/layout/LinedList"/>
    <dgm:cxn modelId="{C5165CEA-0BA4-4BCA-9B4F-BAF901EFEA29}" srcId="{CF95F6A2-7C59-4E6B-9D4D-C81D5934DC5A}" destId="{F97573D0-7DDA-4069-9E98-2154403BB3F3}" srcOrd="1" destOrd="0" parTransId="{FA4A252C-1B8E-4FD9-9773-D3955BC72438}" sibTransId="{81D606C9-D604-4FCB-9E49-5774184D5AAC}"/>
    <dgm:cxn modelId="{E7DA5CBC-6A0B-4AE2-ACA0-21004505425A}" type="presParOf" srcId="{388DD1BB-1843-46B5-8702-DD5067953845}" destId="{6C5F0CBE-0F90-4765-A24C-437F195E5291}" srcOrd="0" destOrd="0" presId="urn:microsoft.com/office/officeart/2008/layout/LinedList"/>
    <dgm:cxn modelId="{21B96305-85F8-4408-A29E-F1FA0EFD6D03}" type="presParOf" srcId="{388DD1BB-1843-46B5-8702-DD5067953845}" destId="{F6D6218B-DFD2-4B32-AA6E-1314CD48CBDA}" srcOrd="1" destOrd="0" presId="urn:microsoft.com/office/officeart/2008/layout/LinedList"/>
    <dgm:cxn modelId="{49CC9753-7CB0-41C0-8BA1-30171A130A58}" type="presParOf" srcId="{F6D6218B-DFD2-4B32-AA6E-1314CD48CBDA}" destId="{C54354DD-6081-48B7-AC05-54E676F65B51}" srcOrd="0" destOrd="0" presId="urn:microsoft.com/office/officeart/2008/layout/LinedList"/>
    <dgm:cxn modelId="{DF270418-230B-46AC-BBFA-2C4F7A380E04}" type="presParOf" srcId="{F6D6218B-DFD2-4B32-AA6E-1314CD48CBDA}" destId="{DD0F596C-3D7C-4FE6-9748-BD43AD7B5A81}" srcOrd="1" destOrd="0" presId="urn:microsoft.com/office/officeart/2008/layout/LinedList"/>
    <dgm:cxn modelId="{9BA5474F-6CF6-4787-9311-E5834543EE28}" type="presParOf" srcId="{388DD1BB-1843-46B5-8702-DD5067953845}" destId="{800EDEC6-A8A4-4A24-A997-7E3A5F039B11}" srcOrd="2" destOrd="0" presId="urn:microsoft.com/office/officeart/2008/layout/LinedList"/>
    <dgm:cxn modelId="{9D1BC766-59F1-4D74-BF6E-77EE75E92C70}" type="presParOf" srcId="{388DD1BB-1843-46B5-8702-DD5067953845}" destId="{55B89C36-2259-4084-92EA-1A039D7BA54C}" srcOrd="3" destOrd="0" presId="urn:microsoft.com/office/officeart/2008/layout/LinedList"/>
    <dgm:cxn modelId="{8BE79FD5-C0DD-4482-A0A4-01F1D6F16273}" type="presParOf" srcId="{55B89C36-2259-4084-92EA-1A039D7BA54C}" destId="{C8A607DC-AB9C-4E44-B9D9-07B0E4A389D2}" srcOrd="0" destOrd="0" presId="urn:microsoft.com/office/officeart/2008/layout/LinedList"/>
    <dgm:cxn modelId="{CF4DB7BD-D466-414B-993A-6D6BBAB9E807}" type="presParOf" srcId="{55B89C36-2259-4084-92EA-1A039D7BA54C}" destId="{3F6CEC46-56CD-4BE8-9BF5-9A52158B175D}" srcOrd="1" destOrd="0" presId="urn:microsoft.com/office/officeart/2008/layout/LinedList"/>
    <dgm:cxn modelId="{0106E6E7-64A2-4C07-A583-EEF8E43A40DB}" type="presParOf" srcId="{388DD1BB-1843-46B5-8702-DD5067953845}" destId="{6A6477E7-F362-4099-9661-417F0FFFE570}" srcOrd="4" destOrd="0" presId="urn:microsoft.com/office/officeart/2008/layout/LinedList"/>
    <dgm:cxn modelId="{3C7E1DF1-02CA-485B-BC24-198D68B785E1}" type="presParOf" srcId="{388DD1BB-1843-46B5-8702-DD5067953845}" destId="{A3578A89-44BF-4D00-89DE-6CC0A62F1D6C}" srcOrd="5" destOrd="0" presId="urn:microsoft.com/office/officeart/2008/layout/LinedList"/>
    <dgm:cxn modelId="{43D2E644-1071-4FB0-BBAF-3514E9779B3B}" type="presParOf" srcId="{A3578A89-44BF-4D00-89DE-6CC0A62F1D6C}" destId="{078FE3A6-683D-4406-8A6F-66E63610D342}" srcOrd="0" destOrd="0" presId="urn:microsoft.com/office/officeart/2008/layout/LinedList"/>
    <dgm:cxn modelId="{C413C709-F8A3-4E34-ADD6-484C730EEB0B}" type="presParOf" srcId="{A3578A89-44BF-4D00-89DE-6CC0A62F1D6C}" destId="{6B650201-FA84-4164-BD58-DFCD7E67B41C}" srcOrd="1" destOrd="0" presId="urn:microsoft.com/office/officeart/2008/layout/LinedList"/>
    <dgm:cxn modelId="{337E9B29-E451-4490-BA5D-4BB91861E49F}" type="presParOf" srcId="{388DD1BB-1843-46B5-8702-DD5067953845}" destId="{038E83EB-D7AF-44E8-96B3-C062966055E9}" srcOrd="6" destOrd="0" presId="urn:microsoft.com/office/officeart/2008/layout/LinedList"/>
    <dgm:cxn modelId="{31AAC497-2D37-46A7-85FB-865AE0B32BA7}" type="presParOf" srcId="{388DD1BB-1843-46B5-8702-DD5067953845}" destId="{FEF2DA32-3E24-462F-A6F5-610D2B14D740}" srcOrd="7" destOrd="0" presId="urn:microsoft.com/office/officeart/2008/layout/LinedList"/>
    <dgm:cxn modelId="{60A9C694-0C7A-4143-8E7E-575377B5E903}" type="presParOf" srcId="{FEF2DA32-3E24-462F-A6F5-610D2B14D740}" destId="{306D3502-44BD-49A5-A14F-8AB5542AEC57}" srcOrd="0" destOrd="0" presId="urn:microsoft.com/office/officeart/2008/layout/LinedList"/>
    <dgm:cxn modelId="{CF566DCC-518A-4EF9-8276-E68DF72084B8}" type="presParOf" srcId="{FEF2DA32-3E24-462F-A6F5-610D2B14D740}" destId="{56346407-DDDD-4697-A378-2C0056F0D0C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A4498-240A-4AE0-8FD4-B51444D01C63}">
      <dsp:nvSpPr>
        <dsp:cNvPr id="0" name=""/>
        <dsp:cNvSpPr/>
      </dsp:nvSpPr>
      <dsp:spPr>
        <a:xfrm>
          <a:off x="0" y="3327889"/>
          <a:ext cx="1591056" cy="2183455"/>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156" tIns="142240" rIns="113156" bIns="142240" numCol="1" spcCol="1270" anchor="ctr" anchorCtr="0">
          <a:noAutofit/>
        </a:bodyPr>
        <a:lstStyle/>
        <a:p>
          <a:pPr marL="0" lvl="0" indent="0" algn="ctr" defTabSz="889000">
            <a:lnSpc>
              <a:spcPct val="90000"/>
            </a:lnSpc>
            <a:spcBef>
              <a:spcPct val="0"/>
            </a:spcBef>
            <a:spcAft>
              <a:spcPct val="35000"/>
            </a:spcAft>
            <a:buNone/>
          </a:pPr>
          <a:r>
            <a:rPr lang="en-GB" sz="2000" kern="1200"/>
            <a:t>Price comparison websites</a:t>
          </a:r>
          <a:endParaRPr lang="en-US" sz="2000" kern="1200"/>
        </a:p>
      </dsp:txBody>
      <dsp:txXfrm>
        <a:off x="0" y="3327889"/>
        <a:ext cx="1591056" cy="2183455"/>
      </dsp:txXfrm>
    </dsp:sp>
    <dsp:sp modelId="{A9AA09E3-8DA9-4D0F-BDB0-CCC8EA2EABB9}">
      <dsp:nvSpPr>
        <dsp:cNvPr id="0" name=""/>
        <dsp:cNvSpPr/>
      </dsp:nvSpPr>
      <dsp:spPr>
        <a:xfrm>
          <a:off x="1591055" y="3327889"/>
          <a:ext cx="4773168" cy="2183455"/>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822" tIns="190500" rIns="96822" bIns="190500" numCol="1" spcCol="1270" anchor="ctr" anchorCtr="0">
          <a:noAutofit/>
        </a:bodyPr>
        <a:lstStyle/>
        <a:p>
          <a:pPr marL="0" lvl="0" indent="0" algn="l" defTabSz="666750">
            <a:lnSpc>
              <a:spcPct val="90000"/>
            </a:lnSpc>
            <a:spcBef>
              <a:spcPct val="0"/>
            </a:spcBef>
            <a:spcAft>
              <a:spcPct val="35000"/>
            </a:spcAft>
            <a:buNone/>
          </a:pPr>
          <a:r>
            <a:rPr lang="en-GB" sz="1500" kern="1200"/>
            <a:t>Easier for customers to compare prices thereby forcing businesses to be more competitive due to the ease with which customers can access comparative information</a:t>
          </a:r>
          <a:endParaRPr lang="en-US" sz="1500" kern="1200"/>
        </a:p>
        <a:p>
          <a:pPr marL="0" lvl="0" indent="0" algn="l" defTabSz="666750">
            <a:lnSpc>
              <a:spcPct val="90000"/>
            </a:lnSpc>
            <a:spcBef>
              <a:spcPct val="0"/>
            </a:spcBef>
            <a:spcAft>
              <a:spcPct val="35000"/>
            </a:spcAft>
            <a:buNone/>
          </a:pPr>
          <a:r>
            <a:rPr lang="en-GB" sz="1500" kern="1200"/>
            <a:t>Popular sites include GoCompare, Trivago and Sky Scanner</a:t>
          </a:r>
          <a:endParaRPr lang="en-US" sz="1500" kern="1200"/>
        </a:p>
      </dsp:txBody>
      <dsp:txXfrm>
        <a:off x="1591055" y="3327889"/>
        <a:ext cx="4773168" cy="2183455"/>
      </dsp:txXfrm>
    </dsp:sp>
    <dsp:sp modelId="{7AC6910E-F6BC-40DA-BEEE-0A73B68A82B8}">
      <dsp:nvSpPr>
        <dsp:cNvPr id="0" name=""/>
        <dsp:cNvSpPr/>
      </dsp:nvSpPr>
      <dsp:spPr>
        <a:xfrm rot="10800000">
          <a:off x="0" y="2486"/>
          <a:ext cx="1591056" cy="3358155"/>
        </a:xfrm>
        <a:prstGeom prst="upArrowCallout">
          <a:avLst>
            <a:gd name="adj1" fmla="val 5000"/>
            <a:gd name="adj2" fmla="val 10000"/>
            <a:gd name="adj3" fmla="val 15000"/>
            <a:gd name="adj4" fmla="val 64977"/>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156" tIns="142240" rIns="113156" bIns="142240" numCol="1" spcCol="1270" anchor="ctr" anchorCtr="0">
          <a:noAutofit/>
        </a:bodyPr>
        <a:lstStyle/>
        <a:p>
          <a:pPr marL="0" lvl="0" indent="0" algn="ctr" defTabSz="889000">
            <a:lnSpc>
              <a:spcPct val="90000"/>
            </a:lnSpc>
            <a:spcBef>
              <a:spcPct val="0"/>
            </a:spcBef>
            <a:spcAft>
              <a:spcPct val="35000"/>
            </a:spcAft>
            <a:buNone/>
          </a:pPr>
          <a:r>
            <a:rPr lang="en-GB" sz="2000" kern="1200"/>
            <a:t>Online sales have led to the frequent use of dynamic pricing</a:t>
          </a:r>
          <a:endParaRPr lang="en-US" sz="2000" kern="1200"/>
        </a:p>
      </dsp:txBody>
      <dsp:txXfrm rot="-10800000">
        <a:off x="0" y="2486"/>
        <a:ext cx="1591056" cy="2182800"/>
      </dsp:txXfrm>
    </dsp:sp>
    <dsp:sp modelId="{D7228FC4-FB78-47F5-BC6B-FB57B3887C82}">
      <dsp:nvSpPr>
        <dsp:cNvPr id="0" name=""/>
        <dsp:cNvSpPr/>
      </dsp:nvSpPr>
      <dsp:spPr>
        <a:xfrm>
          <a:off x="1591055" y="2486"/>
          <a:ext cx="4773168" cy="2182800"/>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822" tIns="190500" rIns="96822" bIns="190500" numCol="1" spcCol="1270" anchor="ctr" anchorCtr="0">
          <a:noAutofit/>
        </a:bodyPr>
        <a:lstStyle/>
        <a:p>
          <a:pPr marL="0" lvl="0" indent="0" algn="l" defTabSz="666750">
            <a:lnSpc>
              <a:spcPct val="90000"/>
            </a:lnSpc>
            <a:spcBef>
              <a:spcPct val="0"/>
            </a:spcBef>
            <a:spcAft>
              <a:spcPct val="35000"/>
            </a:spcAft>
            <a:buNone/>
          </a:pPr>
          <a:r>
            <a:rPr lang="en-GB" sz="1500" kern="1200"/>
            <a:t>Prices change frequently and quickly in response to changes in demand</a:t>
          </a:r>
          <a:endParaRPr lang="en-US" sz="1500" kern="1200"/>
        </a:p>
        <a:p>
          <a:pPr marL="0" lvl="0" indent="0" algn="l" defTabSz="666750">
            <a:lnSpc>
              <a:spcPct val="90000"/>
            </a:lnSpc>
            <a:spcBef>
              <a:spcPct val="0"/>
            </a:spcBef>
            <a:spcAft>
              <a:spcPct val="35000"/>
            </a:spcAft>
            <a:buNone/>
          </a:pPr>
          <a:r>
            <a:rPr lang="en-GB" sz="1500" kern="1200"/>
            <a:t>At times of peak demand prices will go up and vice versa</a:t>
          </a:r>
          <a:endParaRPr lang="en-US" sz="1500" kern="1200"/>
        </a:p>
        <a:p>
          <a:pPr marL="0" lvl="0" indent="0" algn="l" defTabSz="666750">
            <a:lnSpc>
              <a:spcPct val="90000"/>
            </a:lnSpc>
            <a:spcBef>
              <a:spcPct val="0"/>
            </a:spcBef>
            <a:spcAft>
              <a:spcPct val="35000"/>
            </a:spcAft>
            <a:buNone/>
          </a:pPr>
          <a:r>
            <a:rPr lang="en-GB" sz="1500" kern="1200"/>
            <a:t>Often used by businesses with set capacity e.g. an airline so as the plane reaches full capacity prices will start to rise</a:t>
          </a:r>
          <a:endParaRPr lang="en-US" sz="1500" kern="1200"/>
        </a:p>
        <a:p>
          <a:pPr marL="0" lvl="0" indent="0" algn="l" defTabSz="666750">
            <a:lnSpc>
              <a:spcPct val="90000"/>
            </a:lnSpc>
            <a:spcBef>
              <a:spcPct val="0"/>
            </a:spcBef>
            <a:spcAft>
              <a:spcPct val="35000"/>
            </a:spcAft>
            <a:buNone/>
          </a:pPr>
          <a:r>
            <a:rPr lang="en-GB" sz="1500" kern="1200"/>
            <a:t>Dynamic pricing is made possible by technology that tracks demand and levels of interest</a:t>
          </a:r>
          <a:endParaRPr lang="en-US" sz="1500" kern="1200"/>
        </a:p>
      </dsp:txBody>
      <dsp:txXfrm>
        <a:off x="1591055" y="2486"/>
        <a:ext cx="4773168" cy="2182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BE53A1-7547-4365-9768-7582F32992BD}">
      <dsp:nvSpPr>
        <dsp:cNvPr id="0" name=""/>
        <dsp:cNvSpPr/>
      </dsp:nvSpPr>
      <dsp:spPr>
        <a:xfrm>
          <a:off x="0" y="62467"/>
          <a:ext cx="5744684" cy="225459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Can you evaluate the difference between a price taker and a price leader?</a:t>
          </a:r>
          <a:endParaRPr lang="en-US" sz="3200" kern="1200"/>
        </a:p>
      </dsp:txBody>
      <dsp:txXfrm>
        <a:off x="110060" y="172527"/>
        <a:ext cx="5524564" cy="2034470"/>
      </dsp:txXfrm>
    </dsp:sp>
    <dsp:sp modelId="{59639D62-E797-4825-8C37-DFDAC9654129}">
      <dsp:nvSpPr>
        <dsp:cNvPr id="0" name=""/>
        <dsp:cNvSpPr/>
      </dsp:nvSpPr>
      <dsp:spPr>
        <a:xfrm>
          <a:off x="0" y="2409218"/>
          <a:ext cx="5744684" cy="2254590"/>
        </a:xfrm>
        <a:prstGeom prst="roundRect">
          <a:avLst/>
        </a:prstGeom>
        <a:solidFill>
          <a:schemeClr val="accent5">
            <a:hueOff val="-6758543"/>
            <a:satOff val="-17419"/>
            <a:lumOff val="-1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Are you able to analyse the reasons why different firms can only use specific pricing decisions?</a:t>
          </a:r>
          <a:endParaRPr lang="en-US" sz="3200" kern="1200"/>
        </a:p>
      </dsp:txBody>
      <dsp:txXfrm>
        <a:off x="110060" y="2519278"/>
        <a:ext cx="5524564" cy="20344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5F0CBE-0F90-4765-A24C-437F195E5291}">
      <dsp:nvSpPr>
        <dsp:cNvPr id="0" name=""/>
        <dsp:cNvSpPr/>
      </dsp:nvSpPr>
      <dsp:spPr>
        <a:xfrm>
          <a:off x="0" y="0"/>
          <a:ext cx="6735443"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4354DD-6081-48B7-AC05-54E676F65B51}">
      <dsp:nvSpPr>
        <dsp:cNvPr id="0" name=""/>
        <dsp:cNvSpPr/>
      </dsp:nvSpPr>
      <dsp:spPr>
        <a:xfrm>
          <a:off x="0" y="0"/>
          <a:ext cx="6735443"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GB" sz="3300" kern="1200"/>
            <a:t>What is penetration pricing </a:t>
          </a:r>
          <a:endParaRPr lang="en-US" sz="3300" kern="1200"/>
        </a:p>
      </dsp:txBody>
      <dsp:txXfrm>
        <a:off x="0" y="0"/>
        <a:ext cx="6735443" cy="1391150"/>
      </dsp:txXfrm>
    </dsp:sp>
    <dsp:sp modelId="{800EDEC6-A8A4-4A24-A997-7E3A5F039B11}">
      <dsp:nvSpPr>
        <dsp:cNvPr id="0" name=""/>
        <dsp:cNvSpPr/>
      </dsp:nvSpPr>
      <dsp:spPr>
        <a:xfrm>
          <a:off x="0" y="1391150"/>
          <a:ext cx="6735443"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A607DC-AB9C-4E44-B9D9-07B0E4A389D2}">
      <dsp:nvSpPr>
        <dsp:cNvPr id="0" name=""/>
        <dsp:cNvSpPr/>
      </dsp:nvSpPr>
      <dsp:spPr>
        <a:xfrm>
          <a:off x="0" y="1391150"/>
          <a:ext cx="6735443"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GB" sz="3300" kern="1200"/>
            <a:t>Which type of business is far suited to competitive pricing?</a:t>
          </a:r>
          <a:endParaRPr lang="en-US" sz="3300" kern="1200"/>
        </a:p>
      </dsp:txBody>
      <dsp:txXfrm>
        <a:off x="0" y="1391150"/>
        <a:ext cx="6735443" cy="1391150"/>
      </dsp:txXfrm>
    </dsp:sp>
    <dsp:sp modelId="{6A6477E7-F362-4099-9661-417F0FFFE570}">
      <dsp:nvSpPr>
        <dsp:cNvPr id="0" name=""/>
        <dsp:cNvSpPr/>
      </dsp:nvSpPr>
      <dsp:spPr>
        <a:xfrm>
          <a:off x="0" y="2782301"/>
          <a:ext cx="6735443"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8FE3A6-683D-4406-8A6F-66E63610D342}">
      <dsp:nvSpPr>
        <dsp:cNvPr id="0" name=""/>
        <dsp:cNvSpPr/>
      </dsp:nvSpPr>
      <dsp:spPr>
        <a:xfrm>
          <a:off x="0" y="2782301"/>
          <a:ext cx="6735443"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GB" sz="3300" kern="1200"/>
            <a:t>What are the disadvantages of cost-plus pricing?</a:t>
          </a:r>
          <a:endParaRPr lang="en-US" sz="3300" kern="1200"/>
        </a:p>
      </dsp:txBody>
      <dsp:txXfrm>
        <a:off x="0" y="2782301"/>
        <a:ext cx="6735443" cy="1391150"/>
      </dsp:txXfrm>
    </dsp:sp>
    <dsp:sp modelId="{038E83EB-D7AF-44E8-96B3-C062966055E9}">
      <dsp:nvSpPr>
        <dsp:cNvPr id="0" name=""/>
        <dsp:cNvSpPr/>
      </dsp:nvSpPr>
      <dsp:spPr>
        <a:xfrm>
          <a:off x="0" y="4173451"/>
          <a:ext cx="6735443"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6D3502-44BD-49A5-A14F-8AB5542AEC57}">
      <dsp:nvSpPr>
        <dsp:cNvPr id="0" name=""/>
        <dsp:cNvSpPr/>
      </dsp:nvSpPr>
      <dsp:spPr>
        <a:xfrm>
          <a:off x="0" y="4173451"/>
          <a:ext cx="6735443"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GB" sz="3300" kern="1200"/>
            <a:t>Explain the different factors that may impact a business’s decision making?</a:t>
          </a:r>
          <a:endParaRPr lang="en-US" sz="3300" kern="1200"/>
        </a:p>
      </dsp:txBody>
      <dsp:txXfrm>
        <a:off x="0" y="4173451"/>
        <a:ext cx="6735443" cy="1391150"/>
      </dsp:txXfrm>
    </dsp:sp>
  </dsp:spTree>
</dsp:drawing>
</file>

<file path=ppt/diagrams/layout1.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646CB6-3D97-5045-9564-264C17864E72}" type="datetimeFigureOut">
              <a:rPr lang="en-GB" smtClean="0"/>
              <a:t>18/03/2025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670480-3F86-CA43-80CB-B2D85B11BF1F}" type="slidenum">
              <a:rPr lang="en-GB" smtClean="0"/>
              <a:t>‹#›</a:t>
            </a:fld>
            <a:endParaRPr lang="en-GB"/>
          </a:p>
        </p:txBody>
      </p:sp>
    </p:spTree>
    <p:extLst>
      <p:ext uri="{BB962C8B-B14F-4D97-AF65-F5344CB8AC3E}">
        <p14:creationId xmlns:p14="http://schemas.microsoft.com/office/powerpoint/2010/main" val="1997373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buNone/>
            </a:pPr>
            <a:r>
              <a:rPr lang="en-GB" altLang="en-US" sz="1200" dirty="0"/>
              <a:t>Price Leaders: </a:t>
            </a:r>
          </a:p>
          <a:p>
            <a:pPr>
              <a:lnSpc>
                <a:spcPct val="80000"/>
              </a:lnSpc>
              <a:buNone/>
            </a:pPr>
            <a:r>
              <a:rPr lang="en-GB" altLang="en-US" sz="1200" dirty="0"/>
              <a:t>Firms that dominate a market with an existing product set the price and other firms in the market follow suit.</a:t>
            </a:r>
          </a:p>
          <a:p>
            <a:pPr>
              <a:lnSpc>
                <a:spcPct val="80000"/>
              </a:lnSpc>
              <a:buNone/>
            </a:pPr>
            <a:endParaRPr lang="en-GB" altLang="en-US" sz="1200" dirty="0"/>
          </a:p>
          <a:p>
            <a:pPr>
              <a:lnSpc>
                <a:spcPct val="80000"/>
              </a:lnSpc>
              <a:buNone/>
            </a:pPr>
            <a:r>
              <a:rPr lang="en-GB" altLang="en-US" sz="1200" dirty="0"/>
              <a:t>It is illegal for firms to get together to set prices in order to increase the total value of the market.</a:t>
            </a:r>
          </a:p>
          <a:p>
            <a:pPr>
              <a:lnSpc>
                <a:spcPct val="80000"/>
              </a:lnSpc>
              <a:buNone/>
            </a:pPr>
            <a:endParaRPr lang="en-GB" altLang="en-US" sz="1200" dirty="0"/>
          </a:p>
          <a:p>
            <a:pPr>
              <a:lnSpc>
                <a:spcPct val="80000"/>
              </a:lnSpc>
              <a:buNone/>
            </a:pPr>
            <a:r>
              <a:rPr lang="en-GB" altLang="en-US" sz="1200" dirty="0"/>
              <a:t>Smaller firms will sometimes look to the largest firm in the market to set the price and then follow this price lead.  If the smaller firm were to lower their price below that set by the price leader it might start a price war that it has no hope of winning.</a:t>
            </a:r>
          </a:p>
          <a:p>
            <a:endParaRPr lang="en-GB" dirty="0"/>
          </a:p>
          <a:p>
            <a:r>
              <a:rPr lang="en-GB" dirty="0"/>
              <a:t>Price Takers: </a:t>
            </a:r>
          </a:p>
          <a:p>
            <a:pPr>
              <a:lnSpc>
                <a:spcPct val="90000"/>
              </a:lnSpc>
              <a:buNone/>
            </a:pPr>
            <a:r>
              <a:rPr lang="en-GB" altLang="en-US" sz="1200" dirty="0"/>
              <a:t>Smaller firms in the market who set their prices based on the market price.  This might be the price set by the market leader or it might be in a very competitive market where firms sell similar products and customers find it hard to differentiate the product.</a:t>
            </a:r>
          </a:p>
          <a:p>
            <a:pPr>
              <a:lnSpc>
                <a:spcPct val="90000"/>
              </a:lnSpc>
              <a:buNone/>
            </a:pPr>
            <a:endParaRPr lang="en-GB" altLang="en-US" sz="1200" dirty="0"/>
          </a:p>
          <a:p>
            <a:pPr>
              <a:lnSpc>
                <a:spcPct val="90000"/>
              </a:lnSpc>
              <a:buNone/>
            </a:pPr>
            <a:r>
              <a:rPr lang="en-GB" altLang="en-US" sz="1200" dirty="0"/>
              <a:t>If the small firm were to lower price in order to increase market share all other firms would have to follow suit and the customer, rather than the firm, would benefit from lower prices.  </a:t>
            </a:r>
          </a:p>
          <a:p>
            <a:pPr>
              <a:lnSpc>
                <a:spcPct val="90000"/>
              </a:lnSpc>
              <a:buNone/>
            </a:pPr>
            <a:endParaRPr lang="en-GB" altLang="en-US" sz="1200" dirty="0"/>
          </a:p>
          <a:p>
            <a:pPr>
              <a:lnSpc>
                <a:spcPct val="90000"/>
              </a:lnSpc>
              <a:buNone/>
            </a:pPr>
            <a:r>
              <a:rPr lang="en-GB" altLang="en-US" sz="1200" dirty="0"/>
              <a:t>A price leader is likely to respond to a smaller firm cutting prices by cutting prices themselves.  The small firm would be unlikely to do this because it would retain the same market share but at a lower selling price. </a:t>
            </a:r>
            <a:endParaRPr lang="en-GB" altLang="en-US" sz="1200" b="1" dirty="0"/>
          </a:p>
          <a:p>
            <a:endParaRPr lang="en-GB" dirty="0"/>
          </a:p>
        </p:txBody>
      </p:sp>
      <p:sp>
        <p:nvSpPr>
          <p:cNvPr id="4" name="Slide Number Placeholder 3"/>
          <p:cNvSpPr>
            <a:spLocks noGrp="1"/>
          </p:cNvSpPr>
          <p:nvPr>
            <p:ph type="sldNum" sz="quarter" idx="5"/>
          </p:nvPr>
        </p:nvSpPr>
        <p:spPr/>
        <p:txBody>
          <a:bodyPr/>
          <a:lstStyle/>
          <a:p>
            <a:fld id="{42670480-3F86-CA43-80CB-B2D85B11BF1F}" type="slidenum">
              <a:rPr lang="en-GB" smtClean="0"/>
              <a:t>4</a:t>
            </a:fld>
            <a:endParaRPr lang="en-GB"/>
          </a:p>
        </p:txBody>
      </p:sp>
    </p:spTree>
    <p:extLst>
      <p:ext uri="{BB962C8B-B14F-4D97-AF65-F5344CB8AC3E}">
        <p14:creationId xmlns:p14="http://schemas.microsoft.com/office/powerpoint/2010/main" val="1931823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7793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23497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22839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3350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72626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3782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76386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0211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49320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55508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58455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3/18/2025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734963725"/>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exampaperspractice.co.uk/"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hyperlink" Target="http://www.exampaperspractice.co.uk/"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hyperlink" Target="http://www.exampaperspractice.co.uk/" TargetMode="External"/><Relationship Id="rId4" Type="http://schemas.openxmlformats.org/officeDocument/2006/relationships/diagramLayout" Target="../diagrams/layout2.xml"/><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hyperlink" Target="http://www.exampaperspractice.co.uk/"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diagramColors" Target="../diagrams/colors3.xml"/><Relationship Id="rId5" Type="http://schemas.openxmlformats.org/officeDocument/2006/relationships/diagramQuickStyle" Target="../diagrams/quickStyle3.xml"/><Relationship Id="rId10" Type="http://schemas.openxmlformats.org/officeDocument/2006/relationships/hyperlink" Target="http://www.exampaperspractice.co.uk/" TargetMode="External"/><Relationship Id="rId4" Type="http://schemas.openxmlformats.org/officeDocument/2006/relationships/diagramLayout" Target="../diagrams/layout3.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exampaperspractice.co.uk/"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hyperlink" Target="http://www.exampaperspractice.co.uk/"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exampaperspractice.co.uk/"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exampaperspractice.co.uk/"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exampaperspractice.co.uk/"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exampaperspractice.co.uk/"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hyperlink" Target="http://www.exampaperspractice.co.uk/"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hyperlink" Target="http://www.exampaperspractice.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4">
            <a:extLst>
              <a:ext uri="{FF2B5EF4-FFF2-40B4-BE49-F238E27FC236}">
                <a16:creationId xmlns:a16="http://schemas.microsoft.com/office/drawing/2014/main" id="{DB24D2BF-1679-7313-1CD3-F48A9CF23C54}"/>
              </a:ext>
            </a:extLst>
          </p:cNvPr>
          <p:cNvPicPr>
            <a:picLocks noChangeAspect="1"/>
          </p:cNvPicPr>
          <p:nvPr/>
        </p:nvPicPr>
        <p:blipFill rotWithShape="1">
          <a:blip r:embed="rId2"/>
          <a:srcRect l="523" t="31012" r="8562" b="-7"/>
          <a:stretch/>
        </p:blipFill>
        <p:spPr>
          <a:xfrm>
            <a:off x="20" y="10"/>
            <a:ext cx="12191981" cy="6857990"/>
          </a:xfrm>
          <a:prstGeom prst="rect">
            <a:avLst/>
          </a:prstGeom>
        </p:spPr>
      </p:pic>
      <p:sp>
        <p:nvSpPr>
          <p:cNvPr id="19" name="Rectangle 10">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4553" y="3091928"/>
            <a:ext cx="9078562" cy="2387600"/>
          </a:xfrm>
        </p:spPr>
        <p:txBody>
          <a:bodyPr>
            <a:normAutofit/>
          </a:bodyPr>
          <a:lstStyle/>
          <a:p>
            <a:pPr algn="l"/>
            <a:r>
              <a:rPr lang="en-GB" sz="5100" dirty="0"/>
              <a:t>2.2.2 Competing on price</a:t>
            </a:r>
            <a:br>
              <a:rPr lang="en-GB" sz="5100"/>
            </a:br>
            <a:r>
              <a:rPr lang="en-GB" sz="5100" dirty="0"/>
              <a:t>2.2 Firms, consumers and elasticities of demand</a:t>
            </a:r>
          </a:p>
        </p:txBody>
      </p:sp>
      <p:sp>
        <p:nvSpPr>
          <p:cNvPr id="20" name="Rectangle: Rounded Corners 12">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04553" y="5624945"/>
            <a:ext cx="9078562" cy="592975"/>
          </a:xfrm>
        </p:spPr>
        <p:txBody>
          <a:bodyPr anchor="ctr">
            <a:normAutofit/>
          </a:bodyPr>
          <a:lstStyle/>
          <a:p>
            <a:pPr algn="l"/>
            <a:endParaRPr lang="en-GB"/>
          </a:p>
        </p:txBody>
      </p:sp>
      <p:pic>
        <p:nvPicPr>
          <p:cNvPr id="4" name="Picture 3">
            <a:extLst>
              <a:ext uri="{FF2B5EF4-FFF2-40B4-BE49-F238E27FC236}">
                <a16:creationId xmlns:a16="http://schemas.microsoft.com/office/drawing/2014/main" id="{CEA6C959-B038-7BA3-A44A-003472FD1B26}"/>
              </a:ext>
            </a:extLst>
          </p:cNvPr>
          <p:cNvPicPr>
            <a:picLocks noChangeAspect="1"/>
          </p:cNvPicPr>
          <p:nvPr/>
        </p:nvPicPr>
        <p:blipFill>
          <a:blip r:embed="rId3"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5" name="Picture 4">
            <a:extLst>
              <a:ext uri="{FF2B5EF4-FFF2-40B4-BE49-F238E27FC236}">
                <a16:creationId xmlns:a16="http://schemas.microsoft.com/office/drawing/2014/main" id="{BA7B90FB-ADF6-7A6F-835A-2642905C994A}"/>
              </a:ext>
            </a:extLst>
          </p:cNvPr>
          <p:cNvPicPr>
            <a:picLocks noChangeAspect="1"/>
          </p:cNvPicPr>
          <p:nvPr/>
        </p:nvPicPr>
        <p:blipFill>
          <a:blip r:embed="rId4"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586682B1-3090-9D1F-0B01-7490EE8F8B4B}"/>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1DD2FDD-91D7-F9C8-F225-7C964B794E5D}"/>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47766283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5" name="!!Rectangle">
            <a:extLst>
              <a:ext uri="{FF2B5EF4-FFF2-40B4-BE49-F238E27FC236}">
                <a16:creationId xmlns:a16="http://schemas.microsoft.com/office/drawing/2014/main" id="{7C432AFE-B3D2-4BFF-BF8F-96C27AFF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Graph on document with pen">
            <a:extLst>
              <a:ext uri="{FF2B5EF4-FFF2-40B4-BE49-F238E27FC236}">
                <a16:creationId xmlns:a16="http://schemas.microsoft.com/office/drawing/2014/main" id="{1902CC95-4FCD-2766-EB38-939C99C6AEF4}"/>
              </a:ext>
            </a:extLst>
          </p:cNvPr>
          <p:cNvPicPr>
            <a:picLocks noChangeAspect="1"/>
          </p:cNvPicPr>
          <p:nvPr/>
        </p:nvPicPr>
        <p:blipFill rotWithShape="1">
          <a:blip r:embed="rId3">
            <a:alphaModFix amt="40000"/>
          </a:blip>
          <a:srcRect t="983" r="-2" b="14619"/>
          <a:stretch/>
        </p:blipFill>
        <p:spPr>
          <a:xfrm>
            <a:off x="20" y="10"/>
            <a:ext cx="12191979" cy="6857990"/>
          </a:xfrm>
          <a:prstGeom prst="rect">
            <a:avLst/>
          </a:prstGeom>
        </p:spPr>
      </p:pic>
      <p:sp>
        <p:nvSpPr>
          <p:cNvPr id="2" name="Title 1"/>
          <p:cNvSpPr>
            <a:spLocks noGrp="1"/>
          </p:cNvSpPr>
          <p:nvPr>
            <p:ph type="title"/>
          </p:nvPr>
        </p:nvSpPr>
        <p:spPr>
          <a:xfrm>
            <a:off x="841249" y="941832"/>
            <a:ext cx="10506456" cy="2057400"/>
          </a:xfrm>
        </p:spPr>
        <p:txBody>
          <a:bodyPr anchor="b">
            <a:normAutofit/>
          </a:bodyPr>
          <a:lstStyle/>
          <a:p>
            <a:r>
              <a:rPr lang="en-GB" sz="5000"/>
              <a:t>Student Activity </a:t>
            </a:r>
          </a:p>
        </p:txBody>
      </p:sp>
      <p:sp>
        <p:nvSpPr>
          <p:cNvPr id="17" name="Rectangle 1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3241202"/>
            <a:ext cx="10506456"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ontent Placeholder 2"/>
          <p:cNvSpPr>
            <a:spLocks noGrp="1"/>
          </p:cNvSpPr>
          <p:nvPr>
            <p:ph idx="1"/>
          </p:nvPr>
        </p:nvSpPr>
        <p:spPr>
          <a:xfrm>
            <a:off x="841248" y="3502152"/>
            <a:ext cx="10506456" cy="2670048"/>
          </a:xfrm>
        </p:spPr>
        <p:txBody>
          <a:bodyPr>
            <a:normAutofit/>
          </a:bodyPr>
          <a:lstStyle/>
          <a:p>
            <a:pPr lvl="0">
              <a:spcBef>
                <a:spcPts val="1800"/>
              </a:spcBef>
              <a:buSzPct val="80000"/>
            </a:pPr>
            <a:r>
              <a:rPr lang="en-GB" altLang="en-US" sz="2000"/>
              <a:t>How will social trends impact the pricing decisions of Tesco? Use three examples? </a:t>
            </a:r>
          </a:p>
          <a:p>
            <a:pPr lvl="0">
              <a:spcBef>
                <a:spcPts val="1800"/>
              </a:spcBef>
              <a:buSzPct val="80000"/>
            </a:pPr>
            <a:r>
              <a:rPr lang="en-GB" altLang="en-US" sz="2000"/>
              <a:t>How will a price comparison website affect the way a business prices their products?</a:t>
            </a:r>
          </a:p>
          <a:p>
            <a:pPr>
              <a:spcBef>
                <a:spcPts val="1800"/>
              </a:spcBef>
              <a:buSzPct val="80000"/>
            </a:pPr>
            <a:r>
              <a:rPr lang="en-GB" sz="2000"/>
              <a:t>Challenge: Analyse the other types of trends that may affect a business in their pricing decisions.</a:t>
            </a:r>
          </a:p>
        </p:txBody>
      </p:sp>
      <p:pic>
        <p:nvPicPr>
          <p:cNvPr id="3" name="Picture 2">
            <a:extLst>
              <a:ext uri="{FF2B5EF4-FFF2-40B4-BE49-F238E27FC236}">
                <a16:creationId xmlns:a16="http://schemas.microsoft.com/office/drawing/2014/main" id="{59D7877A-4EAD-799E-DCB1-F427A152C22E}"/>
              </a:ext>
            </a:extLst>
          </p:cNvPr>
          <p:cNvPicPr>
            <a:picLocks noChangeAspect="1"/>
          </p:cNvPicPr>
          <p:nvPr/>
        </p:nvPicPr>
        <p:blipFill>
          <a:blip r:embed="rId4"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4" name="Picture 3">
            <a:extLst>
              <a:ext uri="{FF2B5EF4-FFF2-40B4-BE49-F238E27FC236}">
                <a16:creationId xmlns:a16="http://schemas.microsoft.com/office/drawing/2014/main" id="{B02EE1CE-A8FB-4B2A-E637-7B101D667D51}"/>
              </a:ext>
            </a:extLst>
          </p:cNvPr>
          <p:cNvPicPr>
            <a:picLocks noChangeAspect="1"/>
          </p:cNvPicPr>
          <p:nvPr/>
        </p:nvPicPr>
        <p:blipFill>
          <a:blip r:embed="rId5"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5" name="Footer Placeholder 2">
            <a:extLst>
              <a:ext uri="{FF2B5EF4-FFF2-40B4-BE49-F238E27FC236}">
                <a16:creationId xmlns:a16="http://schemas.microsoft.com/office/drawing/2014/main" id="{C7065B83-6954-ED6F-F922-05FD9ADDE3FB}"/>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E04889F-9FA1-B4FF-02C8-16D785924D6F}"/>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custDataLst>
      <p:tags r:id="rId1"/>
    </p:custDataLst>
    <p:extLst>
      <p:ext uri="{BB962C8B-B14F-4D97-AF65-F5344CB8AC3E}">
        <p14:creationId xmlns:p14="http://schemas.microsoft.com/office/powerpoint/2010/main" val="244821410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D5687C93-9E57-697F-D137-719A8CE231B1}"/>
              </a:ext>
            </a:extLst>
          </p:cNvPr>
          <p:cNvPicPr>
            <a:picLocks noChangeAspect="1"/>
          </p:cNvPicPr>
          <p:nvPr/>
        </p:nvPicPr>
        <p:blipFill rotWithShape="1">
          <a:blip r:embed="rId2">
            <a:alphaModFix amt="35000"/>
          </a:blip>
          <a:srcRect r="-2" b="-2"/>
          <a:stretch/>
        </p:blipFill>
        <p:spPr>
          <a:xfrm>
            <a:off x="20" y="1"/>
            <a:ext cx="12191980" cy="6857999"/>
          </a:xfrm>
          <a:prstGeom prst="rect">
            <a:avLst/>
          </a:prstGeom>
        </p:spPr>
      </p:pic>
      <p:sp>
        <p:nvSpPr>
          <p:cNvPr id="2" name="Title 1"/>
          <p:cNvSpPr>
            <a:spLocks noGrp="1"/>
          </p:cNvSpPr>
          <p:nvPr>
            <p:ph type="title"/>
          </p:nvPr>
        </p:nvSpPr>
        <p:spPr>
          <a:xfrm>
            <a:off x="838201" y="1065862"/>
            <a:ext cx="3313164" cy="4726276"/>
          </a:xfrm>
        </p:spPr>
        <p:txBody>
          <a:bodyPr>
            <a:normAutofit/>
          </a:bodyPr>
          <a:lstStyle/>
          <a:p>
            <a:pPr algn="r"/>
            <a:r>
              <a:rPr lang="en-GB" sz="4000">
                <a:solidFill>
                  <a:srgbClr val="FFFFFF"/>
                </a:solidFill>
              </a:rPr>
              <a:t>Lesson Objectives Check-in</a:t>
            </a:r>
          </a:p>
        </p:txBody>
      </p:sp>
      <p:cxnSp>
        <p:nvCxnSpPr>
          <p:cNvPr id="13" name="Straight Connector 12">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10EFFFD-F61C-77FD-64ED-BEC73B1252EB}"/>
              </a:ext>
            </a:extLst>
          </p:cNvPr>
          <p:cNvGraphicFramePr>
            <a:graphicFrameLocks noGrp="1"/>
          </p:cNvGraphicFramePr>
          <p:nvPr>
            <p:ph idx="1"/>
            <p:extLst>
              <p:ext uri="{D42A27DB-BD31-4B8C-83A1-F6EECF244321}">
                <p14:modId xmlns:p14="http://schemas.microsoft.com/office/powerpoint/2010/main" val="4144850871"/>
              </p:ext>
            </p:extLst>
          </p:nvPr>
        </p:nvGraphicFramePr>
        <p:xfrm>
          <a:off x="5155379" y="1065862"/>
          <a:ext cx="5744685" cy="47262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C8EF5253-AD43-3271-FD98-D997B7349DC5}"/>
              </a:ext>
            </a:extLst>
          </p:cNvPr>
          <p:cNvPicPr>
            <a:picLocks noChangeAspect="1"/>
          </p:cNvPicPr>
          <p:nvPr/>
        </p:nvPicPr>
        <p:blipFill>
          <a:blip r:embed="rId8"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4" name="Picture 3">
            <a:extLst>
              <a:ext uri="{FF2B5EF4-FFF2-40B4-BE49-F238E27FC236}">
                <a16:creationId xmlns:a16="http://schemas.microsoft.com/office/drawing/2014/main" id="{A734C21A-94A9-1D0A-72BE-9CED1DA715D7}"/>
              </a:ext>
            </a:extLst>
          </p:cNvPr>
          <p:cNvPicPr>
            <a:picLocks noChangeAspect="1"/>
          </p:cNvPicPr>
          <p:nvPr/>
        </p:nvPicPr>
        <p:blipFill>
          <a:blip r:embed="rId9"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0A9F53CC-AB63-824E-BFCE-F77251853AF6}"/>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A3E2C85B-D4FD-F1C4-96B0-0D31887614F1}"/>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20739916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057" name="Rectangle 2056">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30,000+ Post It Notes Pictures | Download Free Images on Unsplash">
            <a:extLst>
              <a:ext uri="{FF2B5EF4-FFF2-40B4-BE49-F238E27FC236}">
                <a16:creationId xmlns:a16="http://schemas.microsoft.com/office/drawing/2014/main" id="{C43BEB5D-016F-4864-B6FE-8486520360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585" r="1" b="5963"/>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9" name="Rectangle 2058">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1" name="Rectangle 2060">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63" name="Rectangle 2062">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A1FA3D6-9B62-4AC7-BEF5-A3B4AEB2D898}"/>
              </a:ext>
            </a:extLst>
          </p:cNvPr>
          <p:cNvSpPr>
            <a:spLocks noGrp="1"/>
          </p:cNvSpPr>
          <p:nvPr>
            <p:ph idx="1"/>
          </p:nvPr>
        </p:nvSpPr>
        <p:spPr>
          <a:xfrm>
            <a:off x="371094" y="2718054"/>
            <a:ext cx="3438906" cy="3207258"/>
          </a:xfrm>
        </p:spPr>
        <p:txBody>
          <a:bodyPr anchor="t">
            <a:normAutofit/>
          </a:bodyPr>
          <a:lstStyle/>
          <a:p>
            <a:pPr marL="0" indent="0">
              <a:buNone/>
            </a:pPr>
            <a:r>
              <a:rPr lang="en-GB" sz="1700" dirty="0"/>
              <a:t>Using the post-its provided, summarise: </a:t>
            </a:r>
            <a:endParaRPr lang="en-US"/>
          </a:p>
          <a:p>
            <a:endParaRPr lang="en-GB" sz="1700"/>
          </a:p>
          <a:p>
            <a:r>
              <a:rPr lang="en-GB" sz="1700" dirty="0"/>
              <a:t>3 things you have learnt about pricing strategies as whole </a:t>
            </a:r>
            <a:endParaRPr lang="en-GB" sz="1700" dirty="0">
              <a:cs typeface="Calibri"/>
            </a:endParaRPr>
          </a:p>
          <a:p>
            <a:endParaRPr lang="en-GB" sz="1700"/>
          </a:p>
          <a:p>
            <a:r>
              <a:rPr lang="en-GB" sz="1700" dirty="0"/>
              <a:t>One thing you wish to improve you knowledge in. </a:t>
            </a:r>
            <a:endParaRPr lang="en-GB" sz="1700" dirty="0">
              <a:cs typeface="Calibri"/>
            </a:endParaRPr>
          </a:p>
        </p:txBody>
      </p:sp>
      <p:pic>
        <p:nvPicPr>
          <p:cNvPr id="2" name="Picture 1">
            <a:extLst>
              <a:ext uri="{FF2B5EF4-FFF2-40B4-BE49-F238E27FC236}">
                <a16:creationId xmlns:a16="http://schemas.microsoft.com/office/drawing/2014/main" id="{9453CF6D-ABD4-52CB-2EF7-4D9AADD6AD36}"/>
              </a:ext>
            </a:extLst>
          </p:cNvPr>
          <p:cNvPicPr>
            <a:picLocks noChangeAspect="1"/>
          </p:cNvPicPr>
          <p:nvPr/>
        </p:nvPicPr>
        <p:blipFill>
          <a:blip r:embed="rId3"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4" name="Picture 3">
            <a:extLst>
              <a:ext uri="{FF2B5EF4-FFF2-40B4-BE49-F238E27FC236}">
                <a16:creationId xmlns:a16="http://schemas.microsoft.com/office/drawing/2014/main" id="{464EE897-0CA7-4499-5A0D-1C815CF2A70F}"/>
              </a:ext>
            </a:extLst>
          </p:cNvPr>
          <p:cNvPicPr>
            <a:picLocks noChangeAspect="1"/>
          </p:cNvPicPr>
          <p:nvPr/>
        </p:nvPicPr>
        <p:blipFill>
          <a:blip r:embed="rId4"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5" name="Footer Placeholder 2">
            <a:extLst>
              <a:ext uri="{FF2B5EF4-FFF2-40B4-BE49-F238E27FC236}">
                <a16:creationId xmlns:a16="http://schemas.microsoft.com/office/drawing/2014/main" id="{5B92FFCD-C12C-99BF-055F-E69CAE1228E5}"/>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8CD633A2-9F94-91F8-528D-67C41532E441}"/>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1704795765"/>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 22">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838200" y="643467"/>
            <a:ext cx="2951205" cy="5571066"/>
          </a:xfrm>
        </p:spPr>
        <p:txBody>
          <a:bodyPr>
            <a:normAutofit/>
          </a:bodyPr>
          <a:lstStyle/>
          <a:p>
            <a:r>
              <a:rPr lang="en-GB">
                <a:solidFill>
                  <a:srgbClr val="FFFFFF"/>
                </a:solidFill>
              </a:rPr>
              <a:t>Plenary</a:t>
            </a:r>
          </a:p>
        </p:txBody>
      </p:sp>
      <p:sp>
        <p:nvSpPr>
          <p:cNvPr id="25" name="Rectangle: Rounded Corners 24">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2">
            <a:extLst>
              <a:ext uri="{FF2B5EF4-FFF2-40B4-BE49-F238E27FC236}">
                <a16:creationId xmlns:a16="http://schemas.microsoft.com/office/drawing/2014/main" id="{5A7E2F03-410F-F99A-29F6-352ACBE35113}"/>
              </a:ext>
            </a:extLst>
          </p:cNvPr>
          <p:cNvGraphicFramePr>
            <a:graphicFrameLocks noGrp="1"/>
          </p:cNvGraphicFramePr>
          <p:nvPr>
            <p:ph idx="1"/>
            <p:extLst>
              <p:ext uri="{D42A27DB-BD31-4B8C-83A1-F6EECF244321}">
                <p14:modId xmlns:p14="http://schemas.microsoft.com/office/powerpoint/2010/main" val="2521437419"/>
              </p:ext>
            </p:extLst>
          </p:nvPr>
        </p:nvGraphicFramePr>
        <p:xfrm>
          <a:off x="4763911" y="609600"/>
          <a:ext cx="6735443" cy="5564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DB312B72-78F5-D9A9-86AD-74AED87F8CEE}"/>
              </a:ext>
            </a:extLst>
          </p:cNvPr>
          <p:cNvPicPr>
            <a:picLocks noChangeAspect="1"/>
          </p:cNvPicPr>
          <p:nvPr/>
        </p:nvPicPr>
        <p:blipFill>
          <a:blip r:embed="rId8"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4" name="Picture 3">
            <a:extLst>
              <a:ext uri="{FF2B5EF4-FFF2-40B4-BE49-F238E27FC236}">
                <a16:creationId xmlns:a16="http://schemas.microsoft.com/office/drawing/2014/main" id="{C21908D7-50D3-3249-43B8-9BBC089B1944}"/>
              </a:ext>
            </a:extLst>
          </p:cNvPr>
          <p:cNvPicPr>
            <a:picLocks noChangeAspect="1"/>
          </p:cNvPicPr>
          <p:nvPr/>
        </p:nvPicPr>
        <p:blipFill>
          <a:blip r:embed="rId9"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5" name="Footer Placeholder 2">
            <a:extLst>
              <a:ext uri="{FF2B5EF4-FFF2-40B4-BE49-F238E27FC236}">
                <a16:creationId xmlns:a16="http://schemas.microsoft.com/office/drawing/2014/main" id="{E342D6FA-5873-CCC1-5BAE-27BEFFA14553}"/>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AC2412B-9494-A181-42CF-D7CD654F21CF}"/>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custDataLst>
      <p:tags r:id="rId1"/>
    </p:custDataLst>
    <p:extLst>
      <p:ext uri="{BB962C8B-B14F-4D97-AF65-F5344CB8AC3E}">
        <p14:creationId xmlns:p14="http://schemas.microsoft.com/office/powerpoint/2010/main" val="217962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8395" y="1040837"/>
            <a:ext cx="4754948"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411" y="1029607"/>
            <a:ext cx="4754948"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960" y="934855"/>
            <a:ext cx="4754948"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00B072-CF19-43D4-9DF3-612ADAD33D33}"/>
              </a:ext>
            </a:extLst>
          </p:cNvPr>
          <p:cNvSpPr>
            <a:spLocks noGrp="1"/>
          </p:cNvSpPr>
          <p:nvPr>
            <p:ph type="title"/>
          </p:nvPr>
        </p:nvSpPr>
        <p:spPr>
          <a:xfrm>
            <a:off x="1102368" y="1877492"/>
            <a:ext cx="4030132" cy="3215373"/>
          </a:xfrm>
        </p:spPr>
        <p:txBody>
          <a:bodyPr>
            <a:normAutofit/>
          </a:bodyPr>
          <a:lstStyle/>
          <a:p>
            <a:pPr algn="ctr"/>
            <a:r>
              <a:rPr lang="en-GB">
                <a:solidFill>
                  <a:schemeClr val="bg1"/>
                </a:solidFill>
              </a:rPr>
              <a:t>Recall</a:t>
            </a: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a:extLst>
              <a:ext uri="{FF2B5EF4-FFF2-40B4-BE49-F238E27FC236}">
                <a16:creationId xmlns:a16="http://schemas.microsoft.com/office/drawing/2014/main" id="{AB8265C4-939B-4615-8E0E-1968EA19E565}"/>
              </a:ext>
            </a:extLst>
          </p:cNvPr>
          <p:cNvSpPr>
            <a:spLocks noGrp="1"/>
          </p:cNvSpPr>
          <p:nvPr>
            <p:ph idx="1"/>
          </p:nvPr>
        </p:nvSpPr>
        <p:spPr>
          <a:xfrm>
            <a:off x="6234868" y="1130846"/>
            <a:ext cx="5217173" cy="4351338"/>
          </a:xfrm>
        </p:spPr>
        <p:txBody>
          <a:bodyPr>
            <a:normAutofit/>
          </a:bodyPr>
          <a:lstStyle/>
          <a:p>
            <a:pPr>
              <a:buFont typeface="Wingdings" panose="05000000000000000000" pitchFamily="2" charset="2"/>
              <a:buChar char="§"/>
            </a:pPr>
            <a:r>
              <a:rPr lang="en-GB" sz="2000" dirty="0">
                <a:solidFill>
                  <a:schemeClr val="bg1"/>
                </a:solidFill>
              </a:rPr>
              <a:t>What is penetration pricing? </a:t>
            </a:r>
          </a:p>
          <a:p>
            <a:pPr>
              <a:buFont typeface="Wingdings" panose="05000000000000000000" pitchFamily="2" charset="2"/>
              <a:buChar char="§"/>
            </a:pPr>
            <a:r>
              <a:rPr lang="en-GB" sz="2000" dirty="0">
                <a:solidFill>
                  <a:schemeClr val="bg1"/>
                </a:solidFill>
              </a:rPr>
              <a:t>What is price skimming?</a:t>
            </a:r>
          </a:p>
          <a:p>
            <a:pPr>
              <a:buFont typeface="Wingdings" panose="05000000000000000000" pitchFamily="2" charset="2"/>
              <a:buChar char="§"/>
            </a:pPr>
            <a:r>
              <a:rPr lang="en-GB" sz="2000" dirty="0">
                <a:solidFill>
                  <a:schemeClr val="bg1"/>
                </a:solidFill>
              </a:rPr>
              <a:t>What is psychological pricing?</a:t>
            </a:r>
          </a:p>
          <a:p>
            <a:pPr>
              <a:buFont typeface="Wingdings" panose="05000000000000000000" pitchFamily="2" charset="2"/>
              <a:buChar char="§"/>
            </a:pPr>
            <a:r>
              <a:rPr lang="en-GB" sz="2000" dirty="0">
                <a:solidFill>
                  <a:schemeClr val="bg1"/>
                </a:solidFill>
              </a:rPr>
              <a:t>What is cost-plus pricing? </a:t>
            </a:r>
          </a:p>
          <a:p>
            <a:pPr>
              <a:buFont typeface="Wingdings" panose="05000000000000000000" pitchFamily="2" charset="2"/>
              <a:buChar char="§"/>
            </a:pPr>
            <a:r>
              <a:rPr lang="en-GB" sz="2000" dirty="0">
                <a:solidFill>
                  <a:schemeClr val="bg1"/>
                </a:solidFill>
              </a:rPr>
              <a:t>What is competition-based pricing?</a:t>
            </a:r>
          </a:p>
          <a:p>
            <a:pPr>
              <a:buFont typeface="Wingdings" panose="05000000000000000000" pitchFamily="2" charset="2"/>
              <a:buChar char="§"/>
            </a:pPr>
            <a:r>
              <a:rPr lang="en-GB" sz="2000">
                <a:solidFill>
                  <a:schemeClr val="bg1"/>
                </a:solidFill>
              </a:rPr>
              <a:t>What </a:t>
            </a:r>
            <a:r>
              <a:rPr lang="en-GB" sz="2000" dirty="0">
                <a:solidFill>
                  <a:schemeClr val="bg1"/>
                </a:solidFill>
              </a:rPr>
              <a:t>is the most appropriate pricing strategy available for start-up businesses?</a:t>
            </a:r>
          </a:p>
          <a:p>
            <a:pPr>
              <a:buFont typeface="Wingdings" panose="05000000000000000000" pitchFamily="2" charset="2"/>
              <a:buChar char="§"/>
            </a:pPr>
            <a:r>
              <a:rPr lang="en-GB" sz="2000" dirty="0">
                <a:solidFill>
                  <a:schemeClr val="bg1"/>
                </a:solidFill>
              </a:rPr>
              <a:t>What are some characteristics of price takers?</a:t>
            </a:r>
          </a:p>
          <a:p>
            <a:pPr marL="0" indent="0">
              <a:buNone/>
            </a:pPr>
            <a:endParaRPr lang="en-GB" sz="2000" dirty="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12239" y="6139464"/>
            <a:ext cx="1054466"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pic>
        <p:nvPicPr>
          <p:cNvPr id="4" name="Picture 3">
            <a:extLst>
              <a:ext uri="{FF2B5EF4-FFF2-40B4-BE49-F238E27FC236}">
                <a16:creationId xmlns:a16="http://schemas.microsoft.com/office/drawing/2014/main" id="{AE95E41A-0B44-0D00-2EE0-AAA0CC180BE2}"/>
              </a:ext>
            </a:extLst>
          </p:cNvPr>
          <p:cNvPicPr>
            <a:picLocks noChangeAspect="1"/>
          </p:cNvPicPr>
          <p:nvPr/>
        </p:nvPicPr>
        <p:blipFill>
          <a:blip r:embed="rId2"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5" name="Picture 4">
            <a:extLst>
              <a:ext uri="{FF2B5EF4-FFF2-40B4-BE49-F238E27FC236}">
                <a16:creationId xmlns:a16="http://schemas.microsoft.com/office/drawing/2014/main" id="{6219F23B-3580-4E07-D052-EAC8C1570E76}"/>
              </a:ext>
            </a:extLst>
          </p:cNvPr>
          <p:cNvPicPr>
            <a:picLocks noChangeAspect="1"/>
          </p:cNvPicPr>
          <p:nvPr/>
        </p:nvPicPr>
        <p:blipFill>
          <a:blip r:embed="rId3"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C0D178DE-3346-5D39-EF3E-44ADB14FDC29}"/>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D27F1D43-65FC-254F-43A4-4DC059897F46}"/>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4022892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F98F79A4-A6C7-4101-B1E9-27E05CB7C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3" name="Freeform: Shape 12">
            <a:extLst>
              <a:ext uri="{FF2B5EF4-FFF2-40B4-BE49-F238E27FC236}">
                <a16:creationId xmlns:a16="http://schemas.microsoft.com/office/drawing/2014/main" id="{31CE7A08-2184-4B99-ABC0-B40CD1D3F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2" name="Title 1"/>
          <p:cNvSpPr>
            <a:spLocks noGrp="1"/>
          </p:cNvSpPr>
          <p:nvPr>
            <p:ph type="title"/>
          </p:nvPr>
        </p:nvSpPr>
        <p:spPr>
          <a:xfrm>
            <a:off x="1102368" y="3306515"/>
            <a:ext cx="3826286" cy="3215373"/>
          </a:xfrm>
        </p:spPr>
        <p:txBody>
          <a:bodyPr>
            <a:normAutofit/>
          </a:bodyPr>
          <a:lstStyle/>
          <a:p>
            <a:pPr algn="ctr"/>
            <a:r>
              <a:rPr lang="en-GB">
                <a:solidFill>
                  <a:schemeClr val="bg1"/>
                </a:solidFill>
              </a:rPr>
              <a:t>Learning Objectives </a:t>
            </a:r>
          </a:p>
        </p:txBody>
      </p:sp>
      <p:sp>
        <p:nvSpPr>
          <p:cNvPr id="15" name="Freeform: Shape 14">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7955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7" name="Freeform: Shape 16">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92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9" name="Freeform: Shape 18">
            <a:extLst>
              <a:ext uri="{FF2B5EF4-FFF2-40B4-BE49-F238E27FC236}">
                <a16:creationId xmlns:a16="http://schemas.microsoft.com/office/drawing/2014/main" id="{9E5C5460-229E-46C8-A712-CC3179854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00654" y="4275786"/>
            <a:ext cx="2691346"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1" name="Freeform: Shape 20">
            <a:extLst>
              <a:ext uri="{FF2B5EF4-FFF2-40B4-BE49-F238E27FC236}">
                <a16:creationId xmlns:a16="http://schemas.microsoft.com/office/drawing/2014/main" id="{2552FC29-9118-466F-940E-80C84EFDF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00654" y="4275786"/>
            <a:ext cx="2691346"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 name="Content Placeholder 3">
            <a:extLst>
              <a:ext uri="{FF2B5EF4-FFF2-40B4-BE49-F238E27FC236}">
                <a16:creationId xmlns:a16="http://schemas.microsoft.com/office/drawing/2014/main" id="{D774C9FB-664B-4B79-A84D-BEC2BA6D41AE}"/>
              </a:ext>
            </a:extLst>
          </p:cNvPr>
          <p:cNvSpPr>
            <a:spLocks noGrp="1"/>
          </p:cNvSpPr>
          <p:nvPr>
            <p:ph idx="1"/>
          </p:nvPr>
        </p:nvSpPr>
        <p:spPr>
          <a:xfrm>
            <a:off x="5211448" y="706508"/>
            <a:ext cx="5217173" cy="4351338"/>
          </a:xfrm>
        </p:spPr>
        <p:txBody>
          <a:bodyPr>
            <a:normAutofit/>
          </a:bodyPr>
          <a:lstStyle/>
          <a:p>
            <a:endParaRPr lang="en-GB">
              <a:solidFill>
                <a:schemeClr val="bg1"/>
              </a:solidFill>
            </a:endParaRPr>
          </a:p>
          <a:p>
            <a:r>
              <a:rPr lang="en-GB">
                <a:solidFill>
                  <a:schemeClr val="bg1"/>
                </a:solidFill>
              </a:rPr>
              <a:t>Can you evaluate the difference between a price taker and a price leader?</a:t>
            </a:r>
          </a:p>
          <a:p>
            <a:endParaRPr lang="en-GB">
              <a:solidFill>
                <a:schemeClr val="bg1"/>
              </a:solidFill>
            </a:endParaRPr>
          </a:p>
          <a:p>
            <a:r>
              <a:rPr lang="en-GB">
                <a:solidFill>
                  <a:schemeClr val="bg1"/>
                </a:solidFill>
              </a:rPr>
              <a:t>Are you able to analyse the reasons why different firms can only use specific pricing decisions?</a:t>
            </a:r>
          </a:p>
        </p:txBody>
      </p:sp>
      <p:grpSp>
        <p:nvGrpSpPr>
          <p:cNvPr id="23"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24" name="Freeform: Shape 23">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pic>
        <p:nvPicPr>
          <p:cNvPr id="3" name="Picture 2">
            <a:extLst>
              <a:ext uri="{FF2B5EF4-FFF2-40B4-BE49-F238E27FC236}">
                <a16:creationId xmlns:a16="http://schemas.microsoft.com/office/drawing/2014/main" id="{17C3696B-7761-D82D-1814-806EFF53D831}"/>
              </a:ext>
            </a:extLst>
          </p:cNvPr>
          <p:cNvPicPr>
            <a:picLocks noChangeAspect="1"/>
          </p:cNvPicPr>
          <p:nvPr/>
        </p:nvPicPr>
        <p:blipFill>
          <a:blip r:embed="rId3"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5" name="Picture 4">
            <a:extLst>
              <a:ext uri="{FF2B5EF4-FFF2-40B4-BE49-F238E27FC236}">
                <a16:creationId xmlns:a16="http://schemas.microsoft.com/office/drawing/2014/main" id="{F637C053-BFB8-867A-1943-31D96E7A92D5}"/>
              </a:ext>
            </a:extLst>
          </p:cNvPr>
          <p:cNvPicPr>
            <a:picLocks noChangeAspect="1"/>
          </p:cNvPicPr>
          <p:nvPr/>
        </p:nvPicPr>
        <p:blipFill>
          <a:blip r:embed="rId4"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4FB6F199-8BC0-8AFD-0763-26F54A3974E8}"/>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B019D60-EF17-5553-C304-128ED22A32B4}"/>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custDataLst>
      <p:tags r:id="rId1"/>
    </p:custDataLst>
    <p:extLst>
      <p:ext uri="{BB962C8B-B14F-4D97-AF65-F5344CB8AC3E}">
        <p14:creationId xmlns:p14="http://schemas.microsoft.com/office/powerpoint/2010/main" val="2496167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777E57D-6A88-4B5B-A068-2BA7FF4E8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1248" y="502920"/>
            <a:ext cx="10509504" cy="1975104"/>
          </a:xfrm>
        </p:spPr>
        <p:txBody>
          <a:bodyPr vert="horz" lIns="91440" tIns="45720" rIns="91440" bIns="45720" rtlCol="0" anchor="b">
            <a:normAutofit/>
          </a:bodyPr>
          <a:lstStyle/>
          <a:p>
            <a:r>
              <a:rPr lang="en-US" sz="5400" kern="1200">
                <a:solidFill>
                  <a:schemeClr val="tx1"/>
                </a:solidFill>
                <a:latin typeface="+mj-lt"/>
                <a:ea typeface="+mj-ea"/>
                <a:cs typeface="+mj-cs"/>
              </a:rPr>
              <a:t>Student Activity: (Split class)</a:t>
            </a:r>
          </a:p>
        </p:txBody>
      </p:sp>
      <p:sp>
        <p:nvSpPr>
          <p:cNvPr id="20" name="Rectangle 19">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2" name="Rectangle 21">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289407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Rounded Corners 3">
            <a:extLst>
              <a:ext uri="{FF2B5EF4-FFF2-40B4-BE49-F238E27FC236}">
                <a16:creationId xmlns:a16="http://schemas.microsoft.com/office/drawing/2014/main" id="{DCC8B9BA-8B2B-4457-9663-4F05078D84AD}"/>
              </a:ext>
            </a:extLst>
          </p:cNvPr>
          <p:cNvSpPr/>
          <p:nvPr/>
        </p:nvSpPr>
        <p:spPr>
          <a:xfrm>
            <a:off x="841248" y="3328416"/>
            <a:ext cx="10509504" cy="27157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rmAutofit/>
          </a:bodyPr>
          <a:lstStyle/>
          <a:p>
            <a:pPr indent="-228600" defTabSz="914400">
              <a:lnSpc>
                <a:spcPct val="90000"/>
              </a:lnSpc>
              <a:spcAft>
                <a:spcPts val="600"/>
              </a:spcAft>
              <a:buFont typeface="Arial" panose="020B0604020202020204" pitchFamily="34" charset="0"/>
              <a:buChar char="•"/>
            </a:pPr>
            <a:r>
              <a:rPr lang="en-US" sz="1500" dirty="0">
                <a:solidFill>
                  <a:schemeClr val="tx1"/>
                </a:solidFill>
              </a:rPr>
              <a:t>In relation to competitive pricing, firms will either be a price leader or price taker. </a:t>
            </a:r>
          </a:p>
          <a:p>
            <a:pPr indent="-228600" defTabSz="914400">
              <a:lnSpc>
                <a:spcPct val="90000"/>
              </a:lnSpc>
              <a:spcAft>
                <a:spcPts val="600"/>
              </a:spcAft>
              <a:buFont typeface="Arial" panose="020B0604020202020204" pitchFamily="34" charset="0"/>
              <a:buChar char="•"/>
            </a:pPr>
            <a:endParaRPr lang="en-US" sz="1500">
              <a:solidFill>
                <a:schemeClr val="tx1"/>
              </a:solidFill>
            </a:endParaRPr>
          </a:p>
          <a:p>
            <a:pPr indent="-228600" defTabSz="914400">
              <a:lnSpc>
                <a:spcPct val="90000"/>
              </a:lnSpc>
              <a:spcAft>
                <a:spcPts val="600"/>
              </a:spcAft>
              <a:buFont typeface="Arial" panose="020B0604020202020204" pitchFamily="34" charset="0"/>
              <a:buChar char="•"/>
            </a:pPr>
            <a:r>
              <a:rPr lang="en-US" sz="1500" dirty="0">
                <a:solidFill>
                  <a:schemeClr val="tx1"/>
                </a:solidFill>
              </a:rPr>
              <a:t>Task one: Research about price takers and price leaders. Offer some examples of firms that are either price takers or price leaders.</a:t>
            </a:r>
            <a:endParaRPr lang="en-US" sz="1500" dirty="0">
              <a:solidFill>
                <a:schemeClr val="tx1"/>
              </a:solidFill>
              <a:cs typeface="Calibri"/>
            </a:endParaRPr>
          </a:p>
          <a:p>
            <a:pPr indent="-228600" defTabSz="914400">
              <a:lnSpc>
                <a:spcPct val="90000"/>
              </a:lnSpc>
              <a:spcAft>
                <a:spcPts val="600"/>
              </a:spcAft>
              <a:buFont typeface="Arial" panose="020B0604020202020204" pitchFamily="34" charset="0"/>
              <a:buChar char="•"/>
            </a:pPr>
            <a:endParaRPr lang="en-US" sz="1500">
              <a:solidFill>
                <a:schemeClr val="tx1"/>
              </a:solidFill>
            </a:endParaRPr>
          </a:p>
          <a:p>
            <a:pPr indent="-228600" defTabSz="914400">
              <a:lnSpc>
                <a:spcPct val="90000"/>
              </a:lnSpc>
              <a:spcAft>
                <a:spcPts val="600"/>
              </a:spcAft>
              <a:buFont typeface="Arial" panose="020B0604020202020204" pitchFamily="34" charset="0"/>
              <a:buChar char="•"/>
            </a:pPr>
            <a:r>
              <a:rPr lang="en-US" sz="1500" dirty="0">
                <a:solidFill>
                  <a:schemeClr val="tx1"/>
                </a:solidFill>
              </a:rPr>
              <a:t>Task two: Can you explain the role customers have in determining whether a business is a price leader or price taker?</a:t>
            </a:r>
            <a:endParaRPr lang="en-US" sz="1500" dirty="0">
              <a:solidFill>
                <a:schemeClr val="tx1"/>
              </a:solidFill>
              <a:cs typeface="Calibri"/>
            </a:endParaRPr>
          </a:p>
          <a:p>
            <a:pPr indent="-228600" defTabSz="914400">
              <a:lnSpc>
                <a:spcPct val="90000"/>
              </a:lnSpc>
              <a:spcAft>
                <a:spcPts val="600"/>
              </a:spcAft>
              <a:buFont typeface="Arial" panose="020B0604020202020204" pitchFamily="34" charset="0"/>
              <a:buChar char="•"/>
            </a:pPr>
            <a:endParaRPr lang="en-US" sz="1500">
              <a:solidFill>
                <a:schemeClr val="tx1"/>
              </a:solidFill>
            </a:endParaRPr>
          </a:p>
          <a:p>
            <a:pPr indent="-228600" defTabSz="914400">
              <a:lnSpc>
                <a:spcPct val="90000"/>
              </a:lnSpc>
              <a:spcAft>
                <a:spcPts val="600"/>
              </a:spcAft>
              <a:buFont typeface="Arial" panose="020B0604020202020204" pitchFamily="34" charset="0"/>
              <a:buChar char="•"/>
            </a:pPr>
            <a:r>
              <a:rPr lang="en-US" sz="1500" dirty="0">
                <a:solidFill>
                  <a:schemeClr val="tx1"/>
                </a:solidFill>
              </a:rPr>
              <a:t>Is it always safe to be a price taker or a price leader? </a:t>
            </a:r>
            <a:endParaRPr lang="en-US" sz="1500" dirty="0">
              <a:solidFill>
                <a:schemeClr val="tx1"/>
              </a:solidFill>
              <a:cs typeface="Calibri"/>
            </a:endParaRPr>
          </a:p>
        </p:txBody>
      </p:sp>
      <p:pic>
        <p:nvPicPr>
          <p:cNvPr id="3" name="Picture 2">
            <a:extLst>
              <a:ext uri="{FF2B5EF4-FFF2-40B4-BE49-F238E27FC236}">
                <a16:creationId xmlns:a16="http://schemas.microsoft.com/office/drawing/2014/main" id="{F4C9C365-0B7B-8130-50FF-6BC0AB34B002}"/>
              </a:ext>
            </a:extLst>
          </p:cNvPr>
          <p:cNvPicPr>
            <a:picLocks noChangeAspect="1"/>
          </p:cNvPicPr>
          <p:nvPr/>
        </p:nvPicPr>
        <p:blipFill>
          <a:blip r:embed="rId3"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5" name="Picture 4">
            <a:extLst>
              <a:ext uri="{FF2B5EF4-FFF2-40B4-BE49-F238E27FC236}">
                <a16:creationId xmlns:a16="http://schemas.microsoft.com/office/drawing/2014/main" id="{5B10A4C7-57E5-F8B9-2424-078102C36DB4}"/>
              </a:ext>
            </a:extLst>
          </p:cNvPr>
          <p:cNvPicPr>
            <a:picLocks noChangeAspect="1"/>
          </p:cNvPicPr>
          <p:nvPr/>
        </p:nvPicPr>
        <p:blipFill>
          <a:blip r:embed="rId4"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687E5EE9-27AB-1012-F351-243641C3B65C}"/>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FC229E3-CAD8-F02E-31F0-143DD6283E04}"/>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3305106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4" name="Table 4">
            <a:extLst>
              <a:ext uri="{FF2B5EF4-FFF2-40B4-BE49-F238E27FC236}">
                <a16:creationId xmlns:a16="http://schemas.microsoft.com/office/drawing/2014/main" id="{06637ECE-6FD4-AF6D-E20B-274207B77236}"/>
              </a:ext>
            </a:extLst>
          </p:cNvPr>
          <p:cNvGraphicFramePr>
            <a:graphicFrameLocks noGrp="1"/>
          </p:cNvGraphicFramePr>
          <p:nvPr>
            <p:ph idx="1"/>
            <p:extLst>
              <p:ext uri="{D42A27DB-BD31-4B8C-83A1-F6EECF244321}">
                <p14:modId xmlns:p14="http://schemas.microsoft.com/office/powerpoint/2010/main" val="2778970026"/>
              </p:ext>
            </p:extLst>
          </p:nvPr>
        </p:nvGraphicFramePr>
        <p:xfrm>
          <a:off x="675736" y="373810"/>
          <a:ext cx="10690399" cy="6008193"/>
        </p:xfrm>
        <a:graphic>
          <a:graphicData uri="http://schemas.openxmlformats.org/drawingml/2006/table">
            <a:tbl>
              <a:tblPr firstRow="1" bandRow="1">
                <a:tableStyleId>{5C22544A-7EE6-4342-B048-85BDC9FD1C3A}</a:tableStyleId>
              </a:tblPr>
              <a:tblGrid>
                <a:gridCol w="5759433">
                  <a:extLst>
                    <a:ext uri="{9D8B030D-6E8A-4147-A177-3AD203B41FA5}">
                      <a16:colId xmlns:a16="http://schemas.microsoft.com/office/drawing/2014/main" val="1354876617"/>
                    </a:ext>
                  </a:extLst>
                </a:gridCol>
                <a:gridCol w="4930966">
                  <a:extLst>
                    <a:ext uri="{9D8B030D-6E8A-4147-A177-3AD203B41FA5}">
                      <a16:colId xmlns:a16="http://schemas.microsoft.com/office/drawing/2014/main" val="701244810"/>
                    </a:ext>
                  </a:extLst>
                </a:gridCol>
              </a:tblGrid>
              <a:tr h="964276">
                <a:tc>
                  <a:txBody>
                    <a:bodyPr/>
                    <a:lstStyle/>
                    <a:p>
                      <a:pPr algn="ctr"/>
                      <a:r>
                        <a:rPr lang="en-GB" sz="3300" dirty="0"/>
                        <a:t>Price Leader</a:t>
                      </a:r>
                    </a:p>
                  </a:txBody>
                  <a:tcPr marL="75438" marR="75438" marT="37719" marB="37719"/>
                </a:tc>
                <a:tc>
                  <a:txBody>
                    <a:bodyPr/>
                    <a:lstStyle/>
                    <a:p>
                      <a:pPr algn="ctr"/>
                      <a:r>
                        <a:rPr lang="en-GB" sz="3300" dirty="0"/>
                        <a:t>Price Taker</a:t>
                      </a:r>
                    </a:p>
                  </a:txBody>
                  <a:tcPr marL="75438" marR="75438" marT="37719" marB="37719"/>
                </a:tc>
                <a:extLst>
                  <a:ext uri="{0D108BD9-81ED-4DB2-BD59-A6C34878D82A}">
                    <a16:rowId xmlns:a16="http://schemas.microsoft.com/office/drawing/2014/main" val="1949413264"/>
                  </a:ext>
                </a:extLst>
              </a:tr>
              <a:tr h="5043917">
                <a:tc>
                  <a:txBody>
                    <a:bodyPr/>
                    <a:lstStyle/>
                    <a:p>
                      <a:endParaRPr lang="en-GB" sz="1500"/>
                    </a:p>
                  </a:txBody>
                  <a:tcPr marL="75438" marR="75438" marT="37719" marB="37719"/>
                </a:tc>
                <a:tc>
                  <a:txBody>
                    <a:bodyPr/>
                    <a:lstStyle/>
                    <a:p>
                      <a:endParaRPr lang="en-GB" sz="1500"/>
                    </a:p>
                  </a:txBody>
                  <a:tcPr marL="75438" marR="75438" marT="37719" marB="37719"/>
                </a:tc>
                <a:extLst>
                  <a:ext uri="{0D108BD9-81ED-4DB2-BD59-A6C34878D82A}">
                    <a16:rowId xmlns:a16="http://schemas.microsoft.com/office/drawing/2014/main" val="3757176625"/>
                  </a:ext>
                </a:extLst>
              </a:tr>
            </a:tbl>
          </a:graphicData>
        </a:graphic>
      </p:graphicFrame>
      <p:pic>
        <p:nvPicPr>
          <p:cNvPr id="2" name="Picture 1">
            <a:extLst>
              <a:ext uri="{FF2B5EF4-FFF2-40B4-BE49-F238E27FC236}">
                <a16:creationId xmlns:a16="http://schemas.microsoft.com/office/drawing/2014/main" id="{2E5E4FC5-0B24-780A-1D0A-B76C8372D633}"/>
              </a:ext>
            </a:extLst>
          </p:cNvPr>
          <p:cNvPicPr>
            <a:picLocks noChangeAspect="1"/>
          </p:cNvPicPr>
          <p:nvPr/>
        </p:nvPicPr>
        <p:blipFill>
          <a:blip r:embed="rId2"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3" name="Picture 2">
            <a:extLst>
              <a:ext uri="{FF2B5EF4-FFF2-40B4-BE49-F238E27FC236}">
                <a16:creationId xmlns:a16="http://schemas.microsoft.com/office/drawing/2014/main" id="{CB11C1E4-0036-CCCC-F10B-25123FC3E5A9}"/>
              </a:ext>
            </a:extLst>
          </p:cNvPr>
          <p:cNvPicPr>
            <a:picLocks noChangeAspect="1"/>
          </p:cNvPicPr>
          <p:nvPr/>
        </p:nvPicPr>
        <p:blipFill>
          <a:blip r:embed="rId3"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5" name="Footer Placeholder 2">
            <a:extLst>
              <a:ext uri="{FF2B5EF4-FFF2-40B4-BE49-F238E27FC236}">
                <a16:creationId xmlns:a16="http://schemas.microsoft.com/office/drawing/2014/main" id="{C38ADBBD-B17E-842B-6F15-D2512EFF486A}"/>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69A1815D-C155-3669-E4EF-95E232D6853F}"/>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3503732219"/>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r>
              <a:rPr lang="en-GB">
                <a:solidFill>
                  <a:srgbClr val="FFFFFF"/>
                </a:solidFill>
              </a:rPr>
              <a:t>Factors determining choice of </a:t>
            </a:r>
            <a:br>
              <a:rPr lang="en-GB">
                <a:solidFill>
                  <a:srgbClr val="FFFFFF"/>
                </a:solidFill>
              </a:rPr>
            </a:br>
            <a:r>
              <a:rPr lang="en-GB">
                <a:solidFill>
                  <a:srgbClr val="FFFFFF"/>
                </a:solidFill>
              </a:rPr>
              <a:t>pricing strategy</a:t>
            </a:r>
          </a:p>
        </p:txBody>
      </p:sp>
      <p:sp>
        <p:nvSpPr>
          <p:cNvPr id="23" name="Freeform: Shape 2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820880"/>
            <a:ext cx="5257799" cy="4889350"/>
          </a:xfrm>
        </p:spPr>
        <p:txBody>
          <a:bodyPr anchor="t">
            <a:normAutofit/>
          </a:bodyPr>
          <a:lstStyle/>
          <a:p>
            <a:pPr marL="457200" lvl="0" indent="-457200">
              <a:spcBef>
                <a:spcPts val="1800"/>
              </a:spcBef>
              <a:spcAft>
                <a:spcPts val="0"/>
              </a:spcAft>
              <a:buClr>
                <a:srgbClr val="7A7A7A"/>
              </a:buClr>
              <a:buSzPct val="80000"/>
              <a:buFont typeface="Wingdings" pitchFamily="2" charset="2"/>
              <a:buChar char=""/>
            </a:pPr>
            <a:r>
              <a:rPr lang="en-GB" sz="1000">
                <a:latin typeface="Calibri"/>
              </a:rPr>
              <a:t>Factors that determine the most appropriate pricing strategy include:</a:t>
            </a:r>
          </a:p>
          <a:p>
            <a:pPr marL="914400" lvl="1" indent="-457200">
              <a:spcBef>
                <a:spcPts val="1800"/>
              </a:spcBef>
              <a:spcAft>
                <a:spcPts val="0"/>
              </a:spcAft>
              <a:buClr>
                <a:srgbClr val="F5C201"/>
              </a:buClr>
              <a:buSzPct val="80000"/>
              <a:buFont typeface="Wingdings" pitchFamily="2" charset="2"/>
              <a:buChar char=""/>
            </a:pPr>
            <a:r>
              <a:rPr lang="en-GB" sz="1000">
                <a:latin typeface="Calibri"/>
              </a:rPr>
              <a:t>Number of USPs/amount of differentiation</a:t>
            </a:r>
          </a:p>
          <a:p>
            <a:pPr marL="1371600" lvl="2" indent="-457200">
              <a:spcBef>
                <a:spcPts val="1200"/>
              </a:spcBef>
              <a:spcAft>
                <a:spcPts val="0"/>
              </a:spcAft>
              <a:buClr>
                <a:srgbClr val="526DB0"/>
              </a:buClr>
              <a:buSzPct val="80000"/>
              <a:buFont typeface="Wingdings" pitchFamily="2" charset="2"/>
              <a:buChar char=""/>
            </a:pPr>
            <a:r>
              <a:rPr lang="en-GB" sz="1000">
                <a:latin typeface="Calibri"/>
              </a:rPr>
              <a:t>The more differentiated a product the greater the ability to charge higher prices as customers will pay more for the unique features of the product</a:t>
            </a:r>
          </a:p>
          <a:p>
            <a:pPr marL="1371600" lvl="2" indent="-457200">
              <a:spcBef>
                <a:spcPts val="1200"/>
              </a:spcBef>
              <a:spcAft>
                <a:spcPts val="0"/>
              </a:spcAft>
              <a:buClr>
                <a:srgbClr val="526DB0"/>
              </a:buClr>
              <a:buSzPct val="80000"/>
              <a:buFont typeface="Wingdings" pitchFamily="2" charset="2"/>
              <a:buChar char=""/>
            </a:pPr>
            <a:r>
              <a:rPr lang="en-GB" sz="1000">
                <a:latin typeface="Calibri"/>
              </a:rPr>
              <a:t>A new product entering the market that is highly differentiated might use a strategy of price skimming</a:t>
            </a:r>
          </a:p>
          <a:p>
            <a:pPr marL="914400" lvl="1" indent="-457200">
              <a:spcBef>
                <a:spcPts val="1800"/>
              </a:spcBef>
              <a:spcAft>
                <a:spcPts val="0"/>
              </a:spcAft>
              <a:buClr>
                <a:srgbClr val="F5C201"/>
              </a:buClr>
              <a:buSzPct val="80000"/>
              <a:buFont typeface="Wingdings" pitchFamily="2" charset="2"/>
              <a:buChar char=""/>
            </a:pPr>
            <a:r>
              <a:rPr lang="en-GB" sz="1000">
                <a:latin typeface="Calibri"/>
              </a:rPr>
              <a:t>Price elasticity of demand</a:t>
            </a:r>
          </a:p>
          <a:p>
            <a:pPr marL="1371600" lvl="2" indent="-457200">
              <a:spcBef>
                <a:spcPts val="1200"/>
              </a:spcBef>
              <a:spcAft>
                <a:spcPts val="0"/>
              </a:spcAft>
              <a:buClr>
                <a:srgbClr val="526DB0"/>
              </a:buClr>
              <a:buSzPct val="80000"/>
              <a:buFont typeface="Wingdings" pitchFamily="2" charset="2"/>
              <a:buChar char=""/>
            </a:pPr>
            <a:r>
              <a:rPr lang="en-GB" sz="1000">
                <a:latin typeface="Calibri"/>
              </a:rPr>
              <a:t>If customers are sensitive to changes in price i.e. the product is price elastic then a business might keep prices similar to competitors</a:t>
            </a:r>
          </a:p>
          <a:p>
            <a:pPr marL="914400" lvl="1" indent="-457200">
              <a:spcBef>
                <a:spcPts val="1800"/>
              </a:spcBef>
              <a:spcAft>
                <a:spcPts val="0"/>
              </a:spcAft>
              <a:buClr>
                <a:srgbClr val="F5C201"/>
              </a:buClr>
              <a:buSzPct val="80000"/>
              <a:buFont typeface="Wingdings" pitchFamily="2" charset="2"/>
              <a:buChar char=""/>
            </a:pPr>
            <a:r>
              <a:rPr lang="en-GB" sz="1000">
                <a:latin typeface="Calibri"/>
              </a:rPr>
              <a:t>Level of competition in the business environment</a:t>
            </a:r>
          </a:p>
          <a:p>
            <a:pPr marL="1371600" lvl="2" indent="-457200">
              <a:spcBef>
                <a:spcPts val="1200"/>
              </a:spcBef>
              <a:spcAft>
                <a:spcPts val="0"/>
              </a:spcAft>
              <a:buClr>
                <a:srgbClr val="526DB0"/>
              </a:buClr>
              <a:buSzPct val="80000"/>
              <a:buFont typeface="Wingdings" pitchFamily="2" charset="2"/>
              <a:buChar char=""/>
            </a:pPr>
            <a:r>
              <a:rPr lang="en-GB" sz="1000">
                <a:latin typeface="Calibri"/>
              </a:rPr>
              <a:t>If the market is dominated by a few large firms businesses will follow a strategy of competitive pricing</a:t>
            </a:r>
          </a:p>
          <a:p>
            <a:pPr marL="1371600" lvl="2" indent="-457200">
              <a:spcBef>
                <a:spcPts val="1200"/>
              </a:spcBef>
              <a:spcAft>
                <a:spcPts val="0"/>
              </a:spcAft>
              <a:buClr>
                <a:srgbClr val="526DB0"/>
              </a:buClr>
              <a:buSzPct val="80000"/>
              <a:buFont typeface="Wingdings" pitchFamily="2" charset="2"/>
              <a:buChar char=""/>
            </a:pPr>
            <a:r>
              <a:rPr lang="en-GB" sz="1000">
                <a:latin typeface="Calibri"/>
              </a:rPr>
              <a:t>Businesses may choose a strategy of predatory pricing in order to reduce the level of competition in the market</a:t>
            </a:r>
          </a:p>
        </p:txBody>
      </p:sp>
      <p:sp>
        <p:nvSpPr>
          <p:cNvPr id="29" name="Freeform: Shape 2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3">
            <a:extLst>
              <a:ext uri="{FF2B5EF4-FFF2-40B4-BE49-F238E27FC236}">
                <a16:creationId xmlns:a16="http://schemas.microsoft.com/office/drawing/2014/main" id="{A8AE2235-058C-65C4-DDCD-E7717A5412BE}"/>
              </a:ext>
            </a:extLst>
          </p:cNvPr>
          <p:cNvPicPr>
            <a:picLocks noChangeAspect="1"/>
          </p:cNvPicPr>
          <p:nvPr/>
        </p:nvPicPr>
        <p:blipFill>
          <a:blip r:embed="rId2"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5" name="Picture 4">
            <a:extLst>
              <a:ext uri="{FF2B5EF4-FFF2-40B4-BE49-F238E27FC236}">
                <a16:creationId xmlns:a16="http://schemas.microsoft.com/office/drawing/2014/main" id="{88B1B955-AF95-8115-8080-D2749F28B015}"/>
              </a:ext>
            </a:extLst>
          </p:cNvPr>
          <p:cNvPicPr>
            <a:picLocks noChangeAspect="1"/>
          </p:cNvPicPr>
          <p:nvPr/>
        </p:nvPicPr>
        <p:blipFill>
          <a:blip r:embed="rId3"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38CB0634-BE22-F641-369F-674FF861B0D0}"/>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268F962-6858-61B1-9BAA-335D5B4EE958}"/>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3250467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r>
              <a:rPr lang="en-GB">
                <a:solidFill>
                  <a:srgbClr val="FFFFFF"/>
                </a:solidFill>
              </a:rPr>
              <a:t>Factors determining choice of </a:t>
            </a:r>
            <a:br>
              <a:rPr lang="en-GB">
                <a:solidFill>
                  <a:srgbClr val="FFFFFF"/>
                </a:solidFill>
              </a:rPr>
            </a:br>
            <a:r>
              <a:rPr lang="en-GB">
                <a:solidFill>
                  <a:srgbClr val="FFFFFF"/>
                </a:solidFill>
              </a:rPr>
              <a:t>pricing strategy</a:t>
            </a:r>
          </a:p>
        </p:txBody>
      </p:sp>
      <p:sp>
        <p:nvSpPr>
          <p:cNvPr id="43" name="Freeform: Shape 4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Freeform: Shape 4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820880"/>
            <a:ext cx="5257799" cy="4889350"/>
          </a:xfrm>
        </p:spPr>
        <p:txBody>
          <a:bodyPr anchor="t">
            <a:normAutofit/>
          </a:bodyPr>
          <a:lstStyle/>
          <a:p>
            <a:pPr marL="457200" lvl="0" indent="-457200">
              <a:spcBef>
                <a:spcPts val="1800"/>
              </a:spcBef>
              <a:spcAft>
                <a:spcPts val="0"/>
              </a:spcAft>
              <a:buClr>
                <a:srgbClr val="7A7A7A"/>
              </a:buClr>
              <a:buSzPct val="80000"/>
              <a:buFont typeface="Wingdings" pitchFamily="2" charset="2"/>
              <a:buChar char=""/>
            </a:pPr>
            <a:r>
              <a:rPr lang="en-GB" sz="1100">
                <a:latin typeface="Calibri"/>
              </a:rPr>
              <a:t>Factors that determine the most appropriate pricing strategy include:</a:t>
            </a:r>
          </a:p>
          <a:p>
            <a:pPr marL="914400" lvl="1" indent="-457200">
              <a:spcBef>
                <a:spcPts val="1800"/>
              </a:spcBef>
              <a:spcAft>
                <a:spcPts val="0"/>
              </a:spcAft>
              <a:buClr>
                <a:srgbClr val="F5C201"/>
              </a:buClr>
              <a:buSzPct val="80000"/>
              <a:buFont typeface="Wingdings" pitchFamily="2" charset="2"/>
              <a:buChar char=""/>
            </a:pPr>
            <a:r>
              <a:rPr lang="en-GB" sz="1100">
                <a:latin typeface="Calibri"/>
              </a:rPr>
              <a:t>Strength of brand</a:t>
            </a:r>
          </a:p>
          <a:p>
            <a:pPr marL="1371600" lvl="2" indent="-457200">
              <a:spcBef>
                <a:spcPts val="1200"/>
              </a:spcBef>
              <a:spcAft>
                <a:spcPts val="0"/>
              </a:spcAft>
              <a:buClr>
                <a:srgbClr val="526DB0"/>
              </a:buClr>
              <a:buSzPct val="80000"/>
              <a:buFont typeface="Wingdings" pitchFamily="2" charset="2"/>
              <a:buChar char=""/>
            </a:pPr>
            <a:r>
              <a:rPr lang="en-GB" sz="1100">
                <a:latin typeface="Calibri"/>
              </a:rPr>
              <a:t>A strong brand adds value allowing a firm to charge a premium price</a:t>
            </a:r>
          </a:p>
          <a:p>
            <a:pPr marL="914400" lvl="1" indent="-457200">
              <a:spcBef>
                <a:spcPts val="1800"/>
              </a:spcBef>
              <a:spcAft>
                <a:spcPts val="0"/>
              </a:spcAft>
              <a:buClr>
                <a:srgbClr val="F5C201"/>
              </a:buClr>
              <a:buSzPct val="80000"/>
              <a:buFont typeface="Wingdings" pitchFamily="2" charset="2"/>
              <a:buChar char=""/>
            </a:pPr>
            <a:r>
              <a:rPr lang="en-GB" sz="1100">
                <a:latin typeface="Calibri"/>
              </a:rPr>
              <a:t>Stage in the product life cycle</a:t>
            </a:r>
          </a:p>
          <a:p>
            <a:pPr marL="1371600" lvl="2" indent="-457200">
              <a:spcBef>
                <a:spcPts val="1200"/>
              </a:spcBef>
              <a:spcAft>
                <a:spcPts val="0"/>
              </a:spcAft>
              <a:buClr>
                <a:srgbClr val="526DB0"/>
              </a:buClr>
              <a:buSzPct val="80000"/>
              <a:buFont typeface="Wingdings" pitchFamily="2" charset="2"/>
              <a:buChar char=""/>
            </a:pPr>
            <a:r>
              <a:rPr lang="en-GB" sz="1100">
                <a:latin typeface="Calibri"/>
              </a:rPr>
              <a:t>When launched onto the market a firm may choose skimming or penetration depending upon the nature of the product and the marketing objective</a:t>
            </a:r>
          </a:p>
          <a:p>
            <a:pPr marL="1371600" lvl="2" indent="-457200">
              <a:spcBef>
                <a:spcPts val="1200"/>
              </a:spcBef>
              <a:spcAft>
                <a:spcPts val="0"/>
              </a:spcAft>
              <a:buClr>
                <a:srgbClr val="526DB0"/>
              </a:buClr>
              <a:buSzPct val="80000"/>
              <a:buFont typeface="Wingdings" pitchFamily="2" charset="2"/>
              <a:buChar char=""/>
            </a:pPr>
            <a:r>
              <a:rPr lang="en-GB" sz="1100">
                <a:latin typeface="Calibri"/>
              </a:rPr>
              <a:t>A technologically advanced product, for example, may use price skimming</a:t>
            </a:r>
          </a:p>
          <a:p>
            <a:pPr marL="914400" lvl="1" indent="-457200">
              <a:spcBef>
                <a:spcPts val="1800"/>
              </a:spcBef>
              <a:spcAft>
                <a:spcPts val="0"/>
              </a:spcAft>
              <a:buClr>
                <a:srgbClr val="F5C201"/>
              </a:buClr>
              <a:buSzPct val="80000"/>
              <a:buFont typeface="Wingdings" pitchFamily="2" charset="2"/>
              <a:buChar char=""/>
            </a:pPr>
            <a:r>
              <a:rPr lang="en-GB" sz="1100">
                <a:latin typeface="Calibri"/>
              </a:rPr>
              <a:t>Costs and need to make a profit</a:t>
            </a:r>
          </a:p>
          <a:p>
            <a:pPr marL="1371600" lvl="2" indent="-457200">
              <a:spcBef>
                <a:spcPts val="1200"/>
              </a:spcBef>
              <a:spcAft>
                <a:spcPts val="0"/>
              </a:spcAft>
              <a:buClr>
                <a:srgbClr val="526DB0"/>
              </a:buClr>
              <a:buSzPct val="80000"/>
              <a:buFont typeface="Wingdings" pitchFamily="2" charset="2"/>
              <a:buChar char=""/>
            </a:pPr>
            <a:r>
              <a:rPr lang="en-GB" sz="1100">
                <a:latin typeface="Calibri"/>
              </a:rPr>
              <a:t>A business will need to set a price that covers costs in order to make a profit and may therefore use cost plus pricing</a:t>
            </a:r>
          </a:p>
          <a:p>
            <a:pPr marL="1371600" lvl="2" indent="-457200">
              <a:spcBef>
                <a:spcPts val="1200"/>
              </a:spcBef>
              <a:spcAft>
                <a:spcPts val="0"/>
              </a:spcAft>
              <a:buClr>
                <a:srgbClr val="526DB0"/>
              </a:buClr>
              <a:buSzPct val="80000"/>
              <a:buFont typeface="Wingdings" pitchFamily="2" charset="2"/>
              <a:buChar char=""/>
            </a:pPr>
            <a:r>
              <a:rPr lang="en-GB" sz="1100">
                <a:latin typeface="Calibri"/>
              </a:rPr>
              <a:t>The % mark up added will be determined by their profit objective</a:t>
            </a:r>
          </a:p>
        </p:txBody>
      </p:sp>
      <p:sp>
        <p:nvSpPr>
          <p:cNvPr id="49" name="Freeform: Shape 4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3">
            <a:extLst>
              <a:ext uri="{FF2B5EF4-FFF2-40B4-BE49-F238E27FC236}">
                <a16:creationId xmlns:a16="http://schemas.microsoft.com/office/drawing/2014/main" id="{6896DDB4-0430-6B18-5CA4-B2D235832059}"/>
              </a:ext>
            </a:extLst>
          </p:cNvPr>
          <p:cNvPicPr>
            <a:picLocks noChangeAspect="1"/>
          </p:cNvPicPr>
          <p:nvPr/>
        </p:nvPicPr>
        <p:blipFill>
          <a:blip r:embed="rId2"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5" name="Picture 4">
            <a:extLst>
              <a:ext uri="{FF2B5EF4-FFF2-40B4-BE49-F238E27FC236}">
                <a16:creationId xmlns:a16="http://schemas.microsoft.com/office/drawing/2014/main" id="{D317D15B-8C51-0B4B-5EEB-0D86999871A6}"/>
              </a:ext>
            </a:extLst>
          </p:cNvPr>
          <p:cNvPicPr>
            <a:picLocks noChangeAspect="1"/>
          </p:cNvPicPr>
          <p:nvPr/>
        </p:nvPicPr>
        <p:blipFill>
          <a:blip r:embed="rId3"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C0380069-4021-B6F4-EA50-FC21BA23F297}"/>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2576465-FBF6-B3B4-565B-DA0B303DFDE3}"/>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2673657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2">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838200" y="365125"/>
            <a:ext cx="5393361" cy="1325563"/>
          </a:xfrm>
        </p:spPr>
        <p:txBody>
          <a:bodyPr>
            <a:normAutofit/>
          </a:bodyPr>
          <a:lstStyle/>
          <a:p>
            <a:r>
              <a:rPr lang="en-GB"/>
              <a:t>Student Activity</a:t>
            </a:r>
          </a:p>
        </p:txBody>
      </p:sp>
      <p:sp>
        <p:nvSpPr>
          <p:cNvPr id="32" name="Freeform: Shape 24">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Content Placeholder 2"/>
          <p:cNvSpPr>
            <a:spLocks noGrp="1"/>
          </p:cNvSpPr>
          <p:nvPr>
            <p:ph idx="1"/>
          </p:nvPr>
        </p:nvSpPr>
        <p:spPr>
          <a:xfrm>
            <a:off x="838200" y="1825625"/>
            <a:ext cx="5393361" cy="4351338"/>
          </a:xfrm>
        </p:spPr>
        <p:txBody>
          <a:bodyPr vert="horz" lIns="91440" tIns="45720" rIns="91440" bIns="45720" rtlCol="0" anchor="t">
            <a:normAutofit/>
          </a:bodyPr>
          <a:lstStyle/>
          <a:p>
            <a:pPr marL="0" lvl="0" indent="0">
              <a:spcBef>
                <a:spcPts val="1800"/>
              </a:spcBef>
              <a:buSzPct val="80000"/>
              <a:buNone/>
            </a:pPr>
            <a:r>
              <a:rPr lang="en-GB" altLang="en-US" sz="1800" dirty="0"/>
              <a:t>In pairs/small groups, you will be assigned a specific business:</a:t>
            </a:r>
            <a:endParaRPr lang="en-GB" altLang="en-US" sz="1800">
              <a:cs typeface="Calibri"/>
            </a:endParaRPr>
          </a:p>
          <a:p>
            <a:pPr marL="0" indent="0">
              <a:spcBef>
                <a:spcPts val="1800"/>
              </a:spcBef>
              <a:buSzPct val="80000"/>
              <a:buNone/>
            </a:pPr>
            <a:r>
              <a:rPr lang="en-GB" altLang="en-US" sz="1800" dirty="0"/>
              <a:t>Tesco, Apple, Poundland, Lidl and JD Sports. </a:t>
            </a:r>
            <a:endParaRPr lang="en-GB" altLang="en-US" sz="1800">
              <a:cs typeface="Calibri"/>
            </a:endParaRPr>
          </a:p>
          <a:p>
            <a:pPr>
              <a:spcBef>
                <a:spcPts val="1800"/>
              </a:spcBef>
              <a:buSzPct val="80000"/>
            </a:pPr>
            <a:r>
              <a:rPr lang="en-GB" altLang="en-US" sz="1800" dirty="0"/>
              <a:t>Determine their most commonly used pricing strategy. </a:t>
            </a:r>
            <a:endParaRPr lang="en-GB" altLang="en-US" sz="1800">
              <a:cs typeface="Calibri"/>
            </a:endParaRPr>
          </a:p>
          <a:p>
            <a:pPr>
              <a:spcBef>
                <a:spcPts val="1800"/>
              </a:spcBef>
              <a:buSzPct val="80000"/>
            </a:pPr>
            <a:r>
              <a:rPr lang="en-GB" altLang="en-US" sz="1800" dirty="0"/>
              <a:t>Provide some justification as to why the business has opted for this strategy. </a:t>
            </a:r>
            <a:r>
              <a:rPr lang="en-GB" altLang="en-US" sz="1800" i="1" dirty="0"/>
              <a:t>Include reasoning as to how this has allowed the business to remain competitive, what is the relation between the type of goods sold and the pricing strategy used? </a:t>
            </a:r>
            <a:endParaRPr lang="en-GB" altLang="en-US" sz="1800">
              <a:cs typeface="Calibri"/>
            </a:endParaRPr>
          </a:p>
          <a:p>
            <a:pPr marL="0" indent="0">
              <a:spcBef>
                <a:spcPts val="1800"/>
              </a:spcBef>
              <a:buSzPct val="80000"/>
              <a:buNone/>
            </a:pPr>
            <a:r>
              <a:rPr lang="en-GB" altLang="en-US" sz="1800" dirty="0"/>
              <a:t> Can you offer recommendations for another possible pricing strategy the business could use that would still allow them to remain competitive?</a:t>
            </a:r>
            <a:endParaRPr lang="en-GB" altLang="en-US" sz="1400" dirty="0">
              <a:cs typeface="Calibri"/>
            </a:endParaRPr>
          </a:p>
          <a:p>
            <a:pPr marL="0" lvl="0" indent="0">
              <a:spcBef>
                <a:spcPts val="1800"/>
              </a:spcBef>
              <a:buSzPct val="80000"/>
              <a:buNone/>
            </a:pPr>
            <a:endParaRPr lang="en-GB" altLang="en-US" sz="1100"/>
          </a:p>
          <a:p>
            <a:pPr marL="457200" lvl="1" indent="0">
              <a:buNone/>
            </a:pPr>
            <a:endParaRPr lang="en-GB" sz="1100" i="1"/>
          </a:p>
        </p:txBody>
      </p:sp>
      <p:sp>
        <p:nvSpPr>
          <p:cNvPr id="34" name="Oval 26">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reen Pen Symbol - Free image on Pixabay">
            <a:extLst>
              <a:ext uri="{FF2B5EF4-FFF2-40B4-BE49-F238E27FC236}">
                <a16:creationId xmlns:a16="http://schemas.microsoft.com/office/drawing/2014/main" id="{30E73C93-35C1-4471-8B14-386ED23D9F1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032" r="20744" b="-1"/>
          <a:stretch/>
        </p:blipFill>
        <p:spPr bwMode="auto">
          <a:xfrm>
            <a:off x="7894337" y="1176557"/>
            <a:ext cx="3766744" cy="3860908"/>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a:noFill/>
          <a:extLst>
            <a:ext uri="{909E8E84-426E-40DD-AFC4-6F175D3DCCD1}">
              <a14:hiddenFill xmlns:a14="http://schemas.microsoft.com/office/drawing/2010/main">
                <a:solidFill>
                  <a:srgbClr val="FFFFFF"/>
                </a:solidFill>
              </a14:hiddenFill>
            </a:ext>
          </a:extLst>
        </p:spPr>
      </p:pic>
      <p:sp>
        <p:nvSpPr>
          <p:cNvPr id="29" name="Freeform: Shape 28">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31" name="Straight Connector 30">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3" name="Freeform: Shape 32">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36">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pic>
        <p:nvPicPr>
          <p:cNvPr id="3" name="Picture 2">
            <a:extLst>
              <a:ext uri="{FF2B5EF4-FFF2-40B4-BE49-F238E27FC236}">
                <a16:creationId xmlns:a16="http://schemas.microsoft.com/office/drawing/2014/main" id="{27B2BBB9-E312-F91B-E1DF-222029AFD2D2}"/>
              </a:ext>
            </a:extLst>
          </p:cNvPr>
          <p:cNvPicPr>
            <a:picLocks noChangeAspect="1"/>
          </p:cNvPicPr>
          <p:nvPr/>
        </p:nvPicPr>
        <p:blipFill>
          <a:blip r:embed="rId4"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5" name="Picture 4">
            <a:extLst>
              <a:ext uri="{FF2B5EF4-FFF2-40B4-BE49-F238E27FC236}">
                <a16:creationId xmlns:a16="http://schemas.microsoft.com/office/drawing/2014/main" id="{A595FC12-8F2D-EAFC-A9D0-C4B1FB7C1653}"/>
              </a:ext>
            </a:extLst>
          </p:cNvPr>
          <p:cNvPicPr>
            <a:picLocks noChangeAspect="1"/>
          </p:cNvPicPr>
          <p:nvPr/>
        </p:nvPicPr>
        <p:blipFill>
          <a:blip r:embed="rId5"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6" name="Footer Placeholder 2">
            <a:extLst>
              <a:ext uri="{FF2B5EF4-FFF2-40B4-BE49-F238E27FC236}">
                <a16:creationId xmlns:a16="http://schemas.microsoft.com/office/drawing/2014/main" id="{22477584-A5A3-758E-B97A-CAF72552EDBD}"/>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87A38-3059-1371-9E64-DDC764E7551D}"/>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custDataLst>
      <p:tags r:id="rId1"/>
    </p:custDataLst>
    <p:extLst>
      <p:ext uri="{BB962C8B-B14F-4D97-AF65-F5344CB8AC3E}">
        <p14:creationId xmlns:p14="http://schemas.microsoft.com/office/powerpoint/2010/main" val="1251080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6"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7"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en-GB" sz="4000"/>
              <a:t>Changes in pricing to reflect </a:t>
            </a:r>
            <a:br>
              <a:rPr lang="en-GB" sz="4000"/>
            </a:br>
            <a:r>
              <a:rPr lang="en-GB" sz="4000"/>
              <a:t>social trends</a:t>
            </a:r>
          </a:p>
        </p:txBody>
      </p:sp>
      <p:sp>
        <p:nvSpPr>
          <p:cNvPr id="28"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9" name="Content Placeholder 2">
            <a:extLst>
              <a:ext uri="{FF2B5EF4-FFF2-40B4-BE49-F238E27FC236}">
                <a16:creationId xmlns:a16="http://schemas.microsoft.com/office/drawing/2014/main" id="{3FD2B1E4-AA1F-4B29-37A1-E464A8B5B160}"/>
              </a:ext>
            </a:extLst>
          </p:cNvPr>
          <p:cNvGraphicFramePr>
            <a:graphicFrameLocks noGrp="1"/>
          </p:cNvGraphicFramePr>
          <p:nvPr>
            <p:ph idx="1"/>
            <p:extLst>
              <p:ext uri="{D42A27DB-BD31-4B8C-83A1-F6EECF244321}">
                <p14:modId xmlns:p14="http://schemas.microsoft.com/office/powerpoint/2010/main" val="944329061"/>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9DCF545B-ADC8-A52F-3D70-AA733A961FFC}"/>
              </a:ext>
            </a:extLst>
          </p:cNvPr>
          <p:cNvPicPr>
            <a:picLocks noChangeAspect="1"/>
          </p:cNvPicPr>
          <p:nvPr/>
        </p:nvPicPr>
        <p:blipFill>
          <a:blip r:embed="rId7" cstate="print">
            <a:alphaModFix amt="5000"/>
            <a:extLst>
              <a:ext uri="{28A0092B-C50C-407E-A947-70E740481C1C}">
                <a14:useLocalDpi xmlns:a14="http://schemas.microsoft.com/office/drawing/2010/main" val="0"/>
              </a:ext>
            </a:extLst>
          </a:blip>
          <a:stretch>
            <a:fillRect/>
          </a:stretch>
        </p:blipFill>
        <p:spPr>
          <a:xfrm>
            <a:off x="2248131" y="1879822"/>
            <a:ext cx="7695738" cy="3098355"/>
          </a:xfrm>
          <a:prstGeom prst="rect">
            <a:avLst/>
          </a:prstGeom>
        </p:spPr>
      </p:pic>
      <p:pic>
        <p:nvPicPr>
          <p:cNvPr id="4" name="Picture 3">
            <a:extLst>
              <a:ext uri="{FF2B5EF4-FFF2-40B4-BE49-F238E27FC236}">
                <a16:creationId xmlns:a16="http://schemas.microsoft.com/office/drawing/2014/main" id="{99A25B31-9BD9-181E-792F-DE3CB5F98C5B}"/>
              </a:ext>
            </a:extLst>
          </p:cNvPr>
          <p:cNvPicPr>
            <a:picLocks noChangeAspect="1"/>
          </p:cNvPicPr>
          <p:nvPr/>
        </p:nvPicPr>
        <p:blipFill>
          <a:blip r:embed="rId8" cstate="print">
            <a:alphaModFix amt="85000"/>
            <a:extLst>
              <a:ext uri="{28A0092B-C50C-407E-A947-70E740481C1C}">
                <a14:useLocalDpi xmlns:a14="http://schemas.microsoft.com/office/drawing/2010/main" val="0"/>
              </a:ext>
            </a:extLst>
          </a:blip>
          <a:stretch>
            <a:fillRect/>
          </a:stretch>
        </p:blipFill>
        <p:spPr>
          <a:xfrm>
            <a:off x="5643844" y="154437"/>
            <a:ext cx="933411" cy="375797"/>
          </a:xfrm>
          <a:prstGeom prst="rect">
            <a:avLst/>
          </a:prstGeom>
        </p:spPr>
      </p:pic>
      <p:sp>
        <p:nvSpPr>
          <p:cNvPr id="5" name="Footer Placeholder 2">
            <a:extLst>
              <a:ext uri="{FF2B5EF4-FFF2-40B4-BE49-F238E27FC236}">
                <a16:creationId xmlns:a16="http://schemas.microsoft.com/office/drawing/2014/main" id="{1627C051-3F2E-F46F-BD2A-14989BA5F9B8}"/>
              </a:ext>
            </a:extLst>
          </p:cNvPr>
          <p:cNvSpPr txBox="1">
            <a:spLocks/>
          </p:cNvSpPr>
          <p:nvPr/>
        </p:nvSpPr>
        <p:spPr>
          <a:xfrm>
            <a:off x="2259194" y="6483418"/>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848C2D6-B9C7-D1B5-C7EC-F9B08AB8A454}"/>
              </a:ext>
            </a:extLst>
          </p:cNvPr>
          <p:cNvSpPr txBox="1"/>
          <p:nvPr/>
        </p:nvSpPr>
        <p:spPr>
          <a:xfrm>
            <a:off x="7082365" y="6515663"/>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spTree>
    <p:extLst>
      <p:ext uri="{BB962C8B-B14F-4D97-AF65-F5344CB8AC3E}">
        <p14:creationId xmlns:p14="http://schemas.microsoft.com/office/powerpoint/2010/main" val="8202724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640483D1D931E4E9BDA007B58B33243" ma:contentTypeVersion="3" ma:contentTypeDescription="Create a new document." ma:contentTypeScope="" ma:versionID="5c675fa2812a84c19260d2b6a399adac">
  <xsd:schema xmlns:xsd="http://www.w3.org/2001/XMLSchema" xmlns:xs="http://www.w3.org/2001/XMLSchema" xmlns:p="http://schemas.microsoft.com/office/2006/metadata/properties" xmlns:ns2="60afbb78-0612-497e-96e2-08a204381188" targetNamespace="http://schemas.microsoft.com/office/2006/metadata/properties" ma:root="true" ma:fieldsID="a67cf82e6445a2b24d1d50fc7f02f084" ns2:_="">
    <xsd:import namespace="60afbb78-0612-497e-96e2-08a20438118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afbb78-0612-497e-96e2-08a20438118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82F3D7-2C85-4421-ADD3-FA196803DBB0}">
  <ds:schemaRefs>
    <ds:schemaRef ds:uri="http://schemas.microsoft.com/sharepoint/v3/contenttype/forms"/>
  </ds:schemaRefs>
</ds:datastoreItem>
</file>

<file path=customXml/itemProps2.xml><?xml version="1.0" encoding="utf-8"?>
<ds:datastoreItem xmlns:ds="http://schemas.openxmlformats.org/officeDocument/2006/customXml" ds:itemID="{E5C0957E-FBA6-4C68-82BD-16D8BDD8DED5}">
  <ds:schemaRefs>
    <ds:schemaRef ds:uri="http://schemas.microsoft.com/office/2006/metadata/properties"/>
    <ds:schemaRef ds:uri="http://www.w3.org/2000/xmlns/"/>
    <ds:schemaRef ds:uri="http://schemas.microsoft.com/office/infopath/2007/PartnerControls"/>
  </ds:schemaRefs>
</ds:datastoreItem>
</file>

<file path=customXml/itemProps3.xml><?xml version="1.0" encoding="utf-8"?>
<ds:datastoreItem xmlns:ds="http://schemas.openxmlformats.org/officeDocument/2006/customXml" ds:itemID="{0332FEE5-E4DC-46FA-83CB-AE2BB46545C2}">
  <ds:schemaRefs>
    <ds:schemaRef ds:uri="http://schemas.microsoft.com/office/2006/metadata/contentType"/>
    <ds:schemaRef ds:uri="http://schemas.microsoft.com/office/2006/metadata/properties/metaAttributes"/>
    <ds:schemaRef ds:uri="http://www.w3.org/2000/xmlns/"/>
    <ds:schemaRef ds:uri="http://www.w3.org/2001/XMLSchema"/>
    <ds:schemaRef ds:uri="60afbb78-0612-497e-96e2-08a204381188"/>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406</TotalTime>
  <Words>1322</Words>
  <Application>Microsoft Office PowerPoint</Application>
  <PresentationFormat>Widescreen</PresentationFormat>
  <Paragraphs>116</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gg sans</vt:lpstr>
      <vt:lpstr>Times New Roman</vt:lpstr>
      <vt:lpstr>Wingdings</vt:lpstr>
      <vt:lpstr>Office Theme</vt:lpstr>
      <vt:lpstr>2.2.2 Competing on price 2.2 Firms, consumers and elasticities of demand</vt:lpstr>
      <vt:lpstr>Recall</vt:lpstr>
      <vt:lpstr>Learning Objectives </vt:lpstr>
      <vt:lpstr>Student Activity: (Split class)</vt:lpstr>
      <vt:lpstr>PowerPoint Presentation</vt:lpstr>
      <vt:lpstr>Factors determining choice of  pricing strategy</vt:lpstr>
      <vt:lpstr>Factors determining choice of  pricing strategy</vt:lpstr>
      <vt:lpstr>Student Activity</vt:lpstr>
      <vt:lpstr>Changes in pricing to reflect  social trends</vt:lpstr>
      <vt:lpstr>Student Activity </vt:lpstr>
      <vt:lpstr>Lesson Objectives Check-in</vt:lpstr>
      <vt:lpstr>PowerPoint Presentation</vt:lpstr>
      <vt:lpstr>Plenary</vt:lpstr>
    </vt:vector>
  </TitlesOfParts>
  <Company>Yavneh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2.2.2 Competing on price 2.2 Firms,consumers and elasticities of demand</dc:title>
  <dc:creator>Mr B Pieters</dc:creator>
  <cp:lastModifiedBy>Chezka Mae Madrona</cp:lastModifiedBy>
  <cp:revision>79</cp:revision>
  <dcterms:created xsi:type="dcterms:W3CDTF">2021-06-30T10:40:38Z</dcterms:created>
  <dcterms:modified xsi:type="dcterms:W3CDTF">2025-03-18T08:27:50Z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0x010100B640483D1D931E4E9BDA007B58B33243</vt:lpwstr>
  </property>
</Properties>
</file>