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4"/>
  </p:sldMasterIdLst>
  <p:notesMasterIdLst>
    <p:notesMasterId r:id="rId19"/>
  </p:notesMasterIdLst>
  <p:sldIdLst>
    <p:sldId id="283" r:id="rId5"/>
    <p:sldId id="271" r:id="rId6"/>
    <p:sldId id="272" r:id="rId7"/>
    <p:sldId id="270" r:id="rId8"/>
    <p:sldId id="258" r:id="rId9"/>
    <p:sldId id="259" r:id="rId10"/>
    <p:sldId id="278" r:id="rId11"/>
    <p:sldId id="260" r:id="rId12"/>
    <p:sldId id="261" r:id="rId13"/>
    <p:sldId id="262" r:id="rId14"/>
    <p:sldId id="263" r:id="rId15"/>
    <p:sldId id="291" r:id="rId16"/>
    <p:sldId id="292" r:id="rId17"/>
    <p:sldId id="2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71" autoAdjust="0"/>
    <p:restoredTop sz="94692"/>
  </p:normalViewPr>
  <p:slideViewPr>
    <p:cSldViewPr snapToGrid="0">
      <p:cViewPr varScale="1">
        <p:scale>
          <a:sx n="105" d="100"/>
          <a:sy n="105" d="100"/>
        </p:scale>
        <p:origin x="84" y="5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D17EE-CEB9-4728-8783-577473755E13}"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054F77B7-CF07-4500-91F7-4DE795B65F48}">
      <dgm:prSet/>
      <dgm:spPr/>
      <dgm:t>
        <a:bodyPr/>
        <a:lstStyle/>
        <a:p>
          <a:pPr>
            <a:defRPr cap="all"/>
          </a:pPr>
          <a:r>
            <a:rPr lang="en-GB" dirty="0"/>
            <a:t>Where have you heard of pricing strategy and what do you think it means?</a:t>
          </a:r>
          <a:endParaRPr lang="en-US" dirty="0"/>
        </a:p>
      </dgm:t>
    </dgm:pt>
    <dgm:pt modelId="{04D1D446-1564-4AF1-83AA-B07BF26BB9E9}" type="parTrans" cxnId="{985CA375-6014-4CC1-8540-D9A7595E8FE7}">
      <dgm:prSet/>
      <dgm:spPr/>
      <dgm:t>
        <a:bodyPr/>
        <a:lstStyle/>
        <a:p>
          <a:endParaRPr lang="en-US"/>
        </a:p>
      </dgm:t>
    </dgm:pt>
    <dgm:pt modelId="{A7A67F74-63A8-464D-A817-AA3F402CD50F}" type="sibTrans" cxnId="{985CA375-6014-4CC1-8540-D9A7595E8FE7}">
      <dgm:prSet/>
      <dgm:spPr/>
      <dgm:t>
        <a:bodyPr/>
        <a:lstStyle/>
        <a:p>
          <a:endParaRPr lang="en-US"/>
        </a:p>
      </dgm:t>
    </dgm:pt>
    <dgm:pt modelId="{501F70A0-355F-4BE0-8F3E-88101AD6948C}">
      <dgm:prSet/>
      <dgm:spPr/>
      <dgm:t>
        <a:bodyPr/>
        <a:lstStyle/>
        <a:p>
          <a:pPr>
            <a:defRPr cap="all"/>
          </a:pPr>
          <a:r>
            <a:rPr lang="en-GB" dirty="0"/>
            <a:t>For a business like Tesco, how do they compete on price?</a:t>
          </a:r>
          <a:endParaRPr lang="en-US" dirty="0"/>
        </a:p>
      </dgm:t>
    </dgm:pt>
    <dgm:pt modelId="{8AED794B-660A-4DB0-BA20-3DD366F410D1}" type="parTrans" cxnId="{728D5A98-2D35-47F6-A16D-8C801BB1D4E8}">
      <dgm:prSet/>
      <dgm:spPr/>
      <dgm:t>
        <a:bodyPr/>
        <a:lstStyle/>
        <a:p>
          <a:endParaRPr lang="en-US"/>
        </a:p>
      </dgm:t>
    </dgm:pt>
    <dgm:pt modelId="{B58D2444-CD2A-445F-A340-071191B890D8}" type="sibTrans" cxnId="{728D5A98-2D35-47F6-A16D-8C801BB1D4E8}">
      <dgm:prSet/>
      <dgm:spPr/>
      <dgm:t>
        <a:bodyPr/>
        <a:lstStyle/>
        <a:p>
          <a:endParaRPr lang="en-US"/>
        </a:p>
      </dgm:t>
    </dgm:pt>
    <dgm:pt modelId="{44694BB6-84D6-4DF9-A18B-23A145A73933}">
      <dgm:prSet/>
      <dgm:spPr/>
      <dgm:t>
        <a:bodyPr/>
        <a:lstStyle/>
        <a:p>
          <a:pPr>
            <a:defRPr cap="all"/>
          </a:pPr>
          <a:r>
            <a:rPr lang="en-GB" dirty="0"/>
            <a:t>Which pricing strategies are you aware of?</a:t>
          </a:r>
          <a:endParaRPr lang="en-US" dirty="0"/>
        </a:p>
      </dgm:t>
    </dgm:pt>
    <dgm:pt modelId="{5ED457BF-68FD-4923-B01E-B8E0C267DB5F}" type="parTrans" cxnId="{E0E02963-7F9D-4A61-BA43-A7903A59D6A0}">
      <dgm:prSet/>
      <dgm:spPr/>
      <dgm:t>
        <a:bodyPr/>
        <a:lstStyle/>
        <a:p>
          <a:endParaRPr lang="en-US"/>
        </a:p>
      </dgm:t>
    </dgm:pt>
    <dgm:pt modelId="{A53BFD28-0DB1-4F29-8E38-1621C8A31927}" type="sibTrans" cxnId="{E0E02963-7F9D-4A61-BA43-A7903A59D6A0}">
      <dgm:prSet/>
      <dgm:spPr/>
      <dgm:t>
        <a:bodyPr/>
        <a:lstStyle/>
        <a:p>
          <a:endParaRPr lang="en-US"/>
        </a:p>
      </dgm:t>
    </dgm:pt>
    <dgm:pt modelId="{658BD86C-9118-4473-BA8E-5E5667A0E558}">
      <dgm:prSet/>
      <dgm:spPr/>
      <dgm:t>
        <a:bodyPr/>
        <a:lstStyle/>
        <a:p>
          <a:pPr>
            <a:defRPr cap="all"/>
          </a:pPr>
          <a:r>
            <a:rPr lang="en-GB" dirty="0"/>
            <a:t>Other than price, how may a business compete?</a:t>
          </a:r>
          <a:endParaRPr lang="en-US" dirty="0"/>
        </a:p>
      </dgm:t>
    </dgm:pt>
    <dgm:pt modelId="{4714E49B-5B94-4E87-8B91-78EF112F2E10}" type="parTrans" cxnId="{9517EC97-C066-42B1-BB7C-B52216CFFAE2}">
      <dgm:prSet/>
      <dgm:spPr/>
      <dgm:t>
        <a:bodyPr/>
        <a:lstStyle/>
        <a:p>
          <a:endParaRPr lang="en-US"/>
        </a:p>
      </dgm:t>
    </dgm:pt>
    <dgm:pt modelId="{A27ECC08-4F1D-47F4-A88B-1D1BD5246455}" type="sibTrans" cxnId="{9517EC97-C066-42B1-BB7C-B52216CFFAE2}">
      <dgm:prSet/>
      <dgm:spPr/>
      <dgm:t>
        <a:bodyPr/>
        <a:lstStyle/>
        <a:p>
          <a:endParaRPr lang="en-US"/>
        </a:p>
      </dgm:t>
    </dgm:pt>
    <dgm:pt modelId="{57E33CBA-7237-4F24-A522-1A6AC19B3A88}">
      <dgm:prSet/>
      <dgm:spPr/>
      <dgm:t>
        <a:bodyPr/>
        <a:lstStyle/>
        <a:p>
          <a:pPr rtl="0">
            <a:defRPr cap="all"/>
          </a:pPr>
          <a:r>
            <a:rPr lang="en-GB" dirty="0">
              <a:latin typeface="Calibri Light" panose="020F0302020204030204"/>
            </a:rPr>
            <a:t> </a:t>
          </a:r>
          <a:r>
            <a:rPr lang="en-GB" dirty="0"/>
            <a:t>Applying your answer from the challenge question. Choose a business of your choice and explain how the business remain competitive in ways other than pricing.</a:t>
          </a:r>
          <a:endParaRPr lang="en-US" dirty="0"/>
        </a:p>
      </dgm:t>
    </dgm:pt>
    <dgm:pt modelId="{9EBB039A-F506-4CB7-BA35-A1C65649C85F}" type="parTrans" cxnId="{E1B9FE1B-906B-4BC9-A35A-A2A12261C8B6}">
      <dgm:prSet/>
      <dgm:spPr/>
      <dgm:t>
        <a:bodyPr/>
        <a:lstStyle/>
        <a:p>
          <a:endParaRPr lang="en-US"/>
        </a:p>
      </dgm:t>
    </dgm:pt>
    <dgm:pt modelId="{42E8F995-63AD-409C-9E77-65A39F0C2B63}" type="sibTrans" cxnId="{E1B9FE1B-906B-4BC9-A35A-A2A12261C8B6}">
      <dgm:prSet/>
      <dgm:spPr/>
      <dgm:t>
        <a:bodyPr/>
        <a:lstStyle/>
        <a:p>
          <a:endParaRPr lang="en-US"/>
        </a:p>
      </dgm:t>
    </dgm:pt>
    <dgm:pt modelId="{28F06AA7-A3D5-4853-B7DC-27386B494F99}" type="pres">
      <dgm:prSet presAssocID="{A2DD17EE-CEB9-4728-8783-577473755E13}" presName="outerComposite" presStyleCnt="0">
        <dgm:presLayoutVars>
          <dgm:chMax val="5"/>
          <dgm:dir/>
          <dgm:resizeHandles val="exact"/>
        </dgm:presLayoutVars>
      </dgm:prSet>
      <dgm:spPr/>
    </dgm:pt>
    <dgm:pt modelId="{6A80D4FA-A331-4F65-8988-FFC60A2CACC5}" type="pres">
      <dgm:prSet presAssocID="{A2DD17EE-CEB9-4728-8783-577473755E13}" presName="dummyMaxCanvas" presStyleCnt="0">
        <dgm:presLayoutVars/>
      </dgm:prSet>
      <dgm:spPr/>
    </dgm:pt>
    <dgm:pt modelId="{066AD3DA-F9C5-46D3-A286-40B0B00522B3}" type="pres">
      <dgm:prSet presAssocID="{A2DD17EE-CEB9-4728-8783-577473755E13}" presName="FiveNodes_1" presStyleLbl="node1" presStyleIdx="0" presStyleCnt="5">
        <dgm:presLayoutVars>
          <dgm:bulletEnabled val="1"/>
        </dgm:presLayoutVars>
      </dgm:prSet>
      <dgm:spPr/>
    </dgm:pt>
    <dgm:pt modelId="{0542DFCF-25D9-4461-BD38-3BFD0012A313}" type="pres">
      <dgm:prSet presAssocID="{A2DD17EE-CEB9-4728-8783-577473755E13}" presName="FiveNodes_2" presStyleLbl="node1" presStyleIdx="1" presStyleCnt="5">
        <dgm:presLayoutVars>
          <dgm:bulletEnabled val="1"/>
        </dgm:presLayoutVars>
      </dgm:prSet>
      <dgm:spPr/>
    </dgm:pt>
    <dgm:pt modelId="{D4F03132-A0BB-4F88-8437-32A8C82AB1D4}" type="pres">
      <dgm:prSet presAssocID="{A2DD17EE-CEB9-4728-8783-577473755E13}" presName="FiveNodes_3" presStyleLbl="node1" presStyleIdx="2" presStyleCnt="5">
        <dgm:presLayoutVars>
          <dgm:bulletEnabled val="1"/>
        </dgm:presLayoutVars>
      </dgm:prSet>
      <dgm:spPr/>
    </dgm:pt>
    <dgm:pt modelId="{6054D3C9-2E65-4734-A438-667A6D6B763C}" type="pres">
      <dgm:prSet presAssocID="{A2DD17EE-CEB9-4728-8783-577473755E13}" presName="FiveNodes_4" presStyleLbl="node1" presStyleIdx="3" presStyleCnt="5">
        <dgm:presLayoutVars>
          <dgm:bulletEnabled val="1"/>
        </dgm:presLayoutVars>
      </dgm:prSet>
      <dgm:spPr/>
    </dgm:pt>
    <dgm:pt modelId="{81B48D76-0A6A-4881-AA26-AB25AC5E613B}" type="pres">
      <dgm:prSet presAssocID="{A2DD17EE-CEB9-4728-8783-577473755E13}" presName="FiveNodes_5" presStyleLbl="node1" presStyleIdx="4" presStyleCnt="5">
        <dgm:presLayoutVars>
          <dgm:bulletEnabled val="1"/>
        </dgm:presLayoutVars>
      </dgm:prSet>
      <dgm:spPr/>
    </dgm:pt>
    <dgm:pt modelId="{86540CD3-30E9-48C4-BD67-20453FCE38D5}" type="pres">
      <dgm:prSet presAssocID="{A2DD17EE-CEB9-4728-8783-577473755E13}" presName="FiveConn_1-2" presStyleLbl="fgAccFollowNode1" presStyleIdx="0" presStyleCnt="4">
        <dgm:presLayoutVars>
          <dgm:bulletEnabled val="1"/>
        </dgm:presLayoutVars>
      </dgm:prSet>
      <dgm:spPr/>
    </dgm:pt>
    <dgm:pt modelId="{8044DEAF-4A42-414A-8411-0C60EBA67F4B}" type="pres">
      <dgm:prSet presAssocID="{A2DD17EE-CEB9-4728-8783-577473755E13}" presName="FiveConn_2-3" presStyleLbl="fgAccFollowNode1" presStyleIdx="1" presStyleCnt="4">
        <dgm:presLayoutVars>
          <dgm:bulletEnabled val="1"/>
        </dgm:presLayoutVars>
      </dgm:prSet>
      <dgm:spPr/>
    </dgm:pt>
    <dgm:pt modelId="{3C7BF0B7-EF1A-4804-9238-4A39BF821555}" type="pres">
      <dgm:prSet presAssocID="{A2DD17EE-CEB9-4728-8783-577473755E13}" presName="FiveConn_3-4" presStyleLbl="fgAccFollowNode1" presStyleIdx="2" presStyleCnt="4">
        <dgm:presLayoutVars>
          <dgm:bulletEnabled val="1"/>
        </dgm:presLayoutVars>
      </dgm:prSet>
      <dgm:spPr/>
    </dgm:pt>
    <dgm:pt modelId="{661D4561-D617-46A6-A31B-825F9F4B7B8D}" type="pres">
      <dgm:prSet presAssocID="{A2DD17EE-CEB9-4728-8783-577473755E13}" presName="FiveConn_4-5" presStyleLbl="fgAccFollowNode1" presStyleIdx="3" presStyleCnt="4">
        <dgm:presLayoutVars>
          <dgm:bulletEnabled val="1"/>
        </dgm:presLayoutVars>
      </dgm:prSet>
      <dgm:spPr/>
    </dgm:pt>
    <dgm:pt modelId="{9414EDDD-E05B-4E52-88EA-1DD758F7EADD}" type="pres">
      <dgm:prSet presAssocID="{A2DD17EE-CEB9-4728-8783-577473755E13}" presName="FiveNodes_1_text" presStyleLbl="node1" presStyleIdx="4" presStyleCnt="5">
        <dgm:presLayoutVars>
          <dgm:bulletEnabled val="1"/>
        </dgm:presLayoutVars>
      </dgm:prSet>
      <dgm:spPr/>
    </dgm:pt>
    <dgm:pt modelId="{0516E716-A3B4-4C88-8F0B-7685B811CD33}" type="pres">
      <dgm:prSet presAssocID="{A2DD17EE-CEB9-4728-8783-577473755E13}" presName="FiveNodes_2_text" presStyleLbl="node1" presStyleIdx="4" presStyleCnt="5">
        <dgm:presLayoutVars>
          <dgm:bulletEnabled val="1"/>
        </dgm:presLayoutVars>
      </dgm:prSet>
      <dgm:spPr/>
    </dgm:pt>
    <dgm:pt modelId="{DFD0E223-4B26-40B5-B6DB-5F80665A07C2}" type="pres">
      <dgm:prSet presAssocID="{A2DD17EE-CEB9-4728-8783-577473755E13}" presName="FiveNodes_3_text" presStyleLbl="node1" presStyleIdx="4" presStyleCnt="5">
        <dgm:presLayoutVars>
          <dgm:bulletEnabled val="1"/>
        </dgm:presLayoutVars>
      </dgm:prSet>
      <dgm:spPr/>
    </dgm:pt>
    <dgm:pt modelId="{7E2B1189-3BBE-4055-887A-577392AD22B9}" type="pres">
      <dgm:prSet presAssocID="{A2DD17EE-CEB9-4728-8783-577473755E13}" presName="FiveNodes_4_text" presStyleLbl="node1" presStyleIdx="4" presStyleCnt="5">
        <dgm:presLayoutVars>
          <dgm:bulletEnabled val="1"/>
        </dgm:presLayoutVars>
      </dgm:prSet>
      <dgm:spPr/>
    </dgm:pt>
    <dgm:pt modelId="{49F7BE53-4414-4EFD-B8C7-553C8A24B31D}" type="pres">
      <dgm:prSet presAssocID="{A2DD17EE-CEB9-4728-8783-577473755E13}" presName="FiveNodes_5_text" presStyleLbl="node1" presStyleIdx="4" presStyleCnt="5">
        <dgm:presLayoutVars>
          <dgm:bulletEnabled val="1"/>
        </dgm:presLayoutVars>
      </dgm:prSet>
      <dgm:spPr/>
    </dgm:pt>
  </dgm:ptLst>
  <dgm:cxnLst>
    <dgm:cxn modelId="{2AE5BE01-54D8-4632-A39A-D69A7A080834}" type="presOf" srcId="{054F77B7-CF07-4500-91F7-4DE795B65F48}" destId="{9414EDDD-E05B-4E52-88EA-1DD758F7EADD}" srcOrd="1" destOrd="0" presId="urn:microsoft.com/office/officeart/2005/8/layout/vProcess5"/>
    <dgm:cxn modelId="{E1B9FE1B-906B-4BC9-A35A-A2A12261C8B6}" srcId="{A2DD17EE-CEB9-4728-8783-577473755E13}" destId="{57E33CBA-7237-4F24-A522-1A6AC19B3A88}" srcOrd="4" destOrd="0" parTransId="{9EBB039A-F506-4CB7-BA35-A1C65649C85F}" sibTransId="{42E8F995-63AD-409C-9E77-65A39F0C2B63}"/>
    <dgm:cxn modelId="{6FF25B20-08A7-4100-832D-FD584730719C}" type="presOf" srcId="{A2DD17EE-CEB9-4728-8783-577473755E13}" destId="{28F06AA7-A3D5-4853-B7DC-27386B494F99}" srcOrd="0" destOrd="0" presId="urn:microsoft.com/office/officeart/2005/8/layout/vProcess5"/>
    <dgm:cxn modelId="{16D3DC39-8402-4DD5-9823-D050C583CB93}" type="presOf" srcId="{A7A67F74-63A8-464D-A817-AA3F402CD50F}" destId="{86540CD3-30E9-48C4-BD67-20453FCE38D5}" srcOrd="0" destOrd="0" presId="urn:microsoft.com/office/officeart/2005/8/layout/vProcess5"/>
    <dgm:cxn modelId="{A0941A3A-559B-4AB4-B9DF-9261394C4733}" type="presOf" srcId="{658BD86C-9118-4473-BA8E-5E5667A0E558}" destId="{7E2B1189-3BBE-4055-887A-577392AD22B9}" srcOrd="1" destOrd="0" presId="urn:microsoft.com/office/officeart/2005/8/layout/vProcess5"/>
    <dgm:cxn modelId="{83313D62-636E-4FDE-97A1-EE9C07F6B4BD}" type="presOf" srcId="{501F70A0-355F-4BE0-8F3E-88101AD6948C}" destId="{0516E716-A3B4-4C88-8F0B-7685B811CD33}" srcOrd="1" destOrd="0" presId="urn:microsoft.com/office/officeart/2005/8/layout/vProcess5"/>
    <dgm:cxn modelId="{E0E02963-7F9D-4A61-BA43-A7903A59D6A0}" srcId="{A2DD17EE-CEB9-4728-8783-577473755E13}" destId="{44694BB6-84D6-4DF9-A18B-23A145A73933}" srcOrd="2" destOrd="0" parTransId="{5ED457BF-68FD-4923-B01E-B8E0C267DB5F}" sibTransId="{A53BFD28-0DB1-4F29-8E38-1621C8A31927}"/>
    <dgm:cxn modelId="{8FC3BF47-70A4-4FBC-A84A-8A752047288F}" type="presOf" srcId="{44694BB6-84D6-4DF9-A18B-23A145A73933}" destId="{D4F03132-A0BB-4F88-8437-32A8C82AB1D4}" srcOrd="0" destOrd="0" presId="urn:microsoft.com/office/officeart/2005/8/layout/vProcess5"/>
    <dgm:cxn modelId="{AAED9074-D7FA-4D92-BB38-0D4B4D977B02}" type="presOf" srcId="{B58D2444-CD2A-445F-A340-071191B890D8}" destId="{8044DEAF-4A42-414A-8411-0C60EBA67F4B}" srcOrd="0" destOrd="0" presId="urn:microsoft.com/office/officeart/2005/8/layout/vProcess5"/>
    <dgm:cxn modelId="{985CA375-6014-4CC1-8540-D9A7595E8FE7}" srcId="{A2DD17EE-CEB9-4728-8783-577473755E13}" destId="{054F77B7-CF07-4500-91F7-4DE795B65F48}" srcOrd="0" destOrd="0" parTransId="{04D1D446-1564-4AF1-83AA-B07BF26BB9E9}" sibTransId="{A7A67F74-63A8-464D-A817-AA3F402CD50F}"/>
    <dgm:cxn modelId="{6AD8E785-443A-45CA-A24F-3DC1FC2427BE}" type="presOf" srcId="{57E33CBA-7237-4F24-A522-1A6AC19B3A88}" destId="{81B48D76-0A6A-4881-AA26-AB25AC5E613B}" srcOrd="0" destOrd="0" presId="urn:microsoft.com/office/officeart/2005/8/layout/vProcess5"/>
    <dgm:cxn modelId="{DF729F86-51F0-46A6-9FBE-14ECBF460881}" type="presOf" srcId="{054F77B7-CF07-4500-91F7-4DE795B65F48}" destId="{066AD3DA-F9C5-46D3-A286-40B0B00522B3}" srcOrd="0" destOrd="0" presId="urn:microsoft.com/office/officeart/2005/8/layout/vProcess5"/>
    <dgm:cxn modelId="{08DE608D-584F-465A-8426-CC85AFAB3B9F}" type="presOf" srcId="{A53BFD28-0DB1-4F29-8E38-1621C8A31927}" destId="{3C7BF0B7-EF1A-4804-9238-4A39BF821555}" srcOrd="0" destOrd="0" presId="urn:microsoft.com/office/officeart/2005/8/layout/vProcess5"/>
    <dgm:cxn modelId="{9517EC97-C066-42B1-BB7C-B52216CFFAE2}" srcId="{A2DD17EE-CEB9-4728-8783-577473755E13}" destId="{658BD86C-9118-4473-BA8E-5E5667A0E558}" srcOrd="3" destOrd="0" parTransId="{4714E49B-5B94-4E87-8B91-78EF112F2E10}" sibTransId="{A27ECC08-4F1D-47F4-A88B-1D1BD5246455}"/>
    <dgm:cxn modelId="{728D5A98-2D35-47F6-A16D-8C801BB1D4E8}" srcId="{A2DD17EE-CEB9-4728-8783-577473755E13}" destId="{501F70A0-355F-4BE0-8F3E-88101AD6948C}" srcOrd="1" destOrd="0" parTransId="{8AED794B-660A-4DB0-BA20-3DD366F410D1}" sibTransId="{B58D2444-CD2A-445F-A340-071191B890D8}"/>
    <dgm:cxn modelId="{1D5852B2-C3AA-4994-916A-338C213C523D}" type="presOf" srcId="{A27ECC08-4F1D-47F4-A88B-1D1BD5246455}" destId="{661D4561-D617-46A6-A31B-825F9F4B7B8D}" srcOrd="0" destOrd="0" presId="urn:microsoft.com/office/officeart/2005/8/layout/vProcess5"/>
    <dgm:cxn modelId="{C73620B9-52E1-41FC-AC36-E91A109F40E5}" type="presOf" srcId="{44694BB6-84D6-4DF9-A18B-23A145A73933}" destId="{DFD0E223-4B26-40B5-B6DB-5F80665A07C2}" srcOrd="1" destOrd="0" presId="urn:microsoft.com/office/officeart/2005/8/layout/vProcess5"/>
    <dgm:cxn modelId="{5895A4C7-5D67-49B4-8AE0-40BE722561C9}" type="presOf" srcId="{658BD86C-9118-4473-BA8E-5E5667A0E558}" destId="{6054D3C9-2E65-4734-A438-667A6D6B763C}" srcOrd="0" destOrd="0" presId="urn:microsoft.com/office/officeart/2005/8/layout/vProcess5"/>
    <dgm:cxn modelId="{92F1E1F7-F15F-4AEF-847C-96894D6522D5}" type="presOf" srcId="{501F70A0-355F-4BE0-8F3E-88101AD6948C}" destId="{0542DFCF-25D9-4461-BD38-3BFD0012A313}" srcOrd="0" destOrd="0" presId="urn:microsoft.com/office/officeart/2005/8/layout/vProcess5"/>
    <dgm:cxn modelId="{4CD83CFD-F37F-45D1-B476-0EE770E22F8E}" type="presOf" srcId="{57E33CBA-7237-4F24-A522-1A6AC19B3A88}" destId="{49F7BE53-4414-4EFD-B8C7-553C8A24B31D}" srcOrd="1" destOrd="0" presId="urn:microsoft.com/office/officeart/2005/8/layout/vProcess5"/>
    <dgm:cxn modelId="{2DF00D3A-FA37-4ED1-A234-B8CB044673C3}" type="presParOf" srcId="{28F06AA7-A3D5-4853-B7DC-27386B494F99}" destId="{6A80D4FA-A331-4F65-8988-FFC60A2CACC5}" srcOrd="0" destOrd="0" presId="urn:microsoft.com/office/officeart/2005/8/layout/vProcess5"/>
    <dgm:cxn modelId="{F58E232E-2965-4B70-A96E-3AB7F73C1BE8}" type="presParOf" srcId="{28F06AA7-A3D5-4853-B7DC-27386B494F99}" destId="{066AD3DA-F9C5-46D3-A286-40B0B00522B3}" srcOrd="1" destOrd="0" presId="urn:microsoft.com/office/officeart/2005/8/layout/vProcess5"/>
    <dgm:cxn modelId="{3B5D7556-E31E-4405-9679-204DF9FCFEDB}" type="presParOf" srcId="{28F06AA7-A3D5-4853-B7DC-27386B494F99}" destId="{0542DFCF-25D9-4461-BD38-3BFD0012A313}" srcOrd="2" destOrd="0" presId="urn:microsoft.com/office/officeart/2005/8/layout/vProcess5"/>
    <dgm:cxn modelId="{DB304FCF-4548-4EC4-A50E-CF7ED5705382}" type="presParOf" srcId="{28F06AA7-A3D5-4853-B7DC-27386B494F99}" destId="{D4F03132-A0BB-4F88-8437-32A8C82AB1D4}" srcOrd="3" destOrd="0" presId="urn:microsoft.com/office/officeart/2005/8/layout/vProcess5"/>
    <dgm:cxn modelId="{DCC63246-C727-4AAE-A161-70F92B9FECA0}" type="presParOf" srcId="{28F06AA7-A3D5-4853-B7DC-27386B494F99}" destId="{6054D3C9-2E65-4734-A438-667A6D6B763C}" srcOrd="4" destOrd="0" presId="urn:microsoft.com/office/officeart/2005/8/layout/vProcess5"/>
    <dgm:cxn modelId="{85E33DB3-743D-4660-ABBE-3201F50620A9}" type="presParOf" srcId="{28F06AA7-A3D5-4853-B7DC-27386B494F99}" destId="{81B48D76-0A6A-4881-AA26-AB25AC5E613B}" srcOrd="5" destOrd="0" presId="urn:microsoft.com/office/officeart/2005/8/layout/vProcess5"/>
    <dgm:cxn modelId="{CBF9DF83-8871-4478-88EF-897346A2B0AB}" type="presParOf" srcId="{28F06AA7-A3D5-4853-B7DC-27386B494F99}" destId="{86540CD3-30E9-48C4-BD67-20453FCE38D5}" srcOrd="6" destOrd="0" presId="urn:microsoft.com/office/officeart/2005/8/layout/vProcess5"/>
    <dgm:cxn modelId="{DA49D852-D81D-42DD-B4CE-6FDC2B7A64BC}" type="presParOf" srcId="{28F06AA7-A3D5-4853-B7DC-27386B494F99}" destId="{8044DEAF-4A42-414A-8411-0C60EBA67F4B}" srcOrd="7" destOrd="0" presId="urn:microsoft.com/office/officeart/2005/8/layout/vProcess5"/>
    <dgm:cxn modelId="{CAE91D2C-F2F9-479C-AB4F-252B653014C8}" type="presParOf" srcId="{28F06AA7-A3D5-4853-B7DC-27386B494F99}" destId="{3C7BF0B7-EF1A-4804-9238-4A39BF821555}" srcOrd="8" destOrd="0" presId="urn:microsoft.com/office/officeart/2005/8/layout/vProcess5"/>
    <dgm:cxn modelId="{A7A00E32-C7D0-4CEB-8CB5-17750F2EF972}" type="presParOf" srcId="{28F06AA7-A3D5-4853-B7DC-27386B494F99}" destId="{661D4561-D617-46A6-A31B-825F9F4B7B8D}" srcOrd="9" destOrd="0" presId="urn:microsoft.com/office/officeart/2005/8/layout/vProcess5"/>
    <dgm:cxn modelId="{DEFF44F6-633D-463A-8385-A51BF2F4E754}" type="presParOf" srcId="{28F06AA7-A3D5-4853-B7DC-27386B494F99}" destId="{9414EDDD-E05B-4E52-88EA-1DD758F7EADD}" srcOrd="10" destOrd="0" presId="urn:microsoft.com/office/officeart/2005/8/layout/vProcess5"/>
    <dgm:cxn modelId="{C524C326-5A2D-47F5-9342-FE90C65BDFA5}" type="presParOf" srcId="{28F06AA7-A3D5-4853-B7DC-27386B494F99}" destId="{0516E716-A3B4-4C88-8F0B-7685B811CD33}" srcOrd="11" destOrd="0" presId="urn:microsoft.com/office/officeart/2005/8/layout/vProcess5"/>
    <dgm:cxn modelId="{C0A7D888-984D-4FF9-AE81-6159ED1455B6}" type="presParOf" srcId="{28F06AA7-A3D5-4853-B7DC-27386B494F99}" destId="{DFD0E223-4B26-40B5-B6DB-5F80665A07C2}" srcOrd="12" destOrd="0" presId="urn:microsoft.com/office/officeart/2005/8/layout/vProcess5"/>
    <dgm:cxn modelId="{506ABA32-CB8E-4E4F-AFF6-FFCED990DB6E}" type="presParOf" srcId="{28F06AA7-A3D5-4853-B7DC-27386B494F99}" destId="{7E2B1189-3BBE-4055-887A-577392AD22B9}" srcOrd="13" destOrd="0" presId="urn:microsoft.com/office/officeart/2005/8/layout/vProcess5"/>
    <dgm:cxn modelId="{4C10498D-2F20-4410-8F51-11E480201CC4}" type="presParOf" srcId="{28F06AA7-A3D5-4853-B7DC-27386B494F99}" destId="{49F7BE53-4414-4EFD-B8C7-553C8A24B31D}" srcOrd="14"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6A4F86-A558-46E0-B5F2-928D69E8CC4B}" type="doc">
      <dgm:prSet loTypeId="urn:microsoft.com/office/officeart/2005/8/layout/matrix3" loCatId="matrix" qsTypeId="urn:microsoft.com/office/officeart/2005/8/quickstyle/simple1" qsCatId="simple" csTypeId="urn:microsoft.com/office/officeart/2005/8/colors/colorful2" csCatId="colorful"/>
      <dgm:spPr/>
      <dgm:t>
        <a:bodyPr/>
        <a:lstStyle/>
        <a:p>
          <a:endParaRPr lang="en-US"/>
        </a:p>
      </dgm:t>
    </dgm:pt>
    <dgm:pt modelId="{AA287B3B-114D-4701-A19D-9B6A8CA6079B}">
      <dgm:prSet/>
      <dgm:spPr/>
      <dgm:t>
        <a:bodyPr/>
        <a:lstStyle/>
        <a:p>
          <a:r>
            <a:rPr lang="en-GB"/>
            <a:t>Restaurants commonly set wine prices at three or more times the cost to them. When tennis player Andy Murray opened a smart hotel, the mark – up was six times the cost.</a:t>
          </a:r>
          <a:endParaRPr lang="en-US"/>
        </a:p>
      </dgm:t>
    </dgm:pt>
    <dgm:pt modelId="{2D46C72E-B28F-4F9B-A199-5CB267064FCF}" type="parTrans" cxnId="{9C339535-6614-4146-942A-408CF34D4B49}">
      <dgm:prSet/>
      <dgm:spPr/>
      <dgm:t>
        <a:bodyPr/>
        <a:lstStyle/>
        <a:p>
          <a:endParaRPr lang="en-US"/>
        </a:p>
      </dgm:t>
    </dgm:pt>
    <dgm:pt modelId="{B503BAD9-14BB-46BD-B7A0-A5A7904EF54D}" type="sibTrans" cxnId="{9C339535-6614-4146-942A-408CF34D4B49}">
      <dgm:prSet/>
      <dgm:spPr/>
      <dgm:t>
        <a:bodyPr/>
        <a:lstStyle/>
        <a:p>
          <a:endParaRPr lang="en-US"/>
        </a:p>
      </dgm:t>
    </dgm:pt>
    <dgm:pt modelId="{62142CC2-CDF9-41BE-9284-FEDB5CBC6244}">
      <dgm:prSet/>
      <dgm:spPr/>
      <dgm:t>
        <a:bodyPr/>
        <a:lstStyle/>
        <a:p>
          <a:r>
            <a:rPr lang="en-GB"/>
            <a:t>Why are restaurants and hotels able to add a big mark-up price to their products? </a:t>
          </a:r>
          <a:endParaRPr lang="en-US"/>
        </a:p>
      </dgm:t>
    </dgm:pt>
    <dgm:pt modelId="{62071F90-E491-4FAE-8C4A-AD1ED9A9AB0A}" type="parTrans" cxnId="{56BA0C48-09EC-4A05-86A2-8C53AE545048}">
      <dgm:prSet/>
      <dgm:spPr/>
      <dgm:t>
        <a:bodyPr/>
        <a:lstStyle/>
        <a:p>
          <a:endParaRPr lang="en-US"/>
        </a:p>
      </dgm:t>
    </dgm:pt>
    <dgm:pt modelId="{D741F677-AF87-4ADA-B279-419A6133D526}" type="sibTrans" cxnId="{56BA0C48-09EC-4A05-86A2-8C53AE545048}">
      <dgm:prSet/>
      <dgm:spPr/>
      <dgm:t>
        <a:bodyPr/>
        <a:lstStyle/>
        <a:p>
          <a:endParaRPr lang="en-US"/>
        </a:p>
      </dgm:t>
    </dgm:pt>
    <dgm:pt modelId="{4C12401C-C75F-4170-8575-02D7FAE83B8D}">
      <dgm:prSet/>
      <dgm:spPr/>
      <dgm:t>
        <a:bodyPr/>
        <a:lstStyle/>
        <a:p>
          <a:r>
            <a:rPr lang="en-GB"/>
            <a:t>What would happen if a greengrocer added a 600% mark-up to the cost of fruit?</a:t>
          </a:r>
          <a:endParaRPr lang="en-US"/>
        </a:p>
      </dgm:t>
    </dgm:pt>
    <dgm:pt modelId="{1EABCBC3-3C4A-48F8-8A28-E4BE8B6876A1}" type="parTrans" cxnId="{AA67E9DE-B97A-4738-A2BE-E4F581CC3FAF}">
      <dgm:prSet/>
      <dgm:spPr/>
      <dgm:t>
        <a:bodyPr/>
        <a:lstStyle/>
        <a:p>
          <a:endParaRPr lang="en-US"/>
        </a:p>
      </dgm:t>
    </dgm:pt>
    <dgm:pt modelId="{322AB25F-F430-4647-B62F-C20814E66255}" type="sibTrans" cxnId="{AA67E9DE-B97A-4738-A2BE-E4F581CC3FAF}">
      <dgm:prSet/>
      <dgm:spPr/>
      <dgm:t>
        <a:bodyPr/>
        <a:lstStyle/>
        <a:p>
          <a:endParaRPr lang="en-US"/>
        </a:p>
      </dgm:t>
    </dgm:pt>
    <dgm:pt modelId="{2FC7A059-FE21-474F-A044-F1589CE30CEF}">
      <dgm:prSet/>
      <dgm:spPr/>
      <dgm:t>
        <a:bodyPr/>
        <a:lstStyle/>
        <a:p>
          <a:r>
            <a:rPr lang="en-GB"/>
            <a:t>What impact/role would these mark-up prices have on the sales forecast and budgeting of the business if unsuccessful?</a:t>
          </a:r>
          <a:endParaRPr lang="en-US"/>
        </a:p>
      </dgm:t>
    </dgm:pt>
    <dgm:pt modelId="{A946A6F9-0CD8-445E-B899-88F30459E156}" type="parTrans" cxnId="{E8CD6D6B-186A-414F-978B-125D521FFAA9}">
      <dgm:prSet/>
      <dgm:spPr/>
      <dgm:t>
        <a:bodyPr/>
        <a:lstStyle/>
        <a:p>
          <a:endParaRPr lang="en-US"/>
        </a:p>
      </dgm:t>
    </dgm:pt>
    <dgm:pt modelId="{7AAEFEF3-ADD1-41E2-B4DD-7AEB6D99FBA8}" type="sibTrans" cxnId="{E8CD6D6B-186A-414F-978B-125D521FFAA9}">
      <dgm:prSet/>
      <dgm:spPr/>
      <dgm:t>
        <a:bodyPr/>
        <a:lstStyle/>
        <a:p>
          <a:endParaRPr lang="en-US"/>
        </a:p>
      </dgm:t>
    </dgm:pt>
    <dgm:pt modelId="{5E42D071-C38D-4BDE-850C-D56A0F2F6428}" type="pres">
      <dgm:prSet presAssocID="{C06A4F86-A558-46E0-B5F2-928D69E8CC4B}" presName="matrix" presStyleCnt="0">
        <dgm:presLayoutVars>
          <dgm:chMax val="1"/>
          <dgm:dir/>
          <dgm:resizeHandles val="exact"/>
        </dgm:presLayoutVars>
      </dgm:prSet>
      <dgm:spPr/>
    </dgm:pt>
    <dgm:pt modelId="{21918DC4-6337-462A-9E94-4EDA84A238C6}" type="pres">
      <dgm:prSet presAssocID="{C06A4F86-A558-46E0-B5F2-928D69E8CC4B}" presName="diamond" presStyleLbl="bgShp" presStyleIdx="0" presStyleCnt="1"/>
      <dgm:spPr/>
    </dgm:pt>
    <dgm:pt modelId="{EB5FEA3F-6066-4D1E-BCC2-AFFF1CEA41AD}" type="pres">
      <dgm:prSet presAssocID="{C06A4F86-A558-46E0-B5F2-928D69E8CC4B}" presName="quad1" presStyleLbl="node1" presStyleIdx="0" presStyleCnt="4">
        <dgm:presLayoutVars>
          <dgm:chMax val="0"/>
          <dgm:chPref val="0"/>
          <dgm:bulletEnabled val="1"/>
        </dgm:presLayoutVars>
      </dgm:prSet>
      <dgm:spPr/>
    </dgm:pt>
    <dgm:pt modelId="{2EFA2F0D-3336-46C7-9CC3-10C77C5B265B}" type="pres">
      <dgm:prSet presAssocID="{C06A4F86-A558-46E0-B5F2-928D69E8CC4B}" presName="quad2" presStyleLbl="node1" presStyleIdx="1" presStyleCnt="4">
        <dgm:presLayoutVars>
          <dgm:chMax val="0"/>
          <dgm:chPref val="0"/>
          <dgm:bulletEnabled val="1"/>
        </dgm:presLayoutVars>
      </dgm:prSet>
      <dgm:spPr/>
    </dgm:pt>
    <dgm:pt modelId="{89AD5804-0701-409F-BFE5-49816AD1BCC1}" type="pres">
      <dgm:prSet presAssocID="{C06A4F86-A558-46E0-B5F2-928D69E8CC4B}" presName="quad3" presStyleLbl="node1" presStyleIdx="2" presStyleCnt="4">
        <dgm:presLayoutVars>
          <dgm:chMax val="0"/>
          <dgm:chPref val="0"/>
          <dgm:bulletEnabled val="1"/>
        </dgm:presLayoutVars>
      </dgm:prSet>
      <dgm:spPr/>
    </dgm:pt>
    <dgm:pt modelId="{F0D07357-CA93-4CD9-9C31-E1CE613A4240}" type="pres">
      <dgm:prSet presAssocID="{C06A4F86-A558-46E0-B5F2-928D69E8CC4B}" presName="quad4" presStyleLbl="node1" presStyleIdx="3" presStyleCnt="4">
        <dgm:presLayoutVars>
          <dgm:chMax val="0"/>
          <dgm:chPref val="0"/>
          <dgm:bulletEnabled val="1"/>
        </dgm:presLayoutVars>
      </dgm:prSet>
      <dgm:spPr/>
    </dgm:pt>
  </dgm:ptLst>
  <dgm:cxnLst>
    <dgm:cxn modelId="{75C4EB0E-099B-47AE-91D4-4583B6305211}" type="presOf" srcId="{2FC7A059-FE21-474F-A044-F1589CE30CEF}" destId="{F0D07357-CA93-4CD9-9C31-E1CE613A4240}" srcOrd="0" destOrd="0" presId="urn:microsoft.com/office/officeart/2005/8/layout/matrix3"/>
    <dgm:cxn modelId="{9C339535-6614-4146-942A-408CF34D4B49}" srcId="{C06A4F86-A558-46E0-B5F2-928D69E8CC4B}" destId="{AA287B3B-114D-4701-A19D-9B6A8CA6079B}" srcOrd="0" destOrd="0" parTransId="{2D46C72E-B28F-4F9B-A199-5CB267064FCF}" sibTransId="{B503BAD9-14BB-46BD-B7A0-A5A7904EF54D}"/>
    <dgm:cxn modelId="{D99CDC3B-ACAD-48E4-ACB2-8FE2FA9CD741}" type="presOf" srcId="{62142CC2-CDF9-41BE-9284-FEDB5CBC6244}" destId="{2EFA2F0D-3336-46C7-9CC3-10C77C5B265B}" srcOrd="0" destOrd="0" presId="urn:microsoft.com/office/officeart/2005/8/layout/matrix3"/>
    <dgm:cxn modelId="{56BA0C48-09EC-4A05-86A2-8C53AE545048}" srcId="{C06A4F86-A558-46E0-B5F2-928D69E8CC4B}" destId="{62142CC2-CDF9-41BE-9284-FEDB5CBC6244}" srcOrd="1" destOrd="0" parTransId="{62071F90-E491-4FAE-8C4A-AD1ED9A9AB0A}" sibTransId="{D741F677-AF87-4ADA-B279-419A6133D526}"/>
    <dgm:cxn modelId="{E8CD6D6B-186A-414F-978B-125D521FFAA9}" srcId="{C06A4F86-A558-46E0-B5F2-928D69E8CC4B}" destId="{2FC7A059-FE21-474F-A044-F1589CE30CEF}" srcOrd="3" destOrd="0" parTransId="{A946A6F9-0CD8-445E-B899-88F30459E156}" sibTransId="{7AAEFEF3-ADD1-41E2-B4DD-7AEB6D99FBA8}"/>
    <dgm:cxn modelId="{3712D893-0A31-4AC8-97D5-CA8466EFB511}" type="presOf" srcId="{4C12401C-C75F-4170-8575-02D7FAE83B8D}" destId="{89AD5804-0701-409F-BFE5-49816AD1BCC1}" srcOrd="0" destOrd="0" presId="urn:microsoft.com/office/officeart/2005/8/layout/matrix3"/>
    <dgm:cxn modelId="{5111F9CA-9500-4439-BCB4-1B8E430FE213}" type="presOf" srcId="{AA287B3B-114D-4701-A19D-9B6A8CA6079B}" destId="{EB5FEA3F-6066-4D1E-BCC2-AFFF1CEA41AD}" srcOrd="0" destOrd="0" presId="urn:microsoft.com/office/officeart/2005/8/layout/matrix3"/>
    <dgm:cxn modelId="{AA67E9DE-B97A-4738-A2BE-E4F581CC3FAF}" srcId="{C06A4F86-A558-46E0-B5F2-928D69E8CC4B}" destId="{4C12401C-C75F-4170-8575-02D7FAE83B8D}" srcOrd="2" destOrd="0" parTransId="{1EABCBC3-3C4A-48F8-8A28-E4BE8B6876A1}" sibTransId="{322AB25F-F430-4647-B62F-C20814E66255}"/>
    <dgm:cxn modelId="{E88F61FD-1E00-4DB8-9F97-849E5564564F}" type="presOf" srcId="{C06A4F86-A558-46E0-B5F2-928D69E8CC4B}" destId="{5E42D071-C38D-4BDE-850C-D56A0F2F6428}" srcOrd="0" destOrd="0" presId="urn:microsoft.com/office/officeart/2005/8/layout/matrix3"/>
    <dgm:cxn modelId="{20E02F37-A0E9-465B-8302-3AE44ADC8B72}" type="presParOf" srcId="{5E42D071-C38D-4BDE-850C-D56A0F2F6428}" destId="{21918DC4-6337-462A-9E94-4EDA84A238C6}" srcOrd="0" destOrd="0" presId="urn:microsoft.com/office/officeart/2005/8/layout/matrix3"/>
    <dgm:cxn modelId="{26B7192A-EA73-42D9-A72A-CE2420E9A524}" type="presParOf" srcId="{5E42D071-C38D-4BDE-850C-D56A0F2F6428}" destId="{EB5FEA3F-6066-4D1E-BCC2-AFFF1CEA41AD}" srcOrd="1" destOrd="0" presId="urn:microsoft.com/office/officeart/2005/8/layout/matrix3"/>
    <dgm:cxn modelId="{394EC0D4-2084-41C1-AA48-4CEC870CA0BE}" type="presParOf" srcId="{5E42D071-C38D-4BDE-850C-D56A0F2F6428}" destId="{2EFA2F0D-3336-46C7-9CC3-10C77C5B265B}" srcOrd="2" destOrd="0" presId="urn:microsoft.com/office/officeart/2005/8/layout/matrix3"/>
    <dgm:cxn modelId="{32ADDF9C-6CC2-4ABC-BA94-64D14C92F7E0}" type="presParOf" srcId="{5E42D071-C38D-4BDE-850C-D56A0F2F6428}" destId="{89AD5804-0701-409F-BFE5-49816AD1BCC1}" srcOrd="3" destOrd="0" presId="urn:microsoft.com/office/officeart/2005/8/layout/matrix3"/>
    <dgm:cxn modelId="{19D220FF-C2A5-46F9-A847-A3B38250FEF1}" type="presParOf" srcId="{5E42D071-C38D-4BDE-850C-D56A0F2F6428}" destId="{F0D07357-CA93-4CD9-9C31-E1CE613A4240}"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59E036-C3BB-48F9-A1F5-915DC79AD13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1C5CD910-DB41-4FD5-8A83-5630C57C5B0D}">
      <dgm:prSet/>
      <dgm:spPr/>
      <dgm:t>
        <a:bodyPr/>
        <a:lstStyle/>
        <a:p>
          <a:r>
            <a:rPr lang="en-GB"/>
            <a:t>Predatory pricing is when prices are set low for a short period of time to force competitors out of the market</a:t>
          </a:r>
          <a:endParaRPr lang="en-US"/>
        </a:p>
      </dgm:t>
    </dgm:pt>
    <dgm:pt modelId="{9211E7C3-EC25-47CD-A30B-8375D516F87A}" type="parTrans" cxnId="{4BF1882E-3971-44CB-A1E9-80BBB2568489}">
      <dgm:prSet/>
      <dgm:spPr/>
      <dgm:t>
        <a:bodyPr/>
        <a:lstStyle/>
        <a:p>
          <a:endParaRPr lang="en-US"/>
        </a:p>
      </dgm:t>
    </dgm:pt>
    <dgm:pt modelId="{211B909B-C22B-41E8-9B22-83AF5003C6B3}" type="sibTrans" cxnId="{4BF1882E-3971-44CB-A1E9-80BBB2568489}">
      <dgm:prSet/>
      <dgm:spPr/>
      <dgm:t>
        <a:bodyPr/>
        <a:lstStyle/>
        <a:p>
          <a:endParaRPr lang="en-US"/>
        </a:p>
      </dgm:t>
    </dgm:pt>
    <dgm:pt modelId="{A5550B25-A1BF-4818-B677-086D4F91FBAD}">
      <dgm:prSet/>
      <dgm:spPr/>
      <dgm:t>
        <a:bodyPr/>
        <a:lstStyle/>
        <a:p>
          <a:r>
            <a:rPr lang="en-GB"/>
            <a:t>Prices are then put back to where they were previously or even higher</a:t>
          </a:r>
          <a:endParaRPr lang="en-US"/>
        </a:p>
      </dgm:t>
    </dgm:pt>
    <dgm:pt modelId="{4D003C74-454F-4291-AFA0-1C7321D1AF14}" type="parTrans" cxnId="{97DA70EF-79AE-424A-A878-AC0BC60A125D}">
      <dgm:prSet/>
      <dgm:spPr/>
      <dgm:t>
        <a:bodyPr/>
        <a:lstStyle/>
        <a:p>
          <a:endParaRPr lang="en-US"/>
        </a:p>
      </dgm:t>
    </dgm:pt>
    <dgm:pt modelId="{630291CA-34EB-4EBD-AE55-27613F59E28A}" type="sibTrans" cxnId="{97DA70EF-79AE-424A-A878-AC0BC60A125D}">
      <dgm:prSet/>
      <dgm:spPr/>
      <dgm:t>
        <a:bodyPr/>
        <a:lstStyle/>
        <a:p>
          <a:endParaRPr lang="en-US"/>
        </a:p>
      </dgm:t>
    </dgm:pt>
    <dgm:pt modelId="{278C9EF9-4DB8-4A50-AF5D-F84B596E8433}">
      <dgm:prSet/>
      <dgm:spPr/>
      <dgm:t>
        <a:bodyPr/>
        <a:lstStyle/>
        <a:p>
          <a:r>
            <a:rPr lang="en-GB"/>
            <a:t>This strategy is used by dominant businesses, who can afford to make a loss in the short run, to force new entrants out of the market</a:t>
          </a:r>
          <a:endParaRPr lang="en-US"/>
        </a:p>
      </dgm:t>
    </dgm:pt>
    <dgm:pt modelId="{0F4BDC04-D1BA-4A9B-9D32-484A3EFCA3D1}" type="parTrans" cxnId="{BD5A4BA9-B288-4A04-81BC-1D1371C21507}">
      <dgm:prSet/>
      <dgm:spPr/>
      <dgm:t>
        <a:bodyPr/>
        <a:lstStyle/>
        <a:p>
          <a:endParaRPr lang="en-US"/>
        </a:p>
      </dgm:t>
    </dgm:pt>
    <dgm:pt modelId="{9AFAF2BB-A7FF-4ED6-970B-71CC116E940F}" type="sibTrans" cxnId="{BD5A4BA9-B288-4A04-81BC-1D1371C21507}">
      <dgm:prSet/>
      <dgm:spPr/>
      <dgm:t>
        <a:bodyPr/>
        <a:lstStyle/>
        <a:p>
          <a:endParaRPr lang="en-US"/>
        </a:p>
      </dgm:t>
    </dgm:pt>
    <dgm:pt modelId="{034CAD64-8932-43B5-AC20-136460C5D03F}" type="pres">
      <dgm:prSet presAssocID="{3E59E036-C3BB-48F9-A1F5-915DC79AD135}" presName="linear" presStyleCnt="0">
        <dgm:presLayoutVars>
          <dgm:animLvl val="lvl"/>
          <dgm:resizeHandles val="exact"/>
        </dgm:presLayoutVars>
      </dgm:prSet>
      <dgm:spPr/>
    </dgm:pt>
    <dgm:pt modelId="{F639BD6D-8A83-41EB-BA0A-D4A8199EBB68}" type="pres">
      <dgm:prSet presAssocID="{1C5CD910-DB41-4FD5-8A83-5630C57C5B0D}" presName="parentText" presStyleLbl="node1" presStyleIdx="0" presStyleCnt="3">
        <dgm:presLayoutVars>
          <dgm:chMax val="0"/>
          <dgm:bulletEnabled val="1"/>
        </dgm:presLayoutVars>
      </dgm:prSet>
      <dgm:spPr/>
    </dgm:pt>
    <dgm:pt modelId="{244236C9-5749-43F6-AD57-6727148BF25D}" type="pres">
      <dgm:prSet presAssocID="{211B909B-C22B-41E8-9B22-83AF5003C6B3}" presName="spacer" presStyleCnt="0"/>
      <dgm:spPr/>
    </dgm:pt>
    <dgm:pt modelId="{2CD60591-EB82-4BFA-A5B3-FBE8F6E0A2F0}" type="pres">
      <dgm:prSet presAssocID="{A5550B25-A1BF-4818-B677-086D4F91FBAD}" presName="parentText" presStyleLbl="node1" presStyleIdx="1" presStyleCnt="3">
        <dgm:presLayoutVars>
          <dgm:chMax val="0"/>
          <dgm:bulletEnabled val="1"/>
        </dgm:presLayoutVars>
      </dgm:prSet>
      <dgm:spPr/>
    </dgm:pt>
    <dgm:pt modelId="{A17ED30C-8D75-44FB-9477-8F906D72B210}" type="pres">
      <dgm:prSet presAssocID="{630291CA-34EB-4EBD-AE55-27613F59E28A}" presName="spacer" presStyleCnt="0"/>
      <dgm:spPr/>
    </dgm:pt>
    <dgm:pt modelId="{24971B2A-DDC0-4FAE-A3E1-4CC58B11E0A3}" type="pres">
      <dgm:prSet presAssocID="{278C9EF9-4DB8-4A50-AF5D-F84B596E8433}" presName="parentText" presStyleLbl="node1" presStyleIdx="2" presStyleCnt="3">
        <dgm:presLayoutVars>
          <dgm:chMax val="0"/>
          <dgm:bulletEnabled val="1"/>
        </dgm:presLayoutVars>
      </dgm:prSet>
      <dgm:spPr/>
    </dgm:pt>
  </dgm:ptLst>
  <dgm:cxnLst>
    <dgm:cxn modelId="{8EB8B618-EA9A-432E-9064-488770A44665}" type="presOf" srcId="{A5550B25-A1BF-4818-B677-086D4F91FBAD}" destId="{2CD60591-EB82-4BFA-A5B3-FBE8F6E0A2F0}" srcOrd="0" destOrd="0" presId="urn:microsoft.com/office/officeart/2005/8/layout/vList2"/>
    <dgm:cxn modelId="{4BF1882E-3971-44CB-A1E9-80BBB2568489}" srcId="{3E59E036-C3BB-48F9-A1F5-915DC79AD135}" destId="{1C5CD910-DB41-4FD5-8A83-5630C57C5B0D}" srcOrd="0" destOrd="0" parTransId="{9211E7C3-EC25-47CD-A30B-8375D516F87A}" sibTransId="{211B909B-C22B-41E8-9B22-83AF5003C6B3}"/>
    <dgm:cxn modelId="{5AEE7B53-3BCB-4D73-8FA6-08665CF8EBC5}" type="presOf" srcId="{1C5CD910-DB41-4FD5-8A83-5630C57C5B0D}" destId="{F639BD6D-8A83-41EB-BA0A-D4A8199EBB68}" srcOrd="0" destOrd="0" presId="urn:microsoft.com/office/officeart/2005/8/layout/vList2"/>
    <dgm:cxn modelId="{BD5A4BA9-B288-4A04-81BC-1D1371C21507}" srcId="{3E59E036-C3BB-48F9-A1F5-915DC79AD135}" destId="{278C9EF9-4DB8-4A50-AF5D-F84B596E8433}" srcOrd="2" destOrd="0" parTransId="{0F4BDC04-D1BA-4A9B-9D32-484A3EFCA3D1}" sibTransId="{9AFAF2BB-A7FF-4ED6-970B-71CC116E940F}"/>
    <dgm:cxn modelId="{369D12CC-5825-4038-9B6E-0E19201F96AC}" type="presOf" srcId="{278C9EF9-4DB8-4A50-AF5D-F84B596E8433}" destId="{24971B2A-DDC0-4FAE-A3E1-4CC58B11E0A3}" srcOrd="0" destOrd="0" presId="urn:microsoft.com/office/officeart/2005/8/layout/vList2"/>
    <dgm:cxn modelId="{2410D5E1-2E68-486F-A1EB-B78FA32343D4}" type="presOf" srcId="{3E59E036-C3BB-48F9-A1F5-915DC79AD135}" destId="{034CAD64-8932-43B5-AC20-136460C5D03F}" srcOrd="0" destOrd="0" presId="urn:microsoft.com/office/officeart/2005/8/layout/vList2"/>
    <dgm:cxn modelId="{97DA70EF-79AE-424A-A878-AC0BC60A125D}" srcId="{3E59E036-C3BB-48F9-A1F5-915DC79AD135}" destId="{A5550B25-A1BF-4818-B677-086D4F91FBAD}" srcOrd="1" destOrd="0" parTransId="{4D003C74-454F-4291-AFA0-1C7321D1AF14}" sibTransId="{630291CA-34EB-4EBD-AE55-27613F59E28A}"/>
    <dgm:cxn modelId="{10F9B3DA-B5F6-4952-99F4-EFAE373A05B3}" type="presParOf" srcId="{034CAD64-8932-43B5-AC20-136460C5D03F}" destId="{F639BD6D-8A83-41EB-BA0A-D4A8199EBB68}" srcOrd="0" destOrd="0" presId="urn:microsoft.com/office/officeart/2005/8/layout/vList2"/>
    <dgm:cxn modelId="{0E987F0E-3CC2-48C9-9093-85098DC02DEE}" type="presParOf" srcId="{034CAD64-8932-43B5-AC20-136460C5D03F}" destId="{244236C9-5749-43F6-AD57-6727148BF25D}" srcOrd="1" destOrd="0" presId="urn:microsoft.com/office/officeart/2005/8/layout/vList2"/>
    <dgm:cxn modelId="{98737F48-520B-43CA-825F-0CEF03A85E0A}" type="presParOf" srcId="{034CAD64-8932-43B5-AC20-136460C5D03F}" destId="{2CD60591-EB82-4BFA-A5B3-FBE8F6E0A2F0}" srcOrd="2" destOrd="0" presId="urn:microsoft.com/office/officeart/2005/8/layout/vList2"/>
    <dgm:cxn modelId="{DEE11330-496E-43AE-87C9-57A562BBDBC7}" type="presParOf" srcId="{034CAD64-8932-43B5-AC20-136460C5D03F}" destId="{A17ED30C-8D75-44FB-9477-8F906D72B210}" srcOrd="3" destOrd="0" presId="urn:microsoft.com/office/officeart/2005/8/layout/vList2"/>
    <dgm:cxn modelId="{59416ED3-CE15-4F29-89AB-214A1A74957B}" type="presParOf" srcId="{034CAD64-8932-43B5-AC20-136460C5D03F}" destId="{24971B2A-DDC0-4FAE-A3E1-4CC58B11E0A3}"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6AD3DA-F9C5-46D3-A286-40B0B00522B3}">
      <dsp:nvSpPr>
        <dsp:cNvPr id="0" name=""/>
        <dsp:cNvSpPr/>
      </dsp:nvSpPr>
      <dsp:spPr>
        <a:xfrm>
          <a:off x="0" y="0"/>
          <a:ext cx="8089971" cy="480608"/>
        </a:xfrm>
        <a:prstGeom prst="roundRect">
          <a:avLst>
            <a:gd name="adj" fmla="val 1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defRPr cap="all"/>
          </a:pPr>
          <a:r>
            <a:rPr lang="en-GB" sz="1200" kern="1200" dirty="0"/>
            <a:t>Where have you heard of pricing strategy and what do you think it means?</a:t>
          </a:r>
          <a:endParaRPr lang="en-US" sz="1200" kern="1200" dirty="0"/>
        </a:p>
      </dsp:txBody>
      <dsp:txXfrm>
        <a:off x="14077" y="14077"/>
        <a:ext cx="7515124" cy="452454"/>
      </dsp:txXfrm>
    </dsp:sp>
    <dsp:sp modelId="{0542DFCF-25D9-4461-BD38-3BFD0012A313}">
      <dsp:nvSpPr>
        <dsp:cNvPr id="0" name=""/>
        <dsp:cNvSpPr/>
      </dsp:nvSpPr>
      <dsp:spPr>
        <a:xfrm>
          <a:off x="604121" y="547359"/>
          <a:ext cx="8089971" cy="480608"/>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defRPr cap="all"/>
          </a:pPr>
          <a:r>
            <a:rPr lang="en-GB" sz="1200" kern="1200" dirty="0"/>
            <a:t>For a business like Tesco, how do they compete on price?</a:t>
          </a:r>
          <a:endParaRPr lang="en-US" sz="1200" kern="1200" dirty="0"/>
        </a:p>
      </dsp:txBody>
      <dsp:txXfrm>
        <a:off x="618198" y="561436"/>
        <a:ext cx="7145300" cy="452454"/>
      </dsp:txXfrm>
    </dsp:sp>
    <dsp:sp modelId="{D4F03132-A0BB-4F88-8437-32A8C82AB1D4}">
      <dsp:nvSpPr>
        <dsp:cNvPr id="0" name=""/>
        <dsp:cNvSpPr/>
      </dsp:nvSpPr>
      <dsp:spPr>
        <a:xfrm>
          <a:off x="1208242" y="1094719"/>
          <a:ext cx="8089971" cy="480608"/>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defRPr cap="all"/>
          </a:pPr>
          <a:r>
            <a:rPr lang="en-GB" sz="1200" kern="1200" dirty="0"/>
            <a:t>Which pricing strategies are you aware of?</a:t>
          </a:r>
          <a:endParaRPr lang="en-US" sz="1200" kern="1200" dirty="0"/>
        </a:p>
      </dsp:txBody>
      <dsp:txXfrm>
        <a:off x="1222319" y="1108796"/>
        <a:ext cx="7145300" cy="452454"/>
      </dsp:txXfrm>
    </dsp:sp>
    <dsp:sp modelId="{6054D3C9-2E65-4734-A438-667A6D6B763C}">
      <dsp:nvSpPr>
        <dsp:cNvPr id="0" name=""/>
        <dsp:cNvSpPr/>
      </dsp:nvSpPr>
      <dsp:spPr>
        <a:xfrm>
          <a:off x="1812363" y="1642079"/>
          <a:ext cx="8089971" cy="480608"/>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defRPr cap="all"/>
          </a:pPr>
          <a:r>
            <a:rPr lang="en-GB" sz="1200" kern="1200" dirty="0"/>
            <a:t>Other than price, how may a business compete?</a:t>
          </a:r>
          <a:endParaRPr lang="en-US" sz="1200" kern="1200" dirty="0"/>
        </a:p>
      </dsp:txBody>
      <dsp:txXfrm>
        <a:off x="1826440" y="1656156"/>
        <a:ext cx="7145300" cy="452454"/>
      </dsp:txXfrm>
    </dsp:sp>
    <dsp:sp modelId="{81B48D76-0A6A-4881-AA26-AB25AC5E613B}">
      <dsp:nvSpPr>
        <dsp:cNvPr id="0" name=""/>
        <dsp:cNvSpPr/>
      </dsp:nvSpPr>
      <dsp:spPr>
        <a:xfrm>
          <a:off x="2416484" y="2189439"/>
          <a:ext cx="8089971" cy="480608"/>
        </a:xfrm>
        <a:prstGeom prst="roundRect">
          <a:avLst>
            <a:gd name="adj" fmla="val 1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rtl="0">
            <a:lnSpc>
              <a:spcPct val="90000"/>
            </a:lnSpc>
            <a:spcBef>
              <a:spcPct val="0"/>
            </a:spcBef>
            <a:spcAft>
              <a:spcPct val="35000"/>
            </a:spcAft>
            <a:buNone/>
            <a:defRPr cap="all"/>
          </a:pPr>
          <a:r>
            <a:rPr lang="en-GB" sz="1200" kern="1200" dirty="0">
              <a:latin typeface="Calibri Light" panose="020F0302020204030204"/>
            </a:rPr>
            <a:t> </a:t>
          </a:r>
          <a:r>
            <a:rPr lang="en-GB" sz="1200" kern="1200" dirty="0"/>
            <a:t>Applying your answer from the challenge question. Choose a business of your choice and explain how the business remain competitive in ways other than pricing.</a:t>
          </a:r>
          <a:endParaRPr lang="en-US" sz="1200" kern="1200" dirty="0"/>
        </a:p>
      </dsp:txBody>
      <dsp:txXfrm>
        <a:off x="2430561" y="2203516"/>
        <a:ext cx="7145300" cy="452454"/>
      </dsp:txXfrm>
    </dsp:sp>
    <dsp:sp modelId="{86540CD3-30E9-48C4-BD67-20453FCE38D5}">
      <dsp:nvSpPr>
        <dsp:cNvPr id="0" name=""/>
        <dsp:cNvSpPr/>
      </dsp:nvSpPr>
      <dsp:spPr>
        <a:xfrm>
          <a:off x="7777575" y="351111"/>
          <a:ext cx="312395" cy="312395"/>
        </a:xfrm>
        <a:prstGeom prst="downArrow">
          <a:avLst>
            <a:gd name="adj1" fmla="val 55000"/>
            <a:gd name="adj2" fmla="val 45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7847864" y="351111"/>
        <a:ext cx="171817" cy="235077"/>
      </dsp:txXfrm>
    </dsp:sp>
    <dsp:sp modelId="{8044DEAF-4A42-414A-8411-0C60EBA67F4B}">
      <dsp:nvSpPr>
        <dsp:cNvPr id="0" name=""/>
        <dsp:cNvSpPr/>
      </dsp:nvSpPr>
      <dsp:spPr>
        <a:xfrm>
          <a:off x="8381696" y="898471"/>
          <a:ext cx="312395" cy="312395"/>
        </a:xfrm>
        <a:prstGeom prst="downArrow">
          <a:avLst>
            <a:gd name="adj1" fmla="val 55000"/>
            <a:gd name="adj2" fmla="val 45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451985" y="898471"/>
        <a:ext cx="171817" cy="235077"/>
      </dsp:txXfrm>
    </dsp:sp>
    <dsp:sp modelId="{3C7BF0B7-EF1A-4804-9238-4A39BF821555}">
      <dsp:nvSpPr>
        <dsp:cNvPr id="0" name=""/>
        <dsp:cNvSpPr/>
      </dsp:nvSpPr>
      <dsp:spPr>
        <a:xfrm>
          <a:off x="8985817" y="1437820"/>
          <a:ext cx="312395" cy="312395"/>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056106" y="1437820"/>
        <a:ext cx="171817" cy="235077"/>
      </dsp:txXfrm>
    </dsp:sp>
    <dsp:sp modelId="{661D4561-D617-46A6-A31B-825F9F4B7B8D}">
      <dsp:nvSpPr>
        <dsp:cNvPr id="0" name=""/>
        <dsp:cNvSpPr/>
      </dsp:nvSpPr>
      <dsp:spPr>
        <a:xfrm>
          <a:off x="9589939" y="1990520"/>
          <a:ext cx="312395" cy="312395"/>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9660228" y="1990520"/>
        <a:ext cx="171817" cy="23507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918DC4-6337-462A-9E94-4EDA84A238C6}">
      <dsp:nvSpPr>
        <dsp:cNvPr id="0" name=""/>
        <dsp:cNvSpPr/>
      </dsp:nvSpPr>
      <dsp:spPr>
        <a:xfrm>
          <a:off x="521011" y="0"/>
          <a:ext cx="4351338" cy="4351338"/>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B5FEA3F-6066-4D1E-BCC2-AFFF1CEA41AD}">
      <dsp:nvSpPr>
        <dsp:cNvPr id="0" name=""/>
        <dsp:cNvSpPr/>
      </dsp:nvSpPr>
      <dsp:spPr>
        <a:xfrm>
          <a:off x="934388" y="413377"/>
          <a:ext cx="1697021" cy="169702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Restaurants commonly set wine prices at three or more times the cost to them. When tennis player Andy Murray opened a smart hotel, the mark – up was six times the cost.</a:t>
          </a:r>
          <a:endParaRPr lang="en-US" sz="1100" kern="1200"/>
        </a:p>
      </dsp:txBody>
      <dsp:txXfrm>
        <a:off x="1017230" y="496219"/>
        <a:ext cx="1531337" cy="1531337"/>
      </dsp:txXfrm>
    </dsp:sp>
    <dsp:sp modelId="{2EFA2F0D-3336-46C7-9CC3-10C77C5B265B}">
      <dsp:nvSpPr>
        <dsp:cNvPr id="0" name=""/>
        <dsp:cNvSpPr/>
      </dsp:nvSpPr>
      <dsp:spPr>
        <a:xfrm>
          <a:off x="2761950" y="413377"/>
          <a:ext cx="1697021" cy="1697021"/>
        </a:xfrm>
        <a:prstGeom prst="roundRect">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Why are restaurants and hotels able to add a big mark-up price to their products? </a:t>
          </a:r>
          <a:endParaRPr lang="en-US" sz="1100" kern="1200"/>
        </a:p>
      </dsp:txBody>
      <dsp:txXfrm>
        <a:off x="2844792" y="496219"/>
        <a:ext cx="1531337" cy="1531337"/>
      </dsp:txXfrm>
    </dsp:sp>
    <dsp:sp modelId="{89AD5804-0701-409F-BFE5-49816AD1BCC1}">
      <dsp:nvSpPr>
        <dsp:cNvPr id="0" name=""/>
        <dsp:cNvSpPr/>
      </dsp:nvSpPr>
      <dsp:spPr>
        <a:xfrm>
          <a:off x="934388" y="2240939"/>
          <a:ext cx="1697021" cy="1697021"/>
        </a:xfrm>
        <a:prstGeom prst="roundRect">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What would happen if a greengrocer added a 600% mark-up to the cost of fruit?</a:t>
          </a:r>
          <a:endParaRPr lang="en-US" sz="1100" kern="1200"/>
        </a:p>
      </dsp:txBody>
      <dsp:txXfrm>
        <a:off x="1017230" y="2323781"/>
        <a:ext cx="1531337" cy="1531337"/>
      </dsp:txXfrm>
    </dsp:sp>
    <dsp:sp modelId="{F0D07357-CA93-4CD9-9C31-E1CE613A4240}">
      <dsp:nvSpPr>
        <dsp:cNvPr id="0" name=""/>
        <dsp:cNvSpPr/>
      </dsp:nvSpPr>
      <dsp:spPr>
        <a:xfrm>
          <a:off x="2761950" y="2240939"/>
          <a:ext cx="1697021" cy="1697021"/>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GB" sz="1100" kern="1200"/>
            <a:t>What impact/role would these mark-up prices have on the sales forecast and budgeting of the business if unsuccessful?</a:t>
          </a:r>
          <a:endParaRPr lang="en-US" sz="1100" kern="1200"/>
        </a:p>
      </dsp:txBody>
      <dsp:txXfrm>
        <a:off x="2844792" y="2323781"/>
        <a:ext cx="1531337" cy="15313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39BD6D-8A83-41EB-BA0A-D4A8199EBB68}">
      <dsp:nvSpPr>
        <dsp:cNvPr id="0" name=""/>
        <dsp:cNvSpPr/>
      </dsp:nvSpPr>
      <dsp:spPr>
        <a:xfrm>
          <a:off x="0" y="383004"/>
          <a:ext cx="5393361" cy="115478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Predatory pricing is when prices are set low for a short period of time to force competitors out of the market</a:t>
          </a:r>
          <a:endParaRPr lang="en-US" sz="2100" kern="1200"/>
        </a:p>
      </dsp:txBody>
      <dsp:txXfrm>
        <a:off x="56372" y="439376"/>
        <a:ext cx="5280617" cy="1042045"/>
      </dsp:txXfrm>
    </dsp:sp>
    <dsp:sp modelId="{2CD60591-EB82-4BFA-A5B3-FBE8F6E0A2F0}">
      <dsp:nvSpPr>
        <dsp:cNvPr id="0" name=""/>
        <dsp:cNvSpPr/>
      </dsp:nvSpPr>
      <dsp:spPr>
        <a:xfrm>
          <a:off x="0" y="1598274"/>
          <a:ext cx="5393361" cy="1154789"/>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Prices are then put back to where they were previously or even higher</a:t>
          </a:r>
          <a:endParaRPr lang="en-US" sz="2100" kern="1200"/>
        </a:p>
      </dsp:txBody>
      <dsp:txXfrm>
        <a:off x="56372" y="1654646"/>
        <a:ext cx="5280617" cy="1042045"/>
      </dsp:txXfrm>
    </dsp:sp>
    <dsp:sp modelId="{24971B2A-DDC0-4FAE-A3E1-4CC58B11E0A3}">
      <dsp:nvSpPr>
        <dsp:cNvPr id="0" name=""/>
        <dsp:cNvSpPr/>
      </dsp:nvSpPr>
      <dsp:spPr>
        <a:xfrm>
          <a:off x="0" y="2813544"/>
          <a:ext cx="5393361" cy="1154789"/>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This strategy is used by dominant businesses, who can afford to make a loss in the short run, to force new entrants out of the market</a:t>
          </a:r>
          <a:endParaRPr lang="en-US" sz="2100" kern="1200"/>
        </a:p>
      </dsp:txBody>
      <dsp:txXfrm>
        <a:off x="56372" y="2869916"/>
        <a:ext cx="5280617" cy="104204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46CB6-3D97-5045-9564-264C17864E72}"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670480-3F86-CA43-80CB-B2D85B11BF1F}" type="slidenum">
              <a:rPr lang="en-GB" smtClean="0"/>
              <a:t>‹#›</a:t>
            </a:fld>
            <a:endParaRPr lang="en-GB"/>
          </a:p>
        </p:txBody>
      </p:sp>
    </p:spTree>
    <p:extLst>
      <p:ext uri="{BB962C8B-B14F-4D97-AF65-F5344CB8AC3E}">
        <p14:creationId xmlns:p14="http://schemas.microsoft.com/office/powerpoint/2010/main" val="1997373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No hands up policy – lowest ability </a:t>
            </a:r>
          </a:p>
          <a:p>
            <a:pPr marL="0" indent="0">
              <a:buNone/>
            </a:pPr>
            <a:endParaRPr lang="en-GB" dirty="0"/>
          </a:p>
          <a:p>
            <a:pPr marL="228600" indent="-228600">
              <a:buAutoNum type="arabicPeriod"/>
            </a:pPr>
            <a:endParaRPr lang="en-GB" dirty="0"/>
          </a:p>
        </p:txBody>
      </p:sp>
      <p:sp>
        <p:nvSpPr>
          <p:cNvPr id="4" name="Slide Number Placeholder 3"/>
          <p:cNvSpPr>
            <a:spLocks noGrp="1"/>
          </p:cNvSpPr>
          <p:nvPr>
            <p:ph type="sldNum" sz="quarter" idx="5"/>
          </p:nvPr>
        </p:nvSpPr>
        <p:spPr/>
        <p:txBody>
          <a:bodyPr/>
          <a:lstStyle/>
          <a:p>
            <a:fld id="{42670480-3F86-CA43-80CB-B2D85B11BF1F}" type="slidenum">
              <a:rPr lang="en-GB" smtClean="0"/>
              <a:t>2</a:t>
            </a:fld>
            <a:endParaRPr lang="en-GB"/>
          </a:p>
        </p:txBody>
      </p:sp>
    </p:spTree>
    <p:extLst>
      <p:ext uri="{BB962C8B-B14F-4D97-AF65-F5344CB8AC3E}">
        <p14:creationId xmlns:p14="http://schemas.microsoft.com/office/powerpoint/2010/main" val="3250275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Superchallenge: for a business like.. – allow them to choose the businesses they wish to focus on. </a:t>
            </a:r>
          </a:p>
          <a:p>
            <a:r>
              <a:rPr lang="en-GB" dirty="0"/>
              <a:t>Clubcard pricing</a:t>
            </a:r>
          </a:p>
          <a:p>
            <a:r>
              <a:rPr lang="en-GB" dirty="0"/>
              <a:t>Flip the questions for alternatives. </a:t>
            </a:r>
          </a:p>
          <a:p>
            <a:r>
              <a:rPr lang="en-GB" dirty="0"/>
              <a:t>Higher to lower level questions. </a:t>
            </a:r>
          </a:p>
          <a:p>
            <a:endParaRPr lang="en-GB" dirty="0"/>
          </a:p>
          <a:p>
            <a:r>
              <a:rPr lang="en-GB" dirty="0"/>
              <a:t>Green pen – AFL </a:t>
            </a:r>
          </a:p>
          <a:p>
            <a:endParaRPr lang="en-GB" dirty="0"/>
          </a:p>
        </p:txBody>
      </p:sp>
      <p:sp>
        <p:nvSpPr>
          <p:cNvPr id="4" name="Slide Number Placeholder 3"/>
          <p:cNvSpPr>
            <a:spLocks noGrp="1"/>
          </p:cNvSpPr>
          <p:nvPr>
            <p:ph type="sldNum" sz="quarter" idx="5"/>
          </p:nvPr>
        </p:nvSpPr>
        <p:spPr/>
        <p:txBody>
          <a:bodyPr/>
          <a:lstStyle/>
          <a:p>
            <a:fld id="{42670480-3F86-CA43-80CB-B2D85B11BF1F}" type="slidenum">
              <a:rPr lang="en-GB" smtClean="0"/>
              <a:t>3</a:t>
            </a:fld>
            <a:endParaRPr lang="en-GB"/>
          </a:p>
        </p:txBody>
      </p:sp>
    </p:spTree>
    <p:extLst>
      <p:ext uri="{BB962C8B-B14F-4D97-AF65-F5344CB8AC3E}">
        <p14:creationId xmlns:p14="http://schemas.microsoft.com/office/powerpoint/2010/main" val="6395015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Bloom’s Taxonomy</a:t>
            </a:r>
          </a:p>
          <a:p>
            <a:endParaRPr lang="en-GB" dirty="0"/>
          </a:p>
        </p:txBody>
      </p:sp>
      <p:sp>
        <p:nvSpPr>
          <p:cNvPr id="4" name="Slide Number Placeholder 3"/>
          <p:cNvSpPr>
            <a:spLocks noGrp="1"/>
          </p:cNvSpPr>
          <p:nvPr>
            <p:ph type="sldNum" sz="quarter" idx="5"/>
          </p:nvPr>
        </p:nvSpPr>
        <p:spPr/>
        <p:txBody>
          <a:bodyPr/>
          <a:lstStyle/>
          <a:p>
            <a:fld id="{42670480-3F86-CA43-80CB-B2D85B11BF1F}" type="slidenum">
              <a:rPr lang="en-GB" smtClean="0"/>
              <a:t>4</a:t>
            </a:fld>
            <a:endParaRPr lang="en-GB"/>
          </a:p>
        </p:txBody>
      </p:sp>
    </p:spTree>
    <p:extLst>
      <p:ext uri="{BB962C8B-B14F-4D97-AF65-F5344CB8AC3E}">
        <p14:creationId xmlns:p14="http://schemas.microsoft.com/office/powerpoint/2010/main" val="115867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2670480-3F86-CA43-80CB-B2D85B11BF1F}" type="slidenum">
              <a:rPr lang="en-GB" smtClean="0"/>
              <a:t>5</a:t>
            </a:fld>
            <a:endParaRPr lang="en-GB"/>
          </a:p>
        </p:txBody>
      </p:sp>
    </p:spTree>
    <p:extLst>
      <p:ext uri="{BB962C8B-B14F-4D97-AF65-F5344CB8AC3E}">
        <p14:creationId xmlns:p14="http://schemas.microsoft.com/office/powerpoint/2010/main" val="3815034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None/>
            </a:pPr>
            <a:r>
              <a:rPr lang="en-GB" altLang="en-US" sz="1200" dirty="0"/>
              <a:t>Price Leaders: </a:t>
            </a:r>
          </a:p>
          <a:p>
            <a:pPr>
              <a:lnSpc>
                <a:spcPct val="80000"/>
              </a:lnSpc>
              <a:buNone/>
            </a:pPr>
            <a:r>
              <a:rPr lang="en-GB" altLang="en-US" sz="1200" dirty="0"/>
              <a:t>Firms that dominate a market with an existing product set the price and other firms in the market follow suit.</a:t>
            </a:r>
          </a:p>
          <a:p>
            <a:pPr>
              <a:lnSpc>
                <a:spcPct val="80000"/>
              </a:lnSpc>
              <a:buNone/>
            </a:pPr>
            <a:endParaRPr lang="en-GB" altLang="en-US" sz="1200" dirty="0"/>
          </a:p>
          <a:p>
            <a:pPr>
              <a:lnSpc>
                <a:spcPct val="80000"/>
              </a:lnSpc>
              <a:buNone/>
            </a:pPr>
            <a:r>
              <a:rPr lang="en-GB" altLang="en-US" sz="1200" dirty="0"/>
              <a:t>It is illegal for firms to get together to set prices in order to increase the total value of the market.</a:t>
            </a:r>
          </a:p>
          <a:p>
            <a:pPr>
              <a:lnSpc>
                <a:spcPct val="80000"/>
              </a:lnSpc>
              <a:buNone/>
            </a:pPr>
            <a:endParaRPr lang="en-GB" altLang="en-US" sz="1200" dirty="0"/>
          </a:p>
          <a:p>
            <a:pPr>
              <a:lnSpc>
                <a:spcPct val="80000"/>
              </a:lnSpc>
              <a:buNone/>
            </a:pPr>
            <a:r>
              <a:rPr lang="en-GB" altLang="en-US" sz="1200" dirty="0"/>
              <a:t>Smaller firms will sometimes look to the largest firm in the market to set the price and then follow this price lead.  If the smaller firm were to lower their price below that set by the price leader it might start a price war that it has no hope of winning.</a:t>
            </a:r>
          </a:p>
          <a:p>
            <a:endParaRPr lang="en-GB" dirty="0"/>
          </a:p>
          <a:p>
            <a:r>
              <a:rPr lang="en-GB" dirty="0"/>
              <a:t>Price Takers: </a:t>
            </a:r>
          </a:p>
          <a:p>
            <a:pPr>
              <a:lnSpc>
                <a:spcPct val="90000"/>
              </a:lnSpc>
              <a:buNone/>
            </a:pPr>
            <a:r>
              <a:rPr lang="en-GB" altLang="en-US" sz="1200" dirty="0"/>
              <a:t>Smaller firms in the market who set their prices based on the market price.  This might be the price set by the market leader or it might be in a very competitive market where firms sell similar products and customers find it hard to differentiate the product.</a:t>
            </a:r>
          </a:p>
          <a:p>
            <a:pPr>
              <a:lnSpc>
                <a:spcPct val="90000"/>
              </a:lnSpc>
              <a:buNone/>
            </a:pPr>
            <a:endParaRPr lang="en-GB" altLang="en-US" sz="1200" dirty="0"/>
          </a:p>
          <a:p>
            <a:pPr>
              <a:lnSpc>
                <a:spcPct val="90000"/>
              </a:lnSpc>
              <a:buNone/>
            </a:pPr>
            <a:r>
              <a:rPr lang="en-GB" altLang="en-US" sz="1200" dirty="0"/>
              <a:t>If the small firm were to lower price in order to increase market share all other firms would have to follow suit and the customer, rather than the firm, would benefit from lower prices.  </a:t>
            </a:r>
          </a:p>
          <a:p>
            <a:pPr>
              <a:lnSpc>
                <a:spcPct val="90000"/>
              </a:lnSpc>
              <a:buNone/>
            </a:pPr>
            <a:endParaRPr lang="en-GB" altLang="en-US" sz="1200" dirty="0"/>
          </a:p>
          <a:p>
            <a:pPr>
              <a:lnSpc>
                <a:spcPct val="90000"/>
              </a:lnSpc>
              <a:buNone/>
            </a:pPr>
            <a:r>
              <a:rPr lang="en-GB" altLang="en-US" sz="1200" dirty="0"/>
              <a:t>A price leader is likely to respond to a smaller firm cutting prices by cutting prices themselves.  The small firm would be unlikely to do this because it would retain the same market share but at a lower selling price. </a:t>
            </a:r>
            <a:endParaRPr lang="en-GB" altLang="en-US" sz="1200" b="1" dirty="0"/>
          </a:p>
          <a:p>
            <a:endParaRPr lang="en-GB" dirty="0"/>
          </a:p>
        </p:txBody>
      </p:sp>
      <p:sp>
        <p:nvSpPr>
          <p:cNvPr id="4" name="Slide Number Placeholder 3"/>
          <p:cNvSpPr>
            <a:spLocks noGrp="1"/>
          </p:cNvSpPr>
          <p:nvPr>
            <p:ph type="sldNum" sz="quarter" idx="5"/>
          </p:nvPr>
        </p:nvSpPr>
        <p:spPr/>
        <p:txBody>
          <a:bodyPr/>
          <a:lstStyle/>
          <a:p>
            <a:fld id="{42670480-3F86-CA43-80CB-B2D85B11BF1F}" type="slidenum">
              <a:rPr lang="en-GB" smtClean="0"/>
              <a:t>11</a:t>
            </a:fld>
            <a:endParaRPr lang="en-GB"/>
          </a:p>
        </p:txBody>
      </p:sp>
    </p:spTree>
    <p:extLst>
      <p:ext uri="{BB962C8B-B14F-4D97-AF65-F5344CB8AC3E}">
        <p14:creationId xmlns:p14="http://schemas.microsoft.com/office/powerpoint/2010/main" val="309443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Grouping based on SEN, abilities etc. </a:t>
            </a:r>
          </a:p>
          <a:p>
            <a:endParaRPr lang="en-GB" dirty="0"/>
          </a:p>
          <a:p>
            <a:r>
              <a:rPr lang="en-GB" dirty="0"/>
              <a:t>Whilst students are presenting, the other students in the class will have the worksheet table where they will be able to add their newly acquired knowledge to the table. </a:t>
            </a:r>
          </a:p>
        </p:txBody>
      </p:sp>
      <p:sp>
        <p:nvSpPr>
          <p:cNvPr id="4" name="Slide Number Placeholder 3"/>
          <p:cNvSpPr>
            <a:spLocks noGrp="1"/>
          </p:cNvSpPr>
          <p:nvPr>
            <p:ph type="sldNum" sz="quarter" idx="5"/>
          </p:nvPr>
        </p:nvSpPr>
        <p:spPr/>
        <p:txBody>
          <a:bodyPr/>
          <a:lstStyle/>
          <a:p>
            <a:fld id="{42670480-3F86-CA43-80CB-B2D85B11BF1F}" type="slidenum">
              <a:rPr lang="en-GB" smtClean="0"/>
              <a:t>12</a:t>
            </a:fld>
            <a:endParaRPr lang="en-GB"/>
          </a:p>
        </p:txBody>
      </p:sp>
    </p:spTree>
    <p:extLst>
      <p:ext uri="{BB962C8B-B14F-4D97-AF65-F5344CB8AC3E}">
        <p14:creationId xmlns:p14="http://schemas.microsoft.com/office/powerpoint/2010/main" val="1495055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Bloom’s Taxonomy</a:t>
            </a:r>
          </a:p>
          <a:p>
            <a:endParaRPr lang="en-GB" dirty="0"/>
          </a:p>
        </p:txBody>
      </p:sp>
      <p:sp>
        <p:nvSpPr>
          <p:cNvPr id="4" name="Slide Number Placeholder 3"/>
          <p:cNvSpPr>
            <a:spLocks noGrp="1"/>
          </p:cNvSpPr>
          <p:nvPr>
            <p:ph type="sldNum" sz="quarter" idx="5"/>
          </p:nvPr>
        </p:nvSpPr>
        <p:spPr/>
        <p:txBody>
          <a:bodyPr/>
          <a:lstStyle/>
          <a:p>
            <a:fld id="{42670480-3F86-CA43-80CB-B2D85B11BF1F}" type="slidenum">
              <a:rPr lang="en-GB" smtClean="0"/>
              <a:t>14</a:t>
            </a:fld>
            <a:endParaRPr lang="en-GB"/>
          </a:p>
        </p:txBody>
      </p:sp>
    </p:spTree>
    <p:extLst>
      <p:ext uri="{BB962C8B-B14F-4D97-AF65-F5344CB8AC3E}">
        <p14:creationId xmlns:p14="http://schemas.microsoft.com/office/powerpoint/2010/main" val="103505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2634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07063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6119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03545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3/18/2025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9999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95282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3/18/2025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2953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3/18/2025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00196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38450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95954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3/18/2025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12153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3/18/2025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4075811126"/>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hyperlink" Target="http://www.exampaperspractice.co.uk/" TargetMode="External"/><Relationship Id="rId4" Type="http://schemas.openxmlformats.org/officeDocument/2006/relationships/diagramLayout" Target="../diagrams/layout3.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hyperlink" Target="http://www.exampaperspractice.co.uk/" TargetMode="Externa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13" Type="http://schemas.openxmlformats.org/officeDocument/2006/relationships/hyperlink" Target="http://www.exampaperspractice.co.uk/" TargetMode="External"/><Relationship Id="rId3" Type="http://schemas.openxmlformats.org/officeDocument/2006/relationships/notesSlide" Target="../notesSlides/notesSlide2.xml"/><Relationship Id="rId7" Type="http://schemas.openxmlformats.org/officeDocument/2006/relationships/diagramLayout" Target="../diagrams/layout1.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Data" Target="../diagrams/data1.xml"/><Relationship Id="rId11" Type="http://schemas.openxmlformats.org/officeDocument/2006/relationships/image" Target="../media/image2.png"/><Relationship Id="rId5" Type="http://schemas.openxmlformats.org/officeDocument/2006/relationships/hyperlink" Target="https://www.publicdomainpictures.net/en/view-image.php?image=52654&amp;picture=hand-symbol" TargetMode="External"/><Relationship Id="rId10" Type="http://schemas.microsoft.com/office/2007/relationships/diagramDrawing" Target="../diagrams/drawing1.xml"/><Relationship Id="rId4" Type="http://schemas.openxmlformats.org/officeDocument/2006/relationships/image" Target="../media/image5.jpe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hyperlink" Target="http://www.exampaperspractice.co.uk/" TargetMode="External"/><Relationship Id="rId4" Type="http://schemas.openxmlformats.org/officeDocument/2006/relationships/diagramLayout" Target="../diagrams/layout2.xm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B44E38C-D74E-7C3D-C940-962B37221ACE}"/>
              </a:ext>
            </a:extLst>
          </p:cNvPr>
          <p:cNvPicPr>
            <a:picLocks noChangeAspect="1"/>
          </p:cNvPicPr>
          <p:nvPr/>
        </p:nvPicPr>
        <p:blipFill rotWithShape="1">
          <a:blip r:embed="rId2"/>
          <a:srcRect l="11852" t="9090" r="6" b="6"/>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04553" y="3091928"/>
            <a:ext cx="9078562" cy="2387600"/>
          </a:xfrm>
        </p:spPr>
        <p:txBody>
          <a:bodyPr>
            <a:normAutofit/>
          </a:bodyPr>
          <a:lstStyle/>
          <a:p>
            <a:pPr algn="l"/>
            <a:r>
              <a:rPr lang="en-GB" sz="5100"/>
              <a:t>2.2.2 Competing on price</a:t>
            </a:r>
            <a:br>
              <a:rPr lang="en-GB" sz="5100"/>
            </a:br>
            <a:r>
              <a:rPr lang="en-GB" sz="5100"/>
              <a:t>2.2 Firms, consumers and elasticities of demand</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04553" y="5624945"/>
            <a:ext cx="9078562" cy="592975"/>
          </a:xfrm>
        </p:spPr>
        <p:txBody>
          <a:bodyPr anchor="ctr">
            <a:normAutofit/>
          </a:bodyPr>
          <a:lstStyle/>
          <a:p>
            <a:pPr algn="l"/>
            <a:endParaRPr lang="en-GB"/>
          </a:p>
        </p:txBody>
      </p:sp>
      <p:pic>
        <p:nvPicPr>
          <p:cNvPr id="4" name="Picture 3">
            <a:extLst>
              <a:ext uri="{FF2B5EF4-FFF2-40B4-BE49-F238E27FC236}">
                <a16:creationId xmlns:a16="http://schemas.microsoft.com/office/drawing/2014/main" id="{65F081D6-85C3-C9DC-3707-2F4D3D9D03A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DBD5EE53-6964-1D2B-97FF-B5CB63AFBC9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4BECDD79-8ADE-9F9B-79E3-C08F1CD9BE6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FD03F68-C74F-5083-B876-C6728A202AA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2991063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GB" dirty="0"/>
              <a:t>Predatory pricing</a:t>
            </a:r>
          </a:p>
        </p:txBody>
      </p:sp>
      <p:pic>
        <p:nvPicPr>
          <p:cNvPr id="6" name="Picture 5">
            <a:extLst>
              <a:ext uri="{FF2B5EF4-FFF2-40B4-BE49-F238E27FC236}">
                <a16:creationId xmlns:a16="http://schemas.microsoft.com/office/drawing/2014/main" id="{C966DA90-13D0-92B9-40EE-59E11CF8F5A5}"/>
              </a:ext>
            </a:extLst>
          </p:cNvPr>
          <p:cNvPicPr>
            <a:picLocks noChangeAspect="1"/>
          </p:cNvPicPr>
          <p:nvPr/>
        </p:nvPicPr>
        <p:blipFill rotWithShape="1">
          <a:blip r:embed="rId2"/>
          <a:srcRect l="15817" r="24176" b="5"/>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2"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5" name="Content Placeholder 2">
            <a:extLst>
              <a:ext uri="{FF2B5EF4-FFF2-40B4-BE49-F238E27FC236}">
                <a16:creationId xmlns:a16="http://schemas.microsoft.com/office/drawing/2014/main" id="{17EAFC56-A08E-92FD-13CC-0C283CBD5B94}"/>
              </a:ext>
            </a:extLst>
          </p:cNvPr>
          <p:cNvGraphicFramePr>
            <a:graphicFrameLocks noGrp="1"/>
          </p:cNvGraphicFramePr>
          <p:nvPr>
            <p:ph idx="1"/>
            <p:extLst>
              <p:ext uri="{D42A27DB-BD31-4B8C-83A1-F6EECF244321}">
                <p14:modId xmlns:p14="http://schemas.microsoft.com/office/powerpoint/2010/main" val="1572242223"/>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9236D3C-7E37-B4AA-02E6-A8F306372F0C}"/>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77B2DDDA-4244-DF29-E6E1-91E1D118092C}"/>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13811275-AEA2-584F-6599-2408DF99DCD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F1B890C-2674-9125-1417-61BE3B8FF36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410703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09F1D5-B0F1-4714-A239-E5B61C1619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228FB460-D3FF-4440-A020-05982A09E5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0546" y="1011045"/>
            <a:ext cx="4369859" cy="4369859"/>
          </a:xfrm>
          <a:prstGeom prst="roundRect">
            <a:avLst>
              <a:gd name="adj" fmla="val 275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56826" y="1112969"/>
            <a:ext cx="3937298" cy="4166010"/>
          </a:xfrm>
        </p:spPr>
        <p:txBody>
          <a:bodyPr>
            <a:normAutofit/>
          </a:bodyPr>
          <a:lstStyle/>
          <a:p>
            <a:r>
              <a:rPr lang="en-GB">
                <a:solidFill>
                  <a:srgbClr val="FFFFFF"/>
                </a:solidFill>
              </a:rPr>
              <a:t>Pricing Strategies</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anchor="t">
            <a:normAutofit/>
          </a:bodyPr>
          <a:lstStyle/>
          <a:p>
            <a:pPr marL="0" lvl="0" indent="0">
              <a:spcBef>
                <a:spcPts val="1800"/>
              </a:spcBef>
              <a:spcAft>
                <a:spcPts val="0"/>
              </a:spcAft>
              <a:buClr>
                <a:srgbClr val="7A7A7A"/>
              </a:buClr>
              <a:buSzPct val="80000"/>
              <a:buNone/>
            </a:pPr>
            <a:r>
              <a:rPr lang="en-GB" sz="1500" dirty="0"/>
              <a:t>Competitive pricing</a:t>
            </a:r>
            <a:endParaRPr lang="en-GB" sz="1500" dirty="0">
              <a:latin typeface="Calibri"/>
              <a:cs typeface="Calibri" panose="020F0502020204030204"/>
            </a:endParaRPr>
          </a:p>
          <a:p>
            <a:pPr marL="457200" lvl="0" indent="-457200">
              <a:spcBef>
                <a:spcPts val="1800"/>
              </a:spcBef>
              <a:spcAft>
                <a:spcPts val="0"/>
              </a:spcAft>
              <a:buClr>
                <a:srgbClr val="7A7A7A"/>
              </a:buClr>
              <a:buSzPct val="80000"/>
              <a:buFont typeface="Wingdings" pitchFamily="2" charset="2"/>
              <a:buChar char=""/>
            </a:pPr>
            <a:r>
              <a:rPr lang="en-GB" sz="1500" dirty="0">
                <a:latin typeface="Calibri"/>
              </a:rPr>
              <a:t>Prices are based on the prices charged by competitors, maybe the same or slightly lower, firms will try to compete on other aspects of the marketing mix.</a:t>
            </a:r>
            <a:endParaRPr lang="en-GB" sz="1500" dirty="0">
              <a:latin typeface="Calibri"/>
              <a:cs typeface="Calibri"/>
            </a:endParaRPr>
          </a:p>
          <a:p>
            <a:pPr marL="457200" lvl="0" indent="-457200">
              <a:spcBef>
                <a:spcPts val="1800"/>
              </a:spcBef>
              <a:spcAft>
                <a:spcPts val="0"/>
              </a:spcAft>
              <a:buClr>
                <a:srgbClr val="7A7A7A"/>
              </a:buClr>
              <a:buSzPct val="80000"/>
              <a:buFont typeface="Wingdings" pitchFamily="2" charset="2"/>
              <a:buChar char=""/>
            </a:pPr>
            <a:endParaRPr lang="en-GB" sz="1500">
              <a:latin typeface="Calibri"/>
            </a:endParaRPr>
          </a:p>
          <a:p>
            <a:pPr marL="457200" lvl="0" indent="-457200">
              <a:spcBef>
                <a:spcPts val="1800"/>
              </a:spcBef>
              <a:spcAft>
                <a:spcPts val="0"/>
              </a:spcAft>
              <a:buClr>
                <a:srgbClr val="7A7A7A"/>
              </a:buClr>
              <a:buSzPct val="80000"/>
              <a:buFont typeface="Wingdings" pitchFamily="2" charset="2"/>
              <a:buChar char=""/>
            </a:pPr>
            <a:endParaRPr lang="en-GB" sz="1500">
              <a:latin typeface="Calibri"/>
            </a:endParaRPr>
          </a:p>
          <a:p>
            <a:pPr marL="0" indent="0">
              <a:spcBef>
                <a:spcPts val="1800"/>
              </a:spcBef>
              <a:buClr>
                <a:srgbClr val="7A7A7A"/>
              </a:buClr>
              <a:buSzPct val="80000"/>
              <a:buNone/>
            </a:pPr>
            <a:r>
              <a:rPr lang="en-GB" sz="1500" dirty="0"/>
              <a:t>Psychological pricing</a:t>
            </a:r>
            <a:endParaRPr lang="en-GB" sz="1500" dirty="0">
              <a:latin typeface="Calibri"/>
              <a:cs typeface="Calibri" panose="020F0502020204030204"/>
            </a:endParaRPr>
          </a:p>
          <a:p>
            <a:pPr marL="457200" lvl="0" indent="-457200">
              <a:spcBef>
                <a:spcPts val="1800"/>
              </a:spcBef>
              <a:spcAft>
                <a:spcPts val="0"/>
              </a:spcAft>
              <a:buClr>
                <a:srgbClr val="7A7A7A"/>
              </a:buClr>
              <a:buSzPct val="80000"/>
              <a:buFont typeface="Wingdings" pitchFamily="2" charset="2"/>
              <a:buChar char=""/>
            </a:pPr>
            <a:r>
              <a:rPr lang="en-GB" altLang="en-US" sz="1500" dirty="0">
                <a:latin typeface="Calibri"/>
              </a:rPr>
              <a:t>Psychological pricing occurs when a firm sets a price for the product in order to entice the customer into making a purchase by making it sound cheaper than it actually is</a:t>
            </a:r>
            <a:endParaRPr lang="en-GB" altLang="en-US" sz="1500" dirty="0">
              <a:latin typeface="Calibri"/>
              <a:cs typeface="Calibri"/>
            </a:endParaRPr>
          </a:p>
          <a:p>
            <a:pPr marL="457200" lvl="0" indent="-457200">
              <a:spcBef>
                <a:spcPts val="1800"/>
              </a:spcBef>
              <a:spcAft>
                <a:spcPts val="0"/>
              </a:spcAft>
              <a:buClr>
                <a:srgbClr val="7A7A7A"/>
              </a:buClr>
              <a:buSzPct val="80000"/>
              <a:buFont typeface="Wingdings" pitchFamily="2" charset="2"/>
              <a:buChar char=""/>
            </a:pPr>
            <a:r>
              <a:rPr lang="en-GB" altLang="en-US" sz="1500" dirty="0">
                <a:latin typeface="Calibri"/>
              </a:rPr>
              <a:t>A common example of psychological pricing is when a firm charges £9.99 rather than £10.00.</a:t>
            </a:r>
            <a:endParaRPr lang="en-GB" altLang="en-US" sz="1500" dirty="0">
              <a:latin typeface="Calibri"/>
              <a:cs typeface="Calibri"/>
            </a:endParaRPr>
          </a:p>
          <a:p>
            <a:pPr marL="0" indent="0">
              <a:spcBef>
                <a:spcPts val="1800"/>
              </a:spcBef>
              <a:buClr>
                <a:srgbClr val="7A7A7A"/>
              </a:buClr>
              <a:buSzPct val="80000"/>
              <a:buNone/>
            </a:pPr>
            <a:endParaRPr lang="en-GB" sz="1500" dirty="0">
              <a:latin typeface="Calibri"/>
              <a:cs typeface="Calibri"/>
            </a:endParaRPr>
          </a:p>
          <a:p>
            <a:pPr marL="0" indent="0">
              <a:buNone/>
            </a:pPr>
            <a:endParaRPr lang="en-GB" sz="150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18308"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78C5D42-30B1-355B-044D-EBE2527CA12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C33C6073-D243-E4C1-84F1-2F37AB7D06A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08679699-92BC-4FB9-BBE3-8E3632EA802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CFB97DC-0177-C686-B9E3-24C813FD9DF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32495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A99050EE-26AF-4253-BD50-F0FCD965A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284" y="575361"/>
            <a:ext cx="5707277" cy="5707277"/>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25EB1B2-FE70-468A-9DFD-14C46BBA20E5}"/>
              </a:ext>
            </a:extLst>
          </p:cNvPr>
          <p:cNvSpPr>
            <a:spLocks noGrp="1"/>
          </p:cNvSpPr>
          <p:nvPr>
            <p:ph type="title"/>
          </p:nvPr>
        </p:nvSpPr>
        <p:spPr>
          <a:xfrm>
            <a:off x="838200" y="1748452"/>
            <a:ext cx="4974771" cy="3587786"/>
          </a:xfrm>
        </p:spPr>
        <p:txBody>
          <a:bodyPr>
            <a:normAutofit/>
          </a:bodyPr>
          <a:lstStyle/>
          <a:p>
            <a:pPr algn="ctr"/>
            <a:r>
              <a:rPr lang="en-GB">
                <a:solidFill>
                  <a:schemeClr val="bg1"/>
                </a:solidFill>
              </a:rPr>
              <a:t>Task</a:t>
            </a:r>
          </a:p>
        </p:txBody>
      </p:sp>
      <p:grpSp>
        <p:nvGrpSpPr>
          <p:cNvPr id="15"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3117" y="1193254"/>
            <a:ext cx="1291642" cy="429215"/>
            <a:chOff x="2504802" y="1755501"/>
            <a:chExt cx="1598829" cy="531293"/>
          </a:xfrm>
          <a:solidFill>
            <a:schemeClr val="bg1"/>
          </a:solidFill>
        </p:grpSpPr>
        <p:sp>
          <p:nvSpPr>
            <p:cNvPr id="16" name="Freeform: Shape 15">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endParaRPr lang="en-US"/>
            </a:p>
          </p:txBody>
        </p:sp>
      </p:grpSp>
      <p:sp>
        <p:nvSpPr>
          <p:cNvPr id="19" name="Graphic 212">
            <a:extLst>
              <a:ext uri="{FF2B5EF4-FFF2-40B4-BE49-F238E27FC236}">
                <a16:creationId xmlns:a16="http://schemas.microsoft.com/office/drawing/2014/main" id="{D0C78466-EB6E-45A0-99A6-A00789ACD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rgbClr val="FFFFFF"/>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sp>
        <p:nvSpPr>
          <p:cNvPr id="21" name="Graphic 212">
            <a:extLst>
              <a:ext uri="{FF2B5EF4-FFF2-40B4-BE49-F238E27FC236}">
                <a16:creationId xmlns:a16="http://schemas.microsoft.com/office/drawing/2014/main" id="{E99F76E4-5DFD-4DBE-B042-66FBCD118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97727" y="421588"/>
            <a:ext cx="1291468" cy="1291468"/>
          </a:xfrm>
          <a:custGeom>
            <a:avLst/>
            <a:gdLst>
              <a:gd name="connsiteX0" fmla="*/ 403574 w 807148"/>
              <a:gd name="connsiteY0" fmla="*/ 0 h 807148"/>
              <a:gd name="connsiteX1" fmla="*/ 0 w 807148"/>
              <a:gd name="connsiteY1" fmla="*/ 403574 h 807148"/>
              <a:gd name="connsiteX2" fmla="*/ 403574 w 807148"/>
              <a:gd name="connsiteY2" fmla="*/ 807149 h 807148"/>
              <a:gd name="connsiteX3" fmla="*/ 807149 w 807148"/>
              <a:gd name="connsiteY3" fmla="*/ 403574 h 807148"/>
              <a:gd name="connsiteX4" fmla="*/ 403574 w 807148"/>
              <a:gd name="connsiteY4" fmla="*/ 0 h 807148"/>
              <a:gd name="connsiteX5" fmla="*/ 403574 w 807148"/>
              <a:gd name="connsiteY5" fmla="*/ 667988 h 807148"/>
              <a:gd name="connsiteX6" fmla="*/ 139160 w 807148"/>
              <a:gd name="connsiteY6" fmla="*/ 403574 h 807148"/>
              <a:gd name="connsiteX7" fmla="*/ 403574 w 807148"/>
              <a:gd name="connsiteY7" fmla="*/ 139160 h 807148"/>
              <a:gd name="connsiteX8" fmla="*/ 667988 w 807148"/>
              <a:gd name="connsiteY8" fmla="*/ 403574 h 807148"/>
              <a:gd name="connsiteX9" fmla="*/ 403574 w 807148"/>
              <a:gd name="connsiteY9" fmla="*/ 667988 h 807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7148" h="807148">
                <a:moveTo>
                  <a:pt x="403574" y="0"/>
                </a:moveTo>
                <a:cubicBezTo>
                  <a:pt x="180689" y="0"/>
                  <a:pt x="0" y="180689"/>
                  <a:pt x="0" y="403574"/>
                </a:cubicBezTo>
                <a:cubicBezTo>
                  <a:pt x="0" y="626459"/>
                  <a:pt x="180689" y="807149"/>
                  <a:pt x="403574" y="807149"/>
                </a:cubicBezTo>
                <a:cubicBezTo>
                  <a:pt x="626459" y="807149"/>
                  <a:pt x="807149" y="626459"/>
                  <a:pt x="807149" y="403574"/>
                </a:cubicBezTo>
                <a:cubicBezTo>
                  <a:pt x="807149" y="180689"/>
                  <a:pt x="626459" y="0"/>
                  <a:pt x="403574" y="0"/>
                </a:cubicBezTo>
                <a:close/>
                <a:moveTo>
                  <a:pt x="403574" y="667988"/>
                </a:moveTo>
                <a:cubicBezTo>
                  <a:pt x="257556" y="667988"/>
                  <a:pt x="139160" y="549593"/>
                  <a:pt x="139160" y="403574"/>
                </a:cubicBezTo>
                <a:cubicBezTo>
                  <a:pt x="139160" y="257556"/>
                  <a:pt x="257556" y="139160"/>
                  <a:pt x="403574" y="139160"/>
                </a:cubicBezTo>
                <a:cubicBezTo>
                  <a:pt x="549593" y="139160"/>
                  <a:pt x="667988" y="257556"/>
                  <a:pt x="667988" y="403574"/>
                </a:cubicBezTo>
                <a:cubicBezTo>
                  <a:pt x="667988" y="549593"/>
                  <a:pt x="549593" y="667988"/>
                  <a:pt x="403574" y="667988"/>
                </a:cubicBezTo>
                <a:close/>
              </a:path>
            </a:pathLst>
          </a:cu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lt1"/>
              </a:solidFill>
            </a:endParaRPr>
          </a:p>
        </p:txBody>
      </p:sp>
      <p:grpSp>
        <p:nvGrpSpPr>
          <p:cNvPr id="23" name="Graphic 4">
            <a:extLst>
              <a:ext uri="{FF2B5EF4-FFF2-40B4-BE49-F238E27FC236}">
                <a16:creationId xmlns:a16="http://schemas.microsoft.com/office/drawing/2014/main" id="{5468B3A9-705E-43C3-A742-0619B0D8F2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solidFill>
        </p:grpSpPr>
        <p:sp>
          <p:nvSpPr>
            <p:cNvPr id="24" name="Freeform: Shape 23">
              <a:extLst>
                <a:ext uri="{FF2B5EF4-FFF2-40B4-BE49-F238E27FC236}">
                  <a16:creationId xmlns:a16="http://schemas.microsoft.com/office/drawing/2014/main" id="{29D439AD-5D67-497C-B831-D17FC3E592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23F54BF2-C71C-45C5-9408-3B5E011B0F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2BBABE17-DB56-44AB-934B-63C07C79F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B483D20-A128-4076-AF54-88646172B8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E5EFA818-FDDA-49E9-B11F-E9DC1854A9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A1F8728-F8F7-4828-A718-A15E7663EA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8DA1F73F-AA1D-41D7-BAAB-292FD94A3E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D9441DEA-C85E-4B9C-A48D-8437854C4C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5EBAA20-1368-4495-8D7C-820FAD8EC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0FB92591-626C-4D2B-A3E6-EC8742D67B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D392448D-513F-4528-9D8D-A151982041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1946BAE-1546-4EA4-A108-A799BF5D2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42A8EC93-6A35-4D37-A8CB-59362BF875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AFC3ECA2-E914-4D83-ABF9-B9FFD96E92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12B1108-9AAC-4F10-A64F-0D6963E518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284CDA0C-B2AB-4791-83B1-C053C061D6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F857BF6B-E0CA-49C0-8827-B44CE8B928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6D7B06A7-ADDF-4F27-B11F-08422FC180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E8B0DA6C-71D7-4FCB-AE4C-035E0ADB50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EB078173-ADFB-480D-91A4-4D71C01098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AA4027A-C97B-4C9A-B04C-EBE2112200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C06DA92D-C6D0-4C7D-98CF-D9576912E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D6601653-3941-4C9B-BD39-62EECE23AE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2BC4A394-4FFE-4BFE-9A59-2B624E071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EB4EABA5-FDCF-4F6F-8FF1-6FDFF50580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0F3C940-2320-488A-B24C-AB0A4FB539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F525BA82-37D8-47ED-AFF6-AE57124A4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C2D78955-C80F-4DA3-83AA-D28A5A6FA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BC23DAAC-7C06-4012-8CBB-8E3126B68B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60D19F80-DC80-49EC-8EDD-7889092C18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11F50BB3-EA39-4693-BAE1-1101EF0A41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00EFD45B-69A8-47F6-A5BF-779F7EB49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9E53C464-7272-4EBC-830B-CB29A9698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B6BF10CE-C2AD-487A-9402-8D5C746EC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1064C7FE-F8EB-47EF-97FA-348A520599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A991C553-06A1-4F26-BBBC-80F7E11E7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CE9C081-2191-4C84-956E-F106BB015C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292F6F03-BC34-40C6-8F17-7A169CD72F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A5101B80-7351-4F0F-AB7D-3E40B4D266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0570EE1D-95AC-4660-8E96-7C8A36FEB6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385D9A56-2D15-4E0A-B981-E168F09064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28D0BA2F-9273-4EAA-AD17-C4EFE1140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512CC54E-7976-4DC9-984C-45C2A23A7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C8A3FC72-9FF9-41F6-97E0-45A0FEE946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48918C16-C9B6-40D5-93A0-DB547B644A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A05612C6-4858-4854-A3D3-90CF1E1C75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A8E88D77-C726-4008-849C-DA7361F885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24CFE7CA-C955-4365-90C3-6272CB9A3C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38B43FC8-B81C-490A-A346-4C6235DA8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14D0221-0C97-4C71-B535-7506956EF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D0C44EA-BD25-49A3-9EB8-9D8DED7C19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A3C9CCF2-15CC-4F7D-87F5-7FFEBAC9C2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8AA321D8-1D2C-472C-A2DB-EBB74498DD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24680C1-4BB5-45DB-A558-82514418CF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C94F4CEF-82DD-4CFB-8EE3-4AB115F6A0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4F186C9C-C620-4426-A674-E40F808F66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8929942C-BA3F-40EF-94DD-4A5C22C5B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D234974B-3555-465B-95A7-1C63CE738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E38F9FD-48AC-4C3E-9E75-D1C0B555E0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3AA72E26-5C3D-4231-9042-E00AE43E8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684433D-3C9E-4C19-A801-D51CF3064F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DADB0C3D-A021-4F40-93B3-76B61334FD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41781C18-F408-401D-8A86-99FFBB9895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D958D9F-E4B0-48B1-ADA4-3053AFB5D9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3EFCD46-F0FB-499C-81B9-3508FE5C8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B6A130F-CB85-4BDA-8DDF-8DAAB2F7D0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9359DA40-CA94-4B1F-9BE6-C800BEEC77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73304FCD-8DAD-4BC8-A16E-84DDCA07FF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BCB4864C-8F67-4BE7-89CC-664EA25EC5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845F543D-67FC-4640-A2A1-69DA6D0528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DBDB2A9C-60E5-4F7E-BA2B-4DD1595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72B10DA2-D88E-4952-BDB5-102E61B4B2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C5F5BED-3698-4F52-9977-D8CA2DC03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E19CCEBC-AD20-45B2-A751-42B40BB31C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3A978AD9-9A35-4B89-B3BC-61E54AD9EB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77D8C808-AFC9-42DD-B253-0048903791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EECD0BF1-7C64-407E-8306-4C447B1D32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953B0F94-AC35-4CB2-878D-1DC7D68BE9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08EA50C2-BB5F-4368-AA91-67B207C1AB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DE45A7FE-0A45-45F6-8417-EBDA5A12D8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A8B8DC8-F88C-432E-A8C2-8D13FE874F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D02C5430-233D-49F7-B852-181D2B2F61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76DB286F-9E15-441C-8697-57007B76C1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534DC0EE-15B7-44AE-A7DC-8B5E22688A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4FBE9900-F640-4248-9C4C-EDBE5E00AF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37FF04AF-F86B-49F8-AAB5-DA696591A1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710DCFEA-4572-47A3-A6BE-7B21F5758C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A42ED8E-CCC8-478F-9EF4-625B633071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146DF8F4-DF09-4E6C-887F-C9269E56A5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7FF3916E-5C82-4956-A88B-81BFAC91B8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7E5CF7AE-ED45-4AB5-9AEB-56FC964BFA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7CFB132C-BEB1-4897-B1A4-97422811F6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4EE49F21-E336-41BC-8256-85A9AB597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C62510EE-BDCD-4393-9AD7-2D0C9A722D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2420F94B-4F00-4C6C-97E3-BA5B5E6871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E712560A-A110-4132-85D5-21BBBFA8C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D1E3102B-23D5-43AE-A67D-583AAA52B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9D5ABE4E-EB80-423C-BBCE-9C1B77D9B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BEB8CCC5-38F5-4892-A00B-14B645BBDF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8860175F-F7D5-4464-AD61-5B435528FE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E28C20B0-98AA-4A5B-8CE1-236A3F6CAA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8A56719F-13F0-4B75-8C04-DAACD8FD86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B30555DA-285C-4859-83DE-B16FF6DB13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67AF00E9-C8D6-41C4-9703-5468F51639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D07F88BD-A2E8-4F25-BB43-9372C6C9F3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DFAE35DA-8283-4F4B-8C00-FF8EFE39B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4340DEBE-A255-48E2-B7B2-AE881651C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FE968FB9-507A-4F2E-B346-15995081B1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4DA99BD8-9C2B-46BF-AA27-ED405540D1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50C84F67-D2C2-48DF-8537-DF99C6024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F5CAEB9A-26A6-4FBF-916B-19FC9B0BFC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E4DEDE1B-4819-4E4B-849E-330D7DF56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C441B73E-F19C-4313-8F46-F600603B36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014FE805-EF51-4859-A6DF-CF75F9A0F5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624CF2A5-BD9E-4570-8560-063BC70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6BEC415C-7946-43B2-9AC8-348B6B5CD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B615AD5-3365-43D4-8E16-377A2A2F97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9D184DFD-DD33-491E-90FF-6E4ECA266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1B62FE1-0262-4B09-ABEA-8AA010137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20C539C6-FAA9-4EBE-93D9-1F946E144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8C6EF3FF-09E5-4099-A49B-CA364A6E83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B3C5E06F-8F1E-4771-AAE4-B34B1D6A3D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538D5AE9-76CC-4AE4-B026-656EDCB01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30F1A9B9-52AB-4527-BD4A-1802F7C960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6A57D78-C020-4EEF-971D-0C8802889A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7666D7A3-5ABF-4EDE-A0C5-F2099B2D86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3BC460A-E0FF-4658-A2FD-A3AF4D51D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26467CC2-3AB3-4D37-8323-385B7399F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2" name="Freeform: Shape 151">
              <a:extLst>
                <a:ext uri="{FF2B5EF4-FFF2-40B4-BE49-F238E27FC236}">
                  <a16:creationId xmlns:a16="http://schemas.microsoft.com/office/drawing/2014/main" id="{563A1F58-33CE-4EDF-B902-3F43F69DA2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3" name="Freeform: Shape 152">
              <a:extLst>
                <a:ext uri="{FF2B5EF4-FFF2-40B4-BE49-F238E27FC236}">
                  <a16:creationId xmlns:a16="http://schemas.microsoft.com/office/drawing/2014/main" id="{DDCFAB2F-7E88-4A57-999A-2506A1FE7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4" name="Freeform: Shape 153">
              <a:extLst>
                <a:ext uri="{FF2B5EF4-FFF2-40B4-BE49-F238E27FC236}">
                  <a16:creationId xmlns:a16="http://schemas.microsoft.com/office/drawing/2014/main" id="{571BEB66-3787-441F-BB54-80C05C6F130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641DC095-611E-4979-8664-6C0EB878F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210B9ECF-D859-4919-A9D6-3208548F0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57" name="Freeform: Shape 156">
              <a:extLst>
                <a:ext uri="{FF2B5EF4-FFF2-40B4-BE49-F238E27FC236}">
                  <a16:creationId xmlns:a16="http://schemas.microsoft.com/office/drawing/2014/main" id="{4FBC31D4-7E98-452C-8A87-822DE0432C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302346C-F328-435B-87ED-447C6F8542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B94F507E-9E94-432E-AE8A-A6CB2C5D05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1FFAC4F0-FD7F-4943-B60E-E276F8B23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61" name="Freeform: Shape 160">
              <a:extLst>
                <a:ext uri="{FF2B5EF4-FFF2-40B4-BE49-F238E27FC236}">
                  <a16:creationId xmlns:a16="http://schemas.microsoft.com/office/drawing/2014/main" id="{A8A5D871-92FD-43C3-BF94-0B524FA7D3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6A79A241-1665-453E-ADD4-18892D4F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63" name="Freeform: Shape 162">
              <a:extLst>
                <a:ext uri="{FF2B5EF4-FFF2-40B4-BE49-F238E27FC236}">
                  <a16:creationId xmlns:a16="http://schemas.microsoft.com/office/drawing/2014/main" id="{81EABE18-4189-4E07-93C9-9B76673E3E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B658A0EE-6F09-4EF7-B5E7-F23A556BD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5" name="Freeform: Shape 164">
              <a:extLst>
                <a:ext uri="{FF2B5EF4-FFF2-40B4-BE49-F238E27FC236}">
                  <a16:creationId xmlns:a16="http://schemas.microsoft.com/office/drawing/2014/main" id="{15EB019C-C95B-4DE3-BD17-DC20F8007A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2948B3ED-79C1-47C8-B712-0BFB5536C3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67" name="Freeform: Shape 166">
              <a:extLst>
                <a:ext uri="{FF2B5EF4-FFF2-40B4-BE49-F238E27FC236}">
                  <a16:creationId xmlns:a16="http://schemas.microsoft.com/office/drawing/2014/main" id="{13387DB9-900B-422D-90F7-C5C7EB5D59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68" name="Freeform: Shape 167">
              <a:extLst>
                <a:ext uri="{FF2B5EF4-FFF2-40B4-BE49-F238E27FC236}">
                  <a16:creationId xmlns:a16="http://schemas.microsoft.com/office/drawing/2014/main" id="{48FDCCF3-E6D6-4CD0-9D47-02FE785C7A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BC14E8F6-33F6-47CE-9A24-EA71D71496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F78CC38F-63FC-4552-B17B-8D79D3C8F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1" name="Freeform: Shape 170">
              <a:extLst>
                <a:ext uri="{FF2B5EF4-FFF2-40B4-BE49-F238E27FC236}">
                  <a16:creationId xmlns:a16="http://schemas.microsoft.com/office/drawing/2014/main" id="{89042823-A002-49CE-B03D-ED1291DC13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96EFC6CE-198B-489B-B1EE-72CE84262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3" name="Freeform: Shape 172">
              <a:extLst>
                <a:ext uri="{FF2B5EF4-FFF2-40B4-BE49-F238E27FC236}">
                  <a16:creationId xmlns:a16="http://schemas.microsoft.com/office/drawing/2014/main" id="{49FEA23D-54D9-45D7-9325-1E2F638C9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2DB04EE3-370F-49CE-BCFE-C2999C3CF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5" name="Freeform: Shape 174">
              <a:extLst>
                <a:ext uri="{FF2B5EF4-FFF2-40B4-BE49-F238E27FC236}">
                  <a16:creationId xmlns:a16="http://schemas.microsoft.com/office/drawing/2014/main" id="{8BCBCC34-797D-41A8-8AD1-7E03E1BBFF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6" name="Freeform: Shape 175">
              <a:extLst>
                <a:ext uri="{FF2B5EF4-FFF2-40B4-BE49-F238E27FC236}">
                  <a16:creationId xmlns:a16="http://schemas.microsoft.com/office/drawing/2014/main" id="{AFF5C1F8-0EDE-4835-89E6-1FCB2EA395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7" name="Freeform: Shape 176">
              <a:extLst>
                <a:ext uri="{FF2B5EF4-FFF2-40B4-BE49-F238E27FC236}">
                  <a16:creationId xmlns:a16="http://schemas.microsoft.com/office/drawing/2014/main" id="{6171D504-6300-457C-AFCC-064DBB3FCC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78" name="Freeform: Shape 177">
              <a:extLst>
                <a:ext uri="{FF2B5EF4-FFF2-40B4-BE49-F238E27FC236}">
                  <a16:creationId xmlns:a16="http://schemas.microsoft.com/office/drawing/2014/main" id="{62ACE739-C8C4-4495-B04C-C3AFC44811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79" name="Freeform: Shape 178">
              <a:extLst>
                <a:ext uri="{FF2B5EF4-FFF2-40B4-BE49-F238E27FC236}">
                  <a16:creationId xmlns:a16="http://schemas.microsoft.com/office/drawing/2014/main" id="{3F4771CD-CDCA-4FFE-8EF5-E42D1781E7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A10C0BFE-A8F9-4E21-9DFD-37A4D26C62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4D8D4EF9-4EF7-4538-A4AE-439F9335EA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E0500AB-5662-43B9-95C2-2EC80CC54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984021AD-A6A2-4CDA-A953-72FBA7598B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D1FBF47-CAC8-4385-9DC7-C9BB6167E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5" name="Freeform: Shape 184">
              <a:extLst>
                <a:ext uri="{FF2B5EF4-FFF2-40B4-BE49-F238E27FC236}">
                  <a16:creationId xmlns:a16="http://schemas.microsoft.com/office/drawing/2014/main" id="{FBAEE482-005F-4288-8D66-09EA246C4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2C5DCF49-33DE-4AFF-818E-42F59F280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187" name="Freeform: Shape 186">
              <a:extLst>
                <a:ext uri="{FF2B5EF4-FFF2-40B4-BE49-F238E27FC236}">
                  <a16:creationId xmlns:a16="http://schemas.microsoft.com/office/drawing/2014/main" id="{866903F3-208B-46D5-925B-254DC74291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8" name="Freeform: Shape 187">
              <a:extLst>
                <a:ext uri="{FF2B5EF4-FFF2-40B4-BE49-F238E27FC236}">
                  <a16:creationId xmlns:a16="http://schemas.microsoft.com/office/drawing/2014/main" id="{2550D219-E342-4A38-BB89-575C1EE7A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89" name="Freeform: Shape 188">
              <a:extLst>
                <a:ext uri="{FF2B5EF4-FFF2-40B4-BE49-F238E27FC236}">
                  <a16:creationId xmlns:a16="http://schemas.microsoft.com/office/drawing/2014/main" id="{5B5485FC-95D0-4660-9594-2C9BD3B77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190" name="Freeform: Shape 189">
              <a:extLst>
                <a:ext uri="{FF2B5EF4-FFF2-40B4-BE49-F238E27FC236}">
                  <a16:creationId xmlns:a16="http://schemas.microsoft.com/office/drawing/2014/main" id="{2EA358DA-C7E8-4DF8-B7D6-CC58295655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7990E8BB-4369-4845-8436-A6F3FE1D1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D6C050C5-1951-434B-A7FE-D271E73F82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grpSp>
        <p:nvGrpSpPr>
          <p:cNvPr id="194" name="Graphic 4">
            <a:extLst>
              <a:ext uri="{FF2B5EF4-FFF2-40B4-BE49-F238E27FC236}">
                <a16:creationId xmlns:a16="http://schemas.microsoft.com/office/drawing/2014/main" id="{773717CC-ECEE-4ABF-BA61-C59F468017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80915" y="4748271"/>
            <a:ext cx="1330536" cy="1330521"/>
            <a:chOff x="5734037" y="3067039"/>
            <a:chExt cx="724483" cy="724489"/>
          </a:xfrm>
          <a:solidFill>
            <a:schemeClr val="bg1">
              <a:alpha val="60000"/>
            </a:schemeClr>
          </a:solidFill>
        </p:grpSpPr>
        <p:sp>
          <p:nvSpPr>
            <p:cNvPr id="195" name="Freeform: Shape 194">
              <a:extLst>
                <a:ext uri="{FF2B5EF4-FFF2-40B4-BE49-F238E27FC236}">
                  <a16:creationId xmlns:a16="http://schemas.microsoft.com/office/drawing/2014/main" id="{9A4FAE41-62DF-4B8E-BD66-8EC206E0E3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564C7F1F-5546-40DC-A16B-C9A3E45777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45583216-FC24-4B75-9703-DBEC401FF8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FD0A70D-2E7E-4048-8145-0F45EDBBCE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B703C78E-D176-4455-B7B5-2DB4F418D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AD23B98E-D1FB-4BD9-BA4A-060BC8266E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01" name="Freeform: Shape 200">
              <a:extLst>
                <a:ext uri="{FF2B5EF4-FFF2-40B4-BE49-F238E27FC236}">
                  <a16:creationId xmlns:a16="http://schemas.microsoft.com/office/drawing/2014/main" id="{C1541992-EEDB-4D6B-BDA9-B66E58A17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08072B3B-B852-4186-ACFE-F61425132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03" name="Freeform: Shape 202">
              <a:extLst>
                <a:ext uri="{FF2B5EF4-FFF2-40B4-BE49-F238E27FC236}">
                  <a16:creationId xmlns:a16="http://schemas.microsoft.com/office/drawing/2014/main" id="{7B5DD2CA-BCBA-4F3E-B472-840067686A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C7335DFE-05E4-4D45-B035-1D85E7648E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5" name="Freeform: Shape 204">
              <a:extLst>
                <a:ext uri="{FF2B5EF4-FFF2-40B4-BE49-F238E27FC236}">
                  <a16:creationId xmlns:a16="http://schemas.microsoft.com/office/drawing/2014/main" id="{ADCF9375-A092-491A-960D-A4DBB376C3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95341599-7E99-490F-9AF8-07EAE5C8DB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7" name="Freeform: Shape 206">
              <a:extLst>
                <a:ext uri="{FF2B5EF4-FFF2-40B4-BE49-F238E27FC236}">
                  <a16:creationId xmlns:a16="http://schemas.microsoft.com/office/drawing/2014/main" id="{E1C55EB0-818A-46E6-8D53-5503100290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319B036C-5BD8-4F3B-8935-96D50F410D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09" name="Freeform: Shape 208">
              <a:extLst>
                <a:ext uri="{FF2B5EF4-FFF2-40B4-BE49-F238E27FC236}">
                  <a16:creationId xmlns:a16="http://schemas.microsoft.com/office/drawing/2014/main" id="{A8445880-106C-4DC8-A250-D132F0D6F3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952AA1DD-5DBE-43CD-9B85-63C7626929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1" name="Freeform: Shape 210">
              <a:extLst>
                <a:ext uri="{FF2B5EF4-FFF2-40B4-BE49-F238E27FC236}">
                  <a16:creationId xmlns:a16="http://schemas.microsoft.com/office/drawing/2014/main" id="{2A412466-ED73-4944-83CE-224B1769C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807E195A-10DB-494C-A547-E1D0C6F616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CD4AECE-734D-4B90-984F-B2ABFA2B6F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2927072E-8001-4AD1-A4C4-2EDBA3BF87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499D6F50-E593-46A3-81D8-73389276B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16" name="Freeform: Shape 215">
              <a:extLst>
                <a:ext uri="{FF2B5EF4-FFF2-40B4-BE49-F238E27FC236}">
                  <a16:creationId xmlns:a16="http://schemas.microsoft.com/office/drawing/2014/main" id="{7A96E600-84B4-452B-AE40-295FC5807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17" name="Freeform: Shape 216">
              <a:extLst>
                <a:ext uri="{FF2B5EF4-FFF2-40B4-BE49-F238E27FC236}">
                  <a16:creationId xmlns:a16="http://schemas.microsoft.com/office/drawing/2014/main" id="{CBBA17AC-C1AB-4BFC-A051-457275D1D6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488E850C-90D5-4D0F-A57D-7809327EF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9F98D808-AB13-4D8D-B4C5-9D32153462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95AFFBC0-FF37-4117-86FA-21ABDA17AB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ED0AC42A-17B0-4154-968C-CAE2A04C28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4A7A31A0-8490-4B9D-B9CC-7FF28053EB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8188899C-6A74-43D8-B36C-F86B278C8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1537EAA6-95B6-4674-A7B9-40F9AB7F59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5" name="Freeform: Shape 224">
              <a:extLst>
                <a:ext uri="{FF2B5EF4-FFF2-40B4-BE49-F238E27FC236}">
                  <a16:creationId xmlns:a16="http://schemas.microsoft.com/office/drawing/2014/main" id="{F4B29507-C08F-4764-B703-0EB33A0FAC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4200E500-6A99-47FC-A30F-FA4C85DA8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9558677C-76AD-451F-AEEE-C5FEE4179C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79E472E5-A81A-44E7-AEBA-C3A593497B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5CD54F54-9E41-4635-A533-6CC6515E13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B22D6F46-74C0-49D9-8CD8-BC125E973D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C6FAA6EC-EDF6-4522-ACD8-8D4F7FF872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5F8364DC-ED1A-482D-A418-7941B199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1896D361-70A8-4528-940B-F306550F88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4D1CB00A-0CE1-4E25-ADCE-9562845F54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E1B6761E-B7C6-4218-B95F-F6DEC0066D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CA081177-DAC3-4667-91A1-4CC885D4A1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435007DC-BB8D-43BA-9598-AE79AA262E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46628B8A-02EC-44EF-B52C-5EBAFBCF9C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2DACEC99-8F4C-495C-8EAA-670A3A02ED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C8EFEAD4-1425-4357-9D8A-F326DABC6E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FDA70E94-A082-47D4-B4F8-142AEF1DC3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0E96E8A-1EEA-4F1D-8CFE-12DC9B9E7A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B12D7CC4-A548-4FF7-A6B2-9151CFA9E3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CB3F1C68-B597-4669-87F8-C80124ABE0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5" name="Freeform: Shape 244">
              <a:extLst>
                <a:ext uri="{FF2B5EF4-FFF2-40B4-BE49-F238E27FC236}">
                  <a16:creationId xmlns:a16="http://schemas.microsoft.com/office/drawing/2014/main" id="{A57037D2-0958-4F34-815F-C8CA7F86AE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30AF3969-3F11-4157-B4B9-33B1314623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51D613E3-18F5-4426-ADEB-DEC123E16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1DC25548-A3A9-4018-A29B-6972D353F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7EDE6372-94D2-435D-BD43-A20072D807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729575A6-77E2-4199-8F0A-27C89330A0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12EB506D-59AD-4011-80F8-36A2BDB954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92FD46FA-14EB-46A2-B4A3-ECD1F49BA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53" name="Freeform: Shape 252">
              <a:extLst>
                <a:ext uri="{FF2B5EF4-FFF2-40B4-BE49-F238E27FC236}">
                  <a16:creationId xmlns:a16="http://schemas.microsoft.com/office/drawing/2014/main" id="{1CD84E07-49A9-40E3-B34C-91C156C9C6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F3090306-C384-44A0-8C38-77397133BA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55" name="Freeform: Shape 254">
              <a:extLst>
                <a:ext uri="{FF2B5EF4-FFF2-40B4-BE49-F238E27FC236}">
                  <a16:creationId xmlns:a16="http://schemas.microsoft.com/office/drawing/2014/main" id="{3515E97E-31A4-4273-AB55-8EAD74CB9E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56" name="Freeform: Shape 255">
              <a:extLst>
                <a:ext uri="{FF2B5EF4-FFF2-40B4-BE49-F238E27FC236}">
                  <a16:creationId xmlns:a16="http://schemas.microsoft.com/office/drawing/2014/main" id="{792F63CA-0494-43E2-A0AA-37C35C8326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7" name="Freeform: Shape 256">
              <a:extLst>
                <a:ext uri="{FF2B5EF4-FFF2-40B4-BE49-F238E27FC236}">
                  <a16:creationId xmlns:a16="http://schemas.microsoft.com/office/drawing/2014/main" id="{5389A040-E4CC-4CE7-8B9F-40ECA9ACE1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58" name="Freeform: Shape 257">
              <a:extLst>
                <a:ext uri="{FF2B5EF4-FFF2-40B4-BE49-F238E27FC236}">
                  <a16:creationId xmlns:a16="http://schemas.microsoft.com/office/drawing/2014/main" id="{1BA51B23-705C-49BE-B606-8A9B623E0A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59" name="Freeform: Shape 258">
              <a:extLst>
                <a:ext uri="{FF2B5EF4-FFF2-40B4-BE49-F238E27FC236}">
                  <a16:creationId xmlns:a16="http://schemas.microsoft.com/office/drawing/2014/main" id="{B16EF17A-F451-4B5B-9052-33A9116E9D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0" name="Freeform: Shape 259">
              <a:extLst>
                <a:ext uri="{FF2B5EF4-FFF2-40B4-BE49-F238E27FC236}">
                  <a16:creationId xmlns:a16="http://schemas.microsoft.com/office/drawing/2014/main" id="{1B20B7D1-27D7-4E1A-A317-E9E7A105A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61" name="Freeform: Shape 260">
              <a:extLst>
                <a:ext uri="{FF2B5EF4-FFF2-40B4-BE49-F238E27FC236}">
                  <a16:creationId xmlns:a16="http://schemas.microsoft.com/office/drawing/2014/main" id="{1E3FADAF-FD1D-45B2-A40D-EBDD536E75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62" name="Freeform: Shape 261">
              <a:extLst>
                <a:ext uri="{FF2B5EF4-FFF2-40B4-BE49-F238E27FC236}">
                  <a16:creationId xmlns:a16="http://schemas.microsoft.com/office/drawing/2014/main" id="{301257BA-BCE2-4479-A04F-A9DBFAF92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3" name="Freeform: Shape 262">
              <a:extLst>
                <a:ext uri="{FF2B5EF4-FFF2-40B4-BE49-F238E27FC236}">
                  <a16:creationId xmlns:a16="http://schemas.microsoft.com/office/drawing/2014/main" id="{619D0ABC-04D9-405A-A52F-5EEC01762A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123AE5C7-608A-47A7-B7A1-55662B70B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65" name="Freeform: Shape 264">
              <a:extLst>
                <a:ext uri="{FF2B5EF4-FFF2-40B4-BE49-F238E27FC236}">
                  <a16:creationId xmlns:a16="http://schemas.microsoft.com/office/drawing/2014/main" id="{957BDA1A-3081-45EB-A31E-3F98EC6DC3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683DDA50-C794-4DC5-8297-CFDEB8DCB4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67" name="Freeform: Shape 266">
              <a:extLst>
                <a:ext uri="{FF2B5EF4-FFF2-40B4-BE49-F238E27FC236}">
                  <a16:creationId xmlns:a16="http://schemas.microsoft.com/office/drawing/2014/main" id="{FA42024A-A832-4635-9CE6-B968232CE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8" name="Freeform: Shape 267">
              <a:extLst>
                <a:ext uri="{FF2B5EF4-FFF2-40B4-BE49-F238E27FC236}">
                  <a16:creationId xmlns:a16="http://schemas.microsoft.com/office/drawing/2014/main" id="{564D00AA-3E68-4F56-80A0-08D5DFFB6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69" name="Freeform: Shape 268">
              <a:extLst>
                <a:ext uri="{FF2B5EF4-FFF2-40B4-BE49-F238E27FC236}">
                  <a16:creationId xmlns:a16="http://schemas.microsoft.com/office/drawing/2014/main" id="{D988A711-E3E8-4172-AFE1-60E93FF10A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0" name="Freeform: Shape 269">
              <a:extLst>
                <a:ext uri="{FF2B5EF4-FFF2-40B4-BE49-F238E27FC236}">
                  <a16:creationId xmlns:a16="http://schemas.microsoft.com/office/drawing/2014/main" id="{7A89FF34-EE34-461C-A3EF-73AC3801B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71" name="Freeform: Shape 270">
              <a:extLst>
                <a:ext uri="{FF2B5EF4-FFF2-40B4-BE49-F238E27FC236}">
                  <a16:creationId xmlns:a16="http://schemas.microsoft.com/office/drawing/2014/main" id="{80D55E43-BE59-444D-B32B-9C0306A126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2" name="Freeform: Shape 271">
              <a:extLst>
                <a:ext uri="{FF2B5EF4-FFF2-40B4-BE49-F238E27FC236}">
                  <a16:creationId xmlns:a16="http://schemas.microsoft.com/office/drawing/2014/main" id="{639C823F-B16B-4DF7-BA6E-0D832AAB2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2E623C08-172F-41EA-90CB-59ED0D583B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74" name="Freeform: Shape 273">
              <a:extLst>
                <a:ext uri="{FF2B5EF4-FFF2-40B4-BE49-F238E27FC236}">
                  <a16:creationId xmlns:a16="http://schemas.microsoft.com/office/drawing/2014/main" id="{94C0577F-0FF9-47D5-8C6D-FC7B4CC318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30C80E9D-7909-4C52-ACAD-80FF874F993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2B9598CE-4E74-4A54-BAB8-59379D2114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277" name="Freeform: Shape 276">
              <a:extLst>
                <a:ext uri="{FF2B5EF4-FFF2-40B4-BE49-F238E27FC236}">
                  <a16:creationId xmlns:a16="http://schemas.microsoft.com/office/drawing/2014/main" id="{E7188EAA-47E1-4B73-8682-C74A0421BE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36900E8B-61F2-411F-B29F-A9CDC6E811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0A25598A-334A-487D-9604-4753EAE81E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0" name="Freeform: Shape 279">
              <a:extLst>
                <a:ext uri="{FF2B5EF4-FFF2-40B4-BE49-F238E27FC236}">
                  <a16:creationId xmlns:a16="http://schemas.microsoft.com/office/drawing/2014/main" id="{C8DBE472-045A-491C-AB7C-4153EE2B00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2F6DD374-5D5F-48BB-8135-8F37EE2C2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2" name="Freeform: Shape 281">
              <a:extLst>
                <a:ext uri="{FF2B5EF4-FFF2-40B4-BE49-F238E27FC236}">
                  <a16:creationId xmlns:a16="http://schemas.microsoft.com/office/drawing/2014/main" id="{386B8A5A-00D0-4291-937B-931B3F19CD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89C10BFA-8067-495D-810E-1F4085F7B4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51F94E69-8294-4AB3-A457-3BD4ACF085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AD2859C5-45C5-4EE2-8272-0FA7A0235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14AFB321-1B9D-41AF-9686-8C689A3F4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C4403F4-D893-4E4C-8DFE-E79AE6A62A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BA894316-677B-4B51-AF19-0D3FAF96A7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07FDE9AD-8F5A-44B0-AC7E-30148150D0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A4D0E6BA-489D-4EA4-994E-225F7D078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7EDFBCCB-EC92-4860-BBDB-2EC6355FE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459DBA8E-2EB0-4C51-A161-2C595B89D4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293" name="Freeform: Shape 292">
              <a:extLst>
                <a:ext uri="{FF2B5EF4-FFF2-40B4-BE49-F238E27FC236}">
                  <a16:creationId xmlns:a16="http://schemas.microsoft.com/office/drawing/2014/main" id="{FB1BA285-9A95-49B7-A098-F38400D92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294" name="Freeform: Shape 293">
              <a:extLst>
                <a:ext uri="{FF2B5EF4-FFF2-40B4-BE49-F238E27FC236}">
                  <a16:creationId xmlns:a16="http://schemas.microsoft.com/office/drawing/2014/main" id="{D29C405E-90F5-4AB5-8B5F-3CA2F1815A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5" name="Freeform: Shape 294">
              <a:extLst>
                <a:ext uri="{FF2B5EF4-FFF2-40B4-BE49-F238E27FC236}">
                  <a16:creationId xmlns:a16="http://schemas.microsoft.com/office/drawing/2014/main" id="{F7214FFD-3321-412F-9CA5-4BC6E874F9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5F16C3D8-64A1-443D-92A7-EA97518A6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7" name="Freeform: Shape 296">
              <a:extLst>
                <a:ext uri="{FF2B5EF4-FFF2-40B4-BE49-F238E27FC236}">
                  <a16:creationId xmlns:a16="http://schemas.microsoft.com/office/drawing/2014/main" id="{7E4EFAB9-436A-4B6B-A16B-8DA3F614A8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298" name="Freeform: Shape 297">
              <a:extLst>
                <a:ext uri="{FF2B5EF4-FFF2-40B4-BE49-F238E27FC236}">
                  <a16:creationId xmlns:a16="http://schemas.microsoft.com/office/drawing/2014/main" id="{037DDFC3-D7A5-443D-8417-D723296DA7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299" name="Freeform: Shape 298">
              <a:extLst>
                <a:ext uri="{FF2B5EF4-FFF2-40B4-BE49-F238E27FC236}">
                  <a16:creationId xmlns:a16="http://schemas.microsoft.com/office/drawing/2014/main" id="{253AC142-F4B4-47E8-BBEE-F7D0F8547F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0" name="Freeform: Shape 299">
              <a:extLst>
                <a:ext uri="{FF2B5EF4-FFF2-40B4-BE49-F238E27FC236}">
                  <a16:creationId xmlns:a16="http://schemas.microsoft.com/office/drawing/2014/main" id="{890AAA82-94E2-41D0-AE92-9C87195CC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FD33B856-EF4E-40FC-BDA0-9E26203D03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24AEBF58-C8A2-4D00-9AFB-B5012AEA36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3" name="Freeform: Shape 302">
              <a:extLst>
                <a:ext uri="{FF2B5EF4-FFF2-40B4-BE49-F238E27FC236}">
                  <a16:creationId xmlns:a16="http://schemas.microsoft.com/office/drawing/2014/main" id="{21270E55-4211-4529-BDC3-29B80BDF5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4" name="Freeform: Shape 303">
              <a:extLst>
                <a:ext uri="{FF2B5EF4-FFF2-40B4-BE49-F238E27FC236}">
                  <a16:creationId xmlns:a16="http://schemas.microsoft.com/office/drawing/2014/main" id="{16DD7E91-EFBB-4DD7-B30F-4A13C20BE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5" name="Freeform: Shape 304">
              <a:extLst>
                <a:ext uri="{FF2B5EF4-FFF2-40B4-BE49-F238E27FC236}">
                  <a16:creationId xmlns:a16="http://schemas.microsoft.com/office/drawing/2014/main" id="{96260F31-66FB-4E2C-801E-701C2B859A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B5FEE1C9-3961-4400-AD3E-B5AD93A474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34E1BE05-269F-4A13-99FE-2A973A0E77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08" name="Freeform: Shape 307">
              <a:extLst>
                <a:ext uri="{FF2B5EF4-FFF2-40B4-BE49-F238E27FC236}">
                  <a16:creationId xmlns:a16="http://schemas.microsoft.com/office/drawing/2014/main" id="{2D591FBD-65C6-46C4-AF19-875D652DCF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85F7E635-CB45-4346-BBFB-10FF0576A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0" name="Freeform: Shape 309">
              <a:extLst>
                <a:ext uri="{FF2B5EF4-FFF2-40B4-BE49-F238E27FC236}">
                  <a16:creationId xmlns:a16="http://schemas.microsoft.com/office/drawing/2014/main" id="{3BDAC885-F0B3-4D66-8587-438465298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1" name="Freeform: Shape 310">
              <a:extLst>
                <a:ext uri="{FF2B5EF4-FFF2-40B4-BE49-F238E27FC236}">
                  <a16:creationId xmlns:a16="http://schemas.microsoft.com/office/drawing/2014/main" id="{3427A7E1-71C9-42CC-9CAF-53642DC4D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20BF60C4-2E5D-473E-96B6-D22BB8536F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C4703732-1088-4448-ACC0-D8BD901B2C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4" name="Freeform: Shape 313">
              <a:extLst>
                <a:ext uri="{FF2B5EF4-FFF2-40B4-BE49-F238E27FC236}">
                  <a16:creationId xmlns:a16="http://schemas.microsoft.com/office/drawing/2014/main" id="{6777D706-23BF-4962-98D3-D5AE7DF4EC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783FF777-4C59-44D0-9441-2B40E0A70E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2037F33C-65F4-44B6-9CB2-D32D1552C6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E73BA403-F3FD-4D76-A516-5698375D64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0AF0D29B-415A-4327-A4B4-B5DC8F0AC0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19" name="Freeform: Shape 318">
              <a:extLst>
                <a:ext uri="{FF2B5EF4-FFF2-40B4-BE49-F238E27FC236}">
                  <a16:creationId xmlns:a16="http://schemas.microsoft.com/office/drawing/2014/main" id="{374A9388-F55E-4F94-817D-5BFF0B59E7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0" name="Freeform: Shape 319">
              <a:extLst>
                <a:ext uri="{FF2B5EF4-FFF2-40B4-BE49-F238E27FC236}">
                  <a16:creationId xmlns:a16="http://schemas.microsoft.com/office/drawing/2014/main" id="{30C52183-F223-4E0A-B713-C91589CEB8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A6BEE030-DC6B-4CB1-A01B-95CC82552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2D41CF67-37BB-443C-85CF-2A05174FD4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65A449CF-396F-45B8-B268-6824A4E89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9C20A7EF-7013-4D6C-ADD8-868A931DF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F787692C-3BA9-4D4D-82F8-E497797AAE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A6D539D6-A55E-40F5-83AC-A77340524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D4D7922F-CA55-4202-B99F-ED303E704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120C846-A602-4B6C-9C07-11D2B0F8A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84B5D527-4684-45F5-84CE-73642492DB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FF31CF21-8169-4D45-A115-9CF8D37189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DA8762B9-9CD8-4676-93F5-6C9358A940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endParaRPr lang="en-US"/>
            </a:p>
          </p:txBody>
        </p:sp>
        <p:sp>
          <p:nvSpPr>
            <p:cNvPr id="332" name="Freeform: Shape 331">
              <a:extLst>
                <a:ext uri="{FF2B5EF4-FFF2-40B4-BE49-F238E27FC236}">
                  <a16:creationId xmlns:a16="http://schemas.microsoft.com/office/drawing/2014/main" id="{A183E80A-70D1-4F52-A92D-D396648CCB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83FBB0F7-E17E-4890-9B66-3625BA1468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endParaRPr lang="en-US"/>
            </a:p>
          </p:txBody>
        </p:sp>
        <p:sp>
          <p:nvSpPr>
            <p:cNvPr id="334" name="Freeform: Shape 333">
              <a:extLst>
                <a:ext uri="{FF2B5EF4-FFF2-40B4-BE49-F238E27FC236}">
                  <a16:creationId xmlns:a16="http://schemas.microsoft.com/office/drawing/2014/main" id="{708E7BF1-2D4D-44AB-A5CC-0ED91B8462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5" name="Freeform: Shape 334">
              <a:extLst>
                <a:ext uri="{FF2B5EF4-FFF2-40B4-BE49-F238E27FC236}">
                  <a16:creationId xmlns:a16="http://schemas.microsoft.com/office/drawing/2014/main" id="{4B468C4E-6F63-4172-AE1F-8965744DBC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974C7149-F567-4D55-8F48-511DCF3A81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54A551FA-7E10-4D28-9A10-B9A06C0780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1D04F3C0-CE2C-4B8D-A5BD-0E994FD8D9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D2EA9230-DD52-48A9-B268-56744EA506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043A05F5-A8CF-4D01-AF12-95D1ECAE46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1F47C6BC-BD1A-4291-B018-05E5A72E4B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E5B89844-FD17-4048-A3F5-35E390C6EF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B5593F34-8B0E-4D34-9781-B594E2F5D7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4428E4BB-2263-4D19-8254-C9B54B856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2366216E-6EA2-4872-8370-C5EC22520F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6" name="Freeform: Shape 345">
              <a:extLst>
                <a:ext uri="{FF2B5EF4-FFF2-40B4-BE49-F238E27FC236}">
                  <a16:creationId xmlns:a16="http://schemas.microsoft.com/office/drawing/2014/main" id="{D66F8E3F-BF33-4F99-A1F0-EB5885BF2C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EB506747-ED9D-43EA-BD67-DF7971849E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48" name="Freeform: Shape 347">
              <a:extLst>
                <a:ext uri="{FF2B5EF4-FFF2-40B4-BE49-F238E27FC236}">
                  <a16:creationId xmlns:a16="http://schemas.microsoft.com/office/drawing/2014/main" id="{AC803CE8-FFF7-40EA-AF62-102724C324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7EF6FFCA-06CC-4395-AEB0-425719A42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0D95F285-AAC0-4F32-8665-2677878BD3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8DFCCA2E-BF12-4D26-A5A4-A03387546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2" name="Freeform: Shape 351">
              <a:extLst>
                <a:ext uri="{FF2B5EF4-FFF2-40B4-BE49-F238E27FC236}">
                  <a16:creationId xmlns:a16="http://schemas.microsoft.com/office/drawing/2014/main" id="{2ABEAC60-6AC3-4D6A-95F9-2E79F6BE00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3" name="Freeform: Shape 352">
              <a:extLst>
                <a:ext uri="{FF2B5EF4-FFF2-40B4-BE49-F238E27FC236}">
                  <a16:creationId xmlns:a16="http://schemas.microsoft.com/office/drawing/2014/main" id="{FA6015B7-49FE-4729-B2F4-585F0F305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D611DEB1-76FE-4625-9449-88E52D15F4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97F031C1-1AA7-4CA7-ADD3-E0577626E1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96F5D0CB-22E6-4536-8403-F42527F31F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endParaRPr lang="en-US"/>
            </a:p>
          </p:txBody>
        </p:sp>
        <p:sp>
          <p:nvSpPr>
            <p:cNvPr id="357" name="Freeform: Shape 356">
              <a:extLst>
                <a:ext uri="{FF2B5EF4-FFF2-40B4-BE49-F238E27FC236}">
                  <a16:creationId xmlns:a16="http://schemas.microsoft.com/office/drawing/2014/main" id="{A32718AB-7401-4F66-9C77-E06C3CF7CD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endParaRPr lang="en-US"/>
            </a:p>
          </p:txBody>
        </p:sp>
        <p:sp>
          <p:nvSpPr>
            <p:cNvPr id="358" name="Freeform: Shape 357">
              <a:extLst>
                <a:ext uri="{FF2B5EF4-FFF2-40B4-BE49-F238E27FC236}">
                  <a16:creationId xmlns:a16="http://schemas.microsoft.com/office/drawing/2014/main" id="{85B6B5F1-D1E4-45A3-8117-348D02D2A3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534869FD-184C-42DB-B9DA-293DB67E5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A781504F-CAFD-4201-B288-8B4A809B43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D9FC8348-2BA6-4631-8AA7-D63CD898C5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C1AF95A2-64EA-45E2-A43B-1EBD56910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CFC80050-240D-434A-BFCB-DE4DA4FAF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endParaRPr lang="en-US" dirty="0"/>
            </a:p>
          </p:txBody>
        </p:sp>
      </p:grpSp>
      <p:sp>
        <p:nvSpPr>
          <p:cNvPr id="6" name="Content Placeholder 5">
            <a:extLst>
              <a:ext uri="{FF2B5EF4-FFF2-40B4-BE49-F238E27FC236}">
                <a16:creationId xmlns:a16="http://schemas.microsoft.com/office/drawing/2014/main" id="{A2E57265-9DE8-467A-AD53-B798A9920659}"/>
              </a:ext>
            </a:extLst>
          </p:cNvPr>
          <p:cNvSpPr>
            <a:spLocks noGrp="1"/>
          </p:cNvSpPr>
          <p:nvPr>
            <p:ph idx="1"/>
          </p:nvPr>
        </p:nvSpPr>
        <p:spPr>
          <a:xfrm>
            <a:off x="6477270" y="1130846"/>
            <a:ext cx="4974771" cy="4351338"/>
          </a:xfrm>
        </p:spPr>
        <p:txBody>
          <a:bodyPr>
            <a:normAutofit/>
          </a:bodyPr>
          <a:lstStyle/>
          <a:p>
            <a:pPr marL="0" indent="0">
              <a:buNone/>
            </a:pPr>
            <a:r>
              <a:rPr lang="en-GB" sz="2400">
                <a:solidFill>
                  <a:schemeClr val="bg1"/>
                </a:solidFill>
              </a:rPr>
              <a:t>In pairs, create a 3-4 presentation on your assigned pricing strategy.  </a:t>
            </a:r>
          </a:p>
          <a:p>
            <a:pPr marL="0" indent="0">
              <a:buNone/>
            </a:pPr>
            <a:endParaRPr lang="en-GB" sz="2400">
              <a:solidFill>
                <a:schemeClr val="bg1"/>
              </a:solidFill>
            </a:endParaRPr>
          </a:p>
          <a:p>
            <a:pPr marL="0" indent="0">
              <a:buNone/>
            </a:pPr>
            <a:r>
              <a:rPr lang="en-GB" sz="2400">
                <a:solidFill>
                  <a:schemeClr val="bg1"/>
                </a:solidFill>
              </a:rPr>
              <a:t>The framework your presentations should follow is the following: </a:t>
            </a:r>
          </a:p>
          <a:p>
            <a:r>
              <a:rPr lang="en-GB" sz="2400">
                <a:solidFill>
                  <a:schemeClr val="bg1"/>
                </a:solidFill>
              </a:rPr>
              <a:t>Definition </a:t>
            </a:r>
          </a:p>
          <a:p>
            <a:r>
              <a:rPr lang="en-GB" sz="2400">
                <a:solidFill>
                  <a:schemeClr val="bg1"/>
                </a:solidFill>
              </a:rPr>
              <a:t>Pros and cons of this pricing strategy </a:t>
            </a:r>
          </a:p>
          <a:p>
            <a:r>
              <a:rPr lang="en-GB" sz="2400">
                <a:solidFill>
                  <a:schemeClr val="bg1"/>
                </a:solidFill>
              </a:rPr>
              <a:t>Industry examples when this pricing strategy have been both successful and unsuccessful with explanations as to why it was like this.  </a:t>
            </a:r>
          </a:p>
          <a:p>
            <a:endParaRPr lang="en-GB" sz="2400">
              <a:solidFill>
                <a:schemeClr val="bg1"/>
              </a:solidFill>
            </a:endParaRPr>
          </a:p>
        </p:txBody>
      </p:sp>
      <p:pic>
        <p:nvPicPr>
          <p:cNvPr id="2" name="Picture 1">
            <a:extLst>
              <a:ext uri="{FF2B5EF4-FFF2-40B4-BE49-F238E27FC236}">
                <a16:creationId xmlns:a16="http://schemas.microsoft.com/office/drawing/2014/main" id="{EAE1D3F4-D0FA-8CFE-B310-E8CB6849551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68CB9B2F-59A0-A390-2ACE-C0B499E6060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7F52346A-D65D-BF15-DA5B-7BFE1209C88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D6F1479B-4803-20E9-E5D7-A5A213EA30F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16388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299FE4-A9D1-4D6D-ACBF-2F2F76D5E6AF}"/>
              </a:ext>
            </a:extLst>
          </p:cNvPr>
          <p:cNvSpPr>
            <a:spLocks noGrp="1"/>
          </p:cNvSpPr>
          <p:nvPr>
            <p:ph type="title"/>
          </p:nvPr>
        </p:nvSpPr>
        <p:spPr>
          <a:xfrm>
            <a:off x="1171074" y="1396686"/>
            <a:ext cx="3240506" cy="4064628"/>
          </a:xfrm>
        </p:spPr>
        <p:txBody>
          <a:bodyPr>
            <a:normAutofit/>
          </a:bodyPr>
          <a:lstStyle/>
          <a:p>
            <a:r>
              <a:rPr lang="en-GB">
                <a:solidFill>
                  <a:srgbClr val="FFFFFF"/>
                </a:solidFill>
              </a:rPr>
              <a:t>Can you…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86346B62-F527-49AE-8B0A-A765536F1341}"/>
              </a:ext>
            </a:extLst>
          </p:cNvPr>
          <p:cNvSpPr>
            <a:spLocks noGrp="1"/>
          </p:cNvSpPr>
          <p:nvPr>
            <p:ph idx="1"/>
          </p:nvPr>
        </p:nvSpPr>
        <p:spPr>
          <a:xfrm>
            <a:off x="5370153" y="1526033"/>
            <a:ext cx="5536397" cy="3935281"/>
          </a:xfrm>
        </p:spPr>
        <p:txBody>
          <a:bodyPr>
            <a:normAutofit/>
          </a:bodyPr>
          <a:lstStyle/>
          <a:p>
            <a:pPr>
              <a:buFont typeface="Wingdings" panose="05000000000000000000" pitchFamily="2" charset="2"/>
              <a:buChar char="q"/>
            </a:pPr>
            <a:r>
              <a:rPr lang="en-GB" sz="1800"/>
              <a:t>Summarise a pricing strategy separate to the pricing strategy you focused your presentation on. Things to include: </a:t>
            </a:r>
          </a:p>
          <a:p>
            <a:r>
              <a:rPr lang="en-GB" sz="1800"/>
              <a:t>- definition </a:t>
            </a:r>
          </a:p>
          <a:p>
            <a:r>
              <a:rPr lang="en-GB" sz="1800"/>
              <a:t>- pros and cons (2 of each).</a:t>
            </a:r>
          </a:p>
          <a:p>
            <a:endParaRPr lang="en-GB" sz="1800"/>
          </a:p>
          <a:p>
            <a:pPr>
              <a:buFont typeface="Wingdings" panose="05000000000000000000" pitchFamily="2" charset="2"/>
              <a:buChar char="q"/>
            </a:pPr>
            <a:r>
              <a:rPr lang="en-GB" sz="1800"/>
              <a:t>What are the factors that impact a business’ decision making to choose the best pricing strategy?</a:t>
            </a:r>
          </a:p>
          <a:p>
            <a:pPr>
              <a:buFont typeface="Wingdings" panose="05000000000000000000" pitchFamily="2" charset="2"/>
              <a:buChar char="q"/>
            </a:pPr>
            <a:endParaRPr lang="en-GB" sz="1800"/>
          </a:p>
          <a:p>
            <a:pPr>
              <a:buFont typeface="Wingdings" panose="05000000000000000000" pitchFamily="2" charset="2"/>
              <a:buChar char="q"/>
            </a:pPr>
            <a:r>
              <a:rPr lang="en-GB" sz="1800"/>
              <a:t>Challenge: What are the steps to becoming a price leader?</a:t>
            </a:r>
          </a:p>
          <a:p>
            <a:pPr>
              <a:buFont typeface="Wingdings" panose="05000000000000000000" pitchFamily="2" charset="2"/>
              <a:buChar char="q"/>
            </a:pPr>
            <a:endParaRPr lang="en-GB" sz="1800"/>
          </a:p>
        </p:txBody>
      </p:sp>
      <p:pic>
        <p:nvPicPr>
          <p:cNvPr id="4" name="Picture 3">
            <a:extLst>
              <a:ext uri="{FF2B5EF4-FFF2-40B4-BE49-F238E27FC236}">
                <a16:creationId xmlns:a16="http://schemas.microsoft.com/office/drawing/2014/main" id="{72B49DF2-599C-96E8-F473-9F339C8DCCF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2DDBEF8D-01CE-1E1A-552A-390D90BCFC5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0EF5C85E-B06A-41A9-DBCE-2E5F02F3071D}"/>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86659B6F-D203-F70E-0D25-FCC125E54A6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425650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7393" y="847600"/>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89278" y="1233241"/>
            <a:ext cx="3240506" cy="4064628"/>
          </a:xfrm>
        </p:spPr>
        <p:txBody>
          <a:bodyPr>
            <a:normAutofit/>
          </a:bodyPr>
          <a:lstStyle/>
          <a:p>
            <a:r>
              <a:rPr lang="en-GB">
                <a:solidFill>
                  <a:srgbClr val="FFFFFF"/>
                </a:solidFill>
              </a:rPr>
              <a:t>Lesson Objectives check-in</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096000" y="820880"/>
            <a:ext cx="5257799" cy="4889350"/>
          </a:xfrm>
        </p:spPr>
        <p:txBody>
          <a:bodyPr anchor="t">
            <a:normAutofit/>
          </a:bodyPr>
          <a:lstStyle/>
          <a:p>
            <a:r>
              <a:rPr lang="en-GB"/>
              <a:t>Are you able to identify and explain the different pricing strategies?</a:t>
            </a:r>
          </a:p>
          <a:p>
            <a:pPr marL="0" indent="0">
              <a:buNone/>
            </a:pPr>
            <a:endParaRPr lang="en-GB"/>
          </a:p>
          <a:p>
            <a:r>
              <a:rPr lang="en-GB"/>
              <a:t>Can you analyse the different factors impacting a pricing strategy?</a:t>
            </a:r>
          </a:p>
          <a:p>
            <a:endParaRPr lang="en-GB"/>
          </a:p>
          <a:p>
            <a:r>
              <a:rPr lang="en-GB"/>
              <a:t>Can you evaluate the pros and cons of pricing strategies?</a:t>
            </a:r>
          </a:p>
          <a:p>
            <a:pPr marL="0" indent="0">
              <a:buNone/>
            </a:pPr>
            <a:endParaRPr lang="en-GB"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0505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132972"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a:extLst>
              <a:ext uri="{FF2B5EF4-FFF2-40B4-BE49-F238E27FC236}">
                <a16:creationId xmlns:a16="http://schemas.microsoft.com/office/drawing/2014/main" id="{E01B464E-D024-6704-B8DB-E0B816AA9077}"/>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625C8630-A171-1FF0-36EE-97E4249158D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3E4A8F0D-B34F-AD19-7FEB-E24963F539A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089B19F-D0F8-C6F6-7436-5AB61E9F47B9}"/>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346579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9768" y="411480"/>
            <a:ext cx="11201400" cy="1106424"/>
          </a:xfrm>
        </p:spPr>
        <p:txBody>
          <a:bodyPr>
            <a:normAutofit/>
          </a:bodyPr>
          <a:lstStyle/>
          <a:p>
            <a:r>
              <a:rPr lang="en-GB" sz="3600"/>
              <a:t>Recall Task</a:t>
            </a:r>
          </a:p>
        </p:txBody>
      </p:sp>
      <p:sp>
        <p:nvSpPr>
          <p:cNvPr id="11" name="Rectangle 10">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C50D7B6-01B2-4CE1-835C-EC5C45A207C9}"/>
              </a:ext>
            </a:extLst>
          </p:cNvPr>
          <p:cNvPicPr>
            <a:picLocks noChangeAspect="1"/>
          </p:cNvPicPr>
          <p:nvPr/>
        </p:nvPicPr>
        <p:blipFill rotWithShape="1">
          <a:blip r:embed="rId4"/>
          <a:srcRect t="7607" r="1" b="1"/>
          <a:stretch/>
        </p:blipFill>
        <p:spPr>
          <a:xfrm>
            <a:off x="429768" y="1721922"/>
            <a:ext cx="6704891" cy="4520559"/>
          </a:xfrm>
          <a:prstGeom prst="rect">
            <a:avLst/>
          </a:prstGeom>
        </p:spPr>
      </p:pic>
      <p:sp useBgFill="1">
        <p:nvSpPr>
          <p:cNvPr id="13" name="Rectangle 12">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ubtitle 2"/>
          <p:cNvSpPr>
            <a:spLocks noGrp="1"/>
          </p:cNvSpPr>
          <p:nvPr>
            <p:ph idx="1"/>
          </p:nvPr>
        </p:nvSpPr>
        <p:spPr>
          <a:xfrm>
            <a:off x="7938752" y="2020824"/>
            <a:ext cx="3455097" cy="3959352"/>
          </a:xfrm>
        </p:spPr>
        <p:txBody>
          <a:bodyPr anchor="ctr">
            <a:normAutofit/>
          </a:bodyPr>
          <a:lstStyle/>
          <a:p>
            <a:pPr marL="571500" lvl="0" indent="-571500">
              <a:spcBef>
                <a:spcPts val="0"/>
              </a:spcBef>
              <a:spcAft>
                <a:spcPts val="600"/>
              </a:spcAft>
              <a:buClr>
                <a:srgbClr val="7A7A7A"/>
              </a:buClr>
              <a:buSzPct val="80000"/>
              <a:buFont typeface="Arial" panose="020B0604020202020204" pitchFamily="34" charset="0"/>
              <a:buChar char="•"/>
            </a:pPr>
            <a:r>
              <a:rPr lang="en-GB" altLang="en-US" sz="1500"/>
              <a:t>Explain what is meant by PED?</a:t>
            </a:r>
          </a:p>
          <a:p>
            <a:pPr marL="571500" lvl="0" indent="-571500">
              <a:spcBef>
                <a:spcPts val="0"/>
              </a:spcBef>
              <a:spcAft>
                <a:spcPts val="600"/>
              </a:spcAft>
              <a:buClr>
                <a:srgbClr val="7A7A7A"/>
              </a:buClr>
              <a:buSzPct val="80000"/>
              <a:buFont typeface="Arial" panose="020B0604020202020204" pitchFamily="34" charset="0"/>
              <a:buChar char="•"/>
            </a:pPr>
            <a:endParaRPr lang="en-GB" altLang="en-US" sz="1500"/>
          </a:p>
          <a:p>
            <a:pPr marL="571500" lvl="0" indent="-571500">
              <a:spcBef>
                <a:spcPts val="0"/>
              </a:spcBef>
              <a:spcAft>
                <a:spcPts val="600"/>
              </a:spcAft>
              <a:buClr>
                <a:srgbClr val="7A7A7A"/>
              </a:buClr>
              <a:buSzPct val="80000"/>
              <a:buFont typeface="Arial" panose="020B0604020202020204" pitchFamily="34" charset="0"/>
              <a:buChar char="•"/>
            </a:pPr>
            <a:r>
              <a:rPr lang="en-GB" altLang="en-US" sz="1500"/>
              <a:t>Price inelasticity is…</a:t>
            </a:r>
          </a:p>
          <a:p>
            <a:pPr marL="571500" lvl="0" indent="-571500">
              <a:spcBef>
                <a:spcPts val="0"/>
              </a:spcBef>
              <a:spcAft>
                <a:spcPts val="600"/>
              </a:spcAft>
              <a:buClr>
                <a:srgbClr val="7A7A7A"/>
              </a:buClr>
              <a:buSzPct val="80000"/>
              <a:buFont typeface="Arial" panose="020B0604020202020204" pitchFamily="34" charset="0"/>
              <a:buChar char="•"/>
            </a:pPr>
            <a:endParaRPr lang="en-GB" altLang="en-US" sz="1500"/>
          </a:p>
          <a:p>
            <a:pPr marL="571500" lvl="0" indent="-571500">
              <a:spcBef>
                <a:spcPts val="0"/>
              </a:spcBef>
              <a:spcAft>
                <a:spcPts val="600"/>
              </a:spcAft>
              <a:buClr>
                <a:srgbClr val="7A7A7A"/>
              </a:buClr>
              <a:buSzPct val="80000"/>
              <a:buFont typeface="Arial" panose="020B0604020202020204" pitchFamily="34" charset="0"/>
              <a:buChar char="•"/>
            </a:pPr>
            <a:r>
              <a:rPr lang="en-GB" altLang="en-US" sz="1500"/>
              <a:t>Price elasticity is…</a:t>
            </a:r>
          </a:p>
          <a:p>
            <a:pPr marL="571500" lvl="0" indent="-571500">
              <a:spcBef>
                <a:spcPts val="0"/>
              </a:spcBef>
              <a:spcAft>
                <a:spcPts val="600"/>
              </a:spcAft>
              <a:buClr>
                <a:srgbClr val="7A7A7A"/>
              </a:buClr>
              <a:buSzPct val="80000"/>
              <a:buFont typeface="Arial" panose="020B0604020202020204" pitchFamily="34" charset="0"/>
              <a:buChar char="•"/>
            </a:pPr>
            <a:endParaRPr lang="en-GB" altLang="en-US" sz="1500"/>
          </a:p>
          <a:p>
            <a:pPr marL="571500" lvl="0" indent="-571500">
              <a:spcBef>
                <a:spcPts val="0"/>
              </a:spcBef>
              <a:spcAft>
                <a:spcPts val="600"/>
              </a:spcAft>
              <a:buClr>
                <a:srgbClr val="7A7A7A"/>
              </a:buClr>
              <a:buSzPct val="80000"/>
              <a:buFont typeface="Arial" panose="020B0604020202020204" pitchFamily="34" charset="0"/>
              <a:buChar char="•"/>
            </a:pPr>
            <a:r>
              <a:rPr lang="en-GB" altLang="en-US" sz="1500"/>
              <a:t>What is the importance of understanding PED for firms? </a:t>
            </a:r>
          </a:p>
          <a:p>
            <a:pPr marL="571500" lvl="0" indent="-571500">
              <a:spcBef>
                <a:spcPts val="0"/>
              </a:spcBef>
              <a:spcAft>
                <a:spcPts val="600"/>
              </a:spcAft>
              <a:buClr>
                <a:srgbClr val="7A7A7A"/>
              </a:buClr>
              <a:buSzPct val="80000"/>
              <a:buFont typeface="Arial" panose="020B0604020202020204" pitchFamily="34" charset="0"/>
              <a:buChar char="•"/>
            </a:pPr>
            <a:endParaRPr lang="en-GB" altLang="en-US" sz="1500"/>
          </a:p>
          <a:p>
            <a:pPr marL="571500" lvl="0" indent="-571500">
              <a:spcBef>
                <a:spcPts val="0"/>
              </a:spcBef>
              <a:spcAft>
                <a:spcPts val="600"/>
              </a:spcAft>
              <a:buClr>
                <a:srgbClr val="7A7A7A"/>
              </a:buClr>
              <a:buSzPct val="80000"/>
              <a:buFont typeface="Arial" panose="020B0604020202020204" pitchFamily="34" charset="0"/>
              <a:buChar char="•"/>
            </a:pPr>
            <a:r>
              <a:rPr lang="en-GB" altLang="en-US" sz="1500"/>
              <a:t>Challenge: The price of milk increases from £1.50 to £2.25. At the same time the quantity of milk demanded decreases from 250 to 190. Calculate new price elasticity of demand. </a:t>
            </a:r>
          </a:p>
        </p:txBody>
      </p:sp>
      <p:pic>
        <p:nvPicPr>
          <p:cNvPr id="5" name="Picture 4">
            <a:extLst>
              <a:ext uri="{FF2B5EF4-FFF2-40B4-BE49-F238E27FC236}">
                <a16:creationId xmlns:a16="http://schemas.microsoft.com/office/drawing/2014/main" id="{663AA319-7361-C358-4EA7-7AFD49B09B0A}"/>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0CEA849D-D1BB-27F6-CA1C-8B796AC00960}"/>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F8F49FB2-278F-DD92-4AF0-32C4EE50FBE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A1815B9-8056-902F-7033-8A6FBD9B734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81910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a:extLst>
              <a:ext uri="{FF2B5EF4-FFF2-40B4-BE49-F238E27FC236}">
                <a16:creationId xmlns:a16="http://schemas.microsoft.com/office/drawing/2014/main" id="{7C432AFE-B3D2-4BFF-BF8F-96C27AFF1A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48CBA468-FE4E-4DE9-AA90-0555F4B4E227}"/>
              </a:ext>
            </a:extLst>
          </p:cNvPr>
          <p:cNvPicPr>
            <a:picLocks noChangeAspect="1"/>
          </p:cNvPicPr>
          <p:nvPr/>
        </p:nvPicPr>
        <p:blipFill rotWithShape="1">
          <a:blip r:embed="rId4">
            <a:alphaModFix amt="40000"/>
            <a:extLst>
              <a:ext uri="{837473B0-CC2E-450A-ABE3-18F120FF3D39}">
                <a1611:picAttrSrcUrl xmlns:a1611="http://schemas.microsoft.com/office/drawing/2016/11/main" r:id="rId5"/>
              </a:ext>
            </a:extLst>
          </a:blip>
          <a:srcRect t="17900" b="5045"/>
          <a:stretch/>
        </p:blipFill>
        <p:spPr>
          <a:xfrm>
            <a:off x="20" y="10"/>
            <a:ext cx="12191979" cy="6857990"/>
          </a:xfrm>
          <a:prstGeom prst="rect">
            <a:avLst/>
          </a:prstGeom>
        </p:spPr>
      </p:pic>
      <p:sp>
        <p:nvSpPr>
          <p:cNvPr id="2" name="Title 1"/>
          <p:cNvSpPr>
            <a:spLocks noGrp="1"/>
          </p:cNvSpPr>
          <p:nvPr>
            <p:ph type="title"/>
          </p:nvPr>
        </p:nvSpPr>
        <p:spPr>
          <a:xfrm>
            <a:off x="841249" y="941832"/>
            <a:ext cx="10506456" cy="2057400"/>
          </a:xfrm>
          <a:prstGeom prst="roundRect">
            <a:avLst/>
          </a:prstGeom>
        </p:spPr>
        <p:txBody>
          <a:bodyPr anchor="b">
            <a:normAutofit/>
          </a:bodyPr>
          <a:lstStyle/>
          <a:p>
            <a:r>
              <a:rPr lang="en-GB" sz="5000"/>
              <a:t>Starter</a:t>
            </a:r>
          </a:p>
        </p:txBody>
      </p:sp>
      <p:sp>
        <p:nvSpPr>
          <p:cNvPr id="21" name="Rectangle 20">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01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3" name="Rectangle 22">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3241202"/>
            <a:ext cx="10506456"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4" name="Content Placeholder 2">
            <a:extLst>
              <a:ext uri="{FF2B5EF4-FFF2-40B4-BE49-F238E27FC236}">
                <a16:creationId xmlns:a16="http://schemas.microsoft.com/office/drawing/2014/main" id="{53C7E516-22C1-F4DB-9DDE-4E79D4002DD4}"/>
              </a:ext>
            </a:extLst>
          </p:cNvPr>
          <p:cNvGraphicFramePr>
            <a:graphicFrameLocks noGrp="1"/>
          </p:cNvGraphicFramePr>
          <p:nvPr>
            <p:ph idx="1"/>
            <p:extLst>
              <p:ext uri="{D42A27DB-BD31-4B8C-83A1-F6EECF244321}">
                <p14:modId xmlns:p14="http://schemas.microsoft.com/office/powerpoint/2010/main" val="690992240"/>
              </p:ext>
            </p:extLst>
          </p:nvPr>
        </p:nvGraphicFramePr>
        <p:xfrm>
          <a:off x="841248" y="3502152"/>
          <a:ext cx="10506456" cy="267004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3" name="Picture 2">
            <a:extLst>
              <a:ext uri="{FF2B5EF4-FFF2-40B4-BE49-F238E27FC236}">
                <a16:creationId xmlns:a16="http://schemas.microsoft.com/office/drawing/2014/main" id="{746EBE6A-1BB8-53CA-BEF5-82B05F9B2568}"/>
              </a:ext>
            </a:extLst>
          </p:cNvPr>
          <p:cNvPicPr>
            <a:picLocks noChangeAspect="1"/>
          </p:cNvPicPr>
          <p:nvPr/>
        </p:nvPicPr>
        <p:blipFill>
          <a:blip r:embed="rId11"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0B01FD8C-11AC-052C-FE73-F90248C441CB}"/>
              </a:ext>
            </a:extLst>
          </p:cNvPr>
          <p:cNvPicPr>
            <a:picLocks noChangeAspect="1"/>
          </p:cNvPicPr>
          <p:nvPr/>
        </p:nvPicPr>
        <p:blipFill>
          <a:blip r:embed="rId12"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FE158E57-18DD-019E-0827-1C67AC0BC10E}"/>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C4AFFAA-823A-9C2E-DD09-1B1EB54F593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custDataLst>
      <p:tags r:id="rId1"/>
    </p:custDataLst>
    <p:extLst>
      <p:ext uri="{BB962C8B-B14F-4D97-AF65-F5344CB8AC3E}">
        <p14:creationId xmlns:p14="http://schemas.microsoft.com/office/powerpoint/2010/main" val="31040097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65200" y="1567843"/>
            <a:ext cx="3712224" cy="3714496"/>
          </a:xfrm>
        </p:spPr>
        <p:txBody>
          <a:bodyPr anchor="ctr">
            <a:normAutofit/>
          </a:bodyPr>
          <a:lstStyle/>
          <a:p>
            <a:r>
              <a:rPr lang="en-GB" sz="4800"/>
              <a:t>Lesson Objectives</a:t>
            </a:r>
          </a:p>
        </p:txBody>
      </p:sp>
      <p:grpSp>
        <p:nvGrpSpPr>
          <p:cNvPr id="10" name="Group 9">
            <a:extLst>
              <a:ext uri="{FF2B5EF4-FFF2-40B4-BE49-F238E27FC236}">
                <a16:creationId xmlns:a16="http://schemas.microsoft.com/office/drawing/2014/main" id="{2C3846A5-A498-4C9E-B4DC-13532657D71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35506" y="643467"/>
            <a:ext cx="1128382" cy="847206"/>
            <a:chOff x="8183879" y="1000124"/>
            <a:chExt cx="1562267" cy="1172973"/>
          </a:xfrm>
        </p:grpSpPr>
        <p:sp>
          <p:nvSpPr>
            <p:cNvPr id="11" name="Freeform 5">
              <a:extLst>
                <a:ext uri="{FF2B5EF4-FFF2-40B4-BE49-F238E27FC236}">
                  <a16:creationId xmlns:a16="http://schemas.microsoft.com/office/drawing/2014/main" id="{8A845FC1-FE68-40DE-B785-AA0F3DBD6FB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3879"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2" name="Freeform 5">
              <a:extLst>
                <a:ext uri="{FF2B5EF4-FFF2-40B4-BE49-F238E27FC236}">
                  <a16:creationId xmlns:a16="http://schemas.microsoft.com/office/drawing/2014/main" id="{C26048ED-7A92-4694-A168-2C6C5C0D63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983979"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grpSp>
      <p:sp>
        <p:nvSpPr>
          <p:cNvPr id="14" name="Freeform: Shape 13">
            <a:extLst>
              <a:ext uri="{FF2B5EF4-FFF2-40B4-BE49-F238E27FC236}">
                <a16:creationId xmlns:a16="http://schemas.microsoft.com/office/drawing/2014/main" id="{662A3FAA-D056-4098-8115-EA61EAF068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7645" y="839534"/>
            <a:ext cx="6781601" cy="5652388"/>
          </a:xfrm>
          <a:custGeom>
            <a:avLst/>
            <a:gdLst>
              <a:gd name="connsiteX0" fmla="*/ 2768595 w 4574113"/>
              <a:gd name="connsiteY0" fmla="*/ 2476119 h 3812472"/>
              <a:gd name="connsiteX1" fmla="*/ 3374676 w 4574113"/>
              <a:gd name="connsiteY1" fmla="*/ 2476119 h 3812472"/>
              <a:gd name="connsiteX2" fmla="*/ 3403209 w 4574113"/>
              <a:gd name="connsiteY2" fmla="*/ 2479909 h 3812472"/>
              <a:gd name="connsiteX3" fmla="*/ 3422833 w 4574113"/>
              <a:gd name="connsiteY3" fmla="*/ 2488137 h 3812472"/>
              <a:gd name="connsiteX4" fmla="*/ 3410840 w 4574113"/>
              <a:gd name="connsiteY4" fmla="*/ 2508879 h 3812472"/>
              <a:gd name="connsiteX5" fmla="*/ 2985934 w 4574113"/>
              <a:gd name="connsiteY5" fmla="*/ 3243764 h 3812472"/>
              <a:gd name="connsiteX6" fmla="*/ 2732784 w 4574113"/>
              <a:gd name="connsiteY6" fmla="*/ 3390890 h 3812472"/>
              <a:gd name="connsiteX7" fmla="*/ 2529297 w 4574113"/>
              <a:gd name="connsiteY7" fmla="*/ 3390890 h 3812472"/>
              <a:gd name="connsiteX8" fmla="*/ 2505559 w 4574113"/>
              <a:gd name="connsiteY8" fmla="*/ 3390890 h 3812472"/>
              <a:gd name="connsiteX9" fmla="*/ 2482907 w 4574113"/>
              <a:gd name="connsiteY9" fmla="*/ 3351884 h 3812472"/>
              <a:gd name="connsiteX10" fmla="*/ 2371959 w 4574113"/>
              <a:gd name="connsiteY10" fmla="*/ 3160822 h 3812472"/>
              <a:gd name="connsiteX11" fmla="*/ 2371959 w 4574113"/>
              <a:gd name="connsiteY11" fmla="*/ 3053878 h 3812472"/>
              <a:gd name="connsiteX12" fmla="*/ 2675654 w 4574113"/>
              <a:gd name="connsiteY12" fmla="*/ 2530895 h 3812472"/>
              <a:gd name="connsiteX13" fmla="*/ 2768595 w 4574113"/>
              <a:gd name="connsiteY13" fmla="*/ 2476119 h 3812472"/>
              <a:gd name="connsiteX14" fmla="*/ 3909778 w 4574113"/>
              <a:gd name="connsiteY14" fmla="*/ 676847 h 3812472"/>
              <a:gd name="connsiteX15" fmla="*/ 4305516 w 4574113"/>
              <a:gd name="connsiteY15" fmla="*/ 676847 h 3812472"/>
              <a:gd name="connsiteX16" fmla="*/ 4367056 w 4574113"/>
              <a:gd name="connsiteY16" fmla="*/ 712612 h 3812472"/>
              <a:gd name="connsiteX17" fmla="*/ 4564498 w 4574113"/>
              <a:gd name="connsiteY17" fmla="*/ 1054092 h 3812472"/>
              <a:gd name="connsiteX18" fmla="*/ 4564498 w 4574113"/>
              <a:gd name="connsiteY18" fmla="*/ 1123921 h 3812472"/>
              <a:gd name="connsiteX19" fmla="*/ 4367056 w 4574113"/>
              <a:gd name="connsiteY19" fmla="*/ 1465401 h 3812472"/>
              <a:gd name="connsiteX20" fmla="*/ 4305516 w 4574113"/>
              <a:gd name="connsiteY20" fmla="*/ 1501167 h 3812472"/>
              <a:gd name="connsiteX21" fmla="*/ 3909778 w 4574113"/>
              <a:gd name="connsiteY21" fmla="*/ 1501167 h 3812472"/>
              <a:gd name="connsiteX22" fmla="*/ 3849091 w 4574113"/>
              <a:gd name="connsiteY22" fmla="*/ 1465401 h 3812472"/>
              <a:gd name="connsiteX23" fmla="*/ 3650795 w 4574113"/>
              <a:gd name="connsiteY23" fmla="*/ 1123921 h 3812472"/>
              <a:gd name="connsiteX24" fmla="*/ 3650795 w 4574113"/>
              <a:gd name="connsiteY24" fmla="*/ 1054092 h 3812472"/>
              <a:gd name="connsiteX25" fmla="*/ 3849091 w 4574113"/>
              <a:gd name="connsiteY25" fmla="*/ 712612 h 3812472"/>
              <a:gd name="connsiteX26" fmla="*/ 3909778 w 4574113"/>
              <a:gd name="connsiteY26" fmla="*/ 676847 h 3812472"/>
              <a:gd name="connsiteX27" fmla="*/ 1104892 w 4574113"/>
              <a:gd name="connsiteY27" fmla="*/ 0 h 3812472"/>
              <a:gd name="connsiteX28" fmla="*/ 2732784 w 4574113"/>
              <a:gd name="connsiteY28" fmla="*/ 0 h 3812472"/>
              <a:gd name="connsiteX29" fmla="*/ 2985934 w 4574113"/>
              <a:gd name="connsiteY29" fmla="*/ 147125 h 3812472"/>
              <a:gd name="connsiteX30" fmla="*/ 3798122 w 4574113"/>
              <a:gd name="connsiteY30" fmla="*/ 1551823 h 3812472"/>
              <a:gd name="connsiteX31" fmla="*/ 3798122 w 4574113"/>
              <a:gd name="connsiteY31" fmla="*/ 1839068 h 3812472"/>
              <a:gd name="connsiteX32" fmla="*/ 3496551 w 4574113"/>
              <a:gd name="connsiteY32" fmla="*/ 2360642 h 3812472"/>
              <a:gd name="connsiteX33" fmla="*/ 3471135 w 4574113"/>
              <a:gd name="connsiteY33" fmla="*/ 2404597 h 3812472"/>
              <a:gd name="connsiteX34" fmla="*/ 3472029 w 4574113"/>
              <a:gd name="connsiteY34" fmla="*/ 2404972 h 3812472"/>
              <a:gd name="connsiteX35" fmla="*/ 3516881 w 4574113"/>
              <a:gd name="connsiteY35" fmla="*/ 2450209 h 3812472"/>
              <a:gd name="connsiteX36" fmla="*/ 3857970 w 4574113"/>
              <a:gd name="connsiteY36" fmla="*/ 3040131 h 3812472"/>
              <a:gd name="connsiteX37" fmla="*/ 3857970 w 4574113"/>
              <a:gd name="connsiteY37" fmla="*/ 3160764 h 3812472"/>
              <a:gd name="connsiteX38" fmla="*/ 3516881 w 4574113"/>
              <a:gd name="connsiteY38" fmla="*/ 3750684 h 3812472"/>
              <a:gd name="connsiteX39" fmla="*/ 3410567 w 4574113"/>
              <a:gd name="connsiteY39" fmla="*/ 3812472 h 3812472"/>
              <a:gd name="connsiteX40" fmla="*/ 2726911 w 4574113"/>
              <a:gd name="connsiteY40" fmla="*/ 3812472 h 3812472"/>
              <a:gd name="connsiteX41" fmla="*/ 2622074 w 4574113"/>
              <a:gd name="connsiteY41" fmla="*/ 3750684 h 3812472"/>
              <a:gd name="connsiteX42" fmla="*/ 2438330 w 4574113"/>
              <a:gd name="connsiteY42" fmla="*/ 3434265 h 3812472"/>
              <a:gd name="connsiteX43" fmla="*/ 2417573 w 4574113"/>
              <a:gd name="connsiteY43" fmla="*/ 3398519 h 3812472"/>
              <a:gd name="connsiteX44" fmla="*/ 2433905 w 4574113"/>
              <a:gd name="connsiteY44" fmla="*/ 3398519 h 3812472"/>
              <a:gd name="connsiteX45" fmla="*/ 2511101 w 4574113"/>
              <a:gd name="connsiteY45" fmla="*/ 3398519 h 3812472"/>
              <a:gd name="connsiteX46" fmla="*/ 2544636 w 4574113"/>
              <a:gd name="connsiteY46" fmla="*/ 3456269 h 3812472"/>
              <a:gd name="connsiteX47" fmla="*/ 2672757 w 4574113"/>
              <a:gd name="connsiteY47" fmla="*/ 3676902 h 3812472"/>
              <a:gd name="connsiteX48" fmla="*/ 2765699 w 4574113"/>
              <a:gd name="connsiteY48" fmla="*/ 3731679 h 3812472"/>
              <a:gd name="connsiteX49" fmla="*/ 3371780 w 4574113"/>
              <a:gd name="connsiteY49" fmla="*/ 3731679 h 3812472"/>
              <a:gd name="connsiteX50" fmla="*/ 3466029 w 4574113"/>
              <a:gd name="connsiteY50" fmla="*/ 3676902 h 3812472"/>
              <a:gd name="connsiteX51" fmla="*/ 3768415 w 4574113"/>
              <a:gd name="connsiteY51" fmla="*/ 3153920 h 3812472"/>
              <a:gd name="connsiteX52" fmla="*/ 3768415 w 4574113"/>
              <a:gd name="connsiteY52" fmla="*/ 3046975 h 3812472"/>
              <a:gd name="connsiteX53" fmla="*/ 3466029 w 4574113"/>
              <a:gd name="connsiteY53" fmla="*/ 2523992 h 3812472"/>
              <a:gd name="connsiteX54" fmla="*/ 3426268 w 4574113"/>
              <a:gd name="connsiteY54" fmla="*/ 2483888 h 3812472"/>
              <a:gd name="connsiteX55" fmla="*/ 3421667 w 4574113"/>
              <a:gd name="connsiteY55" fmla="*/ 2481960 h 3812472"/>
              <a:gd name="connsiteX56" fmla="*/ 3446331 w 4574113"/>
              <a:gd name="connsiteY56" fmla="*/ 2439303 h 3812472"/>
              <a:gd name="connsiteX57" fmla="*/ 3464674 w 4574113"/>
              <a:gd name="connsiteY57" fmla="*/ 2407578 h 3812472"/>
              <a:gd name="connsiteX58" fmla="*/ 3445649 w 4574113"/>
              <a:gd name="connsiteY58" fmla="*/ 2399601 h 3812472"/>
              <a:gd name="connsiteX59" fmla="*/ 3413464 w 4574113"/>
              <a:gd name="connsiteY59" fmla="*/ 2395325 h 3812472"/>
              <a:gd name="connsiteX60" fmla="*/ 2729808 w 4574113"/>
              <a:gd name="connsiteY60" fmla="*/ 2395325 h 3812472"/>
              <a:gd name="connsiteX61" fmla="*/ 2624971 w 4574113"/>
              <a:gd name="connsiteY61" fmla="*/ 2457112 h 3812472"/>
              <a:gd name="connsiteX62" fmla="*/ 2282405 w 4574113"/>
              <a:gd name="connsiteY62" fmla="*/ 3047034 h 3812472"/>
              <a:gd name="connsiteX63" fmla="*/ 2282405 w 4574113"/>
              <a:gd name="connsiteY63" fmla="*/ 3167666 h 3812472"/>
              <a:gd name="connsiteX64" fmla="*/ 2395478 w 4574113"/>
              <a:gd name="connsiteY64" fmla="*/ 3362386 h 3812472"/>
              <a:gd name="connsiteX65" fmla="*/ 2412031 w 4574113"/>
              <a:gd name="connsiteY65" fmla="*/ 3390890 h 3812472"/>
              <a:gd name="connsiteX66" fmla="*/ 2335350 w 4574113"/>
              <a:gd name="connsiteY66" fmla="*/ 3390890 h 3812472"/>
              <a:gd name="connsiteX67" fmla="*/ 1104892 w 4574113"/>
              <a:gd name="connsiteY67" fmla="*/ 3390890 h 3812472"/>
              <a:gd name="connsiteX68" fmla="*/ 855258 w 4574113"/>
              <a:gd name="connsiteY68" fmla="*/ 3243764 h 3812472"/>
              <a:gd name="connsiteX69" fmla="*/ 39555 w 4574113"/>
              <a:gd name="connsiteY69" fmla="*/ 1839068 h 3812472"/>
              <a:gd name="connsiteX70" fmla="*/ 39555 w 4574113"/>
              <a:gd name="connsiteY70" fmla="*/ 1551823 h 3812472"/>
              <a:gd name="connsiteX71" fmla="*/ 855258 w 4574113"/>
              <a:gd name="connsiteY71" fmla="*/ 147125 h 3812472"/>
              <a:gd name="connsiteX72" fmla="*/ 1104892 w 4574113"/>
              <a:gd name="connsiteY72" fmla="*/ 0 h 381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574113" h="3812472">
                <a:moveTo>
                  <a:pt x="2768595" y="2476119"/>
                </a:moveTo>
                <a:cubicBezTo>
                  <a:pt x="2768595" y="2476119"/>
                  <a:pt x="2768595" y="2476119"/>
                  <a:pt x="3374676" y="2476119"/>
                </a:cubicBezTo>
                <a:cubicBezTo>
                  <a:pt x="3384493" y="2476119"/>
                  <a:pt x="3394066" y="2477423"/>
                  <a:pt x="3403209" y="2479909"/>
                </a:cubicBezTo>
                <a:lnTo>
                  <a:pt x="3422833" y="2488137"/>
                </a:lnTo>
                <a:lnTo>
                  <a:pt x="3410840" y="2508879"/>
                </a:lnTo>
                <a:cubicBezTo>
                  <a:pt x="3302401" y="2696426"/>
                  <a:pt x="3163600" y="2936487"/>
                  <a:pt x="2985934" y="3243764"/>
                </a:cubicBezTo>
                <a:cubicBezTo>
                  <a:pt x="2933195" y="3334842"/>
                  <a:pt x="2838263" y="3390890"/>
                  <a:pt x="2732784" y="3390890"/>
                </a:cubicBezTo>
                <a:cubicBezTo>
                  <a:pt x="2732784" y="3390890"/>
                  <a:pt x="2732784" y="3390890"/>
                  <a:pt x="2529297" y="3390890"/>
                </a:cubicBezTo>
                <a:lnTo>
                  <a:pt x="2505559" y="3390890"/>
                </a:lnTo>
                <a:lnTo>
                  <a:pt x="2482907" y="3351884"/>
                </a:lnTo>
                <a:cubicBezTo>
                  <a:pt x="2451367" y="3297569"/>
                  <a:pt x="2414666" y="3234367"/>
                  <a:pt x="2371959" y="3160822"/>
                </a:cubicBezTo>
                <a:cubicBezTo>
                  <a:pt x="2352324" y="3128217"/>
                  <a:pt x="2352324" y="3086483"/>
                  <a:pt x="2371959" y="3053878"/>
                </a:cubicBezTo>
                <a:cubicBezTo>
                  <a:pt x="2371959" y="3053878"/>
                  <a:pt x="2371959" y="3053878"/>
                  <a:pt x="2675654" y="2530895"/>
                </a:cubicBezTo>
                <a:cubicBezTo>
                  <a:pt x="2693981" y="2496986"/>
                  <a:pt x="2730633" y="2476119"/>
                  <a:pt x="2768595" y="2476119"/>
                </a:cubicBezTo>
                <a:close/>
                <a:moveTo>
                  <a:pt x="3909778" y="676847"/>
                </a:moveTo>
                <a:cubicBezTo>
                  <a:pt x="3909778" y="676847"/>
                  <a:pt x="3909778" y="676847"/>
                  <a:pt x="4305516" y="676847"/>
                </a:cubicBezTo>
                <a:cubicBezTo>
                  <a:pt x="4331158" y="676847"/>
                  <a:pt x="4354235" y="690472"/>
                  <a:pt x="4367056" y="712612"/>
                </a:cubicBezTo>
                <a:cubicBezTo>
                  <a:pt x="4367056" y="712612"/>
                  <a:pt x="4367056" y="712612"/>
                  <a:pt x="4564498" y="1054092"/>
                </a:cubicBezTo>
                <a:cubicBezTo>
                  <a:pt x="4577319" y="1075382"/>
                  <a:pt x="4577319" y="1102632"/>
                  <a:pt x="4564498" y="1123921"/>
                </a:cubicBezTo>
                <a:cubicBezTo>
                  <a:pt x="4564498" y="1123921"/>
                  <a:pt x="4564498" y="1123921"/>
                  <a:pt x="4367056" y="1465401"/>
                </a:cubicBezTo>
                <a:cubicBezTo>
                  <a:pt x="4354235" y="1487542"/>
                  <a:pt x="4331158" y="1501167"/>
                  <a:pt x="4305516" y="1501167"/>
                </a:cubicBezTo>
                <a:cubicBezTo>
                  <a:pt x="4305516" y="1501167"/>
                  <a:pt x="4305516" y="1501167"/>
                  <a:pt x="3909778" y="1501167"/>
                </a:cubicBezTo>
                <a:cubicBezTo>
                  <a:pt x="3884990" y="1501167"/>
                  <a:pt x="3861058" y="1487542"/>
                  <a:pt x="3849091" y="1465401"/>
                </a:cubicBezTo>
                <a:cubicBezTo>
                  <a:pt x="3849091" y="1465401"/>
                  <a:pt x="3849091" y="1465401"/>
                  <a:pt x="3650795" y="1123921"/>
                </a:cubicBezTo>
                <a:cubicBezTo>
                  <a:pt x="3637974" y="1102632"/>
                  <a:pt x="3637974" y="1075382"/>
                  <a:pt x="3650795" y="1054092"/>
                </a:cubicBezTo>
                <a:cubicBezTo>
                  <a:pt x="3650795" y="1054092"/>
                  <a:pt x="3650795" y="1054092"/>
                  <a:pt x="3849091" y="712612"/>
                </a:cubicBezTo>
                <a:cubicBezTo>
                  <a:pt x="3861058" y="690472"/>
                  <a:pt x="3884990" y="676847"/>
                  <a:pt x="3909778" y="676847"/>
                </a:cubicBezTo>
                <a:close/>
                <a:moveTo>
                  <a:pt x="1104892" y="0"/>
                </a:moveTo>
                <a:cubicBezTo>
                  <a:pt x="1104892" y="0"/>
                  <a:pt x="1104892" y="0"/>
                  <a:pt x="2732784" y="0"/>
                </a:cubicBezTo>
                <a:cubicBezTo>
                  <a:pt x="2838263" y="0"/>
                  <a:pt x="2933195" y="56047"/>
                  <a:pt x="2985934" y="147125"/>
                </a:cubicBezTo>
                <a:cubicBezTo>
                  <a:pt x="2985934" y="147125"/>
                  <a:pt x="2985934" y="147125"/>
                  <a:pt x="3798122" y="1551823"/>
                </a:cubicBezTo>
                <a:cubicBezTo>
                  <a:pt x="3850862" y="1639397"/>
                  <a:pt x="3850862" y="1751493"/>
                  <a:pt x="3798122" y="1839068"/>
                </a:cubicBezTo>
                <a:cubicBezTo>
                  <a:pt x="3798122" y="1839068"/>
                  <a:pt x="3798122" y="1839068"/>
                  <a:pt x="3496551" y="2360642"/>
                </a:cubicBezTo>
                <a:lnTo>
                  <a:pt x="3471135" y="2404597"/>
                </a:lnTo>
                <a:lnTo>
                  <a:pt x="3472029" y="2404972"/>
                </a:lnTo>
                <a:cubicBezTo>
                  <a:pt x="3490302" y="2415638"/>
                  <a:pt x="3505806" y="2431084"/>
                  <a:pt x="3516881" y="2450209"/>
                </a:cubicBezTo>
                <a:cubicBezTo>
                  <a:pt x="3516881" y="2450209"/>
                  <a:pt x="3516881" y="2450209"/>
                  <a:pt x="3857970" y="3040131"/>
                </a:cubicBezTo>
                <a:cubicBezTo>
                  <a:pt x="3880120" y="3076909"/>
                  <a:pt x="3880120" y="3123985"/>
                  <a:pt x="3857970" y="3160764"/>
                </a:cubicBezTo>
                <a:cubicBezTo>
                  <a:pt x="3857970" y="3160764"/>
                  <a:pt x="3857970" y="3160764"/>
                  <a:pt x="3516881" y="3750684"/>
                </a:cubicBezTo>
                <a:cubicBezTo>
                  <a:pt x="3494732" y="3788933"/>
                  <a:pt x="3454864" y="3812472"/>
                  <a:pt x="3410567" y="3812472"/>
                </a:cubicBezTo>
                <a:cubicBezTo>
                  <a:pt x="3410567" y="3812472"/>
                  <a:pt x="3410567" y="3812472"/>
                  <a:pt x="2726911" y="3812472"/>
                </a:cubicBezTo>
                <a:cubicBezTo>
                  <a:pt x="2684090" y="3812472"/>
                  <a:pt x="2642747" y="3788933"/>
                  <a:pt x="2622074" y="3750684"/>
                </a:cubicBezTo>
                <a:cubicBezTo>
                  <a:pt x="2622074" y="3750684"/>
                  <a:pt x="2622074" y="3750684"/>
                  <a:pt x="2438330" y="3434265"/>
                </a:cubicBezTo>
                <a:lnTo>
                  <a:pt x="2417573" y="3398519"/>
                </a:lnTo>
                <a:lnTo>
                  <a:pt x="2433905" y="3398519"/>
                </a:lnTo>
                <a:lnTo>
                  <a:pt x="2511101" y="3398519"/>
                </a:lnTo>
                <a:lnTo>
                  <a:pt x="2544636" y="3456269"/>
                </a:lnTo>
                <a:cubicBezTo>
                  <a:pt x="2672757" y="3676902"/>
                  <a:pt x="2672757" y="3676902"/>
                  <a:pt x="2672757" y="3676902"/>
                </a:cubicBezTo>
                <a:cubicBezTo>
                  <a:pt x="2691084" y="3710811"/>
                  <a:pt x="2727737" y="3731679"/>
                  <a:pt x="2765699" y="3731679"/>
                </a:cubicBezTo>
                <a:cubicBezTo>
                  <a:pt x="3371780" y="3731679"/>
                  <a:pt x="3371780" y="3731679"/>
                  <a:pt x="3371780" y="3731679"/>
                </a:cubicBezTo>
                <a:cubicBezTo>
                  <a:pt x="3411050" y="3731679"/>
                  <a:pt x="3446394" y="3710811"/>
                  <a:pt x="3466029" y="3676902"/>
                </a:cubicBezTo>
                <a:cubicBezTo>
                  <a:pt x="3768415" y="3153920"/>
                  <a:pt x="3768415" y="3153920"/>
                  <a:pt x="3768415" y="3153920"/>
                </a:cubicBezTo>
                <a:cubicBezTo>
                  <a:pt x="3788051" y="3121314"/>
                  <a:pt x="3788051" y="3079580"/>
                  <a:pt x="3768415" y="3046975"/>
                </a:cubicBezTo>
                <a:cubicBezTo>
                  <a:pt x="3466029" y="2523992"/>
                  <a:pt x="3466029" y="2523992"/>
                  <a:pt x="3466029" y="2523992"/>
                </a:cubicBezTo>
                <a:cubicBezTo>
                  <a:pt x="3456211" y="2507037"/>
                  <a:pt x="3442467" y="2493343"/>
                  <a:pt x="3426268" y="2483888"/>
                </a:cubicBezTo>
                <a:lnTo>
                  <a:pt x="3421667" y="2481960"/>
                </a:lnTo>
                <a:lnTo>
                  <a:pt x="3446331" y="2439303"/>
                </a:lnTo>
                <a:lnTo>
                  <a:pt x="3464674" y="2407578"/>
                </a:lnTo>
                <a:lnTo>
                  <a:pt x="3445649" y="2399601"/>
                </a:lnTo>
                <a:cubicBezTo>
                  <a:pt x="3435335" y="2396796"/>
                  <a:pt x="3424538" y="2395325"/>
                  <a:pt x="3413464" y="2395325"/>
                </a:cubicBezTo>
                <a:cubicBezTo>
                  <a:pt x="2729808" y="2395325"/>
                  <a:pt x="2729808" y="2395325"/>
                  <a:pt x="2729808" y="2395325"/>
                </a:cubicBezTo>
                <a:cubicBezTo>
                  <a:pt x="2686987" y="2395325"/>
                  <a:pt x="2645644" y="2418863"/>
                  <a:pt x="2624971" y="2457112"/>
                </a:cubicBezTo>
                <a:cubicBezTo>
                  <a:pt x="2282405" y="3047034"/>
                  <a:pt x="2282405" y="3047034"/>
                  <a:pt x="2282405" y="3047034"/>
                </a:cubicBezTo>
                <a:cubicBezTo>
                  <a:pt x="2260256" y="3083811"/>
                  <a:pt x="2260256" y="3130887"/>
                  <a:pt x="2282405" y="3167666"/>
                </a:cubicBezTo>
                <a:cubicBezTo>
                  <a:pt x="2325225" y="3241406"/>
                  <a:pt x="2362693" y="3305929"/>
                  <a:pt x="2395478" y="3362386"/>
                </a:cubicBezTo>
                <a:lnTo>
                  <a:pt x="2412031" y="3390890"/>
                </a:lnTo>
                <a:lnTo>
                  <a:pt x="2335350" y="3390890"/>
                </a:lnTo>
                <a:cubicBezTo>
                  <a:pt x="2096889" y="3390890"/>
                  <a:pt x="1715352" y="3390890"/>
                  <a:pt x="1104892" y="3390890"/>
                </a:cubicBezTo>
                <a:cubicBezTo>
                  <a:pt x="1002929" y="3390890"/>
                  <a:pt x="904482" y="3334842"/>
                  <a:pt x="855258" y="3243764"/>
                </a:cubicBezTo>
                <a:cubicBezTo>
                  <a:pt x="855258" y="3243764"/>
                  <a:pt x="855258" y="3243764"/>
                  <a:pt x="39555" y="1839068"/>
                </a:cubicBezTo>
                <a:cubicBezTo>
                  <a:pt x="-13185" y="1751493"/>
                  <a:pt x="-13185" y="1639397"/>
                  <a:pt x="39555" y="1551823"/>
                </a:cubicBezTo>
                <a:cubicBezTo>
                  <a:pt x="39555" y="1551823"/>
                  <a:pt x="39555" y="1551823"/>
                  <a:pt x="855258" y="147125"/>
                </a:cubicBezTo>
                <a:cubicBezTo>
                  <a:pt x="904482" y="56047"/>
                  <a:pt x="1002929" y="0"/>
                  <a:pt x="1104892"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6209382" y="2096162"/>
            <a:ext cx="3894161" cy="2657858"/>
          </a:xfrm>
        </p:spPr>
        <p:txBody>
          <a:bodyPr anchor="ctr">
            <a:normAutofit/>
          </a:bodyPr>
          <a:lstStyle/>
          <a:p>
            <a:r>
              <a:rPr lang="en-GB" sz="1700">
                <a:solidFill>
                  <a:schemeClr val="bg1"/>
                </a:solidFill>
              </a:rPr>
              <a:t>Are you able to identify and explain the different pricing strategies?</a:t>
            </a:r>
          </a:p>
          <a:p>
            <a:pPr marL="0" indent="0">
              <a:buNone/>
            </a:pPr>
            <a:endParaRPr lang="en-GB" sz="1700">
              <a:solidFill>
                <a:schemeClr val="bg1"/>
              </a:solidFill>
            </a:endParaRPr>
          </a:p>
          <a:p>
            <a:r>
              <a:rPr lang="en-GB" sz="1700">
                <a:solidFill>
                  <a:schemeClr val="bg1"/>
                </a:solidFill>
              </a:rPr>
              <a:t>Can you analyse the different factors impacting a pricing strategy?</a:t>
            </a:r>
          </a:p>
          <a:p>
            <a:endParaRPr lang="en-GB" sz="1700">
              <a:solidFill>
                <a:schemeClr val="bg1"/>
              </a:solidFill>
            </a:endParaRPr>
          </a:p>
          <a:p>
            <a:r>
              <a:rPr lang="en-GB" sz="1700">
                <a:solidFill>
                  <a:schemeClr val="bg1"/>
                </a:solidFill>
              </a:rPr>
              <a:t>Can you evaluate the pros and cons of pricing strategies?</a:t>
            </a:r>
          </a:p>
          <a:p>
            <a:pPr marL="0" indent="0">
              <a:buNone/>
            </a:pPr>
            <a:endParaRPr lang="en-GB" sz="1700">
              <a:solidFill>
                <a:schemeClr val="bg1"/>
              </a:solidFill>
            </a:endParaRPr>
          </a:p>
        </p:txBody>
      </p:sp>
      <p:pic>
        <p:nvPicPr>
          <p:cNvPr id="4" name="Picture 3">
            <a:extLst>
              <a:ext uri="{FF2B5EF4-FFF2-40B4-BE49-F238E27FC236}">
                <a16:creationId xmlns:a16="http://schemas.microsoft.com/office/drawing/2014/main" id="{62F15904-B9B9-FCF9-21D7-F06A69A6032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B03F434B-6AB5-F4E2-3849-43ADCEA9821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56B97CBC-1D76-7E03-8F3C-58F2E56E255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7BFBAE-B844-E0B4-4105-04650C1EF58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68319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C799903-48D5-4A31-A1A2-541072D97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8EFFF109-FC58-4FD3-BE05-9775A1310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6E6E6"/>
            </a:solidFill>
          </a:ln>
          <a:effectLst>
            <a:outerShdw blurRad="508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Freeform: Shape 11">
            <a:extLst>
              <a:ext uri="{FF2B5EF4-FFF2-40B4-BE49-F238E27FC236}">
                <a16:creationId xmlns:a16="http://schemas.microsoft.com/office/drawing/2014/main" id="{E1B96AD6-92A9-4273-A62B-96A1C3E0BA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3602736" cy="4526280"/>
          </a:xfrm>
        </p:spPr>
        <p:txBody>
          <a:bodyPr>
            <a:normAutofit/>
          </a:bodyPr>
          <a:lstStyle/>
          <a:p>
            <a:r>
              <a:rPr lang="en-GB" sz="4000"/>
              <a:t>Competing on price</a:t>
            </a:r>
          </a:p>
        </p:txBody>
      </p:sp>
      <p:sp>
        <p:nvSpPr>
          <p:cNvPr id="14" name="Rectangle 13">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10204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434149" y="932688"/>
            <a:ext cx="5916603" cy="4992624"/>
          </a:xfrm>
        </p:spPr>
        <p:txBody>
          <a:bodyPr anchor="ctr">
            <a:normAutofit/>
          </a:bodyPr>
          <a:lstStyle/>
          <a:p>
            <a:pPr lvl="0">
              <a:spcBef>
                <a:spcPts val="1800"/>
              </a:spcBef>
              <a:spcAft>
                <a:spcPts val="0"/>
              </a:spcAft>
              <a:buClr>
                <a:srgbClr val="7A7A7A"/>
              </a:buClr>
              <a:buSzPct val="80000"/>
            </a:pPr>
            <a:r>
              <a:rPr lang="en-GB" altLang="en-US" sz="1700">
                <a:latin typeface="Calibri"/>
              </a:rPr>
              <a:t>Price is the amount of money that the customer has to pay to receive the good or service.</a:t>
            </a:r>
          </a:p>
          <a:p>
            <a:pPr lvl="0">
              <a:spcBef>
                <a:spcPts val="1800"/>
              </a:spcBef>
              <a:spcAft>
                <a:spcPts val="0"/>
              </a:spcAft>
              <a:buClr>
                <a:srgbClr val="7A7A7A"/>
              </a:buClr>
              <a:buSzPct val="80000"/>
            </a:pPr>
            <a:r>
              <a:rPr lang="en-GB" altLang="en-US" sz="1700">
                <a:latin typeface="Calibri"/>
              </a:rPr>
              <a:t>Firms use different pricing strategies to price their products, taking into account a number of factors such as market research, competitors’ prices and the state of the economy</a:t>
            </a:r>
          </a:p>
          <a:p>
            <a:pPr lvl="0">
              <a:spcBef>
                <a:spcPts val="1800"/>
              </a:spcBef>
              <a:spcAft>
                <a:spcPts val="0"/>
              </a:spcAft>
              <a:buClr>
                <a:srgbClr val="7A7A7A"/>
              </a:buClr>
              <a:buSzPct val="80000"/>
            </a:pPr>
            <a:r>
              <a:rPr lang="en-GB" altLang="en-US" sz="1700">
                <a:latin typeface="Calibri"/>
              </a:rPr>
              <a:t>Pricing strategies include:</a:t>
            </a:r>
          </a:p>
          <a:p>
            <a:pPr lvl="1">
              <a:spcBef>
                <a:spcPts val="1800"/>
              </a:spcBef>
              <a:spcAft>
                <a:spcPts val="0"/>
              </a:spcAft>
              <a:buClr>
                <a:srgbClr val="F5C201"/>
              </a:buClr>
              <a:buSzPct val="80000"/>
            </a:pPr>
            <a:r>
              <a:rPr lang="en-GB" altLang="en-US" sz="1700">
                <a:latin typeface="Calibri"/>
              </a:rPr>
              <a:t>Cost plus</a:t>
            </a:r>
          </a:p>
          <a:p>
            <a:pPr lvl="1">
              <a:spcBef>
                <a:spcPts val="1800"/>
              </a:spcBef>
              <a:spcAft>
                <a:spcPts val="0"/>
              </a:spcAft>
              <a:buClr>
                <a:srgbClr val="F5C201"/>
              </a:buClr>
              <a:buSzPct val="80000"/>
            </a:pPr>
            <a:r>
              <a:rPr lang="en-GB" altLang="en-US" sz="1700">
                <a:latin typeface="Calibri"/>
              </a:rPr>
              <a:t>Price skimming</a:t>
            </a:r>
          </a:p>
          <a:p>
            <a:pPr lvl="1">
              <a:spcBef>
                <a:spcPts val="1800"/>
              </a:spcBef>
              <a:spcAft>
                <a:spcPts val="0"/>
              </a:spcAft>
              <a:buClr>
                <a:srgbClr val="F5C201"/>
              </a:buClr>
              <a:buSzPct val="80000"/>
            </a:pPr>
            <a:r>
              <a:rPr lang="en-GB" altLang="en-US" sz="1700">
                <a:latin typeface="Calibri"/>
              </a:rPr>
              <a:t>Penetration</a:t>
            </a:r>
          </a:p>
          <a:p>
            <a:pPr lvl="1">
              <a:spcBef>
                <a:spcPts val="1800"/>
              </a:spcBef>
              <a:spcAft>
                <a:spcPts val="0"/>
              </a:spcAft>
              <a:buClr>
                <a:srgbClr val="F5C201"/>
              </a:buClr>
              <a:buSzPct val="80000"/>
            </a:pPr>
            <a:r>
              <a:rPr lang="en-GB" altLang="en-US" sz="1700">
                <a:latin typeface="Calibri"/>
              </a:rPr>
              <a:t>Predatory</a:t>
            </a:r>
          </a:p>
          <a:p>
            <a:pPr lvl="1">
              <a:spcBef>
                <a:spcPts val="1800"/>
              </a:spcBef>
              <a:spcAft>
                <a:spcPts val="0"/>
              </a:spcAft>
              <a:buClr>
                <a:srgbClr val="F5C201"/>
              </a:buClr>
              <a:buSzPct val="80000"/>
            </a:pPr>
            <a:r>
              <a:rPr lang="en-GB" altLang="en-US" sz="1700">
                <a:latin typeface="Calibri"/>
              </a:rPr>
              <a:t>Competitive</a:t>
            </a:r>
          </a:p>
          <a:p>
            <a:pPr lvl="1">
              <a:spcBef>
                <a:spcPts val="1800"/>
              </a:spcBef>
              <a:spcAft>
                <a:spcPts val="0"/>
              </a:spcAft>
              <a:buClr>
                <a:srgbClr val="F5C201"/>
              </a:buClr>
              <a:buSzPct val="80000"/>
            </a:pPr>
            <a:r>
              <a:rPr lang="en-GB" altLang="en-US" sz="1700">
                <a:latin typeface="Calibri"/>
              </a:rPr>
              <a:t>Psychological</a:t>
            </a:r>
          </a:p>
          <a:p>
            <a:endParaRPr lang="en-GB" sz="1700"/>
          </a:p>
        </p:txBody>
      </p:sp>
      <p:pic>
        <p:nvPicPr>
          <p:cNvPr id="4" name="Picture 3">
            <a:extLst>
              <a:ext uri="{FF2B5EF4-FFF2-40B4-BE49-F238E27FC236}">
                <a16:creationId xmlns:a16="http://schemas.microsoft.com/office/drawing/2014/main" id="{BA609EF0-E709-BB1E-A0E1-A089CDBFD40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1EDD598B-B70F-ABB1-C48C-BDA61D31264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BC0D3A4D-55A9-A711-A71B-BE55E0723F6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30152F3-202A-FBED-BFAE-FC80B02ECE4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48073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4" descr="White percentage symbol on red background">
            <a:extLst>
              <a:ext uri="{FF2B5EF4-FFF2-40B4-BE49-F238E27FC236}">
                <a16:creationId xmlns:a16="http://schemas.microsoft.com/office/drawing/2014/main" id="{569A4731-BE4B-95FA-966E-3DCF65F000C4}"/>
              </a:ext>
            </a:extLst>
          </p:cNvPr>
          <p:cNvPicPr>
            <a:picLocks noChangeAspect="1"/>
          </p:cNvPicPr>
          <p:nvPr/>
        </p:nvPicPr>
        <p:blipFill rotWithShape="1">
          <a:blip r:embed="rId2"/>
          <a:srcRect l="43776" r="9032" b="-3"/>
          <a:stretch/>
        </p:blipFill>
        <p:spPr>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p:spPr>
      </p:pic>
      <p:sp>
        <p:nvSpPr>
          <p:cNvPr id="1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5827048" y="407987"/>
            <a:ext cx="5721484" cy="1325563"/>
          </a:xfrm>
        </p:spPr>
        <p:txBody>
          <a:bodyPr>
            <a:normAutofit/>
          </a:bodyPr>
          <a:lstStyle/>
          <a:p>
            <a:r>
              <a:rPr lang="en-GB" dirty="0"/>
              <a:t>Cost plus</a:t>
            </a:r>
          </a:p>
        </p:txBody>
      </p:sp>
      <p:sp>
        <p:nvSpPr>
          <p:cNvPr id="3" name="Content Placeholder 2"/>
          <p:cNvSpPr>
            <a:spLocks noGrp="1"/>
          </p:cNvSpPr>
          <p:nvPr>
            <p:ph idx="1"/>
          </p:nvPr>
        </p:nvSpPr>
        <p:spPr>
          <a:xfrm>
            <a:off x="5827048" y="1868487"/>
            <a:ext cx="5721484" cy="4351338"/>
          </a:xfrm>
        </p:spPr>
        <p:txBody>
          <a:bodyPr>
            <a:normAutofit/>
          </a:bodyPr>
          <a:lstStyle/>
          <a:p>
            <a:pPr marL="457200" lvl="0" indent="-457200">
              <a:spcBef>
                <a:spcPts val="1800"/>
              </a:spcBef>
              <a:spcAft>
                <a:spcPts val="0"/>
              </a:spcAft>
              <a:buClr>
                <a:srgbClr val="7A7A7A"/>
              </a:buClr>
              <a:buSzPct val="80000"/>
              <a:buFont typeface="Wingdings" pitchFamily="2" charset="2"/>
              <a:buChar char=""/>
            </a:pPr>
            <a:r>
              <a:rPr lang="en-GB" sz="1000">
                <a:latin typeface="Calibri"/>
              </a:rPr>
              <a:t>Cost plus is when a percentage mark up is added to the cost of producing a good or service to calculate the selling price</a:t>
            </a:r>
          </a:p>
          <a:p>
            <a:pPr marL="457200" lvl="0" indent="-457200">
              <a:spcBef>
                <a:spcPts val="1800"/>
              </a:spcBef>
              <a:spcAft>
                <a:spcPts val="0"/>
              </a:spcAft>
              <a:buClr>
                <a:srgbClr val="7A7A7A"/>
              </a:buClr>
              <a:buSzPct val="80000"/>
              <a:buFont typeface="Wingdings" pitchFamily="2" charset="2"/>
              <a:buChar char=""/>
            </a:pPr>
            <a:r>
              <a:rPr lang="en-GB" sz="1000">
                <a:latin typeface="Calibri"/>
              </a:rPr>
              <a:t>Variable cost per unit + a proportion of total cost (total cost per unit) x a percentage mark-up</a:t>
            </a:r>
          </a:p>
          <a:p>
            <a:pPr marL="457200" lvl="0" indent="-457200">
              <a:spcBef>
                <a:spcPts val="1800"/>
              </a:spcBef>
              <a:spcAft>
                <a:spcPts val="0"/>
              </a:spcAft>
              <a:buClr>
                <a:srgbClr val="7A7A7A"/>
              </a:buClr>
              <a:buSzPct val="80000"/>
              <a:buFont typeface="Wingdings" pitchFamily="2" charset="2"/>
              <a:buChar char=""/>
            </a:pPr>
            <a:r>
              <a:rPr lang="en-GB" sz="1000">
                <a:latin typeface="Calibri"/>
              </a:rPr>
              <a:t>The percentage mark up is how much the business wants to achieve as profit </a:t>
            </a:r>
          </a:p>
          <a:p>
            <a:pPr marL="457200" lvl="0" indent="-457200">
              <a:spcBef>
                <a:spcPts val="1800"/>
              </a:spcBef>
              <a:spcAft>
                <a:spcPts val="0"/>
              </a:spcAft>
              <a:buClr>
                <a:srgbClr val="7A7A7A"/>
              </a:buClr>
              <a:buSzPct val="80000"/>
              <a:buFont typeface="Wingdings" pitchFamily="2" charset="2"/>
              <a:buChar char=""/>
            </a:pPr>
            <a:r>
              <a:rPr lang="en-GB" sz="1000">
                <a:latin typeface="Calibri"/>
              </a:rPr>
              <a:t>Example:</a:t>
            </a:r>
          </a:p>
          <a:p>
            <a:pPr marL="914400" lvl="1" indent="-457200">
              <a:spcBef>
                <a:spcPts val="1800"/>
              </a:spcBef>
              <a:spcAft>
                <a:spcPts val="0"/>
              </a:spcAft>
              <a:buClr>
                <a:srgbClr val="F5C201"/>
              </a:buClr>
              <a:buSzPct val="80000"/>
              <a:buFont typeface="Wingdings" pitchFamily="2" charset="2"/>
              <a:buChar char=""/>
            </a:pPr>
            <a:r>
              <a:rPr lang="en-GB" sz="1000">
                <a:latin typeface="Calibri"/>
              </a:rPr>
              <a:t>VC per unit = £5.00</a:t>
            </a:r>
          </a:p>
          <a:p>
            <a:pPr marL="914400" lvl="1" indent="-457200">
              <a:spcBef>
                <a:spcPts val="1800"/>
              </a:spcBef>
              <a:spcAft>
                <a:spcPts val="0"/>
              </a:spcAft>
              <a:buClr>
                <a:srgbClr val="F5C201"/>
              </a:buClr>
              <a:buSzPct val="80000"/>
              <a:buFont typeface="Wingdings" pitchFamily="2" charset="2"/>
              <a:buChar char=""/>
            </a:pPr>
            <a:r>
              <a:rPr lang="en-GB" sz="1000">
                <a:latin typeface="Calibri"/>
              </a:rPr>
              <a:t>TC per unit  = £10.00</a:t>
            </a:r>
          </a:p>
          <a:p>
            <a:pPr marL="914400" lvl="1" indent="-457200">
              <a:spcBef>
                <a:spcPts val="1800"/>
              </a:spcBef>
              <a:spcAft>
                <a:spcPts val="0"/>
              </a:spcAft>
              <a:buClr>
                <a:srgbClr val="F5C201"/>
              </a:buClr>
              <a:buSzPct val="80000"/>
              <a:buFont typeface="Wingdings" pitchFamily="2" charset="2"/>
              <a:buChar char=""/>
            </a:pPr>
            <a:r>
              <a:rPr lang="en-GB" sz="1000">
                <a:latin typeface="Calibri"/>
              </a:rPr>
              <a:t>Mark–up = 25%</a:t>
            </a:r>
          </a:p>
          <a:p>
            <a:pPr marL="914400" lvl="1" indent="-457200">
              <a:spcBef>
                <a:spcPts val="1800"/>
              </a:spcBef>
              <a:spcAft>
                <a:spcPts val="0"/>
              </a:spcAft>
              <a:buClr>
                <a:srgbClr val="F5C201"/>
              </a:buClr>
              <a:buSzPct val="80000"/>
              <a:buFont typeface="Wingdings" pitchFamily="2" charset="2"/>
              <a:buChar char=""/>
            </a:pPr>
            <a:r>
              <a:rPr lang="en-GB" sz="1000">
                <a:latin typeface="Calibri"/>
              </a:rPr>
              <a:t>Selling price = (£5.00 + £10.00) x 1.25 = £18.75</a:t>
            </a:r>
          </a:p>
          <a:p>
            <a:endParaRPr lang="en-GB" sz="1000"/>
          </a:p>
        </p:txBody>
      </p:sp>
      <p:pic>
        <p:nvPicPr>
          <p:cNvPr id="4" name="Picture 3">
            <a:extLst>
              <a:ext uri="{FF2B5EF4-FFF2-40B4-BE49-F238E27FC236}">
                <a16:creationId xmlns:a16="http://schemas.microsoft.com/office/drawing/2014/main" id="{47138413-B0ED-5C88-0C06-5FF67A995D1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6" name="Picture 5">
            <a:extLst>
              <a:ext uri="{FF2B5EF4-FFF2-40B4-BE49-F238E27FC236}">
                <a16:creationId xmlns:a16="http://schemas.microsoft.com/office/drawing/2014/main" id="{844B97A5-CBBE-1EA1-F842-CDAFDB7C409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Footer Placeholder 2">
            <a:extLst>
              <a:ext uri="{FF2B5EF4-FFF2-40B4-BE49-F238E27FC236}">
                <a16:creationId xmlns:a16="http://schemas.microsoft.com/office/drawing/2014/main" id="{43369654-AA56-C96E-C884-93E96EC0222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53F0ECD-85BB-49DA-A56A-89C5B0616BE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424764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8B2B48B-FF67-2B02-6B8A-0448EC4E1BAD}"/>
              </a:ext>
            </a:extLst>
          </p:cNvPr>
          <p:cNvSpPr>
            <a:spLocks noGrp="1"/>
          </p:cNvSpPr>
          <p:nvPr>
            <p:ph type="title"/>
          </p:nvPr>
        </p:nvSpPr>
        <p:spPr>
          <a:xfrm>
            <a:off x="838200" y="365125"/>
            <a:ext cx="5393361" cy="1325563"/>
          </a:xfrm>
        </p:spPr>
        <p:txBody>
          <a:bodyPr>
            <a:normAutofit/>
          </a:bodyPr>
          <a:lstStyle/>
          <a:p>
            <a:r>
              <a:rPr lang="en-GB"/>
              <a:t>Student Activity</a:t>
            </a:r>
          </a:p>
        </p:txBody>
      </p:sp>
      <p:pic>
        <p:nvPicPr>
          <p:cNvPr id="17" name="Picture 16">
            <a:extLst>
              <a:ext uri="{FF2B5EF4-FFF2-40B4-BE49-F238E27FC236}">
                <a16:creationId xmlns:a16="http://schemas.microsoft.com/office/drawing/2014/main" id="{F4991657-CC1E-F588-B9C0-5413E8324F28}"/>
              </a:ext>
            </a:extLst>
          </p:cNvPr>
          <p:cNvPicPr>
            <a:picLocks noChangeAspect="1"/>
          </p:cNvPicPr>
          <p:nvPr/>
        </p:nvPicPr>
        <p:blipFill rotWithShape="1">
          <a:blip r:embed="rId2"/>
          <a:srcRect l="30180" r="13566" b="-9"/>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3"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5"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aphicFrame>
        <p:nvGraphicFramePr>
          <p:cNvPr id="16" name="Content Placeholder 2">
            <a:extLst>
              <a:ext uri="{FF2B5EF4-FFF2-40B4-BE49-F238E27FC236}">
                <a16:creationId xmlns:a16="http://schemas.microsoft.com/office/drawing/2014/main" id="{C665EEB7-023E-C62D-BA3C-11FB423EB03F}"/>
              </a:ext>
            </a:extLst>
          </p:cNvPr>
          <p:cNvGraphicFramePr>
            <a:graphicFrameLocks noGrp="1"/>
          </p:cNvGraphicFramePr>
          <p:nvPr>
            <p:ph idx="1"/>
            <p:extLst>
              <p:ext uri="{D42A27DB-BD31-4B8C-83A1-F6EECF244321}">
                <p14:modId xmlns:p14="http://schemas.microsoft.com/office/powerpoint/2010/main" val="2245605167"/>
              </p:ext>
            </p:extLst>
          </p:nvPr>
        </p:nvGraphicFramePr>
        <p:xfrm>
          <a:off x="838200" y="1825625"/>
          <a:ext cx="5393361"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4E327878-8D9E-75F9-784F-82497725A88F}"/>
              </a:ext>
            </a:extLst>
          </p:cNvPr>
          <p:cNvPicPr>
            <a:picLocks noChangeAspect="1"/>
          </p:cNvPicPr>
          <p:nvPr/>
        </p:nvPicPr>
        <p:blipFill>
          <a:blip r:embed="rId8"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4" name="Picture 3">
            <a:extLst>
              <a:ext uri="{FF2B5EF4-FFF2-40B4-BE49-F238E27FC236}">
                <a16:creationId xmlns:a16="http://schemas.microsoft.com/office/drawing/2014/main" id="{77363327-8CE7-632B-13EB-EFF942098FFB}"/>
              </a:ext>
            </a:extLst>
          </p:cNvPr>
          <p:cNvPicPr>
            <a:picLocks noChangeAspect="1"/>
          </p:cNvPicPr>
          <p:nvPr/>
        </p:nvPicPr>
        <p:blipFill>
          <a:blip r:embed="rId9"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Footer Placeholder 2">
            <a:extLst>
              <a:ext uri="{FF2B5EF4-FFF2-40B4-BE49-F238E27FC236}">
                <a16:creationId xmlns:a16="http://schemas.microsoft.com/office/drawing/2014/main" id="{32861218-C312-9976-1936-83E511FC2F9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9C84C6BF-4455-74D8-FB20-3C06B3D3664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87644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591344"/>
            <a:ext cx="3200400" cy="5585619"/>
          </a:xfrm>
        </p:spPr>
        <p:txBody>
          <a:bodyPr>
            <a:normAutofit/>
          </a:bodyPr>
          <a:lstStyle/>
          <a:p>
            <a:r>
              <a:rPr lang="en-GB">
                <a:solidFill>
                  <a:srgbClr val="FFFFFF"/>
                </a:solidFill>
              </a:rPr>
              <a:t>Price skimming</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marL="457200" lvl="0" indent="-457200">
              <a:spcBef>
                <a:spcPts val="0"/>
              </a:spcBef>
              <a:spcAft>
                <a:spcPts val="600"/>
              </a:spcAft>
              <a:buClr>
                <a:srgbClr val="7A7A7A"/>
              </a:buClr>
              <a:buSzPct val="80000"/>
              <a:buFont typeface="Wingdings" panose="05000000000000000000" pitchFamily="2" charset="2"/>
              <a:buChar char="v"/>
            </a:pPr>
            <a:r>
              <a:rPr lang="en-GB" altLang="en-US" sz="1400">
                <a:latin typeface="Calibri"/>
              </a:rPr>
              <a:t>Price skimming involves setting a high initial price for a new product in order to recoup costs</a:t>
            </a:r>
          </a:p>
          <a:p>
            <a:pPr marL="0" lvl="0" indent="0">
              <a:spcBef>
                <a:spcPts val="0"/>
              </a:spcBef>
              <a:spcAft>
                <a:spcPts val="600"/>
              </a:spcAft>
              <a:buClr>
                <a:srgbClr val="7A7A7A"/>
              </a:buClr>
              <a:buSzPct val="80000"/>
              <a:buNone/>
            </a:pPr>
            <a:endParaRPr lang="en-GB" altLang="en-US" sz="1400">
              <a:latin typeface="Calibri"/>
            </a:endParaRPr>
          </a:p>
          <a:p>
            <a:pPr marL="457200" lvl="0" indent="-457200">
              <a:spcBef>
                <a:spcPts val="0"/>
              </a:spcBef>
              <a:spcAft>
                <a:spcPts val="600"/>
              </a:spcAft>
              <a:buClr>
                <a:srgbClr val="7A7A7A"/>
              </a:buClr>
              <a:buSzPct val="80000"/>
              <a:buFont typeface="Wingdings" panose="05000000000000000000" pitchFamily="2" charset="2"/>
              <a:buChar char="v"/>
            </a:pPr>
            <a:r>
              <a:rPr lang="en-GB" altLang="en-US" sz="1400">
                <a:latin typeface="Calibri"/>
              </a:rPr>
              <a:t>When a firm releases a new product it often charges a high price targeting a segment of the market known as ‘early adopters’</a:t>
            </a:r>
          </a:p>
          <a:p>
            <a:pPr marL="914400" lvl="1" indent="-457200">
              <a:spcBef>
                <a:spcPts val="0"/>
              </a:spcBef>
              <a:spcAft>
                <a:spcPts val="600"/>
              </a:spcAft>
              <a:buClr>
                <a:srgbClr val="F5C201"/>
              </a:buClr>
              <a:buSzPct val="80000"/>
              <a:buFont typeface="Wingdings" panose="05000000000000000000" pitchFamily="2" charset="2"/>
              <a:buChar char="v"/>
            </a:pPr>
            <a:r>
              <a:rPr lang="en-GB" altLang="en-US" sz="1400">
                <a:latin typeface="Calibri"/>
              </a:rPr>
              <a:t>These are customers who must have the product as soon as it is launched and are prepared to pay high prices to get it</a:t>
            </a:r>
          </a:p>
          <a:p>
            <a:pPr marL="457200" lvl="0" indent="-457200">
              <a:spcBef>
                <a:spcPts val="0"/>
              </a:spcBef>
              <a:spcAft>
                <a:spcPts val="600"/>
              </a:spcAft>
              <a:buClr>
                <a:srgbClr val="7A7A7A"/>
              </a:buClr>
              <a:buSzPct val="80000"/>
              <a:buFont typeface="Wingdings" panose="05000000000000000000" pitchFamily="2" charset="2"/>
              <a:buChar char="v"/>
            </a:pPr>
            <a:endParaRPr lang="en-GB" altLang="en-US" sz="1400">
              <a:latin typeface="Calibri"/>
            </a:endParaRPr>
          </a:p>
          <a:p>
            <a:pPr marL="457200" lvl="0" indent="-457200">
              <a:spcBef>
                <a:spcPts val="0"/>
              </a:spcBef>
              <a:spcAft>
                <a:spcPts val="600"/>
              </a:spcAft>
              <a:buClr>
                <a:srgbClr val="7A7A7A"/>
              </a:buClr>
              <a:buSzPct val="80000"/>
              <a:buFont typeface="Wingdings" panose="05000000000000000000" pitchFamily="2" charset="2"/>
              <a:buChar char="v"/>
            </a:pPr>
            <a:r>
              <a:rPr lang="en-GB" altLang="en-US" sz="1400">
                <a:latin typeface="Calibri"/>
              </a:rPr>
              <a:t>Firms often base their initial promotional campaign around this idea, trying to create a ‘must have’ mentality amongst their target market</a:t>
            </a:r>
          </a:p>
          <a:p>
            <a:pPr marL="0" lvl="0" indent="0">
              <a:spcBef>
                <a:spcPts val="0"/>
              </a:spcBef>
              <a:spcAft>
                <a:spcPts val="600"/>
              </a:spcAft>
              <a:buClr>
                <a:srgbClr val="7A7A7A"/>
              </a:buClr>
              <a:buSzPct val="80000"/>
              <a:buNone/>
            </a:pPr>
            <a:endParaRPr lang="en-GB" altLang="en-US" sz="1400">
              <a:latin typeface="Calibri"/>
            </a:endParaRPr>
          </a:p>
          <a:p>
            <a:pPr marL="457200" lvl="0" indent="-457200">
              <a:spcBef>
                <a:spcPts val="0"/>
              </a:spcBef>
              <a:spcAft>
                <a:spcPts val="600"/>
              </a:spcAft>
              <a:buClr>
                <a:srgbClr val="7A7A7A"/>
              </a:buClr>
              <a:buSzPct val="80000"/>
              <a:buFont typeface="Wingdings" panose="05000000000000000000" pitchFamily="2" charset="2"/>
              <a:buChar char="v"/>
            </a:pPr>
            <a:r>
              <a:rPr lang="en-GB" altLang="en-US" sz="1400">
                <a:latin typeface="Calibri"/>
              </a:rPr>
              <a:t>Once this market has been ‘skimmed off’ the company will lower price</a:t>
            </a:r>
            <a:endParaRPr lang="en-GB" sz="1400"/>
          </a:p>
        </p:txBody>
      </p:sp>
      <p:pic>
        <p:nvPicPr>
          <p:cNvPr id="4" name="Picture 3">
            <a:extLst>
              <a:ext uri="{FF2B5EF4-FFF2-40B4-BE49-F238E27FC236}">
                <a16:creationId xmlns:a16="http://schemas.microsoft.com/office/drawing/2014/main" id="{CA878C5E-53F4-08DA-559B-57FF4988126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2AFF36D1-26A9-267A-40F5-6347179C8119}"/>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09884548-3768-78B3-A113-6011ECDE2D4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3E4BB25E-119A-6448-8333-3C9771C2D5B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8829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37543A-6020-4505-A233-C9DB4BF740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5558489" cy="1325563"/>
          </a:xfrm>
        </p:spPr>
        <p:txBody>
          <a:bodyPr>
            <a:normAutofit/>
          </a:bodyPr>
          <a:lstStyle/>
          <a:p>
            <a:r>
              <a:rPr lang="en-GB" dirty="0"/>
              <a:t> Penetration pricing</a:t>
            </a:r>
          </a:p>
        </p:txBody>
      </p:sp>
      <p:sp>
        <p:nvSpPr>
          <p:cNvPr id="10" name="Freeform: Shape 9">
            <a:extLst>
              <a:ext uri="{FF2B5EF4-FFF2-40B4-BE49-F238E27FC236}">
                <a16:creationId xmlns:a16="http://schemas.microsoft.com/office/drawing/2014/main" id="{35B16301-FB18-48BA-A6DD-C37CAF6F9A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p:cNvSpPr>
            <a:spLocks noGrp="1"/>
          </p:cNvSpPr>
          <p:nvPr>
            <p:ph idx="1"/>
          </p:nvPr>
        </p:nvSpPr>
        <p:spPr>
          <a:xfrm>
            <a:off x="838200" y="1825625"/>
            <a:ext cx="5558489" cy="4351338"/>
          </a:xfrm>
        </p:spPr>
        <p:txBody>
          <a:bodyPr>
            <a:normAutofit/>
          </a:bodyPr>
          <a:lstStyle/>
          <a:p>
            <a:pPr marL="457200" lvl="0" indent="-457200">
              <a:spcBef>
                <a:spcPts val="1800"/>
              </a:spcBef>
              <a:spcAft>
                <a:spcPts val="0"/>
              </a:spcAft>
              <a:buClr>
                <a:srgbClr val="7A7A7A"/>
              </a:buClr>
              <a:buSzPct val="80000"/>
              <a:buFont typeface="Wingdings" panose="05000000000000000000" pitchFamily="2" charset="2"/>
              <a:buChar char="v"/>
            </a:pPr>
            <a:r>
              <a:rPr lang="en-GB" altLang="en-US" sz="1800">
                <a:latin typeface="Calibri"/>
              </a:rPr>
              <a:t>Price penetration involves setting a low initial price for a new product in order to get a foothold in the market and gain market share</a:t>
            </a:r>
          </a:p>
          <a:p>
            <a:pPr marL="457200" lvl="0" indent="-457200">
              <a:spcBef>
                <a:spcPts val="1800"/>
              </a:spcBef>
              <a:spcAft>
                <a:spcPts val="0"/>
              </a:spcAft>
              <a:buClr>
                <a:srgbClr val="7A7A7A"/>
              </a:buClr>
              <a:buSzPct val="80000"/>
              <a:buFont typeface="Wingdings" panose="05000000000000000000" pitchFamily="2" charset="2"/>
              <a:buChar char="v"/>
            </a:pPr>
            <a:r>
              <a:rPr lang="en-GB" altLang="en-US" sz="1800">
                <a:latin typeface="Calibri"/>
              </a:rPr>
              <a:t>May be a suitable pricing strategy for a product in a mass market </a:t>
            </a:r>
          </a:p>
          <a:p>
            <a:pPr marL="457200" lvl="0" indent="-457200">
              <a:spcBef>
                <a:spcPts val="1800"/>
              </a:spcBef>
              <a:spcAft>
                <a:spcPts val="0"/>
              </a:spcAft>
              <a:buClr>
                <a:srgbClr val="7A7A7A"/>
              </a:buClr>
              <a:buSzPct val="80000"/>
              <a:buFont typeface="Wingdings" panose="05000000000000000000" pitchFamily="2" charset="2"/>
              <a:buChar char="v"/>
            </a:pPr>
            <a:r>
              <a:rPr lang="en-GB" altLang="en-US" sz="1800">
                <a:latin typeface="Calibri"/>
              </a:rPr>
              <a:t>A firm will release a new product at a low price with the aim of enticing people to buy</a:t>
            </a:r>
          </a:p>
          <a:p>
            <a:pPr marL="457200" lvl="0" indent="-457200">
              <a:spcBef>
                <a:spcPts val="1800"/>
              </a:spcBef>
              <a:spcAft>
                <a:spcPts val="0"/>
              </a:spcAft>
              <a:buClr>
                <a:srgbClr val="7A7A7A"/>
              </a:buClr>
              <a:buSzPct val="80000"/>
              <a:buFont typeface="Wingdings" panose="05000000000000000000" pitchFamily="2" charset="2"/>
              <a:buChar char="v"/>
            </a:pPr>
            <a:r>
              <a:rPr lang="en-GB" altLang="en-US" sz="1800">
                <a:latin typeface="Calibri"/>
              </a:rPr>
              <a:t>The aim is to gain an early customer base</a:t>
            </a:r>
          </a:p>
          <a:p>
            <a:pPr marL="457200" lvl="0" indent="-457200">
              <a:spcBef>
                <a:spcPts val="1800"/>
              </a:spcBef>
              <a:spcAft>
                <a:spcPts val="0"/>
              </a:spcAft>
              <a:buClr>
                <a:srgbClr val="7A7A7A"/>
              </a:buClr>
              <a:buSzPct val="80000"/>
              <a:buFont typeface="Wingdings" panose="05000000000000000000" pitchFamily="2" charset="2"/>
              <a:buChar char="v"/>
            </a:pPr>
            <a:r>
              <a:rPr lang="en-GB" altLang="en-US" sz="1800">
                <a:latin typeface="Calibri"/>
              </a:rPr>
              <a:t>Once the product has been launched and built up a customer base the firm may raise the price</a:t>
            </a:r>
          </a:p>
          <a:p>
            <a:pPr marL="457200" lvl="0" indent="-457200">
              <a:spcBef>
                <a:spcPts val="1800"/>
              </a:spcBef>
              <a:spcAft>
                <a:spcPts val="0"/>
              </a:spcAft>
              <a:buClr>
                <a:srgbClr val="7A7A7A"/>
              </a:buClr>
              <a:buSzPct val="80000"/>
              <a:buFont typeface="Wingdings" panose="05000000000000000000" pitchFamily="2" charset="2"/>
              <a:buChar char="v"/>
            </a:pPr>
            <a:r>
              <a:rPr lang="en-GB" altLang="en-US" sz="1800">
                <a:latin typeface="Calibri"/>
              </a:rPr>
              <a:t>Likely to be used with a price elastic product</a:t>
            </a:r>
          </a:p>
        </p:txBody>
      </p:sp>
      <p:sp>
        <p:nvSpPr>
          <p:cNvPr id="12" name="Oval 11">
            <a:extLst>
              <a:ext uri="{FF2B5EF4-FFF2-40B4-BE49-F238E27FC236}">
                <a16:creationId xmlns:a16="http://schemas.microsoft.com/office/drawing/2014/main" id="{C3C0D90E-074A-4F52-9B11-B52BEF4BCB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2624479"/>
            <a:ext cx="812427" cy="81242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Block Arc 13">
            <a:extLst>
              <a:ext uri="{FF2B5EF4-FFF2-40B4-BE49-F238E27FC236}">
                <a16:creationId xmlns:a16="http://schemas.microsoft.com/office/drawing/2014/main" id="{CABBD4C1-E6F8-46F6-8152-A8A97490B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912417" y="1218531"/>
            <a:ext cx="2387600" cy="2387600"/>
          </a:xfrm>
          <a:prstGeom prst="blockArc">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83BA5EF5-1FE9-4BF9-83BB-269BCDDF61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0"/>
            <a:ext cx="2315251" cy="1550992"/>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4B3BCACB-5880-460B-9606-8C433A9AF9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724638" y="1331572"/>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Freeform: Shape 19">
            <a:extLst>
              <a:ext uri="{FF2B5EF4-FFF2-40B4-BE49-F238E27FC236}">
                <a16:creationId xmlns:a16="http://schemas.microsoft.com/office/drawing/2014/main" id="{88853921-7BC9-4BDE-ACAB-133C683C8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05550" y="4112081"/>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
        <p:nvSpPr>
          <p:cNvPr id="22" name="Arc 21">
            <a:extLst>
              <a:ext uri="{FF2B5EF4-FFF2-40B4-BE49-F238E27FC236}">
                <a16:creationId xmlns:a16="http://schemas.microsoft.com/office/drawing/2014/main" id="{09192968-3AE7-4470-A61C-97294BB92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92895">
            <a:off x="6086940" y="4145122"/>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3AB72E55-43E4-4356-BFE8-E2102CB0B5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1310" y="4962670"/>
            <a:ext cx="2643352" cy="1895331"/>
          </a:xfrm>
          <a:custGeom>
            <a:avLst/>
            <a:gdLst>
              <a:gd name="connsiteX0" fmla="*/ 1321676 w 2643352"/>
              <a:gd name="connsiteY0" fmla="*/ 0 h 1895331"/>
              <a:gd name="connsiteX1" fmla="*/ 2643352 w 2643352"/>
              <a:gd name="connsiteY1" fmla="*/ 1321676 h 1895331"/>
              <a:gd name="connsiteX2" fmla="*/ 2539488 w 2643352"/>
              <a:gd name="connsiteY2" fmla="*/ 1836132 h 1895331"/>
              <a:gd name="connsiteX3" fmla="*/ 2510970 w 2643352"/>
              <a:gd name="connsiteY3" fmla="*/ 1895331 h 1895331"/>
              <a:gd name="connsiteX4" fmla="*/ 132382 w 2643352"/>
              <a:gd name="connsiteY4" fmla="*/ 1895331 h 1895331"/>
              <a:gd name="connsiteX5" fmla="*/ 103864 w 2643352"/>
              <a:gd name="connsiteY5" fmla="*/ 1836132 h 1895331"/>
              <a:gd name="connsiteX6" fmla="*/ 0 w 2643352"/>
              <a:gd name="connsiteY6" fmla="*/ 1321676 h 1895331"/>
              <a:gd name="connsiteX7" fmla="*/ 1321676 w 2643352"/>
              <a:gd name="connsiteY7" fmla="*/ 0 h 189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43352" h="1895331">
                <a:moveTo>
                  <a:pt x="1321676" y="0"/>
                </a:moveTo>
                <a:cubicBezTo>
                  <a:pt x="2051617" y="0"/>
                  <a:pt x="2643352" y="591735"/>
                  <a:pt x="2643352" y="1321676"/>
                </a:cubicBezTo>
                <a:cubicBezTo>
                  <a:pt x="2643352" y="1504161"/>
                  <a:pt x="2606369" y="1678009"/>
                  <a:pt x="2539488" y="1836132"/>
                </a:cubicBezTo>
                <a:lnTo>
                  <a:pt x="2510970" y="1895331"/>
                </a:lnTo>
                <a:lnTo>
                  <a:pt x="132382" y="1895331"/>
                </a:lnTo>
                <a:lnTo>
                  <a:pt x="103864" y="1836132"/>
                </a:lnTo>
                <a:cubicBezTo>
                  <a:pt x="36984" y="1678009"/>
                  <a:pt x="0" y="1504161"/>
                  <a:pt x="0" y="1321676"/>
                </a:cubicBezTo>
                <a:cubicBezTo>
                  <a:pt x="0" y="591735"/>
                  <a:pt x="591735" y="0"/>
                  <a:pt x="132167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8712B23-2A2E-537B-F52F-86547C5F8D5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412088" y="1543987"/>
            <a:ext cx="7695738" cy="3098355"/>
          </a:xfrm>
          <a:prstGeom prst="rect">
            <a:avLst/>
          </a:prstGeom>
        </p:spPr>
      </p:pic>
      <p:pic>
        <p:nvPicPr>
          <p:cNvPr id="5" name="Picture 4">
            <a:extLst>
              <a:ext uri="{FF2B5EF4-FFF2-40B4-BE49-F238E27FC236}">
                <a16:creationId xmlns:a16="http://schemas.microsoft.com/office/drawing/2014/main" id="{6AE08532-DC7A-479D-9D46-BE2CD8A001B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Footer Placeholder 2">
            <a:extLst>
              <a:ext uri="{FF2B5EF4-FFF2-40B4-BE49-F238E27FC236}">
                <a16:creationId xmlns:a16="http://schemas.microsoft.com/office/drawing/2014/main" id="{68FFE228-CC7C-F627-4188-DEEFC12E14E4}"/>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97C9E638-8395-0B60-E82F-D1FEE223FB1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2055504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640483D1D931E4E9BDA007B58B33243" ma:contentTypeVersion="3" ma:contentTypeDescription="Create a new document." ma:contentTypeScope="" ma:versionID="5c675fa2812a84c19260d2b6a399adac">
  <xsd:schema xmlns:xsd="http://www.w3.org/2001/XMLSchema" xmlns:xs="http://www.w3.org/2001/XMLSchema" xmlns:p="http://schemas.microsoft.com/office/2006/metadata/properties" xmlns:ns2="60afbb78-0612-497e-96e2-08a204381188" targetNamespace="http://schemas.microsoft.com/office/2006/metadata/properties" ma:root="true" ma:fieldsID="a67cf82e6445a2b24d1d50fc7f02f084" ns2:_="">
    <xsd:import namespace="60afbb78-0612-497e-96e2-08a204381188"/>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afbb78-0612-497e-96e2-08a2043811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7B31F3-F3B4-47CB-9C5D-28BF268C6448}">
  <ds:schemaRefs>
    <ds:schemaRef ds:uri="http://schemas.microsoft.com/sharepoint/v3/contenttype/forms"/>
  </ds:schemaRefs>
</ds:datastoreItem>
</file>

<file path=customXml/itemProps2.xml><?xml version="1.0" encoding="utf-8"?>
<ds:datastoreItem xmlns:ds="http://schemas.openxmlformats.org/officeDocument/2006/customXml" ds:itemID="{594775E6-4CBB-4FFB-B160-8B6E7118D868}">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EBCF2D44-70B8-4480-8102-9624294BA41F}">
  <ds:schemaRefs>
    <ds:schemaRef ds:uri="http://schemas.microsoft.com/office/2006/metadata/contentType"/>
    <ds:schemaRef ds:uri="http://schemas.microsoft.com/office/2006/metadata/properties/metaAttributes"/>
    <ds:schemaRef ds:uri="http://www.w3.org/2000/xmlns/"/>
    <ds:schemaRef ds:uri="http://www.w3.org/2001/XMLSchema"/>
    <ds:schemaRef ds:uri="60afbb78-0612-497e-96e2-08a20438118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409</TotalTime>
  <Words>1575</Words>
  <Application>Microsoft Office PowerPoint</Application>
  <PresentationFormat>Widescreen</PresentationFormat>
  <Paragraphs>156</Paragraphs>
  <Slides>14</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gg sans</vt:lpstr>
      <vt:lpstr>Times New Roman</vt:lpstr>
      <vt:lpstr>Wingdings</vt:lpstr>
      <vt:lpstr>Office Theme</vt:lpstr>
      <vt:lpstr>2.2.2 Competing on price 2.2 Firms, consumers and elasticities of demand</vt:lpstr>
      <vt:lpstr>Recall Task</vt:lpstr>
      <vt:lpstr>Starter</vt:lpstr>
      <vt:lpstr>Lesson Objectives</vt:lpstr>
      <vt:lpstr>Competing on price</vt:lpstr>
      <vt:lpstr>Cost plus</vt:lpstr>
      <vt:lpstr>Student Activity</vt:lpstr>
      <vt:lpstr>Price skimming</vt:lpstr>
      <vt:lpstr> Penetration pricing</vt:lpstr>
      <vt:lpstr>Predatory pricing</vt:lpstr>
      <vt:lpstr>Pricing Strategies</vt:lpstr>
      <vt:lpstr>Task</vt:lpstr>
      <vt:lpstr>Can you… </vt:lpstr>
      <vt:lpstr>Lesson Objectives check-in</vt:lpstr>
    </vt:vector>
  </TitlesOfParts>
  <Company>Yavneh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2.2.2 Competing on price 2.2 Firms,consumers and elasticities of demand</dc:title>
  <dc:creator>Mr B Pieters</dc:creator>
  <cp:lastModifiedBy>Chezka Mae Madrona</cp:lastModifiedBy>
  <cp:revision>61</cp:revision>
  <dcterms:created xsi:type="dcterms:W3CDTF">2021-06-30T10:40:38Z</dcterms:created>
  <dcterms:modified xsi:type="dcterms:W3CDTF">2025-03-18T07:51:58Z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0x010100B640483D1D931E4E9BDA007B58B33243</vt:lpwstr>
  </property>
</Properties>
</file>