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54.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8" r:id="rId6"/>
    <p:sldMasterId id="2147483720" r:id="rId7"/>
  </p:sldMasterIdLst>
  <p:notesMasterIdLst>
    <p:notesMasterId r:id="rId61"/>
  </p:notesMasterIdLst>
  <p:sldIdLst>
    <p:sldId id="256" r:id="rId8"/>
    <p:sldId id="334" r:id="rId9"/>
    <p:sldId id="335" r:id="rId10"/>
    <p:sldId id="336" r:id="rId11"/>
    <p:sldId id="337" r:id="rId12"/>
    <p:sldId id="258" r:id="rId13"/>
    <p:sldId id="342" r:id="rId14"/>
    <p:sldId id="323" r:id="rId15"/>
    <p:sldId id="260" r:id="rId16"/>
    <p:sldId id="265" r:id="rId17"/>
    <p:sldId id="343" r:id="rId18"/>
    <p:sldId id="275" r:id="rId19"/>
    <p:sldId id="294" r:id="rId20"/>
    <p:sldId id="324" r:id="rId21"/>
    <p:sldId id="325" r:id="rId22"/>
    <p:sldId id="281" r:id="rId23"/>
    <p:sldId id="282" r:id="rId24"/>
    <p:sldId id="344" r:id="rId25"/>
    <p:sldId id="345" r:id="rId26"/>
    <p:sldId id="268" r:id="rId27"/>
    <p:sldId id="284" r:id="rId28"/>
    <p:sldId id="285" r:id="rId29"/>
    <p:sldId id="278" r:id="rId30"/>
    <p:sldId id="279" r:id="rId31"/>
    <p:sldId id="280" r:id="rId32"/>
    <p:sldId id="346" r:id="rId33"/>
    <p:sldId id="347" r:id="rId34"/>
    <p:sldId id="348" r:id="rId35"/>
    <p:sldId id="349" r:id="rId36"/>
    <p:sldId id="350" r:id="rId37"/>
    <p:sldId id="351" r:id="rId38"/>
    <p:sldId id="269" r:id="rId39"/>
    <p:sldId id="299" r:id="rId40"/>
    <p:sldId id="300" r:id="rId41"/>
    <p:sldId id="302" r:id="rId42"/>
    <p:sldId id="307" r:id="rId43"/>
    <p:sldId id="270" r:id="rId44"/>
    <p:sldId id="303" r:id="rId45"/>
    <p:sldId id="304" r:id="rId46"/>
    <p:sldId id="271" r:id="rId47"/>
    <p:sldId id="306" r:id="rId48"/>
    <p:sldId id="338" r:id="rId49"/>
    <p:sldId id="339" r:id="rId50"/>
    <p:sldId id="287" r:id="rId51"/>
    <p:sldId id="333" r:id="rId52"/>
    <p:sldId id="313" r:id="rId53"/>
    <p:sldId id="314" r:id="rId54"/>
    <p:sldId id="319" r:id="rId55"/>
    <p:sldId id="320" r:id="rId56"/>
    <p:sldId id="321" r:id="rId57"/>
    <p:sldId id="331" r:id="rId58"/>
    <p:sldId id="341" r:id="rId59"/>
    <p:sldId id="31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4064" autoAdjust="0"/>
  </p:normalViewPr>
  <p:slideViewPr>
    <p:cSldViewPr snapToGrid="0">
      <p:cViewPr>
        <p:scale>
          <a:sx n="75" d="100"/>
          <a:sy n="75" d="100"/>
        </p:scale>
        <p:origin x="1392" y="8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17/03/2025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Yes, £10 is too much for a big mac, you could argue that some gastro pubs charge this for a burger but that they add value though other methods such as ambience or live jazz music.   How does </a:t>
            </a:r>
            <a:r>
              <a:rPr lang="en-GB" dirty="0" err="1"/>
              <a:t>McD</a:t>
            </a:r>
            <a:r>
              <a:rPr lang="en-GB" dirty="0"/>
              <a:t> find just</a:t>
            </a:r>
            <a:r>
              <a:rPr lang="en-GB" baseline="0" dirty="0"/>
              <a:t> the right price to charge for the burgers?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Change in P = 0.25/1.50 *100 = 16.67% (rounded up)</a:t>
            </a:r>
          </a:p>
          <a:p>
            <a:r>
              <a:rPr lang="en-GB" dirty="0"/>
              <a:t>Change in Q = -25%</a:t>
            </a:r>
          </a:p>
          <a:p>
            <a:endParaRPr lang="en-GB" dirty="0"/>
          </a:p>
          <a:p>
            <a:r>
              <a:rPr lang="en-GB" dirty="0"/>
              <a:t>-25/ 16.67 = -1.50</a:t>
            </a:r>
            <a:r>
              <a:rPr lang="en-GB" baseline="0" dirty="0"/>
              <a:t> (rounded up)</a:t>
            </a:r>
            <a:endParaRPr lang="en-GB" dirty="0"/>
          </a:p>
          <a:p>
            <a:r>
              <a:rPr lang="en-GB" dirty="0"/>
              <a:t>PED value is above -1 therefore demand</a:t>
            </a:r>
            <a:r>
              <a:rPr lang="en-GB" baseline="0" dirty="0"/>
              <a:t> for his tomatoes is elastic, if he puts prices up too high, customers may buy from the supermarket instead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539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411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500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34</a:t>
            </a:fld>
            <a:endParaRPr lang="en-GB"/>
          </a:p>
        </p:txBody>
      </p:sp>
    </p:spTree>
    <p:extLst>
      <p:ext uri="{BB962C8B-B14F-4D97-AF65-F5344CB8AC3E}">
        <p14:creationId xmlns:p14="http://schemas.microsoft.com/office/powerpoint/2010/main" val="3258174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more necessary a good is, the lower the price elasticity of </a:t>
            </a:r>
            <a:r>
              <a:rPr lang="en-GB" sz="1200" b="0" i="0" kern="1200" baseline="0" dirty="0">
                <a:solidFill>
                  <a:schemeClr val="tx1"/>
                </a:solidFill>
                <a:effectLst/>
                <a:latin typeface="+mn-lt"/>
                <a:ea typeface="+mn-ea"/>
                <a:cs typeface="+mn-cs"/>
              </a:rPr>
              <a:t> demand</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35</a:t>
            </a:fld>
            <a:endParaRPr lang="en-GB"/>
          </a:p>
        </p:txBody>
      </p:sp>
    </p:spTree>
    <p:extLst>
      <p:ext uri="{BB962C8B-B14F-4D97-AF65-F5344CB8AC3E}">
        <p14:creationId xmlns:p14="http://schemas.microsoft.com/office/powerpoint/2010/main" val="2480114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higher the percentage of a consumer's income used to pay for the product, the higher the elasticity tends to be.</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36</a:t>
            </a:fld>
            <a:endParaRPr lang="en-GB"/>
          </a:p>
        </p:txBody>
      </p:sp>
    </p:spTree>
    <p:extLst>
      <p:ext uri="{BB962C8B-B14F-4D97-AF65-F5344CB8AC3E}">
        <p14:creationId xmlns:p14="http://schemas.microsoft.com/office/powerpoint/2010/main" val="1848108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154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175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51</a:t>
            </a:fld>
            <a:endParaRPr lang="en-GB"/>
          </a:p>
        </p:txBody>
      </p:sp>
    </p:spTree>
    <p:extLst>
      <p:ext uri="{BB962C8B-B14F-4D97-AF65-F5344CB8AC3E}">
        <p14:creationId xmlns:p14="http://schemas.microsoft.com/office/powerpoint/2010/main" val="382482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10</a:t>
            </a:fld>
            <a:endParaRPr lang="en-GB"/>
          </a:p>
        </p:txBody>
      </p:sp>
    </p:spTree>
    <p:extLst>
      <p:ext uri="{BB962C8B-B14F-4D97-AF65-F5344CB8AC3E}">
        <p14:creationId xmlns:p14="http://schemas.microsoft.com/office/powerpoint/2010/main" val="412964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5-7 = 2/5 = 0.4</a:t>
            </a:r>
          </a:p>
          <a:p>
            <a:r>
              <a:rPr lang="en-GB" dirty="0"/>
              <a:t>0.4*100 = 40% change in price </a:t>
            </a:r>
          </a:p>
        </p:txBody>
      </p:sp>
      <p:sp>
        <p:nvSpPr>
          <p:cNvPr id="4" name="Slide Number Placeholder 3"/>
          <p:cNvSpPr>
            <a:spLocks noGrp="1"/>
          </p:cNvSpPr>
          <p:nvPr>
            <p:ph type="sldNum" sz="quarter" idx="10"/>
          </p:nvPr>
        </p:nvSpPr>
        <p:spPr/>
        <p:txBody>
          <a:bodyPr/>
          <a:lstStyle/>
          <a:p>
            <a:fld id="{9113E492-2BE1-47F6-A827-2A173C8BE478}" type="slidenum">
              <a:rPr lang="en-GB" smtClean="0"/>
              <a:t>13</a:t>
            </a:fld>
            <a:endParaRPr lang="en-GB"/>
          </a:p>
        </p:txBody>
      </p:sp>
    </p:spTree>
    <p:extLst>
      <p:ext uri="{BB962C8B-B14F-4D97-AF65-F5344CB8AC3E}">
        <p14:creationId xmlns:p14="http://schemas.microsoft.com/office/powerpoint/2010/main" val="2766964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17</a:t>
            </a:fld>
            <a:endParaRPr lang="en-GB"/>
          </a:p>
        </p:txBody>
      </p:sp>
    </p:spTree>
    <p:extLst>
      <p:ext uri="{BB962C8B-B14F-4D97-AF65-F5344CB8AC3E}">
        <p14:creationId xmlns:p14="http://schemas.microsoft.com/office/powerpoint/2010/main" val="145245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-0.79 is between 0 and 1 so is inelastic.</a:t>
            </a:r>
          </a:p>
        </p:txBody>
      </p:sp>
      <p:sp>
        <p:nvSpPr>
          <p:cNvPr id="4" name="Slide Number Placeholder 3"/>
          <p:cNvSpPr>
            <a:spLocks noGrp="1"/>
          </p:cNvSpPr>
          <p:nvPr>
            <p:ph type="sldNum" sz="quarter" idx="10"/>
          </p:nvPr>
        </p:nvSpPr>
        <p:spPr/>
        <p:txBody>
          <a:bodyPr/>
          <a:lstStyle/>
          <a:p>
            <a:fld id="{9113E492-2BE1-47F6-A827-2A173C8BE478}" type="slidenum">
              <a:rPr lang="en-GB" smtClean="0"/>
              <a:t>18</a:t>
            </a:fld>
            <a:endParaRPr lang="en-GB"/>
          </a:p>
        </p:txBody>
      </p:sp>
    </p:spTree>
    <p:extLst>
      <p:ext uri="{BB962C8B-B14F-4D97-AF65-F5344CB8AC3E}">
        <p14:creationId xmlns:p14="http://schemas.microsoft.com/office/powerpoint/2010/main" val="82771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48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Burgers</a:t>
            </a:r>
            <a:r>
              <a:rPr lang="en-GB" baseline="0" dirty="0"/>
              <a:t> have elastic demand because there are lots of substitutes if prices rise too high customers will go elsewhere. </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21</a:t>
            </a:fld>
            <a:endParaRPr lang="en-GB"/>
          </a:p>
        </p:txBody>
      </p:sp>
    </p:spTree>
    <p:extLst>
      <p:ext uri="{BB962C8B-B14F-4D97-AF65-F5344CB8AC3E}">
        <p14:creationId xmlns:p14="http://schemas.microsoft.com/office/powerpoint/2010/main" val="4221522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Addictive products – customers will buy them no matter what the price. </a:t>
            </a:r>
          </a:p>
        </p:txBody>
      </p:sp>
      <p:sp>
        <p:nvSpPr>
          <p:cNvPr id="4" name="Slide Number Placeholder 3"/>
          <p:cNvSpPr>
            <a:spLocks noGrp="1"/>
          </p:cNvSpPr>
          <p:nvPr>
            <p:ph type="sldNum" sz="quarter" idx="10"/>
          </p:nvPr>
        </p:nvSpPr>
        <p:spPr/>
        <p:txBody>
          <a:bodyPr/>
          <a:lstStyle/>
          <a:p>
            <a:fld id="{9113E492-2BE1-47F6-A827-2A173C8BE478}" type="slidenum">
              <a:rPr lang="en-GB" smtClean="0"/>
              <a:t>23</a:t>
            </a:fld>
            <a:endParaRPr lang="en-GB"/>
          </a:p>
        </p:txBody>
      </p:sp>
    </p:spTree>
    <p:extLst>
      <p:ext uri="{BB962C8B-B14F-4D97-AF65-F5344CB8AC3E}">
        <p14:creationId xmlns:p14="http://schemas.microsoft.com/office/powerpoint/2010/main" val="4056127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Petrol</a:t>
            </a:r>
            <a:r>
              <a:rPr lang="en-GB" baseline="0" dirty="0"/>
              <a:t> / diesel / </a:t>
            </a:r>
          </a:p>
          <a:p>
            <a:r>
              <a:rPr lang="en-GB" dirty="0"/>
              <a:t>2) No</a:t>
            </a:r>
          </a:p>
          <a:p>
            <a:r>
              <a:rPr lang="en-GB" dirty="0"/>
              <a:t>3) No you can’t drive away as you don’t have any petrol</a:t>
            </a:r>
          </a:p>
          <a:p>
            <a:endParaRPr lang="en-GB" dirty="0"/>
          </a:p>
          <a:p>
            <a:r>
              <a:rPr lang="en-GB" dirty="0"/>
              <a:t>Explanation – there are NO substitutes so demand will remain almost constant</a:t>
            </a:r>
          </a:p>
        </p:txBody>
      </p:sp>
      <p:sp>
        <p:nvSpPr>
          <p:cNvPr id="4" name="Slide Number Placeholder 3"/>
          <p:cNvSpPr>
            <a:spLocks noGrp="1"/>
          </p:cNvSpPr>
          <p:nvPr>
            <p:ph type="sldNum" sz="quarter" idx="10"/>
          </p:nvPr>
        </p:nvSpPr>
        <p:spPr/>
        <p:txBody>
          <a:bodyPr/>
          <a:lstStyle/>
          <a:p>
            <a:fld id="{9113E492-2BE1-47F6-A827-2A173C8BE478}" type="slidenum">
              <a:rPr lang="en-GB" smtClean="0"/>
              <a:t>24</a:t>
            </a:fld>
            <a:endParaRPr lang="en-GB"/>
          </a:p>
        </p:txBody>
      </p:sp>
    </p:spTree>
    <p:extLst>
      <p:ext uri="{BB962C8B-B14F-4D97-AF65-F5344CB8AC3E}">
        <p14:creationId xmlns:p14="http://schemas.microsoft.com/office/powerpoint/2010/main" val="2853890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7694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4798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36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2575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7109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2248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441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727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7876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996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3573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0372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0255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3724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379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0207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4225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69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7433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936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2865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3353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967239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1575232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4270875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2001757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2874175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7282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380144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735440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1027894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2116320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pPr/>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pPr/>
              <a:t>‹#›</a:t>
            </a:fld>
            <a:endParaRPr lang="en-GB"/>
          </a:p>
        </p:txBody>
      </p:sp>
    </p:spTree>
    <p:extLst>
      <p:ext uri="{BB962C8B-B14F-4D97-AF65-F5344CB8AC3E}">
        <p14:creationId xmlns:p14="http://schemas.microsoft.com/office/powerpoint/2010/main" val="235666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17/03/2025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17/03/2025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3/17/2025</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2334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3/17/2025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8066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pPr/>
              <a:t>17/03/2025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pPr/>
              <a:t>‹#›</a:t>
            </a:fld>
            <a:endParaRPr lang="en-GB"/>
          </a:p>
        </p:txBody>
      </p:sp>
    </p:spTree>
    <p:extLst>
      <p:ext uri="{BB962C8B-B14F-4D97-AF65-F5344CB8AC3E}">
        <p14:creationId xmlns:p14="http://schemas.microsoft.com/office/powerpoint/2010/main" val="18557398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www.exampaperspractice.co.uk/"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www.exampaperspractice.co.uk/"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www.exampaperspractice.co.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www.exampaperspractice.co.uk/"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www.exampaperspractice.co.uk/" TargetMode="External"/><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www.exampaperspractice.co.uk/"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hyperlink" Target="https://www.oberlo.com/blog/new-products" TargetMode="External"/><Relationship Id="rId7" Type="http://schemas.openxmlformats.org/officeDocument/2006/relationships/hyperlink" Target="http://www.exampaperspractice.co.uk/" TargetMode="External"/><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www.exampaperspractice.co.uk/"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5.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Layout" Target="../slideLayouts/slideLayout35.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hyperlink" Target="http://www.exampaperspractice.co.u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4.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hyperlink" Target="http://www.exampaperspractice.co.uk/" TargetMode="External"/><Relationship Id="rId3" Type="http://schemas.openxmlformats.org/officeDocument/2006/relationships/image" Target="../media/image51.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5.xml"/><Relationship Id="rId4" Type="http://schemas.openxmlformats.org/officeDocument/2006/relationships/hyperlink" Target="http://www.exampaperspractice.co.u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3.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exampaperspractice.co.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www.exampaperspractice.co.uk/"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hyperlink" Target="http://www.exampaperspractice.co.uk/"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40000" lnSpcReduction="20000"/>
          </a:bodyPr>
          <a:lstStyle/>
          <a:p>
            <a:r>
              <a:rPr lang="en-GB" sz="13500" b="1" dirty="0">
                <a:effectLst>
                  <a:outerShdw blurRad="38100" dist="38100" dir="2700000" algn="tl">
                    <a:srgbClr val="000000">
                      <a:alpha val="43137"/>
                    </a:srgbClr>
                  </a:outerShdw>
                </a:effectLst>
              </a:rPr>
              <a:t>Edexcel A2 Business</a:t>
            </a:r>
          </a:p>
          <a:p>
            <a:endParaRPr lang="en-GB" sz="4000" dirty="0"/>
          </a:p>
          <a:p>
            <a:endParaRPr lang="en-GB" sz="4000" dirty="0"/>
          </a:p>
          <a:p>
            <a:r>
              <a:rPr lang="en-GB" sz="7700" dirty="0"/>
              <a:t>1.2.4 Price Elasticity of Demand</a:t>
            </a:r>
          </a:p>
          <a:p>
            <a:endParaRPr lang="en-GB" sz="4000" dirty="0"/>
          </a:p>
          <a:p>
            <a:r>
              <a:rPr lang="en-GB" sz="7000" b="1" dirty="0"/>
              <a:t>Revisionstation</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3822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0" y="3822700"/>
            <a:ext cx="3074504" cy="3035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C1D3F43-805C-3527-AE94-C0E23D0D1EE2}"/>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9" name="Picture 8">
            <a:extLst>
              <a:ext uri="{FF2B5EF4-FFF2-40B4-BE49-F238E27FC236}">
                <a16:creationId xmlns:a16="http://schemas.microsoft.com/office/drawing/2014/main" id="{8D1F70AC-DBA8-042D-E830-ADFE261BF83C}"/>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10" name="Footer Placeholder 2">
            <a:extLst>
              <a:ext uri="{FF2B5EF4-FFF2-40B4-BE49-F238E27FC236}">
                <a16:creationId xmlns:a16="http://schemas.microsoft.com/office/drawing/2014/main" id="{AC3AA7AA-18DF-D4BB-90CB-2152E8AFCDBC}"/>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0E8E072-7785-DE87-9916-2B0640804446}"/>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dk1"/>
          </a:lnRef>
          <a:fillRef idx="1">
            <a:schemeClr val="lt1"/>
          </a:fillRef>
          <a:effectRef idx="0">
            <a:schemeClr val="dk1"/>
          </a:effectRef>
          <a:fontRef idx="minor">
            <a:schemeClr val="dk1"/>
          </a:fontRef>
        </p:style>
        <p:txBody>
          <a:bodyPr>
            <a:normAutofit/>
          </a:bodyPr>
          <a:lstStyle/>
          <a:p>
            <a:r>
              <a:rPr lang="en-GB" sz="4800" b="1" dirty="0">
                <a:solidFill>
                  <a:schemeClr val="tx1"/>
                </a:solidFill>
              </a:rPr>
              <a:t>Calculation of price elasticity of demand</a:t>
            </a:r>
          </a:p>
          <a:p>
            <a:endParaRPr lang="en-GB" sz="6600" b="1" dirty="0">
              <a:solidFill>
                <a:srgbClr val="0070C0"/>
              </a:solidFill>
            </a:endParaRPr>
          </a:p>
        </p:txBody>
      </p:sp>
      <p:pic>
        <p:nvPicPr>
          <p:cNvPr id="4" name="Picture 3" descr="Banner, Header, Businessmen, Talk, Negotiation, Man"/>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
            <a:ext cx="12236952" cy="38342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310273F-9D6A-61FF-1185-60C02506E37D}"/>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C24AADF5-B0BE-1EAD-486D-48273069C50A}"/>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8B259AAC-65FF-5005-C190-64587426B027}"/>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AF3626D-41FA-C123-995B-5B75D83C209D}"/>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1766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4">
              <a:shade val="50000"/>
            </a:schemeClr>
          </a:lnRef>
          <a:fillRef idx="1">
            <a:schemeClr val="accent4"/>
          </a:fillRef>
          <a:effectRef idx="0">
            <a:schemeClr val="accent4"/>
          </a:effectRef>
          <a:fontRef idx="minor">
            <a:schemeClr val="lt1"/>
          </a:fontRef>
        </p:style>
        <p:txBody>
          <a:bodyPr/>
          <a:lstStyle/>
          <a:p>
            <a:r>
              <a:rPr lang="en-GB" b="1" dirty="0" err="1">
                <a:solidFill>
                  <a:srgbClr val="FF0000"/>
                </a:solidFill>
              </a:rPr>
              <a:t>PED</a:t>
            </a:r>
            <a:r>
              <a:rPr lang="en-GB" b="1" dirty="0">
                <a:solidFill>
                  <a:srgbClr val="FF0000"/>
                </a:solidFill>
              </a:rPr>
              <a:t> calculations Top Tips</a:t>
            </a:r>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a:t>PED calculations always come out as a negative number e.g. -0.23</a:t>
            </a:r>
          </a:p>
          <a:p>
            <a:r>
              <a:rPr lang="en-GB" dirty="0"/>
              <a:t>This is because there is a relationship between price and demand</a:t>
            </a:r>
          </a:p>
          <a:p>
            <a:r>
              <a:rPr lang="en-GB" dirty="0"/>
              <a:t>As price increases demand decreases (causing a negative demand figure)</a:t>
            </a:r>
          </a:p>
          <a:p>
            <a:r>
              <a:rPr lang="en-GB" dirty="0"/>
              <a:t>As price decreases demand increases (causing a negative price figure)</a:t>
            </a:r>
          </a:p>
          <a:p>
            <a:r>
              <a:rPr lang="en-GB" dirty="0"/>
              <a:t>In either case the PED value would be a negative. </a:t>
            </a:r>
          </a:p>
          <a:p>
            <a:r>
              <a:rPr lang="en-GB" dirty="0"/>
              <a:t>You need to make sure that you understand this concept before you move on.</a:t>
            </a:r>
          </a:p>
        </p:txBody>
      </p:sp>
      <p:pic>
        <p:nvPicPr>
          <p:cNvPr id="2" name="Picture 1"/>
          <p:cNvPicPr>
            <a:picLocks noChangeAspect="1"/>
          </p:cNvPicPr>
          <p:nvPr/>
        </p:nvPicPr>
        <p:blipFill>
          <a:blip r:embed="rId2"/>
          <a:stretch>
            <a:fillRect/>
          </a:stretch>
        </p:blipFill>
        <p:spPr>
          <a:xfrm>
            <a:off x="9971375" y="215900"/>
            <a:ext cx="1704975" cy="1609725"/>
          </a:xfrm>
          <a:prstGeom prst="rect">
            <a:avLst/>
          </a:prstGeom>
        </p:spPr>
      </p:pic>
      <p:pic>
        <p:nvPicPr>
          <p:cNvPr id="3" name="Picture 2">
            <a:extLst>
              <a:ext uri="{FF2B5EF4-FFF2-40B4-BE49-F238E27FC236}">
                <a16:creationId xmlns:a16="http://schemas.microsoft.com/office/drawing/2014/main" id="{4892205B-DD3E-F2CF-C48D-E9349C96A2C4}"/>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6" name="Picture 5">
            <a:extLst>
              <a:ext uri="{FF2B5EF4-FFF2-40B4-BE49-F238E27FC236}">
                <a16:creationId xmlns:a16="http://schemas.microsoft.com/office/drawing/2014/main" id="{8B029789-FC79-41DF-6997-71C9EAEB7E8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D5A64BDE-E9BF-AD30-9C7C-8DCF5C8DE46A}"/>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CE6BAF8-B8C0-3D25-8CC5-CCB02099AA27}"/>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942056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570514" y="4191399"/>
            <a:ext cx="5138057" cy="794259"/>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4" name="Title 3"/>
          <p:cNvSpPr>
            <a:spLocks noGrp="1"/>
          </p:cNvSpPr>
          <p:nvPr>
            <p:ph type="title"/>
          </p:nvPr>
        </p:nvSpPr>
        <p:spPr>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PED formula</a:t>
            </a:r>
          </a:p>
        </p:txBody>
      </p:sp>
      <p:sp>
        <p:nvSpPr>
          <p:cNvPr id="6" name="Content Placeholder 2"/>
          <p:cNvSpPr>
            <a:spLocks noGrp="1"/>
          </p:cNvSpPr>
          <p:nvPr>
            <p:ph idx="1"/>
          </p:nvPr>
        </p:nvSpPr>
        <p:spPr>
          <a:xfrm>
            <a:off x="838200" y="2228397"/>
            <a:ext cx="10515600" cy="2757261"/>
          </a:xfrm>
          <a:ln w="76200"/>
        </p:spPr>
        <p:style>
          <a:lnRef idx="2">
            <a:schemeClr val="dk1"/>
          </a:lnRef>
          <a:fillRef idx="1">
            <a:schemeClr val="lt1"/>
          </a:fillRef>
          <a:effectRef idx="0">
            <a:schemeClr val="dk1"/>
          </a:effectRef>
          <a:fontRef idx="minor">
            <a:schemeClr val="dk1"/>
          </a:fontRef>
        </p:style>
        <p:txBody>
          <a:bodyPr>
            <a:normAutofit/>
          </a:bodyPr>
          <a:lstStyle/>
          <a:p>
            <a:r>
              <a:rPr lang="en-GB" dirty="0"/>
              <a:t>To calculate the price elasticity of demand (PED) we use a formula:</a:t>
            </a:r>
          </a:p>
          <a:p>
            <a:endParaRPr lang="en-GB" dirty="0"/>
          </a:p>
          <a:p>
            <a:pPr algn="ctr">
              <a:buNone/>
            </a:pPr>
            <a:r>
              <a:rPr lang="en-GB" dirty="0"/>
              <a:t>% change in </a:t>
            </a:r>
            <a:r>
              <a:rPr lang="en-GB" dirty="0">
                <a:latin typeface="Arial Black" panose="020B0A04020102020204" pitchFamily="34" charset="0"/>
              </a:rPr>
              <a:t>Quantity</a:t>
            </a:r>
            <a:r>
              <a:rPr lang="en-GB" dirty="0"/>
              <a:t> demanded</a:t>
            </a:r>
          </a:p>
          <a:p>
            <a:pPr algn="ctr">
              <a:buNone/>
            </a:pPr>
            <a:r>
              <a:rPr lang="en-GB" dirty="0"/>
              <a:t>		__________________________________</a:t>
            </a:r>
          </a:p>
          <a:p>
            <a:pPr algn="ctr">
              <a:buNone/>
            </a:pPr>
            <a:r>
              <a:rPr lang="en-GB" dirty="0"/>
              <a:t>% change in </a:t>
            </a:r>
            <a:r>
              <a:rPr lang="en-GB" dirty="0">
                <a:latin typeface="Arial Black" panose="020B0A04020102020204" pitchFamily="34" charset="0"/>
              </a:rPr>
              <a:t>Price</a:t>
            </a:r>
          </a:p>
        </p:txBody>
      </p:sp>
      <p:sp>
        <p:nvSpPr>
          <p:cNvPr id="2" name="TextBox 1"/>
          <p:cNvSpPr txBox="1"/>
          <p:nvPr/>
        </p:nvSpPr>
        <p:spPr>
          <a:xfrm>
            <a:off x="642256" y="5989320"/>
            <a:ext cx="10994571" cy="646331"/>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a:latin typeface="Arial Black" panose="020B0A04020102020204" pitchFamily="34" charset="0"/>
              </a:rPr>
              <a:t>This is not as simple as it first appears, we need to make a another calculation to find the % change in price or % change in quantity demanded – see next slide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585413">
            <a:off x="109665" y="4262637"/>
            <a:ext cx="2606032" cy="2599925"/>
          </a:xfrm>
          <a:prstGeom prst="rect">
            <a:avLst/>
          </a:prstGeom>
        </p:spPr>
      </p:pic>
      <p:pic>
        <p:nvPicPr>
          <p:cNvPr id="7" name="Picture 6">
            <a:extLst>
              <a:ext uri="{FF2B5EF4-FFF2-40B4-BE49-F238E27FC236}">
                <a16:creationId xmlns:a16="http://schemas.microsoft.com/office/drawing/2014/main" id="{99CA56B0-07E9-6F0F-C9A2-321C9CE967C4}"/>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8" name="Picture 7">
            <a:extLst>
              <a:ext uri="{FF2B5EF4-FFF2-40B4-BE49-F238E27FC236}">
                <a16:creationId xmlns:a16="http://schemas.microsoft.com/office/drawing/2014/main" id="{F6D32126-A76B-F4AF-0743-B0658D00D90F}"/>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9" name="Footer Placeholder 2">
            <a:extLst>
              <a:ext uri="{FF2B5EF4-FFF2-40B4-BE49-F238E27FC236}">
                <a16:creationId xmlns:a16="http://schemas.microsoft.com/office/drawing/2014/main" id="{8603531E-3EC2-82C6-F0BE-BAE57D3E35DB}"/>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3561B9E-27F8-FE5B-D883-CAB494A1A5DD}"/>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4023732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 change in price formula</a:t>
            </a:r>
          </a:p>
        </p:txBody>
      </p:sp>
      <p:sp>
        <p:nvSpPr>
          <p:cNvPr id="4" name="Content Placeholder 3"/>
          <p:cNvSpPr>
            <a:spLocks noGrp="1"/>
          </p:cNvSpPr>
          <p:nvPr>
            <p:ph idx="1"/>
          </p:nvPr>
        </p:nvSpPr>
        <p:spPr>
          <a:xfrm>
            <a:off x="2808514" y="2141311"/>
            <a:ext cx="6574971" cy="2147661"/>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marL="457200" lvl="1" indent="0">
              <a:buNone/>
            </a:pPr>
            <a:r>
              <a:rPr lang="en-GB" u="sng" dirty="0">
                <a:latin typeface="Arial Black" panose="020B0A04020102020204" pitchFamily="34" charset="0"/>
              </a:rPr>
              <a:t>Price new – Price old</a:t>
            </a:r>
          </a:p>
          <a:p>
            <a:pPr marL="457200" lvl="1" indent="0">
              <a:buNone/>
            </a:pPr>
            <a:r>
              <a:rPr lang="en-GB" dirty="0">
                <a:latin typeface="Arial Black" panose="020B0A04020102020204" pitchFamily="34" charset="0"/>
              </a:rPr>
              <a:t>          Price old                 x 100</a:t>
            </a:r>
          </a:p>
        </p:txBody>
      </p:sp>
      <p:sp>
        <p:nvSpPr>
          <p:cNvPr id="3" name="TextBox 2"/>
          <p:cNvSpPr txBox="1"/>
          <p:nvPr/>
        </p:nvSpPr>
        <p:spPr>
          <a:xfrm>
            <a:off x="1056641" y="4765040"/>
            <a:ext cx="10596880" cy="1477328"/>
          </a:xfrm>
          <a:prstGeom prst="rect">
            <a:avLst/>
          </a:prstGeom>
          <a:noFill/>
        </p:spPr>
        <p:txBody>
          <a:bodyPr wrap="square" rtlCol="0">
            <a:spAutoFit/>
          </a:bodyPr>
          <a:lstStyle/>
          <a:p>
            <a:r>
              <a:rPr lang="en-GB" b="1" dirty="0"/>
              <a:t>Example: A price changes from £5 to £7. You could say that it has increased by £2, but you need to calculate the % change increase</a:t>
            </a:r>
          </a:p>
          <a:p>
            <a:pPr marL="285750" indent="-285750">
              <a:buFont typeface="Arial" panose="020B0604020202020204" pitchFamily="34" charset="0"/>
              <a:buChar char="•"/>
            </a:pPr>
            <a:r>
              <a:rPr lang="en-GB" dirty="0"/>
              <a:t>Apply the formula: New is £7, Old is £5</a:t>
            </a:r>
          </a:p>
          <a:p>
            <a:pPr marL="285750" indent="-285750">
              <a:buFont typeface="Arial" panose="020B0604020202020204" pitchFamily="34" charset="0"/>
              <a:buChar char="•"/>
            </a:pPr>
            <a:r>
              <a:rPr lang="en-GB" dirty="0"/>
              <a:t>What is the % change, show your answer to two decimal places</a:t>
            </a:r>
          </a:p>
          <a:p>
            <a:pPr marL="285750" indent="-285750">
              <a:buFont typeface="Arial" panose="020B0604020202020204" pitchFamily="34" charset="0"/>
              <a:buChar char="•"/>
            </a:pPr>
            <a:r>
              <a:rPr lang="en-GB" dirty="0"/>
              <a:t>You can now use this answer in your PED formula</a:t>
            </a:r>
          </a:p>
        </p:txBody>
      </p:sp>
      <p:pic>
        <p:nvPicPr>
          <p:cNvPr id="5" name="Picture 4">
            <a:extLst>
              <a:ext uri="{FF2B5EF4-FFF2-40B4-BE49-F238E27FC236}">
                <a16:creationId xmlns:a16="http://schemas.microsoft.com/office/drawing/2014/main" id="{588BC653-85FD-F267-9ED9-A0BA385A8E11}"/>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6" name="Picture 5">
            <a:extLst>
              <a:ext uri="{FF2B5EF4-FFF2-40B4-BE49-F238E27FC236}">
                <a16:creationId xmlns:a16="http://schemas.microsoft.com/office/drawing/2014/main" id="{40268064-7A2E-0CE3-5744-35261B4EECFC}"/>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40F9306A-29C1-2A88-554F-B81A5D9DB7F6}"/>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D9AE7EA-C019-83AF-6A2A-70230FFB1799}"/>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414406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calculations % change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8566207"/>
              </p:ext>
            </p:extLst>
          </p:nvPr>
        </p:nvGraphicFramePr>
        <p:xfrm>
          <a:off x="838200" y="1825625"/>
          <a:ext cx="10515600" cy="17526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662417517"/>
                    </a:ext>
                  </a:extLst>
                </a:gridCol>
                <a:gridCol w="2103120">
                  <a:extLst>
                    <a:ext uri="{9D8B030D-6E8A-4147-A177-3AD203B41FA5}">
                      <a16:colId xmlns:a16="http://schemas.microsoft.com/office/drawing/2014/main" val="2239930470"/>
                    </a:ext>
                  </a:extLst>
                </a:gridCol>
                <a:gridCol w="2103120">
                  <a:extLst>
                    <a:ext uri="{9D8B030D-6E8A-4147-A177-3AD203B41FA5}">
                      <a16:colId xmlns:a16="http://schemas.microsoft.com/office/drawing/2014/main" val="276209853"/>
                    </a:ext>
                  </a:extLst>
                </a:gridCol>
                <a:gridCol w="2103120">
                  <a:extLst>
                    <a:ext uri="{9D8B030D-6E8A-4147-A177-3AD203B41FA5}">
                      <a16:colId xmlns:a16="http://schemas.microsoft.com/office/drawing/2014/main" val="3431126337"/>
                    </a:ext>
                  </a:extLst>
                </a:gridCol>
                <a:gridCol w="2103120">
                  <a:extLst>
                    <a:ext uri="{9D8B030D-6E8A-4147-A177-3AD203B41FA5}">
                      <a16:colId xmlns:a16="http://schemas.microsoft.com/office/drawing/2014/main" val="1297261462"/>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dirty="0"/>
                        <a:t>Product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dirty="0"/>
                        <a:t>Product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dirty="0"/>
                        <a:t>Product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dirty="0"/>
                        <a:t>Product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50926871"/>
                  </a:ext>
                </a:extLst>
              </a:tr>
              <a:tr h="370840">
                <a:tc>
                  <a:txBody>
                    <a:bodyPr/>
                    <a:lstStyle/>
                    <a:p>
                      <a:r>
                        <a:rPr lang="en-GB" dirty="0"/>
                        <a:t>Old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0748945"/>
                  </a:ext>
                </a:extLst>
              </a:tr>
              <a:tr h="370840">
                <a:tc>
                  <a:txBody>
                    <a:bodyPr/>
                    <a:lstStyle/>
                    <a:p>
                      <a:r>
                        <a:rPr lang="en-GB" dirty="0"/>
                        <a:t>New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£290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490648"/>
                  </a:ext>
                </a:extLst>
              </a:tr>
              <a:tr h="370840">
                <a:tc>
                  <a:txBody>
                    <a:bodyPr/>
                    <a:lstStyle/>
                    <a:p>
                      <a:r>
                        <a:rPr lang="en-GB" dirty="0"/>
                        <a:t>%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3177181"/>
                  </a:ext>
                </a:extLst>
              </a:tr>
            </a:tbl>
          </a:graphicData>
        </a:graphic>
      </p:graphicFrame>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1159" y="4572000"/>
            <a:ext cx="4840597" cy="1259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p:cNvSpPr/>
          <p:nvPr/>
        </p:nvSpPr>
        <p:spPr>
          <a:xfrm>
            <a:off x="670560" y="4368800"/>
            <a:ext cx="5689600" cy="1463040"/>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lvl="1"/>
            <a:r>
              <a:rPr lang="en-GB" u="sng" dirty="0">
                <a:latin typeface="Arial Black" panose="020B0A04020102020204" pitchFamily="34" charset="0"/>
              </a:rPr>
              <a:t>Price new – Price old</a:t>
            </a:r>
          </a:p>
          <a:p>
            <a:pPr lvl="1"/>
            <a:r>
              <a:rPr lang="en-GB" dirty="0">
                <a:latin typeface="Arial Black" panose="020B0A04020102020204" pitchFamily="34" charset="0"/>
              </a:rPr>
              <a:t>          Price old                          x 100</a:t>
            </a:r>
          </a:p>
        </p:txBody>
      </p:sp>
      <p:pic>
        <p:nvPicPr>
          <p:cNvPr id="3" name="Picture 2">
            <a:extLst>
              <a:ext uri="{FF2B5EF4-FFF2-40B4-BE49-F238E27FC236}">
                <a16:creationId xmlns:a16="http://schemas.microsoft.com/office/drawing/2014/main" id="{DFDD1CDA-FCDA-1471-ED67-86C717A9791E}"/>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E8F8F3B2-DD1B-8FCB-24A1-7A2BB0704A10}"/>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DD91C198-1CDB-1715-2E07-1BACC1033D25}"/>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AB0914A-7F0F-4F75-CABF-2A8CA617702E}"/>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65138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calculations % change - answers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9485158"/>
              </p:ext>
            </p:extLst>
          </p:nvPr>
        </p:nvGraphicFramePr>
        <p:xfrm>
          <a:off x="838200" y="1825625"/>
          <a:ext cx="10515600" cy="17526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1662417517"/>
                    </a:ext>
                  </a:extLst>
                </a:gridCol>
                <a:gridCol w="2103120">
                  <a:extLst>
                    <a:ext uri="{9D8B030D-6E8A-4147-A177-3AD203B41FA5}">
                      <a16:colId xmlns:a16="http://schemas.microsoft.com/office/drawing/2014/main" val="2239930470"/>
                    </a:ext>
                  </a:extLst>
                </a:gridCol>
                <a:gridCol w="2103120">
                  <a:extLst>
                    <a:ext uri="{9D8B030D-6E8A-4147-A177-3AD203B41FA5}">
                      <a16:colId xmlns:a16="http://schemas.microsoft.com/office/drawing/2014/main" val="276209853"/>
                    </a:ext>
                  </a:extLst>
                </a:gridCol>
                <a:gridCol w="2103120">
                  <a:extLst>
                    <a:ext uri="{9D8B030D-6E8A-4147-A177-3AD203B41FA5}">
                      <a16:colId xmlns:a16="http://schemas.microsoft.com/office/drawing/2014/main" val="3431126337"/>
                    </a:ext>
                  </a:extLst>
                </a:gridCol>
                <a:gridCol w="2103120">
                  <a:extLst>
                    <a:ext uri="{9D8B030D-6E8A-4147-A177-3AD203B41FA5}">
                      <a16:colId xmlns:a16="http://schemas.microsoft.com/office/drawing/2014/main" val="1297261462"/>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dirty="0"/>
                        <a:t>Product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dirty="0"/>
                        <a:t>Product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dirty="0"/>
                        <a:t>Product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en-GB" dirty="0"/>
                        <a:t>Product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50926871"/>
                  </a:ext>
                </a:extLst>
              </a:tr>
              <a:tr h="370840">
                <a:tc>
                  <a:txBody>
                    <a:bodyPr/>
                    <a:lstStyle/>
                    <a:p>
                      <a:r>
                        <a:rPr lang="en-GB" dirty="0"/>
                        <a:t>Old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0748945"/>
                  </a:ext>
                </a:extLst>
              </a:tr>
              <a:tr h="370840">
                <a:tc>
                  <a:txBody>
                    <a:bodyPr/>
                    <a:lstStyle/>
                    <a:p>
                      <a:r>
                        <a:rPr lang="en-GB" dirty="0"/>
                        <a:t>New price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£290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490648"/>
                  </a:ext>
                </a:extLst>
              </a:tr>
              <a:tr h="370840">
                <a:tc>
                  <a:txBody>
                    <a:bodyPr/>
                    <a:lstStyle/>
                    <a:p>
                      <a:r>
                        <a:rPr lang="en-GB" b="1" dirty="0">
                          <a:solidFill>
                            <a:srgbClr val="FF0000"/>
                          </a:solidFill>
                        </a:rPr>
                        <a:t>% 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rgbClr val="FF0000"/>
                          </a:solidFill>
                        </a:rPr>
                        <a:t>3.33%</a:t>
                      </a:r>
                    </a:p>
                    <a:p>
                      <a:endParaRPr lang="en-GB"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rgbClr val="FF0000"/>
                          </a:solidFill>
                        </a:rPr>
                        <a:t>47.27%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rgbClr val="FF000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rgbClr val="FF0000"/>
                          </a:solidFill>
                        </a:rPr>
                        <a:t>8.33%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3177181"/>
                  </a:ext>
                </a:extLst>
              </a:tr>
            </a:tbl>
          </a:graphicData>
        </a:graphic>
      </p:graphicFrame>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8387" y="4876800"/>
            <a:ext cx="4645413" cy="1209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p:cNvSpPr/>
          <p:nvPr/>
        </p:nvSpPr>
        <p:spPr>
          <a:xfrm>
            <a:off x="609600" y="4876800"/>
            <a:ext cx="5638800" cy="1209040"/>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lvl="1"/>
            <a:r>
              <a:rPr lang="en-GB" u="sng" dirty="0">
                <a:latin typeface="Arial Black" panose="020B0A04020102020204" pitchFamily="34" charset="0"/>
              </a:rPr>
              <a:t>Price new – Price old</a:t>
            </a:r>
          </a:p>
          <a:p>
            <a:pPr lvl="1"/>
            <a:r>
              <a:rPr lang="en-GB" dirty="0">
                <a:latin typeface="Arial Black" panose="020B0A04020102020204" pitchFamily="34" charset="0"/>
              </a:rPr>
              <a:t>          Price old                          x 100</a:t>
            </a:r>
          </a:p>
        </p:txBody>
      </p:sp>
      <p:pic>
        <p:nvPicPr>
          <p:cNvPr id="3" name="Picture 2">
            <a:extLst>
              <a:ext uri="{FF2B5EF4-FFF2-40B4-BE49-F238E27FC236}">
                <a16:creationId xmlns:a16="http://schemas.microsoft.com/office/drawing/2014/main" id="{D87A9AE1-C593-26D0-5A48-60C3234CC91C}"/>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EB8854FC-6476-3E6E-8D35-4D6A772FD09F}"/>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6132E0B2-0293-72BC-A7DB-E61F3F36EA87}"/>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72EF75B-22F9-696E-0FDC-49E45394E166}"/>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929424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a:t>
            </a:r>
            <a:r>
              <a:rPr lang="en-GB" dirty="0" err="1"/>
              <a:t>PED</a:t>
            </a:r>
            <a:r>
              <a:rPr lang="en-GB" dirty="0"/>
              <a:t> Calculation: sunglasses shop</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solidFill>
                  <a:schemeClr val="tx1"/>
                </a:solidFill>
              </a:rPr>
              <a:t>Sam owns a sunglasses business. She wants to know how elastic the demand for some of her products is. </a:t>
            </a:r>
          </a:p>
          <a:p>
            <a:r>
              <a:rPr lang="en-GB" dirty="0">
                <a:solidFill>
                  <a:schemeClr val="tx1"/>
                </a:solidFill>
              </a:rPr>
              <a:t>This will help her to decide if she should put her prices up or not. </a:t>
            </a:r>
          </a:p>
          <a:p>
            <a:r>
              <a:rPr lang="en-GB" dirty="0"/>
              <a:t>If she puts up her prices of her best selling sunglasses from £35 to £55 then she sells 45% less. </a:t>
            </a:r>
          </a:p>
          <a:p>
            <a:r>
              <a:rPr lang="en-GB" b="1" dirty="0">
                <a:solidFill>
                  <a:srgbClr val="FF0000"/>
                </a:solidFill>
              </a:rPr>
              <a:t>Calculate PED and comment on the elasticity of demand.</a:t>
            </a:r>
          </a:p>
          <a:p>
            <a:endParaRPr lang="en-GB" dirty="0"/>
          </a:p>
        </p:txBody>
      </p:sp>
      <p:pic>
        <p:nvPicPr>
          <p:cNvPr id="1026" name="Picture 2" descr="MOSCOT Kings Road Shop | Locations – MOSCOT NYC SINCE 191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468811"/>
            <a:ext cx="5181600" cy="3064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6029C3-BAB1-88CB-5080-E2F618640DBD}"/>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248411DC-2AC9-974D-88D8-AFCA18D1FB2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8FFAFB0F-4CA5-E750-A0D7-E7DAF59007C1}"/>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90C733-8E3A-3890-E368-6004006DEFE2}"/>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28408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PED calculation steps</a:t>
            </a:r>
          </a:p>
        </p:txBody>
      </p:sp>
      <p:sp>
        <p:nvSpPr>
          <p:cNvPr id="3" name="Content Placeholder 2"/>
          <p:cNvSpPr>
            <a:spLocks noGrp="1"/>
          </p:cNvSpPr>
          <p:nvPr>
            <p:ph idx="1"/>
          </p:nvPr>
        </p:nvSpPr>
        <p:spPr>
          <a:xfrm>
            <a:off x="838200" y="1825625"/>
            <a:ext cx="10515600" cy="4640489"/>
          </a:xfrm>
          <a:ln w="76200"/>
        </p:spPr>
        <p:style>
          <a:lnRef idx="2">
            <a:schemeClr val="dk1"/>
          </a:lnRef>
          <a:fillRef idx="1">
            <a:schemeClr val="lt1"/>
          </a:fillRef>
          <a:effectRef idx="0">
            <a:schemeClr val="dk1"/>
          </a:effectRef>
          <a:fontRef idx="minor">
            <a:schemeClr val="dk1"/>
          </a:fontRef>
        </p:style>
        <p:txBody>
          <a:bodyPr>
            <a:normAutofit/>
          </a:bodyPr>
          <a:lstStyle/>
          <a:p>
            <a:r>
              <a:rPr lang="en-GB" sz="3600" dirty="0"/>
              <a:t>Step 1 – Find the % change in price</a:t>
            </a:r>
          </a:p>
          <a:p>
            <a:r>
              <a:rPr lang="en-GB" sz="3600" b="1" dirty="0">
                <a:solidFill>
                  <a:srgbClr val="FF0000"/>
                </a:solidFill>
              </a:rPr>
              <a:t>55-35 / 35 *100 = -57.14% (a minus because the price has decreased)</a:t>
            </a:r>
          </a:p>
          <a:p>
            <a:r>
              <a:rPr lang="en-GB" sz="3600" dirty="0"/>
              <a:t>Step 2 –  Take the % change in quantity and divide it by the % change in price </a:t>
            </a:r>
          </a:p>
          <a:p>
            <a:r>
              <a:rPr lang="en-GB" sz="3600" b="1" dirty="0">
                <a:solidFill>
                  <a:srgbClr val="FF0000"/>
                </a:solidFill>
              </a:rPr>
              <a:t>45% / 57.14% = PED -0.79 (rounded to 2 decimal places)</a:t>
            </a:r>
          </a:p>
          <a:p>
            <a:endParaRPr lang="en-GB" dirty="0"/>
          </a:p>
          <a:p>
            <a:endParaRPr lang="en-GB" dirty="0"/>
          </a:p>
        </p:txBody>
      </p:sp>
      <p:pic>
        <p:nvPicPr>
          <p:cNvPr id="4" name="Picture 3">
            <a:extLst>
              <a:ext uri="{FF2B5EF4-FFF2-40B4-BE49-F238E27FC236}">
                <a16:creationId xmlns:a16="http://schemas.microsoft.com/office/drawing/2014/main" id="{67A4313E-0570-41C1-7CEB-DCE76BAE87A6}"/>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3FDE97B3-5F6D-75CE-9524-F7D24D7E776B}"/>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2D04E0FF-F1AA-49BA-F43D-2BD46E47B143}"/>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E8A4CEF-D945-7A51-25D3-B177092C5E72}"/>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375831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9788" y="136525"/>
            <a:ext cx="10515600" cy="663575"/>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en-GB" dirty="0"/>
              <a:t>How to interpret your PED value</a:t>
            </a:r>
          </a:p>
        </p:txBody>
      </p:sp>
      <p:sp>
        <p:nvSpPr>
          <p:cNvPr id="5" name="Text Placeholder 4"/>
          <p:cNvSpPr>
            <a:spLocks noGrp="1"/>
          </p:cNvSpPr>
          <p:nvPr>
            <p:ph type="body" idx="1"/>
          </p:nvPr>
        </p:nvSpPr>
        <p:spPr/>
        <p:txBody>
          <a:bodyPr>
            <a:normAutofit fontScale="92500"/>
          </a:bodyPr>
          <a:lstStyle/>
          <a:p>
            <a:r>
              <a:rPr lang="en-GB" dirty="0">
                <a:solidFill>
                  <a:srgbClr val="FF0000"/>
                </a:solidFill>
              </a:rPr>
              <a:t>Elastic demand (</a:t>
            </a:r>
            <a:r>
              <a:rPr lang="en-GB" i="1" dirty="0">
                <a:solidFill>
                  <a:srgbClr val="FF0000"/>
                </a:solidFill>
              </a:rPr>
              <a:t>Demand for the product is sensitive to a change in price</a:t>
            </a:r>
            <a:r>
              <a:rPr lang="en-GB" dirty="0">
                <a:solidFill>
                  <a:srgbClr val="FF0000"/>
                </a:solidFill>
              </a:rPr>
              <a:t>)</a:t>
            </a:r>
          </a:p>
          <a:p>
            <a:endParaRPr lang="en-GB" dirty="0"/>
          </a:p>
        </p:txBody>
      </p:sp>
      <p:sp>
        <p:nvSpPr>
          <p:cNvPr id="6" name="Content Placeholder 5"/>
          <p:cNvSpPr>
            <a:spLocks noGrp="1"/>
          </p:cNvSpPr>
          <p:nvPr>
            <p:ph sz="half" idx="2"/>
          </p:nvPr>
        </p:nvSpPr>
        <p:spPr/>
        <p:txBody>
          <a:bodyPr/>
          <a:lstStyle/>
          <a:p>
            <a:r>
              <a:rPr lang="en-GB" b="1" dirty="0">
                <a:solidFill>
                  <a:srgbClr val="FF0000"/>
                </a:solidFill>
              </a:rPr>
              <a:t>Value will be more than 1 </a:t>
            </a:r>
          </a:p>
          <a:p>
            <a:pPr marL="0" indent="0">
              <a:buNone/>
            </a:pPr>
            <a:r>
              <a:rPr lang="en-GB" b="1" dirty="0">
                <a:solidFill>
                  <a:srgbClr val="FF0000"/>
                </a:solidFill>
              </a:rPr>
              <a:t> </a:t>
            </a:r>
          </a:p>
          <a:p>
            <a:r>
              <a:rPr lang="en-GB" sz="3200" b="1" dirty="0">
                <a:solidFill>
                  <a:srgbClr val="FF0000"/>
                </a:solidFill>
              </a:rPr>
              <a:t>Examples:</a:t>
            </a:r>
          </a:p>
          <a:p>
            <a:pPr marL="457200" lvl="1" indent="0">
              <a:buNone/>
            </a:pPr>
            <a:r>
              <a:rPr lang="en-GB" sz="2800" b="1" dirty="0">
                <a:solidFill>
                  <a:srgbClr val="FF0000"/>
                </a:solidFill>
              </a:rPr>
              <a:t>-1.75</a:t>
            </a:r>
          </a:p>
          <a:p>
            <a:pPr marL="457200" lvl="1" indent="0">
              <a:buNone/>
            </a:pPr>
            <a:r>
              <a:rPr lang="en-GB" sz="2800" b="1" dirty="0">
                <a:solidFill>
                  <a:srgbClr val="FF0000"/>
                </a:solidFill>
              </a:rPr>
              <a:t>-2.45 </a:t>
            </a:r>
          </a:p>
          <a:p>
            <a:pPr marL="457200" lvl="1" indent="0">
              <a:buNone/>
            </a:pPr>
            <a:r>
              <a:rPr lang="en-GB" sz="2800" b="1" dirty="0">
                <a:solidFill>
                  <a:srgbClr val="FF0000"/>
                </a:solidFill>
              </a:rPr>
              <a:t>-8.00</a:t>
            </a:r>
          </a:p>
          <a:p>
            <a:endParaRPr lang="en-GB" dirty="0"/>
          </a:p>
        </p:txBody>
      </p:sp>
      <p:sp>
        <p:nvSpPr>
          <p:cNvPr id="7" name="Text Placeholder 6"/>
          <p:cNvSpPr>
            <a:spLocks noGrp="1"/>
          </p:cNvSpPr>
          <p:nvPr>
            <p:ph type="body" sz="quarter" idx="3"/>
          </p:nvPr>
        </p:nvSpPr>
        <p:spPr/>
        <p:txBody>
          <a:bodyPr/>
          <a:lstStyle/>
          <a:p>
            <a:r>
              <a:rPr lang="en-GB" dirty="0">
                <a:solidFill>
                  <a:srgbClr val="0070C0"/>
                </a:solidFill>
              </a:rPr>
              <a:t>Inelastic demand (</a:t>
            </a:r>
            <a:r>
              <a:rPr lang="en-GB" i="1" dirty="0">
                <a:solidFill>
                  <a:srgbClr val="0070C0"/>
                </a:solidFill>
              </a:rPr>
              <a:t>Very little change in demand with a change in price</a:t>
            </a:r>
            <a:r>
              <a:rPr lang="en-GB" dirty="0">
                <a:solidFill>
                  <a:srgbClr val="0070C0"/>
                </a:solidFill>
              </a:rPr>
              <a:t>) </a:t>
            </a:r>
          </a:p>
          <a:p>
            <a:endParaRPr lang="en-GB" dirty="0"/>
          </a:p>
        </p:txBody>
      </p:sp>
      <p:sp>
        <p:nvSpPr>
          <p:cNvPr id="8" name="Content Placeholder 7"/>
          <p:cNvSpPr>
            <a:spLocks noGrp="1"/>
          </p:cNvSpPr>
          <p:nvPr>
            <p:ph sz="quarter" idx="4"/>
          </p:nvPr>
        </p:nvSpPr>
        <p:spPr/>
        <p:txBody>
          <a:bodyPr/>
          <a:lstStyle/>
          <a:p>
            <a:r>
              <a:rPr lang="en-GB" b="1" dirty="0">
                <a:solidFill>
                  <a:srgbClr val="0070C0"/>
                </a:solidFill>
              </a:rPr>
              <a:t>Values will be between 0 and 1</a:t>
            </a:r>
          </a:p>
          <a:p>
            <a:endParaRPr lang="en-GB" b="1" dirty="0">
              <a:solidFill>
                <a:srgbClr val="0070C0"/>
              </a:solidFill>
            </a:endParaRPr>
          </a:p>
          <a:p>
            <a:r>
              <a:rPr lang="en-GB" b="1" dirty="0">
                <a:solidFill>
                  <a:srgbClr val="0070C0"/>
                </a:solidFill>
              </a:rPr>
              <a:t>Examples </a:t>
            </a:r>
          </a:p>
          <a:p>
            <a:pPr marL="457200" lvl="1" indent="0">
              <a:buNone/>
            </a:pPr>
            <a:r>
              <a:rPr lang="en-GB" sz="2800" b="1" dirty="0">
                <a:solidFill>
                  <a:srgbClr val="0070C0"/>
                </a:solidFill>
              </a:rPr>
              <a:t>-0.1</a:t>
            </a:r>
          </a:p>
          <a:p>
            <a:pPr marL="457200" lvl="1" indent="0">
              <a:buNone/>
            </a:pPr>
            <a:r>
              <a:rPr lang="en-GB" sz="2800" b="1" dirty="0">
                <a:solidFill>
                  <a:srgbClr val="0070C0"/>
                </a:solidFill>
              </a:rPr>
              <a:t>-0.005</a:t>
            </a:r>
            <a:endParaRPr lang="en-GB" sz="2800" dirty="0">
              <a:solidFill>
                <a:srgbClr val="0070C0"/>
              </a:solidFill>
            </a:endParaRPr>
          </a:p>
          <a:p>
            <a:pPr marL="457200" lvl="1" indent="0">
              <a:buNone/>
            </a:pPr>
            <a:r>
              <a:rPr lang="en-GB" sz="2800" b="1" dirty="0">
                <a:solidFill>
                  <a:srgbClr val="0070C0"/>
                </a:solidFill>
              </a:rPr>
              <a:t>-0.98</a:t>
            </a:r>
          </a:p>
        </p:txBody>
      </p:sp>
      <p:pic>
        <p:nvPicPr>
          <p:cNvPr id="2" name="Picture 1">
            <a:extLst>
              <a:ext uri="{FF2B5EF4-FFF2-40B4-BE49-F238E27FC236}">
                <a16:creationId xmlns:a16="http://schemas.microsoft.com/office/drawing/2014/main" id="{E50BD38D-4E62-15AF-EC43-C4AB05BE8EF8}"/>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D84A16D2-383A-C321-EADD-35BC8B0AF67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4" name="Footer Placeholder 2">
            <a:extLst>
              <a:ext uri="{FF2B5EF4-FFF2-40B4-BE49-F238E27FC236}">
                <a16:creationId xmlns:a16="http://schemas.microsoft.com/office/drawing/2014/main" id="{B1CA0933-F066-AEBC-414F-05CA78AD3E18}"/>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5BA2D22-AED6-6549-5E96-5ED9FFDB09DB}"/>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434590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Answer to the example </a:t>
            </a:r>
            <a:r>
              <a:rPr lang="en-GB" dirty="0" err="1"/>
              <a:t>PED</a:t>
            </a:r>
            <a:r>
              <a:rPr lang="en-GB" dirty="0"/>
              <a:t> calculation: sunglasses shop</a:t>
            </a:r>
          </a:p>
        </p:txBody>
      </p:sp>
      <p:sp>
        <p:nvSpPr>
          <p:cNvPr id="9" name="Content Placeholder 8"/>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The PED value for Sam’s Sunglasses business is -0.79</a:t>
            </a:r>
          </a:p>
          <a:p>
            <a:r>
              <a:rPr lang="en-GB" dirty="0"/>
              <a:t>The PED value is between 0 and 1</a:t>
            </a:r>
          </a:p>
          <a:p>
            <a:r>
              <a:rPr lang="en-GB" dirty="0"/>
              <a:t>This means the price is inelastic</a:t>
            </a:r>
          </a:p>
          <a:p>
            <a:r>
              <a:rPr lang="en-GB" dirty="0"/>
              <a:t>This means that her customers will continue to buy if she puts her prices up</a:t>
            </a:r>
          </a:p>
          <a:p>
            <a:r>
              <a:rPr lang="en-GB" dirty="0"/>
              <a:t>Sam can use this for decision making about price changes</a:t>
            </a:r>
          </a:p>
        </p:txBody>
      </p:sp>
      <p:pic>
        <p:nvPicPr>
          <p:cNvPr id="2050" name="Picture 2" descr="Woman Glasses Girl - Free photo on Pixabay"/>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355079" y="2055145"/>
            <a:ext cx="4908701" cy="3171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85302EA-6249-D6D7-7004-2A187CA5E88D}"/>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C26E2D5F-FCF1-8EE9-D1A2-8BDC6B3FF75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4" name="Footer Placeholder 2">
            <a:extLst>
              <a:ext uri="{FF2B5EF4-FFF2-40B4-BE49-F238E27FC236}">
                <a16:creationId xmlns:a16="http://schemas.microsoft.com/office/drawing/2014/main" id="{D655737E-AAE5-D309-8ACA-F0B41F9516CC}"/>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08341F1-3880-0176-9941-06E24D796CD3}"/>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93611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t>Theme 1 Retrieval Challenge Matrix</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6944583"/>
              </p:ext>
            </p:extLst>
          </p:nvPr>
        </p:nvGraphicFramePr>
        <p:xfrm>
          <a:off x="838200" y="1513896"/>
          <a:ext cx="10515600" cy="4853324"/>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933965345"/>
                    </a:ext>
                  </a:extLst>
                </a:gridCol>
                <a:gridCol w="3505200">
                  <a:extLst>
                    <a:ext uri="{9D8B030D-6E8A-4147-A177-3AD203B41FA5}">
                      <a16:colId xmlns:a16="http://schemas.microsoft.com/office/drawing/2014/main" val="2443377386"/>
                    </a:ext>
                  </a:extLst>
                </a:gridCol>
                <a:gridCol w="3505200">
                  <a:extLst>
                    <a:ext uri="{9D8B030D-6E8A-4147-A177-3AD203B41FA5}">
                      <a16:colId xmlns:a16="http://schemas.microsoft.com/office/drawing/2014/main" val="3868400945"/>
                    </a:ext>
                  </a:extLst>
                </a:gridCol>
              </a:tblGrid>
              <a:tr h="1213331">
                <a:tc>
                  <a:txBody>
                    <a:bodyPr/>
                    <a:lstStyle/>
                    <a:p>
                      <a:r>
                        <a:rPr lang="en-GB" sz="4800" dirty="0"/>
                        <a:t>1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4800" dirty="0"/>
                        <a:t>2 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4800" dirty="0"/>
                        <a:t>3 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75715"/>
                  </a:ext>
                </a:extLst>
              </a:tr>
              <a:tr h="1213331">
                <a:tc>
                  <a:txBody>
                    <a:bodyPr/>
                    <a:lstStyle/>
                    <a:p>
                      <a:r>
                        <a:rPr lang="en-GB" sz="2400" b="1" dirty="0"/>
                        <a:t>Where would you find ‘market</a:t>
                      </a:r>
                      <a:r>
                        <a:rPr lang="en-GB" sz="2400" b="1" baseline="0" dirty="0"/>
                        <a:t> clearing’?</a:t>
                      </a:r>
                      <a:endParaRPr lang="en-GB"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2400" b="1" dirty="0"/>
                        <a:t>Compare the terms risk</a:t>
                      </a:r>
                      <a:r>
                        <a:rPr lang="en-GB" sz="2400" b="1" baseline="0" dirty="0"/>
                        <a:t> and uncertainty</a:t>
                      </a:r>
                      <a:endParaRPr lang="en-GB"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GB" sz="2400" b="1" dirty="0"/>
                        <a:t>Explain the limitations of market research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725538806"/>
                  </a:ext>
                </a:extLst>
              </a:tr>
              <a:tr h="1213331">
                <a:tc>
                  <a:txBody>
                    <a:bodyPr/>
                    <a:lstStyle/>
                    <a:p>
                      <a:r>
                        <a:rPr lang="en-GB" sz="2400" b="1" dirty="0"/>
                        <a:t>What does ‘added value</a:t>
                      </a:r>
                      <a:r>
                        <a:rPr lang="en-GB" sz="2400" b="1" baseline="0" dirty="0"/>
                        <a:t>’ mean?</a:t>
                      </a:r>
                      <a:endParaRPr lang="en-GB"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2400" b="1" dirty="0"/>
                        <a:t>Compare consumer needs and wants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GB" sz="2400" b="1" dirty="0"/>
                        <a:t>Explain the purpose of product differentiation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76997150"/>
                  </a:ext>
                </a:extLst>
              </a:tr>
              <a:tr h="1213331">
                <a:tc>
                  <a:txBody>
                    <a:bodyPr/>
                    <a:lstStyle/>
                    <a:p>
                      <a:r>
                        <a:rPr lang="en-GB" sz="2400" b="1" dirty="0"/>
                        <a:t>Define the term ‘seasonality’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r>
                        <a:rPr lang="en-GB" sz="2400" b="1" dirty="0"/>
                        <a:t>Gove two ways to add value to fish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GB" sz="2400" b="1" dirty="0"/>
                        <a:t>Explain the characteristics of mass markets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12868251"/>
                  </a:ext>
                </a:extLst>
              </a:tr>
            </a:tbl>
          </a:graphicData>
        </a:graphic>
      </p:graphicFrame>
      <p:pic>
        <p:nvPicPr>
          <p:cNvPr id="3" name="Picture 2">
            <a:extLst>
              <a:ext uri="{FF2B5EF4-FFF2-40B4-BE49-F238E27FC236}">
                <a16:creationId xmlns:a16="http://schemas.microsoft.com/office/drawing/2014/main" id="{CB4AD493-8AAE-E645-AF4A-52ABEAC55C63}"/>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645B256E-9D62-A161-E600-31586C8F138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8D97B47A-8E9C-C5E3-B9BC-2C7F3605A667}"/>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1F012D7-10CD-9868-5D3A-85E0529C7F04}"/>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612345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dk1"/>
          </a:lnRef>
          <a:fillRef idx="1">
            <a:schemeClr val="lt1"/>
          </a:fillRef>
          <a:effectRef idx="0">
            <a:schemeClr val="dk1"/>
          </a:effectRef>
          <a:fontRef idx="minor">
            <a:schemeClr val="dk1"/>
          </a:fontRef>
        </p:style>
        <p:txBody>
          <a:bodyPr>
            <a:noAutofit/>
          </a:bodyPr>
          <a:lstStyle/>
          <a:p>
            <a:r>
              <a:rPr lang="en-GB" sz="4400" b="1" dirty="0">
                <a:solidFill>
                  <a:schemeClr val="tx1"/>
                </a:solidFill>
              </a:rPr>
              <a:t>Interpretation of numerical values of price elasticity of demand</a:t>
            </a:r>
          </a:p>
        </p:txBody>
      </p:sp>
      <p:pic>
        <p:nvPicPr>
          <p:cNvPr id="4" name="Picture 3" descr="Banner, Header, Businessmen, Talk, Negotiation, Man"/>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
            <a:ext cx="12236952" cy="38342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53760A-A002-AEC3-B254-DDEDE5BD5C5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4E8E0E8E-E584-4B79-CA40-3C21B858F527}"/>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CEDA32D9-B51A-B896-24B9-3F968D4449AF}"/>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0B1F42A-37AD-2BA8-D449-6F525B3119F6}"/>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700966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526796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Elastic Demand</a:t>
            </a:r>
          </a:p>
        </p:txBody>
      </p:sp>
      <p:sp>
        <p:nvSpPr>
          <p:cNvPr id="6" name="Content Placeholder 5"/>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Products and services that have </a:t>
            </a:r>
            <a:r>
              <a:rPr lang="en-GB" b="1" dirty="0"/>
              <a:t>elastic demand </a:t>
            </a:r>
            <a:r>
              <a:rPr lang="en-GB" dirty="0"/>
              <a:t>are responsive to a change in price</a:t>
            </a:r>
          </a:p>
          <a:p>
            <a:r>
              <a:rPr lang="en-GB" dirty="0"/>
              <a:t>This means if the business puts prices up, then demand will decrease</a:t>
            </a:r>
          </a:p>
          <a:p>
            <a:r>
              <a:rPr lang="en-GB" dirty="0"/>
              <a:t>If prices decrease then demand will increase. It stands to reason that if you make a product cheaper that more customers will want to buy it. </a:t>
            </a:r>
          </a:p>
          <a:p>
            <a:r>
              <a:rPr lang="en-GB" b="1" dirty="0">
                <a:solidFill>
                  <a:srgbClr val="FF0000"/>
                </a:solidFill>
              </a:rPr>
              <a:t>What happens if prices rise too high?</a:t>
            </a:r>
          </a:p>
          <a:p>
            <a:endParaRPr lang="en-GB" dirty="0"/>
          </a:p>
        </p:txBody>
      </p:sp>
      <p:pic>
        <p:nvPicPr>
          <p:cNvPr id="2" name="Content Placeholder 1"/>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587331" y="1825625"/>
            <a:ext cx="4351338"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587331" y="782320"/>
            <a:ext cx="4307840" cy="646331"/>
          </a:xfrm>
          <a:prstGeom prst="rect">
            <a:avLst/>
          </a:prstGeom>
          <a:solidFill>
            <a:srgbClr val="C00000"/>
          </a:solidFill>
        </p:spPr>
        <p:txBody>
          <a:bodyPr wrap="square" rtlCol="0">
            <a:spAutoFit/>
          </a:bodyPr>
          <a:lstStyle/>
          <a:p>
            <a:r>
              <a:rPr lang="en-GB" dirty="0">
                <a:solidFill>
                  <a:schemeClr val="bg1"/>
                </a:solidFill>
                <a:latin typeface="Arial Rounded MT Bold" panose="020F0704030504030204" pitchFamily="34" charset="0"/>
              </a:rPr>
              <a:t>Can you explain why burgers and fast food have elastic demand?</a:t>
            </a:r>
          </a:p>
        </p:txBody>
      </p:sp>
      <p:pic>
        <p:nvPicPr>
          <p:cNvPr id="3" name="Picture 2">
            <a:extLst>
              <a:ext uri="{FF2B5EF4-FFF2-40B4-BE49-F238E27FC236}">
                <a16:creationId xmlns:a16="http://schemas.microsoft.com/office/drawing/2014/main" id="{62F034C4-A1DD-9D83-80C9-34AF5BC13ABD}"/>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7" name="Picture 6">
            <a:extLst>
              <a:ext uri="{FF2B5EF4-FFF2-40B4-BE49-F238E27FC236}">
                <a16:creationId xmlns:a16="http://schemas.microsoft.com/office/drawing/2014/main" id="{C3B85A94-9C53-7C20-32F9-9E9521343635}"/>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1682DDC6-FB2C-8607-A7A1-E3C3F0C687D4}"/>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B1976ED-B822-217E-2A2C-C9BFD9DD4AEE}"/>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918461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Elastic Demand and calculations</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If your PED calculation is more than 1 then this will mean that the product or service has </a:t>
            </a:r>
            <a:r>
              <a:rPr lang="en-GB" b="1" dirty="0"/>
              <a:t>elastic</a:t>
            </a:r>
            <a:r>
              <a:rPr lang="en-GB" dirty="0"/>
              <a:t> demand</a:t>
            </a:r>
          </a:p>
          <a:p>
            <a:r>
              <a:rPr lang="en-GB" dirty="0"/>
              <a:t>For the business this means that they need to be careful when setting prices, too high and they will lose their customers, too low and they may not have enough supply to meet demand</a:t>
            </a:r>
          </a:p>
          <a:p>
            <a:r>
              <a:rPr lang="en-GB" dirty="0"/>
              <a:t>Generally products with lots of substitutes have </a:t>
            </a:r>
            <a:r>
              <a:rPr lang="en-GB" b="1" dirty="0"/>
              <a:t>elastic</a:t>
            </a:r>
            <a:r>
              <a:rPr lang="en-GB" dirty="0"/>
              <a:t> demand</a:t>
            </a:r>
          </a:p>
        </p:txBody>
      </p:sp>
      <p:sp>
        <p:nvSpPr>
          <p:cNvPr id="6" name="TextBox 5"/>
          <p:cNvSpPr txBox="1"/>
          <p:nvPr/>
        </p:nvSpPr>
        <p:spPr>
          <a:xfrm>
            <a:off x="7218144" y="6176963"/>
            <a:ext cx="3262432" cy="369332"/>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dirty="0">
                <a:latin typeface="Arial Black" panose="020B0A04020102020204" pitchFamily="34" charset="0"/>
              </a:rPr>
              <a:t>Examples -1.27, -1.4, -6, </a:t>
            </a:r>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128756"/>
            <a:ext cx="5181600" cy="3379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DC26840A-93D9-5A5C-2A93-EE8E1779C390}"/>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E8B665E1-1243-AB0C-5EC4-5497C326F3C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3D16C262-2B56-A8B2-2485-B57EF2353B55}"/>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BA68400-AD04-E4CD-B57B-970EC3240271}"/>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041886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Inelastic Demand</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Inelastic demand is for goods means if the price is changed the demand stays the same</a:t>
            </a:r>
          </a:p>
          <a:p>
            <a:r>
              <a:rPr lang="en-GB" dirty="0"/>
              <a:t>With inelastic demand there are few substitutes (e.g. insulin, petrol)</a:t>
            </a:r>
          </a:p>
          <a:p>
            <a:r>
              <a:rPr lang="en-GB" dirty="0">
                <a:solidFill>
                  <a:srgbClr val="FF0000"/>
                </a:solidFill>
                <a:latin typeface="Arial Rounded MT Bold" panose="020F0704030504030204" pitchFamily="34" charset="0"/>
              </a:rPr>
              <a:t>Generally addictive products have inelastic demand – can you explain why?</a:t>
            </a:r>
          </a:p>
        </p:txBody>
      </p:sp>
      <p:pic>
        <p:nvPicPr>
          <p:cNvPr id="6" name="Content Placeholder 5"/>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000987" y="1825625"/>
            <a:ext cx="3524026" cy="4351338"/>
          </a:xfrm>
          <a:prstGeom prst="rect">
            <a:avLst/>
          </a:prstGeom>
        </p:spPr>
      </p:pic>
      <p:pic>
        <p:nvPicPr>
          <p:cNvPr id="2" name="Picture 1">
            <a:extLst>
              <a:ext uri="{FF2B5EF4-FFF2-40B4-BE49-F238E27FC236}">
                <a16:creationId xmlns:a16="http://schemas.microsoft.com/office/drawing/2014/main" id="{7BFA9067-B126-79CA-CABF-B9085CDADAC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5EF6E5B9-FD6D-CED8-25BC-6553C10A933A}"/>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A8DC2B91-7CCC-8E3C-3D54-7017AE6C269B}"/>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44B4CFB-CF2A-1EAF-7D8C-C78C156200A0}"/>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753960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Inelastic demand explained</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You are in your car, you are running very low on petrol, but at last you see a garage and pull in</a:t>
            </a:r>
          </a:p>
          <a:p>
            <a:pPr marL="0" indent="0">
              <a:buNone/>
            </a:pPr>
            <a:endParaRPr lang="en-GB" dirty="0">
              <a:solidFill>
                <a:srgbClr val="FF0000"/>
              </a:solidFill>
            </a:endParaRPr>
          </a:p>
          <a:p>
            <a:pPr marL="514350" indent="-514350">
              <a:buFont typeface="+mj-lt"/>
              <a:buAutoNum type="arabicPeriod"/>
            </a:pPr>
            <a:r>
              <a:rPr lang="en-GB" b="1" dirty="0">
                <a:solidFill>
                  <a:srgbClr val="FF0000"/>
                </a:solidFill>
              </a:rPr>
              <a:t>What choice of products do you have?</a:t>
            </a:r>
          </a:p>
          <a:p>
            <a:pPr marL="514350" indent="-514350">
              <a:buFont typeface="+mj-lt"/>
              <a:buAutoNum type="arabicPeriod"/>
            </a:pPr>
            <a:r>
              <a:rPr lang="en-GB" b="1" dirty="0">
                <a:solidFill>
                  <a:srgbClr val="FF0000"/>
                </a:solidFill>
              </a:rPr>
              <a:t>Are there any substitutes for petrol that you could put in your car?</a:t>
            </a:r>
          </a:p>
          <a:p>
            <a:pPr marL="514350" indent="-514350">
              <a:buFont typeface="+mj-lt"/>
              <a:buAutoNum type="arabicPeriod"/>
            </a:pPr>
            <a:r>
              <a:rPr lang="en-GB" b="1" dirty="0">
                <a:solidFill>
                  <a:srgbClr val="FF0000"/>
                </a:solidFill>
              </a:rPr>
              <a:t>Can you drive away if you are unhappy with the price of petrol?</a:t>
            </a:r>
          </a:p>
          <a:p>
            <a:endParaRPr lang="en-GB" dirty="0"/>
          </a:p>
          <a:p>
            <a:endParaRPr lang="en-GB" dirty="0"/>
          </a:p>
        </p:txBody>
      </p:sp>
      <p:sp>
        <p:nvSpPr>
          <p:cNvPr id="6" name="Content Placeholder 5"/>
          <p:cNvSpPr>
            <a:spLocks noGrp="1"/>
          </p:cNvSpPr>
          <p:nvPr>
            <p:ph sz="half" idx="2"/>
          </p:nvPr>
        </p:nvSpPr>
        <p:spPr/>
        <p:txBody>
          <a:bodyPr>
            <a:normAutofit fontScale="92500" lnSpcReduction="20000"/>
          </a:bodyPr>
          <a:lstStyle/>
          <a:p>
            <a:endParaRPr lang="en-GB"/>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76999" y="1844170"/>
            <a:ext cx="4572000" cy="3050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607628" y="5029488"/>
            <a:ext cx="4310743" cy="92333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a:latin typeface="Arial Black" panose="020B0A04020102020204" pitchFamily="34" charset="0"/>
              </a:rPr>
              <a:t>Can you explain why demand remains unchanged even when the price of petrol increases?</a:t>
            </a:r>
          </a:p>
        </p:txBody>
      </p:sp>
      <p:pic>
        <p:nvPicPr>
          <p:cNvPr id="7" name="Picture 6">
            <a:extLst>
              <a:ext uri="{FF2B5EF4-FFF2-40B4-BE49-F238E27FC236}">
                <a16:creationId xmlns:a16="http://schemas.microsoft.com/office/drawing/2014/main" id="{51EB5893-341C-10B3-60A7-89E697E4E9C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8" name="Picture 7">
            <a:extLst>
              <a:ext uri="{FF2B5EF4-FFF2-40B4-BE49-F238E27FC236}">
                <a16:creationId xmlns:a16="http://schemas.microsoft.com/office/drawing/2014/main" id="{C47F0EE2-345B-CE3A-3783-4DD959D411EC}"/>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9" name="Footer Placeholder 2">
            <a:extLst>
              <a:ext uri="{FF2B5EF4-FFF2-40B4-BE49-F238E27FC236}">
                <a16:creationId xmlns:a16="http://schemas.microsoft.com/office/drawing/2014/main" id="{D693E1B6-0CB8-F7F4-8BE0-1F5744F15A2E}"/>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D0BAC19-0B8A-F042-3B83-12C683E3587F}"/>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023354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Inelastic demand and calculations</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When you calculate PED using the formula: If the result is between 0 and -1  this means that demand is inelastic</a:t>
            </a:r>
          </a:p>
          <a:p>
            <a:endParaRPr lang="en-GB" dirty="0"/>
          </a:p>
          <a:p>
            <a:pPr marL="0" indent="0">
              <a:buNone/>
            </a:pPr>
            <a:r>
              <a:rPr lang="en-GB" b="1" dirty="0"/>
              <a:t>Examples</a:t>
            </a:r>
          </a:p>
          <a:p>
            <a:pPr marL="0" indent="0">
              <a:buNone/>
            </a:pPr>
            <a:r>
              <a:rPr lang="en-GB" dirty="0"/>
              <a:t>-0.2    = inelastic demand</a:t>
            </a:r>
          </a:p>
          <a:p>
            <a:pPr marL="0" indent="0">
              <a:buNone/>
            </a:pPr>
            <a:r>
              <a:rPr lang="en-GB" dirty="0"/>
              <a:t>-0.45  = inelastic demand</a:t>
            </a:r>
          </a:p>
          <a:p>
            <a:pPr marL="0" indent="0">
              <a:buNone/>
            </a:pPr>
            <a:r>
              <a:rPr lang="en-GB" dirty="0"/>
              <a:t>-0.006 = inelastic demand</a:t>
            </a:r>
          </a:p>
          <a:p>
            <a:pPr marL="0" indent="0">
              <a:buNone/>
            </a:pPr>
            <a:endParaRPr lang="en-GB" dirty="0"/>
          </a:p>
        </p:txBody>
      </p:sp>
      <p:pic>
        <p:nvPicPr>
          <p:cNvPr id="6" name="Content Placeholder 5"/>
          <p:cNvPicPr>
            <a:picLocks noGrp="1" noChangeAspect="1"/>
          </p:cNvPicPr>
          <p:nvPr>
            <p:ph sz="half" idx="2"/>
          </p:nvPr>
        </p:nvPicPr>
        <p:blipFill>
          <a:blip r:embed="rId2"/>
          <a:stretch>
            <a:fillRect/>
          </a:stretch>
        </p:blipFill>
        <p:spPr>
          <a:xfrm>
            <a:off x="6524625" y="2610644"/>
            <a:ext cx="4476750" cy="2781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09D008CB-4B47-36B9-29B3-3746B89521F3}"/>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54E90874-B14D-071E-833B-F50FC772F9A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906E2BA3-51EC-127A-B7BD-564085068B4B}"/>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D4DBFC-3B29-3214-6EF6-49BB74EE2931}"/>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902035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a:t>
            </a:r>
            <a:r>
              <a:rPr lang="en-GB" dirty="0" err="1"/>
              <a:t>PED</a:t>
            </a:r>
            <a:r>
              <a:rPr lang="en-GB" dirty="0"/>
              <a:t> calculation 1</a:t>
            </a:r>
          </a:p>
        </p:txBody>
      </p:sp>
      <p:sp>
        <p:nvSpPr>
          <p:cNvPr id="3" name="Content Placeholder 2"/>
          <p:cNvSpPr>
            <a:spLocks noGrp="1"/>
          </p:cNvSpPr>
          <p:nvPr>
            <p:ph idx="1"/>
          </p:nvPr>
        </p:nvSpPr>
        <p:spPr>
          <a:xfrm>
            <a:off x="838200" y="1825625"/>
            <a:ext cx="4909457" cy="4351338"/>
          </a:xfrm>
        </p:spPr>
        <p:style>
          <a:lnRef idx="2">
            <a:schemeClr val="dk1"/>
          </a:lnRef>
          <a:fillRef idx="1">
            <a:schemeClr val="lt1"/>
          </a:fillRef>
          <a:effectRef idx="0">
            <a:schemeClr val="dk1"/>
          </a:effectRef>
          <a:fontRef idx="minor">
            <a:schemeClr val="dk1"/>
          </a:fontRef>
        </p:style>
        <p:txBody>
          <a:bodyPr/>
          <a:lstStyle/>
          <a:p>
            <a:r>
              <a:rPr lang="en-GB" dirty="0"/>
              <a:t>John runs a greengrocers in a  high street. He decides to increase the price of a pack of tomatoes from £1.50 to £1.75 and he knows that demand will fall 25% - calculate and comment on the PED value of the tomatoes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1908402"/>
            <a:ext cx="5634183" cy="397033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6593" y="4876800"/>
            <a:ext cx="2983386" cy="1981200"/>
          </a:xfrm>
          <a:prstGeom prst="rect">
            <a:avLst/>
          </a:prstGeom>
        </p:spPr>
      </p:pic>
      <p:pic>
        <p:nvPicPr>
          <p:cNvPr id="6" name="Picture 5">
            <a:extLst>
              <a:ext uri="{FF2B5EF4-FFF2-40B4-BE49-F238E27FC236}">
                <a16:creationId xmlns:a16="http://schemas.microsoft.com/office/drawing/2014/main" id="{DC05ACBC-EE7C-5DA4-0090-F98DD5178E03}"/>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7" name="Picture 6">
            <a:extLst>
              <a:ext uri="{FF2B5EF4-FFF2-40B4-BE49-F238E27FC236}">
                <a16:creationId xmlns:a16="http://schemas.microsoft.com/office/drawing/2014/main" id="{32AC0A45-044B-4765-09FC-2FF8A79167B4}"/>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1F467E69-B634-C763-00A8-CB5A9346A8DA}"/>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659579F-04BB-1240-4CB8-E8DF109412CA}"/>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954295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a:t>
            </a:r>
            <a:r>
              <a:rPr lang="en-GB" dirty="0" err="1"/>
              <a:t>PED</a:t>
            </a:r>
            <a:r>
              <a:rPr lang="en-GB" dirty="0"/>
              <a:t> calculation 1 answer</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 change in price = 0.25/1.50 *100 = 16.67% (rounded up)</a:t>
            </a:r>
          </a:p>
          <a:p>
            <a:r>
              <a:rPr lang="en-GB" dirty="0"/>
              <a:t>% change in quantity demanded was given in the question = -25%</a:t>
            </a:r>
          </a:p>
          <a:p>
            <a:r>
              <a:rPr lang="en-GB" dirty="0"/>
              <a:t>-25/ 16.67 = -1.50 (rounded up)</a:t>
            </a:r>
          </a:p>
        </p:txBody>
      </p:sp>
      <p:sp>
        <p:nvSpPr>
          <p:cNvPr id="6" name="Content Placeholder 5"/>
          <p:cNvSpPr>
            <a:spLocks noGrp="1"/>
          </p:cNvSpPr>
          <p:nvPr>
            <p:ph sz="half" idx="2"/>
          </p:nvPr>
        </p:nvSpPr>
        <p:spPr>
          <a:noFill/>
          <a:ln>
            <a:noFill/>
          </a:ln>
        </p:spPr>
        <p:style>
          <a:lnRef idx="0">
            <a:scrgbClr r="0" g="0" b="0"/>
          </a:lnRef>
          <a:fillRef idx="0">
            <a:scrgbClr r="0" g="0" b="0"/>
          </a:fillRef>
          <a:effectRef idx="0">
            <a:scrgbClr r="0" g="0" b="0"/>
          </a:effectRef>
          <a:fontRef idx="minor">
            <a:schemeClr val="dk1"/>
          </a:fontRef>
        </p:style>
        <p:txBody>
          <a:bodyPr>
            <a:normAutofit/>
          </a:bodyPr>
          <a:lstStyle/>
          <a:p>
            <a:pPr marL="0" indent="0">
              <a:buNone/>
            </a:pPr>
            <a:r>
              <a:rPr lang="en-GB" dirty="0"/>
              <a:t>Comment:</a:t>
            </a:r>
          </a:p>
          <a:p>
            <a:r>
              <a:rPr lang="en-GB" dirty="0"/>
              <a:t>The PED value of the tomatoes is -1.50 which is above -1 therefore demand is elastic</a:t>
            </a:r>
          </a:p>
          <a:p>
            <a:r>
              <a:rPr lang="en-GB" dirty="0"/>
              <a:t>If John puts prices up too high, customers may buy from the supermarket instead because there are lots of substitutes for this product and for John’s greengrocers shop. </a:t>
            </a:r>
          </a:p>
          <a:p>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1235" y="4999900"/>
            <a:ext cx="2983386" cy="1981200"/>
          </a:xfrm>
          <a:prstGeom prst="rect">
            <a:avLst/>
          </a:prstGeom>
        </p:spPr>
      </p:pic>
      <p:pic>
        <p:nvPicPr>
          <p:cNvPr id="4" name="Picture 3">
            <a:extLst>
              <a:ext uri="{FF2B5EF4-FFF2-40B4-BE49-F238E27FC236}">
                <a16:creationId xmlns:a16="http://schemas.microsoft.com/office/drawing/2014/main" id="{7C52F6A2-FE18-AFF2-2DB3-ABDB27E7DDB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7" name="Picture 6">
            <a:extLst>
              <a:ext uri="{FF2B5EF4-FFF2-40B4-BE49-F238E27FC236}">
                <a16:creationId xmlns:a16="http://schemas.microsoft.com/office/drawing/2014/main" id="{24E7C6B7-6DDC-EA2D-E39D-C8B6A606A8E7}"/>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84E2A90F-D3F8-85DC-6C91-71FCD4B5C01D}"/>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9BBB7D6-1BCB-B991-DA95-74699C8E7F50}"/>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456710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a:t>
            </a:r>
            <a:r>
              <a:rPr lang="en-GB" dirty="0" err="1"/>
              <a:t>PED</a:t>
            </a:r>
            <a:r>
              <a:rPr lang="en-GB" dirty="0"/>
              <a:t> calculation 2</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Kathryn makes scarves, they are not selling very well, there is lots of competition in the high street. </a:t>
            </a:r>
          </a:p>
          <a:p>
            <a:r>
              <a:rPr lang="en-GB" dirty="0"/>
              <a:t>She has decided to reduce the price of her scarves from £15 each to £8 each.  She expects to see a rise in demand of 80%.</a:t>
            </a:r>
          </a:p>
          <a:p>
            <a:endParaRPr lang="en-GB" dirty="0"/>
          </a:p>
          <a:p>
            <a:r>
              <a:rPr lang="en-GB" dirty="0"/>
              <a:t>Calculate the PED value of the scarves and comment on her decision</a:t>
            </a:r>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274094"/>
            <a:ext cx="5181600" cy="345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3B19A437-0B95-26B8-7FE3-082C6117B3EB}"/>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6" name="Picture 5">
            <a:extLst>
              <a:ext uri="{FF2B5EF4-FFF2-40B4-BE49-F238E27FC236}">
                <a16:creationId xmlns:a16="http://schemas.microsoft.com/office/drawing/2014/main" id="{08E7B576-514D-372F-484D-2F08DDA9FDC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5A35877C-4F89-F759-4735-E53E35747B1A}"/>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C32FA5D-0EAF-B56C-5508-8D778EB0059C}"/>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82401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a:t>
            </a:r>
            <a:r>
              <a:rPr lang="en-GB" dirty="0" err="1"/>
              <a:t>PED</a:t>
            </a:r>
            <a:r>
              <a:rPr lang="en-GB" dirty="0"/>
              <a:t> calculation 2 - answer</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solidFill>
                  <a:schemeClr val="tx1"/>
                </a:solidFill>
              </a:rPr>
              <a:t>% Change in Price = -7/15 *100 = 46.67% (rounded up)</a:t>
            </a:r>
          </a:p>
          <a:p>
            <a:r>
              <a:rPr lang="en-GB" dirty="0">
                <a:solidFill>
                  <a:schemeClr val="tx1"/>
                </a:solidFill>
              </a:rPr>
              <a:t>% Change in Quantity demanded, which you are given in the question = 80%</a:t>
            </a:r>
          </a:p>
          <a:p>
            <a:r>
              <a:rPr lang="en-GB" dirty="0">
                <a:solidFill>
                  <a:schemeClr val="tx1"/>
                </a:solidFill>
              </a:rPr>
              <a:t>PED calculation is therefore</a:t>
            </a:r>
          </a:p>
          <a:p>
            <a:pPr marL="0" indent="0">
              <a:buNone/>
            </a:pPr>
            <a:r>
              <a:rPr lang="en-GB" dirty="0">
                <a:solidFill>
                  <a:schemeClr val="tx1"/>
                </a:solidFill>
              </a:rPr>
              <a:t> 80/-46.67 = -1.71</a:t>
            </a:r>
          </a:p>
        </p:txBody>
      </p:sp>
      <p:sp>
        <p:nvSpPr>
          <p:cNvPr id="3" name="Content Placeholder 2"/>
          <p:cNvSpPr>
            <a:spLocks noGrp="1"/>
          </p:cNvSpPr>
          <p:nvPr>
            <p:ph sz="half" idx="2"/>
          </p:nvPr>
        </p:nvSpPr>
        <p:spPr/>
        <p:txBody>
          <a:bodyPr/>
          <a:lstStyle/>
          <a:p>
            <a:r>
              <a:rPr lang="en-GB" dirty="0"/>
              <a:t>Comment:</a:t>
            </a:r>
          </a:p>
          <a:p>
            <a:r>
              <a:rPr lang="en-GB" dirty="0"/>
              <a:t>The PED value is -1.71 which is above -1, this means the scarves are elastic products,  therefore if she reduces the prices of her scarves then demand will increase</a:t>
            </a:r>
          </a:p>
          <a:p>
            <a:endParaRPr lang="en-GB" dirty="0"/>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0403" y="4439921"/>
            <a:ext cx="2123758" cy="2155038"/>
          </a:xfrm>
          <a:prstGeom prst="rect">
            <a:avLst/>
          </a:prstGeom>
        </p:spPr>
      </p:pic>
      <p:pic>
        <p:nvPicPr>
          <p:cNvPr id="5" name="Picture 4">
            <a:extLst>
              <a:ext uri="{FF2B5EF4-FFF2-40B4-BE49-F238E27FC236}">
                <a16:creationId xmlns:a16="http://schemas.microsoft.com/office/drawing/2014/main" id="{3DD75259-64D8-A14D-3269-5E1EA0EB708E}"/>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7" name="Picture 6">
            <a:extLst>
              <a:ext uri="{FF2B5EF4-FFF2-40B4-BE49-F238E27FC236}">
                <a16:creationId xmlns:a16="http://schemas.microsoft.com/office/drawing/2014/main" id="{A3E67638-F2D7-AE01-33BF-D4131A7047AC}"/>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9B43EA0C-0A53-C703-DC30-031C4D29927F}"/>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A6F6FC3-021E-EF61-095A-828FB740114D}"/>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494461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t>Calculators will be needed for this topic</a:t>
            </a:r>
          </a:p>
        </p:txBody>
      </p:sp>
      <p:pic>
        <p:nvPicPr>
          <p:cNvPr id="4" name="Content Placeholder 3"/>
          <p:cNvPicPr>
            <a:picLocks noGrp="1" noChangeAspect="1"/>
          </p:cNvPicPr>
          <p:nvPr>
            <p:ph idx="1"/>
          </p:nvPr>
        </p:nvPicPr>
        <p:blipFill>
          <a:blip r:embed="rId3"/>
          <a:stretch>
            <a:fillRect/>
          </a:stretch>
        </p:blipFill>
        <p:spPr>
          <a:xfrm>
            <a:off x="1282845" y="1825625"/>
            <a:ext cx="9626309" cy="43513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a:extLst>
              <a:ext uri="{FF2B5EF4-FFF2-40B4-BE49-F238E27FC236}">
                <a16:creationId xmlns:a16="http://schemas.microsoft.com/office/drawing/2014/main" id="{9FADBDFD-64CF-96DF-0F33-6D5ED1573CB1}"/>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C894FFF9-595D-2CA3-44E1-AA51E2412FB9}"/>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11F659BB-CFFD-0C3B-0836-5EBE03E9DEC3}"/>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8DD4D9F-992B-E22A-D94E-6CD80EF7493F}"/>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036809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a:t>
            </a:r>
            <a:r>
              <a:rPr lang="en-GB" dirty="0" err="1"/>
              <a:t>PED</a:t>
            </a:r>
            <a:r>
              <a:rPr lang="en-GB" dirty="0"/>
              <a:t> calculation 3</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Gurpal owns a sandwich bar, he sells soups and sandwiches.  They are selling well, but he would like to make more revenue, but he is worried if he puts his prices up that his customers will go elsewhere.</a:t>
            </a:r>
          </a:p>
          <a:p>
            <a:r>
              <a:rPr lang="en-GB" dirty="0"/>
              <a:t>So, he thinks he might increase the price from £5 to £9 for a soup and sandwich combo meal and he estimates that demand may decrease by  just 10%</a:t>
            </a:r>
          </a:p>
          <a:p>
            <a:r>
              <a:rPr lang="en-GB" dirty="0"/>
              <a:t>Calculate the PED value of one of his combo meals and comment on his decision</a:t>
            </a:r>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363054"/>
            <a:ext cx="5181600" cy="3276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2DA039B9-B776-DB4F-08FA-80B3B93E1D72}"/>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6" name="Picture 5">
            <a:extLst>
              <a:ext uri="{FF2B5EF4-FFF2-40B4-BE49-F238E27FC236}">
                <a16:creationId xmlns:a16="http://schemas.microsoft.com/office/drawing/2014/main" id="{BF7C0127-838C-D6C9-7363-28A6CACB221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C589BA3E-3E1C-3C79-E8F7-952369FD0BF5}"/>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88F68D4-B5E1-390D-D0EE-481B671AAEAB}"/>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729599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 </a:t>
            </a:r>
            <a:r>
              <a:rPr lang="en-GB" dirty="0" err="1"/>
              <a:t>PED</a:t>
            </a:r>
            <a:r>
              <a:rPr lang="en-GB" dirty="0"/>
              <a:t> calculation 3 - answer</a:t>
            </a:r>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 Change in Price 4/5 *100 = 80%</a:t>
            </a:r>
          </a:p>
          <a:p>
            <a:r>
              <a:rPr lang="en-GB" dirty="0"/>
              <a:t>% Change in Quantity Demanded which is given in the question</a:t>
            </a:r>
          </a:p>
          <a:p>
            <a:pPr marL="0" indent="0">
              <a:buNone/>
            </a:pPr>
            <a:r>
              <a:rPr lang="en-GB" dirty="0"/>
              <a:t> = -10%</a:t>
            </a:r>
          </a:p>
          <a:p>
            <a:r>
              <a:rPr lang="en-GB" dirty="0"/>
              <a:t>PED value -10/80 = -0.13 rounded up</a:t>
            </a:r>
          </a:p>
          <a:p>
            <a:endParaRPr lang="en-GB" dirty="0"/>
          </a:p>
        </p:txBody>
      </p:sp>
      <p:sp>
        <p:nvSpPr>
          <p:cNvPr id="3" name="Content Placeholder 2"/>
          <p:cNvSpPr>
            <a:spLocks noGrp="1"/>
          </p:cNvSpPr>
          <p:nvPr>
            <p:ph sz="half" idx="2"/>
          </p:nvPr>
        </p:nvSpPr>
        <p:spPr/>
        <p:txBody>
          <a:bodyPr>
            <a:normAutofit/>
          </a:bodyPr>
          <a:lstStyle/>
          <a:p>
            <a:r>
              <a:rPr lang="en-GB" dirty="0"/>
              <a:t>Comment:</a:t>
            </a:r>
          </a:p>
          <a:p>
            <a:r>
              <a:rPr lang="en-GB" dirty="0"/>
              <a:t>The PED value of the soup and sandwich combo meal is -0.13 which is below  -1 which suggests that Gurpal’s customers are loyal and demand will not change if he puts his prices up</a:t>
            </a:r>
          </a:p>
          <a:p>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1493" y="4927599"/>
            <a:ext cx="4005780" cy="1730375"/>
          </a:xfrm>
          <a:prstGeom prst="rect">
            <a:avLst/>
          </a:prstGeom>
        </p:spPr>
      </p:pic>
      <p:pic>
        <p:nvPicPr>
          <p:cNvPr id="5" name="Picture 4">
            <a:extLst>
              <a:ext uri="{FF2B5EF4-FFF2-40B4-BE49-F238E27FC236}">
                <a16:creationId xmlns:a16="http://schemas.microsoft.com/office/drawing/2014/main" id="{381119E2-BF32-75C2-79E1-91FDB4564516}"/>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7" name="Picture 6">
            <a:extLst>
              <a:ext uri="{FF2B5EF4-FFF2-40B4-BE49-F238E27FC236}">
                <a16:creationId xmlns:a16="http://schemas.microsoft.com/office/drawing/2014/main" id="{EAB78DC0-36ED-B84E-B7FA-E1B7CBC80099}"/>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11C40491-426A-4E22-B99F-D03A281EB491}"/>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238C52D-802B-BAEE-47ED-6E7D16C33371}"/>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030399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dk1"/>
          </a:lnRef>
          <a:fillRef idx="1">
            <a:schemeClr val="lt1"/>
          </a:fillRef>
          <a:effectRef idx="0">
            <a:schemeClr val="dk1"/>
          </a:effectRef>
          <a:fontRef idx="minor">
            <a:schemeClr val="dk1"/>
          </a:fontRef>
        </p:style>
        <p:txBody>
          <a:bodyPr>
            <a:normAutofit/>
          </a:bodyPr>
          <a:lstStyle/>
          <a:p>
            <a:r>
              <a:rPr lang="en-GB" sz="4400" b="1" dirty="0">
                <a:solidFill>
                  <a:schemeClr val="tx1"/>
                </a:solidFill>
              </a:rPr>
              <a:t>The factors influencing price elasticity of demand</a:t>
            </a:r>
          </a:p>
          <a:p>
            <a:endParaRPr lang="en-GB" sz="6600" b="1" dirty="0">
              <a:solidFill>
                <a:srgbClr val="0070C0"/>
              </a:solidFill>
            </a:endParaRPr>
          </a:p>
        </p:txBody>
      </p:sp>
      <p:pic>
        <p:nvPicPr>
          <p:cNvPr id="4" name="Picture 3" descr="Banner, Header, Businessmen, Talk, Negotiation, Man"/>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
            <a:ext cx="12236952" cy="38342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FDD287C-6F3F-3072-DA9A-DF49FF14AC65}"/>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A6359203-F120-5777-BB56-7334EE60188B}"/>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C784F6E4-7608-2995-1D8D-C866E8220E86}"/>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35A026B-2633-6336-1ED6-6991C2798D32}"/>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884358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Availability of substitutes</a:t>
            </a:r>
          </a:p>
        </p:txBody>
      </p:sp>
      <p:sp>
        <p:nvSpPr>
          <p:cNvPr id="5" name="Content Placeholder 4"/>
          <p:cNvSpPr>
            <a:spLocks noGrp="1"/>
          </p:cNvSpPr>
          <p:nvPr>
            <p:ph sz="half" idx="1"/>
          </p:nvPr>
        </p:nvSpPr>
        <p:spPr/>
        <p:txBody>
          <a:bodyPr>
            <a:normAutofit fontScale="92500" lnSpcReduction="10000"/>
          </a:bodyPr>
          <a:lstStyle/>
          <a:p>
            <a:pPr marL="0" indent="0">
              <a:buNone/>
            </a:pPr>
            <a:r>
              <a:rPr lang="en-GB" dirty="0"/>
              <a:t>When a market has a large number of available substitutes, then the more sensitive demand will be to price </a:t>
            </a:r>
          </a:p>
        </p:txBody>
      </p:sp>
      <p:sp>
        <p:nvSpPr>
          <p:cNvPr id="6" name="Content Placeholder 5"/>
          <p:cNvSpPr>
            <a:spLocks noGrp="1"/>
          </p:cNvSpPr>
          <p:nvPr>
            <p:ph sz="half" idx="2"/>
          </p:nvPr>
        </p:nvSpPr>
        <p:spPr/>
        <p:txBody>
          <a:bodyPr>
            <a:normAutofit fontScale="92500" lnSpcReduction="10000"/>
          </a:bodyPr>
          <a:lstStyle/>
          <a:p>
            <a:r>
              <a:rPr lang="en-GB" dirty="0"/>
              <a:t>Lots of substitutes</a:t>
            </a:r>
          </a:p>
          <a:p>
            <a:endParaRPr lang="en-GB" dirty="0"/>
          </a:p>
          <a:p>
            <a:r>
              <a:rPr lang="en-GB" dirty="0"/>
              <a:t>Means</a:t>
            </a:r>
          </a:p>
          <a:p>
            <a:endParaRPr lang="en-GB" dirty="0"/>
          </a:p>
          <a:p>
            <a:r>
              <a:rPr lang="en-GB" dirty="0"/>
              <a:t>Demand for products is more sensitive to price</a:t>
            </a:r>
          </a:p>
          <a:p>
            <a:endParaRPr lang="en-GB" dirty="0"/>
          </a:p>
          <a:p>
            <a:r>
              <a:rPr lang="en-GB" dirty="0"/>
              <a:t>Means</a:t>
            </a:r>
          </a:p>
          <a:p>
            <a:endParaRPr lang="en-GB" dirty="0"/>
          </a:p>
          <a:p>
            <a:r>
              <a:rPr lang="en-GB" dirty="0"/>
              <a:t>Product is more price elastic</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4830" y="2182105"/>
            <a:ext cx="377598" cy="422301"/>
          </a:xfrm>
          <a:prstGeom prst="rect">
            <a:avLst/>
          </a:prstGeom>
        </p:spPr>
      </p:pic>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4830" y="3140048"/>
            <a:ext cx="377598" cy="422301"/>
          </a:xfrm>
          <a:prstGeom prst="rect">
            <a:avLst/>
          </a:prstGeom>
        </p:spPr>
      </p:pic>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4830" y="4304239"/>
            <a:ext cx="377598" cy="422301"/>
          </a:xfrm>
          <a:prstGeom prst="rect">
            <a:avLst/>
          </a:prstGeom>
        </p:spPr>
      </p:pic>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4830" y="5257279"/>
            <a:ext cx="377598" cy="422301"/>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0343" y="3358631"/>
            <a:ext cx="4223657" cy="2818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2330994" y="6389495"/>
            <a:ext cx="673376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dirty="0">
                <a:latin typeface="Arial Black" panose="020B0A04020102020204" pitchFamily="34" charset="0"/>
              </a:rPr>
              <a:t>Example, beach shops often all sell the same goods</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3558" y="0"/>
            <a:ext cx="2178442" cy="2002928"/>
          </a:xfrm>
          <a:prstGeom prst="rect">
            <a:avLst/>
          </a:prstGeom>
        </p:spPr>
      </p:pic>
      <p:sp>
        <p:nvSpPr>
          <p:cNvPr id="17" name="TextBox 16"/>
          <p:cNvSpPr txBox="1"/>
          <p:nvPr/>
        </p:nvSpPr>
        <p:spPr>
          <a:xfrm>
            <a:off x="10515600" y="451148"/>
            <a:ext cx="1351652" cy="923330"/>
          </a:xfrm>
          <a:prstGeom prst="rect">
            <a:avLst/>
          </a:prstGeom>
          <a:noFill/>
        </p:spPr>
        <p:txBody>
          <a:bodyPr wrap="none" rtlCol="0">
            <a:spAutoFit/>
          </a:bodyPr>
          <a:lstStyle/>
          <a:p>
            <a:pPr algn="ctr"/>
            <a:r>
              <a:rPr lang="en-GB" dirty="0">
                <a:solidFill>
                  <a:schemeClr val="bg1"/>
                </a:solidFill>
                <a:latin typeface="Arial Black" panose="020B0A04020102020204" pitchFamily="34" charset="0"/>
              </a:rPr>
              <a:t>Example </a:t>
            </a:r>
          </a:p>
          <a:p>
            <a:pPr algn="ctr"/>
            <a:r>
              <a:rPr lang="en-GB" dirty="0">
                <a:solidFill>
                  <a:schemeClr val="bg1"/>
                </a:solidFill>
                <a:latin typeface="Arial Black" panose="020B0A04020102020204" pitchFamily="34" charset="0"/>
              </a:rPr>
              <a:t>PED</a:t>
            </a:r>
          </a:p>
          <a:p>
            <a:pPr algn="ctr"/>
            <a:r>
              <a:rPr lang="en-GB" dirty="0">
                <a:solidFill>
                  <a:schemeClr val="bg1"/>
                </a:solidFill>
                <a:latin typeface="Arial Black" panose="020B0A04020102020204" pitchFamily="34" charset="0"/>
              </a:rPr>
              <a:t>-1.82</a:t>
            </a:r>
          </a:p>
        </p:txBody>
      </p:sp>
      <p:pic>
        <p:nvPicPr>
          <p:cNvPr id="2" name="Picture 1">
            <a:extLst>
              <a:ext uri="{FF2B5EF4-FFF2-40B4-BE49-F238E27FC236}">
                <a16:creationId xmlns:a16="http://schemas.microsoft.com/office/drawing/2014/main" id="{69D9CA65-51B4-3703-9426-348EA001D04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6F8DA513-5D73-EC65-3756-76C2A716CDC5}"/>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C64FA7D7-A934-C067-BC1C-FEEC3EA67C32}"/>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C236C5A-6631-89DA-F68C-263E53D8D393}"/>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397366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Frequency of purchase</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r>
              <a:rPr lang="en-GB" dirty="0"/>
              <a:t>Products that are bought frequently by consumers tend to be very elastic (sensitive to price)</a:t>
            </a:r>
          </a:p>
          <a:p>
            <a:endParaRPr lang="en-GB" dirty="0"/>
          </a:p>
        </p:txBody>
      </p:sp>
      <p:sp>
        <p:nvSpPr>
          <p:cNvPr id="4" name="Content Placeholder 3"/>
          <p:cNvSpPr>
            <a:spLocks noGrp="1"/>
          </p:cNvSpPr>
          <p:nvPr>
            <p:ph sz="half" idx="2"/>
          </p:nvPr>
        </p:nvSpPr>
        <p:spPr/>
        <p:txBody>
          <a:bodyPr>
            <a:normAutofit fontScale="77500" lnSpcReduction="20000"/>
          </a:bodyPr>
          <a:lstStyle/>
          <a:p>
            <a:r>
              <a:rPr lang="en-GB" dirty="0"/>
              <a:t>Frequent purchase</a:t>
            </a:r>
          </a:p>
          <a:p>
            <a:endParaRPr lang="en-GB" dirty="0"/>
          </a:p>
          <a:p>
            <a:r>
              <a:rPr lang="en-GB" dirty="0"/>
              <a:t>Means</a:t>
            </a:r>
          </a:p>
          <a:p>
            <a:endParaRPr lang="en-GB" dirty="0"/>
          </a:p>
          <a:p>
            <a:r>
              <a:rPr lang="en-GB" dirty="0"/>
              <a:t>Consumers sensitive to changes in price </a:t>
            </a:r>
          </a:p>
          <a:p>
            <a:endParaRPr lang="en-GB" dirty="0"/>
          </a:p>
          <a:p>
            <a:endParaRPr lang="en-GB" dirty="0"/>
          </a:p>
          <a:p>
            <a:r>
              <a:rPr lang="en-GB" dirty="0"/>
              <a:t>Means</a:t>
            </a:r>
          </a:p>
          <a:p>
            <a:endParaRPr lang="en-GB" dirty="0"/>
          </a:p>
          <a:p>
            <a:endParaRPr lang="en-GB" dirty="0"/>
          </a:p>
          <a:p>
            <a:r>
              <a:rPr lang="en-GB" dirty="0"/>
              <a:t>Products are price elastic</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6775" y="2113779"/>
            <a:ext cx="377598" cy="42230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6775" y="2871717"/>
            <a:ext cx="377598" cy="42230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6775" y="3840805"/>
            <a:ext cx="377598" cy="422301"/>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6775" y="4886897"/>
            <a:ext cx="377598" cy="422301"/>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6540" y="51253"/>
            <a:ext cx="2174148" cy="1998980"/>
          </a:xfrm>
          <a:prstGeom prst="rect">
            <a:avLst/>
          </a:prstGeom>
        </p:spPr>
      </p:pic>
      <p:sp>
        <p:nvSpPr>
          <p:cNvPr id="12" name="TextBox 11"/>
          <p:cNvSpPr txBox="1"/>
          <p:nvPr/>
        </p:nvSpPr>
        <p:spPr>
          <a:xfrm>
            <a:off x="10277788" y="566241"/>
            <a:ext cx="1351652" cy="923330"/>
          </a:xfrm>
          <a:prstGeom prst="rect">
            <a:avLst/>
          </a:prstGeom>
          <a:noFill/>
        </p:spPr>
        <p:txBody>
          <a:bodyPr wrap="none" rtlCol="0">
            <a:spAutoFit/>
          </a:bodyPr>
          <a:lstStyle/>
          <a:p>
            <a:pPr algn="ctr"/>
            <a:r>
              <a:rPr lang="en-GB" dirty="0">
                <a:solidFill>
                  <a:schemeClr val="bg1"/>
                </a:solidFill>
                <a:latin typeface="Arial Black" panose="020B0A04020102020204" pitchFamily="34" charset="0"/>
              </a:rPr>
              <a:t>Example </a:t>
            </a:r>
          </a:p>
          <a:p>
            <a:pPr algn="ctr"/>
            <a:r>
              <a:rPr lang="en-GB" dirty="0">
                <a:solidFill>
                  <a:schemeClr val="bg1"/>
                </a:solidFill>
                <a:latin typeface="Arial Black" panose="020B0A04020102020204" pitchFamily="34" charset="0"/>
              </a:rPr>
              <a:t>PED</a:t>
            </a:r>
          </a:p>
          <a:p>
            <a:pPr algn="ctr"/>
            <a:r>
              <a:rPr lang="en-GB" dirty="0">
                <a:solidFill>
                  <a:schemeClr val="bg1"/>
                </a:solidFill>
                <a:latin typeface="Arial Black" panose="020B0A04020102020204" pitchFamily="34" charset="0"/>
              </a:rPr>
              <a:t>-3.4</a:t>
            </a:r>
          </a:p>
        </p:txBody>
      </p:sp>
      <p:pic>
        <p:nvPicPr>
          <p:cNvPr id="13" name="Picture 12"/>
          <p:cNvPicPr>
            <a:picLocks noChangeAspect="1"/>
          </p:cNvPicPr>
          <p:nvPr/>
        </p:nvPicPr>
        <p:blipFill>
          <a:blip r:embed="rId5"/>
          <a:stretch>
            <a:fillRect/>
          </a:stretch>
        </p:blipFill>
        <p:spPr>
          <a:xfrm>
            <a:off x="1397000" y="3573608"/>
            <a:ext cx="3797569" cy="2181036"/>
          </a:xfrm>
          <a:prstGeom prst="rect">
            <a:avLst/>
          </a:prstGeom>
        </p:spPr>
      </p:pic>
      <p:pic>
        <p:nvPicPr>
          <p:cNvPr id="9" name="Picture 8">
            <a:extLst>
              <a:ext uri="{FF2B5EF4-FFF2-40B4-BE49-F238E27FC236}">
                <a16:creationId xmlns:a16="http://schemas.microsoft.com/office/drawing/2014/main" id="{C4F3FFCA-1D86-FC71-FF35-D859491DB83A}"/>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10" name="Picture 9">
            <a:extLst>
              <a:ext uri="{FF2B5EF4-FFF2-40B4-BE49-F238E27FC236}">
                <a16:creationId xmlns:a16="http://schemas.microsoft.com/office/drawing/2014/main" id="{EF93F371-2410-6D1B-FB43-9199949F03B2}"/>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14" name="Footer Placeholder 2">
            <a:extLst>
              <a:ext uri="{FF2B5EF4-FFF2-40B4-BE49-F238E27FC236}">
                <a16:creationId xmlns:a16="http://schemas.microsoft.com/office/drawing/2014/main" id="{B17FE17B-958C-F642-A35A-9A06F6678430}"/>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BD04BE1-213C-9657-235E-3C9B3EE6D487}"/>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749796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Necessities (staple goods)</a:t>
            </a:r>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b="1" dirty="0"/>
              <a:t>Necessities</a:t>
            </a:r>
            <a:r>
              <a:rPr lang="en-GB" dirty="0"/>
              <a:t> have lower price elasticises as consumers must purchase the product despite price changes</a:t>
            </a:r>
          </a:p>
          <a:p>
            <a:endParaRPr lang="en-GB" dirty="0"/>
          </a:p>
          <a:p>
            <a:endParaRPr lang="en-GB" dirty="0"/>
          </a:p>
        </p:txBody>
      </p:sp>
      <p:sp>
        <p:nvSpPr>
          <p:cNvPr id="4" name="Content Placeholder 3"/>
          <p:cNvSpPr>
            <a:spLocks noGrp="1"/>
          </p:cNvSpPr>
          <p:nvPr>
            <p:ph sz="half" idx="2"/>
          </p:nvPr>
        </p:nvSpPr>
        <p:spPr/>
        <p:txBody>
          <a:bodyPr>
            <a:normAutofit fontScale="92500" lnSpcReduction="10000"/>
          </a:bodyPr>
          <a:lstStyle/>
          <a:p>
            <a:r>
              <a:rPr lang="en-GB" dirty="0"/>
              <a:t>Petrol is a necessity</a:t>
            </a:r>
          </a:p>
          <a:p>
            <a:endParaRPr lang="en-GB" dirty="0"/>
          </a:p>
          <a:p>
            <a:r>
              <a:rPr lang="en-GB" dirty="0"/>
              <a:t>Means</a:t>
            </a:r>
          </a:p>
          <a:p>
            <a:endParaRPr lang="en-GB" dirty="0"/>
          </a:p>
          <a:p>
            <a:r>
              <a:rPr lang="en-GB" dirty="0"/>
              <a:t>Consumers need to keep buying petrol even if price increases</a:t>
            </a:r>
          </a:p>
          <a:p>
            <a:endParaRPr lang="en-GB" dirty="0"/>
          </a:p>
          <a:p>
            <a:r>
              <a:rPr lang="en-GB" dirty="0"/>
              <a:t>Means</a:t>
            </a:r>
          </a:p>
          <a:p>
            <a:endParaRPr lang="en-GB" dirty="0"/>
          </a:p>
          <a:p>
            <a:r>
              <a:rPr lang="en-GB" dirty="0"/>
              <a:t>Product is  very price inelastic</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7426" y="0"/>
            <a:ext cx="2174148" cy="1998980"/>
          </a:xfrm>
          <a:prstGeom prst="rect">
            <a:avLst/>
          </a:prstGeom>
        </p:spPr>
      </p:pic>
      <p:sp>
        <p:nvSpPr>
          <p:cNvPr id="6" name="TextBox 5"/>
          <p:cNvSpPr txBox="1"/>
          <p:nvPr/>
        </p:nvSpPr>
        <p:spPr>
          <a:xfrm>
            <a:off x="10288674" y="476185"/>
            <a:ext cx="1351652" cy="1200329"/>
          </a:xfrm>
          <a:prstGeom prst="rect">
            <a:avLst/>
          </a:prstGeom>
          <a:noFill/>
        </p:spPr>
        <p:txBody>
          <a:bodyPr wrap="none" rtlCol="0">
            <a:spAutoFit/>
          </a:bodyPr>
          <a:lstStyle/>
          <a:p>
            <a:pPr algn="ctr"/>
            <a:r>
              <a:rPr lang="en-GB" dirty="0">
                <a:solidFill>
                  <a:schemeClr val="bg1"/>
                </a:solidFill>
                <a:latin typeface="Arial Black" panose="020B0A04020102020204" pitchFamily="34" charset="0"/>
              </a:rPr>
              <a:t>Example </a:t>
            </a:r>
          </a:p>
          <a:p>
            <a:pPr algn="ctr"/>
            <a:r>
              <a:rPr lang="en-GB" dirty="0">
                <a:solidFill>
                  <a:schemeClr val="bg1"/>
                </a:solidFill>
                <a:latin typeface="Arial Black" panose="020B0A04020102020204" pitchFamily="34" charset="0"/>
              </a:rPr>
              <a:t>PED</a:t>
            </a:r>
          </a:p>
          <a:p>
            <a:pPr algn="ctr"/>
            <a:r>
              <a:rPr lang="en-GB" dirty="0">
                <a:solidFill>
                  <a:schemeClr val="bg1"/>
                </a:solidFill>
                <a:latin typeface="Arial Black" panose="020B0A04020102020204" pitchFamily="34" charset="0"/>
              </a:rPr>
              <a:t>-0.021</a:t>
            </a:r>
          </a:p>
          <a:p>
            <a:pPr algn="ctr"/>
            <a:endParaRPr lang="en-GB" dirty="0">
              <a:solidFill>
                <a:schemeClr val="bg1"/>
              </a:solidFill>
              <a:latin typeface="Arial Black" panose="020B0A04020102020204" pitchFamily="34" charset="0"/>
            </a:endParaRPr>
          </a:p>
        </p:txBody>
      </p:sp>
      <p:pic>
        <p:nvPicPr>
          <p:cNvPr id="1026" name="Picture 2" descr="Image result for petrol sta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87928" y="3337262"/>
            <a:ext cx="4082143" cy="3061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775" y="3223734"/>
            <a:ext cx="377598" cy="42230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775" y="2159415"/>
            <a:ext cx="377598" cy="422301"/>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775" y="4288053"/>
            <a:ext cx="377598" cy="422301"/>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775" y="5228581"/>
            <a:ext cx="377598" cy="422301"/>
          </a:xfrm>
          <a:prstGeom prst="rect">
            <a:avLst/>
          </a:prstGeom>
        </p:spPr>
      </p:pic>
      <p:pic>
        <p:nvPicPr>
          <p:cNvPr id="7" name="Picture 6">
            <a:extLst>
              <a:ext uri="{FF2B5EF4-FFF2-40B4-BE49-F238E27FC236}">
                <a16:creationId xmlns:a16="http://schemas.microsoft.com/office/drawing/2014/main" id="{24342056-5F5F-A14D-C59B-7EC7F440C665}"/>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8" name="Picture 7">
            <a:extLst>
              <a:ext uri="{FF2B5EF4-FFF2-40B4-BE49-F238E27FC236}">
                <a16:creationId xmlns:a16="http://schemas.microsoft.com/office/drawing/2014/main" id="{DD646E3E-DBB1-4BE9-BEA6-AAB61D86C08A}"/>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13" name="Footer Placeholder 2">
            <a:extLst>
              <a:ext uri="{FF2B5EF4-FFF2-40B4-BE49-F238E27FC236}">
                <a16:creationId xmlns:a16="http://schemas.microsoft.com/office/drawing/2014/main" id="{F9451156-B407-FAFF-DDD8-6FD20CD29083}"/>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6B0C73E-B71E-5B5B-8AAA-8736C71BA2E7}"/>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71702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Luxury goods</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Luxury goods tend to be very expensive, these are a very large percentage of consumer’s incomes</a:t>
            </a:r>
          </a:p>
          <a:p>
            <a:r>
              <a:rPr lang="en-GB" dirty="0"/>
              <a:t>The high cost will cause consumers to pay attention to the price</a:t>
            </a:r>
          </a:p>
        </p:txBody>
      </p:sp>
      <p:sp>
        <p:nvSpPr>
          <p:cNvPr id="4" name="Content Placeholder 3"/>
          <p:cNvSpPr>
            <a:spLocks noGrp="1"/>
          </p:cNvSpPr>
          <p:nvPr>
            <p:ph sz="half" idx="2"/>
          </p:nvPr>
        </p:nvSpPr>
        <p:spPr/>
        <p:txBody>
          <a:bodyPr>
            <a:normAutofit fontScale="92500" lnSpcReduction="10000"/>
          </a:bodyPr>
          <a:lstStyle/>
          <a:p>
            <a:r>
              <a:rPr lang="en-GB" dirty="0"/>
              <a:t>Luxury goods</a:t>
            </a:r>
          </a:p>
          <a:p>
            <a:endParaRPr lang="en-GB" dirty="0"/>
          </a:p>
          <a:p>
            <a:r>
              <a:rPr lang="en-GB" dirty="0"/>
              <a:t>Means</a:t>
            </a:r>
          </a:p>
          <a:p>
            <a:endParaRPr lang="en-GB" dirty="0"/>
          </a:p>
          <a:p>
            <a:r>
              <a:rPr lang="en-GB" dirty="0"/>
              <a:t>Large investment so consumers very sensitive to price change</a:t>
            </a:r>
          </a:p>
          <a:p>
            <a:endParaRPr lang="en-GB" dirty="0"/>
          </a:p>
          <a:p>
            <a:r>
              <a:rPr lang="en-GB" dirty="0"/>
              <a:t>Means</a:t>
            </a:r>
          </a:p>
          <a:p>
            <a:endParaRPr lang="en-GB" dirty="0"/>
          </a:p>
          <a:p>
            <a:r>
              <a:rPr lang="en-GB" dirty="0"/>
              <a:t>Product is price elastic</a:t>
            </a:r>
          </a:p>
          <a:p>
            <a:endParaRPr lang="en-GB" dirty="0"/>
          </a:p>
          <a:p>
            <a:endParaRPr lang="en-GB" dirty="0"/>
          </a:p>
          <a:p>
            <a:endParaRPr lang="en-GB" dirty="0"/>
          </a:p>
          <a:p>
            <a:endParaRPr lang="en-GB"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7426" y="0"/>
            <a:ext cx="2174148" cy="1998980"/>
          </a:xfrm>
          <a:prstGeom prst="rect">
            <a:avLst/>
          </a:prstGeom>
        </p:spPr>
      </p:pic>
      <p:sp>
        <p:nvSpPr>
          <p:cNvPr id="6" name="TextBox 5"/>
          <p:cNvSpPr txBox="1"/>
          <p:nvPr/>
        </p:nvSpPr>
        <p:spPr>
          <a:xfrm>
            <a:off x="10288674" y="451148"/>
            <a:ext cx="1351652" cy="923330"/>
          </a:xfrm>
          <a:prstGeom prst="rect">
            <a:avLst/>
          </a:prstGeom>
          <a:noFill/>
        </p:spPr>
        <p:txBody>
          <a:bodyPr wrap="none" rtlCol="0">
            <a:spAutoFit/>
          </a:bodyPr>
          <a:lstStyle/>
          <a:p>
            <a:pPr algn="ctr"/>
            <a:r>
              <a:rPr lang="en-GB" dirty="0">
                <a:solidFill>
                  <a:schemeClr val="bg1"/>
                </a:solidFill>
                <a:latin typeface="Arial Black" panose="020B0A04020102020204" pitchFamily="34" charset="0"/>
              </a:rPr>
              <a:t>Example </a:t>
            </a:r>
          </a:p>
          <a:p>
            <a:pPr algn="ctr"/>
            <a:r>
              <a:rPr lang="en-GB" dirty="0">
                <a:solidFill>
                  <a:schemeClr val="bg1"/>
                </a:solidFill>
                <a:latin typeface="Arial Black" panose="020B0A04020102020204" pitchFamily="34" charset="0"/>
              </a:rPr>
              <a:t>PED</a:t>
            </a:r>
          </a:p>
          <a:p>
            <a:pPr algn="ctr"/>
            <a:r>
              <a:rPr lang="en-GB" dirty="0">
                <a:solidFill>
                  <a:schemeClr val="bg1"/>
                </a:solidFill>
                <a:latin typeface="Arial Black" panose="020B0A04020102020204" pitchFamily="34" charset="0"/>
              </a:rPr>
              <a:t>- 1.96</a:t>
            </a:r>
          </a:p>
        </p:txBody>
      </p:sp>
      <p:pic>
        <p:nvPicPr>
          <p:cNvPr id="7" name="Picture 6"/>
          <p:cNvPicPr>
            <a:picLocks noChangeAspect="1"/>
          </p:cNvPicPr>
          <p:nvPr/>
        </p:nvPicPr>
        <p:blipFill>
          <a:blip r:embed="rId4"/>
          <a:stretch>
            <a:fillRect/>
          </a:stretch>
        </p:blipFill>
        <p:spPr>
          <a:xfrm>
            <a:off x="1169243" y="3984713"/>
            <a:ext cx="4519514" cy="2530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775" y="2219703"/>
            <a:ext cx="377598" cy="422301"/>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775" y="3223734"/>
            <a:ext cx="377598" cy="422301"/>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775" y="4323391"/>
            <a:ext cx="377598" cy="422301"/>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775" y="5250177"/>
            <a:ext cx="377598" cy="422301"/>
          </a:xfrm>
          <a:prstGeom prst="rect">
            <a:avLst/>
          </a:prstGeom>
        </p:spPr>
      </p:pic>
      <p:pic>
        <p:nvPicPr>
          <p:cNvPr id="12" name="Picture 11">
            <a:extLst>
              <a:ext uri="{FF2B5EF4-FFF2-40B4-BE49-F238E27FC236}">
                <a16:creationId xmlns:a16="http://schemas.microsoft.com/office/drawing/2014/main" id="{1ECB2B03-13A1-E8B9-B082-6E7C2FE2DF3A}"/>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13" name="Picture 12">
            <a:extLst>
              <a:ext uri="{FF2B5EF4-FFF2-40B4-BE49-F238E27FC236}">
                <a16:creationId xmlns:a16="http://schemas.microsoft.com/office/drawing/2014/main" id="{534DFE25-824F-77FB-11F1-F1B289DEAABC}"/>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14" name="Footer Placeholder 2">
            <a:extLst>
              <a:ext uri="{FF2B5EF4-FFF2-40B4-BE49-F238E27FC236}">
                <a16:creationId xmlns:a16="http://schemas.microsoft.com/office/drawing/2014/main" id="{809DE3D9-5065-A3C5-FE5A-1DBD2A4B7189}"/>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E426FBA-9B93-AA4D-0250-384DB0CF5FC0}"/>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560165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dk1"/>
          </a:lnRef>
          <a:fillRef idx="1">
            <a:schemeClr val="lt1"/>
          </a:fillRef>
          <a:effectRef idx="0">
            <a:schemeClr val="dk1"/>
          </a:effectRef>
          <a:fontRef idx="minor">
            <a:schemeClr val="dk1"/>
          </a:fontRef>
        </p:style>
        <p:txBody>
          <a:bodyPr>
            <a:normAutofit fontScale="32500" lnSpcReduction="20000"/>
          </a:bodyPr>
          <a:lstStyle/>
          <a:p>
            <a:r>
              <a:rPr lang="en-GB" sz="12000" b="1" dirty="0">
                <a:solidFill>
                  <a:schemeClr val="tx1"/>
                </a:solidFill>
              </a:rPr>
              <a:t>The significance of price elasticity of demand to businesses in terms of implications for pricing</a:t>
            </a:r>
          </a:p>
          <a:p>
            <a:endParaRPr lang="en-GB" sz="6600" b="1" dirty="0">
              <a:solidFill>
                <a:schemeClr val="tx1"/>
              </a:solidFill>
            </a:endParaRPr>
          </a:p>
        </p:txBody>
      </p:sp>
      <p:pic>
        <p:nvPicPr>
          <p:cNvPr id="4" name="Picture 3" descr="Banner, Header, Businessmen, Talk, Negotiation, Man"/>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
            <a:ext cx="12236952" cy="38342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BB22A08-39BF-4105-6A0F-8D236A788F03}"/>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4C38687C-36E9-8B55-0736-89000D826C60}"/>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A5036548-32A0-4328-9462-C502E6909E66}"/>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8F06CF4-CB5B-30F0-DDFA-6E39E6060C03}"/>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513388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Competitive pricing</a:t>
            </a:r>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t>Some products or services are priced very similar to close competitors</a:t>
            </a:r>
          </a:p>
          <a:p>
            <a:r>
              <a:rPr lang="en-GB" dirty="0"/>
              <a:t>This is used by a business which sells products that have very close substitutes</a:t>
            </a:r>
          </a:p>
          <a:p>
            <a:r>
              <a:rPr lang="en-GB" dirty="0"/>
              <a:t>This means that customers will have to judge a product or service on “non-price” methods such as; quality of service, speed, extras etc.</a:t>
            </a:r>
          </a:p>
          <a:p>
            <a:endParaRPr lang="en-GB" dirty="0"/>
          </a:p>
        </p:txBody>
      </p:sp>
      <p:pic>
        <p:nvPicPr>
          <p:cNvPr id="7" name="Content Placeholder 6"/>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243320" y="1825625"/>
            <a:ext cx="5181600" cy="3049791"/>
          </a:xfrm>
          <a:prstGeom prst="rect">
            <a:avLst/>
          </a:prstGeom>
        </p:spPr>
      </p:pic>
      <p:sp>
        <p:nvSpPr>
          <p:cNvPr id="2" name="TextBox 1"/>
          <p:cNvSpPr txBox="1"/>
          <p:nvPr/>
        </p:nvSpPr>
        <p:spPr>
          <a:xfrm>
            <a:off x="6299200" y="5140960"/>
            <a:ext cx="5130800" cy="923330"/>
          </a:xfrm>
          <a:prstGeom prst="rect">
            <a:avLst/>
          </a:prstGeom>
          <a:solidFill>
            <a:srgbClr val="C00000"/>
          </a:solidFill>
        </p:spPr>
        <p:txBody>
          <a:bodyPr wrap="square" rtlCol="0">
            <a:spAutoFit/>
          </a:bodyPr>
          <a:lstStyle/>
          <a:p>
            <a:r>
              <a:rPr lang="en-GB" dirty="0">
                <a:solidFill>
                  <a:schemeClr val="bg1"/>
                </a:solidFill>
                <a:latin typeface="Arial Rounded MT Bold" panose="020F0704030504030204" pitchFamily="34" charset="0"/>
              </a:rPr>
              <a:t>Have you tried searching for car insurance on price comparison sites? Do you get similar prices?</a:t>
            </a:r>
          </a:p>
        </p:txBody>
      </p:sp>
      <p:pic>
        <p:nvPicPr>
          <p:cNvPr id="3" name="Picture 2">
            <a:extLst>
              <a:ext uri="{FF2B5EF4-FFF2-40B4-BE49-F238E27FC236}">
                <a16:creationId xmlns:a16="http://schemas.microsoft.com/office/drawing/2014/main" id="{AD5D8D17-E4C5-D528-7BF7-9768F93BF77D}"/>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6" name="Picture 5">
            <a:extLst>
              <a:ext uri="{FF2B5EF4-FFF2-40B4-BE49-F238E27FC236}">
                <a16:creationId xmlns:a16="http://schemas.microsoft.com/office/drawing/2014/main" id="{89758462-483F-344B-A43D-15BE14FBC36F}"/>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53F3ADA7-63AC-4BEC-174F-6DD2C0DE6B16}"/>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2EDAEFA-113A-472D-B780-C97CEB971FE0}"/>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934523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Skimming pricing</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85000" lnSpcReduction="10000"/>
          </a:bodyPr>
          <a:lstStyle/>
          <a:p>
            <a:r>
              <a:rPr lang="en-GB" dirty="0"/>
              <a:t>Products that are unique or first to market can have a high price can be charged at introduction or launch</a:t>
            </a:r>
          </a:p>
          <a:p>
            <a:r>
              <a:rPr lang="en-GB" dirty="0"/>
              <a:t>This is so that the business can maximise revenue and profits before substitutes appear on the market</a:t>
            </a:r>
          </a:p>
          <a:p>
            <a:r>
              <a:rPr lang="en-GB" dirty="0"/>
              <a:t>High demand when the product is first launched at it will have a Unique Selling Point (</a:t>
            </a:r>
            <a:r>
              <a:rPr lang="en-GB" dirty="0" err="1"/>
              <a:t>USP</a:t>
            </a:r>
            <a:r>
              <a:rPr lang="en-GB" dirty="0"/>
              <a:t>)</a:t>
            </a:r>
          </a:p>
          <a:p>
            <a:r>
              <a:rPr lang="en-GB" dirty="0"/>
              <a:t>The business will need to set high prices to recoup research and development (R&amp;D) costs</a:t>
            </a:r>
          </a:p>
          <a:p>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514663">
            <a:off x="5263638" y="613974"/>
            <a:ext cx="3324344" cy="844711"/>
          </a:xfrm>
          <a:prstGeom prst="rect">
            <a:avLst/>
          </a:prstGeom>
        </p:spPr>
      </p:pic>
      <p:pic>
        <p:nvPicPr>
          <p:cNvPr id="9" name="Content Placeholder 8">
            <a:hlinkClick r:id="rId3"/>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2350487"/>
            <a:ext cx="5181600" cy="3414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4E1ED9C8-A4AD-7E30-FC5D-A511B8192C44}"/>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6" name="Picture 5">
            <a:extLst>
              <a:ext uri="{FF2B5EF4-FFF2-40B4-BE49-F238E27FC236}">
                <a16:creationId xmlns:a16="http://schemas.microsoft.com/office/drawing/2014/main" id="{0E6C19F3-EE67-BDC8-CE14-10AA464CA5FF}"/>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6A62A671-E1B0-C2F4-024F-8A280FCD3C2F}"/>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EDB946D-8790-1ECB-5DB0-2B126BE54FA1}"/>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723632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t>A ruler and coloured pens are needed for this topic</a:t>
            </a:r>
          </a:p>
        </p:txBody>
      </p:sp>
      <p:pic>
        <p:nvPicPr>
          <p:cNvPr id="5" name="Picture 2" descr="100 x 30cm Various Coloured Plastic Rulers | The Ruler Compan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ychoose Fineliner Colouring Pens 0.4mm Felt Tip Pens Dual Tip Brush Art  Markers Coloured Fine Line Pens Water Color Drawing Pen (36) :  Amazon.co.uk: Stationery &amp; Office Supplie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738937" y="1977231"/>
            <a:ext cx="404812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330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dk1"/>
          </a:lnRef>
          <a:fillRef idx="1">
            <a:schemeClr val="lt1"/>
          </a:fillRef>
          <a:effectRef idx="0">
            <a:schemeClr val="dk1"/>
          </a:effectRef>
          <a:fontRef idx="minor">
            <a:schemeClr val="dk1"/>
          </a:fontRef>
        </p:style>
        <p:txBody>
          <a:bodyPr>
            <a:normAutofit fontScale="47500" lnSpcReduction="20000"/>
          </a:bodyPr>
          <a:lstStyle/>
          <a:p>
            <a:r>
              <a:rPr lang="en-GB" sz="9000" b="1" dirty="0">
                <a:solidFill>
                  <a:schemeClr val="tx1"/>
                </a:solidFill>
              </a:rPr>
              <a:t>Calculation and interpretation of the relationship between price elasticity of demand and total revenue</a:t>
            </a:r>
          </a:p>
          <a:p>
            <a:endParaRPr lang="en-GB" sz="6600" b="1" dirty="0">
              <a:solidFill>
                <a:schemeClr val="tx1"/>
              </a:solidFill>
            </a:endParaRPr>
          </a:p>
        </p:txBody>
      </p:sp>
      <p:pic>
        <p:nvPicPr>
          <p:cNvPr id="4" name="Picture 3" descr="Banner, Header, Businessmen, Talk, Negotiation, Man"/>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1"/>
            <a:ext cx="12236952" cy="38342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4289AD-9278-6E82-94BA-9EE4049DC16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F9CEAE08-7D7D-D64A-09A9-932271FAD4E2}"/>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F53C12C1-C336-6C5E-946F-ED8BD07B4C06}"/>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EFE3332-AC32-8AD7-18E3-50193C89CE98}"/>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54026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PED and total revenue</a:t>
            </a:r>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514350" indent="-514350">
              <a:buFont typeface="+mj-lt"/>
              <a:buAutoNum type="alphaUcPeriod"/>
            </a:pPr>
            <a:r>
              <a:rPr lang="en-GB" dirty="0"/>
              <a:t>There is a relationship between PED and Total Revenue</a:t>
            </a:r>
          </a:p>
          <a:p>
            <a:pPr marL="514350" indent="-514350">
              <a:buFont typeface="+mj-lt"/>
              <a:buAutoNum type="alphaUcPeriod"/>
            </a:pPr>
            <a:r>
              <a:rPr lang="en-GB" dirty="0"/>
              <a:t>Total revenue is calculated by: TR = Quantity x Price</a:t>
            </a:r>
          </a:p>
          <a:p>
            <a:pPr marL="514350" indent="-514350">
              <a:buFont typeface="+mj-lt"/>
              <a:buAutoNum type="alphaUcPeriod"/>
            </a:pPr>
            <a:r>
              <a:rPr lang="en-GB" dirty="0"/>
              <a:t>Total revenue is a measure of how much can be made from selling  products / services (before costs have been taken off)</a:t>
            </a:r>
          </a:p>
          <a:p>
            <a:pPr marL="514350" indent="-514350">
              <a:buFont typeface="+mj-lt"/>
              <a:buAutoNum type="alphaUcPeriod"/>
            </a:pPr>
            <a:r>
              <a:rPr lang="en-GB" dirty="0"/>
              <a:t>A business will have an objective of maximising profits, to do this it will need to increase total revenue</a:t>
            </a:r>
          </a:p>
          <a:p>
            <a:pPr marL="514350" indent="-514350">
              <a:buFont typeface="+mj-lt"/>
              <a:buAutoNum type="alphaUcPeriod"/>
            </a:pPr>
            <a:r>
              <a:rPr lang="en-GB" dirty="0"/>
              <a:t>Total revenue can be increased by increasing price</a:t>
            </a:r>
          </a:p>
          <a:p>
            <a:pPr marL="514350" indent="-514350">
              <a:buFont typeface="+mj-lt"/>
              <a:buAutoNum type="alphaUcPeriod"/>
            </a:pPr>
            <a:r>
              <a:rPr lang="en-GB" dirty="0"/>
              <a:t>This is why business managers will need to know PED – they need to know how sensitive their customers are to a change in price</a:t>
            </a:r>
          </a:p>
        </p:txBody>
      </p:sp>
      <p:pic>
        <p:nvPicPr>
          <p:cNvPr id="3" name="Picture 2">
            <a:extLst>
              <a:ext uri="{FF2B5EF4-FFF2-40B4-BE49-F238E27FC236}">
                <a16:creationId xmlns:a16="http://schemas.microsoft.com/office/drawing/2014/main" id="{81B4712F-7161-26E7-A281-26961F18A9D8}"/>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4" name="Picture 3">
            <a:extLst>
              <a:ext uri="{FF2B5EF4-FFF2-40B4-BE49-F238E27FC236}">
                <a16:creationId xmlns:a16="http://schemas.microsoft.com/office/drawing/2014/main" id="{3F4B1678-0798-3344-E9B7-42449D0C0EC6}"/>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3D4CA87B-5D29-AB04-7B04-7C1A6238C41F}"/>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1C2DFAA-F92C-8E28-6A4C-883579D02A14}"/>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4235258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a:t>Plenary Quiz</a:t>
            </a:r>
          </a:p>
        </p:txBody>
      </p:sp>
      <p:sp>
        <p:nvSpPr>
          <p:cNvPr id="6" name="Content Placeholder 5"/>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a:t>Product XYZ is £20 and the price has increased to £23</a:t>
            </a:r>
          </a:p>
          <a:p>
            <a:r>
              <a:rPr lang="en-GB" dirty="0"/>
              <a:t>PED for a product XYZ is -0.8</a:t>
            </a:r>
          </a:p>
          <a:p>
            <a:r>
              <a:rPr lang="en-GB" dirty="0"/>
              <a:t>Calculate the % change in quantity demanded for product XYZ</a:t>
            </a:r>
          </a:p>
          <a:p>
            <a:r>
              <a:rPr lang="en-GB" dirty="0"/>
              <a:t>Use the two formulas you have learnt</a:t>
            </a:r>
          </a:p>
          <a:p>
            <a:r>
              <a:rPr lang="en-GB" dirty="0"/>
              <a:t>You have 4 minutes </a:t>
            </a:r>
          </a:p>
        </p:txBody>
      </p:sp>
      <p:pic>
        <p:nvPicPr>
          <p:cNvPr id="2" name="Picture 1"/>
          <p:cNvPicPr>
            <a:picLocks noChangeAspect="1"/>
          </p:cNvPicPr>
          <p:nvPr/>
        </p:nvPicPr>
        <p:blipFill>
          <a:blip r:embed="rId3"/>
          <a:stretch>
            <a:fillRect/>
          </a:stretch>
        </p:blipFill>
        <p:spPr>
          <a:xfrm>
            <a:off x="8450407" y="3328988"/>
            <a:ext cx="2419350" cy="2847975"/>
          </a:xfrm>
          <a:prstGeom prst="rect">
            <a:avLst/>
          </a:prstGeom>
        </p:spPr>
      </p:pic>
      <p:pic>
        <p:nvPicPr>
          <p:cNvPr id="3" name="Picture 2">
            <a:extLst>
              <a:ext uri="{FF2B5EF4-FFF2-40B4-BE49-F238E27FC236}">
                <a16:creationId xmlns:a16="http://schemas.microsoft.com/office/drawing/2014/main" id="{59BCC662-883D-FE6D-A3C1-8F6CDB8E853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4" name="Picture 3">
            <a:extLst>
              <a:ext uri="{FF2B5EF4-FFF2-40B4-BE49-F238E27FC236}">
                <a16:creationId xmlns:a16="http://schemas.microsoft.com/office/drawing/2014/main" id="{488F36FE-03B0-E172-590D-97633DDF9394}"/>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AA12879C-6112-D36A-88F4-ABFBB6C1125E}"/>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4B8C46D-CC57-0DEF-A8D2-5B264BA6F078}"/>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823269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GB" dirty="0"/>
              <a:t>Plenary Quiz Answers</a:t>
            </a:r>
          </a:p>
        </p:txBody>
      </p:sp>
      <p:sp>
        <p:nvSpPr>
          <p:cNvPr id="6" name="Content Placeholder 5"/>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a:t>PED is -0.8</a:t>
            </a:r>
          </a:p>
          <a:p>
            <a:r>
              <a:rPr lang="en-GB" dirty="0"/>
              <a:t>Price new is £23</a:t>
            </a:r>
          </a:p>
          <a:p>
            <a:r>
              <a:rPr lang="en-GB" dirty="0"/>
              <a:t>Price old is £20</a:t>
            </a:r>
          </a:p>
          <a:p>
            <a:r>
              <a:rPr lang="en-GB" dirty="0"/>
              <a:t>3/20 x 100 = 15%</a:t>
            </a:r>
          </a:p>
          <a:p>
            <a:r>
              <a:rPr lang="en-GB" dirty="0"/>
              <a:t>-0.8 x 15% = -12%</a:t>
            </a:r>
          </a:p>
          <a:p>
            <a:r>
              <a:rPr lang="en-GB" dirty="0"/>
              <a:t>Change in quantity demanded is -12%</a:t>
            </a:r>
          </a:p>
          <a:p>
            <a:endParaRPr lang="en-GB" dirty="0"/>
          </a:p>
        </p:txBody>
      </p:sp>
      <p:pic>
        <p:nvPicPr>
          <p:cNvPr id="2" name="Picture 1">
            <a:extLst>
              <a:ext uri="{FF2B5EF4-FFF2-40B4-BE49-F238E27FC236}">
                <a16:creationId xmlns:a16="http://schemas.microsoft.com/office/drawing/2014/main" id="{48BC58D8-E20E-E8DC-CEC2-AC59CFD9A42C}"/>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167BB64A-BA84-1B53-2F91-299E5E342B4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4" name="Footer Placeholder 2">
            <a:extLst>
              <a:ext uri="{FF2B5EF4-FFF2-40B4-BE49-F238E27FC236}">
                <a16:creationId xmlns:a16="http://schemas.microsoft.com/office/drawing/2014/main" id="{39CA362E-450F-0036-C182-D874D519E4C8}"/>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ED04BA-C862-9E03-2119-8C06918D9CA2}"/>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869631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66FF"/>
          </a:solidFill>
        </p:spPr>
        <p:txBody>
          <a:bodyPr/>
          <a:lstStyle/>
          <a:p>
            <a:r>
              <a:rPr lang="en-GB" dirty="0"/>
              <a:t>Summary of formulae to learn</a:t>
            </a:r>
          </a:p>
        </p:txBody>
      </p:sp>
      <p:sp>
        <p:nvSpPr>
          <p:cNvPr id="3" name="Content Placeholder 2"/>
          <p:cNvSpPr>
            <a:spLocks noGrp="1"/>
          </p:cNvSpPr>
          <p:nvPr>
            <p:ph idx="1"/>
          </p:nvPr>
        </p:nvSpPr>
        <p:spPr>
          <a:solidFill>
            <a:srgbClr val="FFCCFF"/>
          </a:solidFill>
        </p:spPr>
        <p:txBody>
          <a:bodyPr>
            <a:normAutofit fontScale="92500" lnSpcReduction="10000"/>
          </a:bodyPr>
          <a:lstStyle/>
          <a:p>
            <a:r>
              <a:rPr lang="en-GB" b="1" dirty="0">
                <a:solidFill>
                  <a:srgbClr val="FF0000"/>
                </a:solidFill>
              </a:rPr>
              <a:t>PED</a:t>
            </a:r>
            <a:r>
              <a:rPr lang="en-GB" dirty="0"/>
              <a:t>:</a:t>
            </a:r>
          </a:p>
          <a:p>
            <a:pPr algn="ctr">
              <a:buNone/>
            </a:pPr>
            <a:r>
              <a:rPr lang="en-GB" dirty="0"/>
              <a:t>% change in Quantity demanded</a:t>
            </a:r>
          </a:p>
          <a:p>
            <a:pPr algn="ctr">
              <a:buNone/>
            </a:pPr>
            <a:r>
              <a:rPr lang="en-GB" dirty="0"/>
              <a:t>		__________________________________</a:t>
            </a:r>
          </a:p>
          <a:p>
            <a:pPr algn="ctr">
              <a:buNone/>
            </a:pPr>
            <a:r>
              <a:rPr lang="en-GB" dirty="0"/>
              <a:t>% change in Price</a:t>
            </a:r>
          </a:p>
          <a:p>
            <a:endParaRPr lang="en-GB" dirty="0"/>
          </a:p>
          <a:p>
            <a:r>
              <a:rPr lang="en-GB" b="1" dirty="0">
                <a:solidFill>
                  <a:srgbClr val="FF0000"/>
                </a:solidFill>
              </a:rPr>
              <a:t>% Change in price</a:t>
            </a:r>
          </a:p>
          <a:p>
            <a:pPr marL="0" indent="0">
              <a:buNone/>
            </a:pPr>
            <a:endParaRPr lang="en-GB" dirty="0">
              <a:latin typeface="Accent SF" pitchFamily="2" charset="0"/>
            </a:endParaRPr>
          </a:p>
          <a:p>
            <a:pPr marL="457200" lvl="1" indent="0">
              <a:buNone/>
            </a:pPr>
            <a:r>
              <a:rPr lang="en-GB" dirty="0"/>
              <a:t> </a:t>
            </a:r>
            <a:r>
              <a:rPr lang="en-GB" u="sng" dirty="0"/>
              <a:t>Price new – Price old</a:t>
            </a:r>
          </a:p>
          <a:p>
            <a:pPr marL="457200" lvl="1" indent="0">
              <a:buNone/>
            </a:pPr>
            <a:r>
              <a:rPr lang="en-GB" dirty="0"/>
              <a:t>          Price old                          x 100</a:t>
            </a:r>
          </a:p>
          <a:p>
            <a:pPr marL="0" indent="0">
              <a:buNone/>
            </a:pPr>
            <a:endParaRPr lang="en-GB" dirty="0"/>
          </a:p>
        </p:txBody>
      </p:sp>
      <p:pic>
        <p:nvPicPr>
          <p:cNvPr id="4" name="Picture 3">
            <a:extLst>
              <a:ext uri="{FF2B5EF4-FFF2-40B4-BE49-F238E27FC236}">
                <a16:creationId xmlns:a16="http://schemas.microsoft.com/office/drawing/2014/main" id="{24AA7104-DE53-8D0D-3AD1-5C089ABCC7ED}"/>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F910A6E3-1ED1-83FA-6AF0-A56772C57F6A}"/>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E1854CE3-CD4D-89C8-8500-B0126D253ABF}"/>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4A6140-3130-ED9D-A392-2F2333525777}"/>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684728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Black" panose="020B0A04020102020204" pitchFamily="34" charset="0"/>
              </a:rPr>
              <a:t>Sample Edexcel A2 questions</a:t>
            </a:r>
          </a:p>
        </p:txBody>
      </p:sp>
      <p:pic>
        <p:nvPicPr>
          <p:cNvPr id="1026" name="Picture 2" descr="Question Mark, Pile, Questions, Symbol, Ask, Hel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0037" y="1600200"/>
            <a:ext cx="905192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A3FCE76-807C-1E1A-3A89-CB409DDB49D4}"/>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4" name="Picture 3">
            <a:extLst>
              <a:ext uri="{FF2B5EF4-FFF2-40B4-BE49-F238E27FC236}">
                <a16:creationId xmlns:a16="http://schemas.microsoft.com/office/drawing/2014/main" id="{74CA959B-9DF6-8B54-717C-8AC7C61F12A0}"/>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5" name="Footer Placeholder 2">
            <a:extLst>
              <a:ext uri="{FF2B5EF4-FFF2-40B4-BE49-F238E27FC236}">
                <a16:creationId xmlns:a16="http://schemas.microsoft.com/office/drawing/2014/main" id="{BBC63952-672E-0894-A588-C2AA125A7713}"/>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2801C81-3C59-FC4E-0E8F-9AFB90BFB5F7}"/>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637676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solidFill>
                  <a:schemeClr val="bg1"/>
                </a:solidFill>
              </a:rPr>
              <a:t>Case Study for sample question 1</a:t>
            </a:r>
          </a:p>
        </p:txBody>
      </p:sp>
      <p:pic>
        <p:nvPicPr>
          <p:cNvPr id="3" name="Picture 2"/>
          <p:cNvPicPr>
            <a:picLocks noChangeAspect="1"/>
          </p:cNvPicPr>
          <p:nvPr/>
        </p:nvPicPr>
        <p:blipFill>
          <a:blip r:embed="rId2"/>
          <a:stretch>
            <a:fillRect/>
          </a:stretch>
        </p:blipFill>
        <p:spPr>
          <a:xfrm>
            <a:off x="2015659" y="1436162"/>
            <a:ext cx="8160683" cy="5160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948BD411-2D8D-9906-E31C-BE794A94DBC4}"/>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104BFB82-B79F-F72D-A537-C4EECFC530D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FBAAB4B5-90F5-4B72-A64E-AE71AFC79228}"/>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8614492-0F47-BEB8-8F4D-DD8139AB1489}"/>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044020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solidFill>
                  <a:schemeClr val="bg1"/>
                </a:solidFill>
              </a:rPr>
              <a:t>Sample question 1</a:t>
            </a:r>
          </a:p>
        </p:txBody>
      </p:sp>
      <p:sp>
        <p:nvSpPr>
          <p:cNvPr id="5" name="Hexagon 4"/>
          <p:cNvSpPr/>
          <p:nvPr/>
        </p:nvSpPr>
        <p:spPr>
          <a:xfrm>
            <a:off x="228600" y="4354286"/>
            <a:ext cx="2743200" cy="2035628"/>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Knowledge 1</a:t>
            </a:r>
          </a:p>
        </p:txBody>
      </p:sp>
      <p:sp>
        <p:nvSpPr>
          <p:cNvPr id="6" name="Hexagon 5"/>
          <p:cNvSpPr/>
          <p:nvPr/>
        </p:nvSpPr>
        <p:spPr>
          <a:xfrm>
            <a:off x="3125561" y="4354286"/>
            <a:ext cx="2743200" cy="2035628"/>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Application 3</a:t>
            </a:r>
          </a:p>
        </p:txBody>
      </p:sp>
      <p:pic>
        <p:nvPicPr>
          <p:cNvPr id="3" name="Picture 2"/>
          <p:cNvPicPr>
            <a:picLocks noChangeAspect="1"/>
          </p:cNvPicPr>
          <p:nvPr/>
        </p:nvPicPr>
        <p:blipFill>
          <a:blip r:embed="rId2"/>
          <a:stretch>
            <a:fillRect/>
          </a:stretch>
        </p:blipFill>
        <p:spPr>
          <a:xfrm>
            <a:off x="838200" y="1670276"/>
            <a:ext cx="10515600" cy="2015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85960D77-E0AB-E492-86E4-5F26227C030B}"/>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7" name="Picture 6">
            <a:extLst>
              <a:ext uri="{FF2B5EF4-FFF2-40B4-BE49-F238E27FC236}">
                <a16:creationId xmlns:a16="http://schemas.microsoft.com/office/drawing/2014/main" id="{DE096D25-4D17-EDB3-C975-C78041DC317E}"/>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4ADB4998-023D-092E-E5D4-BF5566FB38CD}"/>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EFB5ADD-9DEF-8590-E759-FDFB4B09DD5D}"/>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335709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solidFill>
                  <a:schemeClr val="bg1"/>
                </a:solidFill>
              </a:rPr>
              <a:t>Answer to sample question 1</a:t>
            </a:r>
          </a:p>
        </p:txBody>
      </p:sp>
      <p:pic>
        <p:nvPicPr>
          <p:cNvPr id="3" name="Picture 2"/>
          <p:cNvPicPr>
            <a:picLocks noChangeAspect="1"/>
          </p:cNvPicPr>
          <p:nvPr/>
        </p:nvPicPr>
        <p:blipFill>
          <a:blip r:embed="rId2"/>
          <a:stretch>
            <a:fillRect/>
          </a:stretch>
        </p:blipFill>
        <p:spPr>
          <a:xfrm>
            <a:off x="1509286" y="1596997"/>
            <a:ext cx="9173428" cy="4942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6D5BF664-2182-0956-FDD0-877A8E8F2C6A}"/>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954BA05E-C044-4E31-B53F-09B3EED0C5ED}"/>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B6CDE814-7A28-F729-B41A-CED3102C84ED}"/>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6FC8065-27F2-8BD4-F5FA-B8BF614D2664}"/>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3681508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3952"/>
            <a:ext cx="10515600" cy="1325563"/>
          </a:xfrm>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t>Case study for question 2</a:t>
            </a:r>
          </a:p>
        </p:txBody>
      </p:sp>
      <p:pic>
        <p:nvPicPr>
          <p:cNvPr id="4" name="Content Placeholder 3"/>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838200" y="2105459"/>
            <a:ext cx="10515600" cy="3916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D7917121-567B-A765-D368-41FA5884D3A2}"/>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D7E15D49-5144-420F-62CA-ED94A1AAC0F3}"/>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38E2C1E7-842C-8B93-5445-2F9C2CA64616}"/>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670A329-EED0-E7ED-1DF9-694211129117}"/>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81863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GB" dirty="0"/>
              <a:t>You will need </a:t>
            </a:r>
            <a:r>
              <a:rPr lang="en-GB"/>
              <a:t>worksheet 1.2.4 </a:t>
            </a:r>
            <a:r>
              <a:rPr lang="en-GB" dirty="0"/>
              <a:t>for this lesson</a:t>
            </a:r>
          </a:p>
        </p:txBody>
      </p:sp>
      <p:pic>
        <p:nvPicPr>
          <p:cNvPr id="4" name="Content Placeholder 3"/>
          <p:cNvPicPr>
            <a:picLocks noGrp="1" noChangeAspect="1"/>
          </p:cNvPicPr>
          <p:nvPr>
            <p:ph idx="1"/>
          </p:nvPr>
        </p:nvPicPr>
        <p:blipFill>
          <a:blip r:embed="rId3"/>
          <a:stretch>
            <a:fillRect/>
          </a:stretch>
        </p:blipFill>
        <p:spPr>
          <a:xfrm>
            <a:off x="838200" y="2184745"/>
            <a:ext cx="10515600" cy="3633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29DDCFF2-5CF6-4D73-793B-B8D8616F07E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083193B2-E031-5A02-65D4-F0EF3DFDBCB0}"/>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AF095CE2-4CD5-AEA9-0112-19FEB0B01D3B}"/>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601F476-9153-ACB3-6508-0A435AB6F1CD}"/>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315005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t>Sample question 2</a:t>
            </a:r>
          </a:p>
        </p:txBody>
      </p:sp>
      <p:pic>
        <p:nvPicPr>
          <p:cNvPr id="4" name="Content Placeholder 3"/>
          <p:cNvPicPr>
            <a:picLocks noGrp="1" noChangeAspect="1"/>
          </p:cNvPicPr>
          <p:nvPr>
            <p:ph idx="1"/>
          </p:nvPr>
        </p:nvPicPr>
        <p:blipFill>
          <a:blip r:embed="rId2"/>
          <a:stretch>
            <a:fillRect/>
          </a:stretch>
        </p:blipFill>
        <p:spPr>
          <a:xfrm>
            <a:off x="857250" y="1806857"/>
            <a:ext cx="10496550" cy="2276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193766" y="4295295"/>
            <a:ext cx="3026229" cy="1905000"/>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2</a:t>
            </a:r>
          </a:p>
        </p:txBody>
      </p:sp>
      <p:sp>
        <p:nvSpPr>
          <p:cNvPr id="9" name="Hexagon 8"/>
          <p:cNvSpPr/>
          <p:nvPr/>
        </p:nvSpPr>
        <p:spPr>
          <a:xfrm>
            <a:off x="3219995" y="4295295"/>
            <a:ext cx="2928257" cy="1894114"/>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148252" y="4320123"/>
            <a:ext cx="2928257" cy="1839685"/>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9076509" y="4320122"/>
            <a:ext cx="2928257" cy="1839685"/>
          </a:xfrm>
          <a:prstGeom prst="hex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65250F5-7D8B-8507-1822-70242AEB4EB7}"/>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8C694407-8CDC-E7F1-BE92-5833E516D82B}"/>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EFC1BC37-DF4C-CDF7-618D-90E114C142BD}"/>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83537F3-467C-7D3F-5A74-D0FF0ACBFD3E}"/>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666721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pPr algn="ctr"/>
            <a:r>
              <a:rPr lang="en-GB" dirty="0">
                <a:solidFill>
                  <a:schemeClr val="bg1"/>
                </a:solidFill>
              </a:rPr>
              <a:t>Answer sample question 2</a:t>
            </a:r>
          </a:p>
        </p:txBody>
      </p:sp>
      <p:pic>
        <p:nvPicPr>
          <p:cNvPr id="4" name="Content Placeholder 3"/>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1845135"/>
            <a:ext cx="5181600" cy="4312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3"/>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0" y="1845135"/>
            <a:ext cx="5181600" cy="318952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61793" y="5189107"/>
            <a:ext cx="4592007" cy="449406"/>
          </a:xfrm>
          <a:prstGeom prst="rect">
            <a:avLst/>
          </a:prstGeom>
        </p:spPr>
      </p:pic>
      <p:pic>
        <p:nvPicPr>
          <p:cNvPr id="3" name="Picture 2">
            <a:extLst>
              <a:ext uri="{FF2B5EF4-FFF2-40B4-BE49-F238E27FC236}">
                <a16:creationId xmlns:a16="http://schemas.microsoft.com/office/drawing/2014/main" id="{4E9FB6C5-D345-3B2F-6997-E3C62636B495}"/>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F3603760-24FD-4D2F-DF79-EE9F4D500563}"/>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61D925D2-E84B-C84A-6960-20CB88ADE955}"/>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B5FACF5-BA52-986E-99B2-C0B28FBDEED6}"/>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554063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357" y="103868"/>
            <a:ext cx="10515600" cy="1325563"/>
          </a:xfrm>
        </p:spPr>
        <p:txBody>
          <a:bodyPr/>
          <a:lstStyle/>
          <a:p>
            <a:r>
              <a:rPr lang="en-GB" dirty="0"/>
              <a:t>Peer / self marking grid for 12 mark question</a:t>
            </a:r>
          </a:p>
        </p:txBody>
      </p:sp>
      <p:graphicFrame>
        <p:nvGraphicFramePr>
          <p:cNvPr id="4" name="Content Placeholder 3"/>
          <p:cNvGraphicFramePr>
            <a:graphicFrameLocks noGrp="1"/>
          </p:cNvGraphicFramePr>
          <p:nvPr>
            <p:ph idx="1"/>
          </p:nvPr>
        </p:nvGraphicFramePr>
        <p:xfrm>
          <a:off x="615043" y="1207316"/>
          <a:ext cx="10961914" cy="5400040"/>
        </p:xfrm>
        <a:graphic>
          <a:graphicData uri="http://schemas.openxmlformats.org/drawingml/2006/table">
            <a:tbl>
              <a:tblPr firstRow="1" bandRow="1">
                <a:tableStyleId>{5C22544A-7EE6-4342-B048-85BDC9FD1C3A}</a:tableStyleId>
              </a:tblPr>
              <a:tblGrid>
                <a:gridCol w="2107274">
                  <a:extLst>
                    <a:ext uri="{9D8B030D-6E8A-4147-A177-3AD203B41FA5}">
                      <a16:colId xmlns:a16="http://schemas.microsoft.com/office/drawing/2014/main" val="1611320386"/>
                    </a:ext>
                  </a:extLst>
                </a:gridCol>
                <a:gridCol w="8854640">
                  <a:extLst>
                    <a:ext uri="{9D8B030D-6E8A-4147-A177-3AD203B41FA5}">
                      <a16:colId xmlns:a16="http://schemas.microsoft.com/office/drawing/2014/main" val="371310915"/>
                    </a:ext>
                  </a:extLst>
                </a:gridCol>
              </a:tblGrid>
              <a:tr h="370840">
                <a:tc>
                  <a:txBody>
                    <a:bodyPr/>
                    <a:lstStyle/>
                    <a:p>
                      <a:r>
                        <a:rPr lang="en-GB" dirty="0"/>
                        <a:t>Mark</a:t>
                      </a:r>
                      <a:endParaRPr lang="en-GB"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GB" dirty="0">
                        <a:solidFill>
                          <a:schemeClr val="accent2">
                            <a:lumMod val="50000"/>
                          </a:schemeClr>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8739798"/>
                  </a:ext>
                </a:extLst>
              </a:tr>
              <a:tr h="370840">
                <a:tc>
                  <a:txBody>
                    <a:bodyPr/>
                    <a:lstStyle/>
                    <a:p>
                      <a:r>
                        <a:rPr lang="en-GB" dirty="0"/>
                        <a:t>1-2 marks</a:t>
                      </a:r>
                      <a:endParaRPr lang="en-GB"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GB" b="1" dirty="0"/>
                        <a:t>Limited</a:t>
                      </a:r>
                      <a:r>
                        <a:rPr lang="en-GB" b="1" baseline="0" dirty="0"/>
                        <a:t> knowledge and some recall of business theory, answer may not be in context </a:t>
                      </a:r>
                    </a:p>
                    <a:p>
                      <a:r>
                        <a:rPr lang="en-GB" b="0" i="1" baseline="0" dirty="0"/>
                        <a:t>What went well: You used business terms correctly</a:t>
                      </a:r>
                    </a:p>
                    <a:p>
                      <a:r>
                        <a:rPr lang="en-GB" b="0" i="1" baseline="0" dirty="0"/>
                        <a:t>Even better if: You had discussed the business context given in the case study</a:t>
                      </a:r>
                      <a:endParaRPr lang="en-GB" b="0" i="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080887"/>
                  </a:ext>
                </a:extLst>
              </a:tr>
              <a:tr h="768804">
                <a:tc>
                  <a:txBody>
                    <a:bodyPr/>
                    <a:lstStyle/>
                    <a:p>
                      <a:r>
                        <a:rPr lang="en-GB" dirty="0"/>
                        <a:t>3-4 marks</a:t>
                      </a:r>
                      <a:endParaRPr lang="en-GB"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effectLst/>
                        </a:rPr>
                        <a:t>Comments are in context, and chains of reason are present but very basic. Unbalanced argument, only discusses</a:t>
                      </a:r>
                      <a:r>
                        <a:rPr lang="en-GB" sz="1800" b="1" kern="1200" baseline="0" dirty="0">
                          <a:effectLst/>
                        </a:rPr>
                        <a:t> one side.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kern="1200" baseline="0" dirty="0">
                          <a:effectLst/>
                        </a:rPr>
                        <a:t>What went well: You were able to give chains of reason in context in your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i="1" kern="1200" baseline="0" dirty="0">
                          <a:effectLst/>
                        </a:rPr>
                        <a:t>Even better if: You had given both sides of the argument</a:t>
                      </a:r>
                      <a:endParaRPr lang="en-GB" i="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9243059"/>
                  </a:ext>
                </a:extLst>
              </a:tr>
              <a:tr h="370840">
                <a:tc>
                  <a:txBody>
                    <a:bodyPr/>
                    <a:lstStyle/>
                    <a:p>
                      <a:r>
                        <a:rPr lang="en-GB" dirty="0"/>
                        <a:t>5-8</a:t>
                      </a:r>
                      <a:r>
                        <a:rPr lang="en-GB" baseline="0" dirty="0"/>
                        <a:t> </a:t>
                      </a:r>
                      <a:r>
                        <a:rPr lang="en-GB" dirty="0"/>
                        <a:t>marks</a:t>
                      </a:r>
                      <a:endParaRPr lang="en-GB"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GB" b="1" dirty="0"/>
                        <a:t>Chains of reason are complete and argument shows both sides. Answer is in context, an</a:t>
                      </a:r>
                      <a:r>
                        <a:rPr lang="en-GB" b="1" baseline="0" dirty="0"/>
                        <a:t> attempt at a assessment using numerical data given in the case study.</a:t>
                      </a:r>
                    </a:p>
                    <a:p>
                      <a:r>
                        <a:rPr lang="en-GB" i="1" baseline="0" dirty="0"/>
                        <a:t>What went well: Your analysis was shown in your chains of reason</a:t>
                      </a:r>
                    </a:p>
                    <a:p>
                      <a:r>
                        <a:rPr lang="en-GB" i="1" baseline="0" dirty="0"/>
                        <a:t>Even better if: You had reached a supported judgement</a:t>
                      </a:r>
                      <a:endParaRPr lang="en-GB" i="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1594491"/>
                  </a:ext>
                </a:extLst>
              </a:tr>
              <a:tr h="370840">
                <a:tc>
                  <a:txBody>
                    <a:bodyPr/>
                    <a:lstStyle/>
                    <a:p>
                      <a:r>
                        <a:rPr lang="en-GB" dirty="0"/>
                        <a:t>9-12marks</a:t>
                      </a:r>
                      <a:endParaRPr lang="en-GB"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GB" b="1" dirty="0"/>
                        <a:t>Accurate understanding and knowledge. Logical</a:t>
                      </a:r>
                      <a:r>
                        <a:rPr lang="en-GB" b="1" baseline="0" dirty="0"/>
                        <a:t> chains of reason, balanced argument, in context leading to a supported judgement</a:t>
                      </a:r>
                    </a:p>
                    <a:p>
                      <a:r>
                        <a:rPr lang="en-GB" i="1" baseline="0" dirty="0"/>
                        <a:t>What went well: You had logical chains of reason showing cause and effect which led to a supported judgement</a:t>
                      </a:r>
                    </a:p>
                    <a:p>
                      <a:r>
                        <a:rPr lang="en-GB" i="1" baseline="0" dirty="0"/>
                        <a:t>Even better if: You had used more numerical data from the case study to support your arguments</a:t>
                      </a:r>
                      <a:endParaRPr lang="en-GB" i="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3324823"/>
                  </a:ext>
                </a:extLst>
              </a:tr>
            </a:tbl>
          </a:graphicData>
        </a:graphic>
      </p:graphicFrame>
      <p:pic>
        <p:nvPicPr>
          <p:cNvPr id="3" name="Picture 2">
            <a:extLst>
              <a:ext uri="{FF2B5EF4-FFF2-40B4-BE49-F238E27FC236}">
                <a16:creationId xmlns:a16="http://schemas.microsoft.com/office/drawing/2014/main" id="{CD3F742F-5D1C-0852-8C89-A753232009E3}"/>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44C48BF8-D615-1BB6-36D7-BFA2E32F51A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63AAC12E-5EAC-9DC6-0FD7-1AB63BC6B012}"/>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775F0B0-A421-5CD7-3D6D-C850EB68B194}"/>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751426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55057" y="3353713"/>
            <a:ext cx="4848216" cy="323214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2857500"/>
          </a:xfrm>
          <a:prstGeom prst="rect">
            <a:avLst/>
          </a:prstGeom>
        </p:spPr>
      </p:pic>
      <p:pic>
        <p:nvPicPr>
          <p:cNvPr id="2" name="Picture 1">
            <a:extLst>
              <a:ext uri="{FF2B5EF4-FFF2-40B4-BE49-F238E27FC236}">
                <a16:creationId xmlns:a16="http://schemas.microsoft.com/office/drawing/2014/main" id="{4D2A46AE-F129-DDE4-EB18-BAF6B4FCB7D2}"/>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3" name="Picture 2">
            <a:extLst>
              <a:ext uri="{FF2B5EF4-FFF2-40B4-BE49-F238E27FC236}">
                <a16:creationId xmlns:a16="http://schemas.microsoft.com/office/drawing/2014/main" id="{0D8F55CE-D33E-9121-43B3-1D668C2C7F67}"/>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BABE0687-1283-556C-A70A-EB0B80469398}"/>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A4A8099-202D-790C-7958-57E8F2F68B29}"/>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312162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From Edexcel</a:t>
            </a:r>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lstStyle/>
          <a:p>
            <a:pPr marL="0" indent="0">
              <a:buNone/>
            </a:pPr>
            <a:r>
              <a:rPr lang="en-GB" dirty="0"/>
              <a:t>a) Calculation of price elasticity of demand</a:t>
            </a:r>
          </a:p>
          <a:p>
            <a:pPr marL="0" indent="0">
              <a:buNone/>
            </a:pPr>
            <a:r>
              <a:rPr lang="en-GB" dirty="0"/>
              <a:t>b) Interpretation of numerical values of price elasticity of demand</a:t>
            </a:r>
          </a:p>
          <a:p>
            <a:pPr marL="0" indent="0">
              <a:buNone/>
            </a:pPr>
            <a:r>
              <a:rPr lang="en-GB" dirty="0"/>
              <a:t>c) The factors influencing price elasticity of demand</a:t>
            </a:r>
          </a:p>
          <a:p>
            <a:pPr marL="0" indent="0">
              <a:buNone/>
            </a:pPr>
            <a:r>
              <a:rPr lang="en-GB" dirty="0"/>
              <a:t>d) The significance of price elasticity of demand to businesses in terms of implications for pricing</a:t>
            </a:r>
          </a:p>
          <a:p>
            <a:pPr marL="0" indent="0">
              <a:buNone/>
            </a:pPr>
            <a:r>
              <a:rPr lang="en-GB" dirty="0"/>
              <a:t>e) Calculation and interpretation of the relationship between price elasticity of demand and total revenue</a:t>
            </a:r>
          </a:p>
        </p:txBody>
      </p:sp>
      <p:pic>
        <p:nvPicPr>
          <p:cNvPr id="4" name="Picture 3">
            <a:extLst>
              <a:ext uri="{FF2B5EF4-FFF2-40B4-BE49-F238E27FC236}">
                <a16:creationId xmlns:a16="http://schemas.microsoft.com/office/drawing/2014/main" id="{0E7B7B86-DB8F-8F54-9259-8D9F870C767A}"/>
              </a:ext>
            </a:extLst>
          </p:cNvPr>
          <p:cNvPicPr>
            <a:picLocks noChangeAspect="1"/>
          </p:cNvPicPr>
          <p:nvPr/>
        </p:nvPicPr>
        <p:blipFill>
          <a:blip r:embed="rId2"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5" name="Picture 4">
            <a:extLst>
              <a:ext uri="{FF2B5EF4-FFF2-40B4-BE49-F238E27FC236}">
                <a16:creationId xmlns:a16="http://schemas.microsoft.com/office/drawing/2014/main" id="{F51DC95A-C113-E174-AC57-2AA5EB6BC602}"/>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6" name="Footer Placeholder 2">
            <a:extLst>
              <a:ext uri="{FF2B5EF4-FFF2-40B4-BE49-F238E27FC236}">
                <a16:creationId xmlns:a16="http://schemas.microsoft.com/office/drawing/2014/main" id="{C417EB3C-CC8F-A926-B65C-D99CA917EAA2}"/>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1664C8B-CC08-1951-FBA1-07BA9ACD6698}"/>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899270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Starter</a:t>
            </a:r>
          </a:p>
        </p:txBody>
      </p:sp>
      <p:sp>
        <p:nvSpPr>
          <p:cNvPr id="3" name="Content Placeholder 2"/>
          <p:cNvSpPr>
            <a:spLocks noGrp="1"/>
          </p:cNvSpPr>
          <p:nvPr>
            <p:ph idx="1"/>
          </p:nvPr>
        </p:nvSpPr>
        <p:spPr>
          <a:xfrm>
            <a:off x="838200" y="1825625"/>
            <a:ext cx="10515600" cy="771801"/>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r>
              <a:rPr lang="en-GB" dirty="0"/>
              <a:t>If the price of a Big Mac goes up to £10 will there be an impact on demand? Will customers still buy Big Macs?</a:t>
            </a:r>
          </a:p>
        </p:txBody>
      </p:sp>
      <p:pic>
        <p:nvPicPr>
          <p:cNvPr id="5" name="Picture 4"/>
          <p:cNvPicPr>
            <a:picLocks noChangeAspect="1"/>
          </p:cNvPicPr>
          <p:nvPr/>
        </p:nvPicPr>
        <p:blipFill>
          <a:blip r:embed="rId3"/>
          <a:stretch>
            <a:fillRect/>
          </a:stretch>
        </p:blipFill>
        <p:spPr>
          <a:xfrm>
            <a:off x="838200" y="3250507"/>
            <a:ext cx="2286198" cy="1973751"/>
          </a:xfrm>
          <a:prstGeom prst="rect">
            <a:avLst/>
          </a:prstGeom>
        </p:spPr>
      </p:pic>
      <p:pic>
        <p:nvPicPr>
          <p:cNvPr id="6" name="Picture 5"/>
          <p:cNvPicPr>
            <a:picLocks noChangeAspect="1"/>
          </p:cNvPicPr>
          <p:nvPr/>
        </p:nvPicPr>
        <p:blipFill>
          <a:blip r:embed="rId3"/>
          <a:stretch>
            <a:fillRect/>
          </a:stretch>
        </p:blipFill>
        <p:spPr>
          <a:xfrm>
            <a:off x="3349388" y="2732363"/>
            <a:ext cx="2286198" cy="1973751"/>
          </a:xfrm>
          <a:prstGeom prst="rect">
            <a:avLst/>
          </a:prstGeom>
        </p:spPr>
      </p:pic>
      <p:pic>
        <p:nvPicPr>
          <p:cNvPr id="7" name="Picture 6"/>
          <p:cNvPicPr>
            <a:picLocks noChangeAspect="1"/>
          </p:cNvPicPr>
          <p:nvPr/>
        </p:nvPicPr>
        <p:blipFill>
          <a:blip r:embed="rId3"/>
          <a:stretch>
            <a:fillRect/>
          </a:stretch>
        </p:blipFill>
        <p:spPr>
          <a:xfrm>
            <a:off x="5860576" y="3719238"/>
            <a:ext cx="2286198" cy="1973751"/>
          </a:xfrm>
          <a:prstGeom prst="rect">
            <a:avLst/>
          </a:prstGeom>
        </p:spPr>
      </p:pic>
      <p:pic>
        <p:nvPicPr>
          <p:cNvPr id="8" name="Picture 7"/>
          <p:cNvPicPr>
            <a:picLocks noChangeAspect="1"/>
          </p:cNvPicPr>
          <p:nvPr/>
        </p:nvPicPr>
        <p:blipFill>
          <a:blip r:embed="rId3"/>
          <a:stretch>
            <a:fillRect/>
          </a:stretch>
        </p:blipFill>
        <p:spPr>
          <a:xfrm>
            <a:off x="8769527" y="2905950"/>
            <a:ext cx="2286198" cy="1973751"/>
          </a:xfrm>
          <a:prstGeom prst="rect">
            <a:avLst/>
          </a:prstGeom>
        </p:spPr>
      </p:pic>
      <p:pic>
        <p:nvPicPr>
          <p:cNvPr id="4" name="Picture 3">
            <a:extLst>
              <a:ext uri="{FF2B5EF4-FFF2-40B4-BE49-F238E27FC236}">
                <a16:creationId xmlns:a16="http://schemas.microsoft.com/office/drawing/2014/main" id="{EEA685E5-A861-7A4E-A3CB-D48AE7B7E3FE}"/>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9" name="Picture 8">
            <a:extLst>
              <a:ext uri="{FF2B5EF4-FFF2-40B4-BE49-F238E27FC236}">
                <a16:creationId xmlns:a16="http://schemas.microsoft.com/office/drawing/2014/main" id="{9B4D025F-F205-0FC1-E1A4-6F8EE80B1F8D}"/>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10" name="Footer Placeholder 2">
            <a:extLst>
              <a:ext uri="{FF2B5EF4-FFF2-40B4-BE49-F238E27FC236}">
                <a16:creationId xmlns:a16="http://schemas.microsoft.com/office/drawing/2014/main" id="{822DFFB5-98E2-45A8-1B6A-F066BF0A4497}"/>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1179D86-8FA6-E0CD-18FE-650D1EBE77BB}"/>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1032781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The link between demand and price</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When prices go up, customers demand less. That statement makes logical sense and all businesses know this, so they try to avoid putting prices up.</a:t>
            </a:r>
          </a:p>
          <a:p>
            <a:r>
              <a:rPr lang="en-GB" dirty="0"/>
              <a:t>If the business costs rise they try and absorb the costs so that the customers do not have to pay more, because this will affect demand for their product.</a:t>
            </a:r>
          </a:p>
          <a:p>
            <a:r>
              <a:rPr lang="en-GB" dirty="0"/>
              <a:t>For example if McDonald’s put up the price of a Big Mac to £10 customer demand will decrease, sales revenue for that product will decrease and profits will decrease.</a:t>
            </a:r>
          </a:p>
          <a:p>
            <a:r>
              <a:rPr lang="en-GB" dirty="0"/>
              <a:t>There is another argument that customers may switch to an available substitute, and it may be McDonald’s Chicken Nuggets or the customer may switch to Burger King.</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07040" y="5489892"/>
            <a:ext cx="1584960" cy="128778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31387" y="365125"/>
            <a:ext cx="2360613" cy="1460500"/>
          </a:xfrm>
          <a:prstGeom prst="rect">
            <a:avLst/>
          </a:prstGeom>
        </p:spPr>
      </p:pic>
      <p:pic>
        <p:nvPicPr>
          <p:cNvPr id="6" name="Picture 5">
            <a:extLst>
              <a:ext uri="{FF2B5EF4-FFF2-40B4-BE49-F238E27FC236}">
                <a16:creationId xmlns:a16="http://schemas.microsoft.com/office/drawing/2014/main" id="{5C9F9810-A859-6303-9DB5-D83FB67F5ED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7" name="Picture 6">
            <a:extLst>
              <a:ext uri="{FF2B5EF4-FFF2-40B4-BE49-F238E27FC236}">
                <a16:creationId xmlns:a16="http://schemas.microsoft.com/office/drawing/2014/main" id="{034B3F62-9A11-0833-E156-6593B7722211}"/>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8" name="Footer Placeholder 2">
            <a:extLst>
              <a:ext uri="{FF2B5EF4-FFF2-40B4-BE49-F238E27FC236}">
                <a16:creationId xmlns:a16="http://schemas.microsoft.com/office/drawing/2014/main" id="{B8F9E619-6D49-E191-AB0A-7B437E6305A4}"/>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608A0C-2E7C-3DE6-EA8A-48638880DD15}"/>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18721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solidFill>
                  <a:schemeClr val="tx1"/>
                </a:solidFill>
              </a:rPr>
              <a:t>Definition: PED</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sz="3200" dirty="0"/>
              <a:t>PED stands for price elasticity of demand</a:t>
            </a:r>
          </a:p>
          <a:p>
            <a:r>
              <a:rPr lang="en-GB" sz="3200" dirty="0"/>
              <a:t>PED measures the responsiveness of demand to a change in price</a:t>
            </a:r>
          </a:p>
          <a:p>
            <a:r>
              <a:rPr lang="en-GB" sz="3200" dirty="0"/>
              <a:t>PED can be either </a:t>
            </a:r>
            <a:r>
              <a:rPr lang="en-GB" sz="3200" dirty="0">
                <a:latin typeface="Arial Black" panose="020B0A04020102020204" pitchFamily="34" charset="0"/>
              </a:rPr>
              <a:t>elastic</a:t>
            </a:r>
            <a:r>
              <a:rPr lang="en-GB" sz="3200" dirty="0"/>
              <a:t> or </a:t>
            </a:r>
            <a:r>
              <a:rPr lang="en-GB" sz="3200" dirty="0">
                <a:latin typeface="Arial Black" panose="020B0A04020102020204" pitchFamily="34" charset="0"/>
              </a:rPr>
              <a:t>inelastic</a:t>
            </a:r>
          </a:p>
          <a:p>
            <a:r>
              <a:rPr lang="en-GB" sz="3200" dirty="0"/>
              <a:t>PED values can be calculated so that you can work out if a product or service has elastic or inelastic demand</a:t>
            </a:r>
          </a:p>
          <a:p>
            <a:r>
              <a:rPr lang="en-GB" sz="3200" dirty="0"/>
              <a:t>PED values are always a minus</a:t>
            </a:r>
          </a:p>
        </p:txBody>
      </p:sp>
      <p:pic>
        <p:nvPicPr>
          <p:cNvPr id="4" name="Picture 3"/>
          <p:cNvPicPr>
            <a:picLocks noChangeAspect="1"/>
          </p:cNvPicPr>
          <p:nvPr/>
        </p:nvPicPr>
        <p:blipFill>
          <a:blip r:embed="rId2"/>
          <a:stretch>
            <a:fillRect/>
          </a:stretch>
        </p:blipFill>
        <p:spPr>
          <a:xfrm>
            <a:off x="9829800" y="4394576"/>
            <a:ext cx="2362200" cy="2435258"/>
          </a:xfrm>
          <a:prstGeom prst="rect">
            <a:avLst/>
          </a:prstGeom>
        </p:spPr>
      </p:pic>
      <p:pic>
        <p:nvPicPr>
          <p:cNvPr id="5" name="Picture 4">
            <a:extLst>
              <a:ext uri="{FF2B5EF4-FFF2-40B4-BE49-F238E27FC236}">
                <a16:creationId xmlns:a16="http://schemas.microsoft.com/office/drawing/2014/main" id="{F943DD69-F67B-A077-83EE-C5156B5A9F3E}"/>
              </a:ext>
            </a:extLst>
          </p:cNvPr>
          <p:cNvPicPr>
            <a:picLocks noChangeAspect="1"/>
          </p:cNvPicPr>
          <p:nvPr/>
        </p:nvPicPr>
        <p:blipFill>
          <a:blip r:embed="rId3" cstate="print">
            <a:alphaModFix amt="5000"/>
            <a:extLst>
              <a:ext uri="{28A0092B-C50C-407E-A947-70E740481C1C}">
                <a14:useLocalDpi xmlns:a14="http://schemas.microsoft.com/office/drawing/2010/main" val="0"/>
              </a:ext>
            </a:extLst>
          </a:blip>
          <a:stretch>
            <a:fillRect/>
          </a:stretch>
        </p:blipFill>
        <p:spPr>
          <a:xfrm>
            <a:off x="1187686" y="1585218"/>
            <a:ext cx="7695738" cy="3098355"/>
          </a:xfrm>
          <a:prstGeom prst="rect">
            <a:avLst/>
          </a:prstGeom>
        </p:spPr>
      </p:pic>
      <p:pic>
        <p:nvPicPr>
          <p:cNvPr id="6" name="Picture 5">
            <a:extLst>
              <a:ext uri="{FF2B5EF4-FFF2-40B4-BE49-F238E27FC236}">
                <a16:creationId xmlns:a16="http://schemas.microsoft.com/office/drawing/2014/main" id="{4EDA2537-9D59-DB53-110D-6871624FDC7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5283238" y="65848"/>
            <a:ext cx="933411" cy="375797"/>
          </a:xfrm>
          <a:prstGeom prst="rect">
            <a:avLst/>
          </a:prstGeom>
        </p:spPr>
      </p:pic>
      <p:sp>
        <p:nvSpPr>
          <p:cNvPr id="7" name="Footer Placeholder 2">
            <a:extLst>
              <a:ext uri="{FF2B5EF4-FFF2-40B4-BE49-F238E27FC236}">
                <a16:creationId xmlns:a16="http://schemas.microsoft.com/office/drawing/2014/main" id="{0C8B6072-FC72-1A56-C911-DB6FC600CEEC}"/>
              </a:ext>
            </a:extLst>
          </p:cNvPr>
          <p:cNvSpPr txBox="1">
            <a:spLocks/>
          </p:cNvSpPr>
          <p:nvPr/>
        </p:nvSpPr>
        <p:spPr>
          <a:xfrm>
            <a:off x="2038349" y="6594923"/>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BCD2D98-3A8E-50DE-05ED-8522D1A999D5}"/>
              </a:ext>
            </a:extLst>
          </p:cNvPr>
          <p:cNvSpPr txBox="1"/>
          <p:nvPr/>
        </p:nvSpPr>
        <p:spPr>
          <a:xfrm>
            <a:off x="7359424" y="6627168"/>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spTree>
    <p:extLst>
      <p:ext uri="{BB962C8B-B14F-4D97-AF65-F5344CB8AC3E}">
        <p14:creationId xmlns:p14="http://schemas.microsoft.com/office/powerpoint/2010/main" val="2129334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436DC3638E3742B0B79B63F34FDF66" ma:contentTypeVersion="3" ma:contentTypeDescription="Create a new document." ma:contentTypeScope="" ma:versionID="d64795dab92fb0753da3ac3dcea45ebb">
  <xsd:schema xmlns:xsd="http://www.w3.org/2001/XMLSchema" xmlns:xs="http://www.w3.org/2001/XMLSchema" xmlns:p="http://schemas.microsoft.com/office/2006/metadata/properties" xmlns:ns2="f8e32401-6fd2-4ce4-872f-f2e7513af3c3" targetNamespace="http://schemas.microsoft.com/office/2006/metadata/properties" ma:root="true" ma:fieldsID="c461cdc0747bd0c959b2f0c83f7c3984" ns2:_="">
    <xsd:import namespace="f8e32401-6fd2-4ce4-872f-f2e7513af3c3"/>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32401-6fd2-4ce4-872f-f2e7513af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794497-CBDF-487F-B429-19121E25EBE7}">
  <ds:schemaRefs>
    <ds:schemaRef ds:uri="http://schemas.microsoft.com/sharepoint/v3/contenttype/forms"/>
  </ds:schemaRefs>
</ds:datastoreItem>
</file>

<file path=customXml/itemProps2.xml><?xml version="1.0" encoding="utf-8"?>
<ds:datastoreItem xmlns:ds="http://schemas.openxmlformats.org/officeDocument/2006/customXml" ds:itemID="{1FD78B91-5E60-4B17-866C-BE3B0FC129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e32401-6fd2-4ce4-872f-f2e7513af3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A4353C-7624-4191-9DC4-D6D919E770C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1096</TotalTime>
  <Words>4036</Words>
  <Application>Microsoft Office PowerPoint</Application>
  <PresentationFormat>Widescreen</PresentationFormat>
  <Paragraphs>474</Paragraphs>
  <Slides>53</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53</vt:i4>
      </vt:variant>
    </vt:vector>
  </HeadingPairs>
  <TitlesOfParts>
    <vt:vector size="65" baseType="lpstr">
      <vt:lpstr>Accent SF</vt:lpstr>
      <vt:lpstr>Arial</vt:lpstr>
      <vt:lpstr>Arial Black</vt:lpstr>
      <vt:lpstr>Arial Rounded MT Bold</vt:lpstr>
      <vt:lpstr>Calibri</vt:lpstr>
      <vt:lpstr>Calibri Light</vt:lpstr>
      <vt:lpstr>gg sans</vt:lpstr>
      <vt:lpstr>Times New Roman</vt:lpstr>
      <vt:lpstr>Office Theme</vt:lpstr>
      <vt:lpstr>1_Office Theme</vt:lpstr>
      <vt:lpstr>3_Office Theme</vt:lpstr>
      <vt:lpstr>2_Office Theme</vt:lpstr>
      <vt:lpstr>PowerPoint Presentation</vt:lpstr>
      <vt:lpstr>Theme 1 Retrieval Challenge Matrix</vt:lpstr>
      <vt:lpstr>Calculators will be needed for this topic</vt:lpstr>
      <vt:lpstr>A ruler and coloured pens are needed for this topic</vt:lpstr>
      <vt:lpstr>You will need worksheet 1.2.4 for this lesson</vt:lpstr>
      <vt:lpstr>From Edexcel</vt:lpstr>
      <vt:lpstr>Starter</vt:lpstr>
      <vt:lpstr>The link between demand and price</vt:lpstr>
      <vt:lpstr>Definition: PED</vt:lpstr>
      <vt:lpstr>PowerPoint Presentation</vt:lpstr>
      <vt:lpstr>PED calculations Top Tips</vt:lpstr>
      <vt:lpstr>PED formula</vt:lpstr>
      <vt:lpstr>% change in price formula</vt:lpstr>
      <vt:lpstr>Example calculations % change</vt:lpstr>
      <vt:lpstr>Example calculations % change - answers</vt:lpstr>
      <vt:lpstr>Example PED Calculation: sunglasses shop</vt:lpstr>
      <vt:lpstr>Example PED calculation steps</vt:lpstr>
      <vt:lpstr>How to interpret your PED value</vt:lpstr>
      <vt:lpstr>Answer to the example PED calculation: sunglasses shop</vt:lpstr>
      <vt:lpstr>PowerPoint Presentation</vt:lpstr>
      <vt:lpstr>Elastic Demand</vt:lpstr>
      <vt:lpstr>Elastic Demand and calculations</vt:lpstr>
      <vt:lpstr>Inelastic Demand</vt:lpstr>
      <vt:lpstr>Inelastic demand explained</vt:lpstr>
      <vt:lpstr>Inelastic demand and calculations</vt:lpstr>
      <vt:lpstr>Example PED calculation 1</vt:lpstr>
      <vt:lpstr>Example PED calculation 1 answer</vt:lpstr>
      <vt:lpstr>Example PED calculation 2</vt:lpstr>
      <vt:lpstr>Example PED calculation 2 - answer</vt:lpstr>
      <vt:lpstr>Example PED calculation 3</vt:lpstr>
      <vt:lpstr>Example PED calculation 3 - answer</vt:lpstr>
      <vt:lpstr>PowerPoint Presentation</vt:lpstr>
      <vt:lpstr>Availability of substitutes</vt:lpstr>
      <vt:lpstr>Frequency of purchase</vt:lpstr>
      <vt:lpstr>Necessities (staple goods)</vt:lpstr>
      <vt:lpstr>Luxury goods</vt:lpstr>
      <vt:lpstr>PowerPoint Presentation</vt:lpstr>
      <vt:lpstr>Competitive pricing</vt:lpstr>
      <vt:lpstr>Skimming pricing</vt:lpstr>
      <vt:lpstr>PowerPoint Presentation</vt:lpstr>
      <vt:lpstr>PED and total revenue</vt:lpstr>
      <vt:lpstr>Plenary Quiz</vt:lpstr>
      <vt:lpstr>Plenary Quiz Answers</vt:lpstr>
      <vt:lpstr>Summary of formulae to learn</vt:lpstr>
      <vt:lpstr>Sample Edexcel A2 questions</vt:lpstr>
      <vt:lpstr>Case Study for sample question 1</vt:lpstr>
      <vt:lpstr>Sample question 1</vt:lpstr>
      <vt:lpstr>Answer to sample question 1</vt:lpstr>
      <vt:lpstr>Case study for question 2</vt:lpstr>
      <vt:lpstr>Sample question 2</vt:lpstr>
      <vt:lpstr>Answer sample question 2</vt:lpstr>
      <vt:lpstr>Peer / self marking grid for 12 mark question</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Chezka Mae Madrona</cp:lastModifiedBy>
  <cp:revision>166</cp:revision>
  <dcterms:created xsi:type="dcterms:W3CDTF">2017-05-29T18:04:54Z</dcterms:created>
  <dcterms:modified xsi:type="dcterms:W3CDTF">2025-03-17T12:31:54Z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0x0101002C436DC3638E3742B0B79B63F34FDF66</vt:lpwstr>
  </property>
</Properties>
</file>