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84" r:id="rId5"/>
    <p:sldId id="314" r:id="rId6"/>
    <p:sldId id="282" r:id="rId7"/>
    <p:sldId id="286" r:id="rId8"/>
    <p:sldId id="288" r:id="rId9"/>
    <p:sldId id="268" r:id="rId10"/>
    <p:sldId id="270" r:id="rId11"/>
    <p:sldId id="272" r:id="rId12"/>
    <p:sldId id="273" r:id="rId13"/>
    <p:sldId id="274" r:id="rId14"/>
    <p:sldId id="275" r:id="rId15"/>
    <p:sldId id="276" r:id="rId16"/>
    <p:sldId id="278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4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42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8825" y="457200"/>
            <a:ext cx="2743200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8825" y="2057400"/>
            <a:ext cx="2743200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62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045" y="447038"/>
            <a:ext cx="2598980" cy="161036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3045" y="2033195"/>
            <a:ext cx="2598980" cy="38357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949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6" y="365127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015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16075" y="365125"/>
            <a:ext cx="6356426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48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345628" y="6381329"/>
            <a:ext cx="1325827" cy="365125"/>
          </a:xfrm>
        </p:spPr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54714" y="6381329"/>
            <a:ext cx="198874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118028" y="6381329"/>
            <a:ext cx="1325827" cy="365125"/>
          </a:xfrm>
        </p:spPr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25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667896"/>
            <a:ext cx="8726215" cy="2589904"/>
          </a:xfrm>
          <a:noFill/>
          <a:ln w="76200">
            <a:noFill/>
          </a:ln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noFill/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40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4" y="327584"/>
            <a:ext cx="8820807" cy="1325563"/>
          </a:xfrm>
          <a:ln w="76200">
            <a:noFill/>
          </a:ln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noFill/>
          </a:ln>
        </p:spPr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123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9" y="1709740"/>
            <a:ext cx="8625271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9" y="4589465"/>
            <a:ext cx="8625272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7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585" y="365127"/>
            <a:ext cx="900221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51584" y="1825625"/>
            <a:ext cx="366821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97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585" y="365127"/>
            <a:ext cx="9003804" cy="11493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1584" y="1681163"/>
            <a:ext cx="3645992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1584" y="2505075"/>
            <a:ext cx="364599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91441" y="1681163"/>
            <a:ext cx="366394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91441" y="2505075"/>
            <a:ext cx="366394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35438" y="6355477"/>
            <a:ext cx="1939143" cy="365125"/>
          </a:xfrm>
        </p:spPr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244685" y="6356352"/>
            <a:ext cx="290871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414657" y="6356352"/>
            <a:ext cx="1939143" cy="365125"/>
          </a:xfrm>
        </p:spPr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45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1" y="365127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13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67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7"/>
            <a:ext cx="87262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 rot="-5400000">
            <a:off x="-2606038" y="2606043"/>
            <a:ext cx="6858003" cy="164591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vert="horz" wrap="square" lIns="27432" tIns="27432" rIns="27432" bIns="2743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7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Economics</a:t>
            </a:r>
            <a:endParaRPr kumimoji="0" lang="en-US" altLang="en-US" sz="4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20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xampaperspractice.co.uk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exampaperspractice.co.uk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exampaperspractice.co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xampaperspractice.co.uk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exampaperspractice.co.uk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exampaperspractice.co.uk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exampaperspractice.co.uk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exampaperspractice.co.uk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exampaperspractice.co.uk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exampaperspractice.co.uk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exampaperspractice.co.uk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exampaperspractice.co.uk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exampaperspractice.co.uk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exampaperspractice.co.u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1705" y="2852937"/>
            <a:ext cx="6544661" cy="1325563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GB" sz="2000" dirty="0"/>
              <a:t>2.2.1 Price elasticity of demand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Lesson 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F8305D-2F40-0176-C169-73A334AAE1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E586B47-92EF-D53F-013E-D0890C3A529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4327F8A5-DB64-4342-A139-15C0442E9906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1C8AFC-0D8E-F123-E078-FBD3DA114DC0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3647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Demand for good x has a PED of 0. The cost of the raw materials goes up by 5%. The increase in production costs will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Reduce the firms profit margins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Reduce the supply of the product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Shift the demand curve to the left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Be passed to the consumer in the form of higher prices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7A1515-08C6-C596-71C5-816D67D471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286917-4C7C-B5C8-02DB-ED652F0FA6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451D650-E732-1810-C74D-74FC24FBC5FB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1E37A9-66EB-581E-C778-58C9C47C183D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915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Which one of the following diagrams shows demand for a perfectly price inelastic product?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738302" y="2156701"/>
            <a:ext cx="2698927" cy="1916437"/>
            <a:chOff x="62977" y="1817858"/>
            <a:chExt cx="7893573" cy="4400157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692275" y="2205038"/>
              <a:ext cx="0" cy="3527425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>
            <a:xfrm>
              <a:off x="1692275" y="5732463"/>
              <a:ext cx="4679950" cy="0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62977" y="2501901"/>
              <a:ext cx="1556275" cy="529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Price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5435600" y="5876925"/>
              <a:ext cx="2520950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Quantity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3003663" y="1817858"/>
              <a:ext cx="647700" cy="341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D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291795" y="2303504"/>
              <a:ext cx="0" cy="3428958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</p:grpSp>
      <p:grpSp>
        <p:nvGrpSpPr>
          <p:cNvPr id="11" name="Group 10"/>
          <p:cNvGrpSpPr/>
          <p:nvPr/>
        </p:nvGrpSpPr>
        <p:grpSpPr>
          <a:xfrm>
            <a:off x="7156449" y="1991268"/>
            <a:ext cx="2936214" cy="2139630"/>
            <a:chOff x="179147" y="1806532"/>
            <a:chExt cx="7777403" cy="4411483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692275" y="2205038"/>
              <a:ext cx="0" cy="3527425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1692275" y="5732463"/>
              <a:ext cx="4679950" cy="0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179147" y="2501900"/>
              <a:ext cx="1440105" cy="475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Price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5435600" y="5876925"/>
              <a:ext cx="2520950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Quantity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2274305" y="1806532"/>
              <a:ext cx="647700" cy="341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D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2598153" y="2292179"/>
              <a:ext cx="1037221" cy="3316389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</p:grpSp>
      <p:grpSp>
        <p:nvGrpSpPr>
          <p:cNvPr id="18" name="Group 17"/>
          <p:cNvGrpSpPr/>
          <p:nvPr/>
        </p:nvGrpSpPr>
        <p:grpSpPr>
          <a:xfrm>
            <a:off x="2687464" y="4707841"/>
            <a:ext cx="3168352" cy="1822575"/>
            <a:chOff x="289927" y="2205038"/>
            <a:chExt cx="7108629" cy="401297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1692275" y="2205038"/>
              <a:ext cx="0" cy="3527425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>
            <a:xfrm>
              <a:off x="1692275" y="5732463"/>
              <a:ext cx="4679950" cy="0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289927" y="2501900"/>
              <a:ext cx="1329323" cy="508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Price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>
              <a:off x="4877606" y="5876925"/>
              <a:ext cx="2520950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Quantity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5724527" y="4791212"/>
              <a:ext cx="647699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D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2091622" y="4236654"/>
              <a:ext cx="3733871" cy="725103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1187449" y="3511550"/>
              <a:ext cx="431799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236237" y="4939488"/>
            <a:ext cx="3024336" cy="1569601"/>
            <a:chOff x="486153" y="2205038"/>
            <a:chExt cx="7146546" cy="4014969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1692275" y="2205038"/>
              <a:ext cx="0" cy="3527425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>
            <a:xfrm>
              <a:off x="1692275" y="5732463"/>
              <a:ext cx="4679950" cy="0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sp>
          <p:nvSpPr>
            <p:cNvPr id="29" name="TextBox 28"/>
            <p:cNvSpPr txBox="1">
              <a:spLocks noChangeArrowheads="1"/>
            </p:cNvSpPr>
            <p:nvPr/>
          </p:nvSpPr>
          <p:spPr bwMode="auto">
            <a:xfrm>
              <a:off x="486153" y="2501899"/>
              <a:ext cx="1133098" cy="590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Price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30" name="TextBox 29"/>
            <p:cNvSpPr txBox="1">
              <a:spLocks noChangeArrowheads="1"/>
            </p:cNvSpPr>
            <p:nvPr/>
          </p:nvSpPr>
          <p:spPr bwMode="auto">
            <a:xfrm>
              <a:off x="5111749" y="5878917"/>
              <a:ext cx="2520950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Quantity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31" name="TextBox 30"/>
            <p:cNvSpPr txBox="1">
              <a:spLocks noChangeArrowheads="1"/>
            </p:cNvSpPr>
            <p:nvPr/>
          </p:nvSpPr>
          <p:spPr bwMode="auto">
            <a:xfrm>
              <a:off x="6048376" y="3906953"/>
              <a:ext cx="647699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D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692275" y="4118926"/>
              <a:ext cx="4506396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</p:grpSp>
      <p:sp>
        <p:nvSpPr>
          <p:cNvPr id="33" name="TextBox 32"/>
          <p:cNvSpPr txBox="1"/>
          <p:nvPr/>
        </p:nvSpPr>
        <p:spPr>
          <a:xfrm>
            <a:off x="2821946" y="2120593"/>
            <a:ext cx="448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a)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765138" y="4441934"/>
            <a:ext cx="448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c)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04055" y="4555914"/>
            <a:ext cx="448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d)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204056" y="2022530"/>
            <a:ext cx="448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b)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0F5223-4B58-CBF8-B639-B0B1B7FE22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6CA2EC4-71CF-BE62-DD66-B3E5949E56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38" name="Footer Placeholder 2">
            <a:extLst>
              <a:ext uri="{FF2B5EF4-FFF2-40B4-BE49-F238E27FC236}">
                <a16:creationId xmlns:a16="http://schemas.microsoft.com/office/drawing/2014/main" id="{92158CA3-2B86-C0E1-0BA8-8CC5DB6D1828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417ABA0-E901-0A17-35F1-396F42620B54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344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PED for rail journeys is predicted to be -0.8. This shows that the demand for rail journeys is: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Perfectly inelastic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Inelastic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Perfectly elastic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Elastic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05CE26-CC80-D9D1-BDA7-B9D4552A01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E9A2A04-CAEE-1AF1-7BA2-15084F93FE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D03F410-8FB6-D76E-EC6A-870BD7D2F3DC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5C219D-E222-943C-72A7-8BF11D993CB8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675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THINK!!!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firm’s product faces an inelastic PED. It wants to increase its revenue. Should it raise or lower its price?</a:t>
            </a:r>
          </a:p>
          <a:p>
            <a:endParaRPr lang="en-US" dirty="0"/>
          </a:p>
          <a:p>
            <a:r>
              <a:rPr lang="en-US" dirty="0"/>
              <a:t>A firm’s product faces an elastic PED. It wants to increase its revenue. Should it raise or lower its price?</a:t>
            </a:r>
          </a:p>
          <a:p>
            <a:endParaRPr lang="en-US" dirty="0"/>
          </a:p>
          <a:p>
            <a:r>
              <a:rPr lang="en-US" dirty="0"/>
              <a:t>Discuss in pairs and feedback your findings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B1B866-AB6D-617B-E43F-F19C1C5F53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74A9FE7-C664-2A98-0916-B4348BA849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B811E08-150C-8CC0-203A-36F2C07C2668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4FD114-A438-5C54-E2E0-22CDE7C0C567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PED and indirect taxation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041" y="2119257"/>
            <a:ext cx="8366760" cy="3824343"/>
          </a:xfrm>
        </p:spPr>
        <p:txBody>
          <a:bodyPr>
            <a:normAutofit/>
          </a:bodyPr>
          <a:lstStyle/>
          <a:p>
            <a:r>
              <a:rPr lang="en-GB" dirty="0"/>
              <a:t>Does the incidence of taxation vary depending upon the PED for a product?</a:t>
            </a:r>
          </a:p>
          <a:p>
            <a:r>
              <a:rPr lang="en-GB" dirty="0"/>
              <a:t>In pairs investigate whether altering the PED affects the consumer and producer burden </a:t>
            </a:r>
          </a:p>
          <a:p>
            <a:endParaRPr lang="en-GB" dirty="0"/>
          </a:p>
          <a:p>
            <a:r>
              <a:rPr lang="en-GB" dirty="0"/>
              <a:t>Complete the following sentences:</a:t>
            </a:r>
          </a:p>
          <a:p>
            <a:pPr lvl="1"/>
            <a:r>
              <a:rPr lang="en-GB" dirty="0"/>
              <a:t>When the PED is elastic, the producer burden is </a:t>
            </a:r>
            <a:r>
              <a:rPr lang="en-GB" b="1" dirty="0"/>
              <a:t>greater/less</a:t>
            </a:r>
            <a:r>
              <a:rPr lang="en-GB" dirty="0"/>
              <a:t> than the consumer burden</a:t>
            </a:r>
          </a:p>
          <a:p>
            <a:pPr lvl="1"/>
            <a:r>
              <a:rPr lang="en-GB" dirty="0"/>
              <a:t>When the PED is inelastic, the producer burden is </a:t>
            </a:r>
            <a:r>
              <a:rPr lang="en-GB" b="1" dirty="0"/>
              <a:t>greater/less</a:t>
            </a:r>
            <a:r>
              <a:rPr lang="en-GB" dirty="0"/>
              <a:t> than the consumer burden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D644A9-73AC-4674-19A8-31DF2CAE91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5DAEB7-30F5-97FE-36F5-C739D5CDB8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23CF495-643B-37EE-5432-62A1D98179F1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C1A20C-DC36-EF1F-AA9E-0B2523600F90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76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PED and indirect taxation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4" y="1905000"/>
            <a:ext cx="8820807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Elastic or inelastic PED?</a:t>
            </a:r>
          </a:p>
          <a:p>
            <a:endParaRPr lang="en-GB" dirty="0"/>
          </a:p>
          <a:p>
            <a:r>
              <a:rPr lang="en-GB" dirty="0"/>
              <a:t>When is there the greatest effect on price?</a:t>
            </a:r>
          </a:p>
          <a:p>
            <a:r>
              <a:rPr lang="en-GB" dirty="0"/>
              <a:t>When is there the greatest decrease in quantity sold?</a:t>
            </a:r>
          </a:p>
          <a:p>
            <a:r>
              <a:rPr lang="en-GB" dirty="0"/>
              <a:t>Which gives the greatest revenue for the government?</a:t>
            </a:r>
          </a:p>
          <a:p>
            <a:r>
              <a:rPr lang="en-GB" dirty="0"/>
              <a:t>Which will have the greatest impact on employment?</a:t>
            </a:r>
          </a:p>
          <a:p>
            <a:r>
              <a:rPr lang="en-GB" dirty="0"/>
              <a:t>Based on your above findings, which type of goods would the government want to tax and why?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A41C0E-8DDD-7BEE-FC36-FB1715172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5EEA9A8-2E44-126A-361F-2872B40B4E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AD37444-5F0E-CF3B-1272-ACCA1B6D30F5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0F847E-F4E8-0F44-2B42-856E8E1692B5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48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024" y="817583"/>
            <a:ext cx="6965245" cy="935018"/>
          </a:xfrm>
        </p:spPr>
        <p:txBody>
          <a:bodyPr/>
          <a:lstStyle/>
          <a:p>
            <a:r>
              <a:rPr lang="en-US" dirty="0"/>
              <a:t>PED and taxation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9023" y="1909481"/>
            <a:ext cx="8676506" cy="4477671"/>
          </a:xfrm>
        </p:spPr>
        <p:txBody>
          <a:bodyPr>
            <a:normAutofit/>
          </a:bodyPr>
          <a:lstStyle/>
          <a:p>
            <a:r>
              <a:rPr lang="en-US" dirty="0"/>
              <a:t>An indirect tax on a product will cause equilibrium price to increase and quantity to fall</a:t>
            </a:r>
          </a:p>
          <a:p>
            <a:r>
              <a:rPr lang="en-US" dirty="0"/>
              <a:t>This will have a negative effect on employment in that industry</a:t>
            </a:r>
          </a:p>
          <a:p>
            <a:r>
              <a:rPr lang="en-US" dirty="0"/>
              <a:t>The more elastic the PED for the product, the greater the implications for employment in the industry.</a:t>
            </a:r>
          </a:p>
          <a:p>
            <a:r>
              <a:rPr lang="en-US" dirty="0"/>
              <a:t>Therefore, the government tends to place taxes on products where the demand is relatively inelastic </a:t>
            </a:r>
            <a:r>
              <a:rPr lang="en-US" dirty="0">
                <a:sym typeface="Wingdings"/>
              </a:rPr>
              <a:t> the demand for the product does not fall by a significant amount  does not lead to high unemployment but does give the government high revenue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2E2BF2-ED58-688E-4A0B-BB4E225C5F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21510F-7F73-2C11-EB29-5B7B76D8CE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EEF7AEE-E09B-9C1D-5EC8-AB3C41B8A8D4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632DB4-928F-61E1-6FFD-DA2BD1173349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082D565-BE1E-4833-8B1A-D8E2E49EE4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Multiple Choice Quiz</a:t>
            </a:r>
          </a:p>
          <a:p>
            <a:endParaRPr lang="en-GB" sz="4400" dirty="0"/>
          </a:p>
          <a:p>
            <a:r>
              <a:rPr lang="en-GB" sz="4400" dirty="0"/>
              <a:t>PED Questions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595B08-F64A-830C-D513-9D9016E874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F5252CF-D0A4-3027-A82E-4DDE159BF5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29EB9F7A-F1E0-2B73-9A97-54D03F6C1891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315A9D-A52F-D7C5-92FC-760B584EEA5D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933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1031" y="513982"/>
            <a:ext cx="952412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marR="0" lvl="0" indent="-539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 of the following could explain why the demand for a product is elastic with respect to price?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95350" marR="0" lvl="0" indent="-355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[1] It has only weak substitutes </a:t>
            </a:r>
          </a:p>
          <a:p>
            <a:pPr marL="895350" marR="0" lvl="0" indent="-355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[2] Buying it takes up a large proportion of consumers’ incomes </a:t>
            </a:r>
          </a:p>
          <a:p>
            <a:pPr marL="53975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[3]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is habit-forming</a:t>
            </a:r>
          </a:p>
          <a:p>
            <a:pPr marL="53975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[4] Its demand is normal with respect to income</a:t>
            </a:r>
          </a:p>
          <a:p>
            <a:pPr marL="53975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95350" marR="0" lvl="0" indent="-355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1, 2 and 3 only</a:t>
            </a:r>
          </a:p>
          <a:p>
            <a:pPr marL="895350" marR="0" lvl="0" indent="-355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 startAt="2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only</a:t>
            </a:r>
          </a:p>
          <a:p>
            <a:pPr marL="895350" marR="0" lvl="0" indent="-355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 startAt="3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of them</a:t>
            </a:r>
          </a:p>
          <a:p>
            <a:pPr marL="895350" marR="0" lvl="0" indent="-355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d)	3 only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9CDCD9-1C75-5809-DD11-66F57857E7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863CB5B-EB4D-CAC6-53D0-6BACD8BE31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211FA20E-169A-5F5A-5C5B-D0541C05BB04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B669A4-BE9D-FC2A-59E3-532AA4D1F07A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053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77440" y="1130477"/>
            <a:ext cx="9079453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 supermarket reduces the price of oranges from 20 pence each to 16 pence each. the weekly sales increase from 8,000 to 12,000. The price elasticity of demand 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-0.6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-0.4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-2.0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-2.5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4EE2BB-A917-425B-037F-1ACB79BF35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1943A9E-C1F5-F3FF-9017-C4FF34D9E6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5440451D-C915-361A-9BF7-E608DB72C762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2FDB14-5D35-4328-40D3-1B040920E018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20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E9E1AC4-DEED-4F01-937A-8B64A716DB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7586" y="1847654"/>
            <a:ext cx="8726215" cy="3410146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How do we define PED?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How do we calculate PED?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/>
              <a:t>What is meant by unitary, elastic and inelastic PED?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DA27B49-2098-447F-86CC-377D5404B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Recall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41B7E6-103C-2C3E-2D3F-F7B336EA97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F646EE-EAF0-8838-8941-EF44D9A738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CE79C04-9C13-4E4F-4D25-B361F5B13DE7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5F394D-6414-1D24-FC00-89833663ED36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77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9863" y="1157370"/>
            <a:ext cx="947822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The price elasticity of demand is equal to the _in the __ divided by the ___ in the __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Percentage change, quantity demanded, percentage change, price.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Change, quantity demanded, change, price.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Change, price, change, quantity demanded.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Percentage change, price, percentage change, quantity demanded.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023CE0-D8C1-FE9E-6A4D-ED926A5417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29E6B93-2F09-13D3-6AA8-5F16D9FAE3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B855CB45-1097-03E8-51BB-70F6F4D981AD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E578DA-A037-CF19-92DF-77867C2EB38D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375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6681" y="865303"/>
            <a:ext cx="8889897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An airline announces that it is ‘slashing fares on all of its flights’. Given a fare reduction of 35%, what would be the expected percentage rise in demand for those flights if the company has estimated their price elasticity of demand is -2.0?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17.5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175.0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7.0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70 .0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06A55B-676E-69CA-F613-8443E51601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F22C66-0DAB-245A-5226-09E7B7D23C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64168C9-275D-D478-A1A9-4FA79F15177F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DA1799-82A8-9599-DE2A-F16F3F2D0C63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875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1228" y="798474"/>
            <a:ext cx="895036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The demand for a product will tend to be elastic when: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The purchase of the product takes up a high proportion of a consumers' budget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It is quickly consumed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It is subject to habitual consumption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It has few close substitutes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2725684-EA7A-3900-6057-E07A59EE6C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C21AEEA-DE3D-9DF9-FD2D-05AA2F0114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90927EB8-06F9-D250-310D-D666E25360FF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34EAC2-4A47-9E57-2DB1-C07FEA94890E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22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2135" y="406219"/>
            <a:ext cx="9175161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The demand for frozen orange juice is found to have a price elasticity of demand equal to 1.8. If there is a severe frost which destroys large quantities of oranges we expect to see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An increase in the market price and no change in spending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A rise in the market price and a fall in spending on orange juice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No change in the market price and no change in spending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A fall in the market price and a rise in spending on orange juice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3480EE-8594-89BE-6E2E-11DC31F263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F743D96-2D77-6398-1278-5D02E0BCA1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58E19E7A-227E-9A24-E662-DB98FD113CA5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C1F96C-1B96-B09B-A2B8-287079AE716D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6436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2136" y="756828"/>
            <a:ext cx="961659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The price elasticity of demand for British built computers in foreign markets is estimated to be 2. A fall in the exchange rate lowers the foreign prices of these computers by 10%. Assuming the British computer industry has unemployed resources, the lower exchange rate will result in the number of computers exported rising by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20%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10%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8%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5%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90B425-F5AC-FD82-1ADB-99C0F46BC2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7548BB4-854D-DDC7-736B-10C02BA9B3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922FF9FA-3407-7708-75AC-DED66A28B624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DB117E-2F56-4F5E-3BE4-F354CB49D8D3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3077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91378" y="703881"/>
            <a:ext cx="9406635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The ABC Computer Company wants to increase the quantity of computers it sells by 5%.  If the price elasticity of demand is -2.5 the company must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increase price by 2.0%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decrease price by 2.0%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increase price by 0.5%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decrease price by 0.5%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841513-D91A-6D0B-C7F2-8ED830D573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6267349-C20E-2D2A-424C-5525DFBF97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BBC3768D-814B-ED74-D3F5-2EFDF5B7719B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B174A3-930E-0CB3-90C5-1B2B6B854BBF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2997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2135" y="830005"/>
            <a:ext cx="9017505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If the demand is perfectly elastic, the elasticity of demand is ___and the demand curve is 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Zero, vertical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Infinite, vertical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Infinite, horizontal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Zero, horizontal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960FD1-7E27-7890-945B-A20BA3CFA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F989290-B3CA-3D88-02CB-53F5469B24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590BC63A-2E8F-4276-4EE1-0A3BDFB87C17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8AA683-1E8C-6F39-C301-D89E2C61B612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3207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77439" y="546226"/>
            <a:ext cx="9352105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If the price elasticity of demand for butter is 2, a 1% decrease in the price of butter will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Double the quantity demanded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Increase the quantity demanded by 0.5%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Increase the quantity demanded by 2%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Reduce the quantity demanded by half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9156A5-3DA6-324F-00CC-B17B781DAC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7171F22-9C7B-2009-5303-F160AEB071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F0DBCB7-788A-2F89-8672-3FF16C2B8CA3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CAD705-DC86-173B-B6F6-91D5A9FB2AC9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490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7590" y="847654"/>
            <a:ext cx="927123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 demand relationship in which the percentage change in quantity demanded is the same as the percentage change in price 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Perfectly elastic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Unitarily elastic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Perfectly inelastic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lphaUcPeriod"/>
              <a:tabLst>
                <a:tab pos="914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 ?    Relatively inelastic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ABA19E-9814-911B-B41A-243C9B6426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F3A78CE-93BD-0D2D-F982-6900F3F3A8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5BF06753-3CB6-E9D9-6A01-D8C4ED2F5D63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87846C-484B-67B6-9373-5216BC39A213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4552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12893" y="1069878"/>
            <a:ext cx="86914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The price elasticity of demand for a firm’s products will change when a business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Is faced with a new competitor.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Manages to reduce its costs.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Benefits from a general increase in incomes.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Experiences a rise in production costs.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FAE2CC-F620-735B-11DD-D07D825E13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F3B2643-47AB-3769-F589-50D8371A19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060F097-7DFC-D3E6-EB9C-EC2888E58318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BF04FB-069C-AC55-3E68-0A2ADB133075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342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buClr>
                <a:srgbClr val="7A7A7A"/>
              </a:buClr>
              <a:buSzPct val="80000"/>
            </a:pPr>
            <a:r>
              <a:rPr lang="en-GB" dirty="0">
                <a:solidFill>
                  <a:srgbClr val="000000"/>
                </a:solidFill>
              </a:rPr>
              <a:t>Do you understand the factors </a:t>
            </a:r>
            <a:r>
              <a:rPr lang="en-GB" dirty="0">
                <a:solidFill>
                  <a:srgbClr val="000000"/>
                </a:solidFill>
                <a:latin typeface="Calibri"/>
              </a:rPr>
              <a:t>influencing price elasticity of demand?</a:t>
            </a:r>
          </a:p>
          <a:p>
            <a:pPr>
              <a:lnSpc>
                <a:spcPct val="100000"/>
              </a:lnSpc>
              <a:spcBef>
                <a:spcPts val="1800"/>
              </a:spcBef>
              <a:buClr>
                <a:srgbClr val="7A7A7A"/>
              </a:buClr>
              <a:buSzPct val="80000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Are you able to explain the relationship between price elasticity of demand and total revenue?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28CEC5-8473-4621-9FEF-CED5C16736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6AC78F-CE87-ACDE-F099-4C541BE38E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AB6AD72-3B7B-4E44-AEDD-DD680B40D347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F054DB-A0C1-58E1-2295-4B382548827A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8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Determinants of PED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number and closeness of substitutes</a:t>
            </a:r>
          </a:p>
          <a:p>
            <a:pPr marL="914400" lvl="1" indent="-514350">
              <a:buFont typeface="Lucida Grande"/>
              <a:buChar char="-"/>
            </a:pPr>
            <a:r>
              <a:rPr lang="en-US" dirty="0">
                <a:solidFill>
                  <a:srgbClr val="FF0000"/>
                </a:solidFill>
              </a:rPr>
              <a:t>What will be the impact of a higher number of substitutes on PED?</a:t>
            </a:r>
          </a:p>
          <a:p>
            <a:pPr marL="914400" lvl="1" indent="-514350">
              <a:buFont typeface="Lucida Grande"/>
              <a:buChar char="-"/>
            </a:pPr>
            <a:r>
              <a:rPr lang="en-US" dirty="0">
                <a:solidFill>
                  <a:srgbClr val="FF0000"/>
                </a:solidFill>
              </a:rPr>
              <a:t>What will be the impact of closer substitutes on PED?</a:t>
            </a:r>
          </a:p>
          <a:p>
            <a:pPr marL="914400" lvl="1" indent="-514350">
              <a:buFont typeface="Lucida Grande"/>
              <a:buChar char="-"/>
            </a:pPr>
            <a:r>
              <a:rPr lang="en-US" dirty="0">
                <a:solidFill>
                  <a:srgbClr val="FF0000"/>
                </a:solidFill>
              </a:rPr>
              <a:t>How many substitutes are there available for butter? Therefore, does it have an elastic or inelastic PED?</a:t>
            </a:r>
          </a:p>
          <a:p>
            <a:pPr marL="914400" lvl="1" indent="-514350">
              <a:buFont typeface="Lucida Grande"/>
              <a:buChar char="-"/>
            </a:pPr>
            <a:r>
              <a:rPr lang="en-US" dirty="0">
                <a:solidFill>
                  <a:srgbClr val="FF0000"/>
                </a:solidFill>
              </a:rPr>
              <a:t>What is the PED for oil? Elastic or inelastic?</a:t>
            </a:r>
          </a:p>
          <a:p>
            <a:pPr marL="914400" lvl="1" indent="-514350">
              <a:buFont typeface="Lucida Grande"/>
              <a:buChar char="-"/>
            </a:pPr>
            <a:endParaRPr lang="en-US" dirty="0">
              <a:solidFill>
                <a:srgbClr val="FF0000"/>
              </a:solidFill>
            </a:endParaRPr>
          </a:p>
          <a:p>
            <a:pPr marL="914400" lvl="1" indent="-514350">
              <a:buFont typeface="Lucida Grande"/>
              <a:buChar char="-"/>
            </a:pP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The necessity of the product</a:t>
            </a:r>
          </a:p>
          <a:p>
            <a:pPr marL="914400" lvl="1" indent="-514350">
              <a:buFont typeface="Lucida Grande"/>
              <a:buChar char="-"/>
            </a:pPr>
            <a:r>
              <a:rPr lang="en-US" dirty="0">
                <a:solidFill>
                  <a:srgbClr val="FF0000"/>
                </a:solidFill>
              </a:rPr>
              <a:t>Food is a necessity. Therefore what will happen to the level of demand as the price changes? Does this make it elastic or inelastic?</a:t>
            </a:r>
          </a:p>
          <a:p>
            <a:pPr marL="914400" lvl="1" indent="-514350">
              <a:buFont typeface="Lucida Grande"/>
              <a:buChar char="-"/>
            </a:pPr>
            <a:r>
              <a:rPr lang="en-US" dirty="0">
                <a:solidFill>
                  <a:srgbClr val="FF0000"/>
                </a:solidFill>
              </a:rPr>
              <a:t>Think of a good that is not necessary. Will its PED be elastic or inelastic?</a:t>
            </a:r>
          </a:p>
          <a:p>
            <a:pPr marL="914400" lvl="1" indent="-514350">
              <a:buFont typeface="Lucida Grande"/>
              <a:buChar char="-"/>
            </a:pPr>
            <a:r>
              <a:rPr lang="en-US" dirty="0">
                <a:solidFill>
                  <a:srgbClr val="FF0000"/>
                </a:solidFill>
              </a:rPr>
              <a:t>Remember: necessity is subjective and will change from consumer to consumer.</a:t>
            </a:r>
          </a:p>
          <a:p>
            <a:pPr marL="571500" indent="-514350">
              <a:buFont typeface="Lucida Grande"/>
              <a:buChar char="-"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378CE8-0130-C003-FDEB-2D5854D56D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DF34F3C-6195-9CC4-63AD-834348E517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FF81BA8-7FBB-00F5-8314-26151615DBB1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1FEEFD-714E-3012-086C-8F891F78F30D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Determinants of PED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How widely the product is defined</a:t>
            </a:r>
          </a:p>
          <a:p>
            <a:r>
              <a:rPr lang="en-US" dirty="0">
                <a:solidFill>
                  <a:srgbClr val="FF0000"/>
                </a:solidFill>
              </a:rPr>
              <a:t>Is the PED for food price inelastic or price elastic?</a:t>
            </a:r>
          </a:p>
          <a:p>
            <a:r>
              <a:rPr lang="en-US" dirty="0">
                <a:solidFill>
                  <a:srgbClr val="FF0000"/>
                </a:solidFill>
              </a:rPr>
              <a:t>What happens to the PED if food is defined more narrowly and we consider the PED for meat?</a:t>
            </a:r>
          </a:p>
          <a:p>
            <a:r>
              <a:rPr lang="en-US" dirty="0">
                <a:solidFill>
                  <a:srgbClr val="FF0000"/>
                </a:solidFill>
              </a:rPr>
              <a:t>How about if it is defined even more narrowly and we consider the PED for chicken?</a:t>
            </a:r>
          </a:p>
          <a:p>
            <a:pPr marL="914400" lvl="1" indent="-514350">
              <a:buFont typeface="Lucida Grande"/>
              <a:buChar char="-"/>
            </a:pP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The time period considered</a:t>
            </a:r>
          </a:p>
          <a:p>
            <a:r>
              <a:rPr lang="en-US" dirty="0">
                <a:solidFill>
                  <a:srgbClr val="FF0000"/>
                </a:solidFill>
              </a:rPr>
              <a:t>As the price of a product changes, it takes time for consumers to change their buying habits. Thus, will PED be more elastic or inelastic in the long-run?</a:t>
            </a:r>
          </a:p>
          <a:p>
            <a:pPr marL="914400" lvl="1" indent="-514350">
              <a:buFont typeface="Lucida Grande"/>
              <a:buChar char="-"/>
            </a:pP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n-GB" dirty="0"/>
              <a:t>The proportion of income spent on the good</a:t>
            </a:r>
          </a:p>
          <a:p>
            <a:r>
              <a:rPr lang="en-GB" dirty="0">
                <a:solidFill>
                  <a:srgbClr val="FF0000"/>
                </a:solidFill>
              </a:rPr>
              <a:t>If the price of the good represents a large proportion of your income, will you be more or less sensitive to changes in price?</a:t>
            </a:r>
          </a:p>
          <a:p>
            <a:r>
              <a:rPr lang="en-GB" dirty="0">
                <a:solidFill>
                  <a:srgbClr val="FF0000"/>
                </a:solidFill>
              </a:rPr>
              <a:t>If the price of the good is a very small proportion of your income will your demand be elastic or inelastic?</a:t>
            </a:r>
          </a:p>
          <a:p>
            <a:pPr marL="914400" lvl="1" indent="-514350">
              <a:buFont typeface="Lucida Grande"/>
              <a:buChar char="-"/>
            </a:pPr>
            <a:endParaRPr lang="en-US" dirty="0">
              <a:solidFill>
                <a:srgbClr val="FF0000"/>
              </a:solidFill>
            </a:endParaRPr>
          </a:p>
          <a:p>
            <a:pPr marL="571500" indent="-514350">
              <a:buFont typeface="Lucida Grande"/>
              <a:buChar char="-"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94D251-88BC-4F81-0D6F-49CE5D8D95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562449D-2457-5F32-3AB8-D5FD3288F5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75D095C-8DDC-397D-F457-10D79EB0B49D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B1E97D-EEB6-5994-E4E3-2E71E1EA52E5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Price elasticity of demand and total revenue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8348" y="2511910"/>
            <a:ext cx="9105453" cy="4023360"/>
          </a:xfrm>
        </p:spPr>
        <p:txBody>
          <a:bodyPr/>
          <a:lstStyle/>
          <a:p>
            <a:r>
              <a:rPr lang="en-GB" dirty="0"/>
              <a:t>Changes in total revenue are influenced by PED:</a:t>
            </a:r>
          </a:p>
          <a:p>
            <a:endParaRPr lang="en-GB" sz="3200" dirty="0"/>
          </a:p>
          <a:p>
            <a:pPr lvl="3"/>
            <a:r>
              <a:rPr lang="en-GB" sz="2000" dirty="0"/>
              <a:t>If PED is elastic i.e. &gt;1 a rise in price will cause total revenue to fall and vice versa</a:t>
            </a:r>
          </a:p>
          <a:p>
            <a:pPr lvl="3"/>
            <a:endParaRPr lang="en-GB" sz="2000" dirty="0"/>
          </a:p>
          <a:p>
            <a:pPr lvl="3"/>
            <a:r>
              <a:rPr lang="en-GB" sz="2000" dirty="0"/>
              <a:t>If PED is inelastic i.e. &lt;1 a rise in price will cause total revenue to rise and vice versa</a:t>
            </a:r>
          </a:p>
          <a:p>
            <a:endParaRPr lang="en-GB" dirty="0"/>
          </a:p>
          <a:p>
            <a:r>
              <a:rPr lang="en-GB" dirty="0"/>
              <a:t>Therefore, the total revenue of buyers depends on the PED of the good or service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485173-1425-FD66-C93A-4D66357EF5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003748-5260-2752-3A40-A1E0CF0967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CB37EEF-5A55-8EA2-F9D6-440E054C117E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AFAF6A-3A23-928F-3176-60211CB8A8D7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393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Draw 4 demand diagrams - one to show each of the following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2063691"/>
            <a:ext cx="8820808" cy="41132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Perfectly inelastic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Relatively inelastic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Perfectly elastic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Relatively elastic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436A07-268F-0980-7F99-E9190B9670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24BE60-317A-5CD2-57AA-5CBA11D1EC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32222A4D-39F0-5825-A3F7-C93BFDD0B029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38BC7E-B7FD-75BC-7EAB-8104CEBB06BC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525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4130936"/>
            <a:ext cx="9159241" cy="21784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Using the information in the table comment on the price elasticity of demand for organic tomatoes between each year.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In Germany the estimated price elasticity of demand for cinema tickets is -2.3 and for theatre tickets -0.4.  Comment on the business relevance of these figures for the providers of cinema and theatre tickets.</a:t>
            </a:r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084153"/>
              </p:ext>
            </p:extLst>
          </p:nvPr>
        </p:nvGraphicFramePr>
        <p:xfrm>
          <a:off x="2532994" y="1653148"/>
          <a:ext cx="8708747" cy="2097561"/>
        </p:xfrm>
        <a:graphic>
          <a:graphicData uri="http://schemas.openxmlformats.org/drawingml/2006/table">
            <a:tbl>
              <a:tblPr firstRow="1" bandRow="1"/>
              <a:tblGrid>
                <a:gridCol w="1470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6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2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41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800" dirty="0"/>
                        <a:t>% change in price of organic tomatoes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% change in quantity demanded of organic tomatoes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dirty="0"/>
                        <a:t>2013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dirty="0"/>
                        <a:t>+ 5%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dirty="0"/>
                        <a:t>- 15%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dirty="0"/>
                        <a:t>2014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dirty="0"/>
                        <a:t>+ 4%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dirty="0"/>
                        <a:t>- 4%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dirty="0"/>
                        <a:t>2015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dirty="0"/>
                        <a:t>+ 10%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dirty="0"/>
                        <a:t>- 2%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8CC43DA0-1F13-96CF-756A-829E0D1D71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BF9AEBB-EEE2-FC38-CAB1-21040E1BB9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840A3D7-4DC9-E46C-40FC-959523E6F341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C71E34-41E3-03BE-B808-C0759B65A2C7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538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calculate the percentage change in the quantity supplied of a good following a change in price, the price elasticity of supply should be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Multiplied by the percentage change in price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Multiplied by the percentage change in quantity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Divided by the percentage change in price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Divided by the percentage change in quantity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31D9FC-583A-F132-CDAA-BC1104E1A1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9" y="1786386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1DA5BB-93CD-9812-A54D-329703110A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94" y="2489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E77E53C-57AC-641D-738E-DC68CF96A42A}"/>
              </a:ext>
            </a:extLst>
          </p:cNvPr>
          <p:cNvSpPr txBox="1">
            <a:spLocks/>
          </p:cNvSpPr>
          <p:nvPr/>
        </p:nvSpPr>
        <p:spPr>
          <a:xfrm>
            <a:off x="2280628" y="65375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53693C-CFA0-1EA0-61BF-68152A9AAC38}"/>
              </a:ext>
            </a:extLst>
          </p:cNvPr>
          <p:cNvSpPr txBox="1"/>
          <p:nvPr/>
        </p:nvSpPr>
        <p:spPr>
          <a:xfrm>
            <a:off x="8452366" y="64221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4131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436DC3638E3742B0B79B63F34FDF66" ma:contentTypeVersion="3" ma:contentTypeDescription="Create a new document." ma:contentTypeScope="" ma:versionID="d64795dab92fb0753da3ac3dcea45ebb">
  <xsd:schema xmlns:xsd="http://www.w3.org/2001/XMLSchema" xmlns:xs="http://www.w3.org/2001/XMLSchema" xmlns:p="http://schemas.microsoft.com/office/2006/metadata/properties" xmlns:ns2="f8e32401-6fd2-4ce4-872f-f2e7513af3c3" targetNamespace="http://schemas.microsoft.com/office/2006/metadata/properties" ma:root="true" ma:fieldsID="c461cdc0747bd0c959b2f0c83f7c3984" ns2:_="">
    <xsd:import namespace="f8e32401-6fd2-4ce4-872f-f2e7513af3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e32401-6fd2-4ce4-872f-f2e7513af3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A98CCF-143C-4E7A-A5D3-1AEE742153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B1065F-9D06-45D5-9EA5-D3A4573E0586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6721C3E-06C3-41A9-A789-BEE165DE978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f8e32401-6fd2-4ce4-872f-f2e7513af3c3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1311</TotalTime>
  <Words>2330</Words>
  <Application>Microsoft Office PowerPoint</Application>
  <PresentationFormat>Widescreen</PresentationFormat>
  <Paragraphs>253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Calibri Light</vt:lpstr>
      <vt:lpstr>Century Gothic</vt:lpstr>
      <vt:lpstr>gg sans</vt:lpstr>
      <vt:lpstr>Lucida Grande</vt:lpstr>
      <vt:lpstr>Times New Roman</vt:lpstr>
      <vt:lpstr>Wingdings</vt:lpstr>
      <vt:lpstr>2_Office Theme</vt:lpstr>
      <vt:lpstr>2.2.1 Price elasticity of demand  Lesson 2</vt:lpstr>
      <vt:lpstr>Recall</vt:lpstr>
      <vt:lpstr>Learning Objectives</vt:lpstr>
      <vt:lpstr>Determinants of PED</vt:lpstr>
      <vt:lpstr>Determinants of PED</vt:lpstr>
      <vt:lpstr>Price elasticity of demand and total revenue</vt:lpstr>
      <vt:lpstr>Draw 4 demand diagrams - one to show each of the following</vt:lpstr>
      <vt:lpstr>ACTIVITY</vt:lpstr>
      <vt:lpstr>Activity</vt:lpstr>
      <vt:lpstr>Activity</vt:lpstr>
      <vt:lpstr>Which one of the following diagrams shows demand for a perfectly price inelastic product?</vt:lpstr>
      <vt:lpstr>Activity</vt:lpstr>
      <vt:lpstr>THINK!!!</vt:lpstr>
      <vt:lpstr>PED and indirect taxation</vt:lpstr>
      <vt:lpstr>PED and indirect taxation</vt:lpstr>
      <vt:lpstr>PED and taxation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Yavneh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2.2.1 Price elasticity of demand</dc:title>
  <dc:creator>Mr B Pieters</dc:creator>
  <cp:lastModifiedBy>Chezka Mae Madrona</cp:lastModifiedBy>
  <cp:revision>46</cp:revision>
  <dcterms:created xsi:type="dcterms:W3CDTF">2021-06-08T07:44:21Z</dcterms:created>
  <dcterms:modified xsi:type="dcterms:W3CDTF">2025-03-17T12:48:11Z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0x0101002C436DC3638E3742B0B79B63F34FDF66</vt:lpwstr>
  </property>
</Properties>
</file>