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21"/>
  </p:notesMasterIdLst>
  <p:handoutMasterIdLst>
    <p:handoutMasterId r:id="rId22"/>
  </p:handoutMasterIdLst>
  <p:sldIdLst>
    <p:sldId id="286" r:id="rId5"/>
    <p:sldId id="287" r:id="rId6"/>
    <p:sldId id="289" r:id="rId7"/>
    <p:sldId id="267" r:id="rId8"/>
    <p:sldId id="268" r:id="rId9"/>
    <p:sldId id="269" r:id="rId10"/>
    <p:sldId id="271" r:id="rId11"/>
    <p:sldId id="273" r:id="rId12"/>
    <p:sldId id="275" r:id="rId13"/>
    <p:sldId id="276" r:id="rId14"/>
    <p:sldId id="277" r:id="rId15"/>
    <p:sldId id="278" r:id="rId16"/>
    <p:sldId id="279" r:id="rId17"/>
    <p:sldId id="280" r:id="rId18"/>
    <p:sldId id="281" r:id="rId19"/>
    <p:sldId id="29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2"/>
  </p:normalViewPr>
  <p:slideViewPr>
    <p:cSldViewPr>
      <p:cViewPr>
        <p:scale>
          <a:sx n="100" d="100"/>
          <a:sy n="100" d="100"/>
        </p:scale>
        <p:origin x="1308" y="6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3/17/2025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3/17/2025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216095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56C5B4C-F4FE-43D1-AE56-931FB66BC518}" type="slidenum">
              <a:rPr lang="en-GB" smtClean="0"/>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Her birthday gift to the husband was a photograph.  Whilst she went shopping for a picture frame the husband had his photo taken (shot),  developed (in water) and finally dried (hung out).  All of this in just over 30 minutes. Excellent customer service! </a:t>
            </a:r>
          </a:p>
          <a:p>
            <a:endParaRPr lang="en-GB" dirty="0"/>
          </a:p>
        </p:txBody>
      </p:sp>
      <p:sp>
        <p:nvSpPr>
          <p:cNvPr id="4" name="Slide Number Placeholder 3"/>
          <p:cNvSpPr>
            <a:spLocks noGrp="1"/>
          </p:cNvSpPr>
          <p:nvPr>
            <p:ph type="sldNum" sz="quarter" idx="10"/>
          </p:nvPr>
        </p:nvSpPr>
        <p:spPr/>
        <p:txBody>
          <a:bodyPr/>
          <a:lstStyle/>
          <a:p>
            <a:fld id="{C56C5B4C-F4FE-43D1-AE56-931FB66BC518}" type="slidenum">
              <a:rPr lang="en-GB" smtClean="0"/>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i="0" kern="1200" dirty="0" err="1">
                <a:solidFill>
                  <a:schemeClr val="tx1"/>
                </a:solidFill>
                <a:latin typeface="+mn-lt"/>
                <a:ea typeface="+mn-ea"/>
                <a:cs typeface="+mn-cs"/>
              </a:rPr>
              <a:t>Fonejacker</a:t>
            </a:r>
            <a:r>
              <a:rPr lang="en-GB" sz="1200" b="1" i="0" kern="1200" dirty="0">
                <a:solidFill>
                  <a:schemeClr val="tx1"/>
                </a:solidFill>
                <a:latin typeface="+mn-lt"/>
                <a:ea typeface="+mn-ea"/>
                <a:cs typeface="+mn-cs"/>
              </a:rPr>
              <a:t> | Booking a Table | E4</a:t>
            </a:r>
          </a:p>
          <a:p>
            <a:endParaRPr lang="en-GB" dirty="0"/>
          </a:p>
        </p:txBody>
      </p:sp>
      <p:sp>
        <p:nvSpPr>
          <p:cNvPr id="4" name="Slide Number Placeholder 3"/>
          <p:cNvSpPr>
            <a:spLocks noGrp="1"/>
          </p:cNvSpPr>
          <p:nvPr>
            <p:ph type="sldNum" sz="quarter" idx="10"/>
          </p:nvPr>
        </p:nvSpPr>
        <p:spPr/>
        <p:txBody>
          <a:bodyPr/>
          <a:lstStyle/>
          <a:p>
            <a:fld id="{C56C5B4C-F4FE-43D1-AE56-931FB66BC518}" type="slidenum">
              <a:rPr lang="en-GB" smtClean="0"/>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56C5B4C-F4FE-43D1-AE56-931FB66BC518}" type="slidenum">
              <a:rPr lang="en-GB" smtClean="0"/>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latin typeface="+mn-lt"/>
                <a:ea typeface="+mn-ea"/>
                <a:cs typeface="+mn-cs"/>
              </a:rPr>
              <a:t>Guarantee</a:t>
            </a:r>
          </a:p>
          <a:p>
            <a:r>
              <a:rPr lang="en-GB" sz="1200" kern="1200" dirty="0">
                <a:solidFill>
                  <a:schemeClr val="tx1"/>
                </a:solidFill>
                <a:latin typeface="+mn-lt"/>
                <a:ea typeface="+mn-ea"/>
                <a:cs typeface="+mn-cs"/>
              </a:rPr>
              <a:t>Warranty</a:t>
            </a:r>
          </a:p>
          <a:p>
            <a:r>
              <a:rPr lang="en-GB" sz="1200" kern="1200" dirty="0">
                <a:solidFill>
                  <a:schemeClr val="tx1"/>
                </a:solidFill>
                <a:latin typeface="+mn-lt"/>
                <a:ea typeface="+mn-ea"/>
                <a:cs typeface="+mn-cs"/>
              </a:rPr>
              <a:t>Returns policy</a:t>
            </a:r>
            <a:endParaRPr lang="en-GB" dirty="0"/>
          </a:p>
        </p:txBody>
      </p:sp>
      <p:sp>
        <p:nvSpPr>
          <p:cNvPr id="4" name="Slide Number Placeholder 3"/>
          <p:cNvSpPr>
            <a:spLocks noGrp="1"/>
          </p:cNvSpPr>
          <p:nvPr>
            <p:ph type="sldNum" sz="quarter" idx="10"/>
          </p:nvPr>
        </p:nvSpPr>
        <p:spPr/>
        <p:txBody>
          <a:bodyPr/>
          <a:lstStyle/>
          <a:p>
            <a:fld id="{C56C5B4C-F4FE-43D1-AE56-931FB66BC518}"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http://www.bbc.co.uk/news/business-33260415</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The sticky dilemma facing chocolate firms</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extLst>
      <p:ext uri="{BB962C8B-B14F-4D97-AF65-F5344CB8AC3E}">
        <p14:creationId xmlns:p14="http://schemas.microsoft.com/office/powerpoint/2010/main" val="1028303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http://www.billyandmargot.com/</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dirty="0"/>
          </a:p>
        </p:txBody>
      </p:sp>
    </p:spTree>
    <p:extLst>
      <p:ext uri="{BB962C8B-B14F-4D97-AF65-F5344CB8AC3E}">
        <p14:creationId xmlns:p14="http://schemas.microsoft.com/office/powerpoint/2010/main" val="3138566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Primary stakeholders have a direct relationship with the business whereas secondary stakeholders although affected by the actions of a business are not directly related to the business.</a:t>
            </a:r>
          </a:p>
          <a:p>
            <a:endParaRPr lang="en-GB" dirty="0"/>
          </a:p>
        </p:txBody>
      </p:sp>
      <p:sp>
        <p:nvSpPr>
          <p:cNvPr id="4" name="Slide Number Placeholder 3"/>
          <p:cNvSpPr>
            <a:spLocks noGrp="1"/>
          </p:cNvSpPr>
          <p:nvPr>
            <p:ph type="sldNum" sz="quarter" idx="5"/>
          </p:nvPr>
        </p:nvSpPr>
        <p:spPr/>
        <p:txBody>
          <a:bodyPr/>
          <a:lstStyle/>
          <a:p>
            <a:fld id="{2A5C52F8-D14D-49FB-963A-D0594AB1E07D}" type="slidenum">
              <a:rPr lang="en-GB" smtClean="0"/>
              <a:pPr/>
              <a:t>12</a:t>
            </a:fld>
            <a:endParaRPr lang="en-GB"/>
          </a:p>
        </p:txBody>
      </p:sp>
    </p:spTree>
    <p:extLst>
      <p:ext uri="{BB962C8B-B14F-4D97-AF65-F5344CB8AC3E}">
        <p14:creationId xmlns:p14="http://schemas.microsoft.com/office/powerpoint/2010/main" val="3256797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0689" y="2667896"/>
            <a:ext cx="6544661" cy="2589904"/>
          </a:xfrm>
          <a:noFill/>
          <a:ln w="76200">
            <a:solidFill>
              <a:srgbClr val="FF0000"/>
            </a:solid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17/03/2025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2891163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39159" y="365126"/>
            <a:ext cx="6576191"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1939158" y="1825625"/>
            <a:ext cx="6576192"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13748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96792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99745" y="327584"/>
            <a:ext cx="6615605" cy="1325563"/>
          </a:xfrm>
          <a:ln w="76200">
            <a:noFill/>
          </a:ln>
        </p:spPr>
        <p:txBody>
          <a:bodyPr/>
          <a:lstStyle/>
          <a:p>
            <a:r>
              <a:rPr lang="en-US" dirty="0"/>
              <a:t>Click to edit Master title style</a:t>
            </a:r>
            <a:endParaRPr lang="en-GB" dirty="0"/>
          </a:p>
        </p:txBody>
      </p:sp>
      <p:sp>
        <p:nvSpPr>
          <p:cNvPr id="3" name="Content Placeholder 2"/>
          <p:cNvSpPr>
            <a:spLocks noGrp="1"/>
          </p:cNvSpPr>
          <p:nvPr>
            <p:ph idx="1"/>
          </p:nvPr>
        </p:nvSpPr>
        <p:spPr>
          <a:xfrm>
            <a:off x="1899744" y="1825625"/>
            <a:ext cx="6615606" cy="4351338"/>
          </a:xfrm>
          <a:ln w="76200">
            <a:no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28985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41634" y="1709739"/>
            <a:ext cx="6468953"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2041634" y="4589464"/>
            <a:ext cx="6468954"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37965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04424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87510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52448" y="365126"/>
            <a:ext cx="6662902"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26086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795223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63402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80244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70689" y="365126"/>
            <a:ext cx="6544661"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970689" y="1825625"/>
            <a:ext cx="6544661"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17/03/2025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811779" y="2811782"/>
            <a:ext cx="6858003" cy="1234437"/>
          </a:xfrm>
          <a:prstGeom prst="rect">
            <a:avLst/>
          </a:prstGeom>
          <a:solidFill>
            <a:srgbClr val="C00000"/>
          </a:solidFill>
          <a:ln>
            <a:noFill/>
          </a:ln>
          <a:effectLst/>
        </p:spPr>
        <p:txBody>
          <a:bodyPr vert="horz" wrap="square" lIns="27432" tIns="27432" rIns="27432" bIns="27432" numCol="1" anchor="t"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pPr>
            <a:r>
              <a:rPr kumimoji="0" lang="en-GB" altLang="en-US" sz="72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405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753865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hyperlink" Target="http://www.exampaperspractice.co.uk/" TargetMode="Externa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www.exampaperspractice.co.u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pngall.com/happy-birthday-p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686332" y="2060848"/>
            <a:ext cx="7062132" cy="2000474"/>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pPr algn="ctr"/>
            <a:r>
              <a:rPr lang="en-GB" sz="2800" dirty="0"/>
              <a:t>2.1.5 How small firms compete</a:t>
            </a:r>
          </a:p>
          <a:p>
            <a:pPr algn="ctr"/>
            <a:endParaRPr lang="en-GB" sz="2800" dirty="0"/>
          </a:p>
          <a:p>
            <a:pPr algn="ctr"/>
            <a:r>
              <a:rPr lang="en-GB" sz="2800" dirty="0"/>
              <a:t>2.1 Business growth and competitive advantage</a:t>
            </a:r>
          </a:p>
        </p:txBody>
      </p:sp>
      <p:sp>
        <p:nvSpPr>
          <p:cNvPr id="2" name="Rectangle 1"/>
          <p:cNvSpPr/>
          <p:nvPr/>
        </p:nvSpPr>
        <p:spPr>
          <a:xfrm>
            <a:off x="65515" y="2251830"/>
            <a:ext cx="1626165" cy="369332"/>
          </a:xfrm>
          <a:prstGeom prst="rect">
            <a:avLst/>
          </a:prstGeom>
        </p:spPr>
        <p:txBody>
          <a:bodyPr wrap="square">
            <a:spAutoFit/>
          </a:bodyPr>
          <a:lstStyle/>
          <a:p>
            <a:endParaRPr lang="en-GB" dirty="0"/>
          </a:p>
        </p:txBody>
      </p:sp>
    </p:spTree>
    <p:custDataLst>
      <p:tags r:id="rId1"/>
    </p:custDataLst>
    <p:extLst>
      <p:ext uri="{BB962C8B-B14F-4D97-AF65-F5344CB8AC3E}">
        <p14:creationId xmlns:p14="http://schemas.microsoft.com/office/powerpoint/2010/main" val="2694115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3952" y="260648"/>
            <a:ext cx="6615605" cy="1325563"/>
          </a:xfrm>
        </p:spPr>
        <p:txBody>
          <a:bodyPr>
            <a:normAutofit/>
          </a:bodyPr>
          <a:lstStyle/>
          <a:p>
            <a:r>
              <a:rPr lang="en-GB" sz="3600" dirty="0"/>
              <a:t>Niche markets</a:t>
            </a:r>
          </a:p>
        </p:txBody>
      </p:sp>
      <p:sp>
        <p:nvSpPr>
          <p:cNvPr id="3" name="Content Placeholder 2"/>
          <p:cNvSpPr>
            <a:spLocks noGrp="1"/>
          </p:cNvSpPr>
          <p:nvPr>
            <p:ph idx="1"/>
          </p:nvPr>
        </p:nvSpPr>
        <p:spPr>
          <a:xfrm>
            <a:off x="1475656" y="1484784"/>
            <a:ext cx="7344816" cy="5112568"/>
          </a:xfrm>
        </p:spPr>
        <p:txBody>
          <a:bodyPr>
            <a:normAutofit fontScale="92500"/>
          </a:bodyPr>
          <a:lstStyle/>
          <a:p>
            <a:r>
              <a:rPr lang="en-GB" sz="2800" dirty="0"/>
              <a:t>Niche marketing</a:t>
            </a:r>
          </a:p>
          <a:p>
            <a:pPr lvl="1"/>
            <a:r>
              <a:rPr lang="en-GB" sz="2400" dirty="0"/>
              <a:t>Niche marketing is when a firm targets a small subsection or previously unexploited gap in a larger market and specifically creates products to cater to them.</a:t>
            </a:r>
          </a:p>
          <a:p>
            <a:pPr lvl="2"/>
            <a:r>
              <a:rPr lang="en-GB" sz="1800" dirty="0"/>
              <a:t>Niche marketing may give a business first mover advantage and allow them to charge a premium price</a:t>
            </a:r>
          </a:p>
          <a:p>
            <a:pPr marL="0" indent="0">
              <a:buNone/>
            </a:pPr>
            <a:endParaRPr lang="en-GB" sz="2800" dirty="0"/>
          </a:p>
          <a:p>
            <a:pPr marL="0" indent="0">
              <a:buNone/>
            </a:pPr>
            <a:endParaRPr lang="en-GB" sz="2800" dirty="0"/>
          </a:p>
          <a:p>
            <a:pPr marL="0" indent="0">
              <a:buNone/>
            </a:pPr>
            <a:endParaRPr lang="en-GB" sz="2800" dirty="0"/>
          </a:p>
          <a:p>
            <a:pPr marL="0" indent="0">
              <a:buNone/>
            </a:pPr>
            <a:endParaRPr lang="en-GB" sz="2800" dirty="0"/>
          </a:p>
          <a:p>
            <a:pPr marL="0" indent="0">
              <a:buNone/>
            </a:pPr>
            <a:r>
              <a:rPr lang="en-GB" sz="2800" dirty="0"/>
              <a:t>Can you name some examples of niche markets? </a:t>
            </a:r>
          </a:p>
          <a:p>
            <a:pPr marL="0" indent="0">
              <a:buNone/>
            </a:pPr>
            <a:r>
              <a:rPr lang="en-GB" sz="2800" dirty="0"/>
              <a:t>Challenge: Can you identify any gaps in the market that is currently unexploited? </a:t>
            </a:r>
          </a:p>
          <a:p>
            <a:pPr marL="0" indent="0">
              <a:buNone/>
            </a:pPr>
            <a:endParaRPr lang="en-GB" dirty="0"/>
          </a:p>
        </p:txBody>
      </p:sp>
      <p:sp>
        <p:nvSpPr>
          <p:cNvPr id="6" name="Rounded Rectangle 5"/>
          <p:cNvSpPr/>
          <p:nvPr/>
        </p:nvSpPr>
        <p:spPr>
          <a:xfrm>
            <a:off x="1649413" y="3645024"/>
            <a:ext cx="6997301" cy="1325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Niches are sometimes said to be created rather than to exist. To what extent do you agree with this?</a:t>
            </a:r>
          </a:p>
        </p:txBody>
      </p:sp>
      <p:pic>
        <p:nvPicPr>
          <p:cNvPr id="4" name="Picture 3">
            <a:extLst>
              <a:ext uri="{FF2B5EF4-FFF2-40B4-BE49-F238E27FC236}">
                <a16:creationId xmlns:a16="http://schemas.microsoft.com/office/drawing/2014/main" id="{86B8D93B-7F6F-3BF0-1DB3-1C8407C0F38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5" name="Picture 4">
            <a:extLst>
              <a:ext uri="{FF2B5EF4-FFF2-40B4-BE49-F238E27FC236}">
                <a16:creationId xmlns:a16="http://schemas.microsoft.com/office/drawing/2014/main" id="{ABC087CD-EE11-2A2E-91AA-ACB30E5EDB53}"/>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7" name="Footer Placeholder 2">
            <a:extLst>
              <a:ext uri="{FF2B5EF4-FFF2-40B4-BE49-F238E27FC236}">
                <a16:creationId xmlns:a16="http://schemas.microsoft.com/office/drawing/2014/main" id="{DAF21495-E7AC-FF2F-7909-238D8C1BB384}"/>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8A24270-2634-981E-F075-8D5169D955AF}"/>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747641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Niche markets</a:t>
            </a:r>
          </a:p>
        </p:txBody>
      </p:sp>
      <p:sp>
        <p:nvSpPr>
          <p:cNvPr id="3" name="Content Placeholder 2"/>
          <p:cNvSpPr>
            <a:spLocks noGrp="1"/>
          </p:cNvSpPr>
          <p:nvPr>
            <p:ph idx="1"/>
          </p:nvPr>
        </p:nvSpPr>
        <p:spPr/>
        <p:txBody>
          <a:bodyPr>
            <a:normAutofit/>
          </a:bodyPr>
          <a:lstStyle/>
          <a:p>
            <a:r>
              <a:rPr lang="en-GB" sz="2800" dirty="0"/>
              <a:t>Identifying small, currently unsatisfied, gaps in the market</a:t>
            </a:r>
          </a:p>
          <a:p>
            <a:r>
              <a:rPr lang="en-GB" sz="2800" dirty="0"/>
              <a:t>The target market is well defined with distinct characteristics</a:t>
            </a:r>
          </a:p>
          <a:p>
            <a:r>
              <a:rPr lang="en-GB" sz="2800" dirty="0"/>
              <a:t>Promotional activities will be targeted at just a small subsection of the whole market</a:t>
            </a:r>
          </a:p>
          <a:p>
            <a:r>
              <a:rPr lang="en-GB" sz="2800" dirty="0"/>
              <a:t>Can often charge higher prices</a:t>
            </a:r>
          </a:p>
        </p:txBody>
      </p:sp>
      <p:pic>
        <p:nvPicPr>
          <p:cNvPr id="4" name="Picture 3">
            <a:extLst>
              <a:ext uri="{FF2B5EF4-FFF2-40B4-BE49-F238E27FC236}">
                <a16:creationId xmlns:a16="http://schemas.microsoft.com/office/drawing/2014/main" id="{A449D5B8-DDBB-9CC9-AB1D-BEDC0686ECB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5" name="Picture 4">
            <a:extLst>
              <a:ext uri="{FF2B5EF4-FFF2-40B4-BE49-F238E27FC236}">
                <a16:creationId xmlns:a16="http://schemas.microsoft.com/office/drawing/2014/main" id="{18F4E04D-CA51-AF00-61A4-626B0CF5507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A5A11B7B-0809-C993-1EC9-8570DB45747F}"/>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E227609-581D-0489-6212-52762461CA6B}"/>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051995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92859"/>
            <a:ext cx="6615605" cy="1325563"/>
          </a:xfrm>
        </p:spPr>
        <p:txBody>
          <a:bodyPr>
            <a:normAutofit/>
          </a:bodyPr>
          <a:lstStyle/>
          <a:p>
            <a:r>
              <a:rPr lang="en-GB" sz="4000" dirty="0"/>
              <a:t>Stakeholders</a:t>
            </a:r>
          </a:p>
        </p:txBody>
      </p:sp>
      <p:sp>
        <p:nvSpPr>
          <p:cNvPr id="3" name="Content Placeholder 2"/>
          <p:cNvSpPr>
            <a:spLocks noGrp="1"/>
          </p:cNvSpPr>
          <p:nvPr>
            <p:ph idx="1"/>
          </p:nvPr>
        </p:nvSpPr>
        <p:spPr>
          <a:xfrm>
            <a:off x="1295636" y="1484784"/>
            <a:ext cx="6552728" cy="4536504"/>
          </a:xfrm>
        </p:spPr>
        <p:txBody>
          <a:bodyPr>
            <a:normAutofit/>
          </a:bodyPr>
          <a:lstStyle/>
          <a:p>
            <a:r>
              <a:rPr lang="en-GB" sz="2800" dirty="0"/>
              <a:t>Stakeholders are anyone with an interest in the actions of a business</a:t>
            </a:r>
          </a:p>
          <a:p>
            <a:r>
              <a:rPr lang="en-GB" sz="2800" dirty="0"/>
              <a:t>These includes:</a:t>
            </a:r>
          </a:p>
          <a:p>
            <a:pPr lvl="1"/>
            <a:r>
              <a:rPr lang="en-GB" sz="2400" dirty="0"/>
              <a:t>Customers</a:t>
            </a:r>
          </a:p>
          <a:p>
            <a:pPr lvl="1"/>
            <a:r>
              <a:rPr lang="en-GB" sz="2400" dirty="0"/>
              <a:t>Employees</a:t>
            </a:r>
          </a:p>
          <a:p>
            <a:pPr lvl="1"/>
            <a:r>
              <a:rPr lang="en-GB" sz="2400" dirty="0"/>
              <a:t>Shareholders</a:t>
            </a:r>
          </a:p>
          <a:p>
            <a:pPr lvl="1"/>
            <a:r>
              <a:rPr lang="en-GB" sz="2400" dirty="0"/>
              <a:t>Government</a:t>
            </a:r>
          </a:p>
          <a:p>
            <a:pPr lvl="1"/>
            <a:r>
              <a:rPr lang="en-GB" sz="2400" dirty="0"/>
              <a:t>Suppliers</a:t>
            </a:r>
          </a:p>
          <a:p>
            <a:pPr lvl="1"/>
            <a:r>
              <a:rPr lang="en-GB" sz="2400" dirty="0"/>
              <a:t>Financial institutions</a:t>
            </a:r>
          </a:p>
          <a:p>
            <a:endParaRPr lang="en-GB" dirty="0"/>
          </a:p>
        </p:txBody>
      </p:sp>
      <p:sp>
        <p:nvSpPr>
          <p:cNvPr id="4" name="Rounded Rectangle 3"/>
          <p:cNvSpPr/>
          <p:nvPr/>
        </p:nvSpPr>
        <p:spPr>
          <a:xfrm>
            <a:off x="4438525" y="2564904"/>
            <a:ext cx="4587639" cy="3893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Stakeholders can be categorised as:</a:t>
            </a:r>
          </a:p>
          <a:p>
            <a:pPr marL="285750" indent="-285750" algn="ctr">
              <a:buFont typeface="Arial" panose="020B0604020202020204" pitchFamily="34" charset="0"/>
              <a:buChar char="•"/>
            </a:pPr>
            <a:r>
              <a:rPr lang="en-GB" sz="2000" dirty="0"/>
              <a:t> Internal or External </a:t>
            </a:r>
          </a:p>
          <a:p>
            <a:pPr marL="285750" indent="-285750" algn="ctr">
              <a:buFont typeface="Arial" panose="020B0604020202020204" pitchFamily="34" charset="0"/>
              <a:buChar char="•"/>
            </a:pPr>
            <a:r>
              <a:rPr lang="en-GB" sz="2000" dirty="0"/>
              <a:t>Primary or Secondary </a:t>
            </a:r>
          </a:p>
          <a:p>
            <a:pPr marL="285750" indent="-285750" algn="ctr">
              <a:buFont typeface="Arial" panose="020B0604020202020204" pitchFamily="34" charset="0"/>
              <a:buChar char="•"/>
            </a:pPr>
            <a:endParaRPr lang="en-GB" sz="2000" dirty="0"/>
          </a:p>
          <a:p>
            <a:pPr algn="ctr"/>
            <a:r>
              <a:rPr lang="en-GB" sz="2000" dirty="0"/>
              <a:t>Using the given categories, can you categorise the given examples correctly?</a:t>
            </a:r>
          </a:p>
          <a:p>
            <a:pPr algn="ctr"/>
            <a:endParaRPr lang="en-GB" sz="2000" dirty="0"/>
          </a:p>
          <a:p>
            <a:pPr algn="ctr"/>
            <a:r>
              <a:rPr lang="en-GB" sz="2000" dirty="0"/>
              <a:t>Challenge: Can you think of any other stakeholders? What would their interest point be?</a:t>
            </a:r>
          </a:p>
        </p:txBody>
      </p:sp>
      <p:pic>
        <p:nvPicPr>
          <p:cNvPr id="5" name="Picture 4">
            <a:extLst>
              <a:ext uri="{FF2B5EF4-FFF2-40B4-BE49-F238E27FC236}">
                <a16:creationId xmlns:a16="http://schemas.microsoft.com/office/drawing/2014/main" id="{25CA81E5-5124-EC74-3F4A-6DEAFBC170B2}"/>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6" name="Picture 5">
            <a:extLst>
              <a:ext uri="{FF2B5EF4-FFF2-40B4-BE49-F238E27FC236}">
                <a16:creationId xmlns:a16="http://schemas.microsoft.com/office/drawing/2014/main" id="{610C5C98-172D-266B-ABCD-25843D73FF3D}"/>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7" name="Footer Placeholder 2">
            <a:extLst>
              <a:ext uri="{FF2B5EF4-FFF2-40B4-BE49-F238E27FC236}">
                <a16:creationId xmlns:a16="http://schemas.microsoft.com/office/drawing/2014/main" id="{252164A0-B622-1A08-223F-DA9A8A63FF66}"/>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FEEE729-138C-4C20-355E-6DF2424AB60C}"/>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309942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Competitive advantage and stakeholders</a:t>
            </a:r>
          </a:p>
        </p:txBody>
      </p:sp>
      <p:sp>
        <p:nvSpPr>
          <p:cNvPr id="3" name="Content Placeholder 2"/>
          <p:cNvSpPr>
            <a:spLocks noGrp="1"/>
          </p:cNvSpPr>
          <p:nvPr>
            <p:ph idx="1"/>
          </p:nvPr>
        </p:nvSpPr>
        <p:spPr>
          <a:xfrm>
            <a:off x="1881480" y="1916832"/>
            <a:ext cx="6506944" cy="4680520"/>
          </a:xfrm>
        </p:spPr>
        <p:txBody>
          <a:bodyPr>
            <a:normAutofit/>
          </a:bodyPr>
          <a:lstStyle/>
          <a:p>
            <a:r>
              <a:rPr lang="en-GB" dirty="0"/>
              <a:t>Stakeholder needs should be considered when making decisions</a:t>
            </a:r>
          </a:p>
          <a:p>
            <a:r>
              <a:rPr lang="en-GB" dirty="0"/>
              <a:t>This can help to establish good relationships which will provide a </a:t>
            </a:r>
            <a:r>
              <a:rPr lang="en-GB" b="1" dirty="0">
                <a:solidFill>
                  <a:srgbClr val="00B0F0"/>
                </a:solidFill>
              </a:rPr>
              <a:t>competitive advantage </a:t>
            </a:r>
            <a:r>
              <a:rPr lang="en-GB" dirty="0"/>
              <a:t>as stakeholders will want the firm to succeed</a:t>
            </a:r>
          </a:p>
          <a:p>
            <a:r>
              <a:rPr lang="en-GB" dirty="0"/>
              <a:t>Businesses use stakeholder mapping to help inform decision making</a:t>
            </a:r>
          </a:p>
          <a:p>
            <a:pPr lvl="1"/>
            <a:r>
              <a:rPr lang="en-GB" dirty="0"/>
              <a:t>Stakeholder mapping maps the relative power of each stakeholder group against the degree of interest</a:t>
            </a:r>
          </a:p>
          <a:p>
            <a:pPr lvl="1"/>
            <a:r>
              <a:rPr lang="en-GB" dirty="0"/>
              <a:t>This helps inform managers on how important each stakeholder group is and therefore how involved they should be in the decision making process</a:t>
            </a:r>
          </a:p>
        </p:txBody>
      </p:sp>
      <p:pic>
        <p:nvPicPr>
          <p:cNvPr id="4" name="Picture 3">
            <a:extLst>
              <a:ext uri="{FF2B5EF4-FFF2-40B4-BE49-F238E27FC236}">
                <a16:creationId xmlns:a16="http://schemas.microsoft.com/office/drawing/2014/main" id="{6BC1CC67-0B6B-290B-2267-EF28870EBF5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5" name="Picture 4">
            <a:extLst>
              <a:ext uri="{FF2B5EF4-FFF2-40B4-BE49-F238E27FC236}">
                <a16:creationId xmlns:a16="http://schemas.microsoft.com/office/drawing/2014/main" id="{FB15F312-E3D9-5708-FE08-74F795E6804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4A57706E-4288-EDC1-B756-61F440B50D0F}"/>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83767F6-EB04-CD08-0F60-0103D7F78FD2}"/>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17404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Competitive advantage and stakeholders</a:t>
            </a:r>
          </a:p>
        </p:txBody>
      </p:sp>
      <p:cxnSp>
        <p:nvCxnSpPr>
          <p:cNvPr id="5" name="Straight Arrow Connector 4"/>
          <p:cNvCxnSpPr/>
          <p:nvPr/>
        </p:nvCxnSpPr>
        <p:spPr>
          <a:xfrm>
            <a:off x="5562600" y="2286000"/>
            <a:ext cx="0" cy="3840163"/>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438400" y="4206082"/>
            <a:ext cx="6248400" cy="0"/>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38400" y="1844824"/>
            <a:ext cx="6248400" cy="369332"/>
          </a:xfrm>
          <a:prstGeom prst="rect">
            <a:avLst/>
          </a:prstGeom>
          <a:noFill/>
        </p:spPr>
        <p:txBody>
          <a:bodyPr wrap="square" rtlCol="0">
            <a:spAutoFit/>
          </a:bodyPr>
          <a:lstStyle/>
          <a:p>
            <a:pPr algn="ctr"/>
            <a:r>
              <a:rPr lang="en-GB" dirty="0"/>
              <a:t>Low                            Level of Interest                           High</a:t>
            </a:r>
          </a:p>
        </p:txBody>
      </p:sp>
      <p:sp>
        <p:nvSpPr>
          <p:cNvPr id="9" name="TextBox 8"/>
          <p:cNvSpPr txBox="1"/>
          <p:nvPr/>
        </p:nvSpPr>
        <p:spPr>
          <a:xfrm rot="16200000">
            <a:off x="333652" y="4021416"/>
            <a:ext cx="3840164" cy="369332"/>
          </a:xfrm>
          <a:prstGeom prst="rect">
            <a:avLst/>
          </a:prstGeom>
          <a:noFill/>
        </p:spPr>
        <p:txBody>
          <a:bodyPr wrap="square" rtlCol="0">
            <a:spAutoFit/>
          </a:bodyPr>
          <a:lstStyle/>
          <a:p>
            <a:pPr algn="ctr"/>
            <a:r>
              <a:rPr lang="en-GB" dirty="0"/>
              <a:t> Low                   Power                   High</a:t>
            </a:r>
          </a:p>
        </p:txBody>
      </p:sp>
      <p:sp>
        <p:nvSpPr>
          <p:cNvPr id="10" name="TextBox 9"/>
          <p:cNvSpPr txBox="1"/>
          <p:nvPr/>
        </p:nvSpPr>
        <p:spPr>
          <a:xfrm>
            <a:off x="5796136" y="4324644"/>
            <a:ext cx="2890664" cy="1815882"/>
          </a:xfrm>
          <a:prstGeom prst="rect">
            <a:avLst/>
          </a:prstGeom>
          <a:noFill/>
        </p:spPr>
        <p:txBody>
          <a:bodyPr wrap="square" rtlCol="0">
            <a:spAutoFit/>
          </a:bodyPr>
          <a:lstStyle/>
          <a:p>
            <a:r>
              <a:rPr lang="en-GB" sz="1400" b="1" dirty="0">
                <a:solidFill>
                  <a:srgbClr val="7030A0"/>
                </a:solidFill>
              </a:rPr>
              <a:t>Keep informed</a:t>
            </a:r>
          </a:p>
          <a:p>
            <a:r>
              <a:rPr lang="en-GB" sz="1400" dirty="0"/>
              <a:t>These are likely to be secondary stakeholders who have a high level of interest e.g. the community but little power. Involving these stakeholders and keeping them up to date with developments can help build good relations.</a:t>
            </a:r>
          </a:p>
        </p:txBody>
      </p:sp>
      <p:sp>
        <p:nvSpPr>
          <p:cNvPr id="11" name="TextBox 10"/>
          <p:cNvSpPr txBox="1"/>
          <p:nvPr/>
        </p:nvSpPr>
        <p:spPr>
          <a:xfrm>
            <a:off x="2734436" y="2645296"/>
            <a:ext cx="2736304" cy="1384995"/>
          </a:xfrm>
          <a:prstGeom prst="rect">
            <a:avLst/>
          </a:prstGeom>
          <a:noFill/>
        </p:spPr>
        <p:txBody>
          <a:bodyPr wrap="square" rtlCol="0">
            <a:spAutoFit/>
          </a:bodyPr>
          <a:lstStyle/>
          <a:p>
            <a:r>
              <a:rPr lang="en-GB" sz="1400" b="1" dirty="0">
                <a:solidFill>
                  <a:srgbClr val="7030A0"/>
                </a:solidFill>
              </a:rPr>
              <a:t>Keep satisfied</a:t>
            </a:r>
          </a:p>
          <a:p>
            <a:r>
              <a:rPr lang="en-GB" sz="1400" dirty="0"/>
              <a:t>Potentially influential group but with little interest in the business it may  therefore be beneficial to consult with them to try and increase the level of interest.</a:t>
            </a:r>
          </a:p>
        </p:txBody>
      </p:sp>
      <p:sp>
        <p:nvSpPr>
          <p:cNvPr id="12" name="TextBox 11"/>
          <p:cNvSpPr txBox="1"/>
          <p:nvPr/>
        </p:nvSpPr>
        <p:spPr>
          <a:xfrm>
            <a:off x="5796136" y="2645296"/>
            <a:ext cx="2736304" cy="1169551"/>
          </a:xfrm>
          <a:prstGeom prst="rect">
            <a:avLst/>
          </a:prstGeom>
          <a:noFill/>
        </p:spPr>
        <p:txBody>
          <a:bodyPr wrap="square" rtlCol="0">
            <a:spAutoFit/>
          </a:bodyPr>
          <a:lstStyle/>
          <a:p>
            <a:r>
              <a:rPr lang="en-GB" sz="1400" b="1" dirty="0">
                <a:solidFill>
                  <a:srgbClr val="7030A0"/>
                </a:solidFill>
              </a:rPr>
              <a:t>Manage closely</a:t>
            </a:r>
          </a:p>
          <a:p>
            <a:r>
              <a:rPr lang="en-GB" sz="1400" dirty="0"/>
              <a:t>These are the most important group of stakeholders and therefore the business should seek to involve them in decision making.</a:t>
            </a:r>
          </a:p>
        </p:txBody>
      </p:sp>
      <p:sp>
        <p:nvSpPr>
          <p:cNvPr id="13" name="TextBox 12"/>
          <p:cNvSpPr txBox="1"/>
          <p:nvPr/>
        </p:nvSpPr>
        <p:spPr>
          <a:xfrm>
            <a:off x="2750817" y="4509119"/>
            <a:ext cx="2736304" cy="1169551"/>
          </a:xfrm>
          <a:prstGeom prst="rect">
            <a:avLst/>
          </a:prstGeom>
          <a:noFill/>
        </p:spPr>
        <p:txBody>
          <a:bodyPr wrap="square" rtlCol="0">
            <a:spAutoFit/>
          </a:bodyPr>
          <a:lstStyle/>
          <a:p>
            <a:r>
              <a:rPr lang="en-GB" sz="1400" b="1" dirty="0">
                <a:solidFill>
                  <a:srgbClr val="7030A0"/>
                </a:solidFill>
              </a:rPr>
              <a:t>Monitor</a:t>
            </a:r>
          </a:p>
          <a:p>
            <a:r>
              <a:rPr lang="en-GB" sz="1400" dirty="0"/>
              <a:t>Neither powerful or with a high level of interest it is therefore only necessary to make a minimum amount of effort with this group.</a:t>
            </a:r>
          </a:p>
        </p:txBody>
      </p:sp>
      <p:pic>
        <p:nvPicPr>
          <p:cNvPr id="3" name="Picture 2">
            <a:extLst>
              <a:ext uri="{FF2B5EF4-FFF2-40B4-BE49-F238E27FC236}">
                <a16:creationId xmlns:a16="http://schemas.microsoft.com/office/drawing/2014/main" id="{E832918A-3415-C041-3B5F-B5AF8AC69514}"/>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4" name="Picture 3">
            <a:extLst>
              <a:ext uri="{FF2B5EF4-FFF2-40B4-BE49-F238E27FC236}">
                <a16:creationId xmlns:a16="http://schemas.microsoft.com/office/drawing/2014/main" id="{624984A2-28DE-91F0-6696-4BAFAEE3F5B3}"/>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247CA0FB-5E06-09C9-94E7-ABF2EF63BF78}"/>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D4A5F648-DB93-8174-4ADF-494E5D4284C0}"/>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27876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Stakeholder mapping</a:t>
            </a:r>
          </a:p>
        </p:txBody>
      </p:sp>
      <p:cxnSp>
        <p:nvCxnSpPr>
          <p:cNvPr id="5" name="Straight Arrow Connector 4"/>
          <p:cNvCxnSpPr/>
          <p:nvPr/>
        </p:nvCxnSpPr>
        <p:spPr>
          <a:xfrm>
            <a:off x="5562600" y="2286000"/>
            <a:ext cx="0" cy="3840163"/>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438400" y="4206082"/>
            <a:ext cx="6248400" cy="0"/>
          </a:xfrm>
          <a:prstGeom prst="straightConnector1">
            <a:avLst/>
          </a:prstGeom>
          <a:ln w="31750">
            <a:headEnd type="arrow"/>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38400" y="1844824"/>
            <a:ext cx="6248400" cy="369332"/>
          </a:xfrm>
          <a:prstGeom prst="rect">
            <a:avLst/>
          </a:prstGeom>
          <a:noFill/>
        </p:spPr>
        <p:txBody>
          <a:bodyPr wrap="square" rtlCol="0">
            <a:spAutoFit/>
          </a:bodyPr>
          <a:lstStyle/>
          <a:p>
            <a:pPr algn="ctr"/>
            <a:r>
              <a:rPr lang="en-GB" dirty="0"/>
              <a:t>Low                            Level of Interest                           High</a:t>
            </a:r>
          </a:p>
        </p:txBody>
      </p:sp>
      <p:sp>
        <p:nvSpPr>
          <p:cNvPr id="9" name="TextBox 8"/>
          <p:cNvSpPr txBox="1"/>
          <p:nvPr/>
        </p:nvSpPr>
        <p:spPr>
          <a:xfrm rot="16200000">
            <a:off x="333652" y="4021416"/>
            <a:ext cx="3840164" cy="369332"/>
          </a:xfrm>
          <a:prstGeom prst="rect">
            <a:avLst/>
          </a:prstGeom>
          <a:noFill/>
        </p:spPr>
        <p:txBody>
          <a:bodyPr wrap="square" rtlCol="0">
            <a:spAutoFit/>
          </a:bodyPr>
          <a:lstStyle/>
          <a:p>
            <a:pPr algn="ctr"/>
            <a:r>
              <a:rPr lang="en-GB" dirty="0"/>
              <a:t> Low                   Power                   High</a:t>
            </a:r>
          </a:p>
        </p:txBody>
      </p:sp>
      <p:sp>
        <p:nvSpPr>
          <p:cNvPr id="3" name="TextBox 2"/>
          <p:cNvSpPr txBox="1"/>
          <p:nvPr/>
        </p:nvSpPr>
        <p:spPr>
          <a:xfrm>
            <a:off x="5364088" y="90498"/>
            <a:ext cx="3688125" cy="1754326"/>
          </a:xfrm>
          <a:prstGeom prst="rect">
            <a:avLst/>
          </a:prstGeom>
          <a:solidFill>
            <a:schemeClr val="accent4">
              <a:lumMod val="40000"/>
              <a:lumOff val="60000"/>
            </a:schemeClr>
          </a:solidFill>
        </p:spPr>
        <p:txBody>
          <a:bodyPr wrap="square" rtlCol="0">
            <a:spAutoFit/>
          </a:bodyPr>
          <a:lstStyle/>
          <a:p>
            <a:pPr algn="ctr"/>
            <a:r>
              <a:rPr lang="en-GB" dirty="0"/>
              <a:t>If your school or college was to make a major decision e.g. merge with another local establishment, sell off the sports field or change sector which stakeholders would you place in each quadrant?</a:t>
            </a:r>
          </a:p>
        </p:txBody>
      </p:sp>
      <p:pic>
        <p:nvPicPr>
          <p:cNvPr id="4" name="Picture 3">
            <a:extLst>
              <a:ext uri="{FF2B5EF4-FFF2-40B4-BE49-F238E27FC236}">
                <a16:creationId xmlns:a16="http://schemas.microsoft.com/office/drawing/2014/main" id="{E51AB044-A59A-EAE8-4E7E-7673D9766BC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6" name="Picture 5">
            <a:extLst>
              <a:ext uri="{FF2B5EF4-FFF2-40B4-BE49-F238E27FC236}">
                <a16:creationId xmlns:a16="http://schemas.microsoft.com/office/drawing/2014/main" id="{E4AA9E6B-5D68-69C8-035A-D82175769F8C}"/>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10" name="Footer Placeholder 2">
            <a:extLst>
              <a:ext uri="{FF2B5EF4-FFF2-40B4-BE49-F238E27FC236}">
                <a16:creationId xmlns:a16="http://schemas.microsoft.com/office/drawing/2014/main" id="{C4798FDF-557E-16C0-C48A-D712C07BFC40}"/>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5BD50322-BDEB-312E-B9A7-FF1EF46D013E}"/>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922675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744" y="332656"/>
            <a:ext cx="6248400" cy="1143000"/>
          </a:xfrm>
          <a:ln>
            <a:noFill/>
          </a:ln>
        </p:spPr>
        <p:txBody>
          <a:bodyPr>
            <a:normAutofit/>
          </a:bodyPr>
          <a:lstStyle/>
          <a:p>
            <a:r>
              <a:rPr lang="en-GB" sz="3200" b="1" dirty="0"/>
              <a:t>Learning Objectives Check in </a:t>
            </a:r>
          </a:p>
        </p:txBody>
      </p:sp>
      <p:sp>
        <p:nvSpPr>
          <p:cNvPr id="3" name="Content Placeholder 2"/>
          <p:cNvSpPr>
            <a:spLocks noGrp="1"/>
          </p:cNvSpPr>
          <p:nvPr>
            <p:ph idx="1"/>
          </p:nvPr>
        </p:nvSpPr>
        <p:spPr>
          <a:ln>
            <a:noFill/>
          </a:ln>
        </p:spPr>
        <p:txBody>
          <a:bodyPr>
            <a:normAutofit/>
          </a:bodyPr>
          <a:lstStyle/>
          <a:p>
            <a:r>
              <a:rPr lang="en-GB" sz="2400" dirty="0"/>
              <a:t>Are you able to explain the importance of customer service for smaller firms?</a:t>
            </a:r>
          </a:p>
          <a:p>
            <a:pPr marL="0" indent="0">
              <a:buNone/>
            </a:pPr>
            <a:endParaRPr lang="en-GB" sz="2400" dirty="0"/>
          </a:p>
          <a:p>
            <a:r>
              <a:rPr lang="en-GB" sz="2400" dirty="0"/>
              <a:t>Are you able to offer recommendations on the best way a small firm will be able to survive in a competitive market?</a:t>
            </a:r>
          </a:p>
          <a:p>
            <a:pPr marL="0" indent="0">
              <a:buNone/>
            </a:pPr>
            <a:endParaRPr lang="en-GB" sz="2400" dirty="0"/>
          </a:p>
        </p:txBody>
      </p:sp>
      <p:pic>
        <p:nvPicPr>
          <p:cNvPr id="4" name="Picture 3">
            <a:extLst>
              <a:ext uri="{FF2B5EF4-FFF2-40B4-BE49-F238E27FC236}">
                <a16:creationId xmlns:a16="http://schemas.microsoft.com/office/drawing/2014/main" id="{0B2D8E62-B602-D219-3726-7D7C1E31676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5" name="Picture 4">
            <a:extLst>
              <a:ext uri="{FF2B5EF4-FFF2-40B4-BE49-F238E27FC236}">
                <a16:creationId xmlns:a16="http://schemas.microsoft.com/office/drawing/2014/main" id="{06F9C217-AC1A-61B8-79EA-8E3E2E8083AD}"/>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3D13C098-F6E8-FF8F-BFFA-AE20B3DB971E}"/>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0F3D520-36E1-BBD1-0803-4591972915D6}"/>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052544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GB" dirty="0"/>
              <a:t>Recall:</a:t>
            </a:r>
          </a:p>
        </p:txBody>
      </p:sp>
      <p:sp>
        <p:nvSpPr>
          <p:cNvPr id="3" name="Content Placeholder 2"/>
          <p:cNvSpPr>
            <a:spLocks noGrp="1"/>
          </p:cNvSpPr>
          <p:nvPr>
            <p:ph idx="1"/>
          </p:nvPr>
        </p:nvSpPr>
        <p:spPr>
          <a:ln>
            <a:noFill/>
          </a:ln>
        </p:spPr>
        <p:txBody>
          <a:bodyPr/>
          <a:lstStyle/>
          <a:p>
            <a:r>
              <a:rPr lang="en-GB" dirty="0"/>
              <a:t>What is product differentiation?</a:t>
            </a:r>
          </a:p>
          <a:p>
            <a:endParaRPr lang="en-GB" dirty="0"/>
          </a:p>
          <a:p>
            <a:r>
              <a:rPr lang="en-GB" dirty="0"/>
              <a:t>The best way to conduct market research is…</a:t>
            </a:r>
          </a:p>
          <a:p>
            <a:endParaRPr lang="en-GB" dirty="0"/>
          </a:p>
          <a:p>
            <a:r>
              <a:rPr lang="en-GB" dirty="0"/>
              <a:t>Why is it important for businesses to understand their target customer’s needs and wants?</a:t>
            </a:r>
          </a:p>
          <a:p>
            <a:pPr marL="0" indent="0">
              <a:buNone/>
            </a:pPr>
            <a:endParaRPr lang="en-GB" dirty="0"/>
          </a:p>
          <a:p>
            <a:pPr marL="0" indent="0">
              <a:buNone/>
            </a:pPr>
            <a:r>
              <a:rPr lang="en-GB" dirty="0"/>
              <a:t>Challenge: </a:t>
            </a:r>
          </a:p>
          <a:p>
            <a:r>
              <a:rPr lang="en-GB" dirty="0"/>
              <a:t>Which factors must a business consider to ensure customers are satisfied and will return?</a:t>
            </a:r>
          </a:p>
          <a:p>
            <a:endParaRPr lang="en-GB" dirty="0"/>
          </a:p>
        </p:txBody>
      </p:sp>
      <p:pic>
        <p:nvPicPr>
          <p:cNvPr id="4" name="Picture 3">
            <a:extLst>
              <a:ext uri="{FF2B5EF4-FFF2-40B4-BE49-F238E27FC236}">
                <a16:creationId xmlns:a16="http://schemas.microsoft.com/office/drawing/2014/main" id="{C6A70360-26FD-38C7-C0C8-C8ED9460FA2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5" name="Picture 4">
            <a:extLst>
              <a:ext uri="{FF2B5EF4-FFF2-40B4-BE49-F238E27FC236}">
                <a16:creationId xmlns:a16="http://schemas.microsoft.com/office/drawing/2014/main" id="{EFCA6452-ECEA-A189-F385-D37023C5A55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1F060F03-1F9C-DB99-E11D-E640994A3AFC}"/>
              </a:ext>
            </a:extLst>
          </p:cNvPr>
          <p:cNvSpPr txBox="1">
            <a:spLocks/>
          </p:cNvSpPr>
          <p:nvPr/>
        </p:nvSpPr>
        <p:spPr>
          <a:xfrm>
            <a:off x="1403648" y="634343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E4382F6-FA6A-98B6-15B3-066A4E84D5EC}"/>
              </a:ext>
            </a:extLst>
          </p:cNvPr>
          <p:cNvSpPr txBox="1"/>
          <p:nvPr/>
        </p:nvSpPr>
        <p:spPr>
          <a:xfrm>
            <a:off x="6104741" y="6404321"/>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202511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744" y="332656"/>
            <a:ext cx="6248400" cy="1143000"/>
          </a:xfrm>
          <a:ln>
            <a:noFill/>
          </a:ln>
        </p:spPr>
        <p:txBody>
          <a:bodyPr>
            <a:normAutofit/>
          </a:bodyPr>
          <a:lstStyle/>
          <a:p>
            <a:r>
              <a:rPr lang="en-GB" sz="3200" b="1" dirty="0"/>
              <a:t>Learning Objectives</a:t>
            </a:r>
          </a:p>
        </p:txBody>
      </p:sp>
      <p:sp>
        <p:nvSpPr>
          <p:cNvPr id="3" name="Content Placeholder 2"/>
          <p:cNvSpPr>
            <a:spLocks noGrp="1"/>
          </p:cNvSpPr>
          <p:nvPr>
            <p:ph idx="1"/>
          </p:nvPr>
        </p:nvSpPr>
        <p:spPr>
          <a:ln>
            <a:noFill/>
          </a:ln>
        </p:spPr>
        <p:txBody>
          <a:bodyPr>
            <a:normAutofit/>
          </a:bodyPr>
          <a:lstStyle/>
          <a:p>
            <a:r>
              <a:rPr lang="en-GB" sz="2400" dirty="0"/>
              <a:t>Are you able to explain the importance of customer service for smaller firms?</a:t>
            </a:r>
          </a:p>
          <a:p>
            <a:pPr marL="0" indent="0">
              <a:buNone/>
            </a:pPr>
            <a:endParaRPr lang="en-GB" sz="2400" dirty="0"/>
          </a:p>
          <a:p>
            <a:r>
              <a:rPr lang="en-GB" sz="2400" dirty="0"/>
              <a:t>Are you able to offer recommendations on the best way a small firm will be able to survive in a competitive market?</a:t>
            </a:r>
          </a:p>
          <a:p>
            <a:pPr marL="0" indent="0">
              <a:buNone/>
            </a:pPr>
            <a:endParaRPr lang="en-GB" sz="2400" dirty="0"/>
          </a:p>
        </p:txBody>
      </p:sp>
      <p:pic>
        <p:nvPicPr>
          <p:cNvPr id="4" name="Picture 3">
            <a:extLst>
              <a:ext uri="{FF2B5EF4-FFF2-40B4-BE49-F238E27FC236}">
                <a16:creationId xmlns:a16="http://schemas.microsoft.com/office/drawing/2014/main" id="{FC753ADA-709E-3C8B-F8F2-F82E6E4D0FB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5" name="Picture 4">
            <a:extLst>
              <a:ext uri="{FF2B5EF4-FFF2-40B4-BE49-F238E27FC236}">
                <a16:creationId xmlns:a16="http://schemas.microsoft.com/office/drawing/2014/main" id="{B7E7DAE0-AA1B-B9A4-12FE-44E384CDE9AC}"/>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5192E3C1-D88C-B123-E5E3-4D25DD514CD5}"/>
              </a:ext>
            </a:extLst>
          </p:cNvPr>
          <p:cNvSpPr txBox="1">
            <a:spLocks/>
          </p:cNvSpPr>
          <p:nvPr/>
        </p:nvSpPr>
        <p:spPr>
          <a:xfrm>
            <a:off x="1403648" y="634343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4A53947-268B-57E0-752D-39DABB492A36}"/>
              </a:ext>
            </a:extLst>
          </p:cNvPr>
          <p:cNvSpPr txBox="1"/>
          <p:nvPr/>
        </p:nvSpPr>
        <p:spPr>
          <a:xfrm>
            <a:off x="6104741" y="6404321"/>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84897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48989"/>
            <a:ext cx="6248400" cy="864096"/>
          </a:xfrm>
        </p:spPr>
        <p:txBody>
          <a:bodyPr>
            <a:noAutofit/>
          </a:bodyPr>
          <a:lstStyle/>
          <a:p>
            <a:r>
              <a:rPr lang="en-GB" sz="3200" dirty="0"/>
              <a:t> </a:t>
            </a:r>
            <a:br>
              <a:rPr lang="en-GB" sz="3200" dirty="0"/>
            </a:br>
            <a:r>
              <a:rPr lang="en-GB" sz="3600" dirty="0"/>
              <a:t>Customer Service </a:t>
            </a:r>
            <a:endParaRPr lang="en-GB" sz="2400" dirty="0"/>
          </a:p>
        </p:txBody>
      </p:sp>
      <p:sp>
        <p:nvSpPr>
          <p:cNvPr id="6" name="Content Placeholder 5"/>
          <p:cNvSpPr>
            <a:spLocks noGrp="1"/>
          </p:cNvSpPr>
          <p:nvPr>
            <p:ph idx="1"/>
          </p:nvPr>
        </p:nvSpPr>
        <p:spPr>
          <a:xfrm>
            <a:off x="1264197" y="2686083"/>
            <a:ext cx="6615606" cy="4783386"/>
          </a:xfrm>
        </p:spPr>
        <p:txBody>
          <a:bodyPr>
            <a:normAutofit/>
          </a:bodyPr>
          <a:lstStyle/>
          <a:p>
            <a:r>
              <a:rPr lang="en-GB" sz="2400" dirty="0"/>
              <a:t>Customer service is one of the most important areas of a business. Customer service begins pre-sale, during sale and after sale (if needed).</a:t>
            </a:r>
          </a:p>
          <a:p>
            <a:r>
              <a:rPr lang="en-GB" sz="2400" dirty="0"/>
              <a:t>Customer satisfaction can be measured by whether the product has met or surpassed customer expectations.</a:t>
            </a:r>
          </a:p>
          <a:p>
            <a:r>
              <a:rPr lang="en-GB" sz="2400" dirty="0"/>
              <a:t>A happy customer is a good source of advertising, especially in a local market, where recommendations can create trade.</a:t>
            </a:r>
          </a:p>
          <a:p>
            <a:r>
              <a:rPr lang="en-GB" sz="2400" dirty="0"/>
              <a:t>It is easier and cheaper to sell to existing or repeat customers.</a:t>
            </a:r>
          </a:p>
        </p:txBody>
      </p:sp>
      <p:pic>
        <p:nvPicPr>
          <p:cNvPr id="3" name="Picture 2">
            <a:extLst>
              <a:ext uri="{FF2B5EF4-FFF2-40B4-BE49-F238E27FC236}">
                <a16:creationId xmlns:a16="http://schemas.microsoft.com/office/drawing/2014/main" id="{F0DE9CEC-E84B-7937-2203-DAB0B390416F}"/>
              </a:ext>
            </a:extLst>
          </p:cNvPr>
          <p:cNvPicPr>
            <a:picLocks noChangeAspect="1"/>
          </p:cNvPicPr>
          <p:nvPr/>
        </p:nvPicPr>
        <p:blipFill>
          <a:blip r:embed="rId4"/>
          <a:stretch>
            <a:fillRect/>
          </a:stretch>
        </p:blipFill>
        <p:spPr>
          <a:xfrm>
            <a:off x="5724128" y="74831"/>
            <a:ext cx="3070739" cy="2437094"/>
          </a:xfrm>
          <a:prstGeom prst="rect">
            <a:avLst/>
          </a:prstGeom>
        </p:spPr>
      </p:pic>
      <p:pic>
        <p:nvPicPr>
          <p:cNvPr id="9" name="Picture 8">
            <a:extLst>
              <a:ext uri="{FF2B5EF4-FFF2-40B4-BE49-F238E27FC236}">
                <a16:creationId xmlns:a16="http://schemas.microsoft.com/office/drawing/2014/main" id="{6F92D1EC-0FB0-54D4-61C0-AE3E14DF392D}"/>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10" name="Picture 9">
            <a:extLst>
              <a:ext uri="{FF2B5EF4-FFF2-40B4-BE49-F238E27FC236}">
                <a16:creationId xmlns:a16="http://schemas.microsoft.com/office/drawing/2014/main" id="{A12D389C-9666-BAA9-8FC7-5B6E19FEB551}"/>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11" name="Footer Placeholder 2">
            <a:extLst>
              <a:ext uri="{FF2B5EF4-FFF2-40B4-BE49-F238E27FC236}">
                <a16:creationId xmlns:a16="http://schemas.microsoft.com/office/drawing/2014/main" id="{0EB339F8-8D6D-4372-CAF4-7AB896FAB44C}"/>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06DEE1C5-D2CB-1E1F-9E65-CED81BF6AB1C}"/>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14665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246513"/>
            <a:ext cx="6615605" cy="1325563"/>
          </a:xfrm>
        </p:spPr>
        <p:txBody>
          <a:bodyPr>
            <a:normAutofit/>
          </a:bodyPr>
          <a:lstStyle/>
          <a:p>
            <a:r>
              <a:rPr lang="en-GB" sz="4000" dirty="0"/>
              <a:t>Scenario:</a:t>
            </a:r>
          </a:p>
        </p:txBody>
      </p:sp>
      <p:sp>
        <p:nvSpPr>
          <p:cNvPr id="5" name="TextBox 4"/>
          <p:cNvSpPr txBox="1"/>
          <p:nvPr/>
        </p:nvSpPr>
        <p:spPr>
          <a:xfrm>
            <a:off x="1394516" y="1844824"/>
            <a:ext cx="7209931" cy="4801314"/>
          </a:xfrm>
          <a:prstGeom prst="rect">
            <a:avLst/>
          </a:prstGeom>
          <a:noFill/>
        </p:spPr>
        <p:txBody>
          <a:bodyPr wrap="square" rtlCol="0">
            <a:spAutoFit/>
          </a:bodyPr>
          <a:lstStyle/>
          <a:p>
            <a:r>
              <a:rPr lang="en-GB" dirty="0"/>
              <a:t>On his birthday, a husband and wife visit a store together.  She goes off on her own to the home furnishings department.  She tells her husband that she will meet up with him in 30 minutes.</a:t>
            </a:r>
          </a:p>
          <a:p>
            <a:endParaRPr lang="en-GB" dirty="0"/>
          </a:p>
          <a:p>
            <a:r>
              <a:rPr lang="en-GB" dirty="0"/>
              <a:t>When she arrives back she can’t find him anywhere.  The Store Manager, seeing her slightly flustered demeanour, approaches her.  “Madam”, he says, “Your husband has been shot”.  She turns and stares.  “Not only that” says the Store Manager, “He has also been held under water for over five minutes!”  Before she can open her mouth to say anything the Store Manager continues.  “And that was before he was found hung”.</a:t>
            </a:r>
          </a:p>
          <a:p>
            <a:endParaRPr lang="en-GB" dirty="0"/>
          </a:p>
          <a:p>
            <a:r>
              <a:rPr lang="en-GB" dirty="0"/>
              <a:t>The woman laughed and left the store ten minutes later.  “Thank you for such fantastic customer service” she said to the Store Manager.  “I’ll definitely be back again”.</a:t>
            </a:r>
          </a:p>
          <a:p>
            <a:endParaRPr lang="en-GB" dirty="0"/>
          </a:p>
          <a:p>
            <a:pPr marL="285750" indent="-285750">
              <a:buFont typeface="Arial" panose="020B0604020202020204" pitchFamily="34" charset="0"/>
              <a:buChar char="•"/>
            </a:pPr>
            <a:r>
              <a:rPr lang="en-GB" dirty="0"/>
              <a:t>Did they ever buy a gift? If so, what was the gift? </a:t>
            </a:r>
          </a:p>
          <a:p>
            <a:pPr marL="285750" indent="-285750">
              <a:buFont typeface="Arial" panose="020B0604020202020204" pitchFamily="34" charset="0"/>
              <a:buChar char="•"/>
            </a:pPr>
            <a:r>
              <a:rPr lang="en-GB" dirty="0"/>
              <a:t>Why was the woman so pleased?</a:t>
            </a:r>
          </a:p>
        </p:txBody>
      </p:sp>
      <p:pic>
        <p:nvPicPr>
          <p:cNvPr id="4" name="Picture 3">
            <a:extLst>
              <a:ext uri="{FF2B5EF4-FFF2-40B4-BE49-F238E27FC236}">
                <a16:creationId xmlns:a16="http://schemas.microsoft.com/office/drawing/2014/main" id="{1828BE2D-C819-0D0D-7484-1F8C8E6843BD}"/>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623156" y="-171400"/>
            <a:ext cx="2520844" cy="2443538"/>
          </a:xfrm>
          <a:prstGeom prst="rect">
            <a:avLst/>
          </a:prstGeom>
        </p:spPr>
      </p:pic>
      <p:pic>
        <p:nvPicPr>
          <p:cNvPr id="3" name="Picture 2">
            <a:extLst>
              <a:ext uri="{FF2B5EF4-FFF2-40B4-BE49-F238E27FC236}">
                <a16:creationId xmlns:a16="http://schemas.microsoft.com/office/drawing/2014/main" id="{744B493B-5CE2-6DC9-134C-3FD8D3A3038A}"/>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6" name="Picture 5">
            <a:extLst>
              <a:ext uri="{FF2B5EF4-FFF2-40B4-BE49-F238E27FC236}">
                <a16:creationId xmlns:a16="http://schemas.microsoft.com/office/drawing/2014/main" id="{2DDB7B93-4F3F-DA8B-D00A-0D232C7E2A50}"/>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7" name="Footer Placeholder 2">
            <a:extLst>
              <a:ext uri="{FF2B5EF4-FFF2-40B4-BE49-F238E27FC236}">
                <a16:creationId xmlns:a16="http://schemas.microsoft.com/office/drawing/2014/main" id="{6DE205ED-8004-D2CF-8EA1-EA5A8EFE0A8B}"/>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3034C48-ED8E-C92F-C92F-E97FAAABF858}"/>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138276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264197" y="188640"/>
            <a:ext cx="6615605" cy="1325563"/>
          </a:xfrm>
        </p:spPr>
        <p:txBody>
          <a:bodyPr>
            <a:normAutofit/>
          </a:bodyPr>
          <a:lstStyle/>
          <a:p>
            <a:r>
              <a:rPr lang="en-GB" sz="4000" dirty="0"/>
              <a:t>Maintaining customer service</a:t>
            </a:r>
          </a:p>
        </p:txBody>
      </p:sp>
      <p:sp>
        <p:nvSpPr>
          <p:cNvPr id="3" name="Content Placeholder 2"/>
          <p:cNvSpPr>
            <a:spLocks noGrp="1"/>
          </p:cNvSpPr>
          <p:nvPr>
            <p:ph idx="1"/>
          </p:nvPr>
        </p:nvSpPr>
        <p:spPr>
          <a:xfrm>
            <a:off x="1438108" y="1268760"/>
            <a:ext cx="7454371" cy="3840163"/>
          </a:xfrm>
        </p:spPr>
        <p:txBody>
          <a:bodyPr>
            <a:normAutofit fontScale="92500" lnSpcReduction="10000"/>
          </a:bodyPr>
          <a:lstStyle/>
          <a:p>
            <a:pPr marL="0" indent="0">
              <a:buNone/>
            </a:pPr>
            <a:r>
              <a:rPr lang="en-GB" sz="2400" dirty="0"/>
              <a:t>For a small business it is essential to have good customer service in order to:</a:t>
            </a:r>
          </a:p>
          <a:p>
            <a:pPr lvl="1"/>
            <a:r>
              <a:rPr lang="en-GB" sz="2000" dirty="0"/>
              <a:t>Distinguish the product from the competition</a:t>
            </a:r>
          </a:p>
          <a:p>
            <a:pPr lvl="1"/>
            <a:r>
              <a:rPr lang="en-GB" sz="2000" dirty="0"/>
              <a:t>Obtain repeat custom</a:t>
            </a:r>
          </a:p>
          <a:p>
            <a:pPr lvl="1"/>
            <a:r>
              <a:rPr lang="en-GB" sz="2000" dirty="0"/>
              <a:t>Gain a good reputation</a:t>
            </a:r>
          </a:p>
          <a:p>
            <a:pPr lvl="1"/>
            <a:endParaRPr lang="en-GB" sz="2000" dirty="0"/>
          </a:p>
          <a:p>
            <a:pPr lvl="1"/>
            <a:endParaRPr lang="en-GB" sz="2000" dirty="0"/>
          </a:p>
          <a:p>
            <a:pPr>
              <a:buNone/>
            </a:pPr>
            <a:r>
              <a:rPr lang="en-GB" sz="2400" dirty="0"/>
              <a:t>It is important to provide good customer service in a number of areas:</a:t>
            </a:r>
          </a:p>
          <a:p>
            <a:r>
              <a:rPr lang="en-GB" sz="2000" dirty="0"/>
              <a:t>Accuracy and reliability</a:t>
            </a:r>
          </a:p>
          <a:p>
            <a:r>
              <a:rPr lang="en-GB" sz="2000" dirty="0"/>
              <a:t>Product information</a:t>
            </a:r>
          </a:p>
          <a:p>
            <a:r>
              <a:rPr lang="en-GB" sz="2000" dirty="0"/>
              <a:t>After-sales service</a:t>
            </a:r>
          </a:p>
          <a:p>
            <a:endParaRPr lang="en-GB" sz="2000" dirty="0"/>
          </a:p>
          <a:p>
            <a:endParaRPr lang="en-GB" sz="2000" dirty="0"/>
          </a:p>
          <a:p>
            <a:pPr lvl="1"/>
            <a:endParaRPr lang="en-GB" dirty="0"/>
          </a:p>
        </p:txBody>
      </p:sp>
      <p:sp>
        <p:nvSpPr>
          <p:cNvPr id="4" name="Rounded Rectangle 3">
            <a:extLst>
              <a:ext uri="{FF2B5EF4-FFF2-40B4-BE49-F238E27FC236}">
                <a16:creationId xmlns:a16="http://schemas.microsoft.com/office/drawing/2014/main" id="{AC80A89D-0160-4E22-B97A-8146ABC974E3}"/>
              </a:ext>
            </a:extLst>
          </p:cNvPr>
          <p:cNvSpPr/>
          <p:nvPr/>
        </p:nvSpPr>
        <p:spPr>
          <a:xfrm>
            <a:off x="1547663" y="5229200"/>
            <a:ext cx="7344815"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Using your own personal experience, can you think of three examples of products or services where each of the above areas of customer service are important to you?</a:t>
            </a:r>
          </a:p>
          <a:p>
            <a:pPr algn="ctr"/>
            <a:r>
              <a:rPr lang="en-GB" sz="2000" i="1" dirty="0" err="1"/>
              <a:t>Eg.</a:t>
            </a:r>
            <a:r>
              <a:rPr lang="en-GB" sz="2000" i="1" dirty="0"/>
              <a:t> Mobile phone service provider </a:t>
            </a:r>
          </a:p>
        </p:txBody>
      </p:sp>
      <p:pic>
        <p:nvPicPr>
          <p:cNvPr id="2" name="Picture 1">
            <a:extLst>
              <a:ext uri="{FF2B5EF4-FFF2-40B4-BE49-F238E27FC236}">
                <a16:creationId xmlns:a16="http://schemas.microsoft.com/office/drawing/2014/main" id="{991003A2-2AC6-2B8C-6581-E569E766209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5" name="Picture 4">
            <a:extLst>
              <a:ext uri="{FF2B5EF4-FFF2-40B4-BE49-F238E27FC236}">
                <a16:creationId xmlns:a16="http://schemas.microsoft.com/office/drawing/2014/main" id="{CBB00196-F000-0354-6CF2-817A5722D55B}"/>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08B3B2BA-66BD-2AEA-BD2F-8A8DB0E99200}"/>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9522675-0701-A0F7-B7AE-E01B59F331E9}"/>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83230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331640" y="116632"/>
            <a:ext cx="6615605" cy="1325563"/>
          </a:xfrm>
        </p:spPr>
        <p:txBody>
          <a:bodyPr>
            <a:normAutofit/>
          </a:bodyPr>
          <a:lstStyle/>
          <a:p>
            <a:r>
              <a:rPr lang="en-GB" sz="3600" dirty="0"/>
              <a:t>Maintaining customer service</a:t>
            </a:r>
          </a:p>
        </p:txBody>
      </p:sp>
      <p:sp>
        <p:nvSpPr>
          <p:cNvPr id="3" name="Content Placeholder 2"/>
          <p:cNvSpPr>
            <a:spLocks noGrp="1"/>
          </p:cNvSpPr>
          <p:nvPr>
            <p:ph idx="1"/>
          </p:nvPr>
        </p:nvSpPr>
        <p:spPr>
          <a:xfrm>
            <a:off x="1303040" y="1124744"/>
            <a:ext cx="6615605" cy="3840163"/>
          </a:xfrm>
        </p:spPr>
        <p:txBody>
          <a:bodyPr>
            <a:normAutofit/>
          </a:bodyPr>
          <a:lstStyle/>
          <a:p>
            <a:pPr>
              <a:buNone/>
            </a:pPr>
            <a:r>
              <a:rPr lang="en-GB" dirty="0"/>
              <a:t>	</a:t>
            </a:r>
            <a:r>
              <a:rPr lang="en-GB" b="1" dirty="0">
                <a:solidFill>
                  <a:srgbClr val="00B0F0"/>
                </a:solidFill>
              </a:rPr>
              <a:t>Accuracy and Reliability</a:t>
            </a:r>
          </a:p>
          <a:p>
            <a:r>
              <a:rPr lang="en-GB" dirty="0"/>
              <a:t>Customers want a product that will meet their requirements </a:t>
            </a:r>
            <a:r>
              <a:rPr lang="en-GB" b="1" dirty="0">
                <a:solidFill>
                  <a:srgbClr val="00B0F0"/>
                </a:solidFill>
              </a:rPr>
              <a:t>each</a:t>
            </a:r>
            <a:r>
              <a:rPr lang="en-GB" dirty="0"/>
              <a:t> and </a:t>
            </a:r>
            <a:r>
              <a:rPr lang="en-GB" b="1" dirty="0">
                <a:solidFill>
                  <a:srgbClr val="00B0F0"/>
                </a:solidFill>
              </a:rPr>
              <a:t>every</a:t>
            </a:r>
            <a:r>
              <a:rPr lang="en-GB" dirty="0"/>
              <a:t> time </a:t>
            </a:r>
          </a:p>
          <a:p>
            <a:r>
              <a:rPr lang="en-GB" dirty="0"/>
              <a:t>Consistent quality will earn customer loyalty and repeat custom</a:t>
            </a:r>
          </a:p>
          <a:p>
            <a:r>
              <a:rPr lang="en-GB" dirty="0"/>
              <a:t>Customers expect predictability when buying a product – does the good or service meet expectations?</a:t>
            </a:r>
          </a:p>
        </p:txBody>
      </p:sp>
      <p:sp>
        <p:nvSpPr>
          <p:cNvPr id="5" name="TextBox 4">
            <a:extLst>
              <a:ext uri="{FF2B5EF4-FFF2-40B4-BE49-F238E27FC236}">
                <a16:creationId xmlns:a16="http://schemas.microsoft.com/office/drawing/2014/main" id="{21B0E4BD-A8D4-6923-B4AF-293EDF4BBAA5}"/>
              </a:ext>
            </a:extLst>
          </p:cNvPr>
          <p:cNvSpPr txBox="1"/>
          <p:nvPr/>
        </p:nvSpPr>
        <p:spPr>
          <a:xfrm>
            <a:off x="1338046" y="4005064"/>
            <a:ext cx="7194394" cy="2354491"/>
          </a:xfrm>
          <a:prstGeom prst="rect">
            <a:avLst/>
          </a:prstGeom>
          <a:noFill/>
        </p:spPr>
        <p:txBody>
          <a:bodyPr wrap="square">
            <a:spAutoFit/>
          </a:bodyPr>
          <a:lstStyle/>
          <a:p>
            <a:pPr>
              <a:buNone/>
            </a:pPr>
            <a:r>
              <a:rPr lang="en-GB" sz="2100" b="1" dirty="0">
                <a:solidFill>
                  <a:srgbClr val="00B0F0"/>
                </a:solidFill>
              </a:rPr>
              <a:t>Product information</a:t>
            </a:r>
          </a:p>
          <a:p>
            <a:pPr marL="285750" indent="-285750">
              <a:buFont typeface="Arial" panose="020B0604020202020204" pitchFamily="34" charset="0"/>
              <a:buChar char="•"/>
            </a:pPr>
            <a:r>
              <a:rPr lang="en-GB" sz="2100" dirty="0"/>
              <a:t>To obtain the full benefit of a product the customer needs to know how it works </a:t>
            </a:r>
          </a:p>
          <a:p>
            <a:pPr marL="285750" indent="-285750">
              <a:buFont typeface="Arial" panose="020B0604020202020204" pitchFamily="34" charset="0"/>
              <a:buChar char="•"/>
            </a:pPr>
            <a:r>
              <a:rPr lang="en-GB" sz="2100" dirty="0"/>
              <a:t>Expert knowledge of how a product works will allow the firm to inform customer needs when making a sale</a:t>
            </a:r>
          </a:p>
          <a:p>
            <a:pPr marL="285750" indent="-285750">
              <a:buFont typeface="Arial" panose="020B0604020202020204" pitchFamily="34" charset="0"/>
              <a:buChar char="•"/>
            </a:pPr>
            <a:r>
              <a:rPr lang="en-GB" sz="2100" dirty="0"/>
              <a:t>Good customer service  based on product information can make the difference between making and losing a sale </a:t>
            </a:r>
          </a:p>
        </p:txBody>
      </p:sp>
      <p:pic>
        <p:nvPicPr>
          <p:cNvPr id="2" name="Picture 1">
            <a:extLst>
              <a:ext uri="{FF2B5EF4-FFF2-40B4-BE49-F238E27FC236}">
                <a16:creationId xmlns:a16="http://schemas.microsoft.com/office/drawing/2014/main" id="{6131EF52-6772-C854-1B98-46E59DD6F9A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4" name="Picture 3">
            <a:extLst>
              <a:ext uri="{FF2B5EF4-FFF2-40B4-BE49-F238E27FC236}">
                <a16:creationId xmlns:a16="http://schemas.microsoft.com/office/drawing/2014/main" id="{A8E6F948-8E4E-BBC8-F731-612ED305BED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6" name="Footer Placeholder 2">
            <a:extLst>
              <a:ext uri="{FF2B5EF4-FFF2-40B4-BE49-F238E27FC236}">
                <a16:creationId xmlns:a16="http://schemas.microsoft.com/office/drawing/2014/main" id="{A625ABF9-64DC-0249-7833-DFA658B125CF}"/>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45577E2-F034-3BC1-18BE-90CAEEDB741A}"/>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4839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907704" y="361816"/>
            <a:ext cx="6248400" cy="1143000"/>
          </a:xfrm>
        </p:spPr>
        <p:txBody>
          <a:bodyPr>
            <a:normAutofit/>
          </a:bodyPr>
          <a:lstStyle/>
          <a:p>
            <a:r>
              <a:rPr lang="en-GB" sz="2400" dirty="0"/>
              <a:t>Maintaining customer service</a:t>
            </a:r>
          </a:p>
        </p:txBody>
      </p:sp>
      <p:sp>
        <p:nvSpPr>
          <p:cNvPr id="3" name="Content Placeholder 2"/>
          <p:cNvSpPr>
            <a:spLocks noGrp="1"/>
          </p:cNvSpPr>
          <p:nvPr>
            <p:ph idx="1"/>
          </p:nvPr>
        </p:nvSpPr>
        <p:spPr>
          <a:xfrm>
            <a:off x="1763688" y="1687195"/>
            <a:ext cx="6248400" cy="3840163"/>
          </a:xfrm>
        </p:spPr>
        <p:txBody>
          <a:bodyPr>
            <a:normAutofit/>
          </a:bodyPr>
          <a:lstStyle/>
          <a:p>
            <a:pPr>
              <a:buNone/>
            </a:pPr>
            <a:r>
              <a:rPr lang="en-GB" dirty="0"/>
              <a:t>	</a:t>
            </a:r>
            <a:r>
              <a:rPr lang="en-GB" b="1" dirty="0">
                <a:solidFill>
                  <a:srgbClr val="00B0F0"/>
                </a:solidFill>
              </a:rPr>
              <a:t>After sales service</a:t>
            </a:r>
          </a:p>
          <a:p>
            <a:r>
              <a:rPr lang="en-GB" dirty="0"/>
              <a:t>Many products require an ongoing service including responding to any complaints</a:t>
            </a:r>
          </a:p>
          <a:p>
            <a:r>
              <a:rPr lang="en-GB" dirty="0"/>
              <a:t>A good website, online helpdesk and a reliable repair/support team can provide this </a:t>
            </a:r>
          </a:p>
          <a:p>
            <a:r>
              <a:rPr lang="en-GB" dirty="0"/>
              <a:t>This will increase the likelihood of repeat custom for new products aimed at a loyal customer base</a:t>
            </a:r>
          </a:p>
          <a:p>
            <a:r>
              <a:rPr lang="en-GB" dirty="0"/>
              <a:t>Recommendation will also be key for small firms to increase their customer base</a:t>
            </a:r>
          </a:p>
        </p:txBody>
      </p:sp>
      <p:pic>
        <p:nvPicPr>
          <p:cNvPr id="2" name="Picture 1">
            <a:extLst>
              <a:ext uri="{FF2B5EF4-FFF2-40B4-BE49-F238E27FC236}">
                <a16:creationId xmlns:a16="http://schemas.microsoft.com/office/drawing/2014/main" id="{12BE617F-210A-BC66-E9EC-948C8D2310C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4" name="Picture 3">
            <a:extLst>
              <a:ext uri="{FF2B5EF4-FFF2-40B4-BE49-F238E27FC236}">
                <a16:creationId xmlns:a16="http://schemas.microsoft.com/office/drawing/2014/main" id="{555F1220-2E19-2CB0-FC61-2889D610E8AB}"/>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5" name="Footer Placeholder 2">
            <a:extLst>
              <a:ext uri="{FF2B5EF4-FFF2-40B4-BE49-F238E27FC236}">
                <a16:creationId xmlns:a16="http://schemas.microsoft.com/office/drawing/2014/main" id="{ABF5EBBF-E2A0-BB6D-7F35-45FBA842C52F}"/>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DAC591F-C782-31DA-20C8-25F15E2F3928}"/>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899488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403648" y="1441862"/>
            <a:ext cx="7218088" cy="22871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Tracey runs an independent travel agents, that prides itself on excellent customer service. She offers tailor made trips to cities across Europe. She spends time with each potential customers helping them plan the perfect itinerary to meet their needs. The service offered includes everything from planning the trip, booking hotels, flights and excursions and even offers to pick them up by taxi from home and drop them at the airport.</a:t>
            </a:r>
          </a:p>
        </p:txBody>
      </p:sp>
      <p:sp>
        <p:nvSpPr>
          <p:cNvPr id="6" name="Rounded Rectangle 5"/>
          <p:cNvSpPr/>
          <p:nvPr/>
        </p:nvSpPr>
        <p:spPr>
          <a:xfrm>
            <a:off x="1835126" y="4130270"/>
            <a:ext cx="6786610" cy="242886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u="sng" dirty="0">
              <a:solidFill>
                <a:schemeClr val="tx2"/>
              </a:solidFill>
            </a:endParaRPr>
          </a:p>
          <a:p>
            <a:r>
              <a:rPr lang="en-GB" u="sng" dirty="0">
                <a:solidFill>
                  <a:schemeClr val="tx2"/>
                </a:solidFill>
              </a:rPr>
              <a:t>Question time</a:t>
            </a:r>
          </a:p>
          <a:p>
            <a:pPr marL="342900" indent="-342900">
              <a:buAutoNum type="arabicPeriod"/>
            </a:pPr>
            <a:r>
              <a:rPr lang="en-GB" dirty="0">
                <a:solidFill>
                  <a:schemeClr val="tx2"/>
                </a:solidFill>
              </a:rPr>
              <a:t>What is meant by the term ‘customer service’?	</a:t>
            </a:r>
          </a:p>
          <a:p>
            <a:pPr marL="342900" indent="-342900">
              <a:buAutoNum type="arabicPeriod"/>
            </a:pPr>
            <a:r>
              <a:rPr lang="en-GB" dirty="0">
                <a:solidFill>
                  <a:schemeClr val="tx2"/>
                </a:solidFill>
              </a:rPr>
              <a:t>Explain two reasons why product information will be important for Tracey’s customers.				</a:t>
            </a:r>
          </a:p>
          <a:p>
            <a:pPr marL="342900" indent="-342900">
              <a:buAutoNum type="arabicPeriod"/>
            </a:pPr>
            <a:r>
              <a:rPr lang="en-GB" dirty="0">
                <a:solidFill>
                  <a:schemeClr val="tx2"/>
                </a:solidFill>
              </a:rPr>
              <a:t>Explain two ways Tracey could offer a good after sales service. </a:t>
            </a:r>
          </a:p>
          <a:p>
            <a:pPr marL="342900" indent="-342900">
              <a:buAutoNum type="arabicPeriod"/>
            </a:pPr>
            <a:r>
              <a:rPr lang="en-GB" dirty="0">
                <a:solidFill>
                  <a:schemeClr val="tx2"/>
                </a:solidFill>
              </a:rPr>
              <a:t>Explain two benefits to Tracey of offering excellent customer service. 				</a:t>
            </a:r>
          </a:p>
          <a:p>
            <a:pPr algn="ctr"/>
            <a:endParaRPr lang="en-GB" u="sng" dirty="0">
              <a:solidFill>
                <a:schemeClr val="tx2"/>
              </a:solidFill>
            </a:endParaRPr>
          </a:p>
        </p:txBody>
      </p:sp>
      <p:sp>
        <p:nvSpPr>
          <p:cNvPr id="8" name="Title 1"/>
          <p:cNvSpPr>
            <a:spLocks noGrp="1"/>
          </p:cNvSpPr>
          <p:nvPr>
            <p:ph type="title"/>
          </p:nvPr>
        </p:nvSpPr>
        <p:spPr>
          <a:xfrm>
            <a:off x="1259632" y="298862"/>
            <a:ext cx="6248400" cy="1143000"/>
          </a:xfrm>
        </p:spPr>
        <p:txBody>
          <a:bodyPr>
            <a:normAutofit/>
          </a:bodyPr>
          <a:lstStyle/>
          <a:p>
            <a:r>
              <a:rPr lang="en-GB" sz="3600" dirty="0"/>
              <a:t>Maintaining customer service</a:t>
            </a:r>
          </a:p>
        </p:txBody>
      </p:sp>
      <p:pic>
        <p:nvPicPr>
          <p:cNvPr id="2" name="Picture 1">
            <a:extLst>
              <a:ext uri="{FF2B5EF4-FFF2-40B4-BE49-F238E27FC236}">
                <a16:creationId xmlns:a16="http://schemas.microsoft.com/office/drawing/2014/main" id="{A61B1E1F-8B35-68BF-94BA-1E37C8F1C6DA}"/>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19612" y="1629039"/>
            <a:ext cx="7695738" cy="3098355"/>
          </a:xfrm>
          <a:prstGeom prst="rect">
            <a:avLst/>
          </a:prstGeom>
        </p:spPr>
      </p:pic>
      <p:pic>
        <p:nvPicPr>
          <p:cNvPr id="3" name="Picture 2">
            <a:extLst>
              <a:ext uri="{FF2B5EF4-FFF2-40B4-BE49-F238E27FC236}">
                <a16:creationId xmlns:a16="http://schemas.microsoft.com/office/drawing/2014/main" id="{E449DBA8-E32C-0636-62B9-B58E0559DECF}"/>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561280" y="103960"/>
            <a:ext cx="933411" cy="375797"/>
          </a:xfrm>
          <a:prstGeom prst="rect">
            <a:avLst/>
          </a:prstGeom>
        </p:spPr>
      </p:pic>
      <p:sp>
        <p:nvSpPr>
          <p:cNvPr id="4" name="Footer Placeholder 2">
            <a:extLst>
              <a:ext uri="{FF2B5EF4-FFF2-40B4-BE49-F238E27FC236}">
                <a16:creationId xmlns:a16="http://schemas.microsoft.com/office/drawing/2014/main" id="{1D589DDD-FF44-93C2-C78F-926C5EE6A65F}"/>
              </a:ext>
            </a:extLst>
          </p:cNvPr>
          <p:cNvSpPr txBox="1">
            <a:spLocks/>
          </p:cNvSpPr>
          <p:nvPr/>
        </p:nvSpPr>
        <p:spPr>
          <a:xfrm>
            <a:off x="1390201" y="660901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32679A8-7132-6C93-E2CF-0EA6751E4883}"/>
              </a:ext>
            </a:extLst>
          </p:cNvPr>
          <p:cNvSpPr txBox="1"/>
          <p:nvPr/>
        </p:nvSpPr>
        <p:spPr>
          <a:xfrm>
            <a:off x="6096000" y="6611859"/>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41203772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8B604D-9575-40B6-844A-272D9751F585}">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C4AF03F7-6E1D-47AE-89EC-113BAD2E226F}">
  <ds:schemaRefs>
    <ds:schemaRef ds:uri="http://schemas.microsoft.com/office/2006/metadata/contentType"/>
    <ds:schemaRef ds:uri="http://schemas.microsoft.com/office/2006/metadata/properties/metaAttributes"/>
    <ds:schemaRef ds:uri="http://www.w3.org/2000/xmlns/"/>
    <ds:schemaRef ds:uri="http://www.w3.org/2001/XMLSchema"/>
    <ds:schemaRef ds:uri="f8e32401-6fd2-4ce4-872f-f2e7513af3c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652FD5-7F19-46DC-9401-B590FDF3C4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2244</TotalTime>
  <Words>1716</Words>
  <Application>Microsoft Office PowerPoint</Application>
  <PresentationFormat>On-screen Show (4:3)</PresentationFormat>
  <Paragraphs>172</Paragraphs>
  <Slides>16</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Century Gothic</vt:lpstr>
      <vt:lpstr>gg sans</vt:lpstr>
      <vt:lpstr>Times New Roman</vt:lpstr>
      <vt:lpstr>Office Theme</vt:lpstr>
      <vt:lpstr>PowerPoint Presentation</vt:lpstr>
      <vt:lpstr>Recall:</vt:lpstr>
      <vt:lpstr>Learning Objectives</vt:lpstr>
      <vt:lpstr>  Customer Service </vt:lpstr>
      <vt:lpstr>Scenario:</vt:lpstr>
      <vt:lpstr>Maintaining customer service</vt:lpstr>
      <vt:lpstr>Maintaining customer service</vt:lpstr>
      <vt:lpstr>Maintaining customer service</vt:lpstr>
      <vt:lpstr>Maintaining customer service</vt:lpstr>
      <vt:lpstr>Niche markets</vt:lpstr>
      <vt:lpstr>Niche markets</vt:lpstr>
      <vt:lpstr>Stakeholders</vt:lpstr>
      <vt:lpstr>Competitive advantage and stakeholders</vt:lpstr>
      <vt:lpstr>Competitive advantage and stakeholders</vt:lpstr>
      <vt:lpstr>Stakeholder mapping</vt:lpstr>
      <vt:lpstr>Learning Objectives Check in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355</cp:revision>
  <dcterms:created xsi:type="dcterms:W3CDTF">2009-08-01T13:37:35Z</dcterms:created>
  <dcterms:modified xsi:type="dcterms:W3CDTF">2025-03-17T12:49:44Z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