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4"/>
  </p:sldMasterIdLst>
  <p:notesMasterIdLst>
    <p:notesMasterId r:id="rId20"/>
  </p:notesMasterIdLst>
  <p:handoutMasterIdLst>
    <p:handoutMasterId r:id="rId21"/>
  </p:handoutMasterIdLst>
  <p:sldIdLst>
    <p:sldId id="256" r:id="rId5"/>
    <p:sldId id="282" r:id="rId6"/>
    <p:sldId id="283" r:id="rId7"/>
    <p:sldId id="257" r:id="rId8"/>
    <p:sldId id="259" r:id="rId9"/>
    <p:sldId id="258" r:id="rId10"/>
    <p:sldId id="284" r:id="rId11"/>
    <p:sldId id="260" r:id="rId12"/>
    <p:sldId id="261" r:id="rId13"/>
    <p:sldId id="262" r:id="rId14"/>
    <p:sldId id="263" r:id="rId15"/>
    <p:sldId id="264" r:id="rId16"/>
    <p:sldId id="266" r:id="rId17"/>
    <p:sldId id="285" r:id="rId18"/>
    <p:sldId id="292"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2"/>
  </p:normalViewPr>
  <p:slideViewPr>
    <p:cSldViewPr>
      <p:cViewPr>
        <p:scale>
          <a:sx n="100" d="100"/>
          <a:sy n="100" d="100"/>
        </p:scale>
        <p:origin x="1308" y="6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x Thrilling" userId="1a0901c82f0d6655" providerId="LiveId" clId="{63814A5F-50A7-4D96-BCF2-3BE57F3F9D27}"/>
    <pc:docChg chg="undo custSel modSld">
      <pc:chgData name="Max Thrilling" userId="1a0901c82f0d6655" providerId="LiveId" clId="{63814A5F-50A7-4D96-BCF2-3BE57F3F9D27}" dt="2023-02-13T13:43:17.896" v="73" actId="478"/>
      <pc:docMkLst>
        <pc:docMk/>
      </pc:docMkLst>
      <pc:sldChg chg="delSp modSp mod">
        <pc:chgData name="Max Thrilling" userId="1a0901c82f0d6655" providerId="LiveId" clId="{63814A5F-50A7-4D96-BCF2-3BE57F3F9D27}" dt="2023-02-13T13:43:17.896" v="73" actId="478"/>
        <pc:sldMkLst>
          <pc:docMk/>
          <pc:sldMk cId="4025236725" sldId="261"/>
        </pc:sldMkLst>
        <pc:spChg chg="mod">
          <ac:chgData name="Max Thrilling" userId="1a0901c82f0d6655" providerId="LiveId" clId="{63814A5F-50A7-4D96-BCF2-3BE57F3F9D27}" dt="2023-02-13T13:40:32.860" v="2" actId="1076"/>
          <ac:spMkLst>
            <pc:docMk/>
            <pc:sldMk cId="4025236725" sldId="261"/>
            <ac:spMk id="3" creationId="{6108BA47-1E26-854C-9222-2C02EAAC0D6A}"/>
          </ac:spMkLst>
        </pc:spChg>
        <pc:spChg chg="del mod">
          <ac:chgData name="Max Thrilling" userId="1a0901c82f0d6655" providerId="LiveId" clId="{63814A5F-50A7-4D96-BCF2-3BE57F3F9D27}" dt="2023-02-13T13:42:13.557" v="63" actId="478"/>
          <ac:spMkLst>
            <pc:docMk/>
            <pc:sldMk cId="4025236725" sldId="261"/>
            <ac:spMk id="6" creationId="{358494BA-83C6-99B4-B8A1-FCE9427A38E8}"/>
          </ac:spMkLst>
        </pc:spChg>
        <pc:spChg chg="mod">
          <ac:chgData name="Max Thrilling" userId="1a0901c82f0d6655" providerId="LiveId" clId="{63814A5F-50A7-4D96-BCF2-3BE57F3F9D27}" dt="2023-02-13T13:43:14.957" v="71" actId="1076"/>
          <ac:spMkLst>
            <pc:docMk/>
            <pc:sldMk cId="4025236725" sldId="261"/>
            <ac:spMk id="7" creationId="{45E70982-7377-96FF-70ED-540A20E26005}"/>
          </ac:spMkLst>
        </pc:spChg>
        <pc:spChg chg="mod">
          <ac:chgData name="Max Thrilling" userId="1a0901c82f0d6655" providerId="LiveId" clId="{63814A5F-50A7-4D96-BCF2-3BE57F3F9D27}" dt="2023-02-13T13:42:07.276" v="62" actId="1076"/>
          <ac:spMkLst>
            <pc:docMk/>
            <pc:sldMk cId="4025236725" sldId="261"/>
            <ac:spMk id="8" creationId="{1C64CDC6-15DF-4CB1-4CFB-396984B9333F}"/>
          </ac:spMkLst>
        </pc:spChg>
        <pc:spChg chg="del mod">
          <ac:chgData name="Max Thrilling" userId="1a0901c82f0d6655" providerId="LiveId" clId="{63814A5F-50A7-4D96-BCF2-3BE57F3F9D27}" dt="2023-02-13T13:43:17.896" v="73" actId="478"/>
          <ac:spMkLst>
            <pc:docMk/>
            <pc:sldMk cId="4025236725" sldId="261"/>
            <ac:spMk id="9" creationId="{78A326B5-2D69-53FD-1867-4103D719A481}"/>
          </ac:spMkLst>
        </pc:spChg>
        <pc:spChg chg="mod">
          <ac:chgData name="Max Thrilling" userId="1a0901c82f0d6655" providerId="LiveId" clId="{63814A5F-50A7-4D96-BCF2-3BE57F3F9D27}" dt="2023-02-13T13:41:00.001" v="12" actId="1076"/>
          <ac:spMkLst>
            <pc:docMk/>
            <pc:sldMk cId="4025236725" sldId="261"/>
            <ac:spMk id="10" creationId="{9E9B1374-F123-3EA0-C8EE-955C79885F32}"/>
          </ac:spMkLst>
        </pc:spChg>
        <pc:spChg chg="mod">
          <ac:chgData name="Max Thrilling" userId="1a0901c82f0d6655" providerId="LiveId" clId="{63814A5F-50A7-4D96-BCF2-3BE57F3F9D27}" dt="2023-02-13T13:43:11.439" v="70" actId="1076"/>
          <ac:spMkLst>
            <pc:docMk/>
            <pc:sldMk cId="4025236725" sldId="261"/>
            <ac:spMk id="11" creationId="{392F1E5B-3EEB-FF45-43A4-4D5521B5D909}"/>
          </ac:spMkLst>
        </pc:spChg>
        <pc:spChg chg="del mod">
          <ac:chgData name="Max Thrilling" userId="1a0901c82f0d6655" providerId="LiveId" clId="{63814A5F-50A7-4D96-BCF2-3BE57F3F9D27}" dt="2023-02-13T13:43:16.395" v="72" actId="478"/>
          <ac:spMkLst>
            <pc:docMk/>
            <pc:sldMk cId="4025236725" sldId="261"/>
            <ac:spMk id="12" creationId="{8F46CCC7-98F3-4736-5731-1C66FB822AE5}"/>
          </ac:spMkLst>
        </pc:spChg>
        <pc:spChg chg="del">
          <ac:chgData name="Max Thrilling" userId="1a0901c82f0d6655" providerId="LiveId" clId="{63814A5F-50A7-4D96-BCF2-3BE57F3F9D27}" dt="2023-02-13T13:41:40.654" v="47" actId="478"/>
          <ac:spMkLst>
            <pc:docMk/>
            <pc:sldMk cId="4025236725" sldId="261"/>
            <ac:spMk id="13" creationId="{BD7F9345-45A6-E7BF-390A-6D2533191C2E}"/>
          </ac:spMkLst>
        </pc:spChg>
        <pc:spChg chg="mod">
          <ac:chgData name="Max Thrilling" userId="1a0901c82f0d6655" providerId="LiveId" clId="{63814A5F-50A7-4D96-BCF2-3BE57F3F9D27}" dt="2023-02-13T13:42:00.318" v="61" actId="1076"/>
          <ac:spMkLst>
            <pc:docMk/>
            <pc:sldMk cId="4025236725" sldId="261"/>
            <ac:spMk id="14" creationId="{8EF292CF-AFB0-4F07-5993-5F562C60CBC7}"/>
          </ac:spMkLst>
        </pc:spChg>
        <pc:spChg chg="mod">
          <ac:chgData name="Max Thrilling" userId="1a0901c82f0d6655" providerId="LiveId" clId="{63814A5F-50A7-4D96-BCF2-3BE57F3F9D27}" dt="2023-02-13T13:41:34.776" v="46" actId="20577"/>
          <ac:spMkLst>
            <pc:docMk/>
            <pc:sldMk cId="4025236725" sldId="261"/>
            <ac:spMk id="614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B821DF-053F-465B-8A3A-5CCB1C0BA598}" type="datetimeFigureOut">
              <a:rPr lang="en-US" smtClean="0"/>
              <a:pPr/>
              <a:t>3/17/2025</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CE0150C-54B0-4ED9-BCD8-F1C664DC41E9}" type="slidenum">
              <a:rPr lang="en-GB" smtClean="0"/>
              <a:pPr/>
              <a:t>‹#›</a:t>
            </a:fld>
            <a:endParaRPr lang="en-GB"/>
          </a:p>
        </p:txBody>
      </p:sp>
    </p:spTree>
    <p:extLst>
      <p:ext uri="{BB962C8B-B14F-4D97-AF65-F5344CB8AC3E}">
        <p14:creationId xmlns:p14="http://schemas.microsoft.com/office/powerpoint/2010/main" val="21265296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B8CEB2A-435C-40BD-A696-09D1F949D5C5}" type="datetimeFigureOut">
              <a:rPr lang="en-US" smtClean="0"/>
              <a:pPr/>
              <a:t>3/17/2025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5C52F8-D14D-49FB-963A-D0594AB1E07D}" type="slidenum">
              <a:rPr lang="en-GB" smtClean="0"/>
              <a:pPr/>
              <a:t>‹#›</a:t>
            </a:fld>
            <a:endParaRPr lang="en-GB"/>
          </a:p>
        </p:txBody>
      </p:sp>
    </p:spTree>
    <p:extLst>
      <p:ext uri="{BB962C8B-B14F-4D97-AF65-F5344CB8AC3E}">
        <p14:creationId xmlns:p14="http://schemas.microsoft.com/office/powerpoint/2010/main" val="1580285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2A5C52F8-D14D-49FB-963A-D0594AB1E07D}"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GB" dirty="0"/>
              <a:t>Open answers, </a:t>
            </a:r>
          </a:p>
          <a:p>
            <a:pPr marL="228600" indent="-228600">
              <a:buAutoNum type="arabicPeriod"/>
            </a:pPr>
            <a:endParaRPr lang="en-GB" dirty="0"/>
          </a:p>
          <a:p>
            <a:pPr marL="228600" indent="-228600">
              <a:buAutoNum type="arabicPeriod"/>
            </a:pPr>
            <a:r>
              <a:rPr lang="en-GB" dirty="0"/>
              <a:t>Location, geographic cultural needs, size and money, lifestyle. </a:t>
            </a:r>
          </a:p>
        </p:txBody>
      </p:sp>
      <p:sp>
        <p:nvSpPr>
          <p:cNvPr id="4" name="Slide Number Placeholder 3"/>
          <p:cNvSpPr>
            <a:spLocks noGrp="1"/>
          </p:cNvSpPr>
          <p:nvPr>
            <p:ph type="sldNum" sz="quarter" idx="5"/>
          </p:nvPr>
        </p:nvSpPr>
        <p:spPr/>
        <p:txBody>
          <a:bodyPr/>
          <a:lstStyle/>
          <a:p>
            <a:fld id="{2A5C52F8-D14D-49FB-963A-D0594AB1E07D}" type="slidenum">
              <a:rPr lang="en-GB" smtClean="0"/>
              <a:pPr/>
              <a:t>3</a:t>
            </a:fld>
            <a:endParaRPr lang="en-GB"/>
          </a:p>
        </p:txBody>
      </p:sp>
    </p:spTree>
    <p:extLst>
      <p:ext uri="{BB962C8B-B14F-4D97-AF65-F5344CB8AC3E}">
        <p14:creationId xmlns:p14="http://schemas.microsoft.com/office/powerpoint/2010/main" val="17182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5C52F8-D14D-49FB-963A-D0594AB1E07D}" type="slidenum">
              <a:rPr lang="en-GB" smtClean="0"/>
              <a:pPr/>
              <a:t>6</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Students will be asked to provide some examples of primary and secondary forms of market research</a:t>
            </a:r>
          </a:p>
        </p:txBody>
      </p:sp>
      <p:sp>
        <p:nvSpPr>
          <p:cNvPr id="4" name="Slide Number Placeholder 3"/>
          <p:cNvSpPr>
            <a:spLocks noGrp="1"/>
          </p:cNvSpPr>
          <p:nvPr>
            <p:ph type="sldNum" sz="quarter" idx="10"/>
          </p:nvPr>
        </p:nvSpPr>
        <p:spPr/>
        <p:txBody>
          <a:bodyPr/>
          <a:lstStyle/>
          <a:p>
            <a:fld id="{C56C5B4C-F4FE-43D1-AE56-931FB66BC518}" type="slidenum">
              <a:rPr lang="en-GB" smtClean="0"/>
              <a:pPr/>
              <a:t>8</a:t>
            </a:fld>
            <a:endParaRPr lang="en-GB"/>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Healthier Lifestyle and Watch BGT both double up </a:t>
            </a:r>
          </a:p>
          <a:p>
            <a:r>
              <a:rPr lang="en-US" dirty="0"/>
              <a:t>Customers will tend to have more than one need. This allows multiple companies to target customers in different ways. </a:t>
            </a:r>
          </a:p>
          <a:p>
            <a:endParaRPr lang="en-US" dirty="0"/>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CDDDDAD9-C771-46CC-B263-36065BF4415C}" type="slidenum">
              <a:rPr lang="en-GB" smtClean="0">
                <a:latin typeface="Arial" charset="0"/>
              </a:rPr>
              <a:pPr eaLnBrk="1" hangingPunct="1"/>
              <a:t>9</a:t>
            </a:fld>
            <a:endParaRPr lang="en-GB">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CDDDDAD9-C771-46CC-B263-36065BF4415C}" type="slidenum">
              <a:rPr lang="en-GB" smtClean="0">
                <a:latin typeface="Arial" charset="0"/>
              </a:rPr>
              <a:pPr eaLnBrk="1" hangingPunct="1"/>
              <a:t>10</a:t>
            </a:fld>
            <a:endParaRPr lang="en-GB">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74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itchFamily="34" charset="0"/>
                <a:cs typeface="Arial" charset="0"/>
              </a:defRPr>
            </a:lvl1pPr>
            <a:lvl2pPr marL="742950" indent="-285750" eaLnBrk="0" hangingPunct="0">
              <a:defRPr>
                <a:solidFill>
                  <a:schemeClr val="tx1"/>
                </a:solidFill>
                <a:latin typeface="Verdana" pitchFamily="34" charset="0"/>
                <a:cs typeface="Arial" charset="0"/>
              </a:defRPr>
            </a:lvl2pPr>
            <a:lvl3pPr marL="1143000" indent="-228600" eaLnBrk="0" hangingPunct="0">
              <a:defRPr>
                <a:solidFill>
                  <a:schemeClr val="tx1"/>
                </a:solidFill>
                <a:latin typeface="Verdana" pitchFamily="34" charset="0"/>
                <a:cs typeface="Arial" charset="0"/>
              </a:defRPr>
            </a:lvl3pPr>
            <a:lvl4pPr marL="1600200" indent="-228600" eaLnBrk="0" hangingPunct="0">
              <a:defRPr>
                <a:solidFill>
                  <a:schemeClr val="tx1"/>
                </a:solidFill>
                <a:latin typeface="Verdana" pitchFamily="34" charset="0"/>
                <a:cs typeface="Arial" charset="0"/>
              </a:defRPr>
            </a:lvl4pPr>
            <a:lvl5pPr marL="2057400" indent="-228600" eaLnBrk="0" hangingPunct="0">
              <a:defRPr>
                <a:solidFill>
                  <a:schemeClr val="tx1"/>
                </a:solidFill>
                <a:latin typeface="Verdana" pitchFamily="34" charset="0"/>
                <a:cs typeface="Arial" charset="0"/>
              </a:defRPr>
            </a:lvl5pPr>
            <a:lvl6pPr marL="2514600" indent="-228600" eaLnBrk="0" fontAlgn="base" hangingPunct="0">
              <a:spcBef>
                <a:spcPct val="0"/>
              </a:spcBef>
              <a:spcAft>
                <a:spcPct val="0"/>
              </a:spcAft>
              <a:defRPr>
                <a:solidFill>
                  <a:schemeClr val="tx1"/>
                </a:solidFill>
                <a:latin typeface="Verdana" pitchFamily="34" charset="0"/>
                <a:cs typeface="Arial" charset="0"/>
              </a:defRPr>
            </a:lvl6pPr>
            <a:lvl7pPr marL="2971800" indent="-228600" eaLnBrk="0" fontAlgn="base" hangingPunct="0">
              <a:spcBef>
                <a:spcPct val="0"/>
              </a:spcBef>
              <a:spcAft>
                <a:spcPct val="0"/>
              </a:spcAft>
              <a:defRPr>
                <a:solidFill>
                  <a:schemeClr val="tx1"/>
                </a:solidFill>
                <a:latin typeface="Verdana" pitchFamily="34" charset="0"/>
                <a:cs typeface="Arial" charset="0"/>
              </a:defRPr>
            </a:lvl7pPr>
            <a:lvl8pPr marL="3429000" indent="-228600" eaLnBrk="0" fontAlgn="base" hangingPunct="0">
              <a:spcBef>
                <a:spcPct val="0"/>
              </a:spcBef>
              <a:spcAft>
                <a:spcPct val="0"/>
              </a:spcAft>
              <a:defRPr>
                <a:solidFill>
                  <a:schemeClr val="tx1"/>
                </a:solidFill>
                <a:latin typeface="Verdana" pitchFamily="34" charset="0"/>
                <a:cs typeface="Arial" charset="0"/>
              </a:defRPr>
            </a:lvl8pPr>
            <a:lvl9pPr marL="3886200" indent="-228600" eaLnBrk="0" fontAlgn="base" hangingPunct="0">
              <a:spcBef>
                <a:spcPct val="0"/>
              </a:spcBef>
              <a:spcAft>
                <a:spcPct val="0"/>
              </a:spcAft>
              <a:defRPr>
                <a:solidFill>
                  <a:schemeClr val="tx1"/>
                </a:solidFill>
                <a:latin typeface="Verdana" pitchFamily="34" charset="0"/>
                <a:cs typeface="Arial" charset="0"/>
              </a:defRPr>
            </a:lvl9pPr>
          </a:lstStyle>
          <a:p>
            <a:pPr eaLnBrk="1" hangingPunct="1"/>
            <a:fld id="{CDDDDAD9-C771-46CC-B263-36065BF4415C}" type="slidenum">
              <a:rPr lang="en-GB" smtClean="0">
                <a:latin typeface="Arial" charset="0"/>
              </a:rPr>
              <a:pPr eaLnBrk="1" hangingPunct="1"/>
              <a:t>11</a:t>
            </a:fld>
            <a:endParaRPr lang="en-GB">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The Near Future of Our World (2011-2200 AD)</a:t>
            </a:r>
          </a:p>
          <a:p>
            <a:endParaRPr lang="en-GB" dirty="0"/>
          </a:p>
        </p:txBody>
      </p:sp>
      <p:sp>
        <p:nvSpPr>
          <p:cNvPr id="4" name="Slide Number Placeholder 3"/>
          <p:cNvSpPr>
            <a:spLocks noGrp="1"/>
          </p:cNvSpPr>
          <p:nvPr>
            <p:ph type="sldNum" sz="quarter" idx="10"/>
          </p:nvPr>
        </p:nvSpPr>
        <p:spPr/>
        <p:txBody>
          <a:bodyPr/>
          <a:lstStyle/>
          <a:p>
            <a:fld id="{C56C5B4C-F4FE-43D1-AE56-931FB66BC518}" type="slidenum">
              <a:rPr lang="en-GB" smtClean="0"/>
              <a:pPr/>
              <a:t>12</a:t>
            </a:fld>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C56C5B4C-F4FE-43D1-AE56-931FB66BC518}" type="slidenum">
              <a:rPr lang="en-GB" smtClean="0"/>
              <a:pPr/>
              <a:t>13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970689" y="2667896"/>
            <a:ext cx="6544661" cy="2589904"/>
          </a:xfrm>
          <a:noFill/>
          <a:ln w="76200">
            <a:solidFill>
              <a:srgbClr val="FF0000"/>
            </a:solidFill>
          </a:ln>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7" name="Title 6"/>
          <p:cNvSpPr>
            <a:spLocks noGrp="1"/>
          </p:cNvSpPr>
          <p:nvPr>
            <p:ph type="title"/>
          </p:nvPr>
        </p:nvSpPr>
        <p:spPr>
          <a:ln w="76200">
            <a:solidFill>
              <a:srgbClr val="FF0000"/>
            </a:solidFill>
          </a:ln>
        </p:spPr>
        <p:txBody>
          <a:bodyPr/>
          <a:lstStyle/>
          <a:p>
            <a:r>
              <a:rPr lang="en-US"/>
              <a:t>Click to edit Master title style</a:t>
            </a:r>
            <a:endParaRPr lang="en-GB"/>
          </a:p>
        </p:txBody>
      </p:sp>
      <p:sp>
        <p:nvSpPr>
          <p:cNvPr id="8" name="Date Placeholder 7"/>
          <p:cNvSpPr>
            <a:spLocks noGrp="1"/>
          </p:cNvSpPr>
          <p:nvPr>
            <p:ph type="dt" sz="half" idx="10"/>
          </p:nvPr>
        </p:nvSpPr>
        <p:spPr/>
        <p:txBody>
          <a:bodyPr/>
          <a:lstStyle/>
          <a:p>
            <a:fld id="{E832F35D-6C6B-48CF-9C04-9FC684A11D9A}" type="datetimeFigureOut">
              <a:rPr lang="en-GB" smtClean="0"/>
              <a:t>17/03/2025</a:t>
            </a:fld>
            <a:endParaRPr lang="en-GB"/>
          </a:p>
        </p:txBody>
      </p:sp>
      <p:sp>
        <p:nvSpPr>
          <p:cNvPr id="9" name="Footer Placeholder 8"/>
          <p:cNvSpPr>
            <a:spLocks noGrp="1"/>
          </p:cNvSpPr>
          <p:nvPr>
            <p:ph type="ftr" sz="quarter" idx="11"/>
          </p:nvPr>
        </p:nvSpPr>
        <p:spPr/>
        <p:txBody>
          <a:bodyPr/>
          <a:lstStyle/>
          <a:p>
            <a:endParaRPr lang="en-GB"/>
          </a:p>
        </p:txBody>
      </p:sp>
      <p:sp>
        <p:nvSpPr>
          <p:cNvPr id="10" name="Slide Number Placeholder 9"/>
          <p:cNvSpPr>
            <a:spLocks noGrp="1"/>
          </p:cNvSpPr>
          <p:nvPr>
            <p:ph type="sldNum" sz="quarter" idx="12"/>
          </p:nvPr>
        </p:nvSpPr>
        <p:spPr/>
        <p:txBody>
          <a:bodyPr/>
          <a:lstStyle/>
          <a:p>
            <a:fld id="{9DCFC3D2-4269-45B9-B33B-0A1CDC1E157F}" type="slidenum">
              <a:rPr lang="en-GB" smtClean="0"/>
              <a:t>‹#›</a:t>
            </a:fld>
            <a:endParaRPr lang="en-GB" dirty="0"/>
          </a:p>
        </p:txBody>
      </p:sp>
    </p:spTree>
    <p:extLst>
      <p:ext uri="{BB962C8B-B14F-4D97-AF65-F5344CB8AC3E}">
        <p14:creationId xmlns:p14="http://schemas.microsoft.com/office/powerpoint/2010/main" val="2891163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939159" y="365126"/>
            <a:ext cx="6576191" cy="1325563"/>
          </a:xfrm>
        </p:spPr>
        <p:txBody>
          <a:bodyPr/>
          <a:lstStyle/>
          <a:p>
            <a:r>
              <a:rPr lang="en-US" dirty="0"/>
              <a:t>Click to edit Master title style</a:t>
            </a:r>
            <a:endParaRPr lang="en-GB" dirty="0"/>
          </a:p>
        </p:txBody>
      </p:sp>
      <p:sp>
        <p:nvSpPr>
          <p:cNvPr id="3" name="Vertical Text Placeholder 2"/>
          <p:cNvSpPr>
            <a:spLocks noGrp="1"/>
          </p:cNvSpPr>
          <p:nvPr>
            <p:ph type="body" orient="vert" idx="1"/>
          </p:nvPr>
        </p:nvSpPr>
        <p:spPr>
          <a:xfrm>
            <a:off x="1939158" y="1825625"/>
            <a:ext cx="6576192" cy="43513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137481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832F35D-6C6B-48CF-9C04-9FC684A11D9A}"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967927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99745" y="327584"/>
            <a:ext cx="6615605" cy="1325563"/>
          </a:xfrm>
          <a:ln w="76200">
            <a:noFill/>
          </a:ln>
        </p:spPr>
        <p:txBody>
          <a:bodyPr/>
          <a:lstStyle/>
          <a:p>
            <a:r>
              <a:rPr lang="en-US" dirty="0"/>
              <a:t>Click to edit Master title style</a:t>
            </a:r>
            <a:endParaRPr lang="en-GB" dirty="0"/>
          </a:p>
        </p:txBody>
      </p:sp>
      <p:sp>
        <p:nvSpPr>
          <p:cNvPr id="3" name="Content Placeholder 2"/>
          <p:cNvSpPr>
            <a:spLocks noGrp="1"/>
          </p:cNvSpPr>
          <p:nvPr>
            <p:ph idx="1"/>
          </p:nvPr>
        </p:nvSpPr>
        <p:spPr>
          <a:xfrm>
            <a:off x="1899744" y="1825625"/>
            <a:ext cx="6615606" cy="4351338"/>
          </a:xfrm>
          <a:ln w="76200">
            <a:noFill/>
          </a:ln>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28985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041634" y="1709739"/>
            <a:ext cx="6468953"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2041634" y="4589464"/>
            <a:ext cx="6468954"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832F35D-6C6B-48CF-9C04-9FC684A11D9A}" type="datetimeFigureOut">
              <a:rPr lang="en-GB" smtClean="0"/>
              <a:t>17/03/2025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3796512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832F35D-6C6B-48CF-9C04-9FC684A11D9A}"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04424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832F35D-6C6B-48CF-9C04-9FC684A11D9A}" type="datetimeFigureOut">
              <a:rPr lang="en-GB" smtClean="0"/>
              <a:t>17/03/2025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4875104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52448" y="365126"/>
            <a:ext cx="6662902" cy="1325563"/>
          </a:xfrm>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832F35D-6C6B-48CF-9C04-9FC684A11D9A}" type="datetimeFigureOut">
              <a:rPr lang="en-GB" smtClean="0"/>
              <a:t>17/03/2025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4260862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32F35D-6C6B-48CF-9C04-9FC684A11D9A}" type="datetimeFigureOut">
              <a:rPr lang="en-GB" smtClean="0"/>
              <a:t>17/03/2025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3795223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1634029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E832F35D-6C6B-48CF-9C04-9FC684A11D9A}" type="datetimeFigureOut">
              <a:rPr lang="en-GB" smtClean="0"/>
              <a:t>17/03/2025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CFC3D2-4269-45B9-B33B-0A1CDC1E157F}" type="slidenum">
              <a:rPr lang="en-GB" smtClean="0"/>
              <a:t>‹#›</a:t>
            </a:fld>
            <a:endParaRPr lang="en-GB"/>
          </a:p>
        </p:txBody>
      </p:sp>
    </p:spTree>
    <p:extLst>
      <p:ext uri="{BB962C8B-B14F-4D97-AF65-F5344CB8AC3E}">
        <p14:creationId xmlns:p14="http://schemas.microsoft.com/office/powerpoint/2010/main" val="802448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70689" y="365126"/>
            <a:ext cx="6544661"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1970689" y="1825625"/>
            <a:ext cx="6544661"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E832F35D-6C6B-48CF-9C04-9FC684A11D9A}" type="datetimeFigureOut">
              <a:rPr lang="en-GB" smtClean="0"/>
              <a:t>17/03/2025</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CFC3D2-4269-45B9-B33B-0A1CDC1E157F}" type="slidenum">
              <a:rPr lang="en-GB" smtClean="0"/>
              <a:t>‹#›</a:t>
            </a:fld>
            <a:endParaRPr lang="en-GB"/>
          </a:p>
        </p:txBody>
      </p:sp>
      <p:sp>
        <p:nvSpPr>
          <p:cNvPr id="7" name="Text Box 21"/>
          <p:cNvSpPr txBox="1">
            <a:spLocks noChangeArrowheads="1"/>
          </p:cNvSpPr>
          <p:nvPr userDrawn="1"/>
        </p:nvSpPr>
        <p:spPr bwMode="auto">
          <a:xfrm rot="-5400000">
            <a:off x="-2811779" y="2811782"/>
            <a:ext cx="6858003" cy="1234437"/>
          </a:xfrm>
          <a:prstGeom prst="rect">
            <a:avLst/>
          </a:prstGeom>
          <a:solidFill>
            <a:srgbClr val="C00000"/>
          </a:solidFill>
          <a:ln>
            <a:noFill/>
          </a:ln>
          <a:effectLst/>
        </p:spPr>
        <p:txBody>
          <a:bodyPr vert="horz" wrap="square" lIns="27432" tIns="27432" rIns="27432" bIns="27432" numCol="1" anchor="t" anchorCtr="0" compatLnSpc="1">
            <a:prstTxWarp prst="textNoShape">
              <a:avLst/>
            </a:prstTxWarp>
          </a:bodyPr>
          <a:lstStyle/>
          <a:p>
            <a:pPr marL="0" marR="0" lvl="0" indent="0" algn="ctr" defTabSz="685800" rtl="0" eaLnBrk="0" fontAlgn="base" latinLnBrk="0" hangingPunct="0">
              <a:lnSpc>
                <a:spcPct val="100000"/>
              </a:lnSpc>
              <a:spcBef>
                <a:spcPct val="0"/>
              </a:spcBef>
              <a:spcAft>
                <a:spcPct val="0"/>
              </a:spcAft>
              <a:buClrTx/>
              <a:buSzTx/>
              <a:buFontTx/>
              <a:buNone/>
              <a:tabLst/>
            </a:pPr>
            <a:r>
              <a:rPr kumimoji="0" lang="en-GB" altLang="en-US" sz="7200" b="1" i="0" u="none" strike="noStrike" cap="none" normalizeH="0" baseline="0" dirty="0">
                <a:ln>
                  <a:noFill/>
                </a:ln>
                <a:solidFill>
                  <a:srgbClr val="FFFFFF"/>
                </a:solidFill>
                <a:effectLst/>
                <a:latin typeface="Century Gothic" panose="020B0502020202020204" pitchFamily="34" charset="0"/>
              </a:rPr>
              <a:t>Economics</a:t>
            </a:r>
            <a:endParaRPr kumimoji="0" lang="en-US" altLang="en-US" sz="405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97538656"/>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2.xml"/><Relationship Id="rId1" Type="http://schemas.openxmlformats.org/officeDocument/2006/relationships/tags" Target="../tags/tag11.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2.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hyperlink" Target="http://www.exampaperspractice.co.uk/" TargetMode="Externa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www.exampaperspractice.co.uk/" TargetMode="Externa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hyperlink" Target="http://www.exampaperspractice.co.uk/" TargetMode="External"/><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686332" y="2060848"/>
            <a:ext cx="7062132" cy="2000474"/>
          </a:xfrm>
          <a:prstGeom prst="rect">
            <a:avLst/>
          </a:prstGeom>
        </p:spPr>
        <p:txBody>
          <a:bodyPr vert="horz" lIns="91440" tIns="45720" rIns="91440" bIns="45720" rtlCol="0" anchor="b" anchorCtr="0">
            <a:normAutofit/>
          </a:bodyPr>
          <a:lstStyle>
            <a:lvl1pPr algn="l" defTabSz="914400" rtl="0" eaLnBrk="1" latinLnBrk="0" hangingPunct="1">
              <a:spcBef>
                <a:spcPct val="0"/>
              </a:spcBef>
              <a:buNone/>
              <a:defRPr sz="3600" kern="1200" cap="small" spc="200" baseline="0">
                <a:solidFill>
                  <a:schemeClr val="tx1"/>
                </a:solidFill>
                <a:latin typeface="+mj-lt"/>
                <a:ea typeface="+mj-ea"/>
                <a:cs typeface="+mj-cs"/>
              </a:defRPr>
            </a:lvl1pPr>
          </a:lstStyle>
          <a:p>
            <a:pPr algn="ctr"/>
            <a:r>
              <a:rPr lang="en-GB" sz="2800" dirty="0"/>
              <a:t>2.1.5 How small firms compete</a:t>
            </a:r>
          </a:p>
          <a:p>
            <a:pPr algn="ctr"/>
            <a:endParaRPr lang="en-GB" sz="2800" dirty="0"/>
          </a:p>
          <a:p>
            <a:pPr algn="ctr"/>
            <a:r>
              <a:rPr lang="en-GB" sz="2800" dirty="0"/>
              <a:t>2.1 Business growth and competitive advantage</a:t>
            </a:r>
          </a:p>
        </p:txBody>
      </p:sp>
      <p:sp>
        <p:nvSpPr>
          <p:cNvPr id="2" name="Rectangle 1"/>
          <p:cNvSpPr/>
          <p:nvPr/>
        </p:nvSpPr>
        <p:spPr>
          <a:xfrm>
            <a:off x="65515" y="2251830"/>
            <a:ext cx="1626165" cy="369332"/>
          </a:xfrm>
          <a:prstGeom prst="rect">
            <a:avLst/>
          </a:prstGeom>
        </p:spPr>
        <p:txBody>
          <a:bodyPr wrap="square">
            <a:spAutoFit/>
          </a:bodyPr>
          <a:lstStyle/>
          <a:p>
            <a:endParaRPr lang="en-GB" dirty="0"/>
          </a:p>
        </p:txBody>
      </p:sp>
      <p:pic>
        <p:nvPicPr>
          <p:cNvPr id="3" name="Picture 2">
            <a:extLst>
              <a:ext uri="{FF2B5EF4-FFF2-40B4-BE49-F238E27FC236}">
                <a16:creationId xmlns:a16="http://schemas.microsoft.com/office/drawing/2014/main" id="{3334A1B6-622A-0ED6-20DF-0C889FB51577}"/>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4" name="Picture 3">
            <a:extLst>
              <a:ext uri="{FF2B5EF4-FFF2-40B4-BE49-F238E27FC236}">
                <a16:creationId xmlns:a16="http://schemas.microsoft.com/office/drawing/2014/main" id="{0353B0A9-1C10-48DB-1C64-2250F1D33C52}"/>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5" name="Footer Placeholder 2">
            <a:extLst>
              <a:ext uri="{FF2B5EF4-FFF2-40B4-BE49-F238E27FC236}">
                <a16:creationId xmlns:a16="http://schemas.microsoft.com/office/drawing/2014/main" id="{AC97FA79-FE16-F203-1E10-3C70E0731D1D}"/>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3E7874D-0782-EA32-1029-1EF3F1DC4419}"/>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1264197" y="332656"/>
            <a:ext cx="6615605" cy="1325563"/>
          </a:xfrm>
        </p:spPr>
        <p:txBody>
          <a:bodyPr>
            <a:normAutofit/>
          </a:bodyPr>
          <a:lstStyle/>
          <a:p>
            <a:pPr eaLnBrk="1" hangingPunct="1"/>
            <a:r>
              <a:rPr lang="en-GB" sz="2400" dirty="0"/>
              <a:t>Identifying Customer Needs</a:t>
            </a:r>
            <a:endParaRPr lang="en-GB" dirty="0"/>
          </a:p>
        </p:txBody>
      </p:sp>
      <p:sp>
        <p:nvSpPr>
          <p:cNvPr id="6148" name="Rectangle 3"/>
          <p:cNvSpPr>
            <a:spLocks noGrp="1" noChangeArrowheads="1"/>
          </p:cNvSpPr>
          <p:nvPr>
            <p:ph idx="1"/>
          </p:nvPr>
        </p:nvSpPr>
        <p:spPr>
          <a:xfrm>
            <a:off x="1902842" y="1916832"/>
            <a:ext cx="6557590" cy="4464496"/>
          </a:xfrm>
        </p:spPr>
        <p:txBody>
          <a:bodyPr>
            <a:normAutofit/>
          </a:bodyPr>
          <a:lstStyle/>
          <a:p>
            <a:pPr marL="0" indent="0" eaLnBrk="1" hangingPunct="1">
              <a:lnSpc>
                <a:spcPct val="80000"/>
              </a:lnSpc>
              <a:buNone/>
            </a:pPr>
            <a:r>
              <a:rPr lang="en-GB" sz="2000" dirty="0"/>
              <a:t>Customer needs come in a variety of forms. A visit to the cinema might include the following needs:</a:t>
            </a:r>
          </a:p>
          <a:p>
            <a:pPr marL="0" indent="0" eaLnBrk="1" hangingPunct="1">
              <a:lnSpc>
                <a:spcPct val="80000"/>
              </a:lnSpc>
              <a:buNone/>
            </a:pPr>
            <a:endParaRPr lang="en-GB" sz="2000" dirty="0"/>
          </a:p>
          <a:p>
            <a:pPr>
              <a:lnSpc>
                <a:spcPct val="80000"/>
              </a:lnSpc>
            </a:pPr>
            <a:r>
              <a:rPr lang="en-GB" sz="2000" dirty="0"/>
              <a:t>Choice of films available</a:t>
            </a:r>
          </a:p>
          <a:p>
            <a:pPr>
              <a:lnSpc>
                <a:spcPct val="80000"/>
              </a:lnSpc>
            </a:pPr>
            <a:r>
              <a:rPr lang="en-GB" sz="2000" dirty="0"/>
              <a:t>Price of film tickets</a:t>
            </a:r>
          </a:p>
          <a:p>
            <a:pPr>
              <a:lnSpc>
                <a:spcPct val="80000"/>
              </a:lnSpc>
            </a:pPr>
            <a:r>
              <a:rPr lang="en-GB" sz="2000" dirty="0"/>
              <a:t>Comfort of cinema</a:t>
            </a:r>
          </a:p>
          <a:p>
            <a:pPr>
              <a:lnSpc>
                <a:spcPct val="80000"/>
              </a:lnSpc>
            </a:pPr>
            <a:r>
              <a:rPr lang="en-GB" sz="2000" dirty="0"/>
              <a:t>Facilities available nearby</a:t>
            </a:r>
          </a:p>
          <a:p>
            <a:pPr>
              <a:lnSpc>
                <a:spcPct val="80000"/>
              </a:lnSpc>
            </a:pPr>
            <a:r>
              <a:rPr lang="en-GB" sz="2000" dirty="0"/>
              <a:t>Transport services to the cinema</a:t>
            </a:r>
          </a:p>
          <a:p>
            <a:pPr>
              <a:lnSpc>
                <a:spcPct val="80000"/>
              </a:lnSpc>
            </a:pPr>
            <a:r>
              <a:rPr lang="en-GB" sz="2000" dirty="0"/>
              <a:t>Food and drink available</a:t>
            </a:r>
          </a:p>
          <a:p>
            <a:pPr eaLnBrk="1" hangingPunct="1">
              <a:lnSpc>
                <a:spcPct val="80000"/>
              </a:lnSpc>
              <a:buFont typeface="Wingdings" pitchFamily="2" charset="2"/>
              <a:buNone/>
            </a:pPr>
            <a:r>
              <a:rPr lang="en-GB" sz="2000" dirty="0"/>
              <a:t>	What is important to you on a cinema visit?  Is it catered for?</a:t>
            </a:r>
          </a:p>
        </p:txBody>
      </p:sp>
      <p:pic>
        <p:nvPicPr>
          <p:cNvPr id="2" name="Picture 1">
            <a:extLst>
              <a:ext uri="{FF2B5EF4-FFF2-40B4-BE49-F238E27FC236}">
                <a16:creationId xmlns:a16="http://schemas.microsoft.com/office/drawing/2014/main" id="{9769397B-9327-DA31-1F8D-0402924880FA}"/>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3" name="Picture 2">
            <a:extLst>
              <a:ext uri="{FF2B5EF4-FFF2-40B4-BE49-F238E27FC236}">
                <a16:creationId xmlns:a16="http://schemas.microsoft.com/office/drawing/2014/main" id="{F44F5E12-4EC5-C747-E9F0-B65BFCDCC456}"/>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4" name="Footer Placeholder 2">
            <a:extLst>
              <a:ext uri="{FF2B5EF4-FFF2-40B4-BE49-F238E27FC236}">
                <a16:creationId xmlns:a16="http://schemas.microsoft.com/office/drawing/2014/main" id="{B18C6DC9-E1AA-6F52-DC19-8AA7E4AA0560}"/>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7295C4F8-6B11-5A5D-FA31-4CCB23622226}"/>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644935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1264197" y="188640"/>
            <a:ext cx="6615605" cy="1325563"/>
          </a:xfrm>
        </p:spPr>
        <p:txBody>
          <a:bodyPr>
            <a:normAutofit/>
          </a:bodyPr>
          <a:lstStyle/>
          <a:p>
            <a:pPr eaLnBrk="1" hangingPunct="1"/>
            <a:r>
              <a:rPr lang="en-GB" sz="3600" dirty="0"/>
              <a:t>Responding to customer needs</a:t>
            </a:r>
            <a:endParaRPr lang="en-GB" sz="4400" dirty="0"/>
          </a:p>
        </p:txBody>
      </p:sp>
      <p:sp>
        <p:nvSpPr>
          <p:cNvPr id="6148" name="Rectangle 3"/>
          <p:cNvSpPr>
            <a:spLocks noGrp="1" noChangeArrowheads="1"/>
          </p:cNvSpPr>
          <p:nvPr>
            <p:ph idx="1"/>
          </p:nvPr>
        </p:nvSpPr>
        <p:spPr>
          <a:xfrm>
            <a:off x="1547664" y="1340768"/>
            <a:ext cx="7039693" cy="2495933"/>
          </a:xfrm>
        </p:spPr>
        <p:txBody>
          <a:bodyPr>
            <a:normAutofit/>
          </a:bodyPr>
          <a:lstStyle/>
          <a:p>
            <a:pPr>
              <a:lnSpc>
                <a:spcPct val="80000"/>
              </a:lnSpc>
            </a:pPr>
            <a:r>
              <a:rPr lang="en-GB" sz="2000" dirty="0"/>
              <a:t>It is important that start-up businesses identify customer needs so that they have the flexibility to meet these needs of customers. </a:t>
            </a:r>
          </a:p>
          <a:p>
            <a:pPr>
              <a:lnSpc>
                <a:spcPct val="80000"/>
              </a:lnSpc>
            </a:pPr>
            <a:r>
              <a:rPr lang="en-GB" sz="2000" b="1" dirty="0">
                <a:solidFill>
                  <a:srgbClr val="00B0F0"/>
                </a:solidFill>
              </a:rPr>
              <a:t>How many new businesses do you know that have seized operations because they have not been able to respond to customer needs?</a:t>
            </a:r>
          </a:p>
          <a:p>
            <a:pPr>
              <a:lnSpc>
                <a:spcPct val="80000"/>
              </a:lnSpc>
            </a:pPr>
            <a:r>
              <a:rPr lang="en-GB" sz="2000" dirty="0"/>
              <a:t>It is not just about what the business wants to sell; it’s whether the customer has a need for the product, and therefore buy. </a:t>
            </a:r>
          </a:p>
        </p:txBody>
      </p:sp>
      <p:sp>
        <p:nvSpPr>
          <p:cNvPr id="6" name="Rounded Rectangle 5">
            <a:extLst>
              <a:ext uri="{FF2B5EF4-FFF2-40B4-BE49-F238E27FC236}">
                <a16:creationId xmlns:a16="http://schemas.microsoft.com/office/drawing/2014/main" id="{1CDC544A-6644-48FA-638F-CCBF4200ECCB}"/>
              </a:ext>
            </a:extLst>
          </p:cNvPr>
          <p:cNvSpPr/>
          <p:nvPr/>
        </p:nvSpPr>
        <p:spPr>
          <a:xfrm>
            <a:off x="1337370" y="3717033"/>
            <a:ext cx="7740352" cy="31409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u="sng" dirty="0"/>
              <a:t>Student Activity: </a:t>
            </a:r>
          </a:p>
          <a:p>
            <a:r>
              <a:rPr lang="en-GB" sz="2400" dirty="0"/>
              <a:t>Task 1: Identify and explain the advantages and disadvantages of responding to customer needs. </a:t>
            </a:r>
          </a:p>
          <a:p>
            <a:endParaRPr lang="en-GB" sz="2000" dirty="0"/>
          </a:p>
          <a:p>
            <a:r>
              <a:rPr lang="en-GB" sz="2400" dirty="0"/>
              <a:t>Task 2: Can you create a link between the disadvantages of responding to customer needs and productivity. </a:t>
            </a:r>
          </a:p>
          <a:p>
            <a:pPr algn="ctr"/>
            <a:r>
              <a:rPr lang="en-GB" sz="2400" dirty="0">
                <a:solidFill>
                  <a:schemeClr val="tx1"/>
                </a:solidFill>
              </a:rPr>
              <a:t>Challenge: can you recommend some ways a business can satisfy the needs of their customers without speaking to every customer?</a:t>
            </a:r>
          </a:p>
        </p:txBody>
      </p:sp>
      <p:pic>
        <p:nvPicPr>
          <p:cNvPr id="11" name="Picture 10">
            <a:extLst>
              <a:ext uri="{FF2B5EF4-FFF2-40B4-BE49-F238E27FC236}">
                <a16:creationId xmlns:a16="http://schemas.microsoft.com/office/drawing/2014/main" id="{D7F04F07-C0FC-D9FE-E696-F85CF48B1E40}"/>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12" name="Picture 11">
            <a:extLst>
              <a:ext uri="{FF2B5EF4-FFF2-40B4-BE49-F238E27FC236}">
                <a16:creationId xmlns:a16="http://schemas.microsoft.com/office/drawing/2014/main" id="{B28826CD-2CA3-C8C6-20F0-69C5B2BBCD3E}"/>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13" name="Footer Placeholder 2">
            <a:extLst>
              <a:ext uri="{FF2B5EF4-FFF2-40B4-BE49-F238E27FC236}">
                <a16:creationId xmlns:a16="http://schemas.microsoft.com/office/drawing/2014/main" id="{9057F4E4-D4C0-518A-B0C7-229725C5EC64}"/>
              </a:ext>
            </a:extLst>
          </p:cNvPr>
          <p:cNvSpPr txBox="1">
            <a:spLocks/>
          </p:cNvSpPr>
          <p:nvPr/>
        </p:nvSpPr>
        <p:spPr>
          <a:xfrm>
            <a:off x="107504" y="6581708"/>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336C6971-8EA5-C108-3694-FF8CF17B316C}"/>
              </a:ext>
            </a:extLst>
          </p:cNvPr>
          <p:cNvSpPr txBox="1"/>
          <p:nvPr/>
        </p:nvSpPr>
        <p:spPr>
          <a:xfrm>
            <a:off x="6111577" y="6627168"/>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1043949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How to satisfy customer needs?</a:t>
            </a:r>
          </a:p>
        </p:txBody>
      </p:sp>
      <p:sp>
        <p:nvSpPr>
          <p:cNvPr id="3" name="Content Placeholder 2"/>
          <p:cNvSpPr>
            <a:spLocks noGrp="1"/>
          </p:cNvSpPr>
          <p:nvPr>
            <p:ph idx="1"/>
          </p:nvPr>
        </p:nvSpPr>
        <p:spPr>
          <a:xfrm>
            <a:off x="1891443" y="1988840"/>
            <a:ext cx="6491035" cy="4320480"/>
          </a:xfrm>
        </p:spPr>
        <p:txBody>
          <a:bodyPr>
            <a:normAutofit/>
          </a:bodyPr>
          <a:lstStyle/>
          <a:p>
            <a:pPr marL="0" indent="0">
              <a:buNone/>
            </a:pPr>
            <a:r>
              <a:rPr lang="en-GB" sz="2400" dirty="0"/>
              <a:t>Understanding what is happening in the market:</a:t>
            </a:r>
          </a:p>
          <a:p>
            <a:pPr lvl="1"/>
            <a:r>
              <a:rPr lang="en-GB" sz="2000" dirty="0"/>
              <a:t>Trends</a:t>
            </a:r>
          </a:p>
          <a:p>
            <a:pPr lvl="1"/>
            <a:r>
              <a:rPr lang="en-GB" sz="2000" dirty="0"/>
              <a:t>Looking at past data to forecast the future</a:t>
            </a:r>
          </a:p>
          <a:p>
            <a:pPr lvl="1"/>
            <a:r>
              <a:rPr lang="en-GB" sz="2000" dirty="0"/>
              <a:t>Changes in fashion</a:t>
            </a:r>
          </a:p>
          <a:p>
            <a:pPr lvl="1"/>
            <a:r>
              <a:rPr lang="en-GB" sz="2000" dirty="0"/>
              <a:t>People’s tastes change, often because of the influence of marketing</a:t>
            </a:r>
          </a:p>
          <a:p>
            <a:endParaRPr lang="en-GB" sz="3200" dirty="0"/>
          </a:p>
          <a:p>
            <a:r>
              <a:rPr lang="en-GB" sz="2800" dirty="0"/>
              <a:t>What does the customer want?</a:t>
            </a:r>
          </a:p>
          <a:p>
            <a:pPr lvl="1"/>
            <a:r>
              <a:rPr lang="en-GB" sz="2400" dirty="0"/>
              <a:t>Has the business got the right product?</a:t>
            </a:r>
          </a:p>
          <a:p>
            <a:pPr lvl="1"/>
            <a:r>
              <a:rPr lang="en-GB" sz="2400" dirty="0"/>
              <a:t>… at the right price?</a:t>
            </a:r>
          </a:p>
          <a:p>
            <a:pPr lvl="1"/>
            <a:r>
              <a:rPr lang="en-GB" sz="2400" dirty="0"/>
              <a:t>… in the right place?</a:t>
            </a:r>
          </a:p>
          <a:p>
            <a:pPr marL="0" indent="0">
              <a:buNone/>
            </a:pPr>
            <a:endParaRPr lang="en-GB" sz="2400" b="1" dirty="0"/>
          </a:p>
        </p:txBody>
      </p:sp>
      <p:pic>
        <p:nvPicPr>
          <p:cNvPr id="4" name="Picture 3">
            <a:extLst>
              <a:ext uri="{FF2B5EF4-FFF2-40B4-BE49-F238E27FC236}">
                <a16:creationId xmlns:a16="http://schemas.microsoft.com/office/drawing/2014/main" id="{FF5C7B8E-D826-EFD7-BC2E-DFCD13931932}"/>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5" name="Picture 4">
            <a:extLst>
              <a:ext uri="{FF2B5EF4-FFF2-40B4-BE49-F238E27FC236}">
                <a16:creationId xmlns:a16="http://schemas.microsoft.com/office/drawing/2014/main" id="{2F1A32EB-5A9F-A90D-EB04-33A810E370E3}"/>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6" name="Footer Placeholder 2">
            <a:extLst>
              <a:ext uri="{FF2B5EF4-FFF2-40B4-BE49-F238E27FC236}">
                <a16:creationId xmlns:a16="http://schemas.microsoft.com/office/drawing/2014/main" id="{02ADB52D-9C95-02EF-C7EF-7B293DCE75D2}"/>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11A856B2-6E8D-A345-8CFC-622A1EB8295B}"/>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9994665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t>Around the Class</a:t>
            </a:r>
            <a:endParaRPr lang="en-GB" sz="4400" dirty="0"/>
          </a:p>
        </p:txBody>
      </p:sp>
      <p:sp>
        <p:nvSpPr>
          <p:cNvPr id="3" name="Content Placeholder 2"/>
          <p:cNvSpPr>
            <a:spLocks noGrp="1"/>
          </p:cNvSpPr>
          <p:nvPr>
            <p:ph idx="1"/>
          </p:nvPr>
        </p:nvSpPr>
        <p:spPr>
          <a:xfrm>
            <a:off x="1899744" y="1825624"/>
            <a:ext cx="6615606" cy="4843735"/>
          </a:xfrm>
        </p:spPr>
        <p:txBody>
          <a:bodyPr/>
          <a:lstStyle/>
          <a:p>
            <a:pPr>
              <a:buNone/>
            </a:pPr>
            <a:r>
              <a:rPr lang="en-GB" dirty="0"/>
              <a:t>Task one: Each person has 10 seconds (max) to say how they can meet customer needs for a business or product of their choice</a:t>
            </a:r>
          </a:p>
          <a:p>
            <a:pPr lvl="1"/>
            <a:r>
              <a:rPr lang="en-GB" dirty="0"/>
              <a:t>No hesitation</a:t>
            </a:r>
          </a:p>
          <a:p>
            <a:pPr lvl="1"/>
            <a:r>
              <a:rPr lang="en-GB" dirty="0"/>
              <a:t>No deviation</a:t>
            </a:r>
          </a:p>
          <a:p>
            <a:pPr lvl="1"/>
            <a:r>
              <a:rPr lang="en-GB" dirty="0"/>
              <a:t>No repetition</a:t>
            </a:r>
          </a:p>
          <a:p>
            <a:pPr lvl="1"/>
            <a:endParaRPr lang="en-GB" dirty="0"/>
          </a:p>
          <a:p>
            <a:pPr marL="0" indent="0">
              <a:buNone/>
            </a:pPr>
            <a:r>
              <a:rPr lang="en-GB" sz="2400" dirty="0"/>
              <a:t>Task two: Based off the answers given, individually you are to develop chains of reasoning that focuses on how businesses can meet customer needs, the impact of the businesses actions and competitive advantages that could be gained.</a:t>
            </a:r>
          </a:p>
        </p:txBody>
      </p:sp>
      <p:pic>
        <p:nvPicPr>
          <p:cNvPr id="4" name="Picture 3">
            <a:extLst>
              <a:ext uri="{FF2B5EF4-FFF2-40B4-BE49-F238E27FC236}">
                <a16:creationId xmlns:a16="http://schemas.microsoft.com/office/drawing/2014/main" id="{0E6EE7FE-FCCE-8A5C-44E1-962EEDEFF361}"/>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5" name="Picture 4">
            <a:extLst>
              <a:ext uri="{FF2B5EF4-FFF2-40B4-BE49-F238E27FC236}">
                <a16:creationId xmlns:a16="http://schemas.microsoft.com/office/drawing/2014/main" id="{7AA7FB4B-3ACC-93EF-FBFD-607A829E9779}"/>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6" name="Footer Placeholder 2">
            <a:extLst>
              <a:ext uri="{FF2B5EF4-FFF2-40B4-BE49-F238E27FC236}">
                <a16:creationId xmlns:a16="http://schemas.microsoft.com/office/drawing/2014/main" id="{CF21C1A7-CB51-EFC7-99F0-949E7961A857}"/>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28BA21A6-207A-2A42-D98B-86E7B857C6F4}"/>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248088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527406-CB84-26F8-C500-9D4A47A953A4}"/>
              </a:ext>
            </a:extLst>
          </p:cNvPr>
          <p:cNvSpPr>
            <a:spLocks noGrp="1"/>
          </p:cNvSpPr>
          <p:nvPr>
            <p:ph type="title"/>
          </p:nvPr>
        </p:nvSpPr>
        <p:spPr/>
        <p:txBody>
          <a:bodyPr/>
          <a:lstStyle/>
          <a:p>
            <a:r>
              <a:rPr lang="en-GB" dirty="0"/>
              <a:t>Plenary: Definitions and examples</a:t>
            </a:r>
          </a:p>
        </p:txBody>
      </p:sp>
      <p:sp>
        <p:nvSpPr>
          <p:cNvPr id="3" name="Content Placeholder 2">
            <a:extLst>
              <a:ext uri="{FF2B5EF4-FFF2-40B4-BE49-F238E27FC236}">
                <a16:creationId xmlns:a16="http://schemas.microsoft.com/office/drawing/2014/main" id="{2C688EDE-ADFC-A205-2613-EB1131A5BF01}"/>
              </a:ext>
            </a:extLst>
          </p:cNvPr>
          <p:cNvSpPr>
            <a:spLocks noGrp="1"/>
          </p:cNvSpPr>
          <p:nvPr>
            <p:ph idx="1"/>
          </p:nvPr>
        </p:nvSpPr>
        <p:spPr/>
        <p:txBody>
          <a:bodyPr/>
          <a:lstStyle/>
          <a:p>
            <a:r>
              <a:rPr lang="en-GB" dirty="0"/>
              <a:t>Customer need</a:t>
            </a:r>
          </a:p>
          <a:p>
            <a:endParaRPr lang="en-GB" dirty="0"/>
          </a:p>
          <a:p>
            <a:r>
              <a:rPr lang="en-GB" dirty="0"/>
              <a:t>Unique Selling Point </a:t>
            </a:r>
          </a:p>
          <a:p>
            <a:endParaRPr lang="en-GB" dirty="0"/>
          </a:p>
          <a:p>
            <a:r>
              <a:rPr lang="en-GB" dirty="0"/>
              <a:t>Competitive advantage</a:t>
            </a:r>
          </a:p>
          <a:p>
            <a:endParaRPr lang="en-GB" dirty="0"/>
          </a:p>
          <a:p>
            <a:r>
              <a:rPr lang="en-GB" dirty="0"/>
              <a:t>Differentiation </a:t>
            </a:r>
          </a:p>
          <a:p>
            <a:endParaRPr lang="en-GB" dirty="0"/>
          </a:p>
          <a:p>
            <a:r>
              <a:rPr lang="en-GB" dirty="0"/>
              <a:t>Niche Markets </a:t>
            </a:r>
          </a:p>
          <a:p>
            <a:endParaRPr lang="en-GB" dirty="0"/>
          </a:p>
          <a:p>
            <a:r>
              <a:rPr lang="en-GB" dirty="0"/>
              <a:t>Primary and secondary research</a:t>
            </a:r>
          </a:p>
          <a:p>
            <a:endParaRPr lang="en-GB" dirty="0"/>
          </a:p>
          <a:p>
            <a:endParaRPr lang="en-GB" dirty="0"/>
          </a:p>
        </p:txBody>
      </p:sp>
      <p:pic>
        <p:nvPicPr>
          <p:cNvPr id="4" name="Picture 3">
            <a:extLst>
              <a:ext uri="{FF2B5EF4-FFF2-40B4-BE49-F238E27FC236}">
                <a16:creationId xmlns:a16="http://schemas.microsoft.com/office/drawing/2014/main" id="{00089FD6-51D0-2579-46DF-19799951C581}"/>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5" name="Picture 4">
            <a:extLst>
              <a:ext uri="{FF2B5EF4-FFF2-40B4-BE49-F238E27FC236}">
                <a16:creationId xmlns:a16="http://schemas.microsoft.com/office/drawing/2014/main" id="{754BE96B-F1A2-0F47-6F95-3791CAD08A6E}"/>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6" name="Footer Placeholder 2">
            <a:extLst>
              <a:ext uri="{FF2B5EF4-FFF2-40B4-BE49-F238E27FC236}">
                <a16:creationId xmlns:a16="http://schemas.microsoft.com/office/drawing/2014/main" id="{9E12E51A-687D-1B62-6D99-C48193661F0E}"/>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9C31CB6D-A029-3592-7854-A91F8FC809BB}"/>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3473327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9744" y="332656"/>
            <a:ext cx="6248400" cy="1143000"/>
          </a:xfrm>
          <a:ln>
            <a:noFill/>
          </a:ln>
        </p:spPr>
        <p:txBody>
          <a:bodyPr>
            <a:normAutofit/>
          </a:bodyPr>
          <a:lstStyle/>
          <a:p>
            <a:r>
              <a:rPr lang="en-GB" sz="3200" b="1" dirty="0"/>
              <a:t>Lesson Objective Check-in</a:t>
            </a:r>
          </a:p>
        </p:txBody>
      </p:sp>
      <p:sp>
        <p:nvSpPr>
          <p:cNvPr id="3" name="Content Placeholder 2"/>
          <p:cNvSpPr>
            <a:spLocks noGrp="1"/>
          </p:cNvSpPr>
          <p:nvPr>
            <p:ph idx="1"/>
          </p:nvPr>
        </p:nvSpPr>
        <p:spPr>
          <a:xfrm>
            <a:off x="5067040" y="1916832"/>
            <a:ext cx="4076960" cy="4351338"/>
          </a:xfrm>
          <a:ln>
            <a:noFill/>
          </a:ln>
        </p:spPr>
        <p:txBody>
          <a:bodyPr>
            <a:normAutofit lnSpcReduction="10000"/>
          </a:bodyPr>
          <a:lstStyle/>
          <a:p>
            <a:r>
              <a:rPr lang="en-GB" sz="2400" dirty="0"/>
              <a:t>Are you able to explain how Small firms survive in competitive markets?</a:t>
            </a:r>
          </a:p>
          <a:p>
            <a:endParaRPr lang="en-GB" sz="2400" dirty="0"/>
          </a:p>
          <a:p>
            <a:r>
              <a:rPr lang="en-GB" sz="2400" dirty="0"/>
              <a:t>Are you able to explain different methods of product differentiation?</a:t>
            </a:r>
          </a:p>
          <a:p>
            <a:endParaRPr lang="en-GB" sz="2400" dirty="0"/>
          </a:p>
          <a:p>
            <a:r>
              <a:rPr lang="en-GB" sz="2400" dirty="0"/>
              <a:t>Can you explain the benefits of developing unique selling points for businesses operating in niche markets?</a:t>
            </a:r>
          </a:p>
        </p:txBody>
      </p:sp>
      <p:pic>
        <p:nvPicPr>
          <p:cNvPr id="1026" name="Picture 2" descr="🛫 Ercan Airport Departures | ErcanAirport.net">
            <a:extLst>
              <a:ext uri="{FF2B5EF4-FFF2-40B4-BE49-F238E27FC236}">
                <a16:creationId xmlns:a16="http://schemas.microsoft.com/office/drawing/2014/main" id="{ED97EC9E-A905-4FBC-B744-554282A3A7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2636912"/>
            <a:ext cx="3456384" cy="2304256"/>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a:extLst>
              <a:ext uri="{FF2B5EF4-FFF2-40B4-BE49-F238E27FC236}">
                <a16:creationId xmlns:a16="http://schemas.microsoft.com/office/drawing/2014/main" id="{7C778430-1A5F-C6A9-0E0D-0D7028D39320}"/>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5" name="Picture 4">
            <a:extLst>
              <a:ext uri="{FF2B5EF4-FFF2-40B4-BE49-F238E27FC236}">
                <a16:creationId xmlns:a16="http://schemas.microsoft.com/office/drawing/2014/main" id="{A3363231-6E6E-CEB9-B2E6-166230462FDB}"/>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6" name="Footer Placeholder 2">
            <a:extLst>
              <a:ext uri="{FF2B5EF4-FFF2-40B4-BE49-F238E27FC236}">
                <a16:creationId xmlns:a16="http://schemas.microsoft.com/office/drawing/2014/main" id="{D7CD4D94-E08F-E5CE-1CC5-AD6C6C4971DB}"/>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2E76D90-DF0C-2C90-5786-1158B25AEB8B}"/>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13763022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lstStyle/>
          <a:p>
            <a:r>
              <a:rPr lang="en-GB" dirty="0"/>
              <a:t>Recall:</a:t>
            </a:r>
          </a:p>
        </p:txBody>
      </p:sp>
      <p:sp>
        <p:nvSpPr>
          <p:cNvPr id="3" name="Content Placeholder 2"/>
          <p:cNvSpPr>
            <a:spLocks noGrp="1"/>
          </p:cNvSpPr>
          <p:nvPr>
            <p:ph idx="1"/>
          </p:nvPr>
        </p:nvSpPr>
        <p:spPr>
          <a:ln>
            <a:noFill/>
          </a:ln>
        </p:spPr>
        <p:txBody>
          <a:bodyPr/>
          <a:lstStyle/>
          <a:p>
            <a:r>
              <a:rPr lang="en-GB" dirty="0"/>
              <a:t>Stakeholders are anyone with an interest in the actions of a business.</a:t>
            </a:r>
          </a:p>
          <a:p>
            <a:endParaRPr lang="en-GB" dirty="0"/>
          </a:p>
          <a:p>
            <a:r>
              <a:rPr lang="en-GB" dirty="0"/>
              <a:t>Draw a spider diagram to show the potential stakeholders of a business.</a:t>
            </a:r>
          </a:p>
          <a:p>
            <a:endParaRPr lang="en-GB" dirty="0"/>
          </a:p>
          <a:p>
            <a:r>
              <a:rPr lang="en-GB" dirty="0"/>
              <a:t>Categorise them as internal or external.</a:t>
            </a:r>
          </a:p>
          <a:p>
            <a:endParaRPr lang="en-GB" dirty="0"/>
          </a:p>
          <a:p>
            <a:r>
              <a:rPr lang="en-GB" dirty="0"/>
              <a:t>Challenge: Explain whether the type/number of stakeholders differ between a large and small firm.</a:t>
            </a:r>
          </a:p>
          <a:p>
            <a:endParaRPr lang="en-GB" dirty="0"/>
          </a:p>
        </p:txBody>
      </p:sp>
      <p:pic>
        <p:nvPicPr>
          <p:cNvPr id="4" name="Picture 3">
            <a:extLst>
              <a:ext uri="{FF2B5EF4-FFF2-40B4-BE49-F238E27FC236}">
                <a16:creationId xmlns:a16="http://schemas.microsoft.com/office/drawing/2014/main" id="{7AF3BE59-22BC-5C71-5D5B-1C8B03293AD6}"/>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5" name="Picture 4">
            <a:extLst>
              <a:ext uri="{FF2B5EF4-FFF2-40B4-BE49-F238E27FC236}">
                <a16:creationId xmlns:a16="http://schemas.microsoft.com/office/drawing/2014/main" id="{323BAB24-CAA0-9CC8-9FB4-D561AB3A0499}"/>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6" name="Footer Placeholder 2">
            <a:extLst>
              <a:ext uri="{FF2B5EF4-FFF2-40B4-BE49-F238E27FC236}">
                <a16:creationId xmlns:a16="http://schemas.microsoft.com/office/drawing/2014/main" id="{BE495BD6-1347-2F72-D2B6-DAA075AD4944}"/>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ECB7AA8-112A-4F74-CB29-FCE9289933D1}"/>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762901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669DD-1792-9582-8500-D0DD15D0986E}"/>
              </a:ext>
            </a:extLst>
          </p:cNvPr>
          <p:cNvSpPr>
            <a:spLocks noGrp="1"/>
          </p:cNvSpPr>
          <p:nvPr>
            <p:ph type="title"/>
          </p:nvPr>
        </p:nvSpPr>
        <p:spPr/>
        <p:txBody>
          <a:bodyPr/>
          <a:lstStyle/>
          <a:p>
            <a:r>
              <a:rPr lang="en-GB" dirty="0"/>
              <a:t>Starter Activity:</a:t>
            </a:r>
          </a:p>
        </p:txBody>
      </p:sp>
      <p:sp>
        <p:nvSpPr>
          <p:cNvPr id="3" name="Content Placeholder 2">
            <a:extLst>
              <a:ext uri="{FF2B5EF4-FFF2-40B4-BE49-F238E27FC236}">
                <a16:creationId xmlns:a16="http://schemas.microsoft.com/office/drawing/2014/main" id="{979982B0-7D6D-FA4E-08D0-AF14DE326EA1}"/>
              </a:ext>
            </a:extLst>
          </p:cNvPr>
          <p:cNvSpPr>
            <a:spLocks noGrp="1"/>
          </p:cNvSpPr>
          <p:nvPr>
            <p:ph idx="1"/>
          </p:nvPr>
        </p:nvSpPr>
        <p:spPr>
          <a:xfrm>
            <a:off x="1475656" y="1484784"/>
            <a:ext cx="7039694" cy="4692179"/>
          </a:xfrm>
        </p:spPr>
        <p:txBody>
          <a:bodyPr/>
          <a:lstStyle/>
          <a:p>
            <a:pPr marL="457200" indent="-457200">
              <a:buAutoNum type="arabicPeriod"/>
            </a:pPr>
            <a:r>
              <a:rPr lang="en-GB" sz="2400" dirty="0"/>
              <a:t>List a minimum of 5 small firms (could be within the local area).</a:t>
            </a:r>
          </a:p>
          <a:p>
            <a:pPr marL="457200" indent="-457200">
              <a:buAutoNum type="arabicPeriod"/>
            </a:pPr>
            <a:endParaRPr lang="en-GB" sz="2400" dirty="0"/>
          </a:p>
          <a:p>
            <a:pPr marL="457200" indent="-457200">
              <a:buAutoNum type="arabicPeriod"/>
            </a:pPr>
            <a:r>
              <a:rPr lang="en-GB" sz="2400" dirty="0"/>
              <a:t>Why is there a need for smaller firms over larger firms? </a:t>
            </a:r>
          </a:p>
          <a:p>
            <a:pPr marL="457200" indent="-457200">
              <a:buAutoNum type="arabicPeriod"/>
            </a:pPr>
            <a:endParaRPr lang="en-GB" sz="2400" dirty="0"/>
          </a:p>
          <a:p>
            <a:pPr marL="457200" indent="-457200">
              <a:buAutoNum type="arabicPeriod"/>
            </a:pPr>
            <a:r>
              <a:rPr lang="en-GB" sz="2400" dirty="0"/>
              <a:t>In terms of businesses, is bigger better?</a:t>
            </a:r>
          </a:p>
          <a:p>
            <a:pPr marL="0" indent="0">
              <a:buNone/>
            </a:pPr>
            <a:endParaRPr lang="en-GB" sz="2400" dirty="0"/>
          </a:p>
          <a:p>
            <a:pPr marL="0" indent="0">
              <a:buNone/>
            </a:pPr>
            <a:r>
              <a:rPr lang="en-GB" sz="2400" dirty="0"/>
              <a:t>Challenge: Can you identify and recommend some ways a small high street off-license could still compete with a large supermarket chain like Tesco?</a:t>
            </a:r>
          </a:p>
          <a:p>
            <a:pPr marL="457200" indent="-457200">
              <a:buAutoNum type="arabicPeriod"/>
            </a:pPr>
            <a:endParaRPr lang="en-GB" dirty="0"/>
          </a:p>
          <a:p>
            <a:pPr marL="457200" indent="-457200">
              <a:buAutoNum type="arabicPeriod"/>
            </a:pPr>
            <a:endParaRPr lang="en-GB" dirty="0"/>
          </a:p>
          <a:p>
            <a:pPr marL="0" indent="0">
              <a:buNone/>
            </a:pPr>
            <a:endParaRPr lang="en-GB" dirty="0"/>
          </a:p>
          <a:p>
            <a:pPr marL="457200" indent="-457200">
              <a:buAutoNum type="arabicPeriod"/>
            </a:pPr>
            <a:endParaRPr lang="en-GB" dirty="0"/>
          </a:p>
          <a:p>
            <a:pPr marL="457200" indent="-457200">
              <a:buAutoNum type="arabicPeriod"/>
            </a:pPr>
            <a:endParaRPr lang="en-GB" dirty="0"/>
          </a:p>
          <a:p>
            <a:pPr marL="457200" indent="-457200">
              <a:buAutoNum type="arabicPeriod"/>
            </a:pPr>
            <a:endParaRPr lang="en-GB" dirty="0"/>
          </a:p>
        </p:txBody>
      </p:sp>
      <p:pic>
        <p:nvPicPr>
          <p:cNvPr id="4" name="Picture 3">
            <a:extLst>
              <a:ext uri="{FF2B5EF4-FFF2-40B4-BE49-F238E27FC236}">
                <a16:creationId xmlns:a16="http://schemas.microsoft.com/office/drawing/2014/main" id="{C335CCFB-38CF-425E-9299-D82EDA89D44E}"/>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5" name="Picture 4">
            <a:extLst>
              <a:ext uri="{FF2B5EF4-FFF2-40B4-BE49-F238E27FC236}">
                <a16:creationId xmlns:a16="http://schemas.microsoft.com/office/drawing/2014/main" id="{30ED46A0-73FE-F222-47DA-F6168D8B613C}"/>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6" name="Footer Placeholder 2">
            <a:extLst>
              <a:ext uri="{FF2B5EF4-FFF2-40B4-BE49-F238E27FC236}">
                <a16:creationId xmlns:a16="http://schemas.microsoft.com/office/drawing/2014/main" id="{D62AAAEF-D854-192F-6797-B07AB92E176A}"/>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12556E5-8B09-003A-7AD0-2A721F574F75}"/>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2590913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9744" y="332656"/>
            <a:ext cx="6248400" cy="1143000"/>
          </a:xfrm>
          <a:ln>
            <a:noFill/>
          </a:ln>
        </p:spPr>
        <p:txBody>
          <a:bodyPr>
            <a:normAutofit/>
          </a:bodyPr>
          <a:lstStyle/>
          <a:p>
            <a:r>
              <a:rPr lang="en-GB" sz="3200" b="1" dirty="0"/>
              <a:t>Learning Objectives</a:t>
            </a:r>
          </a:p>
        </p:txBody>
      </p:sp>
      <p:sp>
        <p:nvSpPr>
          <p:cNvPr id="3" name="Content Placeholder 2"/>
          <p:cNvSpPr>
            <a:spLocks noGrp="1"/>
          </p:cNvSpPr>
          <p:nvPr>
            <p:ph idx="1"/>
          </p:nvPr>
        </p:nvSpPr>
        <p:spPr>
          <a:ln>
            <a:noFill/>
          </a:ln>
        </p:spPr>
        <p:txBody>
          <a:bodyPr>
            <a:normAutofit/>
          </a:bodyPr>
          <a:lstStyle/>
          <a:p>
            <a:pPr marL="0" indent="0">
              <a:buNone/>
            </a:pPr>
            <a:r>
              <a:rPr lang="en-GB" sz="2400" dirty="0"/>
              <a:t>Are you able to explain how Small firms survive in competitive markets?</a:t>
            </a:r>
          </a:p>
          <a:p>
            <a:pPr marL="0" indent="0">
              <a:buNone/>
            </a:pPr>
            <a:endParaRPr lang="en-GB" sz="2400" dirty="0"/>
          </a:p>
          <a:p>
            <a:pPr marL="0" indent="0">
              <a:buNone/>
            </a:pPr>
            <a:r>
              <a:rPr lang="en-GB" sz="2400" dirty="0"/>
              <a:t>Are you able to explain different methods of product differentiation?</a:t>
            </a:r>
          </a:p>
          <a:p>
            <a:pPr marL="0" indent="0">
              <a:buNone/>
            </a:pPr>
            <a:endParaRPr lang="en-GB" sz="2400" dirty="0"/>
          </a:p>
          <a:p>
            <a:pPr marL="0" indent="0">
              <a:buNone/>
            </a:pPr>
            <a:r>
              <a:rPr lang="en-GB" sz="2400" dirty="0"/>
              <a:t>Can you explain the benefits of developing unique selling points for businesses operating in niche markets?</a:t>
            </a:r>
          </a:p>
        </p:txBody>
      </p:sp>
      <p:pic>
        <p:nvPicPr>
          <p:cNvPr id="4" name="Picture 3">
            <a:extLst>
              <a:ext uri="{FF2B5EF4-FFF2-40B4-BE49-F238E27FC236}">
                <a16:creationId xmlns:a16="http://schemas.microsoft.com/office/drawing/2014/main" id="{BD757E46-06B4-6F93-59A9-AEF325D4B0F6}"/>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5" name="Picture 4">
            <a:extLst>
              <a:ext uri="{FF2B5EF4-FFF2-40B4-BE49-F238E27FC236}">
                <a16:creationId xmlns:a16="http://schemas.microsoft.com/office/drawing/2014/main" id="{427B12F5-9668-1F0D-D7BA-44C7DD7E5004}"/>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6" name="Footer Placeholder 2">
            <a:extLst>
              <a:ext uri="{FF2B5EF4-FFF2-40B4-BE49-F238E27FC236}">
                <a16:creationId xmlns:a16="http://schemas.microsoft.com/office/drawing/2014/main" id="{1776740D-22DC-A941-A7E1-BE152D9A1357}"/>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B4F02449-A85B-9BB1-B15D-84A613638156}"/>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39581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ln>
        </p:spPr>
        <p:txBody>
          <a:bodyPr>
            <a:normAutofit/>
          </a:bodyPr>
          <a:lstStyle/>
          <a:p>
            <a:r>
              <a:rPr lang="en-GB" sz="2400" dirty="0"/>
              <a:t>Product differentiation and unique selling points (USPs)</a:t>
            </a:r>
          </a:p>
        </p:txBody>
      </p:sp>
      <p:sp>
        <p:nvSpPr>
          <p:cNvPr id="3" name="Content Placeholder 2"/>
          <p:cNvSpPr>
            <a:spLocks noGrp="1"/>
          </p:cNvSpPr>
          <p:nvPr>
            <p:ph idx="1"/>
          </p:nvPr>
        </p:nvSpPr>
        <p:spPr>
          <a:xfrm>
            <a:off x="1907704" y="2060848"/>
            <a:ext cx="6607646" cy="4176464"/>
          </a:xfrm>
          <a:ln>
            <a:noFill/>
          </a:ln>
        </p:spPr>
        <p:txBody>
          <a:bodyPr>
            <a:normAutofit/>
          </a:bodyPr>
          <a:lstStyle/>
          <a:p>
            <a:r>
              <a:rPr lang="en-GB" dirty="0"/>
              <a:t>Unique selling point (USPs)/differentiation</a:t>
            </a:r>
          </a:p>
          <a:p>
            <a:pPr lvl="1"/>
            <a:r>
              <a:rPr lang="en-GB" dirty="0"/>
              <a:t>Creating a feature or characteristic within a brand that makes it stand out</a:t>
            </a:r>
          </a:p>
          <a:p>
            <a:pPr lvl="2"/>
            <a:r>
              <a:rPr lang="en-GB" dirty="0"/>
              <a:t>Logo or brand name e.g. Superdry</a:t>
            </a:r>
          </a:p>
          <a:p>
            <a:pPr lvl="2"/>
            <a:r>
              <a:rPr lang="en-GB" dirty="0"/>
              <a:t>Different ingredient e.g. SuperJam is sweetened by natural grape juice not sugar</a:t>
            </a:r>
          </a:p>
          <a:p>
            <a:pPr lvl="2"/>
            <a:r>
              <a:rPr lang="en-GB" dirty="0"/>
              <a:t>Product feature e.g. Ford’s heated front windows</a:t>
            </a:r>
          </a:p>
          <a:p>
            <a:r>
              <a:rPr lang="en-GB" dirty="0"/>
              <a:t>Advertising</a:t>
            </a:r>
          </a:p>
          <a:p>
            <a:pPr lvl="1"/>
            <a:r>
              <a:rPr lang="en-GB" dirty="0"/>
              <a:t>Creating awareness of and desire for a brand by communicating a clear brand massage</a:t>
            </a:r>
          </a:p>
          <a:p>
            <a:pPr lvl="2"/>
            <a:r>
              <a:rPr lang="en-GB" dirty="0"/>
              <a:t>Use of humour e.g. compare the meerkat</a:t>
            </a:r>
          </a:p>
          <a:p>
            <a:pPr lvl="2"/>
            <a:r>
              <a:rPr lang="en-GB" dirty="0"/>
              <a:t>Lifestyle/aspiration e.g. Its not just food, its M&amp;S food</a:t>
            </a:r>
          </a:p>
          <a:p>
            <a:pPr lvl="2"/>
            <a:r>
              <a:rPr lang="en-GB" dirty="0"/>
              <a:t>Persuasive language e.g. BA the World’s favourite airline</a:t>
            </a:r>
          </a:p>
          <a:p>
            <a:pPr lvl="2"/>
            <a:endParaRPr lang="en-GB" dirty="0"/>
          </a:p>
        </p:txBody>
      </p:sp>
      <p:pic>
        <p:nvPicPr>
          <p:cNvPr id="4" name="Picture 3">
            <a:extLst>
              <a:ext uri="{FF2B5EF4-FFF2-40B4-BE49-F238E27FC236}">
                <a16:creationId xmlns:a16="http://schemas.microsoft.com/office/drawing/2014/main" id="{9D3AF605-AF05-2F5A-D8C7-26C7BF8681B5}"/>
              </a:ext>
            </a:extLst>
          </p:cNvPr>
          <p:cNvPicPr>
            <a:picLocks noChangeAspect="1"/>
          </p:cNvPicPr>
          <p:nvPr/>
        </p:nvPicPr>
        <p:blipFill>
          <a:blip r:embed="rId3"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5" name="Picture 4">
            <a:extLst>
              <a:ext uri="{FF2B5EF4-FFF2-40B4-BE49-F238E27FC236}">
                <a16:creationId xmlns:a16="http://schemas.microsoft.com/office/drawing/2014/main" id="{E1239F70-BADF-0FAF-553E-A5F263EAAF71}"/>
              </a:ext>
            </a:extLst>
          </p:cNvPr>
          <p:cNvPicPr>
            <a:picLocks noChangeAspect="1"/>
          </p:cNvPicPr>
          <p:nvPr/>
        </p:nvPicPr>
        <p:blipFill>
          <a:blip r:embed="rId4"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6" name="Footer Placeholder 2">
            <a:extLst>
              <a:ext uri="{FF2B5EF4-FFF2-40B4-BE49-F238E27FC236}">
                <a16:creationId xmlns:a16="http://schemas.microsoft.com/office/drawing/2014/main" id="{C1742C40-0B4E-3107-54D7-F4B93FD8080A}"/>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CD445E47-B7B0-5E0E-6EEA-B38415D3AED1}"/>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4022370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title"/>
          </p:nvPr>
        </p:nvSpPr>
        <p:spPr>
          <a:xfrm>
            <a:off x="1331640" y="116632"/>
            <a:ext cx="7437512" cy="1290662"/>
          </a:xfrm>
        </p:spPr>
        <p:txBody>
          <a:bodyPr>
            <a:normAutofit/>
          </a:bodyPr>
          <a:lstStyle/>
          <a:p>
            <a:br>
              <a:rPr lang="en-GB" sz="2400" dirty="0"/>
            </a:br>
            <a:r>
              <a:rPr lang="en-GB" sz="2700" dirty="0"/>
              <a:t>Product differentiation and USPs</a:t>
            </a:r>
            <a:br>
              <a:rPr lang="en-GB" sz="2700" dirty="0"/>
            </a:br>
            <a:endParaRPr lang="en-GB" sz="2700" dirty="0"/>
          </a:p>
        </p:txBody>
      </p:sp>
      <p:sp>
        <p:nvSpPr>
          <p:cNvPr id="11" name="Content Placeholder 2"/>
          <p:cNvSpPr>
            <a:spLocks noGrp="1"/>
          </p:cNvSpPr>
          <p:nvPr>
            <p:ph idx="1"/>
          </p:nvPr>
        </p:nvSpPr>
        <p:spPr>
          <a:xfrm>
            <a:off x="1702024" y="1160748"/>
            <a:ext cx="6696744" cy="4860540"/>
          </a:xfrm>
        </p:spPr>
        <p:txBody>
          <a:bodyPr>
            <a:normAutofit/>
          </a:bodyPr>
          <a:lstStyle/>
          <a:p>
            <a:r>
              <a:rPr lang="en-GB" sz="1800" b="1" dirty="0">
                <a:solidFill>
                  <a:srgbClr val="00B0F0"/>
                </a:solidFill>
              </a:rPr>
              <a:t>Product differentiation </a:t>
            </a:r>
            <a:r>
              <a:rPr lang="en-GB" sz="1800" dirty="0"/>
              <a:t>is important to small businesses in order to provide a competitive advantage (</a:t>
            </a:r>
            <a:r>
              <a:rPr lang="en-GB" dirty="0">
                <a:solidFill>
                  <a:srgbClr val="FF0000"/>
                </a:solidFill>
              </a:rPr>
              <a:t>A situation in which products are sold in the same market but are made slightly different to others in order</a:t>
            </a:r>
            <a:r>
              <a:rPr lang="en-GB" dirty="0"/>
              <a:t>)</a:t>
            </a:r>
            <a:endParaRPr lang="en-GB" sz="1800" dirty="0"/>
          </a:p>
          <a:p>
            <a:r>
              <a:rPr lang="en-GB" sz="1800" dirty="0"/>
              <a:t>Firms will try to establish </a:t>
            </a:r>
            <a:r>
              <a:rPr lang="en-GB" sz="1800" b="1" dirty="0">
                <a:solidFill>
                  <a:srgbClr val="00B0F0"/>
                </a:solidFill>
              </a:rPr>
              <a:t>brand loyalty</a:t>
            </a:r>
            <a:r>
              <a:rPr lang="en-GB" sz="1800" dirty="0">
                <a:solidFill>
                  <a:srgbClr val="00B0F0"/>
                </a:solidFill>
              </a:rPr>
              <a:t> </a:t>
            </a:r>
            <a:r>
              <a:rPr lang="en-GB" sz="1800" dirty="0"/>
              <a:t>and </a:t>
            </a:r>
            <a:r>
              <a:rPr lang="en-GB" sz="1800" b="1" dirty="0">
                <a:solidFill>
                  <a:srgbClr val="00B0F0"/>
                </a:solidFill>
              </a:rPr>
              <a:t>repeat customer </a:t>
            </a:r>
            <a:r>
              <a:rPr lang="en-GB" sz="1800" dirty="0"/>
              <a:t>by making the consumer aware of the product and persuading them to use it through informative and persuasive advertising (</a:t>
            </a:r>
            <a:r>
              <a:rPr lang="en-GB" sz="1800" b="1" dirty="0">
                <a:solidFill>
                  <a:srgbClr val="00B0F0"/>
                </a:solidFill>
              </a:rPr>
              <a:t>Pareto’s Law: </a:t>
            </a:r>
            <a:r>
              <a:rPr lang="en-GB" sz="1800" dirty="0">
                <a:solidFill>
                  <a:srgbClr val="FF0000"/>
                </a:solidFill>
              </a:rPr>
              <a:t>80 percent of results will come from just 20 percent of the action</a:t>
            </a:r>
            <a:r>
              <a:rPr lang="en-GB" sz="1800" dirty="0"/>
              <a:t>)</a:t>
            </a:r>
          </a:p>
          <a:p>
            <a:r>
              <a:rPr lang="en-GB" sz="1800" dirty="0"/>
              <a:t>They will invest in </a:t>
            </a:r>
            <a:r>
              <a:rPr lang="en-GB" sz="1800" b="1" dirty="0">
                <a:solidFill>
                  <a:srgbClr val="00B0F0"/>
                </a:solidFill>
              </a:rPr>
              <a:t>new product development </a:t>
            </a:r>
            <a:r>
              <a:rPr lang="en-GB" sz="1800" dirty="0"/>
              <a:t>on a smaller scale than large businesses but will try to make their products stand out in highly competitive markets</a:t>
            </a:r>
          </a:p>
          <a:p>
            <a:r>
              <a:rPr lang="en-GB" sz="1800" dirty="0"/>
              <a:t>These are often </a:t>
            </a:r>
            <a:r>
              <a:rPr lang="en-GB" sz="1800" b="1" dirty="0">
                <a:solidFill>
                  <a:srgbClr val="00B0F0"/>
                </a:solidFill>
              </a:rPr>
              <a:t>niche markets </a:t>
            </a:r>
            <a:r>
              <a:rPr lang="en-GB" sz="1800" dirty="0"/>
              <a:t>as the economies of scale that lead to the creation of highly concentrated markets are not available to smaller firms</a:t>
            </a:r>
          </a:p>
          <a:p>
            <a:r>
              <a:rPr lang="en-GB" sz="1800" dirty="0"/>
              <a:t>This allows small firms to compete against much larger competitors</a:t>
            </a:r>
          </a:p>
          <a:p>
            <a:pPr lvl="1"/>
            <a:endParaRPr lang="en-GB" sz="1600" dirty="0"/>
          </a:p>
          <a:p>
            <a:endParaRPr lang="en-GB" sz="1800" dirty="0"/>
          </a:p>
        </p:txBody>
      </p:sp>
      <p:pic>
        <p:nvPicPr>
          <p:cNvPr id="2" name="Picture 1">
            <a:extLst>
              <a:ext uri="{FF2B5EF4-FFF2-40B4-BE49-F238E27FC236}">
                <a16:creationId xmlns:a16="http://schemas.microsoft.com/office/drawing/2014/main" id="{90A26853-2816-F6E7-6BC6-471B385AED1A}"/>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3" name="Picture 2">
            <a:extLst>
              <a:ext uri="{FF2B5EF4-FFF2-40B4-BE49-F238E27FC236}">
                <a16:creationId xmlns:a16="http://schemas.microsoft.com/office/drawing/2014/main" id="{D1C48672-CA04-44AB-1B4B-E59F687FD819}"/>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4" name="Footer Placeholder 2">
            <a:extLst>
              <a:ext uri="{FF2B5EF4-FFF2-40B4-BE49-F238E27FC236}">
                <a16:creationId xmlns:a16="http://schemas.microsoft.com/office/drawing/2014/main" id="{AF47EF90-067B-D102-8E11-BA3A82B20D12}"/>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30A680AB-D1F7-FABF-F8A3-E9427C87373E}"/>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195393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68A8B-6A63-B6B2-C0FC-4D6675F2FC3A}"/>
              </a:ext>
            </a:extLst>
          </p:cNvPr>
          <p:cNvSpPr>
            <a:spLocks noGrp="1"/>
          </p:cNvSpPr>
          <p:nvPr>
            <p:ph type="title"/>
          </p:nvPr>
        </p:nvSpPr>
        <p:spPr/>
        <p:txBody>
          <a:bodyPr/>
          <a:lstStyle/>
          <a:p>
            <a:r>
              <a:rPr lang="en-GB" dirty="0"/>
              <a:t>Student Activity: Consider this…</a:t>
            </a:r>
          </a:p>
        </p:txBody>
      </p:sp>
      <p:sp>
        <p:nvSpPr>
          <p:cNvPr id="3" name="Content Placeholder 2">
            <a:extLst>
              <a:ext uri="{FF2B5EF4-FFF2-40B4-BE49-F238E27FC236}">
                <a16:creationId xmlns:a16="http://schemas.microsoft.com/office/drawing/2014/main" id="{D9AA0B41-59FC-6D77-28D6-F46AFF7C3BE7}"/>
              </a:ext>
            </a:extLst>
          </p:cNvPr>
          <p:cNvSpPr>
            <a:spLocks noGrp="1"/>
          </p:cNvSpPr>
          <p:nvPr>
            <p:ph idx="1"/>
          </p:nvPr>
        </p:nvSpPr>
        <p:spPr/>
        <p:txBody>
          <a:bodyPr>
            <a:normAutofit lnSpcReduction="10000"/>
          </a:bodyPr>
          <a:lstStyle/>
          <a:p>
            <a:pPr marL="0" indent="0">
              <a:buNone/>
            </a:pPr>
            <a:r>
              <a:rPr lang="en-GB" dirty="0"/>
              <a:t>You are looking to establish your new restaurant within the Borehamwood area. </a:t>
            </a:r>
          </a:p>
          <a:p>
            <a:pPr marL="0" indent="0">
              <a:buNone/>
            </a:pPr>
            <a:endParaRPr lang="en-GB" dirty="0"/>
          </a:p>
          <a:p>
            <a:r>
              <a:rPr lang="en-GB" dirty="0"/>
              <a:t>What are your plans to enter a possible niche market?</a:t>
            </a:r>
          </a:p>
          <a:p>
            <a:pPr marL="0" indent="0">
              <a:buNone/>
            </a:pPr>
            <a:endParaRPr lang="en-GB" dirty="0"/>
          </a:p>
          <a:p>
            <a:r>
              <a:rPr lang="en-GB" dirty="0"/>
              <a:t>How will you gain brand and customer loyalty?</a:t>
            </a:r>
          </a:p>
          <a:p>
            <a:endParaRPr lang="en-GB" dirty="0"/>
          </a:p>
          <a:p>
            <a:r>
              <a:rPr lang="en-GB" dirty="0"/>
              <a:t>How would you differentiate your products from your pre-existing competitors?</a:t>
            </a:r>
          </a:p>
          <a:p>
            <a:endParaRPr lang="en-GB" dirty="0"/>
          </a:p>
          <a:p>
            <a:r>
              <a:rPr lang="en-GB" dirty="0">
                <a:highlight>
                  <a:srgbClr val="FFFF00"/>
                </a:highlight>
              </a:rPr>
              <a:t>Challenge: </a:t>
            </a:r>
            <a:r>
              <a:rPr lang="en-GB" dirty="0"/>
              <a:t>What influence can the government have to ensure small firms also feel supported?</a:t>
            </a:r>
          </a:p>
        </p:txBody>
      </p:sp>
      <p:pic>
        <p:nvPicPr>
          <p:cNvPr id="4" name="Picture 3">
            <a:extLst>
              <a:ext uri="{FF2B5EF4-FFF2-40B4-BE49-F238E27FC236}">
                <a16:creationId xmlns:a16="http://schemas.microsoft.com/office/drawing/2014/main" id="{C08435D2-F118-D919-3C38-2C593158B77F}"/>
              </a:ext>
            </a:extLst>
          </p:cNvPr>
          <p:cNvPicPr>
            <a:picLocks noChangeAspect="1"/>
          </p:cNvPicPr>
          <p:nvPr/>
        </p:nvPicPr>
        <p:blipFill>
          <a:blip r:embed="rId2"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5" name="Picture 4">
            <a:extLst>
              <a:ext uri="{FF2B5EF4-FFF2-40B4-BE49-F238E27FC236}">
                <a16:creationId xmlns:a16="http://schemas.microsoft.com/office/drawing/2014/main" id="{8023967E-D610-56CE-8B9D-0D8733740792}"/>
              </a:ext>
            </a:extLst>
          </p:cNvPr>
          <p:cNvPicPr>
            <a:picLocks noChangeAspect="1"/>
          </p:cNvPicPr>
          <p:nvPr/>
        </p:nvPicPr>
        <p:blipFill>
          <a:blip r:embed="rId3"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6" name="Footer Placeholder 2">
            <a:extLst>
              <a:ext uri="{FF2B5EF4-FFF2-40B4-BE49-F238E27FC236}">
                <a16:creationId xmlns:a16="http://schemas.microsoft.com/office/drawing/2014/main" id="{5CF881D3-ABA1-E872-B94E-46DB51FA87CA}"/>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F82187DF-ADDB-A2E0-01CD-8CEF4B67AD95}"/>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extLst>
      <p:ext uri="{BB962C8B-B14F-4D97-AF65-F5344CB8AC3E}">
        <p14:creationId xmlns:p14="http://schemas.microsoft.com/office/powerpoint/2010/main" val="1887253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Identifying Customer Needs</a:t>
            </a:r>
          </a:p>
        </p:txBody>
      </p:sp>
      <p:sp>
        <p:nvSpPr>
          <p:cNvPr id="3" name="Content Placeholder 2"/>
          <p:cNvSpPr>
            <a:spLocks noGrp="1"/>
          </p:cNvSpPr>
          <p:nvPr>
            <p:ph idx="1"/>
          </p:nvPr>
        </p:nvSpPr>
        <p:spPr/>
        <p:txBody>
          <a:bodyPr/>
          <a:lstStyle/>
          <a:p>
            <a:pPr>
              <a:buNone/>
            </a:pPr>
            <a:r>
              <a:rPr lang="en-GB" dirty="0"/>
              <a:t>To be successful, all firms will need to understand the needs and wants of their customers. </a:t>
            </a:r>
          </a:p>
          <a:p>
            <a:pPr>
              <a:buNone/>
            </a:pPr>
            <a:endParaRPr lang="en-GB" dirty="0"/>
          </a:p>
          <a:p>
            <a:r>
              <a:rPr lang="en-GB" dirty="0"/>
              <a:t>Market research:</a:t>
            </a:r>
          </a:p>
          <a:p>
            <a:pPr lvl="1"/>
            <a:endParaRPr lang="en-GB" dirty="0"/>
          </a:p>
          <a:p>
            <a:pPr lvl="1"/>
            <a:r>
              <a:rPr lang="en-GB" dirty="0"/>
              <a:t>Primary</a:t>
            </a:r>
          </a:p>
          <a:p>
            <a:pPr marL="342900" lvl="1" indent="0">
              <a:buNone/>
            </a:pPr>
            <a:endParaRPr lang="en-GB" dirty="0"/>
          </a:p>
          <a:p>
            <a:pPr lvl="1"/>
            <a:r>
              <a:rPr lang="en-GB" dirty="0"/>
              <a:t>Secondary</a:t>
            </a:r>
          </a:p>
        </p:txBody>
      </p:sp>
      <p:sp>
        <p:nvSpPr>
          <p:cNvPr id="5" name="Rounded Rectangle 4"/>
          <p:cNvSpPr/>
          <p:nvPr/>
        </p:nvSpPr>
        <p:spPr>
          <a:xfrm>
            <a:off x="1337371" y="4846592"/>
            <a:ext cx="7740352" cy="15238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t>Considering your new restaurant again, what market research will you conduct?</a:t>
            </a:r>
          </a:p>
        </p:txBody>
      </p:sp>
      <p:pic>
        <p:nvPicPr>
          <p:cNvPr id="4" name="Picture 3">
            <a:extLst>
              <a:ext uri="{FF2B5EF4-FFF2-40B4-BE49-F238E27FC236}">
                <a16:creationId xmlns:a16="http://schemas.microsoft.com/office/drawing/2014/main" id="{865D5684-365A-6467-D483-641D782FBF50}"/>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6" name="Picture 5">
            <a:extLst>
              <a:ext uri="{FF2B5EF4-FFF2-40B4-BE49-F238E27FC236}">
                <a16:creationId xmlns:a16="http://schemas.microsoft.com/office/drawing/2014/main" id="{9DFA54F2-D5DC-938C-0454-1E3422CBB91A}"/>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7" name="Footer Placeholder 2">
            <a:extLst>
              <a:ext uri="{FF2B5EF4-FFF2-40B4-BE49-F238E27FC236}">
                <a16:creationId xmlns:a16="http://schemas.microsoft.com/office/drawing/2014/main" id="{5A9B0684-5E27-74A3-B934-5D9CA02503E0}"/>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9026FBBD-D8F4-15F1-9D1E-193B8846EFBF}"/>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2174130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a:xfrm>
            <a:off x="1264197" y="134715"/>
            <a:ext cx="6615605" cy="1325563"/>
          </a:xfrm>
        </p:spPr>
        <p:txBody>
          <a:bodyPr>
            <a:normAutofit/>
          </a:bodyPr>
          <a:lstStyle/>
          <a:p>
            <a:pPr eaLnBrk="1" hangingPunct="1"/>
            <a:r>
              <a:rPr lang="en-GB" sz="2400" dirty="0"/>
              <a:t>Identifying Customer Needs</a:t>
            </a:r>
            <a:endParaRPr lang="en-GB" dirty="0"/>
          </a:p>
        </p:txBody>
      </p:sp>
      <p:sp>
        <p:nvSpPr>
          <p:cNvPr id="6148" name="Rectangle 3"/>
          <p:cNvSpPr>
            <a:spLocks noGrp="1" noChangeArrowheads="1"/>
          </p:cNvSpPr>
          <p:nvPr>
            <p:ph idx="1"/>
          </p:nvPr>
        </p:nvSpPr>
        <p:spPr>
          <a:xfrm>
            <a:off x="1619672" y="1412776"/>
            <a:ext cx="6895678" cy="4764187"/>
          </a:xfrm>
        </p:spPr>
        <p:txBody>
          <a:bodyPr>
            <a:normAutofit/>
          </a:bodyPr>
          <a:lstStyle/>
          <a:p>
            <a:pPr marL="0" indent="0" eaLnBrk="1" hangingPunct="1">
              <a:lnSpc>
                <a:spcPct val="80000"/>
              </a:lnSpc>
              <a:buNone/>
            </a:pPr>
            <a:r>
              <a:rPr lang="en-GB" sz="2000" dirty="0"/>
              <a:t>A </a:t>
            </a:r>
            <a:r>
              <a:rPr lang="en-GB" sz="2000" b="1" dirty="0">
                <a:solidFill>
                  <a:srgbClr val="00B0F0"/>
                </a:solidFill>
              </a:rPr>
              <a:t>customer need </a:t>
            </a:r>
            <a:r>
              <a:rPr lang="en-GB" sz="2000" dirty="0"/>
              <a:t>is a requirement of a potential buyer that can be solved through the purchase of a product.</a:t>
            </a:r>
          </a:p>
          <a:p>
            <a:pPr eaLnBrk="1" hangingPunct="1">
              <a:lnSpc>
                <a:spcPct val="80000"/>
              </a:lnSpc>
              <a:buFont typeface="Wingdings" pitchFamily="2" charset="2"/>
              <a:buNone/>
            </a:pPr>
            <a:endParaRPr lang="en-GB" sz="2000" dirty="0"/>
          </a:p>
          <a:p>
            <a:pPr eaLnBrk="1" hangingPunct="1">
              <a:lnSpc>
                <a:spcPct val="80000"/>
              </a:lnSpc>
              <a:buFont typeface="Wingdings" pitchFamily="2" charset="2"/>
              <a:buNone/>
            </a:pPr>
            <a:r>
              <a:rPr lang="en-GB" sz="2000" dirty="0"/>
              <a:t>	</a:t>
            </a:r>
          </a:p>
          <a:p>
            <a:pPr eaLnBrk="1" hangingPunct="1">
              <a:lnSpc>
                <a:spcPct val="80000"/>
              </a:lnSpc>
              <a:buFont typeface="Wingdings" pitchFamily="2" charset="2"/>
              <a:buNone/>
            </a:pPr>
            <a:r>
              <a:rPr lang="en-GB" sz="2000" dirty="0"/>
              <a:t>			              </a:t>
            </a:r>
            <a:r>
              <a:rPr lang="en-GB" sz="2000" u="sng" dirty="0"/>
              <a:t>Needs</a:t>
            </a:r>
            <a:r>
              <a:rPr lang="en-GB" sz="2000" dirty="0"/>
              <a:t>		               </a:t>
            </a:r>
            <a:r>
              <a:rPr lang="en-GB" sz="2000" u="sng" dirty="0"/>
              <a:t>Wants </a:t>
            </a:r>
          </a:p>
        </p:txBody>
      </p:sp>
      <p:sp>
        <p:nvSpPr>
          <p:cNvPr id="3" name="Rounded Rectangle 2">
            <a:extLst>
              <a:ext uri="{FF2B5EF4-FFF2-40B4-BE49-F238E27FC236}">
                <a16:creationId xmlns:a16="http://schemas.microsoft.com/office/drawing/2014/main" id="{6108BA47-1E26-854C-9222-2C02EAAC0D6A}"/>
              </a:ext>
            </a:extLst>
          </p:cNvPr>
          <p:cNvSpPr/>
          <p:nvPr/>
        </p:nvSpPr>
        <p:spPr>
          <a:xfrm>
            <a:off x="5868144" y="3098479"/>
            <a:ext cx="2304256"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 New Car</a:t>
            </a:r>
          </a:p>
        </p:txBody>
      </p:sp>
      <p:sp>
        <p:nvSpPr>
          <p:cNvPr id="7" name="Rounded Rectangle 6">
            <a:extLst>
              <a:ext uri="{FF2B5EF4-FFF2-40B4-BE49-F238E27FC236}">
                <a16:creationId xmlns:a16="http://schemas.microsoft.com/office/drawing/2014/main" id="{45E70982-7377-96FF-70ED-540A20E26005}"/>
              </a:ext>
            </a:extLst>
          </p:cNvPr>
          <p:cNvSpPr/>
          <p:nvPr/>
        </p:nvSpPr>
        <p:spPr>
          <a:xfrm>
            <a:off x="5868144" y="4286871"/>
            <a:ext cx="2304256"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Healthier Lifestyle </a:t>
            </a:r>
          </a:p>
        </p:txBody>
      </p:sp>
      <p:sp>
        <p:nvSpPr>
          <p:cNvPr id="8" name="Rounded Rectangle 7">
            <a:extLst>
              <a:ext uri="{FF2B5EF4-FFF2-40B4-BE49-F238E27FC236}">
                <a16:creationId xmlns:a16="http://schemas.microsoft.com/office/drawing/2014/main" id="{1C64CDC6-15DF-4CB1-4CFB-396984B9333F}"/>
              </a:ext>
            </a:extLst>
          </p:cNvPr>
          <p:cNvSpPr/>
          <p:nvPr/>
        </p:nvSpPr>
        <p:spPr>
          <a:xfrm>
            <a:off x="5868144" y="3692675"/>
            <a:ext cx="2304256"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 TV </a:t>
            </a:r>
          </a:p>
        </p:txBody>
      </p:sp>
      <p:sp>
        <p:nvSpPr>
          <p:cNvPr id="10" name="Rounded Rectangle 9">
            <a:extLst>
              <a:ext uri="{FF2B5EF4-FFF2-40B4-BE49-F238E27FC236}">
                <a16:creationId xmlns:a16="http://schemas.microsoft.com/office/drawing/2014/main" id="{9E9B1374-F123-3EA0-C8EE-955C79885F32}"/>
              </a:ext>
            </a:extLst>
          </p:cNvPr>
          <p:cNvSpPr/>
          <p:nvPr/>
        </p:nvSpPr>
        <p:spPr>
          <a:xfrm>
            <a:off x="3059832" y="3094529"/>
            <a:ext cx="2304256" cy="43204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Water</a:t>
            </a:r>
          </a:p>
        </p:txBody>
      </p:sp>
      <p:sp>
        <p:nvSpPr>
          <p:cNvPr id="11" name="Rounded Rectangle 10">
            <a:extLst>
              <a:ext uri="{FF2B5EF4-FFF2-40B4-BE49-F238E27FC236}">
                <a16:creationId xmlns:a16="http://schemas.microsoft.com/office/drawing/2014/main" id="{392F1E5B-3EEB-FF45-43A4-4D5521B5D909}"/>
              </a:ext>
            </a:extLst>
          </p:cNvPr>
          <p:cNvSpPr/>
          <p:nvPr/>
        </p:nvSpPr>
        <p:spPr>
          <a:xfrm>
            <a:off x="3050502" y="4290821"/>
            <a:ext cx="2304256" cy="43204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Train ticket </a:t>
            </a:r>
          </a:p>
        </p:txBody>
      </p:sp>
      <p:sp>
        <p:nvSpPr>
          <p:cNvPr id="14" name="Rounded Rectangle 13">
            <a:extLst>
              <a:ext uri="{FF2B5EF4-FFF2-40B4-BE49-F238E27FC236}">
                <a16:creationId xmlns:a16="http://schemas.microsoft.com/office/drawing/2014/main" id="{8EF292CF-AFB0-4F07-5993-5F562C60CBC7}"/>
              </a:ext>
            </a:extLst>
          </p:cNvPr>
          <p:cNvSpPr/>
          <p:nvPr/>
        </p:nvSpPr>
        <p:spPr>
          <a:xfrm>
            <a:off x="3062131" y="3692675"/>
            <a:ext cx="2304256" cy="432048"/>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Food </a:t>
            </a:r>
          </a:p>
        </p:txBody>
      </p:sp>
      <p:pic>
        <p:nvPicPr>
          <p:cNvPr id="2" name="Picture 1">
            <a:extLst>
              <a:ext uri="{FF2B5EF4-FFF2-40B4-BE49-F238E27FC236}">
                <a16:creationId xmlns:a16="http://schemas.microsoft.com/office/drawing/2014/main" id="{CEEAC4AB-999F-6839-427B-7A0781633DC5}"/>
              </a:ext>
            </a:extLst>
          </p:cNvPr>
          <p:cNvPicPr>
            <a:picLocks noChangeAspect="1"/>
          </p:cNvPicPr>
          <p:nvPr/>
        </p:nvPicPr>
        <p:blipFill>
          <a:blip r:embed="rId4" cstate="print">
            <a:alphaModFix amt="5000"/>
            <a:extLst>
              <a:ext uri="{28A0092B-C50C-407E-A947-70E740481C1C}">
                <a14:useLocalDpi xmlns:a14="http://schemas.microsoft.com/office/drawing/2010/main" val="0"/>
              </a:ext>
            </a:extLst>
          </a:blip>
          <a:stretch>
            <a:fillRect/>
          </a:stretch>
        </p:blipFill>
        <p:spPr>
          <a:xfrm>
            <a:off x="858767" y="2024858"/>
            <a:ext cx="7695738" cy="3098355"/>
          </a:xfrm>
          <a:prstGeom prst="rect">
            <a:avLst/>
          </a:prstGeom>
        </p:spPr>
      </p:pic>
      <p:pic>
        <p:nvPicPr>
          <p:cNvPr id="4" name="Picture 3">
            <a:extLst>
              <a:ext uri="{FF2B5EF4-FFF2-40B4-BE49-F238E27FC236}">
                <a16:creationId xmlns:a16="http://schemas.microsoft.com/office/drawing/2014/main" id="{C0B9DF25-BB29-6EF5-A1D4-C07A5A994326}"/>
              </a:ext>
            </a:extLst>
          </p:cNvPr>
          <p:cNvPicPr>
            <a:picLocks noChangeAspect="1"/>
          </p:cNvPicPr>
          <p:nvPr/>
        </p:nvPicPr>
        <p:blipFill>
          <a:blip r:embed="rId5" cstate="print">
            <a:alphaModFix amt="85000"/>
            <a:extLst>
              <a:ext uri="{28A0092B-C50C-407E-A947-70E740481C1C}">
                <a14:useLocalDpi xmlns:a14="http://schemas.microsoft.com/office/drawing/2010/main" val="0"/>
              </a:ext>
            </a:extLst>
          </a:blip>
          <a:stretch>
            <a:fillRect/>
          </a:stretch>
        </p:blipFill>
        <p:spPr>
          <a:xfrm>
            <a:off x="4427984" y="205788"/>
            <a:ext cx="933411" cy="375797"/>
          </a:xfrm>
          <a:prstGeom prst="rect">
            <a:avLst/>
          </a:prstGeom>
        </p:spPr>
      </p:pic>
      <p:sp>
        <p:nvSpPr>
          <p:cNvPr id="5" name="Footer Placeholder 2">
            <a:extLst>
              <a:ext uri="{FF2B5EF4-FFF2-40B4-BE49-F238E27FC236}">
                <a16:creationId xmlns:a16="http://schemas.microsoft.com/office/drawing/2014/main" id="{1CD216F3-7AA9-5CEB-0CE9-053D457EEEAF}"/>
              </a:ext>
            </a:extLst>
          </p:cNvPr>
          <p:cNvSpPr txBox="1">
            <a:spLocks/>
          </p:cNvSpPr>
          <p:nvPr/>
        </p:nvSpPr>
        <p:spPr>
          <a:xfrm>
            <a:off x="1134741" y="6533309"/>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2F4E603C-C9FF-DFD3-2938-D700B8EC72BB}"/>
              </a:ext>
            </a:extLst>
          </p:cNvPr>
          <p:cNvSpPr txBox="1"/>
          <p:nvPr/>
        </p:nvSpPr>
        <p:spPr>
          <a:xfrm>
            <a:off x="5868144" y="6561575"/>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spTree>
    <p:custDataLst>
      <p:tags r:id="rId1"/>
    </p:custDataLst>
    <p:extLst>
      <p:ext uri="{BB962C8B-B14F-4D97-AF65-F5344CB8AC3E}">
        <p14:creationId xmlns:p14="http://schemas.microsoft.com/office/powerpoint/2010/main" val="402523672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0.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11.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2.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3.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4.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5.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6.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7.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8.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ags/tag9.xml><?xml version="1.0" encoding="utf-8"?>
<p:tagLst xmlns:a="http://schemas.openxmlformats.org/drawingml/2006/main" xmlns:r="http://schemas.openxmlformats.org/officeDocument/2006/relationships" xmlns:p="http://schemas.openxmlformats.org/presentationml/2006/main">
  <p:tag name="POINTS" val="1"/>
  <p:tag name="TIME" val="1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C436DC3638E3742B0B79B63F34FDF66" ma:contentTypeVersion="3" ma:contentTypeDescription="Create a new document." ma:contentTypeScope="" ma:versionID="d64795dab92fb0753da3ac3dcea45ebb">
  <xsd:schema xmlns:xsd="http://www.w3.org/2001/XMLSchema" xmlns:xs="http://www.w3.org/2001/XMLSchema" xmlns:p="http://schemas.microsoft.com/office/2006/metadata/properties" xmlns:ns2="f8e32401-6fd2-4ce4-872f-f2e7513af3c3" targetNamespace="http://schemas.microsoft.com/office/2006/metadata/properties" ma:root="true" ma:fieldsID="c461cdc0747bd0c959b2f0c83f7c3984" ns2:_="">
    <xsd:import namespace="f8e32401-6fd2-4ce4-872f-f2e7513af3c3"/>
    <xsd:element name="properties">
      <xsd:complexType>
        <xsd:sequence>
          <xsd:element name="documentManagement">
            <xsd:complexType>
              <xsd:all>
                <xsd:element ref="ns2:MediaServiceMetadata" minOccurs="0"/>
                <xsd:element ref="ns2:MediaServiceFastMetadata"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8e32401-6fd2-4ce4-872f-f2e7513af3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9DF2E1F-39F8-42D8-B0A6-C1B4B7831FF5}">
  <ds:schemaRefs>
    <ds:schemaRef ds:uri="http://schemas.microsoft.com/office/2006/metadata/properties"/>
    <ds:schemaRef ds:uri="http://www.w3.org/2000/xmlns/"/>
    <ds:schemaRef ds:uri="http://schemas.microsoft.com/office/infopath/2007/PartnerControls"/>
  </ds:schemaRefs>
</ds:datastoreItem>
</file>

<file path=customXml/itemProps2.xml><?xml version="1.0" encoding="utf-8"?>
<ds:datastoreItem xmlns:ds="http://schemas.openxmlformats.org/officeDocument/2006/customXml" ds:itemID="{B0B46C90-7508-47E0-AB1B-7650EC7BE42D}">
  <ds:schemaRefs>
    <ds:schemaRef ds:uri="http://schemas.microsoft.com/sharepoint/v3/contenttype/forms"/>
  </ds:schemaRefs>
</ds:datastoreItem>
</file>

<file path=customXml/itemProps3.xml><?xml version="1.0" encoding="utf-8"?>
<ds:datastoreItem xmlns:ds="http://schemas.openxmlformats.org/officeDocument/2006/customXml" ds:itemID="{26E4D49B-F95F-4BFA-9809-04E849F9BC58}">
  <ds:schemaRefs>
    <ds:schemaRef ds:uri="http://schemas.microsoft.com/office/2006/metadata/contentType"/>
    <ds:schemaRef ds:uri="http://schemas.microsoft.com/office/2006/metadata/properties/metaAttributes"/>
    <ds:schemaRef ds:uri="http://www.w3.org/2000/xmlns/"/>
    <ds:schemaRef ds:uri="http://www.w3.org/2001/XMLSchema"/>
    <ds:schemaRef ds:uri="f8e32401-6fd2-4ce4-872f-f2e7513af3c3"/>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2250</TotalTime>
  <Words>1398</Words>
  <Application>Microsoft Office PowerPoint</Application>
  <PresentationFormat>On-screen Show (4:3)</PresentationFormat>
  <Paragraphs>177</Paragraphs>
  <Slides>15</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Calibri Light</vt:lpstr>
      <vt:lpstr>Century Gothic</vt:lpstr>
      <vt:lpstr>gg sans</vt:lpstr>
      <vt:lpstr>Times New Roman</vt:lpstr>
      <vt:lpstr>Wingdings</vt:lpstr>
      <vt:lpstr>Office Theme</vt:lpstr>
      <vt:lpstr>PowerPoint Presentation</vt:lpstr>
      <vt:lpstr>Recall:</vt:lpstr>
      <vt:lpstr>Starter Activity:</vt:lpstr>
      <vt:lpstr>Learning Objectives</vt:lpstr>
      <vt:lpstr>Product differentiation and unique selling points (USPs)</vt:lpstr>
      <vt:lpstr> Product differentiation and USPs </vt:lpstr>
      <vt:lpstr>Student Activity: Consider this…</vt:lpstr>
      <vt:lpstr>Identifying Customer Needs</vt:lpstr>
      <vt:lpstr>Identifying Customer Needs</vt:lpstr>
      <vt:lpstr>Identifying Customer Needs</vt:lpstr>
      <vt:lpstr>Responding to customer needs</vt:lpstr>
      <vt:lpstr>How to satisfy customer needs?</vt:lpstr>
      <vt:lpstr>Around the Class</vt:lpstr>
      <vt:lpstr>Plenary: Definitions and examples</vt:lpstr>
      <vt:lpstr>Lesson Objective Check-in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dc:title>
  <dc:creator>Time2Resources</dc:creator>
  <cp:lastModifiedBy>Chezka Mae Madrona</cp:lastModifiedBy>
  <cp:revision>356</cp:revision>
  <dcterms:created xsi:type="dcterms:W3CDTF">2009-08-01T13:37:35Z</dcterms:created>
  <dcterms:modified xsi:type="dcterms:W3CDTF">2025-03-17T12:51:45Z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0x0101002C436DC3638E3742B0B79B63F34FDF66</vt:lpwstr>
  </property>
</Properties>
</file>