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8"/>
  </p:notesMasterIdLst>
  <p:handoutMasterIdLst>
    <p:handoutMasterId r:id="rId29"/>
  </p:handoutMasterIdLst>
  <p:sldIdLst>
    <p:sldId id="256" r:id="rId5"/>
    <p:sldId id="274" r:id="rId6"/>
    <p:sldId id="276" r:id="rId7"/>
    <p:sldId id="257" r:id="rId8"/>
    <p:sldId id="258" r:id="rId9"/>
    <p:sldId id="272" r:id="rId10"/>
    <p:sldId id="259" r:id="rId11"/>
    <p:sldId id="271" r:id="rId12"/>
    <p:sldId id="260" r:id="rId13"/>
    <p:sldId id="261" r:id="rId14"/>
    <p:sldId id="264" r:id="rId15"/>
    <p:sldId id="262" r:id="rId16"/>
    <p:sldId id="263" r:id="rId17"/>
    <p:sldId id="265" r:id="rId18"/>
    <p:sldId id="266" r:id="rId19"/>
    <p:sldId id="267" r:id="rId20"/>
    <p:sldId id="268" r:id="rId21"/>
    <p:sldId id="269" r:id="rId22"/>
    <p:sldId id="277" r:id="rId23"/>
    <p:sldId id="278" r:id="rId24"/>
    <p:sldId id="279" r:id="rId25"/>
    <p:sldId id="270"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74B72-E71F-42FA-A93E-DCEDC8C4D09A}" v="105" dt="2023-05-25T10:51:55.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17" autoAdjust="0"/>
  </p:normalViewPr>
  <p:slideViewPr>
    <p:cSldViewPr>
      <p:cViewPr>
        <p:scale>
          <a:sx n="100" d="100"/>
          <a:sy n="100" d="100"/>
        </p:scale>
        <p:origin x="1308" y="4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E8674B72-E71F-42FA-A93E-DCEDC8C4D09A}"/>
    <pc:docChg chg="addSld delSld modSld">
      <pc:chgData name="Max Thrilling" userId="1a0901c82f0d6655" providerId="LiveId" clId="{E8674B72-E71F-42FA-A93E-DCEDC8C4D09A}" dt="2023-05-25T10:52:32.083" v="156" actId="47"/>
      <pc:docMkLst>
        <pc:docMk/>
      </pc:docMkLst>
      <pc:sldChg chg="addSp modSp new del mod">
        <pc:chgData name="Max Thrilling" userId="1a0901c82f0d6655" providerId="LiveId" clId="{E8674B72-E71F-42FA-A93E-DCEDC8C4D09A}" dt="2023-05-25T10:52:32.083" v="156" actId="47"/>
        <pc:sldMkLst>
          <pc:docMk/>
          <pc:sldMk cId="2983714037" sldId="280"/>
        </pc:sldMkLst>
        <pc:spChg chg="add mod">
          <ac:chgData name="Max Thrilling" userId="1a0901c82f0d6655" providerId="LiveId" clId="{E8674B72-E71F-42FA-A93E-DCEDC8C4D09A}" dt="2023-05-25T10:50:05.144" v="44" actId="1035"/>
          <ac:spMkLst>
            <pc:docMk/>
            <pc:sldMk cId="2983714037" sldId="280"/>
            <ac:spMk id="4" creationId="{114AB05F-FE9E-EC82-5AFB-39759D227FB1}"/>
          </ac:spMkLst>
        </pc:spChg>
        <pc:spChg chg="add mod">
          <ac:chgData name="Max Thrilling" userId="1a0901c82f0d6655" providerId="LiveId" clId="{E8674B72-E71F-42FA-A93E-DCEDC8C4D09A}" dt="2023-05-25T10:52:13.665" v="155" actId="1076"/>
          <ac:spMkLst>
            <pc:docMk/>
            <pc:sldMk cId="2983714037" sldId="280"/>
            <ac:spMk id="5" creationId="{ED7127B1-B1D2-AE23-4D97-9697AB3B919B}"/>
          </ac:spMkLst>
        </pc:spChg>
        <pc:picChg chg="add mod">
          <ac:chgData name="Max Thrilling" userId="1a0901c82f0d6655" providerId="LiveId" clId="{E8674B72-E71F-42FA-A93E-DCEDC8C4D09A}" dt="2023-05-25T10:49:48.990" v="36" actId="1076"/>
          <ac:picMkLst>
            <pc:docMk/>
            <pc:sldMk cId="2983714037" sldId="280"/>
            <ac:picMk id="3" creationId="{6386CDA0-44A9-C99F-3F51-FC59E31924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463D8-C63D-4666-9CA5-8EEB5A7DBA0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C01B730-023C-4087-BB06-5D64C0FE37CF}">
      <dgm:prSet/>
      <dgm:spPr/>
      <dgm:t>
        <a:bodyPr/>
        <a:lstStyle/>
        <a:p>
          <a:r>
            <a:rPr lang="en-GB"/>
            <a:t>Are you able to calculate gross profit, operating profit and profit for the year (net profit)?</a:t>
          </a:r>
          <a:endParaRPr lang="en-US"/>
        </a:p>
      </dgm:t>
    </dgm:pt>
    <dgm:pt modelId="{3FC53B27-1EF9-4631-B439-95C7A0E85764}" type="parTrans" cxnId="{E6E02BCA-4C69-4342-B379-99E62C791561}">
      <dgm:prSet/>
      <dgm:spPr/>
      <dgm:t>
        <a:bodyPr/>
        <a:lstStyle/>
        <a:p>
          <a:endParaRPr lang="en-US"/>
        </a:p>
      </dgm:t>
    </dgm:pt>
    <dgm:pt modelId="{34EA70B7-0D97-4F94-BCE5-49A1A4A9F4A6}" type="sibTrans" cxnId="{E6E02BCA-4C69-4342-B379-99E62C791561}">
      <dgm:prSet/>
      <dgm:spPr/>
      <dgm:t>
        <a:bodyPr/>
        <a:lstStyle/>
        <a:p>
          <a:endParaRPr lang="en-US"/>
        </a:p>
      </dgm:t>
    </dgm:pt>
    <dgm:pt modelId="{90C7952E-0E6D-4CCE-AE94-4C27B1B27BB7}">
      <dgm:prSet/>
      <dgm:spPr/>
      <dgm:t>
        <a:bodyPr/>
        <a:lstStyle/>
        <a:p>
          <a:r>
            <a:rPr lang="en-GB"/>
            <a:t>Are you able to interpret a statement of comprehensive income (profit and loss account)?</a:t>
          </a:r>
          <a:endParaRPr lang="en-US"/>
        </a:p>
      </dgm:t>
    </dgm:pt>
    <dgm:pt modelId="{E608CCD8-662D-4EB2-B27A-4172DD91655D}" type="parTrans" cxnId="{5351E63E-2F1B-497F-8A4D-DBA1293620B1}">
      <dgm:prSet/>
      <dgm:spPr/>
      <dgm:t>
        <a:bodyPr/>
        <a:lstStyle/>
        <a:p>
          <a:endParaRPr lang="en-US"/>
        </a:p>
      </dgm:t>
    </dgm:pt>
    <dgm:pt modelId="{5D71057F-A8C4-4615-855A-6D06E34B3AA3}" type="sibTrans" cxnId="{5351E63E-2F1B-497F-8A4D-DBA1293620B1}">
      <dgm:prSet/>
      <dgm:spPr/>
      <dgm:t>
        <a:bodyPr/>
        <a:lstStyle/>
        <a:p>
          <a:endParaRPr lang="en-US"/>
        </a:p>
      </dgm:t>
    </dgm:pt>
    <dgm:pt modelId="{422082B5-5318-4952-B09A-E7E707DAB8D4}">
      <dgm:prSet/>
      <dgm:spPr/>
      <dgm:t>
        <a:bodyPr/>
        <a:lstStyle/>
        <a:p>
          <a:r>
            <a:rPr lang="en-GB"/>
            <a:t>Are you able to explain how firms measure profitability?</a:t>
          </a:r>
          <a:endParaRPr lang="en-US"/>
        </a:p>
      </dgm:t>
    </dgm:pt>
    <dgm:pt modelId="{E00774F3-FA36-4838-814B-CD55A9475214}" type="parTrans" cxnId="{A76564A2-738B-4D41-A04E-DCAF4877CC5E}">
      <dgm:prSet/>
      <dgm:spPr/>
      <dgm:t>
        <a:bodyPr/>
        <a:lstStyle/>
        <a:p>
          <a:endParaRPr lang="en-US"/>
        </a:p>
      </dgm:t>
    </dgm:pt>
    <dgm:pt modelId="{ACDE92DA-1E9E-44D5-BCB2-7AFB6FD18C08}" type="sibTrans" cxnId="{A76564A2-738B-4D41-A04E-DCAF4877CC5E}">
      <dgm:prSet/>
      <dgm:spPr/>
      <dgm:t>
        <a:bodyPr/>
        <a:lstStyle/>
        <a:p>
          <a:endParaRPr lang="en-US"/>
        </a:p>
      </dgm:t>
    </dgm:pt>
    <dgm:pt modelId="{7091AA08-919D-473C-BF03-7F2F49616C56}" type="pres">
      <dgm:prSet presAssocID="{77F463D8-C63D-4666-9CA5-8EEB5A7DBA0B}" presName="hierChild1" presStyleCnt="0">
        <dgm:presLayoutVars>
          <dgm:chPref val="1"/>
          <dgm:dir/>
          <dgm:animOne val="branch"/>
          <dgm:animLvl val="lvl"/>
          <dgm:resizeHandles/>
        </dgm:presLayoutVars>
      </dgm:prSet>
      <dgm:spPr/>
    </dgm:pt>
    <dgm:pt modelId="{79A3E490-ACE9-454F-92BE-96FB71FB61C3}" type="pres">
      <dgm:prSet presAssocID="{8C01B730-023C-4087-BB06-5D64C0FE37CF}" presName="hierRoot1" presStyleCnt="0"/>
      <dgm:spPr/>
    </dgm:pt>
    <dgm:pt modelId="{4E505866-047B-45BD-9A87-112E2CE10CD5}" type="pres">
      <dgm:prSet presAssocID="{8C01B730-023C-4087-BB06-5D64C0FE37CF}" presName="composite" presStyleCnt="0"/>
      <dgm:spPr/>
    </dgm:pt>
    <dgm:pt modelId="{B52E50F1-DFCE-43B0-BCD1-8B2BF60B50BC}" type="pres">
      <dgm:prSet presAssocID="{8C01B730-023C-4087-BB06-5D64C0FE37CF}" presName="background" presStyleLbl="node0" presStyleIdx="0" presStyleCnt="3"/>
      <dgm:spPr/>
    </dgm:pt>
    <dgm:pt modelId="{4049330B-3968-485E-BDE6-F20E9CF75CA8}" type="pres">
      <dgm:prSet presAssocID="{8C01B730-023C-4087-BB06-5D64C0FE37CF}" presName="text" presStyleLbl="fgAcc0" presStyleIdx="0" presStyleCnt="3">
        <dgm:presLayoutVars>
          <dgm:chPref val="3"/>
        </dgm:presLayoutVars>
      </dgm:prSet>
      <dgm:spPr/>
    </dgm:pt>
    <dgm:pt modelId="{B277B0BE-7FAE-46CB-B811-1F3C7CF5E0AF}" type="pres">
      <dgm:prSet presAssocID="{8C01B730-023C-4087-BB06-5D64C0FE37CF}" presName="hierChild2" presStyleCnt="0"/>
      <dgm:spPr/>
    </dgm:pt>
    <dgm:pt modelId="{800F8374-91C5-4370-8221-C7EDD25A2489}" type="pres">
      <dgm:prSet presAssocID="{90C7952E-0E6D-4CCE-AE94-4C27B1B27BB7}" presName="hierRoot1" presStyleCnt="0"/>
      <dgm:spPr/>
    </dgm:pt>
    <dgm:pt modelId="{54CF37CF-8FF4-4601-BD57-1B48850CDDA2}" type="pres">
      <dgm:prSet presAssocID="{90C7952E-0E6D-4CCE-AE94-4C27B1B27BB7}" presName="composite" presStyleCnt="0"/>
      <dgm:spPr/>
    </dgm:pt>
    <dgm:pt modelId="{3BC09E17-2BBE-4238-860E-CD312B79D3DB}" type="pres">
      <dgm:prSet presAssocID="{90C7952E-0E6D-4CCE-AE94-4C27B1B27BB7}" presName="background" presStyleLbl="node0" presStyleIdx="1" presStyleCnt="3"/>
      <dgm:spPr/>
    </dgm:pt>
    <dgm:pt modelId="{D766D8CA-EC05-45AD-86CE-375FF7AA979C}" type="pres">
      <dgm:prSet presAssocID="{90C7952E-0E6D-4CCE-AE94-4C27B1B27BB7}" presName="text" presStyleLbl="fgAcc0" presStyleIdx="1" presStyleCnt="3">
        <dgm:presLayoutVars>
          <dgm:chPref val="3"/>
        </dgm:presLayoutVars>
      </dgm:prSet>
      <dgm:spPr/>
    </dgm:pt>
    <dgm:pt modelId="{CB0C88A6-87DA-48FE-A1F8-6A3E3364DB8F}" type="pres">
      <dgm:prSet presAssocID="{90C7952E-0E6D-4CCE-AE94-4C27B1B27BB7}" presName="hierChild2" presStyleCnt="0"/>
      <dgm:spPr/>
    </dgm:pt>
    <dgm:pt modelId="{BC78F0E4-2675-4352-9EF5-036E7F1454E4}" type="pres">
      <dgm:prSet presAssocID="{422082B5-5318-4952-B09A-E7E707DAB8D4}" presName="hierRoot1" presStyleCnt="0"/>
      <dgm:spPr/>
    </dgm:pt>
    <dgm:pt modelId="{94ED87D3-2EFE-46F3-9EFE-9F78C8C46F72}" type="pres">
      <dgm:prSet presAssocID="{422082B5-5318-4952-B09A-E7E707DAB8D4}" presName="composite" presStyleCnt="0"/>
      <dgm:spPr/>
    </dgm:pt>
    <dgm:pt modelId="{BE84F2AC-F8BB-4EEA-B264-AF207E2D3EC5}" type="pres">
      <dgm:prSet presAssocID="{422082B5-5318-4952-B09A-E7E707DAB8D4}" presName="background" presStyleLbl="node0" presStyleIdx="2" presStyleCnt="3"/>
      <dgm:spPr/>
    </dgm:pt>
    <dgm:pt modelId="{12615381-9503-4991-A45B-F00015C1BF12}" type="pres">
      <dgm:prSet presAssocID="{422082B5-5318-4952-B09A-E7E707DAB8D4}" presName="text" presStyleLbl="fgAcc0" presStyleIdx="2" presStyleCnt="3">
        <dgm:presLayoutVars>
          <dgm:chPref val="3"/>
        </dgm:presLayoutVars>
      </dgm:prSet>
      <dgm:spPr/>
    </dgm:pt>
    <dgm:pt modelId="{CE399491-701F-4D33-8E56-3F656AC89AE0}" type="pres">
      <dgm:prSet presAssocID="{422082B5-5318-4952-B09A-E7E707DAB8D4}" presName="hierChild2" presStyleCnt="0"/>
      <dgm:spPr/>
    </dgm:pt>
  </dgm:ptLst>
  <dgm:cxnLst>
    <dgm:cxn modelId="{D02F3A31-8CD4-4B48-B75C-04F66051BF42}" type="presOf" srcId="{90C7952E-0E6D-4CCE-AE94-4C27B1B27BB7}" destId="{D766D8CA-EC05-45AD-86CE-375FF7AA979C}" srcOrd="0" destOrd="0" presId="urn:microsoft.com/office/officeart/2005/8/layout/hierarchy1"/>
    <dgm:cxn modelId="{5351E63E-2F1B-497F-8A4D-DBA1293620B1}" srcId="{77F463D8-C63D-4666-9CA5-8EEB5A7DBA0B}" destId="{90C7952E-0E6D-4CCE-AE94-4C27B1B27BB7}" srcOrd="1" destOrd="0" parTransId="{E608CCD8-662D-4EB2-B27A-4172DD91655D}" sibTransId="{5D71057F-A8C4-4615-855A-6D06E34B3AA3}"/>
    <dgm:cxn modelId="{BF80A887-2D55-45AA-9523-F41CD47A2AF4}" type="presOf" srcId="{77F463D8-C63D-4666-9CA5-8EEB5A7DBA0B}" destId="{7091AA08-919D-473C-BF03-7F2F49616C56}" srcOrd="0" destOrd="0" presId="urn:microsoft.com/office/officeart/2005/8/layout/hierarchy1"/>
    <dgm:cxn modelId="{15EB6B95-5F4D-40D9-A043-A95C01FF68EC}" type="presOf" srcId="{422082B5-5318-4952-B09A-E7E707DAB8D4}" destId="{12615381-9503-4991-A45B-F00015C1BF12}" srcOrd="0" destOrd="0" presId="urn:microsoft.com/office/officeart/2005/8/layout/hierarchy1"/>
    <dgm:cxn modelId="{FDE3D196-C2F6-4E1E-A33C-A4A61FA7D208}" type="presOf" srcId="{8C01B730-023C-4087-BB06-5D64C0FE37CF}" destId="{4049330B-3968-485E-BDE6-F20E9CF75CA8}" srcOrd="0" destOrd="0" presId="urn:microsoft.com/office/officeart/2005/8/layout/hierarchy1"/>
    <dgm:cxn modelId="{A76564A2-738B-4D41-A04E-DCAF4877CC5E}" srcId="{77F463D8-C63D-4666-9CA5-8EEB5A7DBA0B}" destId="{422082B5-5318-4952-B09A-E7E707DAB8D4}" srcOrd="2" destOrd="0" parTransId="{E00774F3-FA36-4838-814B-CD55A9475214}" sibTransId="{ACDE92DA-1E9E-44D5-BCB2-7AFB6FD18C08}"/>
    <dgm:cxn modelId="{E6E02BCA-4C69-4342-B379-99E62C791561}" srcId="{77F463D8-C63D-4666-9CA5-8EEB5A7DBA0B}" destId="{8C01B730-023C-4087-BB06-5D64C0FE37CF}" srcOrd="0" destOrd="0" parTransId="{3FC53B27-1EF9-4631-B439-95C7A0E85764}" sibTransId="{34EA70B7-0D97-4F94-BCE5-49A1A4A9F4A6}"/>
    <dgm:cxn modelId="{D0ADEE32-5DEC-4328-A523-1DAA9F5AB4E4}" type="presParOf" srcId="{7091AA08-919D-473C-BF03-7F2F49616C56}" destId="{79A3E490-ACE9-454F-92BE-96FB71FB61C3}" srcOrd="0" destOrd="0" presId="urn:microsoft.com/office/officeart/2005/8/layout/hierarchy1"/>
    <dgm:cxn modelId="{71716A7C-0678-4A8E-8BF9-14F009884FDE}" type="presParOf" srcId="{79A3E490-ACE9-454F-92BE-96FB71FB61C3}" destId="{4E505866-047B-45BD-9A87-112E2CE10CD5}" srcOrd="0" destOrd="0" presId="urn:microsoft.com/office/officeart/2005/8/layout/hierarchy1"/>
    <dgm:cxn modelId="{EDF05F32-BD6A-4B9E-878B-C6940D6E764C}" type="presParOf" srcId="{4E505866-047B-45BD-9A87-112E2CE10CD5}" destId="{B52E50F1-DFCE-43B0-BCD1-8B2BF60B50BC}" srcOrd="0" destOrd="0" presId="urn:microsoft.com/office/officeart/2005/8/layout/hierarchy1"/>
    <dgm:cxn modelId="{D2013F09-1EE2-4942-8450-13BE29ADAED6}" type="presParOf" srcId="{4E505866-047B-45BD-9A87-112E2CE10CD5}" destId="{4049330B-3968-485E-BDE6-F20E9CF75CA8}" srcOrd="1" destOrd="0" presId="urn:microsoft.com/office/officeart/2005/8/layout/hierarchy1"/>
    <dgm:cxn modelId="{414DDE36-A633-407C-B25F-C7CD3107D002}" type="presParOf" srcId="{79A3E490-ACE9-454F-92BE-96FB71FB61C3}" destId="{B277B0BE-7FAE-46CB-B811-1F3C7CF5E0AF}" srcOrd="1" destOrd="0" presId="urn:microsoft.com/office/officeart/2005/8/layout/hierarchy1"/>
    <dgm:cxn modelId="{18D1334E-7465-4B1F-8A83-0CE22005C194}" type="presParOf" srcId="{7091AA08-919D-473C-BF03-7F2F49616C56}" destId="{800F8374-91C5-4370-8221-C7EDD25A2489}" srcOrd="1" destOrd="0" presId="urn:microsoft.com/office/officeart/2005/8/layout/hierarchy1"/>
    <dgm:cxn modelId="{C03C2A6F-1CC9-4D4A-B135-7BEC4B290FDD}" type="presParOf" srcId="{800F8374-91C5-4370-8221-C7EDD25A2489}" destId="{54CF37CF-8FF4-4601-BD57-1B48850CDDA2}" srcOrd="0" destOrd="0" presId="urn:microsoft.com/office/officeart/2005/8/layout/hierarchy1"/>
    <dgm:cxn modelId="{37A2A7D0-1188-4CAE-B013-65BDADA0B7FD}" type="presParOf" srcId="{54CF37CF-8FF4-4601-BD57-1B48850CDDA2}" destId="{3BC09E17-2BBE-4238-860E-CD312B79D3DB}" srcOrd="0" destOrd="0" presId="urn:microsoft.com/office/officeart/2005/8/layout/hierarchy1"/>
    <dgm:cxn modelId="{78BF134C-B534-45F9-ACA9-0DA57685DB1A}" type="presParOf" srcId="{54CF37CF-8FF4-4601-BD57-1B48850CDDA2}" destId="{D766D8CA-EC05-45AD-86CE-375FF7AA979C}" srcOrd="1" destOrd="0" presId="urn:microsoft.com/office/officeart/2005/8/layout/hierarchy1"/>
    <dgm:cxn modelId="{42AAEB36-5100-46AC-8174-AC0BC5CEA66E}" type="presParOf" srcId="{800F8374-91C5-4370-8221-C7EDD25A2489}" destId="{CB0C88A6-87DA-48FE-A1F8-6A3E3364DB8F}" srcOrd="1" destOrd="0" presId="urn:microsoft.com/office/officeart/2005/8/layout/hierarchy1"/>
    <dgm:cxn modelId="{5834195F-610A-443A-94DF-A584CE566DC6}" type="presParOf" srcId="{7091AA08-919D-473C-BF03-7F2F49616C56}" destId="{BC78F0E4-2675-4352-9EF5-036E7F1454E4}" srcOrd="2" destOrd="0" presId="urn:microsoft.com/office/officeart/2005/8/layout/hierarchy1"/>
    <dgm:cxn modelId="{967F027B-BC61-42CE-BF42-C9CA53553850}" type="presParOf" srcId="{BC78F0E4-2675-4352-9EF5-036E7F1454E4}" destId="{94ED87D3-2EFE-46F3-9EFE-9F78C8C46F72}" srcOrd="0" destOrd="0" presId="urn:microsoft.com/office/officeart/2005/8/layout/hierarchy1"/>
    <dgm:cxn modelId="{D2CF69EA-D7CF-448A-A936-7FEDF72120A9}" type="presParOf" srcId="{94ED87D3-2EFE-46F3-9EFE-9F78C8C46F72}" destId="{BE84F2AC-F8BB-4EEA-B264-AF207E2D3EC5}" srcOrd="0" destOrd="0" presId="urn:microsoft.com/office/officeart/2005/8/layout/hierarchy1"/>
    <dgm:cxn modelId="{B8385926-1404-431F-B8D9-2734957BB08B}" type="presParOf" srcId="{94ED87D3-2EFE-46F3-9EFE-9F78C8C46F72}" destId="{12615381-9503-4991-A45B-F00015C1BF12}" srcOrd="1" destOrd="0" presId="urn:microsoft.com/office/officeart/2005/8/layout/hierarchy1"/>
    <dgm:cxn modelId="{76E6DE38-CEC2-4497-8B1F-7D74761DB38B}" type="presParOf" srcId="{BC78F0E4-2675-4352-9EF5-036E7F1454E4}" destId="{CE399491-701F-4D33-8E56-3F656AC89A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66693-1587-4962-8F05-F4CE24CCBD2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C552158-5FF4-4CAD-BBFE-27D7BE68B177}">
      <dgm:prSet/>
      <dgm:spPr/>
      <dgm:t>
        <a:bodyPr/>
        <a:lstStyle/>
        <a:p>
          <a:r>
            <a:rPr lang="en-GB"/>
            <a:t>Analyse the factors that help businesses in the pharmaceutical industry achieve high profit margins?</a:t>
          </a:r>
          <a:endParaRPr lang="en-US"/>
        </a:p>
      </dgm:t>
    </dgm:pt>
    <dgm:pt modelId="{396AE362-A5A2-4B38-A333-7F19162ABAEC}" type="parTrans" cxnId="{EDE55504-46F2-4DE1-9CB5-8BDA6FBD6605}">
      <dgm:prSet/>
      <dgm:spPr/>
      <dgm:t>
        <a:bodyPr/>
        <a:lstStyle/>
        <a:p>
          <a:endParaRPr lang="en-US"/>
        </a:p>
      </dgm:t>
    </dgm:pt>
    <dgm:pt modelId="{82CD3E88-6EA6-4710-954D-5E76F930155E}" type="sibTrans" cxnId="{EDE55504-46F2-4DE1-9CB5-8BDA6FBD6605}">
      <dgm:prSet/>
      <dgm:spPr/>
      <dgm:t>
        <a:bodyPr/>
        <a:lstStyle/>
        <a:p>
          <a:endParaRPr lang="en-US"/>
        </a:p>
      </dgm:t>
    </dgm:pt>
    <dgm:pt modelId="{3007B082-5E09-4BF1-BE16-3B5E30D4E909}">
      <dgm:prSet/>
      <dgm:spPr/>
      <dgm:t>
        <a:bodyPr/>
        <a:lstStyle/>
        <a:p>
          <a:r>
            <a:rPr lang="en-GB"/>
            <a:t>Discussion: To what extent is the nature of the industry the key factor influencing businesses ability to achieve high levels of profitability. Use the data provided from the five industrial sectors to help justify your decision.</a:t>
          </a:r>
          <a:endParaRPr lang="en-US"/>
        </a:p>
      </dgm:t>
    </dgm:pt>
    <dgm:pt modelId="{9227E524-1C1E-4CC7-887F-813192367DC1}" type="parTrans" cxnId="{226FF81D-C377-4B2A-9ED1-8FAAF865EA35}">
      <dgm:prSet/>
      <dgm:spPr/>
      <dgm:t>
        <a:bodyPr/>
        <a:lstStyle/>
        <a:p>
          <a:endParaRPr lang="en-US"/>
        </a:p>
      </dgm:t>
    </dgm:pt>
    <dgm:pt modelId="{94AD3751-6B75-4CE9-A9DD-04F50E6497E5}" type="sibTrans" cxnId="{226FF81D-C377-4B2A-9ED1-8FAAF865EA35}">
      <dgm:prSet/>
      <dgm:spPr/>
      <dgm:t>
        <a:bodyPr/>
        <a:lstStyle/>
        <a:p>
          <a:endParaRPr lang="en-US"/>
        </a:p>
      </dgm:t>
    </dgm:pt>
    <dgm:pt modelId="{235B8992-4D87-435D-B3DF-40027A84D17E}" type="pres">
      <dgm:prSet presAssocID="{4EE66693-1587-4962-8F05-F4CE24CCBD2D}" presName="hierChild1" presStyleCnt="0">
        <dgm:presLayoutVars>
          <dgm:chPref val="1"/>
          <dgm:dir/>
          <dgm:animOne val="branch"/>
          <dgm:animLvl val="lvl"/>
          <dgm:resizeHandles/>
        </dgm:presLayoutVars>
      </dgm:prSet>
      <dgm:spPr/>
    </dgm:pt>
    <dgm:pt modelId="{9AF1C5D1-0D90-4241-91E0-1340B9D771D9}" type="pres">
      <dgm:prSet presAssocID="{BC552158-5FF4-4CAD-BBFE-27D7BE68B177}" presName="hierRoot1" presStyleCnt="0"/>
      <dgm:spPr/>
    </dgm:pt>
    <dgm:pt modelId="{DF23DEF2-0B66-4123-83CC-CA4CE365A6C9}" type="pres">
      <dgm:prSet presAssocID="{BC552158-5FF4-4CAD-BBFE-27D7BE68B177}" presName="composite" presStyleCnt="0"/>
      <dgm:spPr/>
    </dgm:pt>
    <dgm:pt modelId="{E6D0A644-6F8B-4260-9008-3634915F9F08}" type="pres">
      <dgm:prSet presAssocID="{BC552158-5FF4-4CAD-BBFE-27D7BE68B177}" presName="background" presStyleLbl="node0" presStyleIdx="0" presStyleCnt="2"/>
      <dgm:spPr/>
    </dgm:pt>
    <dgm:pt modelId="{4B207A82-9F5A-4751-8D20-EFF6DA3FAE2F}" type="pres">
      <dgm:prSet presAssocID="{BC552158-5FF4-4CAD-BBFE-27D7BE68B177}" presName="text" presStyleLbl="fgAcc0" presStyleIdx="0" presStyleCnt="2">
        <dgm:presLayoutVars>
          <dgm:chPref val="3"/>
        </dgm:presLayoutVars>
      </dgm:prSet>
      <dgm:spPr/>
    </dgm:pt>
    <dgm:pt modelId="{A729C7D1-9EC9-4229-8B2F-2EF50FB6276C}" type="pres">
      <dgm:prSet presAssocID="{BC552158-5FF4-4CAD-BBFE-27D7BE68B177}" presName="hierChild2" presStyleCnt="0"/>
      <dgm:spPr/>
    </dgm:pt>
    <dgm:pt modelId="{3EDA474F-6F70-4760-B6FC-DFD2906B35F4}" type="pres">
      <dgm:prSet presAssocID="{3007B082-5E09-4BF1-BE16-3B5E30D4E909}" presName="hierRoot1" presStyleCnt="0"/>
      <dgm:spPr/>
    </dgm:pt>
    <dgm:pt modelId="{69F4CE79-74ED-4870-B2FC-6AB1858105F5}" type="pres">
      <dgm:prSet presAssocID="{3007B082-5E09-4BF1-BE16-3B5E30D4E909}" presName="composite" presStyleCnt="0"/>
      <dgm:spPr/>
    </dgm:pt>
    <dgm:pt modelId="{94F155E1-D5F7-4787-920D-4AD1B8B6DFDE}" type="pres">
      <dgm:prSet presAssocID="{3007B082-5E09-4BF1-BE16-3B5E30D4E909}" presName="background" presStyleLbl="node0" presStyleIdx="1" presStyleCnt="2"/>
      <dgm:spPr/>
    </dgm:pt>
    <dgm:pt modelId="{D76D95BB-B224-46A7-88B0-29444704206F}" type="pres">
      <dgm:prSet presAssocID="{3007B082-5E09-4BF1-BE16-3B5E30D4E909}" presName="text" presStyleLbl="fgAcc0" presStyleIdx="1" presStyleCnt="2">
        <dgm:presLayoutVars>
          <dgm:chPref val="3"/>
        </dgm:presLayoutVars>
      </dgm:prSet>
      <dgm:spPr/>
    </dgm:pt>
    <dgm:pt modelId="{416ECDC6-AEE0-43C2-84B1-B51CE24ED113}" type="pres">
      <dgm:prSet presAssocID="{3007B082-5E09-4BF1-BE16-3B5E30D4E909}" presName="hierChild2" presStyleCnt="0"/>
      <dgm:spPr/>
    </dgm:pt>
  </dgm:ptLst>
  <dgm:cxnLst>
    <dgm:cxn modelId="{14833302-CE26-4CA6-8DAD-DA85F4EB61A2}" type="presOf" srcId="{4EE66693-1587-4962-8F05-F4CE24CCBD2D}" destId="{235B8992-4D87-435D-B3DF-40027A84D17E}" srcOrd="0" destOrd="0" presId="urn:microsoft.com/office/officeart/2005/8/layout/hierarchy1"/>
    <dgm:cxn modelId="{EDE55504-46F2-4DE1-9CB5-8BDA6FBD6605}" srcId="{4EE66693-1587-4962-8F05-F4CE24CCBD2D}" destId="{BC552158-5FF4-4CAD-BBFE-27D7BE68B177}" srcOrd="0" destOrd="0" parTransId="{396AE362-A5A2-4B38-A333-7F19162ABAEC}" sibTransId="{82CD3E88-6EA6-4710-954D-5E76F930155E}"/>
    <dgm:cxn modelId="{226FF81D-C377-4B2A-9ED1-8FAAF865EA35}" srcId="{4EE66693-1587-4962-8F05-F4CE24CCBD2D}" destId="{3007B082-5E09-4BF1-BE16-3B5E30D4E909}" srcOrd="1" destOrd="0" parTransId="{9227E524-1C1E-4CC7-887F-813192367DC1}" sibTransId="{94AD3751-6B75-4CE9-A9DD-04F50E6497E5}"/>
    <dgm:cxn modelId="{C435D9B3-030B-4236-81AB-38509E22F98E}" type="presOf" srcId="{BC552158-5FF4-4CAD-BBFE-27D7BE68B177}" destId="{4B207A82-9F5A-4751-8D20-EFF6DA3FAE2F}" srcOrd="0" destOrd="0" presId="urn:microsoft.com/office/officeart/2005/8/layout/hierarchy1"/>
    <dgm:cxn modelId="{9DAF8EE6-1ABC-44E7-B3DE-7F06FD1D7C74}" type="presOf" srcId="{3007B082-5E09-4BF1-BE16-3B5E30D4E909}" destId="{D76D95BB-B224-46A7-88B0-29444704206F}" srcOrd="0" destOrd="0" presId="urn:microsoft.com/office/officeart/2005/8/layout/hierarchy1"/>
    <dgm:cxn modelId="{513DD660-738C-44A9-A495-C56A828AD378}" type="presParOf" srcId="{235B8992-4D87-435D-B3DF-40027A84D17E}" destId="{9AF1C5D1-0D90-4241-91E0-1340B9D771D9}" srcOrd="0" destOrd="0" presId="urn:microsoft.com/office/officeart/2005/8/layout/hierarchy1"/>
    <dgm:cxn modelId="{40F424B3-5B7F-4EA5-8706-D8C62E7D1149}" type="presParOf" srcId="{9AF1C5D1-0D90-4241-91E0-1340B9D771D9}" destId="{DF23DEF2-0B66-4123-83CC-CA4CE365A6C9}" srcOrd="0" destOrd="0" presId="urn:microsoft.com/office/officeart/2005/8/layout/hierarchy1"/>
    <dgm:cxn modelId="{7AA7AF29-6F18-4A1B-92B1-C505BBB52BBE}" type="presParOf" srcId="{DF23DEF2-0B66-4123-83CC-CA4CE365A6C9}" destId="{E6D0A644-6F8B-4260-9008-3634915F9F08}" srcOrd="0" destOrd="0" presId="urn:microsoft.com/office/officeart/2005/8/layout/hierarchy1"/>
    <dgm:cxn modelId="{3BD2A7AA-9F58-43C5-964B-8E799026E33B}" type="presParOf" srcId="{DF23DEF2-0B66-4123-83CC-CA4CE365A6C9}" destId="{4B207A82-9F5A-4751-8D20-EFF6DA3FAE2F}" srcOrd="1" destOrd="0" presId="urn:microsoft.com/office/officeart/2005/8/layout/hierarchy1"/>
    <dgm:cxn modelId="{9F403B99-786A-478D-8FD1-66E75DDD9D9B}" type="presParOf" srcId="{9AF1C5D1-0D90-4241-91E0-1340B9D771D9}" destId="{A729C7D1-9EC9-4229-8B2F-2EF50FB6276C}" srcOrd="1" destOrd="0" presId="urn:microsoft.com/office/officeart/2005/8/layout/hierarchy1"/>
    <dgm:cxn modelId="{B4F34265-D9A4-4B93-988C-340F3261A9F8}" type="presParOf" srcId="{235B8992-4D87-435D-B3DF-40027A84D17E}" destId="{3EDA474F-6F70-4760-B6FC-DFD2906B35F4}" srcOrd="1" destOrd="0" presId="urn:microsoft.com/office/officeart/2005/8/layout/hierarchy1"/>
    <dgm:cxn modelId="{73BEFD07-0381-44C5-B96B-30FD2E769F9F}" type="presParOf" srcId="{3EDA474F-6F70-4760-B6FC-DFD2906B35F4}" destId="{69F4CE79-74ED-4870-B2FC-6AB1858105F5}" srcOrd="0" destOrd="0" presId="urn:microsoft.com/office/officeart/2005/8/layout/hierarchy1"/>
    <dgm:cxn modelId="{79FA95B6-C32F-449B-9715-869FB3B6E2CD}" type="presParOf" srcId="{69F4CE79-74ED-4870-B2FC-6AB1858105F5}" destId="{94F155E1-D5F7-4787-920D-4AD1B8B6DFDE}" srcOrd="0" destOrd="0" presId="urn:microsoft.com/office/officeart/2005/8/layout/hierarchy1"/>
    <dgm:cxn modelId="{AC17E3E2-92C0-439B-BAC6-7CF1219746E9}" type="presParOf" srcId="{69F4CE79-74ED-4870-B2FC-6AB1858105F5}" destId="{D76D95BB-B224-46A7-88B0-29444704206F}" srcOrd="1" destOrd="0" presId="urn:microsoft.com/office/officeart/2005/8/layout/hierarchy1"/>
    <dgm:cxn modelId="{BF08F256-ECD7-4248-BE7C-6BABFB8EF92D}" type="presParOf" srcId="{3EDA474F-6F70-4760-B6FC-DFD2906B35F4}" destId="{416ECDC6-AEE0-43C2-84B1-B51CE24ED11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E50F1-DFCE-43B0-BCD1-8B2BF60B50BC}">
      <dsp:nvSpPr>
        <dsp:cNvPr id="0" name=""/>
        <dsp:cNvSpPr/>
      </dsp:nvSpPr>
      <dsp:spPr>
        <a:xfrm>
          <a:off x="0" y="794338"/>
          <a:ext cx="2189202" cy="1390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9330B-3968-485E-BDE6-F20E9CF75CA8}">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Are you able to calculate gross profit, operating profit and profit for the year (net profit)?</a:t>
          </a:r>
          <a:endParaRPr lang="en-US" sz="1600" kern="1200"/>
        </a:p>
      </dsp:txBody>
      <dsp:txXfrm>
        <a:off x="283960" y="1066136"/>
        <a:ext cx="2107770" cy="1308711"/>
      </dsp:txXfrm>
    </dsp:sp>
    <dsp:sp modelId="{3BC09E17-2BBE-4238-860E-CD312B79D3DB}">
      <dsp:nvSpPr>
        <dsp:cNvPr id="0" name=""/>
        <dsp:cNvSpPr/>
      </dsp:nvSpPr>
      <dsp:spPr>
        <a:xfrm>
          <a:off x="2675691" y="794338"/>
          <a:ext cx="2189202" cy="1390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6D8CA-EC05-45AD-86CE-375FF7AA979C}">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Are you able to interpret a statement of comprehensive income (profit and loss account)?</a:t>
          </a:r>
          <a:endParaRPr lang="en-US" sz="1600" kern="1200"/>
        </a:p>
      </dsp:txBody>
      <dsp:txXfrm>
        <a:off x="2959652" y="1066136"/>
        <a:ext cx="2107770" cy="1308711"/>
      </dsp:txXfrm>
    </dsp:sp>
    <dsp:sp modelId="{BE84F2AC-F8BB-4EEA-B264-AF207E2D3EC5}">
      <dsp:nvSpPr>
        <dsp:cNvPr id="0" name=""/>
        <dsp:cNvSpPr/>
      </dsp:nvSpPr>
      <dsp:spPr>
        <a:xfrm>
          <a:off x="5351383" y="794338"/>
          <a:ext cx="2189202" cy="1390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15381-9503-4991-A45B-F00015C1BF12}">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Are you able to explain how firms measure profitability?</a:t>
          </a:r>
          <a:endParaRPr lang="en-US" sz="1600" kern="1200"/>
        </a:p>
      </dsp:txBody>
      <dsp:txXfrm>
        <a:off x="5635343" y="1066136"/>
        <a:ext cx="2107770" cy="1308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0A644-6F8B-4260-9008-3634915F9F08}">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07A82-9F5A-4751-8D20-EFF6DA3FAE2F}">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Analyse the factors that help businesses in the pharmaceutical industry achieve high profit margins?</a:t>
          </a:r>
          <a:endParaRPr lang="en-US" sz="1800" kern="1200"/>
        </a:p>
      </dsp:txBody>
      <dsp:txXfrm>
        <a:off x="456496" y="980400"/>
        <a:ext cx="3381034" cy="2099279"/>
      </dsp:txXfrm>
    </dsp:sp>
    <dsp:sp modelId="{94F155E1-D5F7-4787-920D-4AD1B8B6DFDE}">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D95BB-B224-46A7-88B0-29444704206F}">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Discussion: To what extent is the nature of the industry the key factor influencing businesses ability to achieve high levels of profitability. Use the data provided from the five industrial sectors to help justify your decision.</a:t>
          </a:r>
          <a:endParaRPr lang="en-US" sz="1800" kern="1200"/>
        </a:p>
      </dsp:txBody>
      <dsp:txXfrm>
        <a:off x="4748523" y="980400"/>
        <a:ext cx="3381034" cy="20992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3/17/2025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3/17/2025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8D7483E-4A05-40F3-BD90-B0734B1E25DF}" type="slidenum">
              <a:rPr lang="en-GB" altLang="en-US" smtClean="0">
                <a:latin typeface="Arial" charset="0"/>
              </a:rPr>
              <a:pPr eaLnBrk="1" hangingPunct="1"/>
              <a:t>16</a:t>
            </a:fld>
            <a:endParaRPr lang="en-GB"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BAC0254-9EB8-4D1E-879C-FF10E1B904D0}" type="slidenum">
              <a:rPr lang="en-GB" altLang="en-US" smtClean="0">
                <a:latin typeface="Arial" charset="0"/>
              </a:rPr>
              <a:pPr eaLnBrk="1" hangingPunct="1"/>
              <a:t>17</a:t>
            </a:fld>
            <a:endParaRPr lang="en-GB"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18</a:t>
            </a:fld>
            <a:endParaRPr lang="en-GB"/>
          </a:p>
        </p:txBody>
      </p:sp>
    </p:spTree>
    <p:extLst>
      <p:ext uri="{BB962C8B-B14F-4D97-AF65-F5344CB8AC3E}">
        <p14:creationId xmlns:p14="http://schemas.microsoft.com/office/powerpoint/2010/main" val="18663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E5FFA02-4B74-45ED-BDCF-280F4663AAD2}" type="slidenum">
              <a:rPr lang="en-GB" altLang="en-US" smtClean="0">
                <a:latin typeface="Arial" charset="0"/>
              </a:rPr>
              <a:pPr eaLnBrk="1" hangingPunct="1"/>
              <a:t>22</a:t>
            </a:fld>
            <a:endParaRPr lang="en-GB"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5</a:t>
            </a:fld>
            <a:endParaRPr lang="en-GB"/>
          </a:p>
        </p:txBody>
      </p:sp>
    </p:spTree>
    <p:extLst>
      <p:ext uri="{BB962C8B-B14F-4D97-AF65-F5344CB8AC3E}">
        <p14:creationId xmlns:p14="http://schemas.microsoft.com/office/powerpoint/2010/main" val="32007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http://www.bbc.co.uk/news/business-26273365</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EE losses shrink as costs savings hit £457m</a:t>
            </a:r>
          </a:p>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9</a:t>
            </a:fld>
            <a:endParaRPr lang="en-GB"/>
          </a:p>
        </p:txBody>
      </p:sp>
    </p:spTree>
    <p:extLst>
      <p:ext uri="{BB962C8B-B14F-4D97-AF65-F5344CB8AC3E}">
        <p14:creationId xmlns:p14="http://schemas.microsoft.com/office/powerpoint/2010/main" val="32007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057D9FE-803A-49A9-ADF0-A9382A47F59C}" type="slidenum">
              <a:rPr lang="en-GB" altLang="en-US" smtClean="0">
                <a:latin typeface="Arial" charset="0"/>
              </a:rPr>
              <a:pPr eaLnBrk="1" hangingPunct="1"/>
              <a:t>10</a:t>
            </a:fld>
            <a:endParaRPr lang="en-GB"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http://annualreport2014.supergroup.co.uk/financial-statements/group-statement-of-comprehensive-income</a:t>
            </a:r>
          </a:p>
        </p:txBody>
      </p:sp>
      <p:sp>
        <p:nvSpPr>
          <p:cNvPr id="4" name="Slide Number Placeholder 3"/>
          <p:cNvSpPr>
            <a:spLocks noGrp="1"/>
          </p:cNvSpPr>
          <p:nvPr>
            <p:ph type="sldNum" sz="quarter" idx="10"/>
          </p:nvPr>
        </p:nvSpPr>
        <p:spPr/>
        <p:txBody>
          <a:bodyPr/>
          <a:lstStyle/>
          <a:p>
            <a:fld id="{2A5C52F8-D14D-49FB-963A-D0594AB1E07D}" type="slidenum">
              <a:rPr lang="en-GB" smtClean="0"/>
              <a:pPr/>
              <a:t>11</a:t>
            </a:fld>
            <a:endParaRPr lang="en-GB"/>
          </a:p>
        </p:txBody>
      </p:sp>
    </p:spTree>
    <p:extLst>
      <p:ext uri="{BB962C8B-B14F-4D97-AF65-F5344CB8AC3E}">
        <p14:creationId xmlns:p14="http://schemas.microsoft.com/office/powerpoint/2010/main" val="174336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057D9FE-803A-49A9-ADF0-A9382A47F59C}" type="slidenum">
              <a:rPr lang="en-GB" altLang="en-US" smtClean="0">
                <a:latin typeface="Arial" charset="0"/>
              </a:rPr>
              <a:pPr eaLnBrk="1" hangingPunct="1"/>
              <a:t>12</a:t>
            </a:fld>
            <a:endParaRPr lang="en-GB"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057D9FE-803A-49A9-ADF0-A9382A47F59C}" type="slidenum">
              <a:rPr lang="en-GB" altLang="en-US" smtClean="0">
                <a:latin typeface="Arial" charset="0"/>
              </a:rPr>
              <a:pPr eaLnBrk="1" hangingPunct="1"/>
              <a:t>13</a:t>
            </a:fld>
            <a:endParaRPr lang="en-GB"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393885B-59DC-426B-BF82-CE2D5D8E22CB}" type="slidenum">
              <a:rPr lang="en-GB" altLang="en-US" smtClean="0">
                <a:latin typeface="Arial" charset="0"/>
              </a:rPr>
              <a:pPr eaLnBrk="1" hangingPunct="1"/>
              <a:t>14</a:t>
            </a:fld>
            <a:endParaRPr lang="en-GB"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63143FD-A627-4DAD-97C5-4709EAB65B44}" type="slidenum">
              <a:rPr lang="en-GB" altLang="en-US" smtClean="0">
                <a:latin typeface="Arial" charset="0"/>
              </a:rPr>
              <a:pPr eaLnBrk="1" hangingPunct="1"/>
              <a:t>15</a:t>
            </a:fld>
            <a:endParaRPr lang="en-GB"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2348879"/>
            <a:ext cx="7560840" cy="3980779"/>
          </a:xfrm>
          <a:noFill/>
          <a:ln w="76200">
            <a:noFill/>
          </a:ln>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7" name="Title 6"/>
          <p:cNvSpPr>
            <a:spLocks noGrp="1"/>
          </p:cNvSpPr>
          <p:nvPr>
            <p:ph type="title"/>
          </p:nvPr>
        </p:nvSpPr>
        <p:spPr>
          <a:ln w="76200">
            <a:noFill/>
          </a:ln>
        </p:spPr>
        <p:txBody>
          <a:bodyPr/>
          <a:lstStyle/>
          <a:p>
            <a:r>
              <a:rPr lang="en-US"/>
              <a:t>Click to edit Master title style</a:t>
            </a:r>
            <a:endParaRPr lang="en-GB"/>
          </a:p>
        </p:txBody>
      </p:sp>
    </p:spTree>
    <p:extLst>
      <p:ext uri="{BB962C8B-B14F-4D97-AF65-F5344CB8AC3E}">
        <p14:creationId xmlns:p14="http://schemas.microsoft.com/office/powerpoint/2010/main" val="112527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2448" y="365126"/>
            <a:ext cx="6662902" cy="1325563"/>
          </a:xfr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342900">
              <a:defRPr/>
            </a:pPr>
            <a:fld id="{E832F35D-6C6B-48CF-9C04-9FC684A11D9A}" type="datetimeFigureOut">
              <a:rPr lang="en-GB" smtClean="0">
                <a:solidFill>
                  <a:prstClr val="black">
                    <a:tint val="75000"/>
                  </a:prstClr>
                </a:solidFill>
              </a:rPr>
              <a:pPr defTabSz="342900">
                <a:defRPr/>
              </a:pPr>
              <a:t>17/03/2025</a:t>
            </a:fld>
            <a:endParaRPr lang="en-GB" dirty="0">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342900">
              <a:defRPr/>
            </a:pPr>
            <a:endParaRPr lang="en-GB" dirty="0">
              <a:solidFill>
                <a:prstClr val="black">
                  <a:tint val="75000"/>
                </a:prstClr>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342900">
              <a:defRPr/>
            </a:pPr>
            <a:fld id="{9DCFC3D2-4269-45B9-B33B-0A1CDC1E157F}" type="slidenum">
              <a:rPr lang="en-GB" smtClean="0">
                <a:solidFill>
                  <a:prstClr val="black">
                    <a:tint val="75000"/>
                  </a:prstClr>
                </a:solidFill>
              </a:rPr>
              <a:pPr defTabSz="342900">
                <a:defRPr/>
              </a:pPr>
              <a:t>‹#›</a:t>
            </a:fld>
            <a:endParaRPr lang="en-GB" dirty="0">
              <a:solidFill>
                <a:prstClr val="black">
                  <a:tint val="75000"/>
                </a:prstClr>
              </a:solidFill>
            </a:endParaRPr>
          </a:p>
        </p:txBody>
      </p:sp>
    </p:spTree>
    <p:extLst>
      <p:ext uri="{BB962C8B-B14F-4D97-AF65-F5344CB8AC3E}">
        <p14:creationId xmlns:p14="http://schemas.microsoft.com/office/powerpoint/2010/main" val="427851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B3A1323-8D79-1946-B0D7-40001CF92E9D}" type="datetimeFigureOut">
              <a:rPr lang="en-US" dirty="0"/>
              <a:pPr/>
              <a:t>3/17/2025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1873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528341"/>
            <a:ext cx="756084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27584" y="2348880"/>
            <a:ext cx="7560840" cy="39912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7387990"/>
      </p:ext>
    </p:extLst>
  </p:cSld>
  <p:clrMap bg1="lt1" tx1="dk1" bg2="lt2" tx2="dk2" accent1="accent1" accent2="accent2" accent3="accent3" accent4="accent4" accent5="accent5" accent6="accent6" hlink="hlink" folHlink="folHlink"/>
  <p:sldLayoutIdLst>
    <p:sldLayoutId id="2147483781" r:id="rId1"/>
    <p:sldLayoutId id="2147483786" r:id="rId2"/>
    <p:sldLayoutId id="214748379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www.exampaperspractice.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uk/news/business-65668359" TargetMode="Externa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68B8059-A21A-4DF9-3B0A-3AF7AE499404}"/>
              </a:ext>
            </a:extLst>
          </p:cNvPr>
          <p:cNvPicPr>
            <a:picLocks noChangeAspect="1"/>
          </p:cNvPicPr>
          <p:nvPr/>
        </p:nvPicPr>
        <p:blipFill rotWithShape="1">
          <a:blip r:embed="rId3"/>
          <a:srcRect l="17630" r="15700" b="-4"/>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3BD8F6C-157A-4EAA-9C17-E8F37CA75322}"/>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4500" b="1">
                <a:solidFill>
                  <a:srgbClr val="FFFFFF"/>
                </a:solidFill>
              </a:rPr>
              <a:t>1.6.3 Profit and loss</a:t>
            </a:r>
            <a:endParaRPr lang="en-US" sz="4500">
              <a:solidFill>
                <a:srgbClr val="FFFFFF"/>
              </a:solidFill>
            </a:endParaRPr>
          </a:p>
        </p:txBody>
      </p:sp>
      <p:sp>
        <p:nvSpPr>
          <p:cNvPr id="5" name="Subtitle 4">
            <a:extLst>
              <a:ext uri="{FF2B5EF4-FFF2-40B4-BE49-F238E27FC236}">
                <a16:creationId xmlns:a16="http://schemas.microsoft.com/office/drawing/2014/main" id="{D72D2EBB-F9AE-408D-B853-DAB596EABD08}"/>
              </a:ext>
            </a:extLst>
          </p:cNvPr>
          <p:cNvSpPr>
            <a:spLocks noGrp="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defTabSz="914400">
              <a:spcBef>
                <a:spcPts val="1000"/>
              </a:spcBef>
            </a:pPr>
            <a:endParaRPr lang="en-US" sz="2400">
              <a:solidFill>
                <a:srgbClr val="FFFFFF"/>
              </a:solidFill>
            </a:endParaRPr>
          </a:p>
        </p:txBody>
      </p:sp>
      <p:sp>
        <p:nvSpPr>
          <p:cNvPr id="2" name="Rectangle 1"/>
          <p:cNvSpPr/>
          <p:nvPr/>
        </p:nvSpPr>
        <p:spPr>
          <a:xfrm>
            <a:off x="65515" y="2251830"/>
            <a:ext cx="1626165" cy="369332"/>
          </a:xfrm>
          <a:prstGeom prst="rect">
            <a:avLst/>
          </a:prstGeom>
        </p:spPr>
        <p:txBody>
          <a:bodyPr wrap="square">
            <a:spAutoFit/>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2"/>
          <p:cNvSpPr>
            <a:spLocks noGrp="1" noChangeArrowheads="1"/>
          </p:cNvSpPr>
          <p:nvPr>
            <p:ph type="title"/>
          </p:nvPr>
        </p:nvSpPr>
        <p:spPr>
          <a:xfrm>
            <a:off x="3429000" y="601744"/>
            <a:ext cx="5086350" cy="1338696"/>
          </a:xfrm>
        </p:spPr>
        <p:txBody>
          <a:bodyPr>
            <a:normAutofit/>
          </a:bodyPr>
          <a:lstStyle/>
          <a:p>
            <a:pPr eaLnBrk="1" hangingPunct="1"/>
            <a:r>
              <a:rPr lang="en-GB" altLang="en-US"/>
              <a:t>Analysing profitability</a:t>
            </a:r>
          </a:p>
        </p:txBody>
      </p:sp>
      <p:pic>
        <p:nvPicPr>
          <p:cNvPr id="6150" name="Picture 6149" descr="Magnifying glass showing decling performance">
            <a:extLst>
              <a:ext uri="{FF2B5EF4-FFF2-40B4-BE49-F238E27FC236}">
                <a16:creationId xmlns:a16="http://schemas.microsoft.com/office/drawing/2014/main" id="{1B779EAE-700F-6542-915E-B710F6A34AF8}"/>
              </a:ext>
            </a:extLst>
          </p:cNvPr>
          <p:cNvPicPr>
            <a:picLocks noChangeAspect="1"/>
          </p:cNvPicPr>
          <p:nvPr/>
        </p:nvPicPr>
        <p:blipFill rotWithShape="1">
          <a:blip r:embed="rId3"/>
          <a:srcRect l="38285" r="34346"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6148" name="Rectangle 3"/>
          <p:cNvSpPr>
            <a:spLocks noGrp="1" noChangeArrowheads="1"/>
          </p:cNvSpPr>
          <p:nvPr>
            <p:ph idx="1"/>
          </p:nvPr>
        </p:nvSpPr>
        <p:spPr>
          <a:xfrm>
            <a:off x="3429000" y="1946868"/>
            <a:ext cx="5086350" cy="3900730"/>
          </a:xfrm>
        </p:spPr>
        <p:txBody>
          <a:bodyPr anchor="t">
            <a:normAutofit fontScale="92500" lnSpcReduction="10000"/>
          </a:bodyPr>
          <a:lstStyle/>
          <a:p>
            <a:pPr eaLnBrk="1" hangingPunct="1">
              <a:spcBef>
                <a:spcPts val="0"/>
              </a:spcBef>
              <a:spcAft>
                <a:spcPts val="600"/>
              </a:spcAft>
            </a:pPr>
            <a:r>
              <a:rPr lang="en-GB" altLang="en-US" sz="1400" dirty="0"/>
              <a:t>Gross profit margin (GPM) is a measure of a firm’s profitability by looking at the relationship between gross profit and sales revenue</a:t>
            </a:r>
            <a:endParaRPr lang="en-GB" altLang="en-US" sz="1400" dirty="0">
              <a:ea typeface="Calibri"/>
              <a:cs typeface="Calibri"/>
            </a:endParaRPr>
          </a:p>
          <a:p>
            <a:pPr eaLnBrk="1" hangingPunct="1">
              <a:spcBef>
                <a:spcPts val="0"/>
              </a:spcBef>
              <a:spcAft>
                <a:spcPts val="600"/>
              </a:spcAft>
            </a:pPr>
            <a:endParaRPr lang="en-GB" altLang="en-US" sz="1400" dirty="0">
              <a:ea typeface="Calibri"/>
              <a:cs typeface="Calibri"/>
            </a:endParaRPr>
          </a:p>
          <a:p>
            <a:pPr>
              <a:spcBef>
                <a:spcPts val="0"/>
              </a:spcBef>
              <a:spcAft>
                <a:spcPts val="600"/>
              </a:spcAft>
            </a:pPr>
            <a:r>
              <a:rPr lang="en-GB" altLang="en-US" sz="1400" dirty="0"/>
              <a:t>If GPM is low or falling this may indicate that a firm </a:t>
            </a:r>
            <a:endParaRPr lang="en-GB" altLang="en-US" sz="1400" dirty="0">
              <a:ea typeface="Calibri"/>
              <a:cs typeface="Calibri"/>
            </a:endParaRPr>
          </a:p>
          <a:p>
            <a:pPr eaLnBrk="1" hangingPunct="1">
              <a:spcBef>
                <a:spcPts val="0"/>
              </a:spcBef>
              <a:spcAft>
                <a:spcPts val="600"/>
              </a:spcAft>
            </a:pPr>
            <a:r>
              <a:rPr lang="en-GB" altLang="en-US" sz="1400" dirty="0"/>
              <a:t>is not managing its cost of sales effectively e.g. are the cost of raw materials increasing?</a:t>
            </a:r>
            <a:endParaRPr lang="en-GB" altLang="en-US" sz="1400" dirty="0">
              <a:ea typeface="Calibri"/>
              <a:cs typeface="Calibri"/>
            </a:endParaRPr>
          </a:p>
          <a:p>
            <a:pPr lvl="1">
              <a:spcBef>
                <a:spcPts val="0"/>
              </a:spcBef>
              <a:spcAft>
                <a:spcPts val="600"/>
              </a:spcAft>
            </a:pPr>
            <a:r>
              <a:rPr lang="en-GB" altLang="en-US" sz="1400" dirty="0"/>
              <a:t>sales are in decline</a:t>
            </a:r>
            <a:endParaRPr lang="en-GB" altLang="en-US" sz="1400" dirty="0">
              <a:ea typeface="Calibri"/>
              <a:cs typeface="Calibri"/>
            </a:endParaRPr>
          </a:p>
          <a:p>
            <a:pPr marL="457200" lvl="1" indent="0">
              <a:spcBef>
                <a:spcPts val="0"/>
              </a:spcBef>
              <a:spcAft>
                <a:spcPts val="600"/>
              </a:spcAft>
              <a:buNone/>
            </a:pPr>
            <a:endParaRPr lang="en-GB" altLang="en-US" sz="1400" dirty="0">
              <a:ea typeface="Calibri"/>
              <a:cs typeface="Calibri"/>
            </a:endParaRPr>
          </a:p>
          <a:p>
            <a:pPr eaLnBrk="1" hangingPunct="1">
              <a:spcBef>
                <a:spcPts val="0"/>
              </a:spcBef>
              <a:spcAft>
                <a:spcPts val="600"/>
              </a:spcAft>
            </a:pPr>
            <a:r>
              <a:rPr lang="en-GB" altLang="en-US" sz="1400" dirty="0"/>
              <a:t>Calculated as:</a:t>
            </a:r>
            <a:endParaRPr lang="en-GB" altLang="en-US" sz="1400" dirty="0">
              <a:ea typeface="Calibri"/>
              <a:cs typeface="Calibri"/>
            </a:endParaRPr>
          </a:p>
          <a:p>
            <a:pPr lvl="1">
              <a:spcBef>
                <a:spcPts val="0"/>
              </a:spcBef>
              <a:spcAft>
                <a:spcPts val="600"/>
              </a:spcAft>
            </a:pPr>
            <a:r>
              <a:rPr lang="en-GB" altLang="en-US" sz="1400" u="sng" dirty="0"/>
              <a:t>Gross profit </a:t>
            </a:r>
            <a:r>
              <a:rPr lang="en-GB" altLang="en-US" sz="1400" dirty="0"/>
              <a:t>  x 100</a:t>
            </a:r>
            <a:endParaRPr lang="en-GB" altLang="en-US" sz="1400" dirty="0">
              <a:ea typeface="Calibri"/>
              <a:cs typeface="Calibri"/>
            </a:endParaRPr>
          </a:p>
          <a:p>
            <a:pPr marL="457200" lvl="1" indent="0">
              <a:spcBef>
                <a:spcPts val="0"/>
              </a:spcBef>
              <a:spcAft>
                <a:spcPts val="600"/>
              </a:spcAft>
              <a:buNone/>
            </a:pPr>
            <a:r>
              <a:rPr lang="en-GB" altLang="en-US" sz="1400" dirty="0"/>
              <a:t> Sales revenue</a:t>
            </a:r>
            <a:endParaRPr lang="en-GB" altLang="en-US" sz="1400" dirty="0">
              <a:ea typeface="Calibri"/>
              <a:cs typeface="Calibri"/>
            </a:endParaRPr>
          </a:p>
          <a:p>
            <a:pPr marL="457200" lvl="1" indent="0" eaLnBrk="1" hangingPunct="1">
              <a:spcBef>
                <a:spcPts val="0"/>
              </a:spcBef>
              <a:spcAft>
                <a:spcPts val="600"/>
              </a:spcAft>
              <a:buNone/>
            </a:pPr>
            <a:endParaRPr lang="en-GB" altLang="en-US" sz="1400" dirty="0">
              <a:ea typeface="Calibri"/>
              <a:cs typeface="Calibri"/>
            </a:endParaRPr>
          </a:p>
          <a:p>
            <a:pPr eaLnBrk="1" hangingPunct="1">
              <a:spcBef>
                <a:spcPts val="0"/>
              </a:spcBef>
              <a:spcAft>
                <a:spcPts val="600"/>
              </a:spcAft>
            </a:pPr>
            <a:r>
              <a:rPr lang="en-GB" altLang="en-US" sz="1400" dirty="0"/>
              <a:t>Example:</a:t>
            </a:r>
            <a:endParaRPr lang="en-GB" altLang="en-US" sz="1400" dirty="0">
              <a:ea typeface="Calibri"/>
              <a:cs typeface="Calibri"/>
            </a:endParaRPr>
          </a:p>
          <a:p>
            <a:pPr lvl="1">
              <a:spcBef>
                <a:spcPts val="0"/>
              </a:spcBef>
              <a:spcAft>
                <a:spcPts val="600"/>
              </a:spcAft>
            </a:pPr>
            <a:r>
              <a:rPr lang="en-GB" altLang="en-US" sz="1400" dirty="0"/>
              <a:t>Sales revenue  	=  £35 000</a:t>
            </a:r>
            <a:endParaRPr lang="en-GB" altLang="en-US" sz="1400" dirty="0">
              <a:ea typeface="Calibri"/>
              <a:cs typeface="Calibri"/>
            </a:endParaRPr>
          </a:p>
          <a:p>
            <a:pPr lvl="1">
              <a:spcBef>
                <a:spcPts val="0"/>
              </a:spcBef>
              <a:spcAft>
                <a:spcPts val="600"/>
              </a:spcAft>
            </a:pPr>
            <a:r>
              <a:rPr lang="en-GB" altLang="en-US" sz="1400" dirty="0"/>
              <a:t>Cost of sales 	=  £15 750</a:t>
            </a:r>
            <a:endParaRPr lang="en-GB" altLang="en-US" sz="1400" dirty="0">
              <a:ea typeface="Calibri"/>
              <a:cs typeface="Calibri"/>
            </a:endParaRPr>
          </a:p>
          <a:p>
            <a:pPr lvl="1">
              <a:spcBef>
                <a:spcPts val="0"/>
              </a:spcBef>
              <a:spcAft>
                <a:spcPts val="600"/>
              </a:spcAft>
            </a:pPr>
            <a:r>
              <a:rPr lang="en-GB" altLang="en-US" sz="1400" dirty="0"/>
              <a:t>Gross profit 	=  £19 250 (£35 000 - £15 750)</a:t>
            </a:r>
            <a:endParaRPr lang="en-GB" altLang="en-US" sz="1400" dirty="0">
              <a:ea typeface="Calibri"/>
              <a:cs typeface="Calibri"/>
            </a:endParaRPr>
          </a:p>
          <a:p>
            <a:pPr lvl="1">
              <a:spcBef>
                <a:spcPts val="0"/>
              </a:spcBef>
              <a:spcAft>
                <a:spcPts val="600"/>
              </a:spcAft>
            </a:pPr>
            <a:r>
              <a:rPr lang="en-GB" altLang="en-US" sz="1400" dirty="0"/>
              <a:t>Gross profit margin	=  £19 250/£35 000 x 100	=  55%</a:t>
            </a:r>
            <a:endParaRPr lang="en-GB" sz="1400" dirty="0">
              <a:ea typeface="Calibri"/>
              <a:cs typeface="Calibri"/>
            </a:endParaRPr>
          </a:p>
        </p:txBody>
      </p:sp>
      <p:pic>
        <p:nvPicPr>
          <p:cNvPr id="2" name="Picture 1">
            <a:extLst>
              <a:ext uri="{FF2B5EF4-FFF2-40B4-BE49-F238E27FC236}">
                <a16:creationId xmlns:a16="http://schemas.microsoft.com/office/drawing/2014/main" id="{B8DFABC8-DAAF-4039-BBE1-939D7815E3F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B8A2C24B-0DD9-8870-EDFE-53CC042CBDE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A3061420-1CF9-3633-CDA3-2C172B0083A7}"/>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DBE39315-7E05-DB2D-E219-A8B6577F1B05}"/>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68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1" name="Rectangle 286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vert="horz" lIns="91440" tIns="45720" rIns="91440" bIns="45720" rtlCol="0" anchor="b">
            <a:normAutofit/>
          </a:bodyPr>
          <a:lstStyle/>
          <a:p>
            <a:pPr defTabSz="914400"/>
            <a:r>
              <a:rPr lang="en-US" sz="4700" kern="1200">
                <a:solidFill>
                  <a:schemeClr val="tx1"/>
                </a:solidFill>
                <a:latin typeface="+mj-lt"/>
                <a:ea typeface="+mj-ea"/>
                <a:cs typeface="+mj-cs"/>
              </a:rPr>
              <a:t>Activity</a:t>
            </a:r>
          </a:p>
        </p:txBody>
      </p:sp>
      <p:sp>
        <p:nvSpPr>
          <p:cNvPr id="2869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3202" y="2807208"/>
            <a:ext cx="257175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a:t>Using the extract from SuperGroup Plc’s comprehensive statement of group income calculate:</a:t>
            </a:r>
          </a:p>
          <a:p>
            <a:pPr marL="342900" indent="-228600">
              <a:lnSpc>
                <a:spcPct val="90000"/>
              </a:lnSpc>
              <a:spcAft>
                <a:spcPts val="600"/>
              </a:spcAft>
              <a:buFont typeface="Arial" panose="020B0604020202020204" pitchFamily="34" charset="0"/>
              <a:buChar char="•"/>
            </a:pPr>
            <a:r>
              <a:rPr lang="en-US" sz="1600"/>
              <a:t>Gross profit margin</a:t>
            </a:r>
          </a:p>
          <a:p>
            <a:pPr marL="342900" indent="-228600">
              <a:lnSpc>
                <a:spcPct val="90000"/>
              </a:lnSpc>
              <a:spcAft>
                <a:spcPts val="600"/>
              </a:spcAft>
              <a:buFont typeface="Arial" panose="020B0604020202020204" pitchFamily="34" charset="0"/>
              <a:buChar char="•"/>
            </a:pPr>
            <a:r>
              <a:rPr lang="en-US" sz="1600"/>
              <a:t>Operating profit margin</a:t>
            </a:r>
          </a:p>
          <a:p>
            <a:pPr marL="342900" indent="-228600">
              <a:lnSpc>
                <a:spcPct val="90000"/>
              </a:lnSpc>
              <a:spcAft>
                <a:spcPts val="600"/>
              </a:spcAft>
              <a:buFont typeface="Arial" panose="020B0604020202020204" pitchFamily="34" charset="0"/>
              <a:buChar char="•"/>
            </a:pPr>
            <a:r>
              <a:rPr lang="en-US" sz="1600"/>
              <a:t>Profit for the year margin</a:t>
            </a:r>
          </a:p>
          <a:p>
            <a:pPr marL="342900"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lang="en-US" sz="1600"/>
              <a:t>Comment on the financial performance of SuperGroup Plc. </a:t>
            </a:r>
          </a:p>
        </p:txBody>
      </p:sp>
      <p:pic>
        <p:nvPicPr>
          <p:cNvPr id="286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766"/>
          <a:stretch/>
        </p:blipFill>
        <p:spPr bwMode="auto">
          <a:xfrm>
            <a:off x="3490722" y="1023409"/>
            <a:ext cx="5177790" cy="48111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771ABB9-E48C-F12F-3D21-E73901671C7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5" name="Picture 4">
            <a:extLst>
              <a:ext uri="{FF2B5EF4-FFF2-40B4-BE49-F238E27FC236}">
                <a16:creationId xmlns:a16="http://schemas.microsoft.com/office/drawing/2014/main" id="{24671578-ED1F-BE5F-88A4-0A41C8ADC9A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6" name="TextBox 5">
            <a:extLst>
              <a:ext uri="{FF2B5EF4-FFF2-40B4-BE49-F238E27FC236}">
                <a16:creationId xmlns:a16="http://schemas.microsoft.com/office/drawing/2014/main" id="{C50BF295-C924-055A-3924-E22A6BEA48C0}"/>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AD0CD0B1-9EC3-6CF1-0859-DC25D3DEB4B9}"/>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86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2"/>
          <p:cNvSpPr>
            <a:spLocks noGrp="1" noChangeArrowheads="1"/>
          </p:cNvSpPr>
          <p:nvPr>
            <p:ph type="title"/>
          </p:nvPr>
        </p:nvSpPr>
        <p:spPr>
          <a:xfrm>
            <a:off x="3415299" y="548464"/>
            <a:ext cx="5098906" cy="1675623"/>
          </a:xfrm>
        </p:spPr>
        <p:txBody>
          <a:bodyPr anchor="b">
            <a:normAutofit/>
          </a:bodyPr>
          <a:lstStyle/>
          <a:p>
            <a:pPr eaLnBrk="1" hangingPunct="1"/>
            <a:r>
              <a:rPr lang="en-GB" altLang="en-US" sz="3500"/>
              <a:t>Analysing profitability</a:t>
            </a:r>
          </a:p>
        </p:txBody>
      </p:sp>
      <p:pic>
        <p:nvPicPr>
          <p:cNvPr id="6150" name="Picture 6149" descr="Graph on document with pen">
            <a:extLst>
              <a:ext uri="{FF2B5EF4-FFF2-40B4-BE49-F238E27FC236}">
                <a16:creationId xmlns:a16="http://schemas.microsoft.com/office/drawing/2014/main" id="{38053D39-12EA-D7D9-430E-DB101824424F}"/>
              </a:ext>
            </a:extLst>
          </p:cNvPr>
          <p:cNvPicPr>
            <a:picLocks noChangeAspect="1"/>
          </p:cNvPicPr>
          <p:nvPr/>
        </p:nvPicPr>
        <p:blipFill rotWithShape="1">
          <a:blip r:embed="rId3"/>
          <a:srcRect l="41731" r="27680" b="-3"/>
          <a:stretch/>
        </p:blipFill>
        <p:spPr>
          <a:xfrm>
            <a:off x="20" y="10"/>
            <a:ext cx="3147352" cy="6857990"/>
          </a:xfrm>
          <a:prstGeom prst="rect">
            <a:avLst/>
          </a:prstGeom>
          <a:effectLst/>
        </p:spPr>
      </p:pic>
      <p:sp>
        <p:nvSpPr>
          <p:cNvPr id="6148" name="Rectangle 3"/>
          <p:cNvSpPr>
            <a:spLocks noGrp="1" noChangeArrowheads="1"/>
          </p:cNvSpPr>
          <p:nvPr>
            <p:ph idx="1"/>
          </p:nvPr>
        </p:nvSpPr>
        <p:spPr>
          <a:xfrm>
            <a:off x="3415300" y="2409830"/>
            <a:ext cx="5098904" cy="4159958"/>
          </a:xfrm>
        </p:spPr>
        <p:txBody>
          <a:bodyPr vert="horz" lIns="91440" tIns="45720" rIns="91440" bIns="45720" rtlCol="0" anchor="t">
            <a:noAutofit/>
          </a:bodyPr>
          <a:lstStyle/>
          <a:p>
            <a:pPr eaLnBrk="1" hangingPunct="1">
              <a:spcBef>
                <a:spcPts val="0"/>
              </a:spcBef>
              <a:spcAft>
                <a:spcPts val="600"/>
              </a:spcAft>
            </a:pPr>
            <a:r>
              <a:rPr lang="en-GB" altLang="en-US" sz="1050" dirty="0"/>
              <a:t>Operating profit margin (OPM) is a measure of a firm’s profitability by looking at the relationship between net profit and sales revenue</a:t>
            </a:r>
            <a:endParaRPr lang="en-GB" altLang="en-US" sz="1050" dirty="0">
              <a:ea typeface="Calibri"/>
              <a:cs typeface="Calibri"/>
            </a:endParaRPr>
          </a:p>
          <a:p>
            <a:pPr eaLnBrk="1" hangingPunct="1">
              <a:spcBef>
                <a:spcPts val="0"/>
              </a:spcBef>
              <a:spcAft>
                <a:spcPts val="600"/>
              </a:spcAft>
            </a:pPr>
            <a:endParaRPr lang="en-GB" altLang="en-US" sz="1050" dirty="0">
              <a:ea typeface="Calibri"/>
              <a:cs typeface="Calibri"/>
            </a:endParaRPr>
          </a:p>
          <a:p>
            <a:pPr>
              <a:spcBef>
                <a:spcPts val="0"/>
              </a:spcBef>
              <a:spcAft>
                <a:spcPts val="600"/>
              </a:spcAft>
            </a:pPr>
            <a:r>
              <a:rPr lang="en-GB" altLang="en-US" sz="1050" dirty="0"/>
              <a:t>If OPM is low or falling this may indicate that a firm </a:t>
            </a:r>
            <a:endParaRPr lang="en-GB" altLang="en-US" sz="1050" dirty="0">
              <a:ea typeface="Calibri"/>
              <a:cs typeface="Calibri"/>
            </a:endParaRPr>
          </a:p>
          <a:p>
            <a:pPr eaLnBrk="1" hangingPunct="1">
              <a:spcBef>
                <a:spcPts val="0"/>
              </a:spcBef>
              <a:spcAft>
                <a:spcPts val="600"/>
              </a:spcAft>
            </a:pPr>
            <a:r>
              <a:rPr lang="en-GB" altLang="en-US" sz="1050" dirty="0"/>
              <a:t>is not managing its expenses effectively e.g. wages are increasing or overheads are going up</a:t>
            </a:r>
            <a:endParaRPr lang="en-GB" altLang="en-US" sz="1050" dirty="0">
              <a:ea typeface="Calibri"/>
              <a:cs typeface="Calibri"/>
            </a:endParaRPr>
          </a:p>
          <a:p>
            <a:pPr lvl="1">
              <a:spcBef>
                <a:spcPts val="0"/>
              </a:spcBef>
              <a:spcAft>
                <a:spcPts val="600"/>
              </a:spcAft>
            </a:pPr>
            <a:r>
              <a:rPr lang="en-GB" altLang="en-US" sz="1050" dirty="0"/>
              <a:t>sales are in decline</a:t>
            </a:r>
            <a:endParaRPr lang="en-GB" altLang="en-US" sz="1050" dirty="0">
              <a:ea typeface="Calibri"/>
              <a:cs typeface="Calibri"/>
            </a:endParaRPr>
          </a:p>
          <a:p>
            <a:pPr marL="457200" lvl="1" indent="0">
              <a:spcBef>
                <a:spcPts val="0"/>
              </a:spcBef>
              <a:spcAft>
                <a:spcPts val="600"/>
              </a:spcAft>
              <a:buNone/>
            </a:pPr>
            <a:endParaRPr lang="en-GB" altLang="en-US" sz="1050" dirty="0">
              <a:ea typeface="Calibri"/>
              <a:cs typeface="Calibri"/>
            </a:endParaRPr>
          </a:p>
          <a:p>
            <a:pPr eaLnBrk="1" hangingPunct="1">
              <a:spcBef>
                <a:spcPts val="0"/>
              </a:spcBef>
              <a:spcAft>
                <a:spcPts val="600"/>
              </a:spcAft>
            </a:pPr>
            <a:r>
              <a:rPr lang="en-GB" altLang="en-US" sz="1050" dirty="0"/>
              <a:t>Calculated as:</a:t>
            </a:r>
            <a:endParaRPr lang="en-GB" altLang="en-US" sz="1050" dirty="0">
              <a:ea typeface="Calibri"/>
              <a:cs typeface="Calibri"/>
            </a:endParaRPr>
          </a:p>
          <a:p>
            <a:pPr lvl="1">
              <a:spcBef>
                <a:spcPts val="0"/>
              </a:spcBef>
              <a:spcAft>
                <a:spcPts val="600"/>
              </a:spcAft>
            </a:pPr>
            <a:r>
              <a:rPr lang="en-GB" altLang="en-US" sz="1050" u="sng" dirty="0"/>
              <a:t>Operating  profit </a:t>
            </a:r>
            <a:r>
              <a:rPr lang="en-GB" altLang="en-US" sz="1050" dirty="0"/>
              <a:t>         x 100</a:t>
            </a:r>
            <a:endParaRPr lang="en-GB" altLang="en-US" sz="1050" dirty="0">
              <a:ea typeface="Calibri"/>
              <a:cs typeface="Calibri"/>
            </a:endParaRPr>
          </a:p>
          <a:p>
            <a:pPr marL="457200" lvl="1" indent="0">
              <a:spcBef>
                <a:spcPts val="0"/>
              </a:spcBef>
              <a:spcAft>
                <a:spcPts val="600"/>
              </a:spcAft>
              <a:buNone/>
            </a:pPr>
            <a:r>
              <a:rPr lang="en-GB" altLang="en-US" sz="1050" dirty="0"/>
              <a:t>      Sales revenue</a:t>
            </a:r>
            <a:endParaRPr lang="en-GB" altLang="en-US" sz="1050" dirty="0">
              <a:ea typeface="Calibri"/>
              <a:cs typeface="Calibri"/>
            </a:endParaRPr>
          </a:p>
          <a:p>
            <a:pPr marL="457200" lvl="1" indent="0" eaLnBrk="1" hangingPunct="1">
              <a:spcBef>
                <a:spcPts val="0"/>
              </a:spcBef>
              <a:spcAft>
                <a:spcPts val="600"/>
              </a:spcAft>
              <a:buNone/>
            </a:pPr>
            <a:endParaRPr lang="en-GB" altLang="en-US" sz="1050" dirty="0">
              <a:ea typeface="Calibri"/>
              <a:cs typeface="Calibri"/>
            </a:endParaRPr>
          </a:p>
          <a:p>
            <a:pPr eaLnBrk="1" hangingPunct="1">
              <a:spcBef>
                <a:spcPts val="0"/>
              </a:spcBef>
              <a:spcAft>
                <a:spcPts val="600"/>
              </a:spcAft>
            </a:pPr>
            <a:r>
              <a:rPr lang="en-GB" altLang="en-US" sz="1050" dirty="0"/>
              <a:t>Example:</a:t>
            </a:r>
            <a:endParaRPr lang="en-GB" altLang="en-US" sz="1050" dirty="0">
              <a:ea typeface="Calibri"/>
              <a:cs typeface="Calibri"/>
            </a:endParaRPr>
          </a:p>
          <a:p>
            <a:pPr lvl="1">
              <a:spcBef>
                <a:spcPts val="0"/>
              </a:spcBef>
              <a:spcAft>
                <a:spcPts val="600"/>
              </a:spcAft>
            </a:pPr>
            <a:r>
              <a:rPr lang="en-GB" altLang="en-US" sz="1050" dirty="0"/>
              <a:t>Sales revenue  =  £35 000</a:t>
            </a:r>
            <a:endParaRPr lang="en-GB" altLang="en-US" sz="1050" dirty="0">
              <a:ea typeface="Calibri"/>
              <a:cs typeface="Calibri"/>
            </a:endParaRPr>
          </a:p>
          <a:p>
            <a:pPr lvl="1">
              <a:spcBef>
                <a:spcPts val="0"/>
              </a:spcBef>
              <a:spcAft>
                <a:spcPts val="600"/>
              </a:spcAft>
            </a:pPr>
            <a:r>
              <a:rPr lang="en-GB" altLang="en-US" sz="1050" dirty="0"/>
              <a:t>Gross profit  =  £19 250</a:t>
            </a:r>
            <a:endParaRPr lang="en-GB" altLang="en-US" sz="1050" dirty="0">
              <a:ea typeface="Calibri"/>
              <a:cs typeface="Calibri"/>
            </a:endParaRPr>
          </a:p>
          <a:p>
            <a:pPr lvl="1">
              <a:spcBef>
                <a:spcPts val="0"/>
              </a:spcBef>
              <a:spcAft>
                <a:spcPts val="600"/>
              </a:spcAft>
            </a:pPr>
            <a:r>
              <a:rPr lang="en-GB" altLang="en-US" sz="1050" dirty="0"/>
              <a:t>Expenses	  =  £ 5 950</a:t>
            </a:r>
            <a:endParaRPr lang="en-GB" altLang="en-US" sz="1050" dirty="0">
              <a:ea typeface="Calibri"/>
              <a:cs typeface="Calibri"/>
            </a:endParaRPr>
          </a:p>
          <a:p>
            <a:pPr lvl="1">
              <a:spcBef>
                <a:spcPts val="0"/>
              </a:spcBef>
              <a:spcAft>
                <a:spcPts val="600"/>
              </a:spcAft>
            </a:pPr>
            <a:r>
              <a:rPr lang="en-GB" altLang="en-US" sz="1050" dirty="0"/>
              <a:t>Operating profit 	 =  £13 300</a:t>
            </a:r>
            <a:endParaRPr lang="en-GB" altLang="en-US" sz="1050" dirty="0">
              <a:ea typeface="Calibri"/>
              <a:cs typeface="Calibri"/>
            </a:endParaRPr>
          </a:p>
          <a:p>
            <a:pPr lvl="1">
              <a:spcBef>
                <a:spcPts val="0"/>
              </a:spcBef>
              <a:spcAft>
                <a:spcPts val="600"/>
              </a:spcAft>
            </a:pPr>
            <a:r>
              <a:rPr lang="en-GB" altLang="en-US" sz="1050" dirty="0"/>
              <a:t>Operating profit margin  =  £13 300/£35 000 x 100    =  38%</a:t>
            </a:r>
            <a:endParaRPr lang="en-GB" altLang="en-US" sz="1050" dirty="0">
              <a:ea typeface="Calibri" panose="020F0502020204030204"/>
              <a:cs typeface="Calibri" panose="020F0502020204030204"/>
            </a:endParaRPr>
          </a:p>
        </p:txBody>
      </p:sp>
      <p:pic>
        <p:nvPicPr>
          <p:cNvPr id="2" name="Picture 1">
            <a:extLst>
              <a:ext uri="{FF2B5EF4-FFF2-40B4-BE49-F238E27FC236}">
                <a16:creationId xmlns:a16="http://schemas.microsoft.com/office/drawing/2014/main" id="{B9C9EA05-2C30-A77C-60CC-131B990AE94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7D5EE8BA-D053-527A-B2C7-4827023D2E7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8F491C08-4C0B-E91B-B062-FF1007FD9729}"/>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7AF50463-581F-36FF-7F2D-CD0CCE9C34A2}"/>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3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0" name="Rectangle 615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Rectangle 616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2"/>
          <p:cNvSpPr>
            <a:spLocks noGrp="1" noChangeArrowheads="1"/>
          </p:cNvSpPr>
          <p:nvPr>
            <p:ph type="title"/>
          </p:nvPr>
        </p:nvSpPr>
        <p:spPr>
          <a:xfrm>
            <a:off x="831395" y="965418"/>
            <a:ext cx="7018398" cy="1041901"/>
          </a:xfrm>
        </p:spPr>
        <p:txBody>
          <a:bodyPr vert="horz" lIns="91440" tIns="45720" rIns="91440" bIns="45720" rtlCol="0" anchor="ctr">
            <a:normAutofit/>
          </a:bodyPr>
          <a:lstStyle/>
          <a:p>
            <a:pPr defTabSz="914400"/>
            <a:r>
              <a:rPr lang="en-US" altLang="en-US" sz="3500" kern="1200" dirty="0">
                <a:latin typeface="+mj-lt"/>
                <a:ea typeface="+mj-ea"/>
                <a:cs typeface="+mj-cs"/>
              </a:rPr>
              <a:t>Analysing profitability</a:t>
            </a:r>
          </a:p>
        </p:txBody>
      </p:sp>
      <p:sp>
        <p:nvSpPr>
          <p:cNvPr id="6148" name="Rectangle 3"/>
          <p:cNvSpPr>
            <a:spLocks noGrp="1" noChangeArrowheads="1"/>
          </p:cNvSpPr>
          <p:nvPr>
            <p:ph idx="1"/>
          </p:nvPr>
        </p:nvSpPr>
        <p:spPr>
          <a:xfrm>
            <a:off x="1052621" y="2000879"/>
            <a:ext cx="7074169" cy="3658612"/>
          </a:xfrm>
        </p:spPr>
        <p:txBody>
          <a:bodyPr vert="horz" lIns="91440" tIns="45720" rIns="91440" bIns="45720" rtlCol="0" anchor="t">
            <a:noAutofit/>
          </a:bodyPr>
          <a:lstStyle/>
          <a:p>
            <a:pPr indent="-228600" defTabSz="914400">
              <a:spcBef>
                <a:spcPts val="0"/>
              </a:spcBef>
              <a:spcAft>
                <a:spcPts val="600"/>
              </a:spcAft>
            </a:pPr>
            <a:r>
              <a:rPr lang="en-US" altLang="en-US" sz="1000" dirty="0"/>
              <a:t>Profit for the year (net profit)margin is a measure of a firm’s profitability by looking at the relationship between profit for the year and sales revenue</a:t>
            </a:r>
            <a:endParaRPr lang="en-US" sz="1000" dirty="0">
              <a:ea typeface="Calibri"/>
              <a:cs typeface="Calibri"/>
            </a:endParaRPr>
          </a:p>
          <a:p>
            <a:pPr indent="-228600" defTabSz="914400">
              <a:spcBef>
                <a:spcPts val="0"/>
              </a:spcBef>
              <a:spcAft>
                <a:spcPts val="600"/>
              </a:spcAft>
            </a:pPr>
            <a:r>
              <a:rPr lang="en-US" altLang="en-US" sz="1000" dirty="0"/>
              <a:t>If the profit for the year margin is low or falling this may indicate that a firm </a:t>
            </a:r>
            <a:endParaRPr lang="en-US" altLang="en-US" sz="1000" dirty="0">
              <a:ea typeface="Calibri"/>
              <a:cs typeface="Calibri"/>
            </a:endParaRPr>
          </a:p>
          <a:p>
            <a:pPr lvl="1" indent="-228600" defTabSz="914400">
              <a:spcBef>
                <a:spcPts val="0"/>
              </a:spcBef>
              <a:spcAft>
                <a:spcPts val="600"/>
              </a:spcAft>
            </a:pPr>
            <a:r>
              <a:rPr lang="en-US" altLang="en-US" sz="1000" dirty="0"/>
              <a:t>gross profit or operating profit are in decline</a:t>
            </a:r>
            <a:endParaRPr lang="en-US" altLang="en-US" sz="1000" dirty="0">
              <a:ea typeface="Calibri"/>
              <a:cs typeface="Calibri"/>
            </a:endParaRPr>
          </a:p>
          <a:p>
            <a:pPr lvl="1" indent="-228600" defTabSz="914400">
              <a:spcBef>
                <a:spcPts val="0"/>
              </a:spcBef>
              <a:spcAft>
                <a:spcPts val="600"/>
              </a:spcAft>
            </a:pPr>
            <a:r>
              <a:rPr lang="en-US" altLang="en-US" sz="1000" dirty="0"/>
              <a:t>interest rates have changed</a:t>
            </a:r>
            <a:endParaRPr lang="en-US" altLang="en-US" sz="1000" dirty="0">
              <a:ea typeface="Calibri"/>
              <a:cs typeface="Calibri"/>
            </a:endParaRPr>
          </a:p>
          <a:p>
            <a:pPr lvl="1" indent="-228600" defTabSz="914400">
              <a:spcBef>
                <a:spcPts val="0"/>
              </a:spcBef>
              <a:spcAft>
                <a:spcPts val="600"/>
              </a:spcAft>
            </a:pPr>
            <a:r>
              <a:rPr lang="en-US" altLang="en-US" sz="1000" dirty="0"/>
              <a:t>taxation rates have changed</a:t>
            </a:r>
            <a:endParaRPr lang="en-US" altLang="en-US" sz="1000" dirty="0">
              <a:ea typeface="Calibri"/>
              <a:cs typeface="Calibri"/>
            </a:endParaRPr>
          </a:p>
          <a:p>
            <a:pPr indent="-228600" defTabSz="914400">
              <a:spcBef>
                <a:spcPts val="0"/>
              </a:spcBef>
              <a:spcAft>
                <a:spcPts val="600"/>
              </a:spcAft>
            </a:pPr>
            <a:r>
              <a:rPr lang="en-US" altLang="en-US" sz="1000" dirty="0"/>
              <a:t>Calculated as:</a:t>
            </a:r>
            <a:endParaRPr lang="en-US" altLang="en-US" sz="1000" dirty="0">
              <a:ea typeface="Calibri"/>
              <a:cs typeface="Calibri"/>
            </a:endParaRPr>
          </a:p>
          <a:p>
            <a:pPr lvl="1" indent="-228600" defTabSz="914400">
              <a:spcBef>
                <a:spcPts val="0"/>
              </a:spcBef>
              <a:spcAft>
                <a:spcPts val="600"/>
              </a:spcAft>
            </a:pPr>
            <a:r>
              <a:rPr lang="en-US" altLang="en-US" sz="1000" u="sng" dirty="0"/>
              <a:t>Profit for the year </a:t>
            </a:r>
            <a:r>
              <a:rPr lang="en-US" altLang="en-US" sz="1000" dirty="0"/>
              <a:t>         x 100</a:t>
            </a:r>
          </a:p>
          <a:p>
            <a:pPr marL="228600" lvl="1" indent="0" defTabSz="914400">
              <a:spcBef>
                <a:spcPts val="0"/>
              </a:spcBef>
              <a:spcAft>
                <a:spcPts val="600"/>
              </a:spcAft>
              <a:buNone/>
            </a:pPr>
            <a:r>
              <a:rPr lang="en-US" altLang="en-US" sz="1000" dirty="0"/>
              <a:t>              Sales revenue</a:t>
            </a:r>
            <a:endParaRPr lang="en-US" altLang="en-US" sz="1000" dirty="0">
              <a:ea typeface="Calibri"/>
              <a:cs typeface="Calibri"/>
            </a:endParaRPr>
          </a:p>
          <a:p>
            <a:pPr marL="457200" lvl="1" indent="-228600" defTabSz="914400">
              <a:spcBef>
                <a:spcPts val="0"/>
              </a:spcBef>
              <a:spcAft>
                <a:spcPts val="600"/>
              </a:spcAft>
            </a:pPr>
            <a:endParaRPr lang="en-US" altLang="en-US" sz="1000" dirty="0">
              <a:ea typeface="Calibri"/>
              <a:cs typeface="Calibri"/>
            </a:endParaRPr>
          </a:p>
          <a:p>
            <a:pPr indent="-228600" defTabSz="914400">
              <a:spcBef>
                <a:spcPts val="0"/>
              </a:spcBef>
              <a:spcAft>
                <a:spcPts val="600"/>
              </a:spcAft>
            </a:pPr>
            <a:r>
              <a:rPr lang="en-US" altLang="en-US" sz="1000" dirty="0"/>
              <a:t>Example:</a:t>
            </a:r>
            <a:endParaRPr lang="en-US" altLang="en-US" sz="1000" dirty="0">
              <a:ea typeface="Calibri"/>
              <a:cs typeface="Calibri"/>
            </a:endParaRPr>
          </a:p>
          <a:p>
            <a:pPr lvl="1" indent="-228600" defTabSz="914400">
              <a:spcBef>
                <a:spcPts val="0"/>
              </a:spcBef>
              <a:spcAft>
                <a:spcPts val="600"/>
              </a:spcAft>
            </a:pPr>
            <a:r>
              <a:rPr lang="en-US" altLang="en-US" sz="1000" dirty="0"/>
              <a:t>Sales revenue    =  £35 000</a:t>
            </a:r>
            <a:endParaRPr lang="en-US" altLang="en-US" sz="1000" dirty="0">
              <a:ea typeface="Calibri"/>
              <a:cs typeface="Calibri"/>
            </a:endParaRPr>
          </a:p>
          <a:p>
            <a:pPr lvl="1" indent="-228600" defTabSz="914400">
              <a:spcBef>
                <a:spcPts val="0"/>
              </a:spcBef>
              <a:spcAft>
                <a:spcPts val="600"/>
              </a:spcAft>
            </a:pPr>
            <a:r>
              <a:rPr lang="en-US" altLang="en-US" sz="1000" dirty="0"/>
              <a:t>Operating profit 	    =  £13 300</a:t>
            </a:r>
            <a:endParaRPr lang="en-US" altLang="en-US" sz="1000" dirty="0">
              <a:ea typeface="Calibri"/>
              <a:cs typeface="Calibri"/>
            </a:endParaRPr>
          </a:p>
          <a:p>
            <a:pPr lvl="1" indent="-228600" defTabSz="914400">
              <a:spcBef>
                <a:spcPts val="0"/>
              </a:spcBef>
              <a:spcAft>
                <a:spcPts val="600"/>
              </a:spcAft>
            </a:pPr>
            <a:r>
              <a:rPr lang="en-US" altLang="en-US" sz="1000" dirty="0"/>
              <a:t>Interest charges	    =  £  1 950</a:t>
            </a:r>
            <a:endParaRPr lang="en-US" altLang="en-US" sz="1000" dirty="0">
              <a:ea typeface="Calibri"/>
              <a:cs typeface="Calibri"/>
            </a:endParaRPr>
          </a:p>
          <a:p>
            <a:pPr lvl="1" indent="-228600" defTabSz="914400">
              <a:spcBef>
                <a:spcPts val="0"/>
              </a:spcBef>
              <a:spcAft>
                <a:spcPts val="600"/>
              </a:spcAft>
            </a:pPr>
            <a:r>
              <a:rPr lang="en-US" altLang="en-US" sz="1000" dirty="0"/>
              <a:t>Taxation paid	    =  £  2 600</a:t>
            </a:r>
            <a:endParaRPr lang="en-US" altLang="en-US" sz="1000" dirty="0">
              <a:ea typeface="Calibri"/>
              <a:cs typeface="Calibri"/>
            </a:endParaRPr>
          </a:p>
          <a:p>
            <a:pPr lvl="1" indent="-228600" defTabSz="914400">
              <a:spcBef>
                <a:spcPts val="0"/>
              </a:spcBef>
              <a:spcAft>
                <a:spcPts val="600"/>
              </a:spcAft>
            </a:pPr>
            <a:r>
              <a:rPr lang="en-US" altLang="en-US" sz="1000" dirty="0"/>
              <a:t>Profit for the year            =  £  8 750 (£13 300 – £1 950 - £2600)	</a:t>
            </a:r>
            <a:endParaRPr lang="en-US" altLang="en-US" sz="1000" dirty="0">
              <a:ea typeface="Calibri"/>
              <a:cs typeface="Calibri"/>
            </a:endParaRPr>
          </a:p>
          <a:p>
            <a:pPr lvl="1" indent="-228600" defTabSz="914400">
              <a:spcBef>
                <a:spcPts val="0"/>
              </a:spcBef>
              <a:spcAft>
                <a:spcPts val="600"/>
              </a:spcAft>
            </a:pPr>
            <a:r>
              <a:rPr lang="en-US" altLang="en-US" sz="1000" dirty="0"/>
              <a:t>Profit for the year margin  =  £  8 750/£35 000 x 100       =  25%</a:t>
            </a:r>
            <a:endParaRPr lang="en-US" altLang="en-US" sz="800" dirty="0">
              <a:ea typeface="Calibri"/>
              <a:cs typeface="Calibri"/>
            </a:endParaRPr>
          </a:p>
        </p:txBody>
      </p:sp>
      <p:pic>
        <p:nvPicPr>
          <p:cNvPr id="2" name="Picture 1">
            <a:extLst>
              <a:ext uri="{FF2B5EF4-FFF2-40B4-BE49-F238E27FC236}">
                <a16:creationId xmlns:a16="http://schemas.microsoft.com/office/drawing/2014/main" id="{EFB44305-8694-680C-BCE3-0621FB80F81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736C8D84-06FE-C89C-EC5F-FA770E8DCC2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5FF7DFA3-7966-A452-F78D-BFF9BCCF0EF0}"/>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8D1BF7B5-6FFD-D064-1130-9B59EBF2CEB9}"/>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05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4" name="Rectangle 11273">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Rectangle 11275">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11269" descr="Desk with productivity items">
            <a:extLst>
              <a:ext uri="{FF2B5EF4-FFF2-40B4-BE49-F238E27FC236}">
                <a16:creationId xmlns:a16="http://schemas.microsoft.com/office/drawing/2014/main" id="{314019AD-C84F-494B-8ADC-FD272040695D}"/>
              </a:ext>
            </a:extLst>
          </p:cNvPr>
          <p:cNvPicPr>
            <a:picLocks noChangeAspect="1"/>
          </p:cNvPicPr>
          <p:nvPr/>
        </p:nvPicPr>
        <p:blipFill rotWithShape="1">
          <a:blip r:embed="rId3"/>
          <a:srcRect l="42800" r="26412"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11267" name="Rectangle 2"/>
          <p:cNvSpPr>
            <a:spLocks noGrp="1" noChangeArrowheads="1"/>
          </p:cNvSpPr>
          <p:nvPr>
            <p:ph type="title"/>
          </p:nvPr>
        </p:nvSpPr>
        <p:spPr>
          <a:xfrm>
            <a:off x="852775" y="609600"/>
            <a:ext cx="5123391" cy="1322887"/>
          </a:xfrm>
        </p:spPr>
        <p:txBody>
          <a:bodyPr>
            <a:normAutofit/>
          </a:bodyPr>
          <a:lstStyle/>
          <a:p>
            <a:pPr eaLnBrk="1" hangingPunct="1"/>
            <a:r>
              <a:rPr lang="en-GB" altLang="en-US"/>
              <a:t>Methods of improving profits and profitability</a:t>
            </a:r>
          </a:p>
        </p:txBody>
      </p:sp>
      <p:sp>
        <p:nvSpPr>
          <p:cNvPr id="11268" name="Rectangle 3"/>
          <p:cNvSpPr>
            <a:spLocks noGrp="1" noChangeArrowheads="1"/>
          </p:cNvSpPr>
          <p:nvPr>
            <p:ph idx="1"/>
          </p:nvPr>
        </p:nvSpPr>
        <p:spPr>
          <a:xfrm>
            <a:off x="852776" y="2194102"/>
            <a:ext cx="4887162" cy="3908585"/>
          </a:xfrm>
        </p:spPr>
        <p:txBody>
          <a:bodyPr>
            <a:normAutofit/>
          </a:bodyPr>
          <a:lstStyle/>
          <a:p>
            <a:pPr eaLnBrk="1" hangingPunct="1"/>
            <a:r>
              <a:rPr lang="en-GB" altLang="en-US" sz="1700"/>
              <a:t>Increasing profitability is often a major aim for growing businesses</a:t>
            </a:r>
          </a:p>
          <a:p>
            <a:pPr eaLnBrk="1" hangingPunct="1"/>
            <a:r>
              <a:rPr lang="en-GB" altLang="en-US" sz="1700"/>
              <a:t>There are several ways in which this can be achieved</a:t>
            </a:r>
          </a:p>
          <a:p>
            <a:pPr lvl="1" eaLnBrk="1" hangingPunct="1"/>
            <a:r>
              <a:rPr lang="en-GB" altLang="en-US" sz="1700"/>
              <a:t>Sell the same quantity but at a higher price</a:t>
            </a:r>
          </a:p>
          <a:p>
            <a:pPr lvl="1" eaLnBrk="1" hangingPunct="1"/>
            <a:r>
              <a:rPr lang="en-GB" altLang="en-US" sz="1700"/>
              <a:t>Sell more at the current price</a:t>
            </a:r>
          </a:p>
          <a:p>
            <a:pPr lvl="1" eaLnBrk="1" hangingPunct="1"/>
            <a:r>
              <a:rPr lang="en-GB" altLang="en-US" sz="1700"/>
              <a:t>Sell the same at the same price but reduce costs</a:t>
            </a:r>
          </a:p>
          <a:p>
            <a:pPr eaLnBrk="1" hangingPunct="1"/>
            <a:r>
              <a:rPr lang="en-GB" altLang="en-US" sz="1700"/>
              <a:t>Businesses are not limited to one of these options but must realise each option has knock on implications</a:t>
            </a:r>
          </a:p>
        </p:txBody>
      </p:sp>
      <p:pic>
        <p:nvPicPr>
          <p:cNvPr id="2" name="Picture 1">
            <a:extLst>
              <a:ext uri="{FF2B5EF4-FFF2-40B4-BE49-F238E27FC236}">
                <a16:creationId xmlns:a16="http://schemas.microsoft.com/office/drawing/2014/main" id="{5B54AB3A-4C61-67D9-464C-C614BFFC072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1F542E96-6369-79A4-F6F9-C5F40B19124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E977549D-9A14-27B2-81C9-8A2C07920925}"/>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3BE48512-A6DE-0C6D-DA9D-D5719EF46267}"/>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9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8" name="Rectangle 12297">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Rectangle 12299">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12293" descr="Abstract blurred background of department store">
            <a:extLst>
              <a:ext uri="{FF2B5EF4-FFF2-40B4-BE49-F238E27FC236}">
                <a16:creationId xmlns:a16="http://schemas.microsoft.com/office/drawing/2014/main" id="{6EDA6388-A1EE-4A75-5B22-42BED884782F}"/>
              </a:ext>
            </a:extLst>
          </p:cNvPr>
          <p:cNvPicPr>
            <a:picLocks noChangeAspect="1"/>
          </p:cNvPicPr>
          <p:nvPr/>
        </p:nvPicPr>
        <p:blipFill rotWithShape="1">
          <a:blip r:embed="rId3"/>
          <a:srcRect l="28870" r="40341"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12291" name="Rectangle 2"/>
          <p:cNvSpPr>
            <a:spLocks noGrp="1" noChangeArrowheads="1"/>
          </p:cNvSpPr>
          <p:nvPr>
            <p:ph type="title"/>
          </p:nvPr>
        </p:nvSpPr>
        <p:spPr>
          <a:xfrm>
            <a:off x="852775" y="609600"/>
            <a:ext cx="5123391" cy="1322887"/>
          </a:xfrm>
        </p:spPr>
        <p:txBody>
          <a:bodyPr>
            <a:normAutofit/>
          </a:bodyPr>
          <a:lstStyle/>
          <a:p>
            <a:pPr eaLnBrk="1" hangingPunct="1"/>
            <a:r>
              <a:rPr lang="en-GB" altLang="en-US"/>
              <a:t>Methods of improving profit / profitability</a:t>
            </a:r>
          </a:p>
        </p:txBody>
      </p:sp>
      <p:sp>
        <p:nvSpPr>
          <p:cNvPr id="12292" name="Rectangle 3"/>
          <p:cNvSpPr>
            <a:spLocks noGrp="1" noChangeArrowheads="1"/>
          </p:cNvSpPr>
          <p:nvPr>
            <p:ph idx="1"/>
          </p:nvPr>
        </p:nvSpPr>
        <p:spPr>
          <a:xfrm>
            <a:off x="852776" y="2194102"/>
            <a:ext cx="4887162" cy="3908585"/>
          </a:xfrm>
        </p:spPr>
        <p:txBody>
          <a:bodyPr>
            <a:normAutofit/>
          </a:bodyPr>
          <a:lstStyle/>
          <a:p>
            <a:pPr eaLnBrk="1" hangingPunct="1">
              <a:spcBef>
                <a:spcPts val="0"/>
              </a:spcBef>
            </a:pPr>
            <a:r>
              <a:rPr lang="en-GB" altLang="en-US" sz="1600"/>
              <a:t>Sell the same amount at a higher price</a:t>
            </a:r>
          </a:p>
          <a:p>
            <a:pPr lvl="1" eaLnBrk="1" hangingPunct="1">
              <a:spcBef>
                <a:spcPts val="0"/>
              </a:spcBef>
            </a:pPr>
            <a:r>
              <a:rPr lang="en-GB" altLang="en-US" sz="1600"/>
              <a:t>How?</a:t>
            </a:r>
          </a:p>
          <a:p>
            <a:pPr lvl="2" eaLnBrk="1" hangingPunct="1">
              <a:spcBef>
                <a:spcPts val="0"/>
              </a:spcBef>
            </a:pPr>
            <a:r>
              <a:rPr lang="en-GB" altLang="en-US" sz="1600"/>
              <a:t>Will you lose customers?</a:t>
            </a:r>
          </a:p>
          <a:p>
            <a:pPr lvl="3" eaLnBrk="1" hangingPunct="1">
              <a:spcBef>
                <a:spcPts val="0"/>
              </a:spcBef>
            </a:pPr>
            <a:r>
              <a:rPr lang="en-GB" altLang="en-US" sz="1600"/>
              <a:t>What price do competitors charge?</a:t>
            </a:r>
          </a:p>
          <a:p>
            <a:pPr lvl="3" eaLnBrk="1" hangingPunct="1">
              <a:spcBef>
                <a:spcPts val="0"/>
              </a:spcBef>
            </a:pPr>
            <a:r>
              <a:rPr lang="en-GB" altLang="en-US" sz="1600"/>
              <a:t>How loyal are your customers?</a:t>
            </a:r>
          </a:p>
          <a:p>
            <a:pPr lvl="2" eaLnBrk="1" hangingPunct="1">
              <a:spcBef>
                <a:spcPts val="0"/>
              </a:spcBef>
            </a:pPr>
            <a:r>
              <a:rPr lang="en-GB" altLang="en-US" sz="1600"/>
              <a:t>Will you have to spend more on maintaining brand image?</a:t>
            </a:r>
          </a:p>
          <a:p>
            <a:pPr lvl="1">
              <a:spcBef>
                <a:spcPts val="0"/>
              </a:spcBef>
            </a:pPr>
            <a:r>
              <a:rPr lang="en-GB" altLang="en-US" sz="1600"/>
              <a:t>Example:</a:t>
            </a:r>
          </a:p>
          <a:p>
            <a:pPr lvl="2">
              <a:spcBef>
                <a:spcPts val="0"/>
              </a:spcBef>
            </a:pPr>
            <a:r>
              <a:rPr lang="en-GB" altLang="en-US" sz="1600"/>
              <a:t>Currently sell 1000 units at £45 </a:t>
            </a:r>
          </a:p>
          <a:p>
            <a:pPr lvl="2">
              <a:spcBef>
                <a:spcPts val="0"/>
              </a:spcBef>
            </a:pPr>
            <a:r>
              <a:rPr lang="en-GB" altLang="en-US" sz="1600"/>
              <a:t>Sales revenue = £45000</a:t>
            </a:r>
          </a:p>
          <a:p>
            <a:pPr lvl="2">
              <a:spcBef>
                <a:spcPts val="0"/>
              </a:spcBef>
            </a:pPr>
            <a:r>
              <a:rPr lang="en-GB" altLang="en-US" sz="1600"/>
              <a:t>Cost of sales plus expenses = £35000</a:t>
            </a:r>
          </a:p>
          <a:p>
            <a:pPr lvl="2">
              <a:spcBef>
                <a:spcPts val="0"/>
              </a:spcBef>
            </a:pPr>
            <a:r>
              <a:rPr lang="en-GB" altLang="en-US" sz="1600"/>
              <a:t>Operating profit = £10000</a:t>
            </a:r>
          </a:p>
          <a:p>
            <a:pPr lvl="2">
              <a:spcBef>
                <a:spcPts val="0"/>
              </a:spcBef>
            </a:pPr>
            <a:r>
              <a:rPr lang="en-GB" altLang="en-US" sz="1600"/>
              <a:t>Operating profit margin = 22%</a:t>
            </a:r>
          </a:p>
          <a:p>
            <a:pPr lvl="2">
              <a:spcBef>
                <a:spcPts val="0"/>
              </a:spcBef>
            </a:pPr>
            <a:r>
              <a:rPr lang="en-GB" altLang="en-US" sz="1600"/>
              <a:t>What would be the operating profit margin if price was increased to £48 but all other figures stayed the same?</a:t>
            </a:r>
          </a:p>
          <a:p>
            <a:pPr lvl="1">
              <a:spcBef>
                <a:spcPts val="0"/>
              </a:spcBef>
            </a:pPr>
            <a:r>
              <a:rPr lang="en-GB" altLang="en-US" sz="1600"/>
              <a:t>Why might this be difficult to achieve?</a:t>
            </a:r>
          </a:p>
          <a:p>
            <a:pPr lvl="1"/>
            <a:endParaRPr lang="en-GB" altLang="en-US" sz="1600"/>
          </a:p>
          <a:p>
            <a:pPr lvl="2"/>
            <a:endParaRPr lang="en-GB" altLang="en-US" sz="1600"/>
          </a:p>
        </p:txBody>
      </p:sp>
      <p:pic>
        <p:nvPicPr>
          <p:cNvPr id="2" name="Picture 1">
            <a:extLst>
              <a:ext uri="{FF2B5EF4-FFF2-40B4-BE49-F238E27FC236}">
                <a16:creationId xmlns:a16="http://schemas.microsoft.com/office/drawing/2014/main" id="{9041C322-512D-7814-791B-013D34FAF0E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F27CB8CC-EB08-41F1-7DA1-437D671A536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5FAE6016-0B85-63A6-BE8C-DC913535D1B7}"/>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0B5B4F9E-6845-5DE3-3C27-3C31EADB6171}"/>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20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2" name="Rectangle 1332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a:spLocks noGrp="1" noChangeArrowheads="1"/>
          </p:cNvSpPr>
          <p:nvPr>
            <p:ph type="title"/>
          </p:nvPr>
        </p:nvSpPr>
        <p:spPr>
          <a:xfrm>
            <a:off x="628650" y="365125"/>
            <a:ext cx="3938487" cy="1807305"/>
          </a:xfrm>
        </p:spPr>
        <p:txBody>
          <a:bodyPr>
            <a:normAutofit/>
          </a:bodyPr>
          <a:lstStyle/>
          <a:p>
            <a:pPr eaLnBrk="1" hangingPunct="1"/>
            <a:r>
              <a:rPr lang="en-GB" altLang="en-US"/>
              <a:t>Methods of improving profits and profitability</a:t>
            </a:r>
          </a:p>
        </p:txBody>
      </p:sp>
      <p:sp>
        <p:nvSpPr>
          <p:cNvPr id="13316" name="Rectangle 3"/>
          <p:cNvSpPr>
            <a:spLocks noGrp="1" noChangeArrowheads="1"/>
          </p:cNvSpPr>
          <p:nvPr>
            <p:ph idx="1"/>
          </p:nvPr>
        </p:nvSpPr>
        <p:spPr>
          <a:xfrm>
            <a:off x="628650" y="2333297"/>
            <a:ext cx="3464715" cy="3843666"/>
          </a:xfrm>
        </p:spPr>
        <p:txBody>
          <a:bodyPr>
            <a:normAutofit/>
          </a:bodyPr>
          <a:lstStyle/>
          <a:p>
            <a:pPr eaLnBrk="1" hangingPunct="1"/>
            <a:r>
              <a:rPr lang="en-GB" altLang="en-US" sz="1600"/>
              <a:t>Sell more at the current price</a:t>
            </a:r>
          </a:p>
          <a:p>
            <a:pPr lvl="1" eaLnBrk="1" hangingPunct="1"/>
            <a:r>
              <a:rPr lang="en-GB" altLang="en-US" sz="1600"/>
              <a:t>How?</a:t>
            </a:r>
          </a:p>
          <a:p>
            <a:pPr lvl="2" eaLnBrk="1" hangingPunct="1"/>
            <a:r>
              <a:rPr lang="en-GB" altLang="en-US" sz="1600"/>
              <a:t>Will you gain new customers?</a:t>
            </a:r>
          </a:p>
          <a:p>
            <a:pPr lvl="3" eaLnBrk="1" hangingPunct="1"/>
            <a:r>
              <a:rPr lang="en-GB" altLang="en-US" sz="1600"/>
              <a:t>Can you attract them from your competitors?</a:t>
            </a:r>
          </a:p>
          <a:p>
            <a:pPr lvl="3" eaLnBrk="1" hangingPunct="1"/>
            <a:r>
              <a:rPr lang="en-GB" altLang="en-US" sz="1600"/>
              <a:t>Is there a new market you can enter?</a:t>
            </a:r>
          </a:p>
          <a:p>
            <a:pPr lvl="2" eaLnBrk="1" hangingPunct="1"/>
            <a:r>
              <a:rPr lang="en-GB" altLang="en-US" sz="1600"/>
              <a:t>Will you have to spend more on marketing?</a:t>
            </a:r>
          </a:p>
          <a:p>
            <a:pPr lvl="2" eaLnBrk="1" hangingPunct="1"/>
            <a:r>
              <a:rPr lang="en-GB" altLang="en-US" sz="1600"/>
              <a:t>Can you encourage existing customers to buy more?</a:t>
            </a:r>
          </a:p>
          <a:p>
            <a:pPr lvl="1"/>
            <a:r>
              <a:rPr lang="en-GB" altLang="en-US" sz="1600"/>
              <a:t>Why might this be difficult to achieve?</a:t>
            </a:r>
          </a:p>
          <a:p>
            <a:pPr lvl="2" eaLnBrk="1" hangingPunct="1"/>
            <a:endParaRPr lang="en-GB" altLang="en-US" sz="1600"/>
          </a:p>
        </p:txBody>
      </p:sp>
      <p:pic>
        <p:nvPicPr>
          <p:cNvPr id="13318" name="Picture 13317" descr="Angled shot of pen on a graph">
            <a:extLst>
              <a:ext uri="{FF2B5EF4-FFF2-40B4-BE49-F238E27FC236}">
                <a16:creationId xmlns:a16="http://schemas.microsoft.com/office/drawing/2014/main" id="{6C54F116-3D9C-2408-3495-ED093855F9C2}"/>
              </a:ext>
            </a:extLst>
          </p:cNvPr>
          <p:cNvPicPr>
            <a:picLocks noChangeAspect="1"/>
          </p:cNvPicPr>
          <p:nvPr/>
        </p:nvPicPr>
        <p:blipFill rotWithShape="1">
          <a:blip r:embed="rId3"/>
          <a:srcRect l="6418" r="50118" b="-3"/>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0A00530D-55A3-672B-8BC4-B508570A823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C5D84A3E-43AB-E07E-6EE6-890DC368DE7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406FF111-44D1-BD73-C9C7-49B072D8E236}"/>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F295A9F1-670A-4682-D590-0523EC6EDAC8}"/>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26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9" name="Rectangle 14348">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5" name="Picture 14344" descr="Angled shot of pen on a graph">
            <a:extLst>
              <a:ext uri="{FF2B5EF4-FFF2-40B4-BE49-F238E27FC236}">
                <a16:creationId xmlns:a16="http://schemas.microsoft.com/office/drawing/2014/main" id="{52801045-115E-26E3-8AA4-0EF5A99396B1}"/>
              </a:ext>
            </a:extLst>
          </p:cNvPr>
          <p:cNvPicPr>
            <a:picLocks noChangeAspect="1"/>
          </p:cNvPicPr>
          <p:nvPr/>
        </p:nvPicPr>
        <p:blipFill rotWithShape="1">
          <a:blip r:embed="rId3"/>
          <a:srcRect r="11130" b="-3"/>
          <a:stretch/>
        </p:blipFill>
        <p:spPr>
          <a:xfrm>
            <a:off x="20" y="10"/>
            <a:ext cx="9143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14339" name="Rectangle 2"/>
          <p:cNvSpPr>
            <a:spLocks noGrp="1" noChangeArrowheads="1"/>
          </p:cNvSpPr>
          <p:nvPr>
            <p:ph type="title"/>
          </p:nvPr>
        </p:nvSpPr>
        <p:spPr>
          <a:xfrm>
            <a:off x="4351281" y="3159719"/>
            <a:ext cx="4164068" cy="1336081"/>
          </a:xfrm>
        </p:spPr>
        <p:txBody>
          <a:bodyPr anchor="b">
            <a:normAutofit/>
          </a:bodyPr>
          <a:lstStyle/>
          <a:p>
            <a:pPr eaLnBrk="1" hangingPunct="1"/>
            <a:r>
              <a:rPr lang="en-GB" altLang="en-US"/>
              <a:t>Methods of improving profits and profitability</a:t>
            </a:r>
          </a:p>
        </p:txBody>
      </p:sp>
      <p:sp>
        <p:nvSpPr>
          <p:cNvPr id="14340" name="Rectangle 3"/>
          <p:cNvSpPr>
            <a:spLocks noGrp="1" noChangeArrowheads="1"/>
          </p:cNvSpPr>
          <p:nvPr>
            <p:ph idx="1"/>
          </p:nvPr>
        </p:nvSpPr>
        <p:spPr>
          <a:xfrm>
            <a:off x="4351281" y="4572000"/>
            <a:ext cx="4164067" cy="1647825"/>
          </a:xfrm>
        </p:spPr>
        <p:txBody>
          <a:bodyPr>
            <a:normAutofit/>
          </a:bodyPr>
          <a:lstStyle/>
          <a:p>
            <a:pPr eaLnBrk="1" hangingPunct="1"/>
            <a:r>
              <a:rPr lang="en-GB" altLang="en-US" sz="1300"/>
              <a:t>Sell the same at the same price but cut costs</a:t>
            </a:r>
          </a:p>
          <a:p>
            <a:pPr lvl="1" eaLnBrk="1" hangingPunct="1"/>
            <a:r>
              <a:rPr lang="en-GB" altLang="en-US" sz="1300"/>
              <a:t>How?</a:t>
            </a:r>
          </a:p>
          <a:p>
            <a:pPr lvl="2" eaLnBrk="1" hangingPunct="1"/>
            <a:r>
              <a:rPr lang="en-GB" altLang="en-US" sz="1300"/>
              <a:t>Will you lose customers?</a:t>
            </a:r>
          </a:p>
          <a:p>
            <a:pPr lvl="3" eaLnBrk="1" hangingPunct="1"/>
            <a:r>
              <a:rPr lang="en-GB" altLang="en-US" sz="1300"/>
              <a:t>Will quality be affected?</a:t>
            </a:r>
          </a:p>
          <a:p>
            <a:pPr lvl="3" eaLnBrk="1" hangingPunct="1"/>
            <a:r>
              <a:rPr lang="en-GB" altLang="en-US" sz="1300"/>
              <a:t>Will image be tarnished?</a:t>
            </a:r>
          </a:p>
          <a:p>
            <a:pPr lvl="2" eaLnBrk="1" hangingPunct="1"/>
            <a:r>
              <a:rPr lang="en-GB" altLang="en-US" sz="1300"/>
              <a:t>Can you improve operational efficiency?</a:t>
            </a:r>
          </a:p>
          <a:p>
            <a:pPr lvl="1"/>
            <a:r>
              <a:rPr lang="en-GB" altLang="en-US" sz="1300"/>
              <a:t>Why might this be difficult to achieve?</a:t>
            </a:r>
          </a:p>
          <a:p>
            <a:pPr lvl="2" eaLnBrk="1" hangingPunct="1"/>
            <a:endParaRPr lang="en-GB" altLang="en-US" sz="1300"/>
          </a:p>
          <a:p>
            <a:pPr lvl="2" eaLnBrk="1" hangingPunct="1">
              <a:buFont typeface="Wingdings" pitchFamily="2" charset="2"/>
              <a:buNone/>
            </a:pPr>
            <a:endParaRPr lang="en-GB" altLang="en-US" sz="1300"/>
          </a:p>
          <a:p>
            <a:pPr lvl="2" eaLnBrk="1" hangingPunct="1"/>
            <a:endParaRPr lang="en-GB" altLang="en-US" sz="1300"/>
          </a:p>
        </p:txBody>
      </p:sp>
      <p:sp>
        <p:nvSpPr>
          <p:cNvPr id="14343" name="Text Box 8"/>
          <p:cNvSpPr txBox="1">
            <a:spLocks noChangeArrowheads="1"/>
          </p:cNvSpPr>
          <p:nvPr/>
        </p:nvSpPr>
        <p:spPr bwMode="auto">
          <a:xfrm>
            <a:off x="7885113" y="2276475"/>
            <a:ext cx="1081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altLang="en-US" sz="1000"/>
          </a:p>
        </p:txBody>
      </p:sp>
      <p:pic>
        <p:nvPicPr>
          <p:cNvPr id="2" name="Picture 1">
            <a:extLst>
              <a:ext uri="{FF2B5EF4-FFF2-40B4-BE49-F238E27FC236}">
                <a16:creationId xmlns:a16="http://schemas.microsoft.com/office/drawing/2014/main" id="{F4A57354-8B0D-FB5D-C909-82B51B68EB2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3" name="Picture 2">
            <a:extLst>
              <a:ext uri="{FF2B5EF4-FFF2-40B4-BE49-F238E27FC236}">
                <a16:creationId xmlns:a16="http://schemas.microsoft.com/office/drawing/2014/main" id="{7B963A18-54C0-6268-8E12-4DB22208E5B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4" name="TextBox 3">
            <a:extLst>
              <a:ext uri="{FF2B5EF4-FFF2-40B4-BE49-F238E27FC236}">
                <a16:creationId xmlns:a16="http://schemas.microsoft.com/office/drawing/2014/main" id="{D3E89C77-207A-2D64-8CCF-7CDF72333078}"/>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6BC69C1A-85F7-D493-BF06-EC37FA007CFC}"/>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73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GB" sz="3500">
                <a:solidFill>
                  <a:srgbClr val="FFFFFF"/>
                </a:solidFill>
              </a:rPr>
              <a:t>Activity</a:t>
            </a:r>
          </a:p>
        </p:txBody>
      </p:sp>
      <p:graphicFrame>
        <p:nvGraphicFramePr>
          <p:cNvPr id="5" name="Content Placeholder 2">
            <a:extLst>
              <a:ext uri="{FF2B5EF4-FFF2-40B4-BE49-F238E27FC236}">
                <a16:creationId xmlns:a16="http://schemas.microsoft.com/office/drawing/2014/main" id="{CF2ABCD4-ADA1-BFF5-4649-4DC5338AA647}"/>
              </a:ext>
            </a:extLst>
          </p:cNvPr>
          <p:cNvGraphicFramePr>
            <a:graphicFrameLocks noGrp="1"/>
          </p:cNvGraphicFramePr>
          <p:nvPr>
            <p:ph idx="1"/>
            <p:extLst>
              <p:ext uri="{D42A27DB-BD31-4B8C-83A1-F6EECF244321}">
                <p14:modId xmlns:p14="http://schemas.microsoft.com/office/powerpoint/2010/main" val="269384064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8F9C699-4335-3557-7F52-5E101B5C415D}"/>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4" name="Picture 3">
            <a:extLst>
              <a:ext uri="{FF2B5EF4-FFF2-40B4-BE49-F238E27FC236}">
                <a16:creationId xmlns:a16="http://schemas.microsoft.com/office/drawing/2014/main" id="{DC0F55A5-FE61-1A20-02DC-15462E5BDB7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6" name="TextBox 5">
            <a:extLst>
              <a:ext uri="{FF2B5EF4-FFF2-40B4-BE49-F238E27FC236}">
                <a16:creationId xmlns:a16="http://schemas.microsoft.com/office/drawing/2014/main" id="{44BDD7FA-67D6-97DD-E8BF-CD46BFEF61D2}"/>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9F96192-AACA-9E6B-EFFB-874225FBC3F8}"/>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51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B216EF-4D3E-4D29-AEA4-218E4F6CB819}"/>
              </a:ext>
            </a:extLst>
          </p:cNvPr>
          <p:cNvSpPr>
            <a:spLocks noGrp="1"/>
          </p:cNvSpPr>
          <p:nvPr>
            <p:ph type="title"/>
          </p:nvPr>
        </p:nvSpPr>
        <p:spPr>
          <a:xfrm>
            <a:off x="852775" y="609597"/>
            <a:ext cx="7044316" cy="1330841"/>
          </a:xfrm>
        </p:spPr>
        <p:txBody>
          <a:bodyPr>
            <a:normAutofit/>
          </a:bodyPr>
          <a:lstStyle/>
          <a:p>
            <a:r>
              <a:rPr lang="en-GB" dirty="0"/>
              <a:t>Activity</a:t>
            </a:r>
          </a:p>
        </p:txBody>
      </p:sp>
      <p:sp>
        <p:nvSpPr>
          <p:cNvPr id="3" name="Content Placeholder 2">
            <a:extLst>
              <a:ext uri="{FF2B5EF4-FFF2-40B4-BE49-F238E27FC236}">
                <a16:creationId xmlns:a16="http://schemas.microsoft.com/office/drawing/2014/main" id="{866317EC-4E7C-4167-A963-9DCB0EF3BD19}"/>
              </a:ext>
            </a:extLst>
          </p:cNvPr>
          <p:cNvSpPr>
            <a:spLocks noGrp="1"/>
          </p:cNvSpPr>
          <p:nvPr>
            <p:ph idx="1"/>
          </p:nvPr>
        </p:nvSpPr>
        <p:spPr>
          <a:xfrm>
            <a:off x="852775" y="2198362"/>
            <a:ext cx="4087934" cy="4286482"/>
          </a:xfrm>
        </p:spPr>
        <p:txBody>
          <a:bodyPr vert="horz" lIns="91440" tIns="45720" rIns="91440" bIns="45720" rtlCol="0" anchor="t">
            <a:noAutofit/>
          </a:bodyPr>
          <a:lstStyle/>
          <a:p>
            <a:pPr marL="0" indent="0">
              <a:buNone/>
            </a:pPr>
            <a:r>
              <a:rPr lang="en-GB" sz="1200" dirty="0"/>
              <a:t>1. Which one of the following is a measure of profitability?</a:t>
            </a:r>
            <a:endParaRPr lang="en-GB" sz="1200">
              <a:ea typeface="Calibri"/>
              <a:cs typeface="Calibri"/>
            </a:endParaRPr>
          </a:p>
          <a:p>
            <a:pPr lvl="1"/>
            <a:r>
              <a:rPr lang="en-GB" sz="1200" dirty="0"/>
              <a:t>Profit variance analysis</a:t>
            </a:r>
            <a:endParaRPr lang="en-GB" sz="1200">
              <a:ea typeface="Calibri"/>
              <a:cs typeface="Calibri"/>
            </a:endParaRPr>
          </a:p>
          <a:p>
            <a:pPr lvl="1"/>
            <a:r>
              <a:rPr lang="en-GB" sz="1200" dirty="0"/>
              <a:t>Gross profit margin</a:t>
            </a:r>
            <a:endParaRPr lang="en-GB" sz="1200">
              <a:ea typeface="Calibri"/>
              <a:cs typeface="Calibri"/>
            </a:endParaRPr>
          </a:p>
          <a:p>
            <a:pPr lvl="1"/>
            <a:r>
              <a:rPr lang="en-GB" sz="1200" dirty="0"/>
              <a:t>Margin of safety</a:t>
            </a:r>
            <a:endParaRPr lang="en-GB" sz="1200">
              <a:ea typeface="Calibri"/>
              <a:cs typeface="Calibri"/>
            </a:endParaRPr>
          </a:p>
          <a:p>
            <a:pPr lvl="1"/>
            <a:r>
              <a:rPr lang="en-GB" sz="1200" dirty="0"/>
              <a:t>Profit for the year</a:t>
            </a:r>
            <a:endParaRPr lang="en-GB" sz="1200">
              <a:ea typeface="Calibri"/>
              <a:cs typeface="Calibri"/>
            </a:endParaRPr>
          </a:p>
          <a:p>
            <a:pPr marL="0" lvl="0" indent="0" rtl="0">
              <a:buNone/>
            </a:pPr>
            <a:r>
              <a:rPr lang="en-GB" sz="1200" dirty="0">
                <a:effectLst/>
                <a:latin typeface="Calibri"/>
                <a:ea typeface="Calibri"/>
                <a:cs typeface="Arial"/>
              </a:rPr>
              <a:t>2. Use the following words and numbers to complete the table below.</a:t>
            </a:r>
          </a:p>
          <a:p>
            <a:pPr lvl="1"/>
            <a:r>
              <a:rPr lang="en-GB" sz="1200" dirty="0"/>
              <a:t>Gross profit</a:t>
            </a:r>
            <a:endParaRPr lang="en-GB" sz="1200">
              <a:ea typeface="Calibri"/>
              <a:cs typeface="Calibri"/>
            </a:endParaRPr>
          </a:p>
          <a:p>
            <a:pPr lvl="1"/>
            <a:r>
              <a:rPr lang="en-GB" sz="1200" dirty="0"/>
              <a:t>£45 000</a:t>
            </a:r>
            <a:endParaRPr lang="en-GB" sz="1200">
              <a:ea typeface="Calibri"/>
              <a:cs typeface="Calibri"/>
            </a:endParaRPr>
          </a:p>
          <a:p>
            <a:pPr lvl="1"/>
            <a:r>
              <a:rPr lang="en-GB" sz="1200" dirty="0"/>
              <a:t>Revenue</a:t>
            </a:r>
            <a:endParaRPr lang="en-GB" sz="1200">
              <a:ea typeface="Calibri"/>
              <a:cs typeface="Calibri"/>
            </a:endParaRPr>
          </a:p>
          <a:p>
            <a:pPr lvl="1"/>
            <a:r>
              <a:rPr lang="en-GB" sz="1200" dirty="0"/>
              <a:t>Interest and taxation</a:t>
            </a:r>
            <a:endParaRPr lang="en-GB" sz="1200">
              <a:ea typeface="Calibri"/>
              <a:cs typeface="Calibri"/>
            </a:endParaRPr>
          </a:p>
          <a:p>
            <a:pPr lvl="1"/>
            <a:r>
              <a:rPr lang="en-GB" sz="1200" dirty="0"/>
              <a:t>£85 000</a:t>
            </a:r>
            <a:endParaRPr lang="en-GB" sz="1200">
              <a:ea typeface="Calibri"/>
              <a:cs typeface="Calibri"/>
            </a:endParaRPr>
          </a:p>
          <a:p>
            <a:pPr lvl="1"/>
            <a:r>
              <a:rPr lang="en-GB" sz="1200" dirty="0"/>
              <a:t>Expenses</a:t>
            </a:r>
            <a:endParaRPr lang="en-GB" sz="1200">
              <a:ea typeface="Calibri"/>
              <a:cs typeface="Calibri"/>
            </a:endParaRPr>
          </a:p>
          <a:p>
            <a:pPr lvl="1"/>
            <a:r>
              <a:rPr lang="en-GB" sz="1200" dirty="0"/>
              <a:t>£33 750</a:t>
            </a:r>
            <a:endParaRPr lang="en-GB" sz="1200">
              <a:ea typeface="Calibri"/>
              <a:cs typeface="Calibri"/>
            </a:endParaRPr>
          </a:p>
          <a:p>
            <a:pPr lvl="1"/>
            <a:r>
              <a:rPr lang="en-GB" sz="1200" dirty="0"/>
              <a:t>Profit for the year</a:t>
            </a:r>
            <a:endParaRPr lang="en-GB" sz="1200">
              <a:ea typeface="Calibri" panose="020F0502020204030204"/>
              <a:cs typeface="Calibri" panose="020F0502020204030204"/>
            </a:endParaRPr>
          </a:p>
          <a:p>
            <a:pPr marL="0" indent="0">
              <a:buNone/>
            </a:pPr>
            <a:r>
              <a:rPr lang="en-GB" sz="1200" dirty="0"/>
              <a:t>3. Based on the completed statement of comprehensive income above calculate the following ratios:</a:t>
            </a:r>
            <a:endParaRPr lang="en-GB" sz="1200">
              <a:ea typeface="Calibri"/>
              <a:cs typeface="Calibri"/>
            </a:endParaRPr>
          </a:p>
          <a:p>
            <a:pPr lvl="1"/>
            <a:r>
              <a:rPr lang="en-GB" sz="1200" dirty="0"/>
              <a:t>Gross profit margin</a:t>
            </a:r>
            <a:endParaRPr lang="en-GB" sz="1200">
              <a:ea typeface="Calibri"/>
              <a:cs typeface="Calibri"/>
            </a:endParaRPr>
          </a:p>
          <a:p>
            <a:pPr lvl="1"/>
            <a:r>
              <a:rPr lang="en-GB" sz="1200" dirty="0"/>
              <a:t>Operating profit margin</a:t>
            </a:r>
            <a:endParaRPr lang="en-GB" sz="1200">
              <a:ea typeface="Calibri"/>
              <a:cs typeface="Calibri"/>
            </a:endParaRPr>
          </a:p>
          <a:p>
            <a:pPr lvl="1"/>
            <a:r>
              <a:rPr lang="en-GB" sz="1200" dirty="0"/>
              <a:t>Profit for the year (net profit) margin</a:t>
            </a:r>
            <a:endParaRPr lang="en-GB" sz="1200" dirty="0">
              <a:ea typeface="Calibri"/>
              <a:cs typeface="Calibri"/>
            </a:endParaRPr>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a:extLst>
              <a:ext uri="{FF2B5EF4-FFF2-40B4-BE49-F238E27FC236}">
                <a16:creationId xmlns:a16="http://schemas.microsoft.com/office/drawing/2014/main" id="{7219D0AF-90A6-4983-90F3-1AACA817AA72}"/>
              </a:ext>
            </a:extLst>
          </p:cNvPr>
          <p:cNvGraphicFramePr>
            <a:graphicFrameLocks noGrp="1"/>
          </p:cNvGraphicFramePr>
          <p:nvPr>
            <p:extLst>
              <p:ext uri="{D42A27DB-BD31-4B8C-83A1-F6EECF244321}">
                <p14:modId xmlns:p14="http://schemas.microsoft.com/office/powerpoint/2010/main" val="3659367542"/>
              </p:ext>
            </p:extLst>
          </p:nvPr>
        </p:nvGraphicFramePr>
        <p:xfrm>
          <a:off x="5299522" y="2184914"/>
          <a:ext cx="3071386" cy="3755917"/>
        </p:xfrm>
        <a:graphic>
          <a:graphicData uri="http://schemas.openxmlformats.org/drawingml/2006/table">
            <a:tbl>
              <a:tblPr firstRow="1" firstCol="1" bandRow="1">
                <a:tableStyleId>{2D5ABB26-0587-4C30-8999-92F81FD0307C}</a:tableStyleId>
              </a:tblPr>
              <a:tblGrid>
                <a:gridCol w="1650369">
                  <a:extLst>
                    <a:ext uri="{9D8B030D-6E8A-4147-A177-3AD203B41FA5}">
                      <a16:colId xmlns:a16="http://schemas.microsoft.com/office/drawing/2014/main" val="1006273929"/>
                    </a:ext>
                  </a:extLst>
                </a:gridCol>
                <a:gridCol w="1421017">
                  <a:extLst>
                    <a:ext uri="{9D8B030D-6E8A-4147-A177-3AD203B41FA5}">
                      <a16:colId xmlns:a16="http://schemas.microsoft.com/office/drawing/2014/main" val="699872831"/>
                    </a:ext>
                  </a:extLst>
                </a:gridCol>
              </a:tblGrid>
              <a:tr h="579121">
                <a:tc>
                  <a:txBody>
                    <a:bodyPr/>
                    <a:lstStyle/>
                    <a:p>
                      <a:pPr algn="l">
                        <a:lnSpc>
                          <a:spcPct val="115000"/>
                        </a:lnSpc>
                        <a:spcAft>
                          <a:spcPts val="1000"/>
                        </a:spcAft>
                      </a:pPr>
                      <a:endParaRPr lang="en-GB" sz="1600" cap="all" spc="15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r>
                        <a:rPr lang="en-GB" sz="1600" cap="all" spc="150" dirty="0">
                          <a:effectLst/>
                        </a:rPr>
                        <a:t>£300 000</a:t>
                      </a: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55404790"/>
                  </a:ext>
                </a:extLst>
              </a:tr>
              <a:tr h="529466">
                <a:tc>
                  <a:txBody>
                    <a:bodyPr/>
                    <a:lstStyle/>
                    <a:p>
                      <a:pPr algn="l">
                        <a:lnSpc>
                          <a:spcPct val="115000"/>
                        </a:lnSpc>
                        <a:spcAft>
                          <a:spcPts val="1000"/>
                        </a:spcAft>
                      </a:pPr>
                      <a:r>
                        <a:rPr lang="en-GB" sz="1300" cap="none" spc="0" dirty="0">
                          <a:effectLst/>
                        </a:rPr>
                        <a:t>Cost of sales</a:t>
                      </a: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08979954"/>
                  </a:ext>
                </a:extLst>
              </a:tr>
              <a:tr h="529466">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r>
                        <a:rPr lang="en-GB" sz="1300" cap="none" spc="0" dirty="0">
                          <a:effectLst/>
                        </a:rPr>
                        <a:t>£215 000</a:t>
                      </a: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7695542"/>
                  </a:ext>
                </a:extLst>
              </a:tr>
              <a:tr h="529466">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r>
                        <a:rPr lang="en-GB" sz="1300" cap="none" spc="0" dirty="0">
                          <a:effectLst/>
                        </a:rPr>
                        <a:t>£170 000</a:t>
                      </a: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59098078"/>
                  </a:ext>
                </a:extLst>
              </a:tr>
              <a:tr h="529466">
                <a:tc>
                  <a:txBody>
                    <a:bodyPr/>
                    <a:lstStyle/>
                    <a:p>
                      <a:pPr algn="l">
                        <a:lnSpc>
                          <a:spcPct val="115000"/>
                        </a:lnSpc>
                        <a:spcAft>
                          <a:spcPts val="1000"/>
                        </a:spcAft>
                      </a:pPr>
                      <a:r>
                        <a:rPr lang="en-GB" sz="1300" cap="none" spc="0" dirty="0">
                          <a:effectLst/>
                        </a:rPr>
                        <a:t>Operating profit</a:t>
                      </a: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43424959"/>
                  </a:ext>
                </a:extLst>
              </a:tr>
              <a:tr h="529466">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r>
                        <a:rPr lang="en-GB" sz="1300" cap="none" spc="0" dirty="0">
                          <a:effectLst/>
                        </a:rPr>
                        <a:t>£11 250</a:t>
                      </a: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15765274"/>
                  </a:ext>
                </a:extLst>
              </a:tr>
              <a:tr h="529466">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Aft>
                          <a:spcPts val="1000"/>
                        </a:spcAft>
                      </a:pPr>
                      <a:endParaRPr lang="en-GB" sz="1300" cap="none" spc="0" dirty="0">
                        <a:effectLst/>
                      </a:endParaRPr>
                    </a:p>
                  </a:txBody>
                  <a:tcPr marL="138573" marR="138573" marT="138573" marB="13857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66751591"/>
                  </a:ext>
                </a:extLst>
              </a:tr>
            </a:tbl>
          </a:graphicData>
        </a:graphic>
      </p:graphicFrame>
      <p:pic>
        <p:nvPicPr>
          <p:cNvPr id="5" name="Picture 4">
            <a:extLst>
              <a:ext uri="{FF2B5EF4-FFF2-40B4-BE49-F238E27FC236}">
                <a16:creationId xmlns:a16="http://schemas.microsoft.com/office/drawing/2014/main" id="{6191F475-CE7A-9347-1C89-C9D3E8339E8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6" name="Picture 5">
            <a:extLst>
              <a:ext uri="{FF2B5EF4-FFF2-40B4-BE49-F238E27FC236}">
                <a16:creationId xmlns:a16="http://schemas.microsoft.com/office/drawing/2014/main" id="{E04C4819-F061-B7D8-30DF-16936DC35D3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7" name="TextBox 6">
            <a:extLst>
              <a:ext uri="{FF2B5EF4-FFF2-40B4-BE49-F238E27FC236}">
                <a16:creationId xmlns:a16="http://schemas.microsoft.com/office/drawing/2014/main" id="{7EC42418-7603-370B-319E-A4612C7E273B}"/>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13FCC1CE-7A4B-1730-9B46-F1D65C2893B8}"/>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7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arrows pointing at a red button">
            <a:extLst>
              <a:ext uri="{FF2B5EF4-FFF2-40B4-BE49-F238E27FC236}">
                <a16:creationId xmlns:a16="http://schemas.microsoft.com/office/drawing/2014/main" id="{F0C94519-D1B8-4C59-C747-485833FA3DA5}"/>
              </a:ext>
            </a:extLst>
          </p:cNvPr>
          <p:cNvPicPr>
            <a:picLocks noChangeAspect="1"/>
          </p:cNvPicPr>
          <p:nvPr/>
        </p:nvPicPr>
        <p:blipFill rotWithShape="1">
          <a:blip r:embed="rId2"/>
          <a:srcRect l="38766" r="30446"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A1A0FF22-2E31-4475-9853-C44E0319D45B}"/>
              </a:ext>
            </a:extLst>
          </p:cNvPr>
          <p:cNvSpPr>
            <a:spLocks noGrp="1"/>
          </p:cNvSpPr>
          <p:nvPr>
            <p:ph type="title"/>
          </p:nvPr>
        </p:nvSpPr>
        <p:spPr>
          <a:xfrm>
            <a:off x="852775" y="609600"/>
            <a:ext cx="5123391" cy="1322887"/>
          </a:xfrm>
        </p:spPr>
        <p:txBody>
          <a:bodyPr vert="horz" lIns="91440" tIns="45720" rIns="91440" bIns="45720" rtlCol="0" anchor="ctr">
            <a:normAutofit/>
          </a:bodyPr>
          <a:lstStyle/>
          <a:p>
            <a:pPr defTabSz="914400"/>
            <a:r>
              <a:rPr lang="en-US" sz="4400"/>
              <a:t>Recall</a:t>
            </a:r>
          </a:p>
        </p:txBody>
      </p:sp>
      <p:sp>
        <p:nvSpPr>
          <p:cNvPr id="3" name="Subtitle 2">
            <a:extLst>
              <a:ext uri="{FF2B5EF4-FFF2-40B4-BE49-F238E27FC236}">
                <a16:creationId xmlns:a16="http://schemas.microsoft.com/office/drawing/2014/main" id="{831D0B67-7173-49B2-8859-74F175950DD7}"/>
              </a:ext>
            </a:extLst>
          </p:cNvPr>
          <p:cNvSpPr>
            <a:spLocks noGrp="1"/>
          </p:cNvSpPr>
          <p:nvPr>
            <p:ph type="subTitle" idx="1"/>
          </p:nvPr>
        </p:nvSpPr>
        <p:spPr>
          <a:xfrm>
            <a:off x="852776" y="2194102"/>
            <a:ext cx="4887162" cy="3908585"/>
          </a:xfrm>
        </p:spPr>
        <p:txBody>
          <a:bodyPr vert="horz" lIns="91440" tIns="45720" rIns="91440" bIns="45720" rtlCol="0" anchor="t">
            <a:normAutofit/>
          </a:bodyPr>
          <a:lstStyle/>
          <a:p>
            <a:pPr algn="l" defTabSz="914400"/>
            <a:r>
              <a:rPr lang="en-US" sz="1700" dirty="0">
                <a:ea typeface="Calibri" panose="020F0502020204030204"/>
                <a:cs typeface="Calibri" panose="020F0502020204030204"/>
              </a:rPr>
              <a:t>Explain each of the key words below.</a:t>
            </a:r>
          </a:p>
          <a:p>
            <a:pPr algn="l" defTabSz="914400"/>
            <a:r>
              <a:rPr lang="en-US" sz="1700" dirty="0">
                <a:ea typeface="Calibri" panose="020F0502020204030204"/>
                <a:cs typeface="Calibri" panose="020F0502020204030204"/>
              </a:rPr>
              <a:t>Write down the formulas for each key term below.</a:t>
            </a:r>
          </a:p>
          <a:p>
            <a:pPr marL="285750" indent="-285750" algn="l" defTabSz="914400">
              <a:buChar char="•"/>
            </a:pPr>
            <a:r>
              <a:rPr lang="en-US" sz="1700" dirty="0">
                <a:ea typeface="Calibri" panose="020F0502020204030204"/>
                <a:cs typeface="Calibri" panose="020F0502020204030204"/>
              </a:rPr>
              <a:t>Sales revenue</a:t>
            </a:r>
          </a:p>
          <a:p>
            <a:pPr marL="285750" indent="-285750" algn="l" defTabSz="914400">
              <a:buChar char="•"/>
            </a:pPr>
            <a:r>
              <a:rPr lang="en-US" sz="1700" dirty="0">
                <a:ea typeface="Calibri" panose="020F0502020204030204"/>
                <a:cs typeface="Calibri" panose="020F0502020204030204"/>
              </a:rPr>
              <a:t>Profit</a:t>
            </a:r>
          </a:p>
          <a:p>
            <a:pPr marL="285750" indent="-285750" algn="l" defTabSz="914400">
              <a:buChar char="•"/>
            </a:pPr>
            <a:r>
              <a:rPr lang="en-US" sz="1700" dirty="0">
                <a:ea typeface="Calibri" panose="020F0502020204030204"/>
                <a:cs typeface="Calibri" panose="020F0502020204030204"/>
              </a:rPr>
              <a:t>CPU</a:t>
            </a:r>
          </a:p>
          <a:p>
            <a:pPr marL="285750" indent="-285750" algn="l" defTabSz="914400">
              <a:buChar char="•"/>
            </a:pPr>
            <a:r>
              <a:rPr lang="en-US" sz="1700" dirty="0">
                <a:ea typeface="Calibri" panose="020F0502020204030204"/>
                <a:cs typeface="Calibri" panose="020F0502020204030204"/>
              </a:rPr>
              <a:t>Total contribution</a:t>
            </a:r>
          </a:p>
          <a:p>
            <a:pPr marL="285750" indent="-285750" algn="l" defTabSz="914400">
              <a:buChar char="•"/>
            </a:pPr>
            <a:r>
              <a:rPr lang="en-US" sz="1700" dirty="0">
                <a:ea typeface="Calibri" panose="020F0502020204030204"/>
                <a:cs typeface="Calibri" panose="020F0502020204030204"/>
              </a:rPr>
              <a:t>Total costs</a:t>
            </a:r>
          </a:p>
          <a:p>
            <a:pPr marL="285750" indent="-285750" algn="l" defTabSz="914400">
              <a:buChar char="•"/>
            </a:pPr>
            <a:r>
              <a:rPr lang="en-US" sz="1700" dirty="0">
                <a:ea typeface="Calibri" panose="020F0502020204030204"/>
                <a:cs typeface="Calibri" panose="020F0502020204030204"/>
              </a:rPr>
              <a:t>Total variable costs</a:t>
            </a:r>
          </a:p>
          <a:p>
            <a:pPr marL="285750" indent="-285750" algn="l" defTabSz="914400">
              <a:buChar char="•"/>
            </a:pPr>
            <a:r>
              <a:rPr lang="en-US" sz="1700" dirty="0">
                <a:ea typeface="Calibri" panose="020F0502020204030204"/>
                <a:cs typeface="Calibri" panose="020F0502020204030204"/>
              </a:rPr>
              <a:t>Fixed costs</a:t>
            </a:r>
            <a:endParaRPr lang="en-US">
              <a:ea typeface="Calibri" panose="020F0502020204030204"/>
              <a:cs typeface="Calibri" panose="020F0502020204030204"/>
            </a:endParaRPr>
          </a:p>
          <a:p>
            <a:pPr indent="-228600" algn="l" defTabSz="914400">
              <a:buFont typeface="Arial" panose="020B0604020202020204" pitchFamily="34" charset="0"/>
              <a:buChar char="•"/>
            </a:pPr>
            <a:endParaRPr lang="en-US" sz="1700"/>
          </a:p>
        </p:txBody>
      </p:sp>
      <p:pic>
        <p:nvPicPr>
          <p:cNvPr id="10" name="Picture 9">
            <a:extLst>
              <a:ext uri="{FF2B5EF4-FFF2-40B4-BE49-F238E27FC236}">
                <a16:creationId xmlns:a16="http://schemas.microsoft.com/office/drawing/2014/main" id="{E020D82F-6FF2-4DF2-2885-67A3D099BC6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5102" y="1271043"/>
            <a:ext cx="8888898" cy="3578729"/>
          </a:xfrm>
          <a:prstGeom prst="rect">
            <a:avLst/>
          </a:prstGeom>
        </p:spPr>
      </p:pic>
      <p:pic>
        <p:nvPicPr>
          <p:cNvPr id="12" name="Picture 11">
            <a:extLst>
              <a:ext uri="{FF2B5EF4-FFF2-40B4-BE49-F238E27FC236}">
                <a16:creationId xmlns:a16="http://schemas.microsoft.com/office/drawing/2014/main" id="{233D3192-10FD-DE3E-38EA-B0C26BE87EA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05294" y="139934"/>
            <a:ext cx="933411" cy="375797"/>
          </a:xfrm>
          <a:prstGeom prst="rect">
            <a:avLst/>
          </a:prstGeom>
        </p:spPr>
      </p:pic>
      <p:sp>
        <p:nvSpPr>
          <p:cNvPr id="13" name="TextBox 12">
            <a:extLst>
              <a:ext uri="{FF2B5EF4-FFF2-40B4-BE49-F238E27FC236}">
                <a16:creationId xmlns:a16="http://schemas.microsoft.com/office/drawing/2014/main" id="{2BD5ADC9-A24E-3D0D-3EB8-81EBFCEE63C9}"/>
              </a:ext>
            </a:extLst>
          </p:cNvPr>
          <p:cNvSpPr txBox="1"/>
          <p:nvPr/>
        </p:nvSpPr>
        <p:spPr>
          <a:xfrm>
            <a:off x="6077297" y="662260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4" name="Footer Placeholder 2">
            <a:extLst>
              <a:ext uri="{FF2B5EF4-FFF2-40B4-BE49-F238E27FC236}">
                <a16:creationId xmlns:a16="http://schemas.microsoft.com/office/drawing/2014/main" id="{01593A6C-33B4-78DB-0041-98085EE78044}"/>
              </a:ext>
            </a:extLst>
          </p:cNvPr>
          <p:cNvSpPr txBox="1">
            <a:spLocks/>
          </p:cNvSpPr>
          <p:nvPr/>
        </p:nvSpPr>
        <p:spPr>
          <a:xfrm>
            <a:off x="756222" y="659035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81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A60FF4-6DA2-4E1A-87BC-87A9FAB516CA}"/>
              </a:ext>
            </a:extLst>
          </p:cNvPr>
          <p:cNvSpPr>
            <a:spLocks noGrp="1"/>
          </p:cNvSpPr>
          <p:nvPr>
            <p:ph type="title"/>
          </p:nvPr>
        </p:nvSpPr>
        <p:spPr>
          <a:xfrm>
            <a:off x="852775" y="609597"/>
            <a:ext cx="7044316" cy="1330841"/>
          </a:xfrm>
        </p:spPr>
        <p:txBody>
          <a:bodyPr>
            <a:normAutofit/>
          </a:bodyPr>
          <a:lstStyle/>
          <a:p>
            <a:r>
              <a:rPr lang="en-GB" dirty="0"/>
              <a:t>Activity</a:t>
            </a:r>
          </a:p>
        </p:txBody>
      </p:sp>
      <p:sp>
        <p:nvSpPr>
          <p:cNvPr id="3" name="Content Placeholder 2">
            <a:extLst>
              <a:ext uri="{FF2B5EF4-FFF2-40B4-BE49-F238E27FC236}">
                <a16:creationId xmlns:a16="http://schemas.microsoft.com/office/drawing/2014/main" id="{5BF509FF-DE28-499E-9A2D-A43E2397802C}"/>
              </a:ext>
            </a:extLst>
          </p:cNvPr>
          <p:cNvSpPr>
            <a:spLocks noGrp="1"/>
          </p:cNvSpPr>
          <p:nvPr>
            <p:ph idx="1"/>
          </p:nvPr>
        </p:nvSpPr>
        <p:spPr>
          <a:xfrm>
            <a:off x="852775" y="2198362"/>
            <a:ext cx="3719225" cy="3917773"/>
          </a:xfrm>
        </p:spPr>
        <p:txBody>
          <a:bodyPr vert="horz" lIns="91440" tIns="45720" rIns="91440" bIns="45720" rtlCol="0" anchor="t">
            <a:normAutofit/>
          </a:bodyPr>
          <a:lstStyle/>
          <a:p>
            <a:pPr marL="0" indent="0">
              <a:buNone/>
            </a:pPr>
            <a:r>
              <a:rPr lang="en-GB" sz="1600" dirty="0" err="1"/>
              <a:t>Rora</a:t>
            </a:r>
            <a:r>
              <a:rPr lang="en-GB" sz="1600" dirty="0"/>
              <a:t> Ltd is a tyre and exhaust centre. The table below shows data for month 1 of the financial year.</a:t>
            </a:r>
          </a:p>
          <a:p>
            <a:pPr marL="285750" indent="-285750"/>
            <a:r>
              <a:rPr lang="en-GB" sz="1600" dirty="0"/>
              <a:t>What is </a:t>
            </a:r>
            <a:r>
              <a:rPr lang="en-GB" sz="1600" dirty="0" err="1"/>
              <a:t>Rora</a:t>
            </a:r>
            <a:r>
              <a:rPr lang="en-GB" sz="1600" dirty="0"/>
              <a:t> </a:t>
            </a:r>
            <a:r>
              <a:rPr lang="en-GB" sz="1600" dirty="0" err="1"/>
              <a:t>Ltd’s</a:t>
            </a:r>
            <a:r>
              <a:rPr lang="en-GB" sz="1600" dirty="0"/>
              <a:t> gross profit for month 1?					</a:t>
            </a:r>
            <a:endParaRPr lang="en-GB" sz="1600" dirty="0">
              <a:ea typeface="Calibri"/>
              <a:cs typeface="Calibri"/>
            </a:endParaRPr>
          </a:p>
          <a:p>
            <a:pPr marL="285750" indent="-285750"/>
            <a:r>
              <a:rPr lang="en-GB" sz="1600" dirty="0"/>
              <a:t>What is </a:t>
            </a:r>
            <a:r>
              <a:rPr lang="en-GB" sz="1600" dirty="0" err="1"/>
              <a:t>Rora</a:t>
            </a:r>
            <a:r>
              <a:rPr lang="en-GB" sz="1600" dirty="0"/>
              <a:t> </a:t>
            </a:r>
            <a:r>
              <a:rPr lang="en-GB" sz="1600" dirty="0" err="1"/>
              <a:t>Ltd’s</a:t>
            </a:r>
            <a:r>
              <a:rPr lang="en-GB" sz="1600" dirty="0"/>
              <a:t> gross profit margin for month 1?			</a:t>
            </a:r>
            <a:endParaRPr lang="en-GB" sz="1600" dirty="0">
              <a:ea typeface="Calibri"/>
              <a:cs typeface="Calibri"/>
            </a:endParaRPr>
          </a:p>
          <a:p>
            <a:pPr marL="285750" indent="-285750"/>
            <a:r>
              <a:rPr lang="en-GB" sz="1600" dirty="0"/>
              <a:t>What is </a:t>
            </a:r>
            <a:r>
              <a:rPr lang="en-GB" sz="1600" dirty="0" err="1"/>
              <a:t>Rora</a:t>
            </a:r>
            <a:r>
              <a:rPr lang="en-GB" sz="1600" dirty="0"/>
              <a:t> </a:t>
            </a:r>
            <a:r>
              <a:rPr lang="en-GB" sz="1600" dirty="0" err="1"/>
              <a:t>Ltd’s</a:t>
            </a:r>
            <a:r>
              <a:rPr lang="en-GB" sz="1600" dirty="0"/>
              <a:t> operating profit (profit from operations)?	</a:t>
            </a:r>
            <a:endParaRPr lang="en-GB" sz="1600" dirty="0">
              <a:ea typeface="Calibri"/>
              <a:cs typeface="Calibri"/>
            </a:endParaRPr>
          </a:p>
          <a:p>
            <a:pPr marL="285750" indent="-285750"/>
            <a:r>
              <a:rPr lang="en-GB" sz="1600" dirty="0"/>
              <a:t>What is </a:t>
            </a:r>
            <a:r>
              <a:rPr lang="en-GB" sz="1600" dirty="0" err="1"/>
              <a:t>Rora</a:t>
            </a:r>
            <a:r>
              <a:rPr lang="en-GB" sz="1600" dirty="0"/>
              <a:t> </a:t>
            </a:r>
            <a:r>
              <a:rPr lang="en-GB" sz="1600" dirty="0" err="1"/>
              <a:t>Ltd’s</a:t>
            </a:r>
            <a:r>
              <a:rPr lang="en-GB" sz="1600" dirty="0"/>
              <a:t> operating profit margin (profit from operations)?	</a:t>
            </a:r>
            <a:endParaRPr lang="en-GB" sz="1600" dirty="0">
              <a:ea typeface="Calibri"/>
              <a:cs typeface="Calibri"/>
            </a:endParaRPr>
          </a:p>
          <a:p>
            <a:pPr marL="0" indent="0">
              <a:buNone/>
            </a:pPr>
            <a:endParaRPr lang="en-GB" sz="1600"/>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Table 4">
            <a:extLst>
              <a:ext uri="{FF2B5EF4-FFF2-40B4-BE49-F238E27FC236}">
                <a16:creationId xmlns:a16="http://schemas.microsoft.com/office/drawing/2014/main" id="{CB5D6248-5C5C-4A5D-A1D8-8BF38AA0E3FB}"/>
              </a:ext>
            </a:extLst>
          </p:cNvPr>
          <p:cNvGraphicFramePr>
            <a:graphicFrameLocks noGrp="1"/>
          </p:cNvGraphicFramePr>
          <p:nvPr>
            <p:extLst>
              <p:ext uri="{D42A27DB-BD31-4B8C-83A1-F6EECF244321}">
                <p14:modId xmlns:p14="http://schemas.microsoft.com/office/powerpoint/2010/main" val="2590919731"/>
              </p:ext>
            </p:extLst>
          </p:nvPr>
        </p:nvGraphicFramePr>
        <p:xfrm>
          <a:off x="5039525" y="3337766"/>
          <a:ext cx="3591380" cy="1450211"/>
        </p:xfrm>
        <a:graphic>
          <a:graphicData uri="http://schemas.openxmlformats.org/drawingml/2006/table">
            <a:tbl>
              <a:tblPr firstRow="1" firstCol="1" bandRow="1">
                <a:tableStyleId>{5C22544A-7EE6-4342-B048-85BDC9FD1C3A}</a:tableStyleId>
              </a:tblPr>
              <a:tblGrid>
                <a:gridCol w="659347">
                  <a:extLst>
                    <a:ext uri="{9D8B030D-6E8A-4147-A177-3AD203B41FA5}">
                      <a16:colId xmlns:a16="http://schemas.microsoft.com/office/drawing/2014/main" val="1558355393"/>
                    </a:ext>
                  </a:extLst>
                </a:gridCol>
                <a:gridCol w="874084">
                  <a:extLst>
                    <a:ext uri="{9D8B030D-6E8A-4147-A177-3AD203B41FA5}">
                      <a16:colId xmlns:a16="http://schemas.microsoft.com/office/drawing/2014/main" val="3028404956"/>
                    </a:ext>
                  </a:extLst>
                </a:gridCol>
                <a:gridCol w="995532">
                  <a:extLst>
                    <a:ext uri="{9D8B030D-6E8A-4147-A177-3AD203B41FA5}">
                      <a16:colId xmlns:a16="http://schemas.microsoft.com/office/drawing/2014/main" val="4289770289"/>
                    </a:ext>
                  </a:extLst>
                </a:gridCol>
                <a:gridCol w="1062417">
                  <a:extLst>
                    <a:ext uri="{9D8B030D-6E8A-4147-A177-3AD203B41FA5}">
                      <a16:colId xmlns:a16="http://schemas.microsoft.com/office/drawing/2014/main" val="2320370711"/>
                    </a:ext>
                  </a:extLst>
                </a:gridCol>
              </a:tblGrid>
              <a:tr h="958288">
                <a:tc>
                  <a:txBody>
                    <a:bodyPr/>
                    <a:lstStyle/>
                    <a:p>
                      <a:pPr>
                        <a:lnSpc>
                          <a:spcPct val="115000"/>
                        </a:lnSpc>
                        <a:spcAft>
                          <a:spcPts val="1000"/>
                        </a:spcAft>
                      </a:pPr>
                      <a:r>
                        <a:rPr lang="en-GB" sz="1300" b="0">
                          <a:solidFill>
                            <a:schemeClr val="tx1"/>
                          </a:solidFill>
                          <a:effectLst/>
                        </a:rPr>
                        <a:t>Total sales</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00" b="0">
                          <a:solidFill>
                            <a:schemeClr val="tx1"/>
                          </a:solidFill>
                          <a:effectLst/>
                        </a:rPr>
                        <a:t>Cost of sales (direct costs)</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00" b="0">
                          <a:solidFill>
                            <a:schemeClr val="tx1"/>
                          </a:solidFill>
                          <a:effectLst/>
                        </a:rPr>
                        <a:t>Average expenses per customer</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00" b="0">
                          <a:solidFill>
                            <a:schemeClr val="tx1"/>
                          </a:solidFill>
                          <a:effectLst/>
                        </a:rPr>
                        <a:t>Number of customers</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988819"/>
                  </a:ext>
                </a:extLst>
              </a:tr>
              <a:tr h="491923">
                <a:tc>
                  <a:txBody>
                    <a:bodyPr/>
                    <a:lstStyle/>
                    <a:p>
                      <a:pPr>
                        <a:lnSpc>
                          <a:spcPct val="115000"/>
                        </a:lnSpc>
                        <a:spcAft>
                          <a:spcPts val="1000"/>
                        </a:spcAft>
                      </a:pPr>
                      <a:r>
                        <a:rPr lang="en-GB" sz="1300" b="0">
                          <a:solidFill>
                            <a:schemeClr val="tx1"/>
                          </a:solidFill>
                          <a:effectLst/>
                        </a:rPr>
                        <a:t>£225 000</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00" b="0">
                          <a:solidFill>
                            <a:schemeClr val="tx1"/>
                          </a:solidFill>
                          <a:effectLst/>
                        </a:rPr>
                        <a:t>£75 000</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00" b="0">
                          <a:solidFill>
                            <a:schemeClr val="tx1"/>
                          </a:solidFill>
                          <a:effectLst/>
                        </a:rPr>
                        <a:t>£35</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00" b="0">
                          <a:solidFill>
                            <a:schemeClr val="tx1"/>
                          </a:solidFill>
                          <a:effectLst/>
                        </a:rPr>
                        <a:t>1 500</a:t>
                      </a:r>
                      <a:endParaRPr lang="en-GB" sz="12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6038" marR="76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82477"/>
                  </a:ext>
                </a:extLst>
              </a:tr>
            </a:tbl>
          </a:graphicData>
        </a:graphic>
      </p:graphicFrame>
      <p:pic>
        <p:nvPicPr>
          <p:cNvPr id="4" name="Picture 3">
            <a:extLst>
              <a:ext uri="{FF2B5EF4-FFF2-40B4-BE49-F238E27FC236}">
                <a16:creationId xmlns:a16="http://schemas.microsoft.com/office/drawing/2014/main" id="{E6500EF5-FE29-4BEB-1524-3ACC9EB5CB7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6" name="Picture 5">
            <a:extLst>
              <a:ext uri="{FF2B5EF4-FFF2-40B4-BE49-F238E27FC236}">
                <a16:creationId xmlns:a16="http://schemas.microsoft.com/office/drawing/2014/main" id="{D941736B-CDA3-F6AD-2A43-77DE641CEA5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7" name="TextBox 6">
            <a:extLst>
              <a:ext uri="{FF2B5EF4-FFF2-40B4-BE49-F238E27FC236}">
                <a16:creationId xmlns:a16="http://schemas.microsoft.com/office/drawing/2014/main" id="{90F61E13-F017-98F6-A79B-DCAB9931AC84}"/>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48A3BC29-F197-9D40-B939-977D8D011BFD}"/>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05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BF77AC-9B90-493F-A312-E3C9B8B0323D}"/>
              </a:ext>
            </a:extLst>
          </p:cNvPr>
          <p:cNvSpPr>
            <a:spLocks noGrp="1"/>
          </p:cNvSpPr>
          <p:nvPr>
            <p:ph type="title"/>
          </p:nvPr>
        </p:nvSpPr>
        <p:spPr>
          <a:xfrm>
            <a:off x="852775" y="609597"/>
            <a:ext cx="7044316" cy="1330841"/>
          </a:xfrm>
        </p:spPr>
        <p:txBody>
          <a:bodyPr>
            <a:normAutofit/>
          </a:bodyPr>
          <a:lstStyle/>
          <a:p>
            <a:r>
              <a:rPr lang="en-GB" dirty="0"/>
              <a:t>Activity</a:t>
            </a:r>
          </a:p>
        </p:txBody>
      </p:sp>
      <p:sp>
        <p:nvSpPr>
          <p:cNvPr id="3" name="Content Placeholder 2">
            <a:extLst>
              <a:ext uri="{FF2B5EF4-FFF2-40B4-BE49-F238E27FC236}">
                <a16:creationId xmlns:a16="http://schemas.microsoft.com/office/drawing/2014/main" id="{F422ED33-8C24-4592-9626-47CC18E5865F}"/>
              </a:ext>
            </a:extLst>
          </p:cNvPr>
          <p:cNvSpPr>
            <a:spLocks noGrp="1"/>
          </p:cNvSpPr>
          <p:nvPr>
            <p:ph idx="1"/>
          </p:nvPr>
        </p:nvSpPr>
        <p:spPr>
          <a:xfrm>
            <a:off x="852775" y="2198362"/>
            <a:ext cx="3719225" cy="3917773"/>
          </a:xfrm>
        </p:spPr>
        <p:txBody>
          <a:bodyPr>
            <a:normAutofit/>
          </a:bodyPr>
          <a:lstStyle/>
          <a:p>
            <a:pPr marL="0" indent="0">
              <a:buNone/>
            </a:pPr>
            <a:r>
              <a:rPr lang="en-GB" sz="1600"/>
              <a:t>Fawcett &amp; Sons Ltd is a manufacturer of tractors. Use the information listed below to complete the key financial data table.	</a:t>
            </a:r>
          </a:p>
          <a:p>
            <a:pPr lvl="1"/>
            <a:r>
              <a:rPr lang="en-GB" sz="1600"/>
              <a:t>Sales revenue in year 1 £21.2m</a:t>
            </a:r>
          </a:p>
          <a:p>
            <a:pPr lvl="1"/>
            <a:r>
              <a:rPr lang="en-GB" sz="1600"/>
              <a:t>Sales revenue in year 2 was 10% higher than year 1</a:t>
            </a:r>
          </a:p>
          <a:p>
            <a:pPr lvl="1"/>
            <a:r>
              <a:rPr lang="en-GB" sz="1600"/>
              <a:t>Cost of sales in year 1 30% of sales revenue</a:t>
            </a:r>
          </a:p>
          <a:p>
            <a:pPr lvl="1"/>
            <a:r>
              <a:rPr lang="en-GB" sz="1600"/>
              <a:t>Cost of sales in year 2 28% of sales revenue</a:t>
            </a:r>
          </a:p>
          <a:p>
            <a:pPr lvl="1"/>
            <a:r>
              <a:rPr lang="en-GB" sz="1600"/>
              <a:t>Expenses in year 1 £10.3m</a:t>
            </a:r>
          </a:p>
          <a:p>
            <a:pPr lvl="1"/>
            <a:r>
              <a:rPr lang="en-GB" sz="1600"/>
              <a:t>Operating profit in year 2 £11.1m</a:t>
            </a:r>
          </a:p>
          <a:p>
            <a:pPr lvl="1"/>
            <a:r>
              <a:rPr lang="en-GB" sz="1600"/>
              <a:t>Interest and taxation in year 1 and year 2 20% of operating profit</a:t>
            </a:r>
          </a:p>
          <a:p>
            <a:endParaRPr lang="en-GB" sz="1600"/>
          </a:p>
        </p:txBody>
      </p:sp>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3">
            <a:extLst>
              <a:ext uri="{FF2B5EF4-FFF2-40B4-BE49-F238E27FC236}">
                <a16:creationId xmlns:a16="http://schemas.microsoft.com/office/drawing/2014/main" id="{E70EDC89-D9EF-4C9B-81B2-ED76CACAE2C0}"/>
              </a:ext>
            </a:extLst>
          </p:cNvPr>
          <p:cNvGraphicFramePr>
            <a:graphicFrameLocks noGrp="1"/>
          </p:cNvGraphicFramePr>
          <p:nvPr>
            <p:extLst>
              <p:ext uri="{D42A27DB-BD31-4B8C-83A1-F6EECF244321}">
                <p14:modId xmlns:p14="http://schemas.microsoft.com/office/powerpoint/2010/main" val="15253918"/>
              </p:ext>
            </p:extLst>
          </p:nvPr>
        </p:nvGraphicFramePr>
        <p:xfrm>
          <a:off x="5039525" y="3032694"/>
          <a:ext cx="3591380" cy="2060357"/>
        </p:xfrm>
        <a:graphic>
          <a:graphicData uri="http://schemas.openxmlformats.org/drawingml/2006/table">
            <a:tbl>
              <a:tblPr firstRow="1" firstCol="1" bandRow="1">
                <a:tableStyleId>{5C22544A-7EE6-4342-B048-85BDC9FD1C3A}</a:tableStyleId>
              </a:tblPr>
              <a:tblGrid>
                <a:gridCol w="2225874">
                  <a:extLst>
                    <a:ext uri="{9D8B030D-6E8A-4147-A177-3AD203B41FA5}">
                      <a16:colId xmlns:a16="http://schemas.microsoft.com/office/drawing/2014/main" val="780106058"/>
                    </a:ext>
                  </a:extLst>
                </a:gridCol>
                <a:gridCol w="682753">
                  <a:extLst>
                    <a:ext uri="{9D8B030D-6E8A-4147-A177-3AD203B41FA5}">
                      <a16:colId xmlns:a16="http://schemas.microsoft.com/office/drawing/2014/main" val="2355637029"/>
                    </a:ext>
                  </a:extLst>
                </a:gridCol>
                <a:gridCol w="682753">
                  <a:extLst>
                    <a:ext uri="{9D8B030D-6E8A-4147-A177-3AD203B41FA5}">
                      <a16:colId xmlns:a16="http://schemas.microsoft.com/office/drawing/2014/main" val="499696624"/>
                    </a:ext>
                  </a:extLst>
                </a:gridCol>
              </a:tblGrid>
              <a:tr h="440074">
                <a:tc>
                  <a:txBody>
                    <a:bodyPr/>
                    <a:lstStyle/>
                    <a:p>
                      <a:pPr>
                        <a:lnSpc>
                          <a:spcPct val="115000"/>
                        </a:lnSpc>
                        <a:spcAft>
                          <a:spcPts val="1000"/>
                        </a:spcAft>
                      </a:pPr>
                      <a:r>
                        <a:rPr lang="en-GB" sz="1200" b="0">
                          <a:solidFill>
                            <a:schemeClr val="tx1"/>
                          </a:solidFill>
                          <a:effectLst/>
                        </a:rPr>
                        <a:t>Key financial data for Fawcett and Sons Ltd</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Year 1</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Year 2</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7599356"/>
                  </a:ext>
                </a:extLst>
              </a:tr>
              <a:tr h="231469">
                <a:tc>
                  <a:txBody>
                    <a:bodyPr/>
                    <a:lstStyle/>
                    <a:p>
                      <a:pPr>
                        <a:lnSpc>
                          <a:spcPct val="115000"/>
                        </a:lnSpc>
                        <a:spcAft>
                          <a:spcPts val="1000"/>
                        </a:spcAft>
                      </a:pPr>
                      <a:r>
                        <a:rPr lang="en-GB" sz="1200" b="0">
                          <a:solidFill>
                            <a:schemeClr val="tx1"/>
                          </a:solidFill>
                          <a:effectLst/>
                        </a:rPr>
                        <a:t>Sales revenue</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9492791"/>
                  </a:ext>
                </a:extLst>
              </a:tr>
              <a:tr h="231469">
                <a:tc>
                  <a:txBody>
                    <a:bodyPr/>
                    <a:lstStyle/>
                    <a:p>
                      <a:pPr>
                        <a:lnSpc>
                          <a:spcPct val="115000"/>
                        </a:lnSpc>
                        <a:spcAft>
                          <a:spcPts val="1000"/>
                        </a:spcAft>
                      </a:pPr>
                      <a:r>
                        <a:rPr lang="en-GB" sz="1200" b="0">
                          <a:solidFill>
                            <a:schemeClr val="tx1"/>
                          </a:solidFill>
                          <a:effectLst/>
                        </a:rPr>
                        <a:t>Cost of sales</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4252038"/>
                  </a:ext>
                </a:extLst>
              </a:tr>
              <a:tr h="231469">
                <a:tc>
                  <a:txBody>
                    <a:bodyPr/>
                    <a:lstStyle/>
                    <a:p>
                      <a:pPr>
                        <a:lnSpc>
                          <a:spcPct val="115000"/>
                        </a:lnSpc>
                        <a:spcAft>
                          <a:spcPts val="1000"/>
                        </a:spcAft>
                      </a:pPr>
                      <a:r>
                        <a:rPr lang="en-GB" sz="1200" b="0">
                          <a:solidFill>
                            <a:schemeClr val="tx1"/>
                          </a:solidFill>
                          <a:effectLst/>
                        </a:rPr>
                        <a:t>Gross profit</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348638"/>
                  </a:ext>
                </a:extLst>
              </a:tr>
              <a:tr h="231469">
                <a:tc>
                  <a:txBody>
                    <a:bodyPr/>
                    <a:lstStyle/>
                    <a:p>
                      <a:pPr>
                        <a:lnSpc>
                          <a:spcPct val="115000"/>
                        </a:lnSpc>
                        <a:spcAft>
                          <a:spcPts val="1000"/>
                        </a:spcAft>
                      </a:pPr>
                      <a:r>
                        <a:rPr lang="en-GB" sz="1200" b="0">
                          <a:solidFill>
                            <a:schemeClr val="tx1"/>
                          </a:solidFill>
                          <a:effectLst/>
                        </a:rPr>
                        <a:t>Expenses</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9747699"/>
                  </a:ext>
                </a:extLst>
              </a:tr>
              <a:tr h="231469">
                <a:tc>
                  <a:txBody>
                    <a:bodyPr/>
                    <a:lstStyle/>
                    <a:p>
                      <a:pPr>
                        <a:lnSpc>
                          <a:spcPct val="115000"/>
                        </a:lnSpc>
                        <a:spcAft>
                          <a:spcPts val="1000"/>
                        </a:spcAft>
                      </a:pPr>
                      <a:r>
                        <a:rPr lang="en-GB" sz="1200" b="0">
                          <a:solidFill>
                            <a:schemeClr val="tx1"/>
                          </a:solidFill>
                          <a:effectLst/>
                        </a:rPr>
                        <a:t>Operating profit</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920039"/>
                  </a:ext>
                </a:extLst>
              </a:tr>
              <a:tr h="231469">
                <a:tc>
                  <a:txBody>
                    <a:bodyPr/>
                    <a:lstStyle/>
                    <a:p>
                      <a:pPr>
                        <a:lnSpc>
                          <a:spcPct val="115000"/>
                        </a:lnSpc>
                        <a:spcAft>
                          <a:spcPts val="1000"/>
                        </a:spcAft>
                      </a:pPr>
                      <a:r>
                        <a:rPr lang="en-GB" sz="1200" b="0">
                          <a:solidFill>
                            <a:schemeClr val="tx1"/>
                          </a:solidFill>
                          <a:effectLst/>
                        </a:rPr>
                        <a:t>Interest and taxation</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2535877"/>
                  </a:ext>
                </a:extLst>
              </a:tr>
              <a:tr h="231469">
                <a:tc>
                  <a:txBody>
                    <a:bodyPr/>
                    <a:lstStyle/>
                    <a:p>
                      <a:pPr>
                        <a:lnSpc>
                          <a:spcPct val="115000"/>
                        </a:lnSpc>
                        <a:spcAft>
                          <a:spcPts val="1000"/>
                        </a:spcAft>
                      </a:pPr>
                      <a:r>
                        <a:rPr lang="en-GB" sz="1200" b="0">
                          <a:solidFill>
                            <a:schemeClr val="tx1"/>
                          </a:solidFill>
                          <a:effectLst/>
                        </a:rPr>
                        <a:t>Profit for the year</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a:solidFill>
                            <a:schemeClr val="tx1"/>
                          </a:solidFill>
                          <a:effectLst/>
                        </a:rPr>
                        <a:t> </a:t>
                      </a:r>
                      <a:endParaRPr lang="en-GB" sz="1100" b="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GB" sz="1200" b="0" dirty="0">
                          <a:solidFill>
                            <a:schemeClr val="tx1"/>
                          </a:solidFill>
                          <a:effectLst/>
                        </a:rPr>
                        <a:t> </a:t>
                      </a:r>
                      <a:endPar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023" marR="680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48299"/>
                  </a:ext>
                </a:extLst>
              </a:tr>
            </a:tbl>
          </a:graphicData>
        </a:graphic>
      </p:graphicFrame>
      <p:pic>
        <p:nvPicPr>
          <p:cNvPr id="5" name="Picture 4">
            <a:extLst>
              <a:ext uri="{FF2B5EF4-FFF2-40B4-BE49-F238E27FC236}">
                <a16:creationId xmlns:a16="http://schemas.microsoft.com/office/drawing/2014/main" id="{C50361DD-B8D3-ABD6-682C-8EC9656061E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6" name="Picture 5">
            <a:extLst>
              <a:ext uri="{FF2B5EF4-FFF2-40B4-BE49-F238E27FC236}">
                <a16:creationId xmlns:a16="http://schemas.microsoft.com/office/drawing/2014/main" id="{80893B23-A876-F270-4420-40E0A79C0CB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7" name="TextBox 6">
            <a:extLst>
              <a:ext uri="{FF2B5EF4-FFF2-40B4-BE49-F238E27FC236}">
                <a16:creationId xmlns:a16="http://schemas.microsoft.com/office/drawing/2014/main" id="{A7FC9B75-ABB6-24A8-C252-D59356EBB09E}"/>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8D922855-BEF3-CBB0-9161-31F2F6943B7F}"/>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28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2"/>
          <p:cNvSpPr>
            <a:spLocks noGrp="1" noChangeArrowheads="1"/>
          </p:cNvSpPr>
          <p:nvPr>
            <p:ph type="title"/>
          </p:nvPr>
        </p:nvSpPr>
        <p:spPr>
          <a:xfrm>
            <a:off x="630936" y="334644"/>
            <a:ext cx="7882128" cy="1076914"/>
          </a:xfrm>
        </p:spPr>
        <p:txBody>
          <a:bodyPr vert="horz" lIns="91440" tIns="45720" rIns="91440" bIns="45720" rtlCol="0" anchor="ctr">
            <a:normAutofit/>
          </a:bodyPr>
          <a:lstStyle/>
          <a:p>
            <a:pPr defTabSz="914400"/>
            <a:r>
              <a:rPr lang="en-US" altLang="en-US" sz="3500" kern="1200">
                <a:solidFill>
                  <a:schemeClr val="tx1"/>
                </a:solidFill>
                <a:latin typeface="+mj-lt"/>
                <a:ea typeface="+mj-ea"/>
                <a:cs typeface="+mj-cs"/>
              </a:rPr>
              <a:t>Activity - GladRags</a:t>
            </a:r>
          </a:p>
        </p:txBody>
      </p:sp>
      <p:sp>
        <p:nvSpPr>
          <p:cNvPr id="16395" name="Rectangle 1639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397" name="Rectangle 1639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8" name="Rectangle 3"/>
          <p:cNvSpPr>
            <a:spLocks noGrp="1" noChangeArrowheads="1"/>
          </p:cNvSpPr>
          <p:nvPr>
            <p:ph type="body" idx="4294967295"/>
          </p:nvPr>
        </p:nvSpPr>
        <p:spPr>
          <a:xfrm>
            <a:off x="2424772" y="2040243"/>
            <a:ext cx="5719068" cy="3514844"/>
          </a:xfrm>
        </p:spPr>
        <p:txBody>
          <a:bodyPr>
            <a:normAutofit/>
          </a:bodyPr>
          <a:lstStyle/>
          <a:p>
            <a:pPr marL="156020" indent="-156020" defTabSz="624078">
              <a:spcBef>
                <a:spcPts val="683"/>
              </a:spcBef>
              <a:buNone/>
            </a:pPr>
            <a:endParaRPr lang="en-GB" altLang="en-US" sz="1456" kern="1200">
              <a:solidFill>
                <a:schemeClr val="tx1"/>
              </a:solidFill>
              <a:latin typeface="+mn-lt"/>
              <a:ea typeface="+mn-ea"/>
              <a:cs typeface="+mn-cs"/>
            </a:endParaRPr>
          </a:p>
          <a:p>
            <a:pPr marL="156020" indent="-156020" defTabSz="624078">
              <a:spcBef>
                <a:spcPts val="683"/>
              </a:spcBef>
            </a:pPr>
            <a:endParaRPr lang="en-GB" altLang="en-US" sz="1456" kern="1200">
              <a:solidFill>
                <a:schemeClr val="tx1"/>
              </a:solidFill>
              <a:latin typeface="+mn-lt"/>
              <a:ea typeface="+mn-ea"/>
              <a:cs typeface="+mn-cs"/>
            </a:endParaRPr>
          </a:p>
          <a:p>
            <a:pPr marL="156020" indent="-156020" defTabSz="624078">
              <a:spcBef>
                <a:spcPts val="683"/>
              </a:spcBef>
              <a:buNone/>
            </a:pPr>
            <a:endParaRPr lang="en-GB" altLang="en-US" sz="1456" kern="1200">
              <a:solidFill>
                <a:schemeClr val="tx1"/>
              </a:solidFill>
              <a:latin typeface="+mn-lt"/>
              <a:ea typeface="+mn-ea"/>
              <a:cs typeface="+mn-cs"/>
            </a:endParaRPr>
          </a:p>
          <a:p>
            <a:pPr marL="156020" indent="-156020" defTabSz="624078">
              <a:spcBef>
                <a:spcPts val="683"/>
              </a:spcBef>
              <a:buNone/>
            </a:pPr>
            <a:endParaRPr lang="en-GB" altLang="en-US" sz="1456" kern="1200">
              <a:solidFill>
                <a:schemeClr val="tx1"/>
              </a:solidFill>
              <a:latin typeface="+mn-lt"/>
              <a:ea typeface="+mn-ea"/>
              <a:cs typeface="+mn-cs"/>
            </a:endParaRPr>
          </a:p>
          <a:p>
            <a:pPr marL="156020" indent="-156020" defTabSz="624078">
              <a:spcBef>
                <a:spcPts val="683"/>
              </a:spcBef>
              <a:buNone/>
            </a:pPr>
            <a:endParaRPr lang="en-GB" altLang="en-US" sz="1456" kern="1200">
              <a:solidFill>
                <a:schemeClr val="tx1"/>
              </a:solidFill>
              <a:latin typeface="+mn-lt"/>
              <a:ea typeface="+mn-ea"/>
              <a:cs typeface="+mn-cs"/>
            </a:endParaRPr>
          </a:p>
          <a:p>
            <a:pPr marL="468059" lvl="1" indent="-156020" defTabSz="624078">
              <a:spcBef>
                <a:spcPts val="341"/>
              </a:spcBef>
            </a:pPr>
            <a:endParaRPr lang="en-GB" altLang="en-US" sz="1274" kern="1200">
              <a:solidFill>
                <a:schemeClr val="tx1"/>
              </a:solidFill>
              <a:latin typeface="+mn-lt"/>
              <a:ea typeface="+mn-ea"/>
              <a:cs typeface="+mn-cs"/>
            </a:endParaRPr>
          </a:p>
          <a:p>
            <a:pPr lvl="1" eaLnBrk="1" hangingPunct="1"/>
            <a:endParaRPr lang="en-GB" altLang="en-US" sz="2500" dirty="0"/>
          </a:p>
        </p:txBody>
      </p:sp>
      <p:sp>
        <p:nvSpPr>
          <p:cNvPr id="2" name="Rectangle 1"/>
          <p:cNvSpPr/>
          <p:nvPr/>
        </p:nvSpPr>
        <p:spPr>
          <a:xfrm>
            <a:off x="993302" y="1737360"/>
            <a:ext cx="6920325" cy="4875181"/>
          </a:xfrm>
          <a:prstGeom prst="rect">
            <a:avLst/>
          </a:prstGeom>
        </p:spPr>
        <p:txBody>
          <a:bodyPr wrap="square" lIns="91440" tIns="45720" rIns="91440" bIns="45720" anchor="t">
            <a:spAutoFit/>
          </a:bodyPr>
          <a:lstStyle/>
          <a:p>
            <a:pPr defTabSz="832104">
              <a:spcAft>
                <a:spcPts val="600"/>
              </a:spcAft>
            </a:pPr>
            <a:r>
              <a:rPr lang="en-GB" altLang="en-US" kern="1200" dirty="0">
                <a:latin typeface="+mn-lt"/>
                <a:ea typeface="+mn-ea"/>
                <a:cs typeface="+mn-cs"/>
              </a:rPr>
              <a:t>Gladys runs a small boutique selling ladies fashion in an exclusive</a:t>
            </a:r>
            <a:r>
              <a:rPr lang="en-GB" altLang="en-US" dirty="0"/>
              <a:t> </a:t>
            </a:r>
            <a:r>
              <a:rPr lang="en-GB" altLang="en-US" kern="1200" dirty="0">
                <a:latin typeface="+mn-lt"/>
                <a:ea typeface="+mn-ea"/>
                <a:cs typeface="+mn-cs"/>
              </a:rPr>
              <a:t> shopping mall in Chester. Rising rent, increased competition on the high street and customers’ concerns about their own financial security have all meant profits are down. Gladys knows she must do something soon if her business is to survive. She has come up with the following possible actions:</a:t>
            </a:r>
          </a:p>
          <a:p>
            <a:pPr marL="675640" lvl="1" indent="-259715" defTabSz="832104">
              <a:spcAft>
                <a:spcPts val="600"/>
              </a:spcAft>
              <a:buFont typeface="Wingdings" panose="05000000000000000000" pitchFamily="2" charset="2"/>
              <a:buChar char="v"/>
            </a:pPr>
            <a:r>
              <a:rPr lang="en-GB" altLang="en-US" kern="1200" dirty="0">
                <a:latin typeface="+mn-lt"/>
                <a:ea typeface="+mn-ea"/>
                <a:cs typeface="+mn-cs"/>
              </a:rPr>
              <a:t>Move to cheaper premises</a:t>
            </a:r>
            <a:endParaRPr lang="en-GB" altLang="en-US" kern="1200" dirty="0">
              <a:latin typeface="+mn-lt"/>
              <a:ea typeface="Calibri"/>
              <a:cs typeface="Calibri"/>
            </a:endParaRPr>
          </a:p>
          <a:p>
            <a:pPr marL="675640" lvl="1" indent="-259715" defTabSz="832104">
              <a:spcAft>
                <a:spcPts val="600"/>
              </a:spcAft>
              <a:buFont typeface="Wingdings" panose="05000000000000000000" pitchFamily="2" charset="2"/>
              <a:buChar char="v"/>
            </a:pPr>
            <a:r>
              <a:rPr lang="en-GB" altLang="en-US" kern="1200" dirty="0">
                <a:latin typeface="+mn-lt"/>
                <a:ea typeface="+mn-ea"/>
                <a:cs typeface="+mn-cs"/>
              </a:rPr>
              <a:t>Source cheaper supplies</a:t>
            </a:r>
            <a:endParaRPr lang="en-GB" altLang="en-US" kern="1200" dirty="0">
              <a:latin typeface="+mn-lt"/>
              <a:ea typeface="Calibri"/>
              <a:cs typeface="Calibri"/>
            </a:endParaRPr>
          </a:p>
          <a:p>
            <a:pPr marL="675640" lvl="1" indent="-259715" defTabSz="832104">
              <a:spcAft>
                <a:spcPts val="600"/>
              </a:spcAft>
              <a:buFont typeface="Wingdings" panose="05000000000000000000" pitchFamily="2" charset="2"/>
              <a:buChar char="v"/>
            </a:pPr>
            <a:r>
              <a:rPr lang="en-GB" altLang="en-US" kern="1200" dirty="0">
                <a:latin typeface="+mn-lt"/>
                <a:ea typeface="+mn-ea"/>
                <a:cs typeface="+mn-cs"/>
              </a:rPr>
              <a:t>Offer 10% discount to loyal customers</a:t>
            </a:r>
            <a:endParaRPr lang="en-GB" altLang="en-US" kern="1200" dirty="0">
              <a:latin typeface="+mn-lt"/>
              <a:ea typeface="Calibri"/>
              <a:cs typeface="Calibri"/>
            </a:endParaRPr>
          </a:p>
          <a:p>
            <a:pPr marL="675640" lvl="1" indent="-259715" defTabSz="832104">
              <a:spcAft>
                <a:spcPts val="600"/>
              </a:spcAft>
              <a:buFont typeface="Wingdings" panose="05000000000000000000" pitchFamily="2" charset="2"/>
              <a:buChar char="v"/>
            </a:pPr>
            <a:r>
              <a:rPr lang="en-GB" altLang="en-US" kern="1200" dirty="0">
                <a:latin typeface="+mn-lt"/>
                <a:ea typeface="+mn-ea"/>
                <a:cs typeface="+mn-cs"/>
              </a:rPr>
              <a:t>Increase prices by 5%</a:t>
            </a:r>
            <a:endParaRPr lang="en-GB" altLang="en-US" kern="1200" dirty="0">
              <a:latin typeface="+mn-lt"/>
              <a:ea typeface="Calibri"/>
              <a:cs typeface="Calibri"/>
            </a:endParaRPr>
          </a:p>
          <a:p>
            <a:pPr marL="675640" lvl="1" indent="-259715" defTabSz="832104">
              <a:spcAft>
                <a:spcPts val="600"/>
              </a:spcAft>
              <a:buFont typeface="Wingdings" panose="05000000000000000000" pitchFamily="2" charset="2"/>
              <a:buChar char="v"/>
            </a:pPr>
            <a:r>
              <a:rPr lang="en-GB" altLang="en-US" kern="1200" dirty="0">
                <a:latin typeface="+mn-lt"/>
                <a:ea typeface="+mn-ea"/>
                <a:cs typeface="+mn-cs"/>
              </a:rPr>
              <a:t>Make her assistant Pippa redundant</a:t>
            </a:r>
            <a:endParaRPr lang="en-GB" altLang="en-US" kern="1200" dirty="0">
              <a:latin typeface="+mn-lt"/>
              <a:ea typeface="Calibri"/>
              <a:cs typeface="Calibri"/>
            </a:endParaRPr>
          </a:p>
          <a:p>
            <a:pPr marL="259715" indent="-259715" defTabSz="832104">
              <a:spcAft>
                <a:spcPts val="600"/>
              </a:spcAft>
              <a:buFont typeface="Wingdings" panose="05000000000000000000" pitchFamily="2" charset="2"/>
              <a:buChar char="v"/>
            </a:pPr>
            <a:endParaRPr lang="en-GB" altLang="en-US" sz="1820" kern="1200">
              <a:solidFill>
                <a:schemeClr val="tx1"/>
              </a:solidFill>
              <a:latin typeface="+mn-lt"/>
              <a:ea typeface="Calibri" panose="020F0502020204030204"/>
              <a:cs typeface="Calibri" panose="020F0502020204030204"/>
            </a:endParaRPr>
          </a:p>
          <a:p>
            <a:pPr defTabSz="832104">
              <a:spcAft>
                <a:spcPts val="600"/>
              </a:spcAft>
            </a:pPr>
            <a:r>
              <a:rPr lang="en-GB" altLang="en-US" kern="1200" dirty="0">
                <a:latin typeface="+mn-lt"/>
                <a:ea typeface="+mn-ea"/>
                <a:cs typeface="+mn-cs"/>
              </a:rPr>
              <a:t>She has asked you to review these actions and report</a:t>
            </a:r>
            <a:r>
              <a:rPr lang="en-GB" altLang="en-US" dirty="0"/>
              <a:t> </a:t>
            </a:r>
            <a:r>
              <a:rPr lang="en-GB" altLang="en-US" kern="1200" dirty="0">
                <a:latin typeface="+mn-lt"/>
                <a:ea typeface="+mn-ea"/>
                <a:cs typeface="+mn-cs"/>
              </a:rPr>
              <a:t> on the strengths and weaknesses of each action before making a final recommendation.</a:t>
            </a:r>
            <a:endParaRPr lang="en-GB" altLang="en-US" kern="1200" dirty="0">
              <a:latin typeface="+mn-lt"/>
              <a:ea typeface="Calibri"/>
              <a:cs typeface="Calibri"/>
            </a:endParaRPr>
          </a:p>
          <a:p>
            <a:pPr>
              <a:spcAft>
                <a:spcPts val="600"/>
              </a:spcAft>
            </a:pPr>
            <a:endParaRPr lang="en-GB" altLang="en-US" sz="1600"/>
          </a:p>
        </p:txBody>
      </p:sp>
      <p:pic>
        <p:nvPicPr>
          <p:cNvPr id="3" name="Picture 2">
            <a:extLst>
              <a:ext uri="{FF2B5EF4-FFF2-40B4-BE49-F238E27FC236}">
                <a16:creationId xmlns:a16="http://schemas.microsoft.com/office/drawing/2014/main" id="{795A4E84-A775-52AC-6B6F-2AF239197F7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4" name="Picture 3">
            <a:extLst>
              <a:ext uri="{FF2B5EF4-FFF2-40B4-BE49-F238E27FC236}">
                <a16:creationId xmlns:a16="http://schemas.microsoft.com/office/drawing/2014/main" id="{A1708D67-C05F-E7EA-C7B1-0594036DB82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5" name="TextBox 4">
            <a:extLst>
              <a:ext uri="{FF2B5EF4-FFF2-40B4-BE49-F238E27FC236}">
                <a16:creationId xmlns:a16="http://schemas.microsoft.com/office/drawing/2014/main" id="{CD4B14D4-173E-0944-5F83-F5F01350BB48}"/>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66A04E61-55DE-1A18-A1F5-A1136BCD6E35}"/>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98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A6B63-E0CE-42CE-8061-B9CDA7DF4437}"/>
              </a:ext>
            </a:extLst>
          </p:cNvPr>
          <p:cNvSpPr>
            <a:spLocks noGrp="1"/>
          </p:cNvSpPr>
          <p:nvPr>
            <p:ph type="title"/>
          </p:nvPr>
        </p:nvSpPr>
        <p:spPr>
          <a:xfrm>
            <a:off x="893344" y="979714"/>
            <a:ext cx="3990155" cy="2807540"/>
          </a:xfrm>
        </p:spPr>
        <p:txBody>
          <a:bodyPr vert="horz" lIns="91440" tIns="45720" rIns="91440" bIns="45720" rtlCol="0" anchor="b">
            <a:normAutofit/>
          </a:bodyPr>
          <a:lstStyle/>
          <a:p>
            <a:pPr algn="ctr" defTabSz="914400"/>
            <a:r>
              <a:rPr lang="en-US" sz="3800">
                <a:solidFill>
                  <a:schemeClr val="tx1">
                    <a:lumMod val="85000"/>
                    <a:lumOff val="15000"/>
                  </a:schemeClr>
                </a:solidFill>
              </a:rPr>
              <a:t>Plenary</a:t>
            </a:r>
          </a:p>
        </p:txBody>
      </p:sp>
      <p:sp>
        <p:nvSpPr>
          <p:cNvPr id="3" name="Subtitle 2">
            <a:extLst>
              <a:ext uri="{FF2B5EF4-FFF2-40B4-BE49-F238E27FC236}">
                <a16:creationId xmlns:a16="http://schemas.microsoft.com/office/drawing/2014/main" id="{1963D64E-D3A9-4670-93D2-E4DB08A18F8C}"/>
              </a:ext>
            </a:extLst>
          </p:cNvPr>
          <p:cNvSpPr>
            <a:spLocks noGrp="1"/>
          </p:cNvSpPr>
          <p:nvPr>
            <p:ph type="subTitle" idx="1"/>
          </p:nvPr>
        </p:nvSpPr>
        <p:spPr>
          <a:xfrm>
            <a:off x="983798" y="4152900"/>
            <a:ext cx="3809247" cy="1554562"/>
          </a:xfrm>
        </p:spPr>
        <p:txBody>
          <a:bodyPr vert="horz" lIns="91440" tIns="45720" rIns="91440" bIns="45720" rtlCol="0">
            <a:normAutofit/>
          </a:bodyPr>
          <a:lstStyle/>
          <a:p>
            <a:pPr defTabSz="914400">
              <a:spcBef>
                <a:spcPts val="1000"/>
              </a:spcBef>
            </a:pPr>
            <a:r>
              <a:rPr lang="en-US" sz="1600">
                <a:solidFill>
                  <a:schemeClr val="tx1">
                    <a:lumMod val="85000"/>
                    <a:lumOff val="15000"/>
                  </a:schemeClr>
                </a:solidFill>
              </a:rPr>
              <a:t>What are the three formulas we use to measure profitability?</a:t>
            </a:r>
          </a:p>
          <a:p>
            <a:pPr defTabSz="914400">
              <a:spcBef>
                <a:spcPts val="1000"/>
              </a:spcBef>
            </a:pPr>
            <a:r>
              <a:rPr lang="en-US" sz="1600">
                <a:solidFill>
                  <a:schemeClr val="tx1">
                    <a:lumMod val="85000"/>
                    <a:lumOff val="15000"/>
                  </a:schemeClr>
                </a:solidFill>
              </a:rPr>
              <a:t>Explain the difference between the three of them.</a:t>
            </a:r>
          </a:p>
          <a:p>
            <a:pPr defTabSz="914400">
              <a:spcBef>
                <a:spcPts val="1000"/>
              </a:spcBef>
            </a:pPr>
            <a:r>
              <a:rPr lang="en-US" sz="1600">
                <a:solidFill>
                  <a:schemeClr val="tx1">
                    <a:lumMod val="85000"/>
                    <a:lumOff val="15000"/>
                  </a:schemeClr>
                </a:solidFill>
              </a:rPr>
              <a:t>What factors impact profitability?</a:t>
            </a:r>
          </a:p>
        </p:txBody>
      </p:sp>
      <p:pic>
        <p:nvPicPr>
          <p:cNvPr id="5" name="Picture 4" descr="Cell towers">
            <a:extLst>
              <a:ext uri="{FF2B5EF4-FFF2-40B4-BE49-F238E27FC236}">
                <a16:creationId xmlns:a16="http://schemas.microsoft.com/office/drawing/2014/main" id="{BD8DC1DF-9421-D863-4F10-CE8013BA0E0A}"/>
              </a:ext>
            </a:extLst>
          </p:cNvPr>
          <p:cNvPicPr>
            <a:picLocks noChangeAspect="1"/>
          </p:cNvPicPr>
          <p:nvPr/>
        </p:nvPicPr>
        <p:blipFill rotWithShape="1">
          <a:blip r:embed="rId2"/>
          <a:srcRect l="66500" r="100" b="4"/>
          <a:stretch/>
        </p:blipFill>
        <p:spPr>
          <a:xfrm>
            <a:off x="5712161" y="10"/>
            <a:ext cx="3431839" cy="685799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pic>
        <p:nvPicPr>
          <p:cNvPr id="4" name="Picture 3">
            <a:extLst>
              <a:ext uri="{FF2B5EF4-FFF2-40B4-BE49-F238E27FC236}">
                <a16:creationId xmlns:a16="http://schemas.microsoft.com/office/drawing/2014/main" id="{88C57362-6A84-9763-BB77-FF582CB7B7E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6" name="Picture 5">
            <a:extLst>
              <a:ext uri="{FF2B5EF4-FFF2-40B4-BE49-F238E27FC236}">
                <a16:creationId xmlns:a16="http://schemas.microsoft.com/office/drawing/2014/main" id="{E13B725B-AAF7-D2A4-D53B-6058D9888AF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7" name="TextBox 6">
            <a:extLst>
              <a:ext uri="{FF2B5EF4-FFF2-40B4-BE49-F238E27FC236}">
                <a16:creationId xmlns:a16="http://schemas.microsoft.com/office/drawing/2014/main" id="{7FB72A16-4BFE-3692-1851-EA6CC8438DF2}"/>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solidFill>
                  <a:schemeClr val="bg1"/>
                </a:solidFill>
                <a:effectLst/>
                <a:latin typeface="gg sans"/>
              </a:rPr>
              <a:t>© 2025 Exams Papers Practice. All Rights Reserved</a:t>
            </a:r>
            <a:endParaRPr lang="en-PH" sz="900" dirty="0">
              <a:solidFill>
                <a:schemeClr val="bg1"/>
              </a:solidFill>
            </a:endParaRPr>
          </a:p>
        </p:txBody>
      </p:sp>
      <p:sp>
        <p:nvSpPr>
          <p:cNvPr id="8" name="Footer Placeholder 2">
            <a:extLst>
              <a:ext uri="{FF2B5EF4-FFF2-40B4-BE49-F238E27FC236}">
                <a16:creationId xmlns:a16="http://schemas.microsoft.com/office/drawing/2014/main" id="{F9F42199-ED6E-2A2C-2BEE-25C77BA133D2}"/>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69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C166FC-44B5-4735-9FBA-1EB7B0150F92}"/>
              </a:ext>
            </a:extLst>
          </p:cNvPr>
          <p:cNvSpPr>
            <a:spLocks noGrp="1"/>
          </p:cNvSpPr>
          <p:nvPr>
            <p:ph type="title"/>
          </p:nvPr>
        </p:nvSpPr>
        <p:spPr>
          <a:xfrm>
            <a:off x="852777" y="548640"/>
            <a:ext cx="7437474" cy="1188720"/>
          </a:xfrm>
        </p:spPr>
        <p:txBody>
          <a:bodyPr>
            <a:normAutofit/>
          </a:bodyPr>
          <a:lstStyle/>
          <a:p>
            <a:r>
              <a:rPr lang="en-GB">
                <a:solidFill>
                  <a:schemeClr val="tx1">
                    <a:lumMod val="85000"/>
                    <a:lumOff val="15000"/>
                  </a:schemeClr>
                </a:solidFill>
              </a:rPr>
              <a:t>Starter</a:t>
            </a:r>
          </a:p>
        </p:txBody>
      </p:sp>
      <p:sp>
        <p:nvSpPr>
          <p:cNvPr id="3" name="Content Placeholder 2">
            <a:extLst>
              <a:ext uri="{FF2B5EF4-FFF2-40B4-BE49-F238E27FC236}">
                <a16:creationId xmlns:a16="http://schemas.microsoft.com/office/drawing/2014/main" id="{3EA74046-D1AE-4AE4-A577-776C2C9ED3F2}"/>
              </a:ext>
            </a:extLst>
          </p:cNvPr>
          <p:cNvSpPr>
            <a:spLocks noGrp="1"/>
          </p:cNvSpPr>
          <p:nvPr>
            <p:ph idx="1"/>
          </p:nvPr>
        </p:nvSpPr>
        <p:spPr>
          <a:xfrm>
            <a:off x="1468490" y="2431767"/>
            <a:ext cx="6207019" cy="3685156"/>
          </a:xfrm>
        </p:spPr>
        <p:txBody>
          <a:bodyPr anchor="ctr">
            <a:normAutofit/>
          </a:bodyPr>
          <a:lstStyle/>
          <a:p>
            <a:r>
              <a:rPr lang="en-GB" sz="1700">
                <a:solidFill>
                  <a:schemeClr val="tx1">
                    <a:lumMod val="85000"/>
                    <a:lumOff val="15000"/>
                  </a:schemeClr>
                </a:solidFill>
              </a:rPr>
              <a:t>Read the article below.</a:t>
            </a:r>
          </a:p>
          <a:p>
            <a:pPr marL="0" indent="0">
              <a:buNone/>
            </a:pPr>
            <a:r>
              <a:rPr lang="en-GB" sz="1700">
                <a:solidFill>
                  <a:schemeClr val="tx1">
                    <a:lumMod val="85000"/>
                    <a:lumOff val="15000"/>
                  </a:schemeClr>
                </a:solidFill>
                <a:hlinkClick r:id="rId2"/>
              </a:rPr>
              <a:t>https://www.bbc.co.uk/news/business-65668359</a:t>
            </a:r>
            <a:endParaRPr lang="en-GB" sz="1700">
              <a:solidFill>
                <a:schemeClr val="tx1">
                  <a:lumMod val="85000"/>
                  <a:lumOff val="15000"/>
                </a:schemeClr>
              </a:solidFill>
            </a:endParaRPr>
          </a:p>
          <a:p>
            <a:endParaRPr lang="en-GB" sz="1700">
              <a:solidFill>
                <a:schemeClr val="tx1">
                  <a:lumMod val="85000"/>
                  <a:lumOff val="15000"/>
                </a:schemeClr>
              </a:solidFill>
            </a:endParaRPr>
          </a:p>
          <a:p>
            <a:r>
              <a:rPr lang="en-GB" sz="1700">
                <a:solidFill>
                  <a:schemeClr val="tx1">
                    <a:lumMod val="85000"/>
                    <a:lumOff val="15000"/>
                  </a:schemeClr>
                </a:solidFill>
              </a:rPr>
              <a:t>What has happened to their profits and why?</a:t>
            </a:r>
          </a:p>
          <a:p>
            <a:r>
              <a:rPr lang="en-GB" sz="1700">
                <a:solidFill>
                  <a:schemeClr val="tx1">
                    <a:lumMod val="85000"/>
                    <a:lumOff val="15000"/>
                  </a:schemeClr>
                </a:solidFill>
              </a:rPr>
              <a:t>How have they performed in recent years?</a:t>
            </a:r>
          </a:p>
          <a:p>
            <a:r>
              <a:rPr lang="en-GB" sz="1700">
                <a:solidFill>
                  <a:schemeClr val="tx1">
                    <a:lumMod val="85000"/>
                    <a:lumOff val="15000"/>
                  </a:schemeClr>
                </a:solidFill>
              </a:rPr>
              <a:t>What are they concerned with going forward?</a:t>
            </a:r>
          </a:p>
        </p:txBody>
      </p:sp>
      <p:pic>
        <p:nvPicPr>
          <p:cNvPr id="4" name="Picture 3">
            <a:extLst>
              <a:ext uri="{FF2B5EF4-FFF2-40B4-BE49-F238E27FC236}">
                <a16:creationId xmlns:a16="http://schemas.microsoft.com/office/drawing/2014/main" id="{27982D47-8DFB-A11C-C3DE-01CFA2E119D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55102" y="1271043"/>
            <a:ext cx="8888898" cy="3578729"/>
          </a:xfrm>
          <a:prstGeom prst="rect">
            <a:avLst/>
          </a:prstGeom>
        </p:spPr>
      </p:pic>
      <p:pic>
        <p:nvPicPr>
          <p:cNvPr id="5" name="Picture 4">
            <a:extLst>
              <a:ext uri="{FF2B5EF4-FFF2-40B4-BE49-F238E27FC236}">
                <a16:creationId xmlns:a16="http://schemas.microsoft.com/office/drawing/2014/main" id="{019E987F-B0EC-2C7F-B05F-0547CBA5942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05294" y="139934"/>
            <a:ext cx="933411" cy="375797"/>
          </a:xfrm>
          <a:prstGeom prst="rect">
            <a:avLst/>
          </a:prstGeom>
        </p:spPr>
      </p:pic>
      <p:sp>
        <p:nvSpPr>
          <p:cNvPr id="6" name="TextBox 5">
            <a:extLst>
              <a:ext uri="{FF2B5EF4-FFF2-40B4-BE49-F238E27FC236}">
                <a16:creationId xmlns:a16="http://schemas.microsoft.com/office/drawing/2014/main" id="{FE611CA5-41AF-3663-CA72-789046DA933E}"/>
              </a:ext>
            </a:extLst>
          </p:cNvPr>
          <p:cNvSpPr txBox="1"/>
          <p:nvPr/>
        </p:nvSpPr>
        <p:spPr>
          <a:xfrm>
            <a:off x="6077297" y="662260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CE4E33F7-0A35-1142-7523-40ED3C6CD431}"/>
              </a:ext>
            </a:extLst>
          </p:cNvPr>
          <p:cNvSpPr txBox="1">
            <a:spLocks/>
          </p:cNvSpPr>
          <p:nvPr/>
        </p:nvSpPr>
        <p:spPr>
          <a:xfrm>
            <a:off x="756222" y="659035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07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GB" sz="4200" b="1"/>
              <a:t>Learning Objectives</a:t>
            </a:r>
            <a:endParaRPr lang="en-GB" sz="42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979C7EE-1579-03DB-018C-2F2B8322D7C4}"/>
              </a:ext>
            </a:extLst>
          </p:cNvPr>
          <p:cNvGraphicFramePr>
            <a:graphicFrameLocks noGrp="1"/>
          </p:cNvGraphicFramePr>
          <p:nvPr>
            <p:ph idx="1"/>
            <p:extLst>
              <p:ext uri="{D42A27DB-BD31-4B8C-83A1-F6EECF244321}">
                <p14:modId xmlns:p14="http://schemas.microsoft.com/office/powerpoint/2010/main" val="2825773762"/>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5ED463C-B8AD-159C-2577-DDDE29D3954C}"/>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55102" y="1271043"/>
            <a:ext cx="8888898" cy="3578729"/>
          </a:xfrm>
          <a:prstGeom prst="rect">
            <a:avLst/>
          </a:prstGeom>
        </p:spPr>
      </p:pic>
      <p:pic>
        <p:nvPicPr>
          <p:cNvPr id="4" name="Picture 3">
            <a:extLst>
              <a:ext uri="{FF2B5EF4-FFF2-40B4-BE49-F238E27FC236}">
                <a16:creationId xmlns:a16="http://schemas.microsoft.com/office/drawing/2014/main" id="{915B9E54-036F-A752-91CA-5B439F6B40B4}"/>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105294" y="139934"/>
            <a:ext cx="933411" cy="375797"/>
          </a:xfrm>
          <a:prstGeom prst="rect">
            <a:avLst/>
          </a:prstGeom>
        </p:spPr>
      </p:pic>
      <p:sp>
        <p:nvSpPr>
          <p:cNvPr id="6" name="TextBox 5">
            <a:extLst>
              <a:ext uri="{FF2B5EF4-FFF2-40B4-BE49-F238E27FC236}">
                <a16:creationId xmlns:a16="http://schemas.microsoft.com/office/drawing/2014/main" id="{61594DE9-5101-C9F7-F569-D87F35894EA6}"/>
              </a:ext>
            </a:extLst>
          </p:cNvPr>
          <p:cNvSpPr txBox="1"/>
          <p:nvPr/>
        </p:nvSpPr>
        <p:spPr>
          <a:xfrm>
            <a:off x="6077297" y="662260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0A6CC281-5F7D-1575-FBBB-9A76747D8A4C}"/>
              </a:ext>
            </a:extLst>
          </p:cNvPr>
          <p:cNvSpPr txBox="1">
            <a:spLocks/>
          </p:cNvSpPr>
          <p:nvPr/>
        </p:nvSpPr>
        <p:spPr>
          <a:xfrm>
            <a:off x="756222" y="659035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FE443AC5-C970-43FA-520A-451F7D1999C5}"/>
              </a:ext>
            </a:extLst>
          </p:cNvPr>
          <p:cNvPicPr>
            <a:picLocks noChangeAspect="1"/>
          </p:cNvPicPr>
          <p:nvPr/>
        </p:nvPicPr>
        <p:blipFill rotWithShape="1">
          <a:blip r:embed="rId3">
            <a:alphaModFix amt="40000"/>
          </a:blip>
          <a:srcRect l="10417" r="9121" b="8"/>
          <a:stretch/>
        </p:blipFill>
        <p:spPr>
          <a:xfrm>
            <a:off x="20" y="10"/>
            <a:ext cx="9143979" cy="6857990"/>
          </a:xfrm>
          <a:prstGeom prst="rect">
            <a:avLst/>
          </a:prstGeom>
        </p:spPr>
      </p:pic>
      <p:sp>
        <p:nvSpPr>
          <p:cNvPr id="2" name="Title 1"/>
          <p:cNvSpPr>
            <a:spLocks noGrp="1"/>
          </p:cNvSpPr>
          <p:nvPr>
            <p:ph type="title"/>
          </p:nvPr>
        </p:nvSpPr>
        <p:spPr>
          <a:xfrm>
            <a:off x="630936" y="941832"/>
            <a:ext cx="7879842" cy="2057400"/>
          </a:xfrm>
        </p:spPr>
        <p:txBody>
          <a:bodyPr anchor="b">
            <a:normAutofit/>
          </a:bodyPr>
          <a:lstStyle/>
          <a:p>
            <a:r>
              <a:rPr lang="en-GB" sz="4400"/>
              <a:t>Profit</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6" y="3502152"/>
            <a:ext cx="7879842" cy="2670048"/>
          </a:xfrm>
        </p:spPr>
        <p:txBody>
          <a:bodyPr>
            <a:normAutofit/>
          </a:bodyPr>
          <a:lstStyle/>
          <a:p>
            <a:r>
              <a:rPr lang="en-GB" sz="1700" dirty="0"/>
              <a:t>Profits are the surplus of revenue over costs</a:t>
            </a:r>
          </a:p>
          <a:p>
            <a:pPr lvl="1"/>
            <a:r>
              <a:rPr lang="en-GB" sz="1700" dirty="0"/>
              <a:t>Profit = total costs – total revenue</a:t>
            </a:r>
          </a:p>
          <a:p>
            <a:r>
              <a:rPr lang="en-GB" sz="1700" dirty="0"/>
              <a:t>There are 3 types of profit:</a:t>
            </a:r>
          </a:p>
          <a:p>
            <a:pPr lvl="1"/>
            <a:r>
              <a:rPr lang="en-GB" sz="1700" dirty="0"/>
              <a:t>Gross profit </a:t>
            </a:r>
          </a:p>
          <a:p>
            <a:pPr lvl="1"/>
            <a:r>
              <a:rPr lang="en-GB" sz="1700" dirty="0"/>
              <a:t>Operating profit </a:t>
            </a:r>
          </a:p>
          <a:p>
            <a:pPr lvl="1"/>
            <a:r>
              <a:rPr lang="en-GB" sz="1700" dirty="0"/>
              <a:t>Profit for the year  (net profit)</a:t>
            </a:r>
          </a:p>
          <a:p>
            <a:r>
              <a:rPr lang="en-GB" sz="1700" dirty="0"/>
              <a:t>These are shown on a statement of comprehensive income</a:t>
            </a:r>
          </a:p>
          <a:p>
            <a:pPr lvl="1"/>
            <a:r>
              <a:rPr lang="en-GB" sz="1700" dirty="0"/>
              <a:t>A formal financial document that summarises a business’ trading activities and expenses to show whether it has made a profit or loss</a:t>
            </a:r>
          </a:p>
        </p:txBody>
      </p:sp>
      <p:pic>
        <p:nvPicPr>
          <p:cNvPr id="4" name="Picture 3">
            <a:extLst>
              <a:ext uri="{FF2B5EF4-FFF2-40B4-BE49-F238E27FC236}">
                <a16:creationId xmlns:a16="http://schemas.microsoft.com/office/drawing/2014/main" id="{A9749DFD-C56E-FAB1-F5A1-B9374914C98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40186"/>
            <a:ext cx="8888898" cy="3578729"/>
          </a:xfrm>
          <a:prstGeom prst="rect">
            <a:avLst/>
          </a:prstGeom>
        </p:spPr>
      </p:pic>
      <p:pic>
        <p:nvPicPr>
          <p:cNvPr id="6" name="Picture 5">
            <a:extLst>
              <a:ext uri="{FF2B5EF4-FFF2-40B4-BE49-F238E27FC236}">
                <a16:creationId xmlns:a16="http://schemas.microsoft.com/office/drawing/2014/main" id="{ED318607-FE3D-FD6F-68A3-7E36144C885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09077"/>
            <a:ext cx="933411" cy="375797"/>
          </a:xfrm>
          <a:prstGeom prst="rect">
            <a:avLst/>
          </a:prstGeom>
        </p:spPr>
      </p:pic>
      <p:sp>
        <p:nvSpPr>
          <p:cNvPr id="7" name="TextBox 6">
            <a:extLst>
              <a:ext uri="{FF2B5EF4-FFF2-40B4-BE49-F238E27FC236}">
                <a16:creationId xmlns:a16="http://schemas.microsoft.com/office/drawing/2014/main" id="{83A85CD7-02C2-2FA8-F5CE-DA1ED429D008}"/>
              </a:ext>
            </a:extLst>
          </p:cNvPr>
          <p:cNvSpPr txBox="1"/>
          <p:nvPr/>
        </p:nvSpPr>
        <p:spPr>
          <a:xfrm>
            <a:off x="5949746" y="6591747"/>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C8CC7569-CC81-6B57-0EE7-2A79A9DC1BC1}"/>
              </a:ext>
            </a:extLst>
          </p:cNvPr>
          <p:cNvSpPr txBox="1">
            <a:spLocks/>
          </p:cNvSpPr>
          <p:nvPr/>
        </p:nvSpPr>
        <p:spPr>
          <a:xfrm>
            <a:off x="628671" y="655950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2159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4F493357-12B9-B85B-9919-01A04B11179B}"/>
              </a:ext>
            </a:extLst>
          </p:cNvPr>
          <p:cNvPicPr>
            <a:picLocks noChangeAspect="1"/>
          </p:cNvPicPr>
          <p:nvPr/>
        </p:nvPicPr>
        <p:blipFill rotWithShape="1">
          <a:blip r:embed="rId2"/>
          <a:srcRect l="20887" r="21677" b="9098"/>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320" y="1161288"/>
            <a:ext cx="2578608" cy="1124712"/>
          </a:xfrm>
        </p:spPr>
        <p:txBody>
          <a:bodyPr anchor="b">
            <a:normAutofit/>
          </a:bodyPr>
          <a:lstStyle/>
          <a:p>
            <a:r>
              <a:rPr lang="en-GB" sz="2400"/>
              <a:t>Profit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2782079" cy="3207258"/>
          </a:xfrm>
        </p:spPr>
        <p:txBody>
          <a:bodyPr anchor="t">
            <a:normAutofit/>
          </a:bodyPr>
          <a:lstStyle/>
          <a:p>
            <a:r>
              <a:rPr lang="en-GB" sz="1500" dirty="0"/>
              <a:t>Profit is the reward for enterprise</a:t>
            </a:r>
          </a:p>
          <a:p>
            <a:r>
              <a:rPr lang="en-GB" sz="1500" dirty="0"/>
              <a:t>It acts as an incentive in a competitive market</a:t>
            </a:r>
          </a:p>
          <a:p>
            <a:pPr lvl="1"/>
            <a:r>
              <a:rPr lang="en-GB" sz="1500" dirty="0"/>
              <a:t>Businesses will be attracted to enter markets were they see an opportunity to make a profit</a:t>
            </a:r>
          </a:p>
          <a:p>
            <a:pPr lvl="1"/>
            <a:r>
              <a:rPr lang="en-GB" sz="1500" dirty="0"/>
              <a:t>If a business can not make a profit in the medium to long run it is likely to leave a market</a:t>
            </a:r>
          </a:p>
        </p:txBody>
      </p:sp>
      <p:pic>
        <p:nvPicPr>
          <p:cNvPr id="4" name="Picture 3">
            <a:extLst>
              <a:ext uri="{FF2B5EF4-FFF2-40B4-BE49-F238E27FC236}">
                <a16:creationId xmlns:a16="http://schemas.microsoft.com/office/drawing/2014/main" id="{580790AA-0CF6-F865-F057-041802F41BD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6" name="Picture 5">
            <a:extLst>
              <a:ext uri="{FF2B5EF4-FFF2-40B4-BE49-F238E27FC236}">
                <a16:creationId xmlns:a16="http://schemas.microsoft.com/office/drawing/2014/main" id="{CE659DEB-2573-18DC-E6FA-F830CCC1511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7" name="TextBox 6">
            <a:extLst>
              <a:ext uri="{FF2B5EF4-FFF2-40B4-BE49-F238E27FC236}">
                <a16:creationId xmlns:a16="http://schemas.microsoft.com/office/drawing/2014/main" id="{8810F6C2-1D16-EDF4-A3C6-49C60B5250C7}"/>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B41CD0B1-3CE9-D006-43CC-B01C244799F0}"/>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85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1506" y="494414"/>
            <a:ext cx="7900987" cy="817403"/>
          </a:xfrm>
        </p:spPr>
        <p:txBody>
          <a:bodyPr vert="horz" lIns="91440" tIns="45720" rIns="91440" bIns="45720" rtlCol="0" anchor="b">
            <a:normAutofit/>
          </a:bodyPr>
          <a:lstStyle/>
          <a:p>
            <a:pPr algn="ctr" defTabSz="914400"/>
            <a:r>
              <a:rPr lang="en-US" sz="3100" kern="1200">
                <a:solidFill>
                  <a:schemeClr val="tx1"/>
                </a:solidFill>
                <a:latin typeface="+mj-lt"/>
                <a:ea typeface="+mj-ea"/>
                <a:cs typeface="+mj-cs"/>
              </a:rPr>
              <a:t>Statement of comprehensive income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23920029"/>
              </p:ext>
            </p:extLst>
          </p:nvPr>
        </p:nvGraphicFramePr>
        <p:xfrm>
          <a:off x="335297" y="1650854"/>
          <a:ext cx="8365195" cy="4967154"/>
        </p:xfrm>
        <a:graphic>
          <a:graphicData uri="http://schemas.openxmlformats.org/drawingml/2006/table">
            <a:tbl>
              <a:tblPr firstRow="1" bandRow="1">
                <a:solidFill>
                  <a:schemeClr val="tx1">
                    <a:lumMod val="75000"/>
                    <a:lumOff val="25000"/>
                  </a:schemeClr>
                </a:solidFill>
                <a:tableStyleId>{5C22544A-7EE6-4342-B048-85BDC9FD1C3A}</a:tableStyleId>
              </a:tblPr>
              <a:tblGrid>
                <a:gridCol w="2375911">
                  <a:extLst>
                    <a:ext uri="{9D8B030D-6E8A-4147-A177-3AD203B41FA5}">
                      <a16:colId xmlns:a16="http://schemas.microsoft.com/office/drawing/2014/main" val="20000"/>
                    </a:ext>
                  </a:extLst>
                </a:gridCol>
                <a:gridCol w="5989284">
                  <a:extLst>
                    <a:ext uri="{9D8B030D-6E8A-4147-A177-3AD203B41FA5}">
                      <a16:colId xmlns:a16="http://schemas.microsoft.com/office/drawing/2014/main" val="20001"/>
                    </a:ext>
                  </a:extLst>
                </a:gridCol>
              </a:tblGrid>
              <a:tr h="344367">
                <a:tc>
                  <a:txBody>
                    <a:bodyPr/>
                    <a:lstStyle/>
                    <a:p>
                      <a:r>
                        <a:rPr lang="en-GB" sz="1600" b="0" cap="none" spc="0" dirty="0">
                          <a:solidFill>
                            <a:schemeClr val="bg1"/>
                          </a:solidFill>
                        </a:rPr>
                        <a:t>Income statement </a:t>
                      </a:r>
                    </a:p>
                  </a:txBody>
                  <a:tcPr marL="94579" marR="72753" marT="72753" marB="7275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GB" sz="1600" b="0" cap="none" spc="0" dirty="0">
                          <a:solidFill>
                            <a:schemeClr val="bg1"/>
                          </a:solidFill>
                        </a:rPr>
                        <a:t>Explanation</a:t>
                      </a:r>
                    </a:p>
                  </a:txBody>
                  <a:tcPr marL="94579" marR="72753" marT="72753" marB="7275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514125">
                <a:tc>
                  <a:txBody>
                    <a:bodyPr/>
                    <a:lstStyle/>
                    <a:p>
                      <a:r>
                        <a:rPr lang="en-GB" sz="1600" cap="none" spc="0" dirty="0">
                          <a:solidFill>
                            <a:schemeClr val="bg1"/>
                          </a:solidFill>
                        </a:rPr>
                        <a:t>Sales revenue</a:t>
                      </a:r>
                    </a:p>
                  </a:txBody>
                  <a:tcPr marL="94579" marR="72753" marT="72753" marB="72753">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GB" sz="1600" cap="none" spc="0" dirty="0">
                          <a:solidFill>
                            <a:schemeClr val="bg1"/>
                          </a:solidFill>
                        </a:rPr>
                        <a:t>Money coming in from sales</a:t>
                      </a:r>
                    </a:p>
                    <a:p>
                      <a:r>
                        <a:rPr lang="en-GB" sz="1600" cap="none" spc="0" dirty="0">
                          <a:solidFill>
                            <a:schemeClr val="bg1"/>
                          </a:solidFill>
                        </a:rPr>
                        <a:t>Quantity sold x selling price</a:t>
                      </a:r>
                    </a:p>
                  </a:txBody>
                  <a:tcPr marL="94579" marR="72753" marT="72753" marB="72753">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1"/>
                  </a:ext>
                </a:extLst>
              </a:tr>
              <a:tr h="344367">
                <a:tc>
                  <a:txBody>
                    <a:bodyPr/>
                    <a:lstStyle/>
                    <a:p>
                      <a:r>
                        <a:rPr lang="en-GB" sz="1600" cap="none" spc="0" dirty="0">
                          <a:solidFill>
                            <a:schemeClr val="bg1"/>
                          </a:solidFill>
                        </a:rPr>
                        <a:t>Cost of sales</a:t>
                      </a:r>
                    </a:p>
                  </a:txBody>
                  <a:tcPr marL="94579" marR="72753" marT="72753" marB="7275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GB" sz="1600" cap="none" spc="0" dirty="0">
                          <a:solidFill>
                            <a:schemeClr val="bg1"/>
                          </a:solidFill>
                        </a:rPr>
                        <a:t>Costs directly</a:t>
                      </a:r>
                      <a:r>
                        <a:rPr lang="en-GB" sz="1600" cap="none" spc="0" baseline="0" dirty="0">
                          <a:solidFill>
                            <a:schemeClr val="bg1"/>
                          </a:solidFill>
                        </a:rPr>
                        <a:t> linked to the production of the goods or services sold e.g. raw materials</a:t>
                      </a:r>
                      <a:endParaRPr lang="en-GB" sz="1600" cap="none" spc="0" dirty="0">
                        <a:solidFill>
                          <a:schemeClr val="bg1"/>
                        </a:solidFill>
                      </a:endParaRPr>
                    </a:p>
                  </a:txBody>
                  <a:tcPr marL="94579" marR="72753" marT="72753" marB="7275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2"/>
                  </a:ext>
                </a:extLst>
              </a:tr>
              <a:tr h="344367">
                <a:tc>
                  <a:txBody>
                    <a:bodyPr/>
                    <a:lstStyle/>
                    <a:p>
                      <a:r>
                        <a:rPr lang="en-GB" sz="1600" b="1" cap="none" spc="0" dirty="0">
                          <a:solidFill>
                            <a:schemeClr val="bg1"/>
                          </a:solidFill>
                        </a:rPr>
                        <a:t>Gross profit</a:t>
                      </a:r>
                    </a:p>
                  </a:txBody>
                  <a:tcPr marL="94579" marR="72753" marT="72753" marB="72753">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GB" sz="1600" cap="none" spc="0" dirty="0">
                          <a:solidFill>
                            <a:schemeClr val="bg1"/>
                          </a:solidFill>
                        </a:rPr>
                        <a:t>Sales revenue – cost of sales</a:t>
                      </a:r>
                    </a:p>
                  </a:txBody>
                  <a:tcPr marL="94579" marR="72753" marT="72753" marB="72753">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3"/>
                  </a:ext>
                </a:extLst>
              </a:tr>
              <a:tr h="514125">
                <a:tc>
                  <a:txBody>
                    <a:bodyPr/>
                    <a:lstStyle/>
                    <a:p>
                      <a:r>
                        <a:rPr lang="en-GB" sz="1600" cap="none" spc="0" dirty="0">
                          <a:solidFill>
                            <a:schemeClr val="bg1"/>
                          </a:solidFill>
                        </a:rPr>
                        <a:t>Other operating expenses</a:t>
                      </a:r>
                    </a:p>
                  </a:txBody>
                  <a:tcPr marL="94579" marR="72753" marT="72753" marB="7275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GB" sz="1600" cap="none" spc="0" dirty="0">
                          <a:solidFill>
                            <a:schemeClr val="bg1"/>
                          </a:solidFill>
                        </a:rPr>
                        <a:t>All other costs associated with the trading of the business e.g. salaries and marketing expenditure</a:t>
                      </a:r>
                    </a:p>
                  </a:txBody>
                  <a:tcPr marL="94579" marR="72753" marT="72753" marB="7275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4"/>
                  </a:ext>
                </a:extLst>
              </a:tr>
              <a:tr h="344367">
                <a:tc>
                  <a:txBody>
                    <a:bodyPr/>
                    <a:lstStyle/>
                    <a:p>
                      <a:r>
                        <a:rPr lang="en-GB" sz="1600" b="1" cap="none" spc="0" dirty="0">
                          <a:solidFill>
                            <a:schemeClr val="bg1"/>
                          </a:solidFill>
                        </a:rPr>
                        <a:t>Operating profit</a:t>
                      </a:r>
                    </a:p>
                  </a:txBody>
                  <a:tcPr marL="94579" marR="72753" marT="72753" marB="72753">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GB" sz="1600" cap="none" spc="0" dirty="0">
                          <a:solidFill>
                            <a:schemeClr val="bg1"/>
                          </a:solidFill>
                        </a:rPr>
                        <a:t>Gross</a:t>
                      </a:r>
                      <a:r>
                        <a:rPr lang="en-GB" sz="1600" cap="none" spc="0" baseline="0" dirty="0">
                          <a:solidFill>
                            <a:schemeClr val="bg1"/>
                          </a:solidFill>
                        </a:rPr>
                        <a:t> profit – expenses</a:t>
                      </a:r>
                    </a:p>
                  </a:txBody>
                  <a:tcPr marL="94579" marR="72753" marT="72753" marB="72753">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5"/>
                  </a:ext>
                </a:extLst>
              </a:tr>
              <a:tr h="514125">
                <a:tc>
                  <a:txBody>
                    <a:bodyPr/>
                    <a:lstStyle/>
                    <a:p>
                      <a:r>
                        <a:rPr lang="en-GB" sz="1600" cap="none" spc="0" dirty="0">
                          <a:solidFill>
                            <a:schemeClr val="bg1"/>
                          </a:solidFill>
                        </a:rPr>
                        <a:t>Interest and taxation</a:t>
                      </a:r>
                    </a:p>
                  </a:txBody>
                  <a:tcPr marL="94579" marR="72753" marT="72753" marB="7275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GB" sz="1600" cap="none" spc="0" dirty="0">
                          <a:solidFill>
                            <a:schemeClr val="bg1"/>
                          </a:solidFill>
                        </a:rPr>
                        <a:t>Interest paid on debt</a:t>
                      </a:r>
                      <a:r>
                        <a:rPr lang="en-GB" sz="1600" cap="none" spc="0" baseline="0" dirty="0">
                          <a:solidFill>
                            <a:schemeClr val="bg1"/>
                          </a:solidFill>
                        </a:rPr>
                        <a:t> or received plus tax payable of profit</a:t>
                      </a:r>
                    </a:p>
                    <a:p>
                      <a:endParaRPr lang="en-GB" sz="1600" cap="none" spc="0" dirty="0">
                        <a:solidFill>
                          <a:schemeClr val="bg1"/>
                        </a:solidFill>
                      </a:endParaRPr>
                    </a:p>
                  </a:txBody>
                  <a:tcPr marL="94579" marR="72753" marT="72753" marB="7275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6"/>
                  </a:ext>
                </a:extLst>
              </a:tr>
              <a:tr h="514125">
                <a:tc>
                  <a:txBody>
                    <a:bodyPr/>
                    <a:lstStyle/>
                    <a:p>
                      <a:r>
                        <a:rPr lang="en-GB" sz="1600" cap="none" spc="0" dirty="0">
                          <a:solidFill>
                            <a:schemeClr val="bg1"/>
                          </a:solidFill>
                        </a:rPr>
                        <a:t>Exceptional items</a:t>
                      </a:r>
                    </a:p>
                  </a:txBody>
                  <a:tcPr marL="94579" marR="72753" marT="72753" marB="72753">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r>
                        <a:rPr lang="en-GB" sz="1600" cap="none" spc="0" dirty="0">
                          <a:solidFill>
                            <a:schemeClr val="bg1"/>
                          </a:solidFill>
                        </a:rPr>
                        <a:t>Any unusually large or infrequent transaction</a:t>
                      </a:r>
                    </a:p>
                    <a:p>
                      <a:endParaRPr lang="en-GB" sz="1600" cap="none" spc="0" dirty="0">
                        <a:solidFill>
                          <a:schemeClr val="bg1"/>
                        </a:solidFill>
                      </a:endParaRPr>
                    </a:p>
                  </a:txBody>
                  <a:tcPr marL="94579" marR="72753" marT="72753" marB="72753">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7"/>
                  </a:ext>
                </a:extLst>
              </a:tr>
              <a:tr h="514125">
                <a:tc>
                  <a:txBody>
                    <a:bodyPr/>
                    <a:lstStyle/>
                    <a:p>
                      <a:r>
                        <a:rPr lang="en-GB" sz="1600" b="1" cap="none" spc="0" dirty="0">
                          <a:solidFill>
                            <a:schemeClr val="bg1"/>
                          </a:solidFill>
                        </a:rPr>
                        <a:t>Profit for the year (net profit)</a:t>
                      </a:r>
                    </a:p>
                  </a:txBody>
                  <a:tcPr marL="94579" marR="72753" marT="72753" marB="7275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r>
                        <a:rPr lang="en-GB" sz="1600" cap="none" spc="0" dirty="0">
                          <a:solidFill>
                            <a:schemeClr val="bg1"/>
                          </a:solidFill>
                        </a:rPr>
                        <a:t>Operating profit - interest and taxation</a:t>
                      </a:r>
                    </a:p>
                    <a:p>
                      <a:endParaRPr lang="en-GB" sz="1600" cap="none" spc="0" dirty="0">
                        <a:solidFill>
                          <a:schemeClr val="bg1"/>
                        </a:solidFill>
                      </a:endParaRPr>
                    </a:p>
                  </a:txBody>
                  <a:tcPr marL="94579" marR="72753" marT="72753" marB="7275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pic>
        <p:nvPicPr>
          <p:cNvPr id="3" name="Picture 2">
            <a:extLst>
              <a:ext uri="{FF2B5EF4-FFF2-40B4-BE49-F238E27FC236}">
                <a16:creationId xmlns:a16="http://schemas.microsoft.com/office/drawing/2014/main" id="{72C02801-6F13-41F7-9E67-7A3D2CA1B3F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5" name="Picture 4">
            <a:extLst>
              <a:ext uri="{FF2B5EF4-FFF2-40B4-BE49-F238E27FC236}">
                <a16:creationId xmlns:a16="http://schemas.microsoft.com/office/drawing/2014/main" id="{4B973348-B791-48DB-A91F-7F36D98F70D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6" name="TextBox 5">
            <a:extLst>
              <a:ext uri="{FF2B5EF4-FFF2-40B4-BE49-F238E27FC236}">
                <a16:creationId xmlns:a16="http://schemas.microsoft.com/office/drawing/2014/main" id="{02134E1A-CE72-F7D1-83F0-0CDF97894F24}"/>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F8F7DCF4-4D7F-A17D-68E1-39A183D5ABB9}"/>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63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15111"/>
            <a:ext cx="2266158"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4400" kern="1200">
                <a:solidFill>
                  <a:schemeClr val="tx1"/>
                </a:solidFill>
                <a:latin typeface="+mj-lt"/>
                <a:ea typeface="+mj-ea"/>
                <a:cs typeface="+mj-cs"/>
              </a:rPr>
              <a:t>Statement of comprehensive income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781321954"/>
              </p:ext>
            </p:extLst>
          </p:nvPr>
        </p:nvGraphicFramePr>
        <p:xfrm>
          <a:off x="3120505" y="2002965"/>
          <a:ext cx="5112568" cy="3733800"/>
        </p:xfrm>
        <a:graphic>
          <a:graphicData uri="http://schemas.openxmlformats.org/drawingml/2006/table">
            <a:tbl>
              <a:tblPr firstRow="1" bandRow="1">
                <a:tableStyleId>{5C22544A-7EE6-4342-B048-85BDC9FD1C3A}</a:tableStyleId>
              </a:tblPr>
              <a:tblGrid>
                <a:gridCol w="2602762">
                  <a:extLst>
                    <a:ext uri="{9D8B030D-6E8A-4147-A177-3AD203B41FA5}">
                      <a16:colId xmlns:a16="http://schemas.microsoft.com/office/drawing/2014/main" val="20000"/>
                    </a:ext>
                  </a:extLst>
                </a:gridCol>
                <a:gridCol w="2509806">
                  <a:extLst>
                    <a:ext uri="{9D8B030D-6E8A-4147-A177-3AD203B41FA5}">
                      <a16:colId xmlns:a16="http://schemas.microsoft.com/office/drawing/2014/main" val="20001"/>
                    </a:ext>
                  </a:extLst>
                </a:gridCol>
              </a:tblGrid>
              <a:tr h="370840">
                <a:tc>
                  <a:txBody>
                    <a:bodyPr/>
                    <a:lstStyle/>
                    <a:p>
                      <a:r>
                        <a:rPr lang="en-GB"/>
                        <a:t>Income statement </a:t>
                      </a:r>
                    </a:p>
                  </a:txBody>
                  <a:tcPr marL="144309" marR="144309"/>
                </a:tc>
                <a:tc>
                  <a:txBody>
                    <a:bodyPr/>
                    <a:lstStyle/>
                    <a:p>
                      <a:endParaRPr lang="en-GB"/>
                    </a:p>
                  </a:txBody>
                  <a:tcPr marL="144309" marR="144309"/>
                </a:tc>
                <a:extLst>
                  <a:ext uri="{0D108BD9-81ED-4DB2-BD59-A6C34878D82A}">
                    <a16:rowId xmlns:a16="http://schemas.microsoft.com/office/drawing/2014/main" val="10000"/>
                  </a:ext>
                </a:extLst>
              </a:tr>
              <a:tr h="370840">
                <a:tc>
                  <a:txBody>
                    <a:bodyPr/>
                    <a:lstStyle/>
                    <a:p>
                      <a:r>
                        <a:rPr lang="en-GB"/>
                        <a:t>Sales revenue</a:t>
                      </a:r>
                    </a:p>
                  </a:txBody>
                  <a:tcPr marL="144309" marR="144309"/>
                </a:tc>
                <a:tc>
                  <a:txBody>
                    <a:bodyPr/>
                    <a:lstStyle/>
                    <a:p>
                      <a:r>
                        <a:rPr lang="en-GB"/>
                        <a:t>£100 000</a:t>
                      </a:r>
                    </a:p>
                  </a:txBody>
                  <a:tcPr marL="144309" marR="144309"/>
                </a:tc>
                <a:extLst>
                  <a:ext uri="{0D108BD9-81ED-4DB2-BD59-A6C34878D82A}">
                    <a16:rowId xmlns:a16="http://schemas.microsoft.com/office/drawing/2014/main" val="10001"/>
                  </a:ext>
                </a:extLst>
              </a:tr>
              <a:tr h="370840">
                <a:tc>
                  <a:txBody>
                    <a:bodyPr/>
                    <a:lstStyle/>
                    <a:p>
                      <a:r>
                        <a:rPr lang="en-GB"/>
                        <a:t>Cost of sales</a:t>
                      </a:r>
                    </a:p>
                  </a:txBody>
                  <a:tcPr marL="144309" marR="144309"/>
                </a:tc>
                <a:tc>
                  <a:txBody>
                    <a:bodyPr/>
                    <a:lstStyle/>
                    <a:p>
                      <a:r>
                        <a:rPr lang="en-GB"/>
                        <a:t>£45 000</a:t>
                      </a:r>
                    </a:p>
                  </a:txBody>
                  <a:tcPr marL="144309" marR="144309"/>
                </a:tc>
                <a:extLst>
                  <a:ext uri="{0D108BD9-81ED-4DB2-BD59-A6C34878D82A}">
                    <a16:rowId xmlns:a16="http://schemas.microsoft.com/office/drawing/2014/main" val="10002"/>
                  </a:ext>
                </a:extLst>
              </a:tr>
              <a:tr h="370840">
                <a:tc>
                  <a:txBody>
                    <a:bodyPr/>
                    <a:lstStyle/>
                    <a:p>
                      <a:r>
                        <a:rPr lang="en-GB" b="1">
                          <a:solidFill>
                            <a:srgbClr val="FF0000"/>
                          </a:solidFill>
                        </a:rPr>
                        <a:t>Gross profit</a:t>
                      </a:r>
                    </a:p>
                  </a:txBody>
                  <a:tcPr marL="144309" marR="144309"/>
                </a:tc>
                <a:tc>
                  <a:txBody>
                    <a:bodyPr/>
                    <a:lstStyle/>
                    <a:p>
                      <a:r>
                        <a:rPr lang="en-GB"/>
                        <a:t>£55 000</a:t>
                      </a:r>
                    </a:p>
                  </a:txBody>
                  <a:tcPr marL="144309" marR="144309"/>
                </a:tc>
                <a:extLst>
                  <a:ext uri="{0D108BD9-81ED-4DB2-BD59-A6C34878D82A}">
                    <a16:rowId xmlns:a16="http://schemas.microsoft.com/office/drawing/2014/main" val="10003"/>
                  </a:ext>
                </a:extLst>
              </a:tr>
              <a:tr h="370840">
                <a:tc>
                  <a:txBody>
                    <a:bodyPr/>
                    <a:lstStyle/>
                    <a:p>
                      <a:r>
                        <a:rPr lang="en-GB"/>
                        <a:t>Other operating expenses</a:t>
                      </a:r>
                    </a:p>
                  </a:txBody>
                  <a:tcPr marL="144309" marR="144309"/>
                </a:tc>
                <a:tc>
                  <a:txBody>
                    <a:bodyPr/>
                    <a:lstStyle/>
                    <a:p>
                      <a:r>
                        <a:rPr lang="en-GB"/>
                        <a:t>£32 000</a:t>
                      </a:r>
                    </a:p>
                  </a:txBody>
                  <a:tcPr marL="144309" marR="144309"/>
                </a:tc>
                <a:extLst>
                  <a:ext uri="{0D108BD9-81ED-4DB2-BD59-A6C34878D82A}">
                    <a16:rowId xmlns:a16="http://schemas.microsoft.com/office/drawing/2014/main" val="10004"/>
                  </a:ext>
                </a:extLst>
              </a:tr>
              <a:tr h="370840">
                <a:tc>
                  <a:txBody>
                    <a:bodyPr/>
                    <a:lstStyle/>
                    <a:p>
                      <a:r>
                        <a:rPr lang="en-GB" b="1">
                          <a:solidFill>
                            <a:srgbClr val="FF0000"/>
                          </a:solidFill>
                        </a:rPr>
                        <a:t>Operating profit</a:t>
                      </a:r>
                    </a:p>
                  </a:txBody>
                  <a:tcPr marL="144309" marR="144309"/>
                </a:tc>
                <a:tc>
                  <a:txBody>
                    <a:bodyPr/>
                    <a:lstStyle/>
                    <a:p>
                      <a:r>
                        <a:rPr lang="en-GB"/>
                        <a:t>£23 000</a:t>
                      </a:r>
                      <a:endParaRPr lang="en-GB" baseline="0"/>
                    </a:p>
                  </a:txBody>
                  <a:tcPr marL="144309" marR="144309"/>
                </a:tc>
                <a:extLst>
                  <a:ext uri="{0D108BD9-81ED-4DB2-BD59-A6C34878D82A}">
                    <a16:rowId xmlns:a16="http://schemas.microsoft.com/office/drawing/2014/main" val="10005"/>
                  </a:ext>
                </a:extLst>
              </a:tr>
              <a:tr h="370840">
                <a:tc>
                  <a:txBody>
                    <a:bodyPr/>
                    <a:lstStyle/>
                    <a:p>
                      <a:r>
                        <a:rPr lang="en-GB"/>
                        <a:t>Interest and taxation</a:t>
                      </a:r>
                    </a:p>
                  </a:txBody>
                  <a:tcPr marL="144309" marR="144309"/>
                </a:tc>
                <a:tc>
                  <a:txBody>
                    <a:bodyPr/>
                    <a:lstStyle/>
                    <a:p>
                      <a:r>
                        <a:rPr lang="en-GB"/>
                        <a:t>(£6 000)</a:t>
                      </a:r>
                      <a:endParaRPr lang="en-GB" baseline="0"/>
                    </a:p>
                    <a:p>
                      <a:endParaRPr lang="en-GB"/>
                    </a:p>
                  </a:txBody>
                  <a:tcPr marL="144309" marR="144309"/>
                </a:tc>
                <a:extLst>
                  <a:ext uri="{0D108BD9-81ED-4DB2-BD59-A6C34878D82A}">
                    <a16:rowId xmlns:a16="http://schemas.microsoft.com/office/drawing/2014/main" val="10006"/>
                  </a:ext>
                </a:extLst>
              </a:tr>
              <a:tr h="370840">
                <a:tc>
                  <a:txBody>
                    <a:bodyPr/>
                    <a:lstStyle/>
                    <a:p>
                      <a:r>
                        <a:rPr lang="en-GB"/>
                        <a:t>Exceptional items</a:t>
                      </a:r>
                    </a:p>
                  </a:txBody>
                  <a:tcPr marL="144309" marR="144309"/>
                </a:tc>
                <a:tc>
                  <a:txBody>
                    <a:bodyPr/>
                    <a:lstStyle/>
                    <a:p>
                      <a:r>
                        <a:rPr lang="en-GB"/>
                        <a:t>£0</a:t>
                      </a:r>
                    </a:p>
                    <a:p>
                      <a:endParaRPr lang="en-GB"/>
                    </a:p>
                  </a:txBody>
                  <a:tcPr marL="144309" marR="144309"/>
                </a:tc>
                <a:extLst>
                  <a:ext uri="{0D108BD9-81ED-4DB2-BD59-A6C34878D82A}">
                    <a16:rowId xmlns:a16="http://schemas.microsoft.com/office/drawing/2014/main" val="10007"/>
                  </a:ext>
                </a:extLst>
              </a:tr>
              <a:tr h="370840">
                <a:tc>
                  <a:txBody>
                    <a:bodyPr/>
                    <a:lstStyle/>
                    <a:p>
                      <a:r>
                        <a:rPr lang="en-GB" b="1">
                          <a:solidFill>
                            <a:srgbClr val="FF0000"/>
                          </a:solidFill>
                        </a:rPr>
                        <a:t>Profit for the year (net profit)</a:t>
                      </a:r>
                    </a:p>
                  </a:txBody>
                  <a:tcPr marL="144309" marR="144309"/>
                </a:tc>
                <a:tc>
                  <a:txBody>
                    <a:bodyPr/>
                    <a:lstStyle/>
                    <a:p>
                      <a:r>
                        <a:rPr lang="en-GB"/>
                        <a:t>£17 000</a:t>
                      </a:r>
                    </a:p>
                    <a:p>
                      <a:endParaRPr lang="en-GB"/>
                    </a:p>
                  </a:txBody>
                  <a:tcPr marL="144309" marR="144309"/>
                </a:tc>
                <a:extLst>
                  <a:ext uri="{0D108BD9-81ED-4DB2-BD59-A6C34878D82A}">
                    <a16:rowId xmlns:a16="http://schemas.microsoft.com/office/drawing/2014/main" val="10008"/>
                  </a:ext>
                </a:extLst>
              </a:tr>
            </a:tbl>
          </a:graphicData>
        </a:graphic>
      </p:graphicFrame>
      <p:sp>
        <p:nvSpPr>
          <p:cNvPr id="3" name="Left Brace 2"/>
          <p:cNvSpPr/>
          <p:nvPr/>
        </p:nvSpPr>
        <p:spPr>
          <a:xfrm>
            <a:off x="2668502" y="2349426"/>
            <a:ext cx="440223" cy="11005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Left Brace 4"/>
          <p:cNvSpPr/>
          <p:nvPr/>
        </p:nvSpPr>
        <p:spPr>
          <a:xfrm>
            <a:off x="2521761" y="3595836"/>
            <a:ext cx="586964" cy="20674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814192" y="2750024"/>
            <a:ext cx="1834262" cy="376320"/>
          </a:xfrm>
          <a:prstGeom prst="rect">
            <a:avLst/>
          </a:prstGeom>
          <a:noFill/>
        </p:spPr>
        <p:txBody>
          <a:bodyPr wrap="square" rtlCol="0">
            <a:spAutoFit/>
          </a:bodyPr>
          <a:lstStyle/>
          <a:p>
            <a:pPr defTabSz="923544">
              <a:spcAft>
                <a:spcPts val="600"/>
              </a:spcAft>
            </a:pPr>
            <a:r>
              <a:rPr lang="en-GB" sz="1818" kern="1200">
                <a:solidFill>
                  <a:schemeClr val="tx1"/>
                </a:solidFill>
                <a:latin typeface="+mn-lt"/>
                <a:ea typeface="+mn-ea"/>
                <a:cs typeface="+mn-cs"/>
              </a:rPr>
              <a:t>Trading account</a:t>
            </a:r>
            <a:endParaRPr lang="en-GB"/>
          </a:p>
        </p:txBody>
      </p:sp>
      <p:sp>
        <p:nvSpPr>
          <p:cNvPr id="7" name="TextBox 6"/>
          <p:cNvSpPr txBox="1"/>
          <p:nvPr/>
        </p:nvSpPr>
        <p:spPr>
          <a:xfrm>
            <a:off x="960933" y="4374692"/>
            <a:ext cx="1687521" cy="658560"/>
          </a:xfrm>
          <a:prstGeom prst="rect">
            <a:avLst/>
          </a:prstGeom>
          <a:noFill/>
        </p:spPr>
        <p:txBody>
          <a:bodyPr wrap="square" rtlCol="0">
            <a:spAutoFit/>
          </a:bodyPr>
          <a:lstStyle/>
          <a:p>
            <a:pPr defTabSz="923544">
              <a:spcAft>
                <a:spcPts val="600"/>
              </a:spcAft>
            </a:pPr>
            <a:r>
              <a:rPr lang="en-GB" sz="1818" kern="1200">
                <a:solidFill>
                  <a:schemeClr val="tx1"/>
                </a:solidFill>
                <a:latin typeface="+mn-lt"/>
                <a:ea typeface="+mn-ea"/>
                <a:cs typeface="+mn-cs"/>
              </a:rPr>
              <a:t>Profit and loss account</a:t>
            </a:r>
            <a:endParaRPr lang="en-GB"/>
          </a:p>
        </p:txBody>
      </p:sp>
      <p:pic>
        <p:nvPicPr>
          <p:cNvPr id="8" name="Picture 7">
            <a:extLst>
              <a:ext uri="{FF2B5EF4-FFF2-40B4-BE49-F238E27FC236}">
                <a16:creationId xmlns:a16="http://schemas.microsoft.com/office/drawing/2014/main" id="{93D6B1EB-D083-ECD6-533C-5524827EBE8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9" name="Picture 8">
            <a:extLst>
              <a:ext uri="{FF2B5EF4-FFF2-40B4-BE49-F238E27FC236}">
                <a16:creationId xmlns:a16="http://schemas.microsoft.com/office/drawing/2014/main" id="{3E7ABD2F-962B-7923-6F8B-2D4743C2453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10" name="TextBox 9">
            <a:extLst>
              <a:ext uri="{FF2B5EF4-FFF2-40B4-BE49-F238E27FC236}">
                <a16:creationId xmlns:a16="http://schemas.microsoft.com/office/drawing/2014/main" id="{0B36634B-70CE-CA39-E8D6-D43D93A8881F}"/>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1" name="Footer Placeholder 2">
            <a:extLst>
              <a:ext uri="{FF2B5EF4-FFF2-40B4-BE49-F238E27FC236}">
                <a16:creationId xmlns:a16="http://schemas.microsoft.com/office/drawing/2014/main" id="{30D68B81-6969-A454-6B6F-2EE1621B58F6}"/>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83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405B00B0-9572-C565-D409-A5E25452F51C}"/>
              </a:ext>
            </a:extLst>
          </p:cNvPr>
          <p:cNvPicPr>
            <a:picLocks noChangeAspect="1"/>
          </p:cNvPicPr>
          <p:nvPr/>
        </p:nvPicPr>
        <p:blipFill rotWithShape="1">
          <a:blip r:embed="rId3"/>
          <a:srcRect l="42800" r="26412" b="-3"/>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852775" y="609600"/>
            <a:ext cx="5123391" cy="1322887"/>
          </a:xfrm>
        </p:spPr>
        <p:txBody>
          <a:bodyPr>
            <a:normAutofit/>
          </a:bodyPr>
          <a:lstStyle/>
          <a:p>
            <a:r>
              <a:rPr lang="en-GB" dirty="0"/>
              <a:t>Profitability</a:t>
            </a:r>
          </a:p>
        </p:txBody>
      </p:sp>
      <p:sp>
        <p:nvSpPr>
          <p:cNvPr id="3" name="Content Placeholder 2"/>
          <p:cNvSpPr>
            <a:spLocks noGrp="1"/>
          </p:cNvSpPr>
          <p:nvPr>
            <p:ph idx="1"/>
          </p:nvPr>
        </p:nvSpPr>
        <p:spPr>
          <a:xfrm>
            <a:off x="852776" y="2194102"/>
            <a:ext cx="4887162" cy="3908585"/>
          </a:xfrm>
        </p:spPr>
        <p:txBody>
          <a:bodyPr vert="horz" lIns="91440" tIns="45720" rIns="91440" bIns="45720" rtlCol="0" anchor="t">
            <a:normAutofit/>
          </a:bodyPr>
          <a:lstStyle/>
          <a:p>
            <a:r>
              <a:rPr lang="en-GB" sz="1700" dirty="0"/>
              <a:t>Profitability measures the financial performance of a business by comparing profits achieved to a second variable e.g. revenue</a:t>
            </a:r>
          </a:p>
          <a:p>
            <a:r>
              <a:rPr lang="en-GB" sz="1700" dirty="0"/>
              <a:t>There are 3 profitability ratios you will study in year </a:t>
            </a:r>
          </a:p>
          <a:p>
            <a:pPr lvl="1"/>
            <a:r>
              <a:rPr lang="en-GB" sz="1700" dirty="0"/>
              <a:t>Gross profit margin</a:t>
            </a:r>
            <a:endParaRPr lang="en-GB" sz="1700" dirty="0">
              <a:ea typeface="Calibri"/>
              <a:cs typeface="Calibri"/>
            </a:endParaRPr>
          </a:p>
          <a:p>
            <a:pPr lvl="1"/>
            <a:r>
              <a:rPr lang="en-GB" sz="1700" dirty="0"/>
              <a:t>Operating profit margin</a:t>
            </a:r>
            <a:endParaRPr lang="en-GB" sz="1700" dirty="0">
              <a:ea typeface="Calibri"/>
              <a:cs typeface="Calibri"/>
            </a:endParaRPr>
          </a:p>
          <a:p>
            <a:pPr lvl="1"/>
            <a:r>
              <a:rPr lang="en-GB" sz="1700" dirty="0"/>
              <a:t>Profit for the year (net profit) margin</a:t>
            </a:r>
            <a:endParaRPr lang="en-GB" sz="1700" dirty="0">
              <a:ea typeface="Calibri"/>
              <a:cs typeface="Calibri"/>
            </a:endParaRPr>
          </a:p>
        </p:txBody>
      </p:sp>
      <p:pic>
        <p:nvPicPr>
          <p:cNvPr id="4" name="Picture 3">
            <a:extLst>
              <a:ext uri="{FF2B5EF4-FFF2-40B4-BE49-F238E27FC236}">
                <a16:creationId xmlns:a16="http://schemas.microsoft.com/office/drawing/2014/main" id="{8381F26E-6B4B-FAD0-EC6B-54A22FA44AB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27551" y="1271033"/>
            <a:ext cx="8888898" cy="3578729"/>
          </a:xfrm>
          <a:prstGeom prst="rect">
            <a:avLst/>
          </a:prstGeom>
        </p:spPr>
      </p:pic>
      <p:pic>
        <p:nvPicPr>
          <p:cNvPr id="6" name="Picture 5">
            <a:extLst>
              <a:ext uri="{FF2B5EF4-FFF2-40B4-BE49-F238E27FC236}">
                <a16:creationId xmlns:a16="http://schemas.microsoft.com/office/drawing/2014/main" id="{69E14C4D-218C-70AA-698E-61F0D1A506C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977743" y="139924"/>
            <a:ext cx="933411" cy="375797"/>
          </a:xfrm>
          <a:prstGeom prst="rect">
            <a:avLst/>
          </a:prstGeom>
        </p:spPr>
      </p:pic>
      <p:sp>
        <p:nvSpPr>
          <p:cNvPr id="7" name="TextBox 6">
            <a:extLst>
              <a:ext uri="{FF2B5EF4-FFF2-40B4-BE49-F238E27FC236}">
                <a16:creationId xmlns:a16="http://schemas.microsoft.com/office/drawing/2014/main" id="{3C7EEBAE-29C2-BB2F-3BF0-3B1F123652A7}"/>
              </a:ext>
            </a:extLst>
          </p:cNvPr>
          <p:cNvSpPr txBox="1"/>
          <p:nvPr/>
        </p:nvSpPr>
        <p:spPr>
          <a:xfrm>
            <a:off x="5949746" y="662259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A2F33A3E-FC7B-FF0B-8163-84636AD42CB8}"/>
              </a:ext>
            </a:extLst>
          </p:cNvPr>
          <p:cNvSpPr txBox="1">
            <a:spLocks/>
          </p:cNvSpPr>
          <p:nvPr/>
        </p:nvSpPr>
        <p:spPr>
          <a:xfrm>
            <a:off x="628671" y="659034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33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2EF34-88E6-4D90-8734-B054A835E583}">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customXml/itemProps2.xml><?xml version="1.0" encoding="utf-8"?>
<ds:datastoreItem xmlns:ds="http://schemas.openxmlformats.org/officeDocument/2006/customXml" ds:itemID="{AC1E152D-012C-410E-8EB9-B90B1DC88022}">
  <ds:schemaRefs>
    <ds:schemaRef ds:uri="http://schemas.microsoft.com/sharepoint/v3/contenttype/forms"/>
  </ds:schemaRefs>
</ds:datastoreItem>
</file>

<file path=customXml/itemProps3.xml><?xml version="1.0" encoding="utf-8"?>
<ds:datastoreItem xmlns:ds="http://schemas.openxmlformats.org/officeDocument/2006/customXml" ds:itemID="{4A3473C0-984E-476F-8E06-420FF4394C98}">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1626</TotalTime>
  <Words>2243</Words>
  <Application>Microsoft Office PowerPoint</Application>
  <PresentationFormat>On-screen Show (4:3)</PresentationFormat>
  <Paragraphs>332</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gg sans</vt:lpstr>
      <vt:lpstr>Times New Roman</vt:lpstr>
      <vt:lpstr>Wingdings</vt:lpstr>
      <vt:lpstr>Office Theme</vt:lpstr>
      <vt:lpstr>1.6.3 Profit and loss</vt:lpstr>
      <vt:lpstr>Recall</vt:lpstr>
      <vt:lpstr>Starter</vt:lpstr>
      <vt:lpstr>Learning Objectives</vt:lpstr>
      <vt:lpstr>Profit</vt:lpstr>
      <vt:lpstr>Profit</vt:lpstr>
      <vt:lpstr>Statement of comprehensive income</vt:lpstr>
      <vt:lpstr>Statement of comprehensive income</vt:lpstr>
      <vt:lpstr>Profitability</vt:lpstr>
      <vt:lpstr>Analysing profitability</vt:lpstr>
      <vt:lpstr>Activity</vt:lpstr>
      <vt:lpstr>Analysing profitability</vt:lpstr>
      <vt:lpstr>Analysing profitability</vt:lpstr>
      <vt:lpstr>Methods of improving profits and profitability</vt:lpstr>
      <vt:lpstr>Methods of improving profit / profitability</vt:lpstr>
      <vt:lpstr>Methods of improving profits and profitability</vt:lpstr>
      <vt:lpstr>Methods of improving profits and profitability</vt:lpstr>
      <vt:lpstr>Activity</vt:lpstr>
      <vt:lpstr>Activity</vt:lpstr>
      <vt:lpstr>Activity</vt:lpstr>
      <vt:lpstr>Activity</vt:lpstr>
      <vt:lpstr>Activity - GladRags</vt:lpstr>
      <vt:lpstr>Plenary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413</cp:revision>
  <dcterms:created xsi:type="dcterms:W3CDTF">2009-08-01T13:37:35Z</dcterms:created>
  <dcterms:modified xsi:type="dcterms:W3CDTF">2025-03-17T11:23:06Z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