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4"/>
  </p:sldMasterIdLst>
  <p:sldIdLst>
    <p:sldId id="256" r:id="rId5"/>
    <p:sldId id="295" r:id="rId6"/>
    <p:sldId id="309" r:id="rId7"/>
    <p:sldId id="310" r:id="rId8"/>
    <p:sldId id="296" r:id="rId9"/>
    <p:sldId id="297" r:id="rId10"/>
    <p:sldId id="298" r:id="rId11"/>
    <p:sldId id="299" r:id="rId12"/>
    <p:sldId id="300" r:id="rId13"/>
    <p:sldId id="301" r:id="rId14"/>
    <p:sldId id="303" r:id="rId15"/>
    <p:sldId id="304" r:id="rId16"/>
    <p:sldId id="302" r:id="rId17"/>
    <p:sldId id="305" r:id="rId18"/>
    <p:sldId id="306" r:id="rId19"/>
    <p:sldId id="308" r:id="rId20"/>
    <p:sldId id="30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7301FB-CD0C-4C72-9AD4-2739BE32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6" y="681037"/>
            <a:ext cx="10341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282E3B7-4A19-40D4-9FDB-99A0CFFA5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5" y="2506662"/>
            <a:ext cx="10341653" cy="367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89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1732F3F-3AD2-491B-926A-3AF9FFE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6" y="681037"/>
            <a:ext cx="10341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E972F3-FAF4-4112-BE69-9075442F4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5" y="2506662"/>
            <a:ext cx="10341653" cy="367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564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5466" y="681037"/>
            <a:ext cx="10341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465" y="2506662"/>
            <a:ext cx="10341653" cy="367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24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ack Of Coins">
            <a:extLst>
              <a:ext uri="{FF2B5EF4-FFF2-40B4-BE49-F238E27FC236}">
                <a16:creationId xmlns:a16="http://schemas.microsoft.com/office/drawing/2014/main" id="{5440919D-35CE-24FD-90D3-336AE5098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1.6 Revenue, costs, profits and cash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13961-94F0-1062-14E3-DCCBDA09D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A391F-D682-D08A-E1DC-C91C67966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EE113-702B-792F-4BED-53159627C1CF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8D7CAD9-485C-00CD-AC70-C36C8C9BF03C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8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Fixed and variable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/>
          </a:p>
          <a:p>
            <a:r>
              <a:rPr lang="en-US" sz="2000"/>
              <a:t>Variable costs change in relation to the number of items produced e.g. raw materials</a:t>
            </a:r>
          </a:p>
          <a:p>
            <a:r>
              <a:rPr lang="en-US" sz="2000"/>
              <a:t>Variable costs per unit or average variable costs (AVC) are multiplied by the number of units to calculate total variable costs (TVC)</a:t>
            </a:r>
          </a:p>
          <a:p>
            <a:pPr lvl="1"/>
            <a:r>
              <a:rPr lang="en-US" sz="2000"/>
              <a:t>AVC x Q =TVC</a:t>
            </a:r>
          </a:p>
          <a:p>
            <a:r>
              <a:rPr lang="en-US" sz="2000"/>
              <a:t>Variable costs start at zero and slope upwards when shown on a graph</a:t>
            </a:r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F8EE2-1512-2A5A-6240-23CDB5EEF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2" r="11" b="1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89D67C-61F5-875C-7F2E-160595DE531C}"/>
              </a:ext>
            </a:extLst>
          </p:cNvPr>
          <p:cNvGrpSpPr/>
          <p:nvPr/>
        </p:nvGrpSpPr>
        <p:grpSpPr>
          <a:xfrm>
            <a:off x="7687686" y="3707354"/>
            <a:ext cx="2806988" cy="3298029"/>
            <a:chOff x="7802743" y="4138675"/>
            <a:chExt cx="2806988" cy="1447761"/>
          </a:xfrm>
        </p:grpSpPr>
        <p:sp>
          <p:nvSpPr>
            <p:cNvPr id="6" name="Line 9">
              <a:extLst>
                <a:ext uri="{FF2B5EF4-FFF2-40B4-BE49-F238E27FC236}">
                  <a16:creationId xmlns:a16="http://schemas.microsoft.com/office/drawing/2014/main" id="{A44D8253-E50E-8A1B-2CB8-D55A73016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1903" y="4138675"/>
              <a:ext cx="0" cy="9746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6000"/>
            </a:p>
          </p:txBody>
        </p:sp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3BD801F8-CF20-0AB0-760B-E44ADF913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1903" y="5113281"/>
              <a:ext cx="1512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6000"/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5DA7E39D-E4DF-A09F-542F-5377C2F682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2743" y="4248897"/>
              <a:ext cx="358775" cy="2567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3200" dirty="0"/>
                <a:t>£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627B5431-360F-C2C8-A05B-BF211C536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7568" y="4897390"/>
              <a:ext cx="792163" cy="689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400" dirty="0"/>
                <a:t>No of items</a:t>
              </a:r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26B744C5-1F63-3B72-3262-75D5AF4B41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75406" y="4249681"/>
              <a:ext cx="1511300" cy="8636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60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07C4A6C-A232-E51A-770B-F8DA064E2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205153-BA42-3B1E-0861-F0F7669F8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6D7D7C-50E4-8D6D-C348-93659E45FA73}"/>
              </a:ext>
            </a:extLst>
          </p:cNvPr>
          <p:cNvSpPr txBox="1"/>
          <p:nvPr/>
        </p:nvSpPr>
        <p:spPr>
          <a:xfrm>
            <a:off x="6769813" y="652766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1B1A3B0-D414-7A3C-CFA9-F1F473F5526E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73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67" y="389679"/>
            <a:ext cx="9460919" cy="970450"/>
          </a:xfrm>
        </p:spPr>
        <p:txBody>
          <a:bodyPr/>
          <a:lstStyle/>
          <a:p>
            <a:r>
              <a:rPr lang="en-GB" dirty="0"/>
              <a:t>Activity 1 - Total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5872" y="1604271"/>
            <a:ext cx="5803513" cy="3636511"/>
          </a:xfrm>
        </p:spPr>
        <p:txBody>
          <a:bodyPr>
            <a:normAutofit/>
          </a:bodyPr>
          <a:lstStyle/>
          <a:p>
            <a:r>
              <a:rPr lang="en-GB" sz="2400" dirty="0"/>
              <a:t>Total costs are fixed costs plus total variable costs</a:t>
            </a:r>
          </a:p>
          <a:p>
            <a:r>
              <a:rPr lang="en-GB" sz="2400" dirty="0"/>
              <a:t>TC = FC + TVC</a:t>
            </a:r>
          </a:p>
          <a:p>
            <a:r>
              <a:rPr lang="en-GB" sz="2400" dirty="0"/>
              <a:t>Total costs start at the fixed cost point on the y axis and slope upwards parallel to the variable cost line</a:t>
            </a:r>
          </a:p>
          <a:p>
            <a:endParaRPr lang="en-GB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7176660" y="251990"/>
            <a:ext cx="4697322" cy="3041515"/>
          </a:xfrm>
          <a:prstGeom prst="roundRect">
            <a:avLst/>
          </a:prstGeom>
          <a:solidFill>
            <a:srgbClr val="FFFFFF">
              <a:lumMod val="95000"/>
            </a:srgbClr>
          </a:solidFill>
          <a:ln w="50800" cap="flat" cmpd="sng" algn="ctr">
            <a:solidFill>
              <a:srgbClr val="7A7A7A">
                <a:shade val="50000"/>
                <a:tint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Draw one diagram to show all 4 of the following lines: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Revenue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Fixed costs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 costs</a:t>
            </a: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costs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you identify where the business is making a profit and where it is making a loss?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31835" y="4249384"/>
            <a:ext cx="4450164" cy="2626791"/>
            <a:chOff x="5693117" y="3105150"/>
            <a:chExt cx="2792796" cy="1265547"/>
          </a:xfrm>
          <a:solidFill>
            <a:schemeClr val="tx1"/>
          </a:solidFill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6156176" y="3105150"/>
              <a:ext cx="0" cy="10795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6156176" y="4184650"/>
              <a:ext cx="151288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7693751" y="3970336"/>
              <a:ext cx="792162" cy="400361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No of items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5693117" y="3105150"/>
              <a:ext cx="358775" cy="28173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£</a:t>
              </a:r>
            </a:p>
          </p:txBody>
        </p:sp>
      </p:grpSp>
      <p:sp>
        <p:nvSpPr>
          <p:cNvPr id="10" name="Line 18"/>
          <p:cNvSpPr>
            <a:spLocks noChangeShapeType="1"/>
          </p:cNvSpPr>
          <p:nvPr/>
        </p:nvSpPr>
        <p:spPr bwMode="auto">
          <a:xfrm flipV="1">
            <a:off x="7669693" y="4091506"/>
            <a:ext cx="2408172" cy="17925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73455D-8C13-4446-F667-EBEFC6EDA844}"/>
              </a:ext>
            </a:extLst>
          </p:cNvPr>
          <p:cNvGrpSpPr/>
          <p:nvPr/>
        </p:nvGrpSpPr>
        <p:grpSpPr>
          <a:xfrm>
            <a:off x="2818179" y="4249384"/>
            <a:ext cx="2792796" cy="2626791"/>
            <a:chOff x="6931835" y="4249384"/>
            <a:chExt cx="2792796" cy="1265547"/>
          </a:xfrm>
          <a:solidFill>
            <a:schemeClr val="tx1"/>
          </a:solidFill>
        </p:grpSpPr>
        <p:sp>
          <p:nvSpPr>
            <p:cNvPr id="15" name="Line 4">
              <a:extLst>
                <a:ext uri="{FF2B5EF4-FFF2-40B4-BE49-F238E27FC236}">
                  <a16:creationId xmlns:a16="http://schemas.microsoft.com/office/drawing/2014/main" id="{A88FFF10-5B0E-4F73-DB3D-F63D6EFE0F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4894" y="4249384"/>
              <a:ext cx="0" cy="10795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4833F48-2EC7-C097-5BE4-9D7C4F282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4894" y="5328884"/>
              <a:ext cx="151288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713FB00D-6C7E-1DA4-6592-59558D708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2469" y="5114570"/>
              <a:ext cx="792162" cy="400361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No of items</a:t>
              </a:r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05192D81-C5A7-DDFE-8C6C-AF413BAAB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1835" y="4249384"/>
              <a:ext cx="358775" cy="28173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£</a:t>
              </a:r>
            </a:p>
          </p:txBody>
        </p:sp>
      </p:grpSp>
      <p:sp>
        <p:nvSpPr>
          <p:cNvPr id="13" name="Line 18">
            <a:extLst>
              <a:ext uri="{FF2B5EF4-FFF2-40B4-BE49-F238E27FC236}">
                <a16:creationId xmlns:a16="http://schemas.microsoft.com/office/drawing/2014/main" id="{A94CE9A2-1C4C-EA8C-313B-EF35282F96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9693" y="4091506"/>
            <a:ext cx="2408172" cy="17925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33C454-B2CF-E5C2-8942-C70B6D373811}"/>
              </a:ext>
            </a:extLst>
          </p:cNvPr>
          <p:cNvGrpSpPr/>
          <p:nvPr/>
        </p:nvGrpSpPr>
        <p:grpSpPr>
          <a:xfrm>
            <a:off x="2818179" y="4249384"/>
            <a:ext cx="2792796" cy="2626791"/>
            <a:chOff x="6931835" y="4249384"/>
            <a:chExt cx="2792796" cy="1265547"/>
          </a:xfrm>
          <a:solidFill>
            <a:schemeClr val="tx1"/>
          </a:solidFill>
        </p:grpSpPr>
        <p:sp>
          <p:nvSpPr>
            <p:cNvPr id="29" name="Line 4">
              <a:extLst>
                <a:ext uri="{FF2B5EF4-FFF2-40B4-BE49-F238E27FC236}">
                  <a16:creationId xmlns:a16="http://schemas.microsoft.com/office/drawing/2014/main" id="{8853CB5E-BFFD-9B34-E5E7-B6018384B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4894" y="4249384"/>
              <a:ext cx="0" cy="10795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312F73AE-BFCD-3D31-4961-4A39514A6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4894" y="5328884"/>
              <a:ext cx="151288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id="{724BF0B4-4A7B-52FF-117D-707FEE201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2469" y="5114570"/>
              <a:ext cx="792162" cy="400361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No of items</a:t>
              </a:r>
            </a:p>
          </p:txBody>
        </p: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F3DB527A-DC88-135E-A1E2-B1932F8B5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1835" y="4249384"/>
              <a:ext cx="358775" cy="28173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£</a:t>
              </a:r>
            </a:p>
          </p:txBody>
        </p:sp>
      </p:grpSp>
      <p:sp>
        <p:nvSpPr>
          <p:cNvPr id="22" name="Line 18">
            <a:extLst>
              <a:ext uri="{FF2B5EF4-FFF2-40B4-BE49-F238E27FC236}">
                <a16:creationId xmlns:a16="http://schemas.microsoft.com/office/drawing/2014/main" id="{1E342C28-ED6D-7384-112D-7ED3385370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9693" y="4091506"/>
            <a:ext cx="2408172" cy="17925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AD9662-EBD4-5598-AE18-26EEC0171CD3}"/>
              </a:ext>
            </a:extLst>
          </p:cNvPr>
          <p:cNvGrpSpPr/>
          <p:nvPr/>
        </p:nvGrpSpPr>
        <p:grpSpPr>
          <a:xfrm>
            <a:off x="2818179" y="4249384"/>
            <a:ext cx="2792796" cy="2626791"/>
            <a:chOff x="2818179" y="4249384"/>
            <a:chExt cx="2792796" cy="1265547"/>
          </a:xfrm>
          <a:solidFill>
            <a:schemeClr val="tx1"/>
          </a:solidFill>
        </p:grpSpPr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DCC8B3A3-1374-62C0-349F-DB1F9D636E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1238" y="4249384"/>
              <a:ext cx="0" cy="10795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6" name="Line 6">
              <a:extLst>
                <a:ext uri="{FF2B5EF4-FFF2-40B4-BE49-F238E27FC236}">
                  <a16:creationId xmlns:a16="http://schemas.microsoft.com/office/drawing/2014/main" id="{A79B51D8-F929-D204-C41F-DB3788D9C8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1238" y="5328884"/>
              <a:ext cx="151288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231C5206-B160-AFB2-76BB-D72E9F01B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8813" y="5114570"/>
              <a:ext cx="792162" cy="400361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No of items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05C79015-0DE9-D805-E2EF-786EBDADB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8179" y="4249384"/>
              <a:ext cx="358775" cy="28173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£</a:t>
              </a:r>
            </a:p>
          </p:txBody>
        </p:sp>
      </p:grpSp>
      <p:sp>
        <p:nvSpPr>
          <p:cNvPr id="24" name="Line 18">
            <a:extLst>
              <a:ext uri="{FF2B5EF4-FFF2-40B4-BE49-F238E27FC236}">
                <a16:creationId xmlns:a16="http://schemas.microsoft.com/office/drawing/2014/main" id="{4388198C-8798-0900-AC74-BCDD8EA650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9693" y="4091506"/>
            <a:ext cx="2408172" cy="179250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B97FD8-CF21-C15C-2688-47BEB603D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537F2E-DF16-A098-33FE-D8C5F8530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4ABF62-FDA0-CF3D-E565-3CE8862000C7}"/>
              </a:ext>
            </a:extLst>
          </p:cNvPr>
          <p:cNvSpPr txBox="1"/>
          <p:nvPr/>
        </p:nvSpPr>
        <p:spPr>
          <a:xfrm>
            <a:off x="7198186" y="6604576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4BD7C5CD-B75D-1BAA-52F0-5B3207D00CA5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Average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Average cost (AC) or Average Total Cost (ATC) is the average cost of producing a unit of output </a:t>
            </a:r>
          </a:p>
          <a:p>
            <a:r>
              <a:rPr lang="en-US" sz="2000"/>
              <a:t>Calculated as:</a:t>
            </a:r>
          </a:p>
          <a:p>
            <a:pPr lvl="1"/>
            <a:r>
              <a:rPr lang="en-US" sz="2000"/>
              <a:t>Total Cost/Output</a:t>
            </a:r>
          </a:p>
          <a:p>
            <a:r>
              <a:rPr lang="en-US" sz="2000"/>
              <a:t>As output rises average costs will fall because fixed costs are being divided by a higher level of output</a:t>
            </a:r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D090-72F4-1BCC-E10E-7CCF3B686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2" r="24980" b="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D6B6B-ACDB-A902-1254-F27F50962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317AE-B208-DB43-363A-8558E0360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4099C5-FD0B-7C62-74AE-2E1A41CF6A60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34F42D7-481F-3E11-4E4D-746C62F028E9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2 - Calculating a Firm’s Costs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90422"/>
              </p:ext>
            </p:extLst>
          </p:nvPr>
        </p:nvGraphicFramePr>
        <p:xfrm>
          <a:off x="1218633" y="2457636"/>
          <a:ext cx="9566925" cy="403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3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3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33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TFC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TVC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467">
                <a:tc>
                  <a:txBody>
                    <a:bodyPr/>
                    <a:lstStyle/>
                    <a:p>
                      <a:pPr algn="ctr"/>
                      <a:r>
                        <a:rPr lang="en-GB" sz="2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5500" y="1716852"/>
            <a:ext cx="8053392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GB" sz="295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TFC is £100. VC per unit is £10. Fill in the table. </a:t>
            </a:r>
            <a:endParaRPr lang="en-GB"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AECEA-4C08-6A36-930E-FDBD0EF04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4580E-2BC2-2E33-C89B-8035950BE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6084F-A94F-EE8D-5935-8573A10E6668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ACDDA6B-80C2-C279-C7AF-DD160928E5E5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8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Green Pen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08580"/>
              </p:ext>
            </p:extLst>
          </p:nvPr>
        </p:nvGraphicFramePr>
        <p:xfrm>
          <a:off x="1657340" y="2917711"/>
          <a:ext cx="8861025" cy="3627120"/>
        </p:xfrm>
        <a:graphic>
          <a:graphicData uri="http://schemas.openxmlformats.org/drawingml/2006/table">
            <a:tbl>
              <a:tblPr firstRow="1" bandRow="1"/>
              <a:tblGrid>
                <a:gridCol w="1772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2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2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Output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TFC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TVC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TC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AC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GB" sz="280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110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110.00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2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20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120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60.00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3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30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130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43.33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4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40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140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35.00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5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50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150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800"/>
                        <a:t>30.00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7A7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69793" y="1779695"/>
            <a:ext cx="7808581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GB" sz="3360" kern="120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TFC is £100. VC per unit is £10. Fill in the table. </a:t>
            </a:r>
            <a:endParaRPr lang="en-GB" sz="4000"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3F453-FEB0-43D0-9544-924DDCFA6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3FF68-BE62-E32D-410D-CC83A9363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798B0-AE36-F652-334E-F856AAE53189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FF34EC5-3DE0-F797-98C5-626E3DDEE887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1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Activity 3 - Calculate revenue and costs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17854-6296-B756-D59F-A1EC52519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8" r="20166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The information below applies to a business:</a:t>
            </a:r>
          </a:p>
          <a:p>
            <a:pPr lvl="1"/>
            <a:r>
              <a:rPr lang="en-US" sz="1900"/>
              <a:t>Selling price = £15.00</a:t>
            </a:r>
          </a:p>
          <a:p>
            <a:pPr lvl="1"/>
            <a:r>
              <a:rPr lang="en-US" sz="1900"/>
              <a:t>Quantity sold = 100 000 units</a:t>
            </a:r>
          </a:p>
          <a:p>
            <a:pPr lvl="1"/>
            <a:r>
              <a:rPr lang="en-US" sz="1900"/>
              <a:t>Fixed costs = £40 500</a:t>
            </a:r>
          </a:p>
          <a:p>
            <a:pPr lvl="1"/>
            <a:r>
              <a:rPr lang="en-US" sz="1900"/>
              <a:t>Average costs per unit = £6.00</a:t>
            </a:r>
          </a:p>
          <a:p>
            <a:pPr lvl="2"/>
            <a:r>
              <a:rPr lang="en-US" sz="1900"/>
              <a:t>What is the sales volume?</a:t>
            </a:r>
          </a:p>
          <a:p>
            <a:pPr lvl="2"/>
            <a:r>
              <a:rPr lang="en-US" sz="1900"/>
              <a:t>What is the sales revenue?</a:t>
            </a:r>
          </a:p>
          <a:p>
            <a:pPr lvl="2"/>
            <a:r>
              <a:rPr lang="en-US" sz="1900"/>
              <a:t>What are fixed costs?</a:t>
            </a:r>
          </a:p>
          <a:p>
            <a:pPr lvl="2"/>
            <a:r>
              <a:rPr lang="en-US" sz="1900"/>
              <a:t>What are the total variable costs?</a:t>
            </a:r>
          </a:p>
          <a:p>
            <a:pPr lvl="2"/>
            <a:r>
              <a:rPr lang="en-US" sz="1900"/>
              <a:t>What are total costs?</a:t>
            </a:r>
          </a:p>
          <a:p>
            <a:endParaRPr lang="en-US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1B232-1C46-69B9-5A55-F6A884E3D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FC12EB-A8D2-88DD-357A-67DA69287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0C6AB-10F6-714E-0879-712CDF4C0C2B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2A421F7C-8F74-83F6-9A39-E0EDE0B2DE0D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78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 4 - Percentage change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7AE56A7-E782-268A-911B-90B18E2A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17" y="2782956"/>
            <a:ext cx="3449030" cy="34490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26156" y="2055813"/>
            <a:ext cx="5827644" cy="4121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Percentage change is calculated as:</a:t>
            </a:r>
          </a:p>
          <a:p>
            <a:pPr marL="857250" lvl="2"/>
            <a:r>
              <a:rPr lang="en-US" sz="1700"/>
              <a:t>Original – new  x 100</a:t>
            </a:r>
          </a:p>
          <a:p>
            <a:pPr marL="857250" lvl="2"/>
            <a:r>
              <a:rPr lang="en-US" sz="1700"/>
              <a:t>	Original </a:t>
            </a:r>
          </a:p>
          <a:p>
            <a:r>
              <a:rPr lang="en-US" sz="1700"/>
              <a:t>Example:</a:t>
            </a:r>
          </a:p>
          <a:p>
            <a:pPr marL="457200" lvl="1"/>
            <a:r>
              <a:rPr lang="en-US" sz="1700"/>
              <a:t>Fixed costs have increased from £50 000 to £52 000</a:t>
            </a:r>
          </a:p>
          <a:p>
            <a:pPr marL="457200" lvl="1"/>
            <a:r>
              <a:rPr lang="en-US" sz="1700"/>
              <a:t>	(£50 000 - £52 000)  x 100 </a:t>
            </a:r>
          </a:p>
          <a:p>
            <a:pPr marL="457200" lvl="1"/>
            <a:r>
              <a:rPr lang="en-US" sz="1700"/>
              <a:t>		£50 000</a:t>
            </a:r>
          </a:p>
          <a:p>
            <a:pPr marL="0"/>
            <a:r>
              <a:rPr lang="en-US" sz="1700"/>
              <a:t>		= 4%	There has been a 4% increase in fixed costs</a:t>
            </a:r>
          </a:p>
          <a:p>
            <a:r>
              <a:rPr lang="en-US" sz="1700"/>
              <a:t>Practice question:</a:t>
            </a:r>
          </a:p>
          <a:p>
            <a:pPr lvl="1"/>
            <a:r>
              <a:rPr lang="en-US" sz="1700"/>
              <a:t>Sales revenue has fallen from £1 250 000 to £1 190  000</a:t>
            </a:r>
          </a:p>
          <a:p>
            <a:pPr lvl="1"/>
            <a:r>
              <a:rPr lang="en-US" sz="1700" dirty="0"/>
              <a:t>What is the percentage change?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A0140-68C2-1016-E923-5F33544B9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C1ACCF-AFEC-72DE-1D2B-74F4189C9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9EF229-2B5D-CF02-1791-89CF3E975382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0A19431-C563-30F4-384A-7D7CFD8C0B38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8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Plenary</a:t>
            </a:r>
            <a:endParaRPr lang="en-US" dirty="0"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F6F2-1412-2F38-23A5-EC88B6D40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97" r="-1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The information below applies to a business:</a:t>
            </a:r>
          </a:p>
          <a:p>
            <a:pPr lvl="1"/>
            <a:r>
              <a:rPr lang="en-US" sz="1900"/>
              <a:t>Selling price = £15.00</a:t>
            </a:r>
          </a:p>
          <a:p>
            <a:pPr lvl="1"/>
            <a:r>
              <a:rPr lang="en-US" sz="1900"/>
              <a:t>Quantity sold = 100 000 units</a:t>
            </a:r>
          </a:p>
          <a:p>
            <a:pPr lvl="1"/>
            <a:r>
              <a:rPr lang="en-US" sz="1900"/>
              <a:t>Fixed costs = £40 500</a:t>
            </a:r>
          </a:p>
          <a:p>
            <a:pPr lvl="1"/>
            <a:r>
              <a:rPr lang="en-US" sz="1900"/>
              <a:t>Average costs per unit = £6.00</a:t>
            </a:r>
          </a:p>
          <a:p>
            <a:pPr lvl="2"/>
            <a:r>
              <a:rPr lang="en-US" sz="1900"/>
              <a:t>What is the sales volume?</a:t>
            </a:r>
          </a:p>
          <a:p>
            <a:pPr lvl="2"/>
            <a:r>
              <a:rPr lang="en-US" sz="1900"/>
              <a:t>What is the sales revenue?</a:t>
            </a:r>
          </a:p>
          <a:p>
            <a:pPr lvl="2"/>
            <a:r>
              <a:rPr lang="en-US" sz="1900"/>
              <a:t>What are fixed costs?</a:t>
            </a:r>
          </a:p>
          <a:p>
            <a:pPr lvl="2"/>
            <a:r>
              <a:rPr lang="en-US" sz="1900"/>
              <a:t>What are the total variable costs?</a:t>
            </a:r>
          </a:p>
          <a:p>
            <a:pPr lvl="2"/>
            <a:r>
              <a:rPr lang="en-US" sz="1900"/>
              <a:t>What are total costs?</a:t>
            </a:r>
          </a:p>
          <a:p>
            <a:endParaRPr lang="en-US" sz="19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23139-B472-7584-0509-CA432109B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7FD6E-0212-37D2-D9E1-550491EED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768" y="114868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39B46-1DB8-9C2F-CC73-837D9A260BCA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8B379BC-51B7-FF96-2ADA-6160F765000D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31EF6-3335-7BE1-FF72-B887D8741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2343" r="22463" b="-2"/>
          <a:stretch/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13116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4672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List 3 methods of government intervention</a:t>
            </a:r>
          </a:p>
          <a:p>
            <a:endParaRPr lang="en-US" sz="180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For each of the method above, describe what affect it will have on the Supply or Demand curve</a:t>
            </a:r>
            <a:endParaRPr lang="en-US" sz="1800" dirty="0">
              <a:solidFill>
                <a:schemeClr val="tx2"/>
              </a:solidFill>
              <a:cs typeface="Calibri"/>
            </a:endParaRPr>
          </a:p>
          <a:p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D3F3C-0536-60C1-21EB-6D31E30722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FA4DE6-80C9-6E3C-9552-09D04DF11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F446E6-167C-19C4-F717-9DFFEB373C0E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738C84B2-5829-A46F-DEC1-A4FEFB5BAF50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5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Learning Objectives</a:t>
            </a:r>
            <a:endParaRPr lang="en-US" dirty="0"/>
          </a:p>
        </p:txBody>
      </p:sp>
      <p:pic>
        <p:nvPicPr>
          <p:cNvPr id="5" name="Picture 4" descr="Angled shot of pen on a graph">
            <a:extLst>
              <a:ext uri="{FF2B5EF4-FFF2-40B4-BE49-F238E27FC236}">
                <a16:creationId xmlns:a16="http://schemas.microsoft.com/office/drawing/2014/main" id="{3A4F6CA9-0628-367D-C5CE-A125AE021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53" b="-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Are you able to calculate of sales volume and sales revenue?</a:t>
            </a:r>
          </a:p>
          <a:p>
            <a:r>
              <a:rPr lang="en-US" sz="2400" dirty="0"/>
              <a:t>Are you able to work out average, fixed, variable and total costs?</a:t>
            </a:r>
          </a:p>
          <a:p>
            <a:r>
              <a:rPr lang="en-US" sz="2400" dirty="0"/>
              <a:t>Can you work out percentage change?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7CD97-8C9B-56C7-4C5F-E53F07F79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0DE22-48A2-5BC0-66C9-016DBE39A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5058D-9062-4572-3A46-CBC60F621F22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1AD07E8-BA51-E36A-11E1-59AD784A3093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00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7A203-3D54-9A95-02DD-BB43A727F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68" r="13650" b="-7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1" y="2201958"/>
            <a:ext cx="6781800" cy="39007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Using the terms ‘sales, volume, revenue, cost/price, total , goods/services’ explain how a company can work out its profit.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45916-9DE8-20D4-AFB4-F189372C2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4D7A48-D213-CB6F-5C19-C85E388A2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002923-E39C-934A-ECEB-F4299A53FD54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8D1A5D9-2A61-3355-E61B-874140D66086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Sales volume and sales revenue</a:t>
            </a:r>
          </a:p>
        </p:txBody>
      </p:sp>
      <p:pic>
        <p:nvPicPr>
          <p:cNvPr id="14" name="Picture 4" descr="Codes on papers">
            <a:extLst>
              <a:ext uri="{FF2B5EF4-FFF2-40B4-BE49-F238E27FC236}">
                <a16:creationId xmlns:a16="http://schemas.microsoft.com/office/drawing/2014/main" id="{4714CD61-889E-4595-DD94-B0292623A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5" r="25829" b="-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Sales volume and sales revenue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Sales volume is the amount of sales expressed as a number of units sold</a:t>
            </a:r>
            <a:endParaRPr lang="en-US" dirty="0">
              <a:cs typeface="Calibri"/>
            </a:endParaRPr>
          </a:p>
          <a:p>
            <a:pPr lvl="2"/>
            <a:r>
              <a:rPr lang="en-US" sz="2400" dirty="0"/>
              <a:t>e.g. 20 </a:t>
            </a:r>
            <a:r>
              <a:rPr lang="en-US" sz="2400" dirty="0" err="1"/>
              <a:t>tonnes</a:t>
            </a:r>
            <a:r>
              <a:rPr lang="en-US" sz="2400" dirty="0"/>
              <a:t> of wool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Sales revenue is the amount of sales expressed as the total sum of money spent by consumers</a:t>
            </a:r>
            <a:endParaRPr lang="en-US" dirty="0">
              <a:cs typeface="Calibri"/>
            </a:endParaRPr>
          </a:p>
          <a:p>
            <a:pPr lvl="2"/>
            <a:r>
              <a:rPr lang="en-US" sz="2400" dirty="0"/>
              <a:t>e.g. £3 million expenditure on clothing</a:t>
            </a:r>
            <a:endParaRPr lang="en-US" sz="2400" dirty="0">
              <a:cs typeface="Calibri"/>
            </a:endParaRPr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9840F-ABCD-532D-ED1B-57844B89A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557C0-FE8E-B678-787B-A0862C9E5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05DE5-528B-C808-5D01-3565C5C9B63A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3E2D586-B792-994C-DD84-BA49DAF421A9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6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Sales volume and sales 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Sales volume can be calculated as:</a:t>
            </a:r>
          </a:p>
          <a:p>
            <a:pPr lvl="1"/>
            <a:r>
              <a:rPr lang="en-US" sz="1700"/>
              <a:t>Sales revenue / selling price</a:t>
            </a:r>
          </a:p>
          <a:p>
            <a:pPr lvl="2"/>
            <a:r>
              <a:rPr lang="en-US" sz="1700"/>
              <a:t>A company has sales revenue of £50 000</a:t>
            </a:r>
          </a:p>
          <a:p>
            <a:pPr lvl="2"/>
            <a:r>
              <a:rPr lang="en-US" sz="1700"/>
              <a:t>Selling price is £2.50</a:t>
            </a:r>
          </a:p>
          <a:p>
            <a:pPr lvl="2"/>
            <a:r>
              <a:rPr lang="en-US" sz="1700"/>
              <a:t>Sales volume = £50 000/£2.50 = 20 000 units</a:t>
            </a:r>
          </a:p>
          <a:p>
            <a:r>
              <a:rPr lang="en-US" sz="1700"/>
              <a:t>Sales revenue can be calculated as:</a:t>
            </a:r>
          </a:p>
          <a:p>
            <a:pPr lvl="1"/>
            <a:r>
              <a:rPr lang="en-US" sz="1700"/>
              <a:t>Selling price x quantity sold</a:t>
            </a:r>
          </a:p>
          <a:p>
            <a:pPr lvl="2"/>
            <a:r>
              <a:rPr lang="en-US" sz="1700"/>
              <a:t>A company sells 20 000 units</a:t>
            </a:r>
          </a:p>
          <a:p>
            <a:pPr lvl="2"/>
            <a:r>
              <a:rPr lang="en-US" sz="1700"/>
              <a:t>Selling price is £2.50</a:t>
            </a:r>
          </a:p>
          <a:p>
            <a:pPr lvl="2"/>
            <a:r>
              <a:rPr lang="en-US" sz="1700"/>
              <a:t>Sales revenue = £2.50 x 20 000 = £50 000</a:t>
            </a:r>
          </a:p>
          <a:p>
            <a:endParaRPr lang="en-US" sz="1700"/>
          </a:p>
        </p:txBody>
      </p:sp>
      <p:pic>
        <p:nvPicPr>
          <p:cNvPr id="5" name="Picture 4" descr="White percentage symbol on red background">
            <a:extLst>
              <a:ext uri="{FF2B5EF4-FFF2-40B4-BE49-F238E27FC236}">
                <a16:creationId xmlns:a16="http://schemas.microsoft.com/office/drawing/2014/main" id="{E7F1CEED-B7E5-A6BC-A341-B2D2C12C3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6" r="3652" b="-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A1A29-82C9-EC15-D732-6C3E70AC3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E72F0E-B31C-3E06-4AF6-1D77AF9C2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5CD36-C2C5-4D32-5456-7A457264ADCF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492AF0B-9206-E6DD-091A-EB88B023064D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5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39" y="355919"/>
            <a:ext cx="4620584" cy="7571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Formula</a:t>
            </a:r>
          </a:p>
        </p:txBody>
      </p:sp>
      <p:pic>
        <p:nvPicPr>
          <p:cNvPr id="23" name="Picture 3" descr="A calculus formula">
            <a:extLst>
              <a:ext uri="{FF2B5EF4-FFF2-40B4-BE49-F238E27FC236}">
                <a16:creationId xmlns:a16="http://schemas.microsoft.com/office/drawing/2014/main" id="{7C5F7170-D56B-BEDD-11EF-AC7B1E5E6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9" r="18233" b="-1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3" name="Flowchart: Extract 32">
            <a:extLst>
              <a:ext uri="{FF2B5EF4-FFF2-40B4-BE49-F238E27FC236}">
                <a16:creationId xmlns:a16="http://schemas.microsoft.com/office/drawing/2014/main" id="{4599A41D-65EF-DFA2-C72C-AC8DF91EC152}"/>
              </a:ext>
            </a:extLst>
          </p:cNvPr>
          <p:cNvSpPr/>
          <p:nvPr/>
        </p:nvSpPr>
        <p:spPr>
          <a:xfrm>
            <a:off x="382877" y="2461980"/>
            <a:ext cx="6192688" cy="3888432"/>
          </a:xfrm>
          <a:prstGeom prst="flowChartExtract">
            <a:avLst/>
          </a:prstGeom>
          <a:solidFill>
            <a:srgbClr val="FFFFFF">
              <a:lumMod val="85000"/>
            </a:srgbClr>
          </a:solidFill>
          <a:ln w="50800" cap="flat" cmpd="sng" algn="ctr">
            <a:solidFill>
              <a:srgbClr val="7A7A7A">
                <a:shade val="50000"/>
                <a:tint val="9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BD651E1-3DCE-A26B-D3C2-05918A08FC71}"/>
              </a:ext>
            </a:extLst>
          </p:cNvPr>
          <p:cNvCxnSpPr>
            <a:cxnSpLocks/>
          </p:cNvCxnSpPr>
          <p:nvPr/>
        </p:nvCxnSpPr>
        <p:spPr>
          <a:xfrm>
            <a:off x="1931048" y="4406196"/>
            <a:ext cx="3096344" cy="0"/>
          </a:xfrm>
          <a:prstGeom prst="line">
            <a:avLst/>
          </a:prstGeom>
          <a:noFill/>
          <a:ln w="38100" cap="flat" cmpd="sng" algn="ctr">
            <a:solidFill>
              <a:srgbClr val="7A7A7A">
                <a:tint val="90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A7B366-0B70-7F5F-5842-B6E5F4277629}"/>
              </a:ext>
            </a:extLst>
          </p:cNvPr>
          <p:cNvCxnSpPr/>
          <p:nvPr/>
        </p:nvCxnSpPr>
        <p:spPr>
          <a:xfrm>
            <a:off x="3407213" y="4406196"/>
            <a:ext cx="0" cy="1944216"/>
          </a:xfrm>
          <a:prstGeom prst="line">
            <a:avLst/>
          </a:prstGeom>
          <a:noFill/>
          <a:ln w="38100" cap="flat" cmpd="sng" algn="ctr">
            <a:solidFill>
              <a:srgbClr val="7A7A7A">
                <a:tint val="90000"/>
                <a:satMod val="105000"/>
              </a:srgbClr>
            </a:solidFill>
            <a:prstDash val="solid"/>
          </a:ln>
          <a:effectLst/>
        </p:spPr>
      </p:cxnSp>
      <p:sp>
        <p:nvSpPr>
          <p:cNvPr id="36" name="TextBox 4">
            <a:extLst>
              <a:ext uri="{FF2B5EF4-FFF2-40B4-BE49-F238E27FC236}">
                <a16:creationId xmlns:a16="http://schemas.microsoft.com/office/drawing/2014/main" id="{E73B609F-DDE8-1EBB-05F0-7DE75760BDD2}"/>
              </a:ext>
            </a:extLst>
          </p:cNvPr>
          <p:cNvSpPr txBox="1"/>
          <p:nvPr/>
        </p:nvSpPr>
        <p:spPr>
          <a:xfrm>
            <a:off x="2831148" y="3182061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2800" dirty="0">
                <a:solidFill>
                  <a:srgbClr val="000000"/>
                </a:solidFill>
                <a:latin typeface="Calibri"/>
              </a:rPr>
              <a:t>Sales Revenue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A72CA8C7-DAC8-8E3E-CAD5-7D56267EAA84}"/>
              </a:ext>
            </a:extLst>
          </p:cNvPr>
          <p:cNvSpPr txBox="1"/>
          <p:nvPr/>
        </p:nvSpPr>
        <p:spPr>
          <a:xfrm>
            <a:off x="1751029" y="4910253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2800" dirty="0">
                <a:solidFill>
                  <a:srgbClr val="000000"/>
                </a:solidFill>
                <a:latin typeface="Calibri"/>
              </a:rPr>
              <a:t>Selling Price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111479DD-4684-6D40-40DC-A1F7CF2E8D5B}"/>
              </a:ext>
            </a:extLst>
          </p:cNvPr>
          <p:cNvSpPr txBox="1"/>
          <p:nvPr/>
        </p:nvSpPr>
        <p:spPr>
          <a:xfrm>
            <a:off x="3731248" y="4901250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sz="2800" dirty="0">
                <a:solidFill>
                  <a:srgbClr val="000000"/>
                </a:solidFill>
                <a:latin typeface="Calibri"/>
              </a:rPr>
              <a:t>Sales Volume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15F61CA4-3224-7061-4C5F-E421A1A8DD88}"/>
              </a:ext>
            </a:extLst>
          </p:cNvPr>
          <p:cNvSpPr txBox="1"/>
          <p:nvPr/>
        </p:nvSpPr>
        <p:spPr>
          <a:xfrm>
            <a:off x="850928" y="412937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dirty="0">
                <a:solidFill>
                  <a:srgbClr val="000000"/>
                </a:solidFill>
                <a:latin typeface="Calibri"/>
              </a:rPr>
              <a:t>divide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26EC1848-DDA6-7A4A-A8D8-982FE6C5CA4E}"/>
              </a:ext>
            </a:extLst>
          </p:cNvPr>
          <p:cNvSpPr txBox="1"/>
          <p:nvPr/>
        </p:nvSpPr>
        <p:spPr>
          <a:xfrm>
            <a:off x="2939161" y="64131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dirty="0">
                <a:solidFill>
                  <a:srgbClr val="000000"/>
                </a:solidFill>
                <a:latin typeface="Calibri"/>
              </a:rPr>
              <a:t>multiply</a:t>
            </a: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7758A90D-852B-22F7-8FB2-5F34D7500114}"/>
              </a:ext>
            </a:extLst>
          </p:cNvPr>
          <p:cNvSpPr txBox="1"/>
          <p:nvPr/>
        </p:nvSpPr>
        <p:spPr>
          <a:xfrm>
            <a:off x="5279421" y="422153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dirty="0">
                <a:solidFill>
                  <a:srgbClr val="000000"/>
                </a:solidFill>
                <a:latin typeface="Calibri"/>
              </a:rPr>
              <a:t>divide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C2C78-4CFF-BFBA-1E88-16B145975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88895-8CB3-DB5D-5723-9F4E9DC98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325D3-A563-8CC7-2E9F-3D28499E95B3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F9CA2BF-F2BF-A7E7-684C-6760B3D3B47D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Revenue is the money coming in from the sale of goods and services</a:t>
            </a:r>
          </a:p>
          <a:p>
            <a:r>
              <a:rPr lang="en-US" sz="2000"/>
              <a:t>Revenue = Selling price x quantity sold</a:t>
            </a:r>
          </a:p>
          <a:p>
            <a:pPr lvl="1"/>
            <a:r>
              <a:rPr lang="en-US" sz="2000"/>
              <a:t>If a business sold 20 000 units at a selling price of £15 </a:t>
            </a:r>
          </a:p>
          <a:p>
            <a:pPr lvl="1"/>
            <a:r>
              <a:rPr lang="en-US" sz="2000"/>
              <a:t>Revenue = £15 x 20 000 units = £300 000</a:t>
            </a:r>
          </a:p>
          <a:p>
            <a:r>
              <a:rPr lang="en-US" sz="2000"/>
              <a:t>Revenue increases with the amount of units sold and therefore starts at 0 and slopes upwards when shown on a graph</a:t>
            </a:r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4FED3-0685-A2A2-84C9-E225E5315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13" r="23147" b="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0977E5-A4C1-B1DC-D5A9-4614592B7E06}"/>
              </a:ext>
            </a:extLst>
          </p:cNvPr>
          <p:cNvGrpSpPr/>
          <p:nvPr/>
        </p:nvGrpSpPr>
        <p:grpSpPr>
          <a:xfrm>
            <a:off x="8618617" y="3159549"/>
            <a:ext cx="2742645" cy="2027270"/>
            <a:chOff x="8226942" y="4827323"/>
            <a:chExt cx="2742645" cy="1383107"/>
          </a:xfrm>
          <a:solidFill>
            <a:schemeClr val="tx1"/>
          </a:solidFill>
        </p:grpSpPr>
        <p:sp>
          <p:nvSpPr>
            <p:cNvPr id="11" name="Line 4">
              <a:extLst>
                <a:ext uri="{FF2B5EF4-FFF2-40B4-BE49-F238E27FC236}">
                  <a16:creationId xmlns:a16="http://schemas.microsoft.com/office/drawing/2014/main" id="{110F2498-1DA1-4AC3-E1A3-2E448BCBA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4280" y="4827323"/>
              <a:ext cx="0" cy="107950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FC62DE6D-B680-DE8F-4FED-7268D11BB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4280" y="5906823"/>
              <a:ext cx="151288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8E33EB6E-C390-8A69-249A-E27789D52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1086" y="5979451"/>
              <a:ext cx="1338501" cy="230979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No of items</a:t>
              </a: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89443D2E-DC8C-DAEE-89AD-5A728A5AB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14280" y="4827323"/>
              <a:ext cx="1008062" cy="107950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7E82AA94-F207-3B12-8338-A64D0F79C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6942" y="4865281"/>
              <a:ext cx="287337" cy="2729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£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D8C166A-732D-BB68-8E1E-8EB2CD88F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8B43B-C1FF-852D-B7C6-060F06C42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A1B1F-5927-A006-EB12-CEAC2A1C00B2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D249199-9A07-0756-F6FB-C9936EB7C475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1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Fixed and variable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5999" y="713313"/>
            <a:ext cx="525780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Fixed costs stay the same regardless of output e.g. rent and manager’s salaries </a:t>
            </a:r>
          </a:p>
          <a:p>
            <a:r>
              <a:rPr lang="en-US" sz="2000"/>
              <a:t>Fixed costs also include interest on bank loans</a:t>
            </a:r>
          </a:p>
          <a:p>
            <a:r>
              <a:rPr lang="en-US" sz="2000"/>
              <a:t>A business borrows £30 000 </a:t>
            </a:r>
          </a:p>
          <a:p>
            <a:r>
              <a:rPr lang="en-US" sz="2000"/>
              <a:t>The annual rate of interest is 7.5%</a:t>
            </a:r>
          </a:p>
          <a:p>
            <a:r>
              <a:rPr lang="en-US" sz="2000"/>
              <a:t>£30 000 x 0. 075 = £2250</a:t>
            </a:r>
          </a:p>
          <a:p>
            <a:r>
              <a:rPr lang="en-US" sz="2000"/>
              <a:t>The business has a fixed interest payment of £2250 per annum</a:t>
            </a:r>
          </a:p>
          <a:p>
            <a:r>
              <a:rPr lang="en-US" sz="2000"/>
              <a:t>Fixed costs are shown as a straight horizontal line when shown on a graph</a:t>
            </a:r>
          </a:p>
          <a:p>
            <a:endParaRPr lang="en-US" sz="2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F92AE8-C0F6-8AF7-4854-9648C584BB8E}"/>
              </a:ext>
            </a:extLst>
          </p:cNvPr>
          <p:cNvGrpSpPr/>
          <p:nvPr/>
        </p:nvGrpSpPr>
        <p:grpSpPr>
          <a:xfrm>
            <a:off x="1200106" y="4260536"/>
            <a:ext cx="3743399" cy="2355555"/>
            <a:chOff x="8276867" y="3412273"/>
            <a:chExt cx="3743399" cy="1098600"/>
          </a:xfrm>
        </p:grpSpPr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E15B5BD0-F752-B9AE-43F1-5A9B746FC8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2931" y="3412273"/>
              <a:ext cx="0" cy="1079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400"/>
            </a:p>
          </p:txBody>
        </p:sp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0BF620BA-5AAB-6854-090C-F4EA3BA0A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2931" y="4006377"/>
              <a:ext cx="1584325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400"/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46D449E6-AC16-6B31-1997-A85D74D39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2931" y="4491773"/>
              <a:ext cx="15128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400"/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9AD6AC58-8D87-6CA9-C81E-66FB183A8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6867" y="3520223"/>
              <a:ext cx="373152" cy="2440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800"/>
                <a:t>£</a:t>
              </a: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12CEA8FE-68DD-66BF-69D0-C1AC6B13B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6747" y="4324267"/>
              <a:ext cx="1453519" cy="1866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dirty="0"/>
                <a:t>No of items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8ACF32-EBD2-08C2-154E-89C2AEE3B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51" y="1791019"/>
            <a:ext cx="8888898" cy="3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C7CC3F-68D8-17F6-EB2E-9C6B44BB3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383" y="180394"/>
            <a:ext cx="933411" cy="375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71EF6-26B6-3FD7-9F28-362475070A07}"/>
              </a:ext>
            </a:extLst>
          </p:cNvPr>
          <p:cNvSpPr txBox="1"/>
          <p:nvPr/>
        </p:nvSpPr>
        <p:spPr>
          <a:xfrm>
            <a:off x="8521124" y="648916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gg sans"/>
              </a:rPr>
              <a:t>© 2025 Exams Papers Practice. All Rights Reserved</a:t>
            </a:r>
            <a:endParaRPr lang="en-PH" sz="90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B30D816-1C7D-A4CC-7483-29492D6B61C5}"/>
              </a:ext>
            </a:extLst>
          </p:cNvPr>
          <p:cNvSpPr txBox="1">
            <a:spLocks/>
          </p:cNvSpPr>
          <p:nvPr/>
        </p:nvSpPr>
        <p:spPr>
          <a:xfrm>
            <a:off x="234907" y="6487736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86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BB563672E84A4AA4245A8306449AF3" ma:contentTypeVersion="11" ma:contentTypeDescription="Create a new document." ma:contentTypeScope="" ma:versionID="86afc0c9ebd21ceb7cef3015db6e98f1">
  <xsd:schema xmlns:xsd="http://www.w3.org/2001/XMLSchema" xmlns:xs="http://www.w3.org/2001/XMLSchema" xmlns:p="http://schemas.microsoft.com/office/2006/metadata/properties" xmlns:ns2="bccb2ff8-a74f-4a49-8bef-71a2916a4a90" xmlns:ns3="45eb72ab-293d-4eb1-b1d6-6aa27e13ee50" targetNamespace="http://schemas.microsoft.com/office/2006/metadata/properties" ma:root="true" ma:fieldsID="1e1ab0ff353bb9e35f96417d084413c8" ns2:_="" ns3:_="">
    <xsd:import namespace="bccb2ff8-a74f-4a49-8bef-71a2916a4a90"/>
    <xsd:import namespace="45eb72ab-293d-4eb1-b1d6-6aa27e13ee5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b2ff8-a74f-4a49-8bef-71a2916a4a9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e248ee6-8ff0-47ff-a448-2af7925d5a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b72ab-293d-4eb1-b1d6-6aa27e13ee5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facc53f-04ec-4561-a02b-47c52c97faa8}" ma:internalName="TaxCatchAll" ma:showField="CatchAllData" ma:web="45eb72ab-293d-4eb1-b1d6-6aa27e13ee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cb2ff8-a74f-4a49-8bef-71a2916a4a90">
      <Terms xmlns="http://schemas.microsoft.com/office/infopath/2007/PartnerControls"/>
    </lcf76f155ced4ddcb4097134ff3c332f>
    <TaxCatchAll xmlns="45eb72ab-293d-4eb1-b1d6-6aa27e13ee50" xsi:nil="true"/>
  </documentManagement>
</p:properties>
</file>

<file path=customXml/itemProps1.xml><?xml version="1.0" encoding="utf-8"?>
<ds:datastoreItem xmlns:ds="http://schemas.openxmlformats.org/officeDocument/2006/customXml" ds:itemID="{A9317C7A-71DD-4A51-B8BC-F51127B5F18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bccb2ff8-a74f-4a49-8bef-71a2916a4a90"/>
    <ds:schemaRef ds:uri="45eb72ab-293d-4eb1-b1d6-6aa27e13ee5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10E511-1892-48EE-A4FA-45FB7F71D3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D006DE-8C38-437E-919D-31C11F341B99}">
  <ds:schemaRefs>
    <ds:schemaRef ds:uri="http://schemas.microsoft.com/office/2006/metadata/properties"/>
    <ds:schemaRef ds:uri="http://www.w3.org/2000/xmlns/"/>
    <ds:schemaRef ds:uri="bccb2ff8-a74f-4a49-8bef-71a2916a4a90"/>
    <ds:schemaRef ds:uri="http://schemas.microsoft.com/office/infopath/2007/PartnerControls"/>
    <ds:schemaRef ds:uri="45eb72ab-293d-4eb1-b1d6-6aa27e13ee50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</TotalTime>
  <Words>1293</Words>
  <Application>Microsoft Office PowerPoint</Application>
  <PresentationFormat>Widescreen</PresentationFormat>
  <Paragraphs>201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gg sans</vt:lpstr>
      <vt:lpstr>Times New Roman</vt:lpstr>
      <vt:lpstr>Office Theme</vt:lpstr>
      <vt:lpstr>1.6 Revenue, costs, profits and cash</vt:lpstr>
      <vt:lpstr>Recall</vt:lpstr>
      <vt:lpstr>Learning Objectives</vt:lpstr>
      <vt:lpstr>Starter</vt:lpstr>
      <vt:lpstr>Sales volume and sales revenue</vt:lpstr>
      <vt:lpstr>Sales volume and sales revenue</vt:lpstr>
      <vt:lpstr>Formula</vt:lpstr>
      <vt:lpstr>Revenue</vt:lpstr>
      <vt:lpstr>Fixed and variable costs</vt:lpstr>
      <vt:lpstr>Fixed and variable costs</vt:lpstr>
      <vt:lpstr>Activity 1 - Total costs</vt:lpstr>
      <vt:lpstr>Average cost</vt:lpstr>
      <vt:lpstr>Activity 2 - Calculating a Firm’s Costs</vt:lpstr>
      <vt:lpstr>Green Pen</vt:lpstr>
      <vt:lpstr>Activity 3 - Calculate revenue and costs</vt:lpstr>
      <vt:lpstr>Activity 4 - Percentage change</vt:lpstr>
      <vt:lpstr>Plenary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1.1.1 The economic problem</dc:title>
  <dc:creator>Mr B Pieters</dc:creator>
  <cp:lastModifiedBy>Chezka Mae Madrona</cp:lastModifiedBy>
  <cp:revision>167</cp:revision>
  <dcterms:created xsi:type="dcterms:W3CDTF">2019-07-31T17:05:48Z</dcterms:created>
  <dcterms:modified xsi:type="dcterms:W3CDTF">2025-03-17T11:28:48Z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0x01010054BB563672E84A4AA4245A8306449AF3</vt:lpwstr>
  </property>
</Properties>
</file>