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436" r:id="rId5"/>
    <p:sldId id="437" r:id="rId6"/>
    <p:sldId id="438" r:id="rId7"/>
    <p:sldId id="425" r:id="rId8"/>
    <p:sldId id="426" r:id="rId9"/>
    <p:sldId id="427" r:id="rId10"/>
    <p:sldId id="428" r:id="rId11"/>
    <p:sldId id="430" r:id="rId12"/>
    <p:sldId id="432" r:id="rId13"/>
    <p:sldId id="43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C9"/>
    <a:srgbClr val="E4FED6"/>
    <a:srgbClr val="2BF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17" d="100"/>
          <a:sy n="117" d="100"/>
        </p:scale>
        <p:origin x="102" y="10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5642C-0DF2-4948-8281-83D27D077A8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8A5BEE5-5918-47AD-9701-8B7E5CB420C4}">
      <dgm:prSet/>
      <dgm:spPr/>
      <dgm:t>
        <a:bodyPr/>
        <a:lstStyle/>
        <a:p>
          <a:pPr>
            <a:defRPr cap="all"/>
          </a:pPr>
          <a:r>
            <a:rPr lang="en-GB" b="1" dirty="0"/>
            <a:t>Are you able to distinguish between symmetric and asymmetric information?</a:t>
          </a:r>
          <a:endParaRPr lang="en-US" dirty="0"/>
        </a:p>
      </dgm:t>
    </dgm:pt>
    <dgm:pt modelId="{BB647BAE-FFF4-42BF-BB0D-05FA1718E691}" type="parTrans" cxnId="{33500909-A19B-4908-A9C5-7E0ABEB8C73A}">
      <dgm:prSet/>
      <dgm:spPr/>
      <dgm:t>
        <a:bodyPr/>
        <a:lstStyle/>
        <a:p>
          <a:endParaRPr lang="en-US"/>
        </a:p>
      </dgm:t>
    </dgm:pt>
    <dgm:pt modelId="{53449580-E8C2-431B-AAB5-63CC17734298}" type="sibTrans" cxnId="{33500909-A19B-4908-A9C5-7E0ABEB8C73A}">
      <dgm:prSet/>
      <dgm:spPr/>
      <dgm:t>
        <a:bodyPr/>
        <a:lstStyle/>
        <a:p>
          <a:endParaRPr lang="en-US"/>
        </a:p>
      </dgm:t>
    </dgm:pt>
    <dgm:pt modelId="{215FD389-C0D6-48A5-A1D3-6FE931943367}">
      <dgm:prSet/>
      <dgm:spPr/>
      <dgm:t>
        <a:bodyPr/>
        <a:lstStyle/>
        <a:p>
          <a:pPr>
            <a:defRPr cap="all"/>
          </a:pPr>
          <a:r>
            <a:rPr lang="en-GB" b="1" dirty="0"/>
            <a:t>Are you able to explain how imperfect information may lead to misallocation of resources?</a:t>
          </a:r>
          <a:endParaRPr lang="en-US" dirty="0"/>
        </a:p>
      </dgm:t>
    </dgm:pt>
    <dgm:pt modelId="{28FB995F-DF9F-437D-9F44-246D8005AC77}" type="parTrans" cxnId="{88D20098-2D5A-4272-A0EC-C46219C07ED4}">
      <dgm:prSet/>
      <dgm:spPr/>
      <dgm:t>
        <a:bodyPr/>
        <a:lstStyle/>
        <a:p>
          <a:endParaRPr lang="en-US"/>
        </a:p>
      </dgm:t>
    </dgm:pt>
    <dgm:pt modelId="{D9277032-D650-41A9-8F67-5168669BA7D5}" type="sibTrans" cxnId="{88D20098-2D5A-4272-A0EC-C46219C07ED4}">
      <dgm:prSet/>
      <dgm:spPr/>
      <dgm:t>
        <a:bodyPr/>
        <a:lstStyle/>
        <a:p>
          <a:endParaRPr lang="en-US"/>
        </a:p>
      </dgm:t>
    </dgm:pt>
    <dgm:pt modelId="{06AD8DE6-6558-4C9A-ACDF-6B52B0BDBC35}" type="pres">
      <dgm:prSet presAssocID="{D855642C-0DF2-4948-8281-83D27D077A85}" presName="root" presStyleCnt="0">
        <dgm:presLayoutVars>
          <dgm:dir/>
          <dgm:resizeHandles val="exact"/>
        </dgm:presLayoutVars>
      </dgm:prSet>
      <dgm:spPr/>
    </dgm:pt>
    <dgm:pt modelId="{7602F728-4AAD-4E6A-AC72-ED96AB0D6770}" type="pres">
      <dgm:prSet presAssocID="{38A5BEE5-5918-47AD-9701-8B7E5CB420C4}" presName="compNode" presStyleCnt="0"/>
      <dgm:spPr/>
    </dgm:pt>
    <dgm:pt modelId="{ACB73895-A298-4EC1-9052-1836B012D10D}" type="pres">
      <dgm:prSet presAssocID="{38A5BEE5-5918-47AD-9701-8B7E5CB420C4}" presName="iconBgRect" presStyleLbl="bgShp" presStyleIdx="0" presStyleCnt="2"/>
      <dgm:spPr/>
    </dgm:pt>
    <dgm:pt modelId="{AC144617-4EC9-44E2-9245-30E034860036}" type="pres">
      <dgm:prSet presAssocID="{38A5BEE5-5918-47AD-9701-8B7E5CB420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FBB880-2310-47EB-ABD6-8FE2B0DBCBD5}" type="pres">
      <dgm:prSet presAssocID="{38A5BEE5-5918-47AD-9701-8B7E5CB420C4}" presName="spaceRect" presStyleCnt="0"/>
      <dgm:spPr/>
    </dgm:pt>
    <dgm:pt modelId="{92ACC376-3016-4421-89E4-F96F80F1C09D}" type="pres">
      <dgm:prSet presAssocID="{38A5BEE5-5918-47AD-9701-8B7E5CB420C4}" presName="textRect" presStyleLbl="revTx" presStyleIdx="0" presStyleCnt="2">
        <dgm:presLayoutVars>
          <dgm:chMax val="1"/>
          <dgm:chPref val="1"/>
        </dgm:presLayoutVars>
      </dgm:prSet>
      <dgm:spPr/>
    </dgm:pt>
    <dgm:pt modelId="{9BA25BFB-166A-4866-93A3-E377C70BD9C7}" type="pres">
      <dgm:prSet presAssocID="{53449580-E8C2-431B-AAB5-63CC17734298}" presName="sibTrans" presStyleCnt="0"/>
      <dgm:spPr/>
    </dgm:pt>
    <dgm:pt modelId="{175AFB51-DBE8-499C-AC89-5E2A805FAB3B}" type="pres">
      <dgm:prSet presAssocID="{215FD389-C0D6-48A5-A1D3-6FE931943367}" presName="compNode" presStyleCnt="0"/>
      <dgm:spPr/>
    </dgm:pt>
    <dgm:pt modelId="{A55E004B-A8A0-45F3-B86F-5D191BDC0353}" type="pres">
      <dgm:prSet presAssocID="{215FD389-C0D6-48A5-A1D3-6FE931943367}" presName="iconBgRect" presStyleLbl="bgShp" presStyleIdx="1" presStyleCnt="2"/>
      <dgm:spPr/>
    </dgm:pt>
    <dgm:pt modelId="{48DCEE81-9DD2-4A94-A3C7-E1415E1A97AD}" type="pres">
      <dgm:prSet presAssocID="{215FD389-C0D6-48A5-A1D3-6FE9319433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8A9D822-335D-4036-BCD0-985D074D2A50}" type="pres">
      <dgm:prSet presAssocID="{215FD389-C0D6-48A5-A1D3-6FE931943367}" presName="spaceRect" presStyleCnt="0"/>
      <dgm:spPr/>
    </dgm:pt>
    <dgm:pt modelId="{57000772-1300-4E62-808C-1A321B448FBD}" type="pres">
      <dgm:prSet presAssocID="{215FD389-C0D6-48A5-A1D3-6FE93194336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3500909-A19B-4908-A9C5-7E0ABEB8C73A}" srcId="{D855642C-0DF2-4948-8281-83D27D077A85}" destId="{38A5BEE5-5918-47AD-9701-8B7E5CB420C4}" srcOrd="0" destOrd="0" parTransId="{BB647BAE-FFF4-42BF-BB0D-05FA1718E691}" sibTransId="{53449580-E8C2-431B-AAB5-63CC17734298}"/>
    <dgm:cxn modelId="{55EEE30F-1BC6-4DC0-A293-AF75A20B71E1}" type="presOf" srcId="{38A5BEE5-5918-47AD-9701-8B7E5CB420C4}" destId="{92ACC376-3016-4421-89E4-F96F80F1C09D}" srcOrd="0" destOrd="0" presId="urn:microsoft.com/office/officeart/2018/5/layout/IconCircleLabelList"/>
    <dgm:cxn modelId="{52BE9082-B4BC-4BD8-8780-EFAC59003880}" type="presOf" srcId="{D855642C-0DF2-4948-8281-83D27D077A85}" destId="{06AD8DE6-6558-4C9A-ACDF-6B52B0BDBC35}" srcOrd="0" destOrd="0" presId="urn:microsoft.com/office/officeart/2018/5/layout/IconCircleLabelList"/>
    <dgm:cxn modelId="{88D20098-2D5A-4272-A0EC-C46219C07ED4}" srcId="{D855642C-0DF2-4948-8281-83D27D077A85}" destId="{215FD389-C0D6-48A5-A1D3-6FE931943367}" srcOrd="1" destOrd="0" parTransId="{28FB995F-DF9F-437D-9F44-246D8005AC77}" sibTransId="{D9277032-D650-41A9-8F67-5168669BA7D5}"/>
    <dgm:cxn modelId="{A3C1C9EC-C170-4943-A873-AB2E687EE8F9}" type="presOf" srcId="{215FD389-C0D6-48A5-A1D3-6FE931943367}" destId="{57000772-1300-4E62-808C-1A321B448FBD}" srcOrd="0" destOrd="0" presId="urn:microsoft.com/office/officeart/2018/5/layout/IconCircleLabelList"/>
    <dgm:cxn modelId="{29820961-BCED-4AC0-9901-F484A1C029FC}" type="presParOf" srcId="{06AD8DE6-6558-4C9A-ACDF-6B52B0BDBC35}" destId="{7602F728-4AAD-4E6A-AC72-ED96AB0D6770}" srcOrd="0" destOrd="0" presId="urn:microsoft.com/office/officeart/2018/5/layout/IconCircleLabelList"/>
    <dgm:cxn modelId="{2F63A603-B008-49F3-8D20-1BDF5C274945}" type="presParOf" srcId="{7602F728-4AAD-4E6A-AC72-ED96AB0D6770}" destId="{ACB73895-A298-4EC1-9052-1836B012D10D}" srcOrd="0" destOrd="0" presId="urn:microsoft.com/office/officeart/2018/5/layout/IconCircleLabelList"/>
    <dgm:cxn modelId="{C580ADEC-671E-450F-A5F1-C28BB7619AC8}" type="presParOf" srcId="{7602F728-4AAD-4E6A-AC72-ED96AB0D6770}" destId="{AC144617-4EC9-44E2-9245-30E034860036}" srcOrd="1" destOrd="0" presId="urn:microsoft.com/office/officeart/2018/5/layout/IconCircleLabelList"/>
    <dgm:cxn modelId="{0B246DC7-3771-45F1-833C-3D08C63C7A6B}" type="presParOf" srcId="{7602F728-4AAD-4E6A-AC72-ED96AB0D6770}" destId="{B1FBB880-2310-47EB-ABD6-8FE2B0DBCBD5}" srcOrd="2" destOrd="0" presId="urn:microsoft.com/office/officeart/2018/5/layout/IconCircleLabelList"/>
    <dgm:cxn modelId="{3C1B8873-803F-4242-B11A-52B0266ECE1C}" type="presParOf" srcId="{7602F728-4AAD-4E6A-AC72-ED96AB0D6770}" destId="{92ACC376-3016-4421-89E4-F96F80F1C09D}" srcOrd="3" destOrd="0" presId="urn:microsoft.com/office/officeart/2018/5/layout/IconCircleLabelList"/>
    <dgm:cxn modelId="{D7006183-CCCF-415A-BE8C-C5107FA0E513}" type="presParOf" srcId="{06AD8DE6-6558-4C9A-ACDF-6B52B0BDBC35}" destId="{9BA25BFB-166A-4866-93A3-E377C70BD9C7}" srcOrd="1" destOrd="0" presId="urn:microsoft.com/office/officeart/2018/5/layout/IconCircleLabelList"/>
    <dgm:cxn modelId="{03EEF74F-CBD9-4F73-BAC5-836623715935}" type="presParOf" srcId="{06AD8DE6-6558-4C9A-ACDF-6B52B0BDBC35}" destId="{175AFB51-DBE8-499C-AC89-5E2A805FAB3B}" srcOrd="2" destOrd="0" presId="urn:microsoft.com/office/officeart/2018/5/layout/IconCircleLabelList"/>
    <dgm:cxn modelId="{058D6FCA-1102-4EBD-8CFE-45130E835F55}" type="presParOf" srcId="{175AFB51-DBE8-499C-AC89-5E2A805FAB3B}" destId="{A55E004B-A8A0-45F3-B86F-5D191BDC0353}" srcOrd="0" destOrd="0" presId="urn:microsoft.com/office/officeart/2018/5/layout/IconCircleLabelList"/>
    <dgm:cxn modelId="{535EA8BF-E66C-4534-86E5-DFC0EF08737F}" type="presParOf" srcId="{175AFB51-DBE8-499C-AC89-5E2A805FAB3B}" destId="{48DCEE81-9DD2-4A94-A3C7-E1415E1A97AD}" srcOrd="1" destOrd="0" presId="urn:microsoft.com/office/officeart/2018/5/layout/IconCircleLabelList"/>
    <dgm:cxn modelId="{1CA748B7-3814-4986-A365-43FFC879F15B}" type="presParOf" srcId="{175AFB51-DBE8-499C-AC89-5E2A805FAB3B}" destId="{A8A9D822-335D-4036-BCD0-985D074D2A50}" srcOrd="2" destOrd="0" presId="urn:microsoft.com/office/officeart/2018/5/layout/IconCircleLabelList"/>
    <dgm:cxn modelId="{92853296-E876-43F2-AC0F-9AC0DC101999}" type="presParOf" srcId="{175AFB51-DBE8-499C-AC89-5E2A805FAB3B}" destId="{57000772-1300-4E62-808C-1A321B448FB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69EDC-8CBD-4F8D-A078-DD4A5883617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EBBFD-443E-4156-B87A-E2EA2F8EC0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Define public good</a:t>
          </a:r>
        </a:p>
      </dgm:t>
    </dgm:pt>
    <dgm:pt modelId="{9710C6C9-9DF6-4313-A3B5-7272BD57184A}" type="parTrans" cxnId="{56DE7217-8CF5-428B-94D7-A0CF7978AF66}">
      <dgm:prSet/>
      <dgm:spPr/>
      <dgm:t>
        <a:bodyPr/>
        <a:lstStyle/>
        <a:p>
          <a:endParaRPr lang="en-US"/>
        </a:p>
      </dgm:t>
    </dgm:pt>
    <dgm:pt modelId="{5E08D8A6-D986-48A5-9A31-39127FF6CADC}" type="sibTrans" cxnId="{56DE7217-8CF5-428B-94D7-A0CF7978AF66}">
      <dgm:prSet/>
      <dgm:spPr/>
      <dgm:t>
        <a:bodyPr/>
        <a:lstStyle/>
        <a:p>
          <a:endParaRPr lang="en-US"/>
        </a:p>
      </dgm:t>
    </dgm:pt>
    <dgm:pt modelId="{D4FE4728-A470-4189-A2A7-71A00E8FB5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 an example of a public good</a:t>
          </a:r>
        </a:p>
      </dgm:t>
    </dgm:pt>
    <dgm:pt modelId="{34D67402-5109-4792-BBA1-08EDDCA647FB}" type="parTrans" cxnId="{4A6862E7-5D05-41CF-B673-9AE7D0A27B81}">
      <dgm:prSet/>
      <dgm:spPr/>
      <dgm:t>
        <a:bodyPr/>
        <a:lstStyle/>
        <a:p>
          <a:endParaRPr lang="en-US"/>
        </a:p>
      </dgm:t>
    </dgm:pt>
    <dgm:pt modelId="{6D675B24-C434-450C-B0B4-29D5C542A34D}" type="sibTrans" cxnId="{4A6862E7-5D05-41CF-B673-9AE7D0A27B81}">
      <dgm:prSet/>
      <dgm:spPr/>
      <dgm:t>
        <a:bodyPr/>
        <a:lstStyle/>
        <a:p>
          <a:endParaRPr lang="en-US"/>
        </a:p>
      </dgm:t>
    </dgm:pt>
    <dgm:pt modelId="{02B5D344-F050-4A4E-83CB-165A326FB24D}" type="pres">
      <dgm:prSet presAssocID="{AF369EDC-8CBD-4F8D-A078-DD4A5883617E}" presName="root" presStyleCnt="0">
        <dgm:presLayoutVars>
          <dgm:dir/>
          <dgm:resizeHandles val="exact"/>
        </dgm:presLayoutVars>
      </dgm:prSet>
      <dgm:spPr/>
    </dgm:pt>
    <dgm:pt modelId="{89435F39-6385-4AFE-B136-5A79E9AC434D}" type="pres">
      <dgm:prSet presAssocID="{9BDEBBFD-443E-4156-B87A-E2EA2F8EC0B0}" presName="compNode" presStyleCnt="0"/>
      <dgm:spPr/>
    </dgm:pt>
    <dgm:pt modelId="{A49F66C5-F8DD-4348-AA3B-F0EEC9734DD4}" type="pres">
      <dgm:prSet presAssocID="{9BDEBBFD-443E-4156-B87A-E2EA2F8EC0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B7968B2-9277-4A15-B9E6-9C54A374D36F}" type="pres">
      <dgm:prSet presAssocID="{9BDEBBFD-443E-4156-B87A-E2EA2F8EC0B0}" presName="spaceRect" presStyleCnt="0"/>
      <dgm:spPr/>
    </dgm:pt>
    <dgm:pt modelId="{1C5129C5-1DA0-4FAA-A267-A6CF83CF2E76}" type="pres">
      <dgm:prSet presAssocID="{9BDEBBFD-443E-4156-B87A-E2EA2F8EC0B0}" presName="textRect" presStyleLbl="revTx" presStyleIdx="0" presStyleCnt="2">
        <dgm:presLayoutVars>
          <dgm:chMax val="1"/>
          <dgm:chPref val="1"/>
        </dgm:presLayoutVars>
      </dgm:prSet>
      <dgm:spPr/>
    </dgm:pt>
    <dgm:pt modelId="{BB19CB42-C746-4A36-B1C0-2B7774D8A446}" type="pres">
      <dgm:prSet presAssocID="{5E08D8A6-D986-48A5-9A31-39127FF6CADC}" presName="sibTrans" presStyleCnt="0"/>
      <dgm:spPr/>
    </dgm:pt>
    <dgm:pt modelId="{9BBA2982-1AA0-42B7-852A-3829150532C2}" type="pres">
      <dgm:prSet presAssocID="{D4FE4728-A470-4189-A2A7-71A00E8FB57D}" presName="compNode" presStyleCnt="0"/>
      <dgm:spPr/>
    </dgm:pt>
    <dgm:pt modelId="{C994AD97-B221-4ADC-8505-11994FF19929}" type="pres">
      <dgm:prSet presAssocID="{D4FE4728-A470-4189-A2A7-71A00E8FB57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5F787FE-44B5-4B27-A562-D4233813F89A}" type="pres">
      <dgm:prSet presAssocID="{D4FE4728-A470-4189-A2A7-71A00E8FB57D}" presName="spaceRect" presStyleCnt="0"/>
      <dgm:spPr/>
    </dgm:pt>
    <dgm:pt modelId="{AEAE0C87-01F3-4527-9951-CFFA398145DE}" type="pres">
      <dgm:prSet presAssocID="{D4FE4728-A470-4189-A2A7-71A00E8FB57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9C77800-6674-4BE3-86B3-AAD13BD27746}" type="presOf" srcId="{9BDEBBFD-443E-4156-B87A-E2EA2F8EC0B0}" destId="{1C5129C5-1DA0-4FAA-A267-A6CF83CF2E76}" srcOrd="0" destOrd="0" presId="urn:microsoft.com/office/officeart/2018/2/layout/IconLabelList"/>
    <dgm:cxn modelId="{56DE7217-8CF5-428B-94D7-A0CF7978AF66}" srcId="{AF369EDC-8CBD-4F8D-A078-DD4A5883617E}" destId="{9BDEBBFD-443E-4156-B87A-E2EA2F8EC0B0}" srcOrd="0" destOrd="0" parTransId="{9710C6C9-9DF6-4313-A3B5-7272BD57184A}" sibTransId="{5E08D8A6-D986-48A5-9A31-39127FF6CADC}"/>
    <dgm:cxn modelId="{C19DD67A-D2B2-4EA5-9F3A-CF62F8F88C16}" type="presOf" srcId="{AF369EDC-8CBD-4F8D-A078-DD4A5883617E}" destId="{02B5D344-F050-4A4E-83CB-165A326FB24D}" srcOrd="0" destOrd="0" presId="urn:microsoft.com/office/officeart/2018/2/layout/IconLabelList"/>
    <dgm:cxn modelId="{FB6336AD-626F-47E6-B55D-034773AF2FFF}" type="presOf" srcId="{D4FE4728-A470-4189-A2A7-71A00E8FB57D}" destId="{AEAE0C87-01F3-4527-9951-CFFA398145DE}" srcOrd="0" destOrd="0" presId="urn:microsoft.com/office/officeart/2018/2/layout/IconLabelList"/>
    <dgm:cxn modelId="{4A6862E7-5D05-41CF-B673-9AE7D0A27B81}" srcId="{AF369EDC-8CBD-4F8D-A078-DD4A5883617E}" destId="{D4FE4728-A470-4189-A2A7-71A00E8FB57D}" srcOrd="1" destOrd="0" parTransId="{34D67402-5109-4792-BBA1-08EDDCA647FB}" sibTransId="{6D675B24-C434-450C-B0B4-29D5C542A34D}"/>
    <dgm:cxn modelId="{746DF7F2-224B-46D1-96A3-DE89C9565559}" type="presParOf" srcId="{02B5D344-F050-4A4E-83CB-165A326FB24D}" destId="{89435F39-6385-4AFE-B136-5A79E9AC434D}" srcOrd="0" destOrd="0" presId="urn:microsoft.com/office/officeart/2018/2/layout/IconLabelList"/>
    <dgm:cxn modelId="{DC61E913-AB86-4834-B64C-6FAE47EF8416}" type="presParOf" srcId="{89435F39-6385-4AFE-B136-5A79E9AC434D}" destId="{A49F66C5-F8DD-4348-AA3B-F0EEC9734DD4}" srcOrd="0" destOrd="0" presId="urn:microsoft.com/office/officeart/2018/2/layout/IconLabelList"/>
    <dgm:cxn modelId="{A08F8507-D385-42FA-9233-FC1DA39667B0}" type="presParOf" srcId="{89435F39-6385-4AFE-B136-5A79E9AC434D}" destId="{DB7968B2-9277-4A15-B9E6-9C54A374D36F}" srcOrd="1" destOrd="0" presId="urn:microsoft.com/office/officeart/2018/2/layout/IconLabelList"/>
    <dgm:cxn modelId="{D6D89472-760A-4F62-9EE2-466B4D577910}" type="presParOf" srcId="{89435F39-6385-4AFE-B136-5A79E9AC434D}" destId="{1C5129C5-1DA0-4FAA-A267-A6CF83CF2E76}" srcOrd="2" destOrd="0" presId="urn:microsoft.com/office/officeart/2018/2/layout/IconLabelList"/>
    <dgm:cxn modelId="{12B172F5-8A08-40F2-8B2C-E2D66CED32E7}" type="presParOf" srcId="{02B5D344-F050-4A4E-83CB-165A326FB24D}" destId="{BB19CB42-C746-4A36-B1C0-2B7774D8A446}" srcOrd="1" destOrd="0" presId="urn:microsoft.com/office/officeart/2018/2/layout/IconLabelList"/>
    <dgm:cxn modelId="{C8957A4F-6724-4541-888F-74C9D4972D8E}" type="presParOf" srcId="{02B5D344-F050-4A4E-83CB-165A326FB24D}" destId="{9BBA2982-1AA0-42B7-852A-3829150532C2}" srcOrd="2" destOrd="0" presId="urn:microsoft.com/office/officeart/2018/2/layout/IconLabelList"/>
    <dgm:cxn modelId="{28827E41-2079-4FB5-9068-73459FCA7035}" type="presParOf" srcId="{9BBA2982-1AA0-42B7-852A-3829150532C2}" destId="{C994AD97-B221-4ADC-8505-11994FF19929}" srcOrd="0" destOrd="0" presId="urn:microsoft.com/office/officeart/2018/2/layout/IconLabelList"/>
    <dgm:cxn modelId="{41346049-C4D9-46D6-8421-05DF5231D391}" type="presParOf" srcId="{9BBA2982-1AA0-42B7-852A-3829150532C2}" destId="{B5F787FE-44B5-4B27-A562-D4233813F89A}" srcOrd="1" destOrd="0" presId="urn:microsoft.com/office/officeart/2018/2/layout/IconLabelList"/>
    <dgm:cxn modelId="{3D0A4C20-A30E-4853-A292-E58B000D45F5}" type="presParOf" srcId="{9BBA2982-1AA0-42B7-852A-3829150532C2}" destId="{AEAE0C87-01F3-4527-9951-CFFA398145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73895-A298-4EC1-9052-1836B012D10D}">
      <dsp:nvSpPr>
        <dsp:cNvPr id="0" name=""/>
        <dsp:cNvSpPr/>
      </dsp:nvSpPr>
      <dsp:spPr>
        <a:xfrm>
          <a:off x="1437169" y="1980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4617-4EC9-44E2-9245-30E034860036}">
      <dsp:nvSpPr>
        <dsp:cNvPr id="0" name=""/>
        <dsp:cNvSpPr/>
      </dsp:nvSpPr>
      <dsp:spPr>
        <a:xfrm>
          <a:off x="1824732" y="40736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CC376-3016-4421-89E4-F96F80F1C09D}">
      <dsp:nvSpPr>
        <dsp:cNvPr id="0" name=""/>
        <dsp:cNvSpPr/>
      </dsp:nvSpPr>
      <dsp:spPr>
        <a:xfrm>
          <a:off x="855826" y="24048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b="1" kern="1200" dirty="0"/>
            <a:t>Are you able to distinguish between symmetric and asymmetric information?</a:t>
          </a:r>
          <a:endParaRPr lang="en-US" sz="1500" kern="1200" dirty="0"/>
        </a:p>
      </dsp:txBody>
      <dsp:txXfrm>
        <a:off x="855826" y="2404802"/>
        <a:ext cx="2981250" cy="720000"/>
      </dsp:txXfrm>
    </dsp:sp>
    <dsp:sp modelId="{A55E004B-A8A0-45F3-B86F-5D191BDC0353}">
      <dsp:nvSpPr>
        <dsp:cNvPr id="0" name=""/>
        <dsp:cNvSpPr/>
      </dsp:nvSpPr>
      <dsp:spPr>
        <a:xfrm>
          <a:off x="4940138" y="1980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CEE81-9DD2-4A94-A3C7-E1415E1A97AD}">
      <dsp:nvSpPr>
        <dsp:cNvPr id="0" name=""/>
        <dsp:cNvSpPr/>
      </dsp:nvSpPr>
      <dsp:spPr>
        <a:xfrm>
          <a:off x="5327701" y="40736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00772-1300-4E62-808C-1A321B448FBD}">
      <dsp:nvSpPr>
        <dsp:cNvPr id="0" name=""/>
        <dsp:cNvSpPr/>
      </dsp:nvSpPr>
      <dsp:spPr>
        <a:xfrm>
          <a:off x="4358794" y="24048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b="1" kern="1200" dirty="0"/>
            <a:t>Are you able to explain how imperfect information may lead to misallocation of resources?</a:t>
          </a:r>
          <a:endParaRPr lang="en-US" sz="1500" kern="1200" dirty="0"/>
        </a:p>
      </dsp:txBody>
      <dsp:txXfrm>
        <a:off x="4358794" y="240480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F66C5-F8DD-4348-AA3B-F0EEC9734DD4}">
      <dsp:nvSpPr>
        <dsp:cNvPr id="0" name=""/>
        <dsp:cNvSpPr/>
      </dsp:nvSpPr>
      <dsp:spPr>
        <a:xfrm>
          <a:off x="1052690" y="276051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129C5-1DA0-4FAA-A267-A6CF83CF2E76}">
      <dsp:nvSpPr>
        <dsp:cNvPr id="0" name=""/>
        <dsp:cNvSpPr/>
      </dsp:nvSpPr>
      <dsp:spPr>
        <a:xfrm>
          <a:off x="16284" y="2398420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Define public good</a:t>
          </a:r>
        </a:p>
      </dsp:txBody>
      <dsp:txXfrm>
        <a:off x="16284" y="2398420"/>
        <a:ext cx="3768750" cy="720000"/>
      </dsp:txXfrm>
    </dsp:sp>
    <dsp:sp modelId="{C994AD97-B221-4ADC-8505-11994FF19929}">
      <dsp:nvSpPr>
        <dsp:cNvPr id="0" name=""/>
        <dsp:cNvSpPr/>
      </dsp:nvSpPr>
      <dsp:spPr>
        <a:xfrm>
          <a:off x="5480971" y="276051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E0C87-01F3-4527-9951-CFFA398145DE}">
      <dsp:nvSpPr>
        <dsp:cNvPr id="0" name=""/>
        <dsp:cNvSpPr/>
      </dsp:nvSpPr>
      <dsp:spPr>
        <a:xfrm>
          <a:off x="4444565" y="2398420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Give an example of a public good</a:t>
          </a:r>
        </a:p>
      </dsp:txBody>
      <dsp:txXfrm>
        <a:off x="4444565" y="2398420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4934-15A0-4DF9-B0F0-6C1A0539881E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277A-2F1F-47C1-A094-E5398F847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idicohen.com/2013-twitter-research-charts/" TargetMode="Externa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6B5362EB-84A9-EB77-3AC9-3FF689F17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2140" r="-6" b="113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115060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20E55-3B67-0727-2B38-BF549D1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2318946"/>
            <a:ext cx="6808922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/>
              <a:t>Information Gaps 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1279"/>
            <a:ext cx="7339422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A6CE7-818F-4DE3-2B99-76F3546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FAAF8-6C72-4450-5FBC-EE77527D2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2942C5-734E-7A05-A7B5-586C972325A5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6110B4A-9396-179B-E7CF-895F0640A858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7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52C6F3-26E1-4223-9BF6-7F985A59C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9144007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6" y="342900"/>
            <a:ext cx="4785943" cy="1167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/>
              <a:t>Plenary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297" y="1707777"/>
            <a:ext cx="4785942" cy="2595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1500" dirty="0"/>
              <a:t>Send a tweet to your friends explaining to them the reasons why markets fail with examples</a:t>
            </a:r>
            <a:endParaRPr lang="en-US"/>
          </a:p>
        </p:txBody>
      </p:sp>
      <p:pic>
        <p:nvPicPr>
          <p:cNvPr id="5" name="Picture 6" descr="A picture containing ax, clipart&#10;&#10;Description automatically generated">
            <a:extLst>
              <a:ext uri="{FF2B5EF4-FFF2-40B4-BE49-F238E27FC236}">
                <a16:creationId xmlns:a16="http://schemas.microsoft.com/office/drawing/2014/main" id="{3F7B214F-DDF6-EEED-D3DA-A17A469E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949"/>
          <a:stretch/>
        </p:blipFill>
        <p:spPr>
          <a:xfrm>
            <a:off x="6115049" y="10"/>
            <a:ext cx="3028951" cy="2418325"/>
          </a:xfrm>
          <a:prstGeom prst="rect">
            <a:avLst/>
          </a:prstGeom>
        </p:spPr>
      </p:pic>
      <p:pic>
        <p:nvPicPr>
          <p:cNvPr id="6" name="Picture 5" descr="Agave leaves in pastel colours">
            <a:extLst>
              <a:ext uri="{FF2B5EF4-FFF2-40B4-BE49-F238E27FC236}">
                <a16:creationId xmlns:a16="http://schemas.microsoft.com/office/drawing/2014/main" id="{C9EFC4B9-568C-62CE-04A1-AE25331B4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4" r="4173" b="-2"/>
          <a:stretch/>
        </p:blipFill>
        <p:spPr>
          <a:xfrm>
            <a:off x="6115050" y="2418335"/>
            <a:ext cx="3028950" cy="23819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0600"/>
            <a:ext cx="6115049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6CEEE-36F2-1B89-445A-D5598AC3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DE6A7-61E3-EEC9-4C08-5B223615B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56FD1A-E999-1375-615C-B799A1FCF961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0381671-5FA0-7DAE-2C10-A8F0AA09CD6D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A2B4-5EA6-6623-F4CB-9D602223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rgbClr val="FFFFFF"/>
                </a:solidFill>
                <a:cs typeface="Calibri"/>
              </a:rPr>
              <a:t>Learning Objectives</a:t>
            </a:r>
            <a:endParaRPr lang="en-US" sz="3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BB34F8-891E-C58D-A6B8-B9664009C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11853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ACF2A5D-3714-0559-B71C-A58B306102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2F321-F27E-572D-0152-51B0FF148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A3CC6-3979-A637-E289-BF742D8373A4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DEC06FC-7F6D-5A4F-9D95-3EA5C2D19D97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A7F8-C4AC-B123-FFB1-080D58CA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Recall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35D9FD-63C3-EA8F-D480-D9B2534213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DC98B78-7AA1-5F56-C8ED-72387CEC1D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FA123-F0EF-0160-5186-70D2C93A34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C86D2-D63A-5D60-8862-6CBCC474589F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8D6C95B-D5B1-53DE-69DF-15AA9DC36405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Starter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500" dirty="0"/>
              <a:t>Where may two parties have differing levels of knowledge?</a:t>
            </a:r>
            <a:endParaRPr lang="en-US" dirty="0"/>
          </a:p>
          <a:p>
            <a:r>
              <a:rPr lang="en-GB" sz="1500" dirty="0">
                <a:cs typeface="Calibri"/>
              </a:rPr>
              <a:t>Why do some people have more knowledge than others?</a:t>
            </a:r>
          </a:p>
        </p:txBody>
      </p:sp>
      <p:pic>
        <p:nvPicPr>
          <p:cNvPr id="10242" name="Picture 2" descr="Behavioral Economics: Bridging the information gap | Analytics Magazine"/>
          <p:cNvPicPr>
            <a:picLocks noChangeAspect="1" noChangeArrowheads="1"/>
          </p:cNvPicPr>
          <p:nvPr/>
        </p:nvPicPr>
        <p:blipFill rotWithShape="1">
          <a:blip r:embed="rId2" cstate="print"/>
          <a:srcRect l="24065" r="25289"/>
          <a:stretch/>
        </p:blipFill>
        <p:spPr bwMode="auto"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6C8BD-38C6-7331-10E4-023C62260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7105C-FEBC-BF39-3FB5-2FBB62A6A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5E4DD-F911-490E-2903-5646332A6E78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BA389B3-D053-008A-687A-CDD1FBFA83FD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4045020" cy="994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b="1" u="sng"/>
              <a:t>Symmetric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69218"/>
            <a:ext cx="40450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dirty="0"/>
              <a:t>Symmetric information means that consumers and producers have perfect market information (to make their decision, this leads to an efficient allocation of resources)</a:t>
            </a:r>
            <a:endParaRPr lang="en-GB" sz="2700" dirty="0">
              <a:cs typeface="Calibri"/>
            </a:endParaRPr>
          </a:p>
        </p:txBody>
      </p:sp>
      <p:pic>
        <p:nvPicPr>
          <p:cNvPr id="9218" name="Picture 2" descr="Perfect information - Wikipedia"/>
          <p:cNvPicPr>
            <a:picLocks noChangeAspect="1" noChangeArrowheads="1"/>
          </p:cNvPicPr>
          <p:nvPr/>
        </p:nvPicPr>
        <p:blipFill rotWithShape="1">
          <a:blip r:embed="rId2" cstate="print"/>
          <a:srcRect l="15259" r="9741"/>
          <a:stretch/>
        </p:blipFill>
        <p:spPr bwMode="auto">
          <a:xfrm>
            <a:off x="4781190" y="568885"/>
            <a:ext cx="3841678" cy="3841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922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515866"/>
            <a:ext cx="4103360" cy="410336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690843"/>
            <a:ext cx="593266" cy="577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DBC30-274E-0F14-00D9-319C0C894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B774E-4BFC-8BEE-EBEA-48D957C09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3FA65-557D-B142-F23B-ADD15AF27FBB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3083742-3B7D-6F7A-5CE5-C353E7837FCA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367131"/>
            <a:ext cx="4316172" cy="1250676"/>
          </a:xfrm>
        </p:spPr>
        <p:txBody>
          <a:bodyPr anchor="b">
            <a:normAutofit/>
          </a:bodyPr>
          <a:lstStyle/>
          <a:p>
            <a:r>
              <a:rPr lang="en-GB" sz="3000" b="1" u="sng"/>
              <a:t>Asymmetric information</a:t>
            </a:r>
          </a:p>
        </p:txBody>
      </p:sp>
      <p:pic>
        <p:nvPicPr>
          <p:cNvPr id="6" name="Picture 2" descr="Behavioral Economics: Bridging the information gap | Analytics Magazin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1097" y="1563164"/>
            <a:ext cx="2907124" cy="169339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7376" y="1804420"/>
            <a:ext cx="4316172" cy="2398098"/>
          </a:xfrm>
        </p:spPr>
        <p:txBody>
          <a:bodyPr anchor="t">
            <a:normAutofit/>
          </a:bodyPr>
          <a:lstStyle/>
          <a:p>
            <a:r>
              <a:rPr lang="en-GB" sz="1500"/>
              <a:t>Unequal knowledge between consumers and producers </a:t>
            </a:r>
            <a:endParaRPr lang="en-US"/>
          </a:p>
          <a:p>
            <a:r>
              <a:rPr lang="en-GB" sz="1500" dirty="0"/>
              <a:t>E.g. Car dealers might hide faults about their cars when selling and the consumer could pay too much which could lead to misallocation of resources</a:t>
            </a:r>
            <a:endParaRPr lang="en-GB" sz="1500" dirty="0">
              <a:cs typeface="Calibri"/>
            </a:endParaRPr>
          </a:p>
          <a:p>
            <a:r>
              <a:rPr lang="en-GB" sz="1500" dirty="0"/>
              <a:t>Monopolies could charge too much with their powers</a:t>
            </a:r>
            <a:endParaRPr lang="en-GB" sz="1500" dirty="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917A170-FD4C-F50D-3E6C-315E34B379C5}"/>
              </a:ext>
            </a:extLst>
          </p:cNvPr>
          <p:cNvSpPr txBox="1"/>
          <p:nvPr/>
        </p:nvSpPr>
        <p:spPr>
          <a:xfrm rot="729666">
            <a:off x="2495423" y="1224077"/>
            <a:ext cx="15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Moral hazard!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A51AD2-57C6-77C4-CD26-3164870B2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D108AD-6D80-ADF6-325F-576F46FA2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6DB9BF-30D5-91E4-C498-5E74DC73BBCA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14EB0235-4D7B-2B11-6BF5-6BE5189B3BDB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286" y="350453"/>
            <a:ext cx="3146755" cy="1539391"/>
          </a:xfrm>
        </p:spPr>
        <p:txBody>
          <a:bodyPr anchor="b">
            <a:normAutofit/>
          </a:bodyPr>
          <a:lstStyle/>
          <a:p>
            <a:r>
              <a:rPr lang="en-GB" sz="4200" b="1" u="sng"/>
              <a:t>Solution</a:t>
            </a:r>
          </a:p>
        </p:txBody>
      </p:sp>
      <p:sp>
        <p:nvSpPr>
          <p:cNvPr id="7177" name="Oval 717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415614"/>
            <a:ext cx="4306642" cy="430664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raphic Warning Labels on Tobacco Packages Can Deter Some Smokers from  Buying Cigarettes | RAND"/>
          <p:cNvPicPr>
            <a:picLocks noChangeAspect="1" noChangeArrowheads="1"/>
          </p:cNvPicPr>
          <p:nvPr/>
        </p:nvPicPr>
        <p:blipFill rotWithShape="1">
          <a:blip r:embed="rId2" cstate="print"/>
          <a:srcRect l="13213" r="12034" b="-3"/>
          <a:stretch/>
        </p:blipFill>
        <p:spPr bwMode="auto">
          <a:xfrm>
            <a:off x="379063" y="415613"/>
            <a:ext cx="4306642" cy="4306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</p:spPr>
      </p:pic>
      <p:sp>
        <p:nvSpPr>
          <p:cNvPr id="717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17" y="527759"/>
            <a:ext cx="128636" cy="128636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8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064" y="1172022"/>
            <a:ext cx="118159" cy="118158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3286" y="2243113"/>
            <a:ext cx="3146755" cy="2185404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GB" sz="1500">
                <a:solidFill>
                  <a:schemeClr val="tx1">
                    <a:alpha val="80000"/>
                  </a:schemeClr>
                </a:solidFill>
              </a:rPr>
              <a:t>ADVERTS! - the harmful effects of smoking could be made public through adverts and messages on cigarette boxes</a:t>
            </a:r>
          </a:p>
          <a:p>
            <a:pPr>
              <a:buNone/>
            </a:pPr>
            <a:endParaRPr lang="en-GB" sz="150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r>
              <a:rPr lang="en-GB" sz="1500">
                <a:solidFill>
                  <a:schemeClr val="tx1">
                    <a:alpha val="80000"/>
                  </a:schemeClr>
                </a:solidFill>
              </a:rPr>
              <a:t>Govt. can intervene to make these adverts more widely available</a:t>
            </a:r>
          </a:p>
        </p:txBody>
      </p:sp>
      <p:sp>
        <p:nvSpPr>
          <p:cNvPr id="718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4331311"/>
            <a:ext cx="84320" cy="84320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18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2714454"/>
            <a:ext cx="0" cy="242904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21C96-97B4-697A-B651-2E5AF384D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1728F-9B78-8644-7E41-63C5D22C5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B981C-776D-9DC2-7791-1B901D9F1B23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94F3740-B5D3-9213-DF93-51B9415D038D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376515"/>
            <a:ext cx="4629946" cy="12416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u="sng"/>
              <a:t>Activity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1170-07BF-9290-958B-AFFA6166D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97" y="1806388"/>
            <a:ext cx="4629947" cy="26513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/>
              <a:t>In groups, research examples of when markets have failed based on the three reasons we have looked at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800"/>
          </a:p>
          <a:p>
            <a:pPr marL="5143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/>
              <a:t>Externalities</a:t>
            </a:r>
          </a:p>
          <a:p>
            <a:pPr marL="5143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/>
              <a:t>Public goods</a:t>
            </a:r>
          </a:p>
          <a:p>
            <a:pPr marL="5143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/>
              <a:t>Information gaps</a:t>
            </a:r>
          </a:p>
        </p:txBody>
      </p:sp>
      <p:pic>
        <p:nvPicPr>
          <p:cNvPr id="7" name="Picture 5" descr="Magnifying glass showing decling performance">
            <a:extLst>
              <a:ext uri="{FF2B5EF4-FFF2-40B4-BE49-F238E27FC236}">
                <a16:creationId xmlns:a16="http://schemas.microsoft.com/office/drawing/2014/main" id="{ABA85657-9D7A-970A-6957-71A57F0CE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0" r="26872" b="8"/>
          <a:stretch/>
        </p:blipFill>
        <p:spPr>
          <a:xfrm>
            <a:off x="6086475" y="-9386"/>
            <a:ext cx="3057525" cy="48139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4587"/>
            <a:ext cx="9143998" cy="346330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4804586"/>
            <a:ext cx="3057523" cy="3482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BAFB3-091E-4F0A-60DB-E1C697BAA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5246DA-6B8E-9DC7-71B1-AF9002D4E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08F3AB-18E7-4DCF-969C-D99A327C1E37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F388B95-4BD1-9D6F-5DC7-D75EE7B864A4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r="1334" b="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Presentations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4D5B965-B423-F3AD-410D-4F630E07E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B1DF1-8A8F-FF18-E2A7-A22BDA297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23E2A-40E7-0FBB-8778-8FAF2D272722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5D2EC24-CC20-BB33-7A96-921436919DCC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1" ma:contentTypeDescription="Create a new document." ma:contentTypeScope="" ma:versionID="86afc0c9ebd21ceb7cef3015db6e98f1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1e1ab0ff353bb9e35f96417d084413c8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Props1.xml><?xml version="1.0" encoding="utf-8"?>
<ds:datastoreItem xmlns:ds="http://schemas.openxmlformats.org/officeDocument/2006/customXml" ds:itemID="{3AAC5E0D-5653-4F9A-961E-169AB4E3FF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cb2ff8-a74f-4a49-8bef-71a2916a4a90"/>
    <ds:schemaRef ds:uri="45eb72ab-293d-4eb1-b1d6-6aa27e13ee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D346CB-99A9-46C5-ADC7-A31C7DFBE6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8DC0B-DF9B-4480-86EA-670AD25BECFF}">
  <ds:schemaRefs>
    <ds:schemaRef ds:uri="http://schemas.microsoft.com/office/2006/metadata/properties"/>
    <ds:schemaRef ds:uri="http://www.w3.org/2000/xmlns/"/>
    <ds:schemaRef ds:uri="bccb2ff8-a74f-4a49-8bef-71a2916a4a90"/>
    <ds:schemaRef ds:uri="http://schemas.microsoft.com/office/infopath/2007/PartnerControls"/>
    <ds:schemaRef ds:uri="45eb72ab-293d-4eb1-b1d6-6aa27e13ee50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431</Words>
  <Application>Microsoft Office PowerPoint</Application>
  <PresentationFormat>On-screen Show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gg sans</vt:lpstr>
      <vt:lpstr>Times New Roman</vt:lpstr>
      <vt:lpstr>Office Theme</vt:lpstr>
      <vt:lpstr>Information Gaps </vt:lpstr>
      <vt:lpstr>Learning Objectives</vt:lpstr>
      <vt:lpstr>Recall</vt:lpstr>
      <vt:lpstr>Starter</vt:lpstr>
      <vt:lpstr>Symmetric information</vt:lpstr>
      <vt:lpstr>Asymmetric information</vt:lpstr>
      <vt:lpstr>Solution</vt:lpstr>
      <vt:lpstr>Activity</vt:lpstr>
      <vt:lpstr>Presentations</vt:lpstr>
      <vt:lpstr>Plenary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Stock</dc:title>
  <dc:creator>Zeeshan Ansari</dc:creator>
  <cp:lastModifiedBy>Chezka Mae Madrona</cp:lastModifiedBy>
  <cp:revision>333</cp:revision>
  <dcterms:created xsi:type="dcterms:W3CDTF">2014-06-11T17:47:08Z</dcterms:created>
  <dcterms:modified xsi:type="dcterms:W3CDTF">2025-03-17T11:24:03Z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