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14" r:id="rId5"/>
    <p:sldId id="435" r:id="rId6"/>
    <p:sldId id="434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3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C9"/>
    <a:srgbClr val="E4FED6"/>
    <a:srgbClr val="2BF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48" d="100"/>
          <a:sy n="148" d="100"/>
        </p:scale>
        <p:origin x="126" y="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4934-15A0-4DF9-B0F0-6C1A0539881E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277A-2F1F-47C1-A094-E5398F847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xampaperspractice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2" name="Rectangle 13341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33" name="Picture 13332">
            <a:extLst>
              <a:ext uri="{FF2B5EF4-FFF2-40B4-BE49-F238E27FC236}">
                <a16:creationId xmlns:a16="http://schemas.microsoft.com/office/drawing/2014/main" id="{66CFEF8B-FDFC-D527-B98F-4C8BAAF15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8978"/>
          <a:stretch/>
        </p:blipFill>
        <p:spPr>
          <a:xfrm>
            <a:off x="-3" y="-3"/>
            <a:ext cx="5650980" cy="5143488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9E54263-8D5B-9A6A-50C7-73E4CBC2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737" y="2971800"/>
            <a:ext cx="4129361" cy="1267806"/>
          </a:xfrm>
        </p:spPr>
        <p:txBody>
          <a:bodyPr anchor="b">
            <a:normAutofit/>
          </a:bodyPr>
          <a:lstStyle/>
          <a:p>
            <a:pPr algn="l"/>
            <a:r>
              <a:rPr lang="en-US" sz="3300">
                <a:cs typeface="Calibri"/>
              </a:rPr>
              <a:t>Public Goods</a:t>
            </a:r>
            <a:endParaRPr lang="en-US" sz="3300"/>
          </a:p>
        </p:txBody>
      </p:sp>
      <p:pic>
        <p:nvPicPr>
          <p:cNvPr id="11" name="Picture 11" descr="Free Images : night, highway, line, darkness, street light, lighting ...">
            <a:extLst>
              <a:ext uri="{FF2B5EF4-FFF2-40B4-BE49-F238E27FC236}">
                <a16:creationId xmlns:a16="http://schemas.microsoft.com/office/drawing/2014/main" id="{B0E3DBEC-A8A2-0B38-1319-4046A0936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27" r="-1" b="-1"/>
          <a:stretch/>
        </p:blipFill>
        <p:spPr>
          <a:xfrm>
            <a:off x="5740155" y="4"/>
            <a:ext cx="3403848" cy="290793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2F79A2-3A31-542C-B95E-0520C6B7F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73BE8-21D8-68C5-E40D-EA4ADAD095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50DBD-0595-F7E5-E314-83155E0EAA2C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9B14BC0-D0C4-D6C4-C4FF-62CF536E913C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250" y="725673"/>
          <a:ext cx="6096000" cy="3855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DFGDFGDFGDFG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Ask someone</a:t>
                      </a:r>
                      <a:r>
                        <a:rPr lang="en-GB" sz="1200" baseline="0" dirty="0"/>
                        <a:t> a question based on today’s lesson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2100" i="1" dirty="0">
                          <a:solidFill>
                            <a:srgbClr val="FF0000"/>
                          </a:solidFill>
                        </a:rPr>
                        <a:t>Lucky box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  <a:r>
                        <a:rPr lang="en-GB" sz="1200" baseline="0" dirty="0"/>
                        <a:t> get to choose someone else to pick a box</a:t>
                      </a:r>
                      <a:endParaRPr lang="en-GB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Identify three public goods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Two features of public goods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What</a:t>
                      </a:r>
                      <a:r>
                        <a:rPr lang="en-GB" sz="1400" baseline="0" dirty="0"/>
                        <a:t> are quasi public goods</a:t>
                      </a:r>
                      <a:endParaRPr lang="en-GB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517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en-GB" sz="1200" i="1" baseline="0" dirty="0">
                          <a:solidFill>
                            <a:srgbClr val="FF0000"/>
                          </a:solidFill>
                        </a:rPr>
                        <a:t> l</a:t>
                      </a:r>
                      <a:r>
                        <a:rPr lang="en-GB" sz="1200" i="1" dirty="0">
                          <a:solidFill>
                            <a:srgbClr val="FF0000"/>
                          </a:solidFill>
                        </a:rPr>
                        <a:t>ucky box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  <a:r>
                        <a:rPr lang="en-GB" sz="1200" baseline="0" dirty="0"/>
                        <a:t> get to choose someone else to pick a box and you can’t be picked again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Do you free ride?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Explain the free rider problem?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664" y="699542"/>
            <a:ext cx="2087562" cy="12965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724128" y="699542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19672" y="1995686"/>
            <a:ext cx="2087562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4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35896" y="1923678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dirty="0">
                <a:ea typeface="ＭＳ Ｐゴシック" pitchFamily="34" charset="-128"/>
              </a:rPr>
              <a:t>5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52120" y="1995686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47664" y="3219822"/>
            <a:ext cx="2087562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7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35896" y="3219822"/>
            <a:ext cx="2087562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24128" y="3291830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35896" y="699542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2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84213" y="-128584"/>
            <a:ext cx="77724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kern="0" dirty="0">
                <a:solidFill>
                  <a:srgbClr val="FF0000"/>
                </a:solidFill>
                <a:latin typeface="Berlin Sans FB Demi" pitchFamily="34" charset="0"/>
                <a:ea typeface="+mj-ea"/>
                <a:cs typeface="+mj-cs"/>
              </a:rPr>
              <a:t>Plenary – Pick a box</a:t>
            </a:r>
            <a:endParaRPr lang="en-GB" sz="4400" b="1" u="sng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5DD0E-28AC-37ED-9162-A381E5365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AE47A-7C93-AE0D-6D75-FA2372B45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D2F45-1C14-A76D-1306-4C02E35CBEB4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2072793-196D-F550-53C9-ECD1C7DDBA2D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ogramming data on computer monitor">
            <a:extLst>
              <a:ext uri="{FF2B5EF4-FFF2-40B4-BE49-F238E27FC236}">
                <a16:creationId xmlns:a16="http://schemas.microsoft.com/office/drawing/2014/main" id="{6B5362EB-84A9-EB77-3AC9-3FF689F17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22140" r="-6" b="113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849901" y="-1150602"/>
            <a:ext cx="3444203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20E55-3B67-0727-2B38-BF549D1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2318946"/>
            <a:ext cx="6808922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/>
              <a:t>Information Gaps 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81279"/>
            <a:ext cx="7339422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9F5BA-28D4-2CD9-DACA-CD93B81A3E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7219CE-D88E-6A10-2C29-63C22F99F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623778-710F-4A5F-B41C-FD74EA929F2F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E0D2A9D-5F92-668A-BCA2-F78E1237284B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7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9AB326-57E4-D708-3109-34B1EA02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Calibri"/>
              </a:rPr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D99B-BBE8-B368-8594-13A9F1334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500">
                <a:cs typeface="Calibri"/>
              </a:rPr>
              <a:t>Give an example of a positive and a negative externality</a:t>
            </a:r>
            <a:endParaRPr lang="en-US" sz="1500"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500">
                <a:cs typeface="Calibri"/>
              </a:rPr>
              <a:t>Illustrate a negative externality on a diagram</a:t>
            </a:r>
            <a:endParaRPr lang="en-US" sz="1500"/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EB056A70-ADED-EB64-ABCF-B61BB9F09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" r="40677" b="-3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379D79-3BC8-E5B0-6359-216F86D7B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DD4502-9C53-7734-8615-B354A9802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1E6C6D-88FE-29E1-A8FE-AC72644EE61A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6203839-B1F2-39C4-4B1B-203B27B31521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3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29FFA-410D-3E3A-7E47-10C7A97C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973" y="230711"/>
            <a:ext cx="4686742" cy="13554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cs typeface="Calibri"/>
              </a:rPr>
              <a:t>Learning Objectives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F5CF0-D2B3-04AA-2FDF-4EBCFE526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4" r="35238" b="6240"/>
          <a:stretch/>
        </p:blipFill>
        <p:spPr>
          <a:xfrm>
            <a:off x="20" y="10"/>
            <a:ext cx="4587406" cy="51434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B875-4696-92A9-8505-E3683074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369" y="1825453"/>
            <a:ext cx="4438733" cy="28827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,Sans-Serif" pitchFamily="34" charset="0"/>
            </a:pPr>
            <a:endParaRPr lang="en-US" sz="1500" dirty="0">
              <a:cs typeface="Calibri"/>
            </a:endParaRPr>
          </a:p>
          <a:p>
            <a:pPr>
              <a:buFont typeface="Arial,Sans-Serif" pitchFamily="34" charset="0"/>
            </a:pPr>
            <a:r>
              <a:rPr lang="en-GB" sz="1500" b="1" dirty="0">
                <a:cs typeface="Calibri"/>
              </a:rPr>
              <a:t>Are you able to distinguish between public and private goods?</a:t>
            </a:r>
            <a:endParaRPr lang="en-US" sz="1500" dirty="0">
              <a:cs typeface="Calibri"/>
            </a:endParaRPr>
          </a:p>
          <a:p>
            <a:pPr>
              <a:buFont typeface="Arial,Sans-Serif" pitchFamily="34" charset="0"/>
            </a:pPr>
            <a:r>
              <a:rPr lang="en-GB" sz="1500" b="1" dirty="0">
                <a:cs typeface="Calibri"/>
              </a:rPr>
              <a:t>Are you able to Explain the free rider problem?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9F53A-5732-0E76-F00F-239A5D1B8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6386FE-53BB-4EFC-C338-D3DA0DDAD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588EA9-02C3-5EC6-BE71-4FB99D37B6D8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BD19097-9B77-E880-621B-4744E8EF4EA6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1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Activity</a:t>
            </a:r>
            <a:endParaRPr lang="en-US" u="sng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200"/>
              <a:t>The free market ignores ________ &amp; _______ externalities</a:t>
            </a:r>
          </a:p>
          <a:p>
            <a:pPr>
              <a:lnSpc>
                <a:spcPct val="90000"/>
              </a:lnSpc>
            </a:pPr>
            <a:endParaRPr lang="en-GB" sz="1200"/>
          </a:p>
          <a:p>
            <a:pPr>
              <a:lnSpc>
                <a:spcPct val="90000"/>
              </a:lnSpc>
            </a:pPr>
            <a:r>
              <a:rPr lang="en-GB" sz="1200"/>
              <a:t>Define the term private costs and give examples</a:t>
            </a:r>
          </a:p>
          <a:p>
            <a:pPr>
              <a:lnSpc>
                <a:spcPct val="90000"/>
              </a:lnSpc>
            </a:pPr>
            <a:endParaRPr lang="en-GB" sz="1200"/>
          </a:p>
          <a:p>
            <a:pPr>
              <a:lnSpc>
                <a:spcPct val="90000"/>
              </a:lnSpc>
            </a:pPr>
            <a:r>
              <a:rPr lang="en-GB" sz="1200"/>
              <a:t>Define the term social costs and give examples</a:t>
            </a:r>
          </a:p>
          <a:p>
            <a:pPr>
              <a:lnSpc>
                <a:spcPct val="90000"/>
              </a:lnSpc>
            </a:pPr>
            <a:endParaRPr lang="en-GB" sz="1200"/>
          </a:p>
          <a:p>
            <a:pPr>
              <a:lnSpc>
                <a:spcPct val="90000"/>
              </a:lnSpc>
            </a:pPr>
            <a:r>
              <a:rPr lang="en-GB" sz="1200"/>
              <a:t>Define the term private benefits and give examples</a:t>
            </a:r>
          </a:p>
          <a:p>
            <a:pPr>
              <a:lnSpc>
                <a:spcPct val="90000"/>
              </a:lnSpc>
            </a:pPr>
            <a:endParaRPr lang="en-GB" sz="1200"/>
          </a:p>
          <a:p>
            <a:pPr>
              <a:lnSpc>
                <a:spcPct val="90000"/>
              </a:lnSpc>
            </a:pPr>
            <a:r>
              <a:rPr lang="en-GB" sz="1200"/>
              <a:t>Define the term social benefits and give examples</a:t>
            </a:r>
          </a:p>
          <a:p>
            <a:pPr>
              <a:lnSpc>
                <a:spcPct val="90000"/>
              </a:lnSpc>
              <a:buNone/>
            </a:pPr>
            <a:endParaRPr lang="en-GB" sz="1200"/>
          </a:p>
        </p:txBody>
      </p:sp>
      <p:pic>
        <p:nvPicPr>
          <p:cNvPr id="7" name="Picture 6" descr="Colourful carved figures of humans">
            <a:extLst>
              <a:ext uri="{FF2B5EF4-FFF2-40B4-BE49-F238E27FC236}">
                <a16:creationId xmlns:a16="http://schemas.microsoft.com/office/drawing/2014/main" id="{3B1C4232-0115-B56A-1518-0DFE6FEC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3" r="18620" b="-10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05958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C11D3-A4FC-F21C-1AD2-E662B163B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27F7FA-2B1E-61D8-FA89-7DC16AB81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43772-CF01-47ED-1A18-F8650D8FEFFB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0B2518F-8D1D-832F-7CCB-E1F2D6CED83A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en-GB" b="1" u="sng"/>
              <a:t>Green Pen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10218"/>
            <a:ext cx="4622680" cy="312250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1400"/>
              <a:t>The free market ignores positive and negative externalities.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endParaRPr lang="en-US" sz="140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1400" i="1"/>
              <a:t>Social cost</a:t>
            </a:r>
            <a:r>
              <a:rPr lang="en-US" sz="1400"/>
              <a:t> is the total </a:t>
            </a:r>
            <a:r>
              <a:rPr lang="en-US" sz="1400" i="1"/>
              <a:t>cost</a:t>
            </a:r>
            <a:r>
              <a:rPr lang="en-US" sz="1400"/>
              <a:t> to society. It includes both private </a:t>
            </a:r>
            <a:r>
              <a:rPr lang="en-US" sz="1400" i="1"/>
              <a:t>costs</a:t>
            </a:r>
            <a:r>
              <a:rPr lang="en-US" sz="1400"/>
              <a:t> plus any external </a:t>
            </a:r>
            <a:r>
              <a:rPr lang="en-US" sz="1400" i="1"/>
              <a:t>costs</a:t>
            </a:r>
            <a:r>
              <a:rPr lang="en-US" sz="1400"/>
              <a:t>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endParaRPr lang="en-US" sz="140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1400"/>
              <a:t>Private costs that are incurred when an individual or business either produces or consumes something.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endParaRPr lang="en-US" sz="140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1400" i="1"/>
              <a:t>Private benefit</a:t>
            </a:r>
            <a:r>
              <a:rPr lang="en-US" sz="1400"/>
              <a:t> is the </a:t>
            </a:r>
            <a:r>
              <a:rPr lang="en-US" sz="1400" i="1"/>
              <a:t>benefit</a:t>
            </a:r>
            <a:r>
              <a:rPr lang="en-US" sz="1400"/>
              <a:t> derived by an individual or firm directly involved in a transaction as either buyer or seller.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endParaRPr lang="en-US" sz="140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sz="1400" i="1"/>
              <a:t>Social benefit</a:t>
            </a:r>
            <a:r>
              <a:rPr lang="en-US" sz="1400"/>
              <a:t> is the total </a:t>
            </a:r>
            <a:r>
              <a:rPr lang="en-US" sz="1400" i="1"/>
              <a:t>benefit</a:t>
            </a:r>
            <a:r>
              <a:rPr lang="en-US" sz="1400"/>
              <a:t> to society from producing or consuming a good / service. </a:t>
            </a:r>
            <a:r>
              <a:rPr lang="en-US" sz="1400" i="1"/>
              <a:t>Social benefit</a:t>
            </a:r>
            <a:r>
              <a:rPr lang="en-US" sz="1400"/>
              <a:t> includes all the private </a:t>
            </a:r>
            <a:r>
              <a:rPr lang="en-US" sz="1400" i="1"/>
              <a:t>benefits</a:t>
            </a:r>
            <a:r>
              <a:rPr lang="en-US" sz="1400"/>
              <a:t> plus any external </a:t>
            </a:r>
            <a:r>
              <a:rPr lang="en-US" sz="1400" i="1"/>
              <a:t>benefits</a:t>
            </a:r>
            <a:r>
              <a:rPr lang="en-US" sz="1400"/>
              <a:t> of production / consumption.</a:t>
            </a:r>
          </a:p>
          <a:p>
            <a:pPr>
              <a:lnSpc>
                <a:spcPct val="90000"/>
              </a:lnSpc>
              <a:buNone/>
            </a:pPr>
            <a:endParaRPr lang="en-GB" sz="1400"/>
          </a:p>
        </p:txBody>
      </p:sp>
      <p:pic>
        <p:nvPicPr>
          <p:cNvPr id="3" name="Picture 6" descr="Hand Symbol Free Stock Photo - Public Domain Pictures">
            <a:extLst>
              <a:ext uri="{FF2B5EF4-FFF2-40B4-BE49-F238E27FC236}">
                <a16:creationId xmlns:a16="http://schemas.microsoft.com/office/drawing/2014/main" id="{3F7905B8-8C64-283D-DF4D-E4B28629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3" y="2347254"/>
            <a:ext cx="2081463" cy="1519467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05958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F49A3-555B-26B3-35CF-83C0C9A0D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29CF5-3EEA-416B-B471-E3490C113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9F5223-F8A0-15FA-6120-B2A361C65894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3B9A050-782F-9156-34EA-2199D5FBF723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pPr algn="l"/>
            <a:r>
              <a:rPr lang="en-GB" b="1" u="sng" dirty="0"/>
              <a:t>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500" dirty="0"/>
              <a:t>Public goods are not provided by the market e.g. Street lights, road signs, beaches</a:t>
            </a:r>
            <a:endParaRPr lang="en-US">
              <a:cs typeface="Calibri"/>
            </a:endParaRPr>
          </a:p>
          <a:p>
            <a:endParaRPr lang="en-GB" sz="1500"/>
          </a:p>
          <a:p>
            <a:r>
              <a:rPr lang="en-GB" sz="1500" dirty="0"/>
              <a:t>Due to the free rider problem</a:t>
            </a:r>
            <a:endParaRPr lang="en-GB" sz="1500" dirty="0">
              <a:cs typeface="Calibri"/>
            </a:endParaRPr>
          </a:p>
        </p:txBody>
      </p:sp>
      <p:pic>
        <p:nvPicPr>
          <p:cNvPr id="6" name="Picture 2" descr="What Are Public Goods? Definition and Meaning"/>
          <p:cNvPicPr>
            <a:picLocks noChangeAspect="1" noChangeArrowheads="1"/>
          </p:cNvPicPr>
          <p:nvPr/>
        </p:nvPicPr>
        <p:blipFill rotWithShape="1">
          <a:blip r:embed="rId2" cstate="print"/>
          <a:srcRect l="17372" r="19591" b="-1"/>
          <a:stretch/>
        </p:blipFill>
        <p:spPr bwMode="auto"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234AD1-5C00-8694-1E23-AE984A15D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754664-2974-EB6D-0D87-6CC113695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76F38C-F890-ADEC-AAB8-191644211DEF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3965B77-13D9-6290-FA72-C27925C67C0F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1282"/>
            <a:ext cx="7886700" cy="9941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u="sng"/>
              <a:t>Public goods 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66AFF-04EF-6E40-8578-B3AAFB6F2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3092"/>
            <a:ext cx="3823335" cy="28468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u="sng">
                <a:cs typeface="Calibri"/>
              </a:rPr>
              <a:t>Non rival</a:t>
            </a:r>
            <a:endParaRPr lang="en-US" sz="1800">
              <a:cs typeface="Calibri"/>
            </a:endParaRPr>
          </a:p>
          <a:p>
            <a:pPr>
              <a:buFont typeface="Arial,Sans-Serif" pitchFamily="34" charset="0"/>
            </a:pPr>
            <a:r>
              <a:rPr lang="en-GB" sz="1800" dirty="0">
                <a:cs typeface="Calibri"/>
              </a:rPr>
              <a:t>i.e. Quality of good doesn’t diminish after consumption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2015" y="1633092"/>
            <a:ext cx="3823335" cy="2846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u="sng"/>
              <a:t>Non excludable</a:t>
            </a:r>
          </a:p>
          <a:p>
            <a:r>
              <a:rPr lang="en-GB" sz="1800"/>
              <a:t>i.e. The benefit of consuming can’t be confined to one individual</a:t>
            </a:r>
          </a:p>
          <a:p>
            <a:r>
              <a:rPr lang="en-GB" sz="1800"/>
              <a:t>Therefore no price can be charged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6C755-849C-B6A5-8A81-5A6811A33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96EE7-EC5D-68DA-1E13-0274C174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90C278-8863-B9C4-62E7-2B5308463E50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584433C-5817-2012-3F0A-32CFC0923E07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26486" r="9092" b="10052"/>
          <a:stretch/>
        </p:blipFill>
        <p:spPr bwMode="auto">
          <a:xfrm>
            <a:off x="2641851" y="10"/>
            <a:ext cx="6502149" cy="51434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20" y="870966"/>
            <a:ext cx="3786306" cy="843534"/>
          </a:xfrm>
        </p:spPr>
        <p:txBody>
          <a:bodyPr anchor="b">
            <a:noAutofit/>
          </a:bodyPr>
          <a:lstStyle/>
          <a:p>
            <a:r>
              <a:rPr lang="en-GB" sz="3600" b="1" u="sng"/>
              <a:t>Free rider problem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475738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8320" y="2038540"/>
            <a:ext cx="2902670" cy="2405444"/>
          </a:xfrm>
        </p:spPr>
        <p:txBody>
          <a:bodyPr anchor="t">
            <a:normAutofit/>
          </a:bodyPr>
          <a:lstStyle/>
          <a:p>
            <a:r>
              <a:rPr lang="en-GB" sz="1800"/>
              <a:t>Consumers wait for others to pay and then benefit</a:t>
            </a:r>
          </a:p>
          <a:p>
            <a:endParaRPr lang="en-GB" sz="1800"/>
          </a:p>
          <a:p>
            <a:r>
              <a:rPr lang="en-GB" sz="1800"/>
              <a:t>This is why the private (profit driven) sector cannot provide this good and the govt has to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D6223-947E-F8F7-AC84-B57CBA63C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908B25-CD9B-86CD-1E30-31A22D063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2EEFC-A214-DCBE-521F-38437F86E4EE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10DD8F43-0E09-7229-21EF-47EEB5469CFB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2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Freeform: Shape 103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9714" y="0"/>
            <a:ext cx="5604286" cy="51435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482600"/>
            <a:ext cx="4469149" cy="1350394"/>
          </a:xfrm>
        </p:spPr>
        <p:txBody>
          <a:bodyPr>
            <a:normAutofit/>
          </a:bodyPr>
          <a:lstStyle/>
          <a:p>
            <a:r>
              <a:rPr lang="en-GB" sz="4100" b="1" u="sng"/>
              <a:t>Quasi public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7535"/>
            <a:ext cx="3326150" cy="2665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Arial"/>
            </a:pPr>
            <a:r>
              <a:rPr lang="en-GB" sz="1600"/>
              <a:t>Quasi (non-pure) public goods have characteristics of both public and private goods</a:t>
            </a: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buFont typeface="Arial"/>
            </a:pPr>
            <a:r>
              <a:rPr lang="en-GB" sz="1600"/>
              <a:t>Partially provided by the free market. For example, roads such as M6 toll, only if you pay you can drive on it. </a:t>
            </a:r>
            <a:endParaRPr lang="en-GB" sz="1600">
              <a:cs typeface="Calibri"/>
            </a:endParaRPr>
          </a:p>
          <a:p>
            <a:pPr>
              <a:lnSpc>
                <a:spcPct val="90000"/>
              </a:lnSpc>
              <a:buFont typeface="Arial"/>
            </a:pPr>
            <a:r>
              <a:rPr lang="en-GB" sz="1600"/>
              <a:t>Congestion charge in London £15 a day</a:t>
            </a:r>
            <a:endParaRPr lang="en-GB" sz="1600">
              <a:cs typeface="Calibri"/>
            </a:endParaRPr>
          </a:p>
          <a:p>
            <a:pPr>
              <a:lnSpc>
                <a:spcPct val="90000"/>
              </a:lnSpc>
              <a:buFont typeface="Arial"/>
            </a:pPr>
            <a:r>
              <a:rPr lang="en-GB" sz="1600"/>
              <a:t>Jumeirah private beach (only if pay for hotel)</a:t>
            </a:r>
            <a:endParaRPr lang="en-GB" sz="1600"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333" r="15000"/>
          <a:stretch>
            <a:fillRect/>
          </a:stretch>
        </p:blipFill>
        <p:spPr bwMode="auto">
          <a:xfrm>
            <a:off x="5878652" y="482425"/>
            <a:ext cx="2196579" cy="1968674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92484" y="3001578"/>
            <a:ext cx="3368915" cy="132229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4D8B0A-7E70-8E69-F65F-D6F86AE5B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8" y="483518"/>
            <a:ext cx="8888898" cy="3578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CC8C2-F1EF-A3EA-2E38-7F7810DE5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3" y="7248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4ADAE8-8271-440F-36F1-381C851B97CC}"/>
              </a:ext>
            </a:extLst>
          </p:cNvPr>
          <p:cNvSpPr txBox="1"/>
          <p:nvPr/>
        </p:nvSpPr>
        <p:spPr>
          <a:xfrm>
            <a:off x="5815422" y="478113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56F8B1D-CE53-F9B9-6C6C-BD6CBD5DB40F}"/>
              </a:ext>
            </a:extLst>
          </p:cNvPr>
          <p:cNvSpPr txBox="1">
            <a:spLocks/>
          </p:cNvSpPr>
          <p:nvPr/>
        </p:nvSpPr>
        <p:spPr>
          <a:xfrm>
            <a:off x="494347" y="474888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1" ma:contentTypeDescription="Create a new document." ma:contentTypeScope="" ma:versionID="86afc0c9ebd21ceb7cef3015db6e98f1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1e1ab0ff353bb9e35f96417d084413c8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B2B79-77B3-43AF-9E53-5B56A2029A8B}">
  <ds:schemaRefs>
    <ds:schemaRef ds:uri="http://schemas.microsoft.com/office/2006/metadata/properties"/>
    <ds:schemaRef ds:uri="http://www.w3.org/2000/xmlns/"/>
    <ds:schemaRef ds:uri="bccb2ff8-a74f-4a49-8bef-71a2916a4a90"/>
    <ds:schemaRef ds:uri="http://schemas.microsoft.com/office/infopath/2007/PartnerControls"/>
    <ds:schemaRef ds:uri="45eb72ab-293d-4eb1-b1d6-6aa27e13ee50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A53610EF-E86B-40AD-92A4-F2ABF6B8026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cb2ff8-a74f-4a49-8bef-71a2916a4a90"/>
    <ds:schemaRef ds:uri="45eb72ab-293d-4eb1-b1d6-6aa27e13ee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AD4CFE-E743-4737-BE8B-88858DD94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665</Words>
  <Application>Microsoft Office PowerPoint</Application>
  <PresentationFormat>On-screen Show (16:9)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Arial,Sans-Serif</vt:lpstr>
      <vt:lpstr>Berlin Sans FB Demi</vt:lpstr>
      <vt:lpstr>Calibri</vt:lpstr>
      <vt:lpstr>gg sans</vt:lpstr>
      <vt:lpstr>Times New Roman</vt:lpstr>
      <vt:lpstr>Office Theme</vt:lpstr>
      <vt:lpstr>Public Goods</vt:lpstr>
      <vt:lpstr>Recall</vt:lpstr>
      <vt:lpstr>Learning Objectives</vt:lpstr>
      <vt:lpstr>Activity</vt:lpstr>
      <vt:lpstr>Green Pen</vt:lpstr>
      <vt:lpstr>Definition</vt:lpstr>
      <vt:lpstr>Public goods are:</vt:lpstr>
      <vt:lpstr>Free rider problem</vt:lpstr>
      <vt:lpstr>Quasi public goods</vt:lpstr>
      <vt:lpstr>PowerPoint Presentation</vt:lpstr>
      <vt:lpstr>Information Gaps 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Stock</dc:title>
  <dc:creator>Zeeshan Ansari</dc:creator>
  <cp:lastModifiedBy>Chezka Mae Madrona</cp:lastModifiedBy>
  <cp:revision>332</cp:revision>
  <dcterms:created xsi:type="dcterms:W3CDTF">2014-06-11T17:47:08Z</dcterms:created>
  <dcterms:modified xsi:type="dcterms:W3CDTF">2025-03-17T11:24:19Z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