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414" r:id="rId5"/>
    <p:sldId id="426" r:id="rId6"/>
    <p:sldId id="416" r:id="rId7"/>
    <p:sldId id="425" r:id="rId8"/>
    <p:sldId id="418" r:id="rId9"/>
    <p:sldId id="419" r:id="rId10"/>
    <p:sldId id="420" r:id="rId11"/>
    <p:sldId id="421" r:id="rId12"/>
    <p:sldId id="423" r:id="rId13"/>
    <p:sldId id="42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9C9"/>
    <a:srgbClr val="E4FED6"/>
    <a:srgbClr val="2BF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>
      <p:cViewPr varScale="1">
        <p:scale>
          <a:sx n="117" d="100"/>
          <a:sy n="117" d="100"/>
        </p:scale>
        <p:origin x="90" y="10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16F9D18C-7C8E-4CF8-A9D0-84918088F0ED}"/>
    <pc:docChg chg="custSel modSld">
      <pc:chgData name="Max Thrilling" userId="1a0901c82f0d6655" providerId="LiveId" clId="{16F9D18C-7C8E-4CF8-A9D0-84918088F0ED}" dt="2024-04-16T14:37:46.994" v="1" actId="478"/>
      <pc:docMkLst>
        <pc:docMk/>
      </pc:docMkLst>
      <pc:sldChg chg="addSp delSp modSp mod">
        <pc:chgData name="Max Thrilling" userId="1a0901c82f0d6655" providerId="LiveId" clId="{16F9D18C-7C8E-4CF8-A9D0-84918088F0ED}" dt="2024-04-16T14:37:46.994" v="1" actId="478"/>
        <pc:sldMkLst>
          <pc:docMk/>
          <pc:sldMk cId="0" sldId="414"/>
        </pc:sldMkLst>
        <pc:spChg chg="del">
          <ac:chgData name="Max Thrilling" userId="1a0901c82f0d6655" providerId="LiveId" clId="{16F9D18C-7C8E-4CF8-A9D0-84918088F0ED}" dt="2024-04-16T14:37:42.230" v="0" actId="478"/>
          <ac:spMkLst>
            <pc:docMk/>
            <pc:sldMk cId="0" sldId="414"/>
            <ac:spMk id="4" creationId="{B4422E7C-FC09-98DD-7671-886DFCAB909E}"/>
          </ac:spMkLst>
        </pc:spChg>
        <pc:spChg chg="add del mod">
          <ac:chgData name="Max Thrilling" userId="1a0901c82f0d6655" providerId="LiveId" clId="{16F9D18C-7C8E-4CF8-A9D0-84918088F0ED}" dt="2024-04-16T14:37:46.994" v="1" actId="478"/>
          <ac:spMkLst>
            <pc:docMk/>
            <pc:sldMk cId="0" sldId="414"/>
            <ac:spMk id="5" creationId="{02D257E3-90EE-40E7-B399-B8EE238BB6BB}"/>
          </ac:spMkLst>
        </pc:spChg>
      </pc:sldChg>
    </pc:docChg>
  </pc:docChgLst>
  <pc:docChgLst>
    <pc:chgData name="Max Thrilling" userId="1a0901c82f0d6655" providerId="LiveId" clId="{E95AA8A4-0EE5-4C76-BA02-CD6BC3CD4882}"/>
    <pc:docChg chg="modSld">
      <pc:chgData name="Max Thrilling" userId="1a0901c82f0d6655" providerId="LiveId" clId="{E95AA8A4-0EE5-4C76-BA02-CD6BC3CD4882}" dt="2023-05-25T07:27:19.382" v="0" actId="1076"/>
      <pc:docMkLst>
        <pc:docMk/>
      </pc:docMkLst>
      <pc:sldChg chg="modSp mod">
        <pc:chgData name="Max Thrilling" userId="1a0901c82f0d6655" providerId="LiveId" clId="{E95AA8A4-0EE5-4C76-BA02-CD6BC3CD4882}" dt="2023-05-25T07:27:19.382" v="0" actId="1076"/>
        <pc:sldMkLst>
          <pc:docMk/>
          <pc:sldMk cId="0" sldId="424"/>
        </pc:sldMkLst>
        <pc:spChg chg="mod">
          <ac:chgData name="Max Thrilling" userId="1a0901c82f0d6655" providerId="LiveId" clId="{E95AA8A4-0EE5-4C76-BA02-CD6BC3CD4882}" dt="2023-05-25T07:27:19.382" v="0" actId="1076"/>
          <ac:spMkLst>
            <pc:docMk/>
            <pc:sldMk cId="0" sldId="424"/>
            <ac:spMk id="5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E1F54-6195-4C37-A84E-03062BE69F1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B1445616-4B69-41C8-B02D-5FD8530ACD05}">
      <dgm:prSet/>
      <dgm:spPr/>
      <dgm:t>
        <a:bodyPr/>
        <a:lstStyle/>
        <a:p>
          <a:pPr>
            <a:defRPr cap="all"/>
          </a:pPr>
          <a:r>
            <a:rPr lang="en-GB" b="1"/>
            <a:t>What might market failure mean?</a:t>
          </a:r>
          <a:endParaRPr lang="en-US"/>
        </a:p>
      </dgm:t>
    </dgm:pt>
    <dgm:pt modelId="{1ACFF021-B0C4-4DEC-A577-B6DE4505811C}" type="parTrans" cxnId="{3AF1940C-6D06-4A70-9C1B-A8E9C5209A3E}">
      <dgm:prSet/>
      <dgm:spPr/>
      <dgm:t>
        <a:bodyPr/>
        <a:lstStyle/>
        <a:p>
          <a:endParaRPr lang="en-US"/>
        </a:p>
      </dgm:t>
    </dgm:pt>
    <dgm:pt modelId="{4A407193-EBA6-4213-B22E-2D6EB5788D50}" type="sibTrans" cxnId="{3AF1940C-6D06-4A70-9C1B-A8E9C5209A3E}">
      <dgm:prSet/>
      <dgm:spPr/>
      <dgm:t>
        <a:bodyPr/>
        <a:lstStyle/>
        <a:p>
          <a:endParaRPr lang="en-US"/>
        </a:p>
      </dgm:t>
    </dgm:pt>
    <dgm:pt modelId="{7B64F3EC-63B2-4FDB-85DD-A782290F74F8}">
      <dgm:prSet/>
      <dgm:spPr/>
      <dgm:t>
        <a:bodyPr/>
        <a:lstStyle/>
        <a:p>
          <a:pPr>
            <a:defRPr cap="all"/>
          </a:pPr>
          <a:r>
            <a:rPr lang="en-GB" b="1"/>
            <a:t>How may this impact the economy?</a:t>
          </a:r>
          <a:endParaRPr lang="en-US"/>
        </a:p>
      </dgm:t>
    </dgm:pt>
    <dgm:pt modelId="{ECA96B7D-2F6E-4F80-96FE-8900B421761E}" type="parTrans" cxnId="{7CB0BB70-3BE3-4DDF-A756-C9EEB5088056}">
      <dgm:prSet/>
      <dgm:spPr/>
      <dgm:t>
        <a:bodyPr/>
        <a:lstStyle/>
        <a:p>
          <a:endParaRPr lang="en-US"/>
        </a:p>
      </dgm:t>
    </dgm:pt>
    <dgm:pt modelId="{B9317941-2D9E-4D08-B10C-4A65C72C50BE}" type="sibTrans" cxnId="{7CB0BB70-3BE3-4DDF-A756-C9EEB5088056}">
      <dgm:prSet/>
      <dgm:spPr/>
      <dgm:t>
        <a:bodyPr/>
        <a:lstStyle/>
        <a:p>
          <a:endParaRPr lang="en-US"/>
        </a:p>
      </dgm:t>
    </dgm:pt>
    <dgm:pt modelId="{CA4075D5-5BE8-472C-BB87-3AFA929E4E9D}" type="pres">
      <dgm:prSet presAssocID="{91FE1F54-6195-4C37-A84E-03062BE69F10}" presName="root" presStyleCnt="0">
        <dgm:presLayoutVars>
          <dgm:dir/>
          <dgm:resizeHandles val="exact"/>
        </dgm:presLayoutVars>
      </dgm:prSet>
      <dgm:spPr/>
    </dgm:pt>
    <dgm:pt modelId="{4234C45F-D9D4-41BC-8602-29C216720F4B}" type="pres">
      <dgm:prSet presAssocID="{B1445616-4B69-41C8-B02D-5FD8530ACD05}" presName="compNode" presStyleCnt="0"/>
      <dgm:spPr/>
    </dgm:pt>
    <dgm:pt modelId="{C46FB953-EC63-440E-A0B2-69B34BF1B999}" type="pres">
      <dgm:prSet presAssocID="{B1445616-4B69-41C8-B02D-5FD8530ACD05}" presName="iconBgRect" presStyleLbl="bgShp" presStyleIdx="0" presStyleCnt="2"/>
      <dgm:spPr/>
    </dgm:pt>
    <dgm:pt modelId="{275E2864-08AA-4DE6-A916-C18EEA8B2921}" type="pres">
      <dgm:prSet presAssocID="{B1445616-4B69-41C8-B02D-5FD8530ACD0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75B195FC-5CC4-4A87-8F1D-10B59E316FC6}" type="pres">
      <dgm:prSet presAssocID="{B1445616-4B69-41C8-B02D-5FD8530ACD05}" presName="spaceRect" presStyleCnt="0"/>
      <dgm:spPr/>
    </dgm:pt>
    <dgm:pt modelId="{2477AF72-E7F6-4198-B676-30E9C83B8E47}" type="pres">
      <dgm:prSet presAssocID="{B1445616-4B69-41C8-B02D-5FD8530ACD05}" presName="textRect" presStyleLbl="revTx" presStyleIdx="0" presStyleCnt="2">
        <dgm:presLayoutVars>
          <dgm:chMax val="1"/>
          <dgm:chPref val="1"/>
        </dgm:presLayoutVars>
      </dgm:prSet>
      <dgm:spPr/>
    </dgm:pt>
    <dgm:pt modelId="{723067F4-A9B6-4245-B801-EC17DF140651}" type="pres">
      <dgm:prSet presAssocID="{4A407193-EBA6-4213-B22E-2D6EB5788D50}" presName="sibTrans" presStyleCnt="0"/>
      <dgm:spPr/>
    </dgm:pt>
    <dgm:pt modelId="{6DF79918-C79A-40F7-A877-D7DD33FE58FF}" type="pres">
      <dgm:prSet presAssocID="{7B64F3EC-63B2-4FDB-85DD-A782290F74F8}" presName="compNode" presStyleCnt="0"/>
      <dgm:spPr/>
    </dgm:pt>
    <dgm:pt modelId="{07509AC2-B266-46F2-BFDD-1AFBBAAE6383}" type="pres">
      <dgm:prSet presAssocID="{7B64F3EC-63B2-4FDB-85DD-A782290F74F8}" presName="iconBgRect" presStyleLbl="bgShp" presStyleIdx="1" presStyleCnt="2"/>
      <dgm:spPr/>
    </dgm:pt>
    <dgm:pt modelId="{A9B972DB-2C48-45F8-98D3-5A2207BBD9D9}" type="pres">
      <dgm:prSet presAssocID="{7B64F3EC-63B2-4FDB-85DD-A782290F74F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C795B3F-EF1B-4A6E-900A-9C6745F11338}" type="pres">
      <dgm:prSet presAssocID="{7B64F3EC-63B2-4FDB-85DD-A782290F74F8}" presName="spaceRect" presStyleCnt="0"/>
      <dgm:spPr/>
    </dgm:pt>
    <dgm:pt modelId="{453157A8-75BC-4AD9-9C3C-612E44245268}" type="pres">
      <dgm:prSet presAssocID="{7B64F3EC-63B2-4FDB-85DD-A782290F74F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AF1940C-6D06-4A70-9C1B-A8E9C5209A3E}" srcId="{91FE1F54-6195-4C37-A84E-03062BE69F10}" destId="{B1445616-4B69-41C8-B02D-5FD8530ACD05}" srcOrd="0" destOrd="0" parTransId="{1ACFF021-B0C4-4DEC-A577-B6DE4505811C}" sibTransId="{4A407193-EBA6-4213-B22E-2D6EB5788D50}"/>
    <dgm:cxn modelId="{EC82A61B-D3E9-4F5C-ABB7-2110A5AB167A}" type="presOf" srcId="{B1445616-4B69-41C8-B02D-5FD8530ACD05}" destId="{2477AF72-E7F6-4198-B676-30E9C83B8E47}" srcOrd="0" destOrd="0" presId="urn:microsoft.com/office/officeart/2018/5/layout/IconCircleLabelList"/>
    <dgm:cxn modelId="{7CB0BB70-3BE3-4DDF-A756-C9EEB5088056}" srcId="{91FE1F54-6195-4C37-A84E-03062BE69F10}" destId="{7B64F3EC-63B2-4FDB-85DD-A782290F74F8}" srcOrd="1" destOrd="0" parTransId="{ECA96B7D-2F6E-4F80-96FE-8900B421761E}" sibTransId="{B9317941-2D9E-4D08-B10C-4A65C72C50BE}"/>
    <dgm:cxn modelId="{FF7F2976-F5A0-415C-A96D-062DF378CD5F}" type="presOf" srcId="{91FE1F54-6195-4C37-A84E-03062BE69F10}" destId="{CA4075D5-5BE8-472C-BB87-3AFA929E4E9D}" srcOrd="0" destOrd="0" presId="urn:microsoft.com/office/officeart/2018/5/layout/IconCircleLabelList"/>
    <dgm:cxn modelId="{684E7ECB-7236-4543-8740-F9233931988E}" type="presOf" srcId="{7B64F3EC-63B2-4FDB-85DD-A782290F74F8}" destId="{453157A8-75BC-4AD9-9C3C-612E44245268}" srcOrd="0" destOrd="0" presId="urn:microsoft.com/office/officeart/2018/5/layout/IconCircleLabelList"/>
    <dgm:cxn modelId="{A4185B20-C595-44C4-87C6-F527BDB21E38}" type="presParOf" srcId="{CA4075D5-5BE8-472C-BB87-3AFA929E4E9D}" destId="{4234C45F-D9D4-41BC-8602-29C216720F4B}" srcOrd="0" destOrd="0" presId="urn:microsoft.com/office/officeart/2018/5/layout/IconCircleLabelList"/>
    <dgm:cxn modelId="{835F3B02-C637-46F8-A4D1-D4750BA3533A}" type="presParOf" srcId="{4234C45F-D9D4-41BC-8602-29C216720F4B}" destId="{C46FB953-EC63-440E-A0B2-69B34BF1B999}" srcOrd="0" destOrd="0" presId="urn:microsoft.com/office/officeart/2018/5/layout/IconCircleLabelList"/>
    <dgm:cxn modelId="{30B0B8A4-6A3D-4E09-8296-15D1B92600A7}" type="presParOf" srcId="{4234C45F-D9D4-41BC-8602-29C216720F4B}" destId="{275E2864-08AA-4DE6-A916-C18EEA8B2921}" srcOrd="1" destOrd="0" presId="urn:microsoft.com/office/officeart/2018/5/layout/IconCircleLabelList"/>
    <dgm:cxn modelId="{7B8F924D-4DA8-4F28-98A5-B9F4F2DE4209}" type="presParOf" srcId="{4234C45F-D9D4-41BC-8602-29C216720F4B}" destId="{75B195FC-5CC4-4A87-8F1D-10B59E316FC6}" srcOrd="2" destOrd="0" presId="urn:microsoft.com/office/officeart/2018/5/layout/IconCircleLabelList"/>
    <dgm:cxn modelId="{46D91DF7-074C-4588-AD18-A764DAA2050B}" type="presParOf" srcId="{4234C45F-D9D4-41BC-8602-29C216720F4B}" destId="{2477AF72-E7F6-4198-B676-30E9C83B8E47}" srcOrd="3" destOrd="0" presId="urn:microsoft.com/office/officeart/2018/5/layout/IconCircleLabelList"/>
    <dgm:cxn modelId="{94838937-B610-4144-A29D-95459020B37D}" type="presParOf" srcId="{CA4075D5-5BE8-472C-BB87-3AFA929E4E9D}" destId="{723067F4-A9B6-4245-B801-EC17DF140651}" srcOrd="1" destOrd="0" presId="urn:microsoft.com/office/officeart/2018/5/layout/IconCircleLabelList"/>
    <dgm:cxn modelId="{71ADA8FF-4885-4E83-AD16-659D40F4ACE3}" type="presParOf" srcId="{CA4075D5-5BE8-472C-BB87-3AFA929E4E9D}" destId="{6DF79918-C79A-40F7-A877-D7DD33FE58FF}" srcOrd="2" destOrd="0" presId="urn:microsoft.com/office/officeart/2018/5/layout/IconCircleLabelList"/>
    <dgm:cxn modelId="{7108E46A-91DF-435B-9F87-E7447A49D776}" type="presParOf" srcId="{6DF79918-C79A-40F7-A877-D7DD33FE58FF}" destId="{07509AC2-B266-46F2-BFDD-1AFBBAAE6383}" srcOrd="0" destOrd="0" presId="urn:microsoft.com/office/officeart/2018/5/layout/IconCircleLabelList"/>
    <dgm:cxn modelId="{4E80A380-FE8E-4E6E-A778-530DF7D8617D}" type="presParOf" srcId="{6DF79918-C79A-40F7-A877-D7DD33FE58FF}" destId="{A9B972DB-2C48-45F8-98D3-5A2207BBD9D9}" srcOrd="1" destOrd="0" presId="urn:microsoft.com/office/officeart/2018/5/layout/IconCircleLabelList"/>
    <dgm:cxn modelId="{14E7BA79-185E-406C-9427-0797A51C2A81}" type="presParOf" srcId="{6DF79918-C79A-40F7-A877-D7DD33FE58FF}" destId="{DC795B3F-EF1B-4A6E-900A-9C6745F11338}" srcOrd="2" destOrd="0" presId="urn:microsoft.com/office/officeart/2018/5/layout/IconCircleLabelList"/>
    <dgm:cxn modelId="{9A2EBC83-5646-437F-A626-DC1F0B90C193}" type="presParOf" srcId="{6DF79918-C79A-40F7-A877-D7DD33FE58FF}" destId="{453157A8-75BC-4AD9-9C3C-612E4424526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E1851-E793-4A87-80B7-C6F96427539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335A89F8-4034-48BD-A025-8E0E048BD922}">
      <dgm:prSet/>
      <dgm:spPr/>
      <dgm:t>
        <a:bodyPr/>
        <a:lstStyle/>
        <a:p>
          <a:pPr>
            <a:defRPr cap="all"/>
          </a:pPr>
          <a:r>
            <a:rPr lang="en-GB" b="1"/>
            <a:t>Are you able to recall the types of market failure?</a:t>
          </a:r>
          <a:endParaRPr lang="en-US"/>
        </a:p>
      </dgm:t>
    </dgm:pt>
    <dgm:pt modelId="{29975B0B-9652-4E09-AE7F-329E7E84D71F}" type="parTrans" cxnId="{967759C9-1885-4D88-A9ED-ACDC130D4777}">
      <dgm:prSet/>
      <dgm:spPr/>
      <dgm:t>
        <a:bodyPr/>
        <a:lstStyle/>
        <a:p>
          <a:endParaRPr lang="en-US"/>
        </a:p>
      </dgm:t>
    </dgm:pt>
    <dgm:pt modelId="{C3376DB1-0AE7-47C9-9A03-5AA1CA6BDD92}" type="sibTrans" cxnId="{967759C9-1885-4D88-A9ED-ACDC130D4777}">
      <dgm:prSet/>
      <dgm:spPr/>
      <dgm:t>
        <a:bodyPr/>
        <a:lstStyle/>
        <a:p>
          <a:endParaRPr lang="en-US"/>
        </a:p>
      </dgm:t>
    </dgm:pt>
    <dgm:pt modelId="{B4EE0A3D-BA0F-451E-93E5-978C017ED646}">
      <dgm:prSet/>
      <dgm:spPr/>
      <dgm:t>
        <a:bodyPr/>
        <a:lstStyle/>
        <a:p>
          <a:pPr>
            <a:defRPr cap="all"/>
          </a:pPr>
          <a:r>
            <a:rPr lang="en-GB" b="1"/>
            <a:t>Are you able to explain the different types of market failure?</a:t>
          </a:r>
          <a:endParaRPr lang="en-US"/>
        </a:p>
      </dgm:t>
    </dgm:pt>
    <dgm:pt modelId="{905D5436-D8F3-411F-A86E-279B91B156F9}" type="parTrans" cxnId="{82E75407-3AC4-4022-8317-3E423544C649}">
      <dgm:prSet/>
      <dgm:spPr/>
      <dgm:t>
        <a:bodyPr/>
        <a:lstStyle/>
        <a:p>
          <a:endParaRPr lang="en-US"/>
        </a:p>
      </dgm:t>
    </dgm:pt>
    <dgm:pt modelId="{4EF92DBC-F806-48DB-9716-07E4465594A5}" type="sibTrans" cxnId="{82E75407-3AC4-4022-8317-3E423544C649}">
      <dgm:prSet/>
      <dgm:spPr/>
      <dgm:t>
        <a:bodyPr/>
        <a:lstStyle/>
        <a:p>
          <a:endParaRPr lang="en-US"/>
        </a:p>
      </dgm:t>
    </dgm:pt>
    <dgm:pt modelId="{50F2F517-C7EA-4CAC-BB48-F9F62CDEB220}">
      <dgm:prSet/>
      <dgm:spPr/>
      <dgm:t>
        <a:bodyPr/>
        <a:lstStyle/>
        <a:p>
          <a:pPr>
            <a:defRPr cap="all"/>
          </a:pPr>
          <a:r>
            <a:rPr lang="en-GB" b="1"/>
            <a:t>Are you able to explain what allocative efficiency is?</a:t>
          </a:r>
          <a:endParaRPr lang="en-US"/>
        </a:p>
      </dgm:t>
    </dgm:pt>
    <dgm:pt modelId="{5A3FF7AC-76D7-4BE5-A4F9-F47F1E58E9D4}" type="parTrans" cxnId="{D6E71929-4DC9-4EE8-A3C4-2237F3A38717}">
      <dgm:prSet/>
      <dgm:spPr/>
      <dgm:t>
        <a:bodyPr/>
        <a:lstStyle/>
        <a:p>
          <a:endParaRPr lang="en-US"/>
        </a:p>
      </dgm:t>
    </dgm:pt>
    <dgm:pt modelId="{1ADFFBB7-6A40-4C57-9371-45B37AE7E24B}" type="sibTrans" cxnId="{D6E71929-4DC9-4EE8-A3C4-2237F3A38717}">
      <dgm:prSet/>
      <dgm:spPr/>
      <dgm:t>
        <a:bodyPr/>
        <a:lstStyle/>
        <a:p>
          <a:endParaRPr lang="en-US"/>
        </a:p>
      </dgm:t>
    </dgm:pt>
    <dgm:pt modelId="{FCEC68FC-1B5E-43A3-93D1-1AEF7C0E6FDB}" type="pres">
      <dgm:prSet presAssocID="{8ECE1851-E793-4A87-80B7-C6F964275391}" presName="root" presStyleCnt="0">
        <dgm:presLayoutVars>
          <dgm:dir/>
          <dgm:resizeHandles val="exact"/>
        </dgm:presLayoutVars>
      </dgm:prSet>
      <dgm:spPr/>
    </dgm:pt>
    <dgm:pt modelId="{70A1B2BE-62A8-45F1-BCF7-933A7F5C0C6F}" type="pres">
      <dgm:prSet presAssocID="{335A89F8-4034-48BD-A025-8E0E048BD922}" presName="compNode" presStyleCnt="0"/>
      <dgm:spPr/>
    </dgm:pt>
    <dgm:pt modelId="{54BBB1EF-54F2-4AE7-96F4-4473B0E2158A}" type="pres">
      <dgm:prSet presAssocID="{335A89F8-4034-48BD-A025-8E0E048BD922}" presName="iconBgRect" presStyleLbl="bgShp" presStyleIdx="0" presStyleCnt="3"/>
      <dgm:spPr/>
    </dgm:pt>
    <dgm:pt modelId="{F17D93A9-33A0-4D62-A00C-F05BA03B27E1}" type="pres">
      <dgm:prSet presAssocID="{335A89F8-4034-48BD-A025-8E0E048BD92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46E8D0E2-936C-4C95-9735-1C6FF6E69841}" type="pres">
      <dgm:prSet presAssocID="{335A89F8-4034-48BD-A025-8E0E048BD922}" presName="spaceRect" presStyleCnt="0"/>
      <dgm:spPr/>
    </dgm:pt>
    <dgm:pt modelId="{4A224A0B-263D-4B1D-8BF0-673F38CE64D9}" type="pres">
      <dgm:prSet presAssocID="{335A89F8-4034-48BD-A025-8E0E048BD922}" presName="textRect" presStyleLbl="revTx" presStyleIdx="0" presStyleCnt="3">
        <dgm:presLayoutVars>
          <dgm:chMax val="1"/>
          <dgm:chPref val="1"/>
        </dgm:presLayoutVars>
      </dgm:prSet>
      <dgm:spPr/>
    </dgm:pt>
    <dgm:pt modelId="{4C6175D1-971E-49E0-A9D0-4FCDF5B156D2}" type="pres">
      <dgm:prSet presAssocID="{C3376DB1-0AE7-47C9-9A03-5AA1CA6BDD92}" presName="sibTrans" presStyleCnt="0"/>
      <dgm:spPr/>
    </dgm:pt>
    <dgm:pt modelId="{50515167-B398-4D56-8D06-4851FDCBFC1D}" type="pres">
      <dgm:prSet presAssocID="{B4EE0A3D-BA0F-451E-93E5-978C017ED646}" presName="compNode" presStyleCnt="0"/>
      <dgm:spPr/>
    </dgm:pt>
    <dgm:pt modelId="{10EAA1B4-8011-4317-8C1C-F2668311A147}" type="pres">
      <dgm:prSet presAssocID="{B4EE0A3D-BA0F-451E-93E5-978C017ED646}" presName="iconBgRect" presStyleLbl="bgShp" presStyleIdx="1" presStyleCnt="3"/>
      <dgm:spPr/>
    </dgm:pt>
    <dgm:pt modelId="{8CF14665-1623-4C84-9825-C1E169D94DB3}" type="pres">
      <dgm:prSet presAssocID="{B4EE0A3D-BA0F-451E-93E5-978C017ED64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DFCC06CB-34BA-4E60-B061-316315688DB2}" type="pres">
      <dgm:prSet presAssocID="{B4EE0A3D-BA0F-451E-93E5-978C017ED646}" presName="spaceRect" presStyleCnt="0"/>
      <dgm:spPr/>
    </dgm:pt>
    <dgm:pt modelId="{3A4A113A-6A4F-4BBA-8A63-A1EA0C247999}" type="pres">
      <dgm:prSet presAssocID="{B4EE0A3D-BA0F-451E-93E5-978C017ED646}" presName="textRect" presStyleLbl="revTx" presStyleIdx="1" presStyleCnt="3">
        <dgm:presLayoutVars>
          <dgm:chMax val="1"/>
          <dgm:chPref val="1"/>
        </dgm:presLayoutVars>
      </dgm:prSet>
      <dgm:spPr/>
    </dgm:pt>
    <dgm:pt modelId="{AA460264-C188-4727-909D-05B13589AAF7}" type="pres">
      <dgm:prSet presAssocID="{4EF92DBC-F806-48DB-9716-07E4465594A5}" presName="sibTrans" presStyleCnt="0"/>
      <dgm:spPr/>
    </dgm:pt>
    <dgm:pt modelId="{EB3CC6E9-0473-4B8E-800A-BA6E5A87BCC5}" type="pres">
      <dgm:prSet presAssocID="{50F2F517-C7EA-4CAC-BB48-F9F62CDEB220}" presName="compNode" presStyleCnt="0"/>
      <dgm:spPr/>
    </dgm:pt>
    <dgm:pt modelId="{6FB20524-FB06-474D-8FF5-A682E4E377F6}" type="pres">
      <dgm:prSet presAssocID="{50F2F517-C7EA-4CAC-BB48-F9F62CDEB220}" presName="iconBgRect" presStyleLbl="bgShp" presStyleIdx="2" presStyleCnt="3"/>
      <dgm:spPr/>
    </dgm:pt>
    <dgm:pt modelId="{8240F02D-0008-4CA3-830C-4FF562496106}" type="pres">
      <dgm:prSet presAssocID="{50F2F517-C7EA-4CAC-BB48-F9F62CDEB22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3D6C9A3-3BBF-4AB5-AA58-799CBA3D89F4}" type="pres">
      <dgm:prSet presAssocID="{50F2F517-C7EA-4CAC-BB48-F9F62CDEB220}" presName="spaceRect" presStyleCnt="0"/>
      <dgm:spPr/>
    </dgm:pt>
    <dgm:pt modelId="{737BEA2D-B97C-474F-A075-8012F5E9294E}" type="pres">
      <dgm:prSet presAssocID="{50F2F517-C7EA-4CAC-BB48-F9F62CDEB22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2E75407-3AC4-4022-8317-3E423544C649}" srcId="{8ECE1851-E793-4A87-80B7-C6F964275391}" destId="{B4EE0A3D-BA0F-451E-93E5-978C017ED646}" srcOrd="1" destOrd="0" parTransId="{905D5436-D8F3-411F-A86E-279B91B156F9}" sibTransId="{4EF92DBC-F806-48DB-9716-07E4465594A5}"/>
    <dgm:cxn modelId="{06915709-AB3C-4F3C-A1D2-D102D7CA9B39}" type="presOf" srcId="{50F2F517-C7EA-4CAC-BB48-F9F62CDEB220}" destId="{737BEA2D-B97C-474F-A075-8012F5E9294E}" srcOrd="0" destOrd="0" presId="urn:microsoft.com/office/officeart/2018/5/layout/IconCircleLabelList"/>
    <dgm:cxn modelId="{C3CFEE0B-39D4-4508-8252-FA5E0CE68BEE}" type="presOf" srcId="{B4EE0A3D-BA0F-451E-93E5-978C017ED646}" destId="{3A4A113A-6A4F-4BBA-8A63-A1EA0C247999}" srcOrd="0" destOrd="0" presId="urn:microsoft.com/office/officeart/2018/5/layout/IconCircleLabelList"/>
    <dgm:cxn modelId="{D6E71929-4DC9-4EE8-A3C4-2237F3A38717}" srcId="{8ECE1851-E793-4A87-80B7-C6F964275391}" destId="{50F2F517-C7EA-4CAC-BB48-F9F62CDEB220}" srcOrd="2" destOrd="0" parTransId="{5A3FF7AC-76D7-4BE5-A4F9-F47F1E58E9D4}" sibTransId="{1ADFFBB7-6A40-4C57-9371-45B37AE7E24B}"/>
    <dgm:cxn modelId="{36C1A1A6-2DDE-4003-9F4D-BF5FB1A00BE3}" type="presOf" srcId="{335A89F8-4034-48BD-A025-8E0E048BD922}" destId="{4A224A0B-263D-4B1D-8BF0-673F38CE64D9}" srcOrd="0" destOrd="0" presId="urn:microsoft.com/office/officeart/2018/5/layout/IconCircleLabelList"/>
    <dgm:cxn modelId="{967759C9-1885-4D88-A9ED-ACDC130D4777}" srcId="{8ECE1851-E793-4A87-80B7-C6F964275391}" destId="{335A89F8-4034-48BD-A025-8E0E048BD922}" srcOrd="0" destOrd="0" parTransId="{29975B0B-9652-4E09-AE7F-329E7E84D71F}" sibTransId="{C3376DB1-0AE7-47C9-9A03-5AA1CA6BDD92}"/>
    <dgm:cxn modelId="{E337A5E0-CE11-4D25-9357-EADBFB97650D}" type="presOf" srcId="{8ECE1851-E793-4A87-80B7-C6F964275391}" destId="{FCEC68FC-1B5E-43A3-93D1-1AEF7C0E6FDB}" srcOrd="0" destOrd="0" presId="urn:microsoft.com/office/officeart/2018/5/layout/IconCircleLabelList"/>
    <dgm:cxn modelId="{638F69A1-7D6D-42E2-AED2-385B4EE0AB1B}" type="presParOf" srcId="{FCEC68FC-1B5E-43A3-93D1-1AEF7C0E6FDB}" destId="{70A1B2BE-62A8-45F1-BCF7-933A7F5C0C6F}" srcOrd="0" destOrd="0" presId="urn:microsoft.com/office/officeart/2018/5/layout/IconCircleLabelList"/>
    <dgm:cxn modelId="{2E69E098-1587-4150-82DB-319FB5BB35DC}" type="presParOf" srcId="{70A1B2BE-62A8-45F1-BCF7-933A7F5C0C6F}" destId="{54BBB1EF-54F2-4AE7-96F4-4473B0E2158A}" srcOrd="0" destOrd="0" presId="urn:microsoft.com/office/officeart/2018/5/layout/IconCircleLabelList"/>
    <dgm:cxn modelId="{355A4F14-29C5-4FD2-A1D7-8DF90D95B28F}" type="presParOf" srcId="{70A1B2BE-62A8-45F1-BCF7-933A7F5C0C6F}" destId="{F17D93A9-33A0-4D62-A00C-F05BA03B27E1}" srcOrd="1" destOrd="0" presId="urn:microsoft.com/office/officeart/2018/5/layout/IconCircleLabelList"/>
    <dgm:cxn modelId="{A0024F70-5F9F-49DC-92BE-1487E9F5E8B9}" type="presParOf" srcId="{70A1B2BE-62A8-45F1-BCF7-933A7F5C0C6F}" destId="{46E8D0E2-936C-4C95-9735-1C6FF6E69841}" srcOrd="2" destOrd="0" presId="urn:microsoft.com/office/officeart/2018/5/layout/IconCircleLabelList"/>
    <dgm:cxn modelId="{FA2D6C4A-E6A3-4B8D-AF42-961B1B3B14B4}" type="presParOf" srcId="{70A1B2BE-62A8-45F1-BCF7-933A7F5C0C6F}" destId="{4A224A0B-263D-4B1D-8BF0-673F38CE64D9}" srcOrd="3" destOrd="0" presId="urn:microsoft.com/office/officeart/2018/5/layout/IconCircleLabelList"/>
    <dgm:cxn modelId="{803B1DD7-B48D-458A-80C3-87B11B4E602A}" type="presParOf" srcId="{FCEC68FC-1B5E-43A3-93D1-1AEF7C0E6FDB}" destId="{4C6175D1-971E-49E0-A9D0-4FCDF5B156D2}" srcOrd="1" destOrd="0" presId="urn:microsoft.com/office/officeart/2018/5/layout/IconCircleLabelList"/>
    <dgm:cxn modelId="{A303A6C1-D13A-4851-AC76-B4316AD59D96}" type="presParOf" srcId="{FCEC68FC-1B5E-43A3-93D1-1AEF7C0E6FDB}" destId="{50515167-B398-4D56-8D06-4851FDCBFC1D}" srcOrd="2" destOrd="0" presId="urn:microsoft.com/office/officeart/2018/5/layout/IconCircleLabelList"/>
    <dgm:cxn modelId="{51654236-EDA5-41DF-8B15-ACF1A9DD769B}" type="presParOf" srcId="{50515167-B398-4D56-8D06-4851FDCBFC1D}" destId="{10EAA1B4-8011-4317-8C1C-F2668311A147}" srcOrd="0" destOrd="0" presId="urn:microsoft.com/office/officeart/2018/5/layout/IconCircleLabelList"/>
    <dgm:cxn modelId="{11845C6B-DD33-42C5-AB23-D5F7B3A2FDEA}" type="presParOf" srcId="{50515167-B398-4D56-8D06-4851FDCBFC1D}" destId="{8CF14665-1623-4C84-9825-C1E169D94DB3}" srcOrd="1" destOrd="0" presId="urn:microsoft.com/office/officeart/2018/5/layout/IconCircleLabelList"/>
    <dgm:cxn modelId="{1314CDFB-2C38-4289-9300-B7FA4A447094}" type="presParOf" srcId="{50515167-B398-4D56-8D06-4851FDCBFC1D}" destId="{DFCC06CB-34BA-4E60-B061-316315688DB2}" srcOrd="2" destOrd="0" presId="urn:microsoft.com/office/officeart/2018/5/layout/IconCircleLabelList"/>
    <dgm:cxn modelId="{EE11C1F5-4CDA-4E4B-97BB-E4918DE09987}" type="presParOf" srcId="{50515167-B398-4D56-8D06-4851FDCBFC1D}" destId="{3A4A113A-6A4F-4BBA-8A63-A1EA0C247999}" srcOrd="3" destOrd="0" presId="urn:microsoft.com/office/officeart/2018/5/layout/IconCircleLabelList"/>
    <dgm:cxn modelId="{8BBBD9B4-1FC2-4A7E-81B4-91392DB0FA75}" type="presParOf" srcId="{FCEC68FC-1B5E-43A3-93D1-1AEF7C0E6FDB}" destId="{AA460264-C188-4727-909D-05B13589AAF7}" srcOrd="3" destOrd="0" presId="urn:microsoft.com/office/officeart/2018/5/layout/IconCircleLabelList"/>
    <dgm:cxn modelId="{DA6A0E7C-9F42-4A51-BF11-14230C2A76B4}" type="presParOf" srcId="{FCEC68FC-1B5E-43A3-93D1-1AEF7C0E6FDB}" destId="{EB3CC6E9-0473-4B8E-800A-BA6E5A87BCC5}" srcOrd="4" destOrd="0" presId="urn:microsoft.com/office/officeart/2018/5/layout/IconCircleLabelList"/>
    <dgm:cxn modelId="{93A0F2C8-4149-4CC1-9B36-C4652EF8A244}" type="presParOf" srcId="{EB3CC6E9-0473-4B8E-800A-BA6E5A87BCC5}" destId="{6FB20524-FB06-474D-8FF5-A682E4E377F6}" srcOrd="0" destOrd="0" presId="urn:microsoft.com/office/officeart/2018/5/layout/IconCircleLabelList"/>
    <dgm:cxn modelId="{F1942890-6CE0-4740-A96A-7762D6C05188}" type="presParOf" srcId="{EB3CC6E9-0473-4B8E-800A-BA6E5A87BCC5}" destId="{8240F02D-0008-4CA3-830C-4FF562496106}" srcOrd="1" destOrd="0" presId="urn:microsoft.com/office/officeart/2018/5/layout/IconCircleLabelList"/>
    <dgm:cxn modelId="{71AE818E-583D-4ECD-8F49-0F4DF145038D}" type="presParOf" srcId="{EB3CC6E9-0473-4B8E-800A-BA6E5A87BCC5}" destId="{93D6C9A3-3BBF-4AB5-AA58-799CBA3D89F4}" srcOrd="2" destOrd="0" presId="urn:microsoft.com/office/officeart/2018/5/layout/IconCircleLabelList"/>
    <dgm:cxn modelId="{811D5E33-84B7-4101-BCD7-9C16064509E7}" type="presParOf" srcId="{EB3CC6E9-0473-4B8E-800A-BA6E5A87BCC5}" destId="{737BEA2D-B97C-474F-A075-8012F5E9294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FB953-EC63-440E-A0B2-69B34BF1B999}">
      <dsp:nvSpPr>
        <dsp:cNvPr id="0" name=""/>
        <dsp:cNvSpPr/>
      </dsp:nvSpPr>
      <dsp:spPr>
        <a:xfrm>
          <a:off x="1437169" y="19801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E2864-08AA-4DE6-A916-C18EEA8B2921}">
      <dsp:nvSpPr>
        <dsp:cNvPr id="0" name=""/>
        <dsp:cNvSpPr/>
      </dsp:nvSpPr>
      <dsp:spPr>
        <a:xfrm>
          <a:off x="1824732" y="407364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7AF72-E7F6-4198-B676-30E9C83B8E47}">
      <dsp:nvSpPr>
        <dsp:cNvPr id="0" name=""/>
        <dsp:cNvSpPr/>
      </dsp:nvSpPr>
      <dsp:spPr>
        <a:xfrm>
          <a:off x="855826" y="24048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b="1" kern="1200"/>
            <a:t>What might market failure mean?</a:t>
          </a:r>
          <a:endParaRPr lang="en-US" sz="2300" kern="1200"/>
        </a:p>
      </dsp:txBody>
      <dsp:txXfrm>
        <a:off x="855826" y="2404802"/>
        <a:ext cx="2981250" cy="720000"/>
      </dsp:txXfrm>
    </dsp:sp>
    <dsp:sp modelId="{07509AC2-B266-46F2-BFDD-1AFBBAAE6383}">
      <dsp:nvSpPr>
        <dsp:cNvPr id="0" name=""/>
        <dsp:cNvSpPr/>
      </dsp:nvSpPr>
      <dsp:spPr>
        <a:xfrm>
          <a:off x="4940138" y="19801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972DB-2C48-45F8-98D3-5A2207BBD9D9}">
      <dsp:nvSpPr>
        <dsp:cNvPr id="0" name=""/>
        <dsp:cNvSpPr/>
      </dsp:nvSpPr>
      <dsp:spPr>
        <a:xfrm>
          <a:off x="5327701" y="407364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157A8-75BC-4AD9-9C3C-612E44245268}">
      <dsp:nvSpPr>
        <dsp:cNvPr id="0" name=""/>
        <dsp:cNvSpPr/>
      </dsp:nvSpPr>
      <dsp:spPr>
        <a:xfrm>
          <a:off x="4358794" y="24048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b="1" kern="1200"/>
            <a:t>How may this impact the economy?</a:t>
          </a:r>
          <a:endParaRPr lang="en-US" sz="2300" kern="1200"/>
        </a:p>
      </dsp:txBody>
      <dsp:txXfrm>
        <a:off x="4358794" y="2404802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BB1EF-54F2-4AE7-96F4-4473B0E2158A}">
      <dsp:nvSpPr>
        <dsp:cNvPr id="0" name=""/>
        <dsp:cNvSpPr/>
      </dsp:nvSpPr>
      <dsp:spPr>
        <a:xfrm>
          <a:off x="518185" y="244801"/>
          <a:ext cx="1475437" cy="14754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D93A9-33A0-4D62-A00C-F05BA03B27E1}">
      <dsp:nvSpPr>
        <dsp:cNvPr id="0" name=""/>
        <dsp:cNvSpPr/>
      </dsp:nvSpPr>
      <dsp:spPr>
        <a:xfrm>
          <a:off x="832623" y="559239"/>
          <a:ext cx="846562" cy="846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24A0B-263D-4B1D-8BF0-673F38CE64D9}">
      <dsp:nvSpPr>
        <dsp:cNvPr id="0" name=""/>
        <dsp:cNvSpPr/>
      </dsp:nvSpPr>
      <dsp:spPr>
        <a:xfrm>
          <a:off x="46529" y="21798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b="1" kern="1200"/>
            <a:t>Are you able to recall the types of market failure?</a:t>
          </a:r>
          <a:endParaRPr lang="en-US" sz="1700" kern="1200"/>
        </a:p>
      </dsp:txBody>
      <dsp:txXfrm>
        <a:off x="46529" y="2179802"/>
        <a:ext cx="2418750" cy="720000"/>
      </dsp:txXfrm>
    </dsp:sp>
    <dsp:sp modelId="{10EAA1B4-8011-4317-8C1C-F2668311A147}">
      <dsp:nvSpPr>
        <dsp:cNvPr id="0" name=""/>
        <dsp:cNvSpPr/>
      </dsp:nvSpPr>
      <dsp:spPr>
        <a:xfrm>
          <a:off x="3360216" y="244801"/>
          <a:ext cx="1475437" cy="14754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14665-1623-4C84-9825-C1E169D94DB3}">
      <dsp:nvSpPr>
        <dsp:cNvPr id="0" name=""/>
        <dsp:cNvSpPr/>
      </dsp:nvSpPr>
      <dsp:spPr>
        <a:xfrm>
          <a:off x="3674654" y="559239"/>
          <a:ext cx="846562" cy="846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A113A-6A4F-4BBA-8A63-A1EA0C247999}">
      <dsp:nvSpPr>
        <dsp:cNvPr id="0" name=""/>
        <dsp:cNvSpPr/>
      </dsp:nvSpPr>
      <dsp:spPr>
        <a:xfrm>
          <a:off x="2888560" y="21798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b="1" kern="1200"/>
            <a:t>Are you able to explain the different types of market failure?</a:t>
          </a:r>
          <a:endParaRPr lang="en-US" sz="1700" kern="1200"/>
        </a:p>
      </dsp:txBody>
      <dsp:txXfrm>
        <a:off x="2888560" y="2179802"/>
        <a:ext cx="2418750" cy="720000"/>
      </dsp:txXfrm>
    </dsp:sp>
    <dsp:sp modelId="{6FB20524-FB06-474D-8FF5-A682E4E377F6}">
      <dsp:nvSpPr>
        <dsp:cNvPr id="0" name=""/>
        <dsp:cNvSpPr/>
      </dsp:nvSpPr>
      <dsp:spPr>
        <a:xfrm>
          <a:off x="6202248" y="244801"/>
          <a:ext cx="1475437" cy="14754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40F02D-0008-4CA3-830C-4FF562496106}">
      <dsp:nvSpPr>
        <dsp:cNvPr id="0" name=""/>
        <dsp:cNvSpPr/>
      </dsp:nvSpPr>
      <dsp:spPr>
        <a:xfrm>
          <a:off x="6516685" y="559239"/>
          <a:ext cx="846562" cy="846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BEA2D-B97C-474F-A075-8012F5E9294E}">
      <dsp:nvSpPr>
        <dsp:cNvPr id="0" name=""/>
        <dsp:cNvSpPr/>
      </dsp:nvSpPr>
      <dsp:spPr>
        <a:xfrm>
          <a:off x="5730591" y="2179802"/>
          <a:ext cx="241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700" b="1" kern="1200"/>
            <a:t>Are you able to explain what allocative efficiency is?</a:t>
          </a:r>
          <a:endParaRPr lang="en-US" sz="1700" kern="1200"/>
        </a:p>
      </dsp:txBody>
      <dsp:txXfrm>
        <a:off x="5730591" y="2179802"/>
        <a:ext cx="241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B4934-15A0-4DF9-B0F0-6C1A0539881E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1277A-2F1F-47C1-A094-E5398F84791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9FF0-DA5E-48E9-BE86-8B7444EE5714}" type="datetimeFigureOut">
              <a:rPr lang="en-GB" smtClean="0"/>
              <a:pPr/>
              <a:t>17/03/2025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1CFC5-E6BE-4037-8D00-0A12D3280C7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hvoices.live/category/writing-communication/poetry/i-remembe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://www.exampaperspractice.co.u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exampaperspractice.co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HU2ZLRGyOM&amp;list=PLWeicFreBUYCOFC2A0SlKrpEYgwaSF63t&amp;index=23" TargetMode="External"/><Relationship Id="rId7" Type="http://schemas.openxmlformats.org/officeDocument/2006/relationships/hyperlink" Target="http://www.exampaperspractice.co.uk/" TargetMode="External"/><Relationship Id="rId2" Type="http://schemas.openxmlformats.org/officeDocument/2006/relationships/hyperlink" Target="https://www.youtube.com/watch?v=L1u1mnQ1aE0&amp;list=PLWeicFreBUYCOFC2A0SlKrpEYgwaSF63t&amp;index=2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Codes on papers">
            <a:extLst>
              <a:ext uri="{FF2B5EF4-FFF2-40B4-BE49-F238E27FC236}">
                <a16:creationId xmlns:a16="http://schemas.microsoft.com/office/drawing/2014/main" id="{847D1BCE-890D-A26E-3074-C1ED263AA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489" b="12241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1"/>
            <a:ext cx="6858000" cy="2175389"/>
          </a:xfrm>
        </p:spPr>
        <p:txBody>
          <a:bodyPr>
            <a:normAutofit/>
          </a:bodyPr>
          <a:lstStyle/>
          <a:p>
            <a:r>
              <a:rPr lang="en-GB" b="1" u="sng">
                <a:solidFill>
                  <a:srgbClr val="FFFFFF"/>
                </a:solidFill>
              </a:rPr>
              <a:t>Types of market failure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88495A-D8B5-BC50-A7A7-1AA95E839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00" y="868697"/>
            <a:ext cx="7570994" cy="30481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01946E-E5C9-AC60-643F-D3A438AB70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92" y="97029"/>
            <a:ext cx="933411" cy="3757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95227C-4CCE-A0C5-9104-FB33E3E0C0DA}"/>
              </a:ext>
            </a:extLst>
          </p:cNvPr>
          <p:cNvSpPr txBox="1"/>
          <p:nvPr/>
        </p:nvSpPr>
        <p:spPr>
          <a:xfrm>
            <a:off x="6125341" y="476165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A09CA2B-6EAC-DCD8-3EAB-290D2218EC42}"/>
              </a:ext>
            </a:extLst>
          </p:cNvPr>
          <p:cNvSpPr txBox="1">
            <a:spLocks/>
          </p:cNvSpPr>
          <p:nvPr/>
        </p:nvSpPr>
        <p:spPr>
          <a:xfrm>
            <a:off x="93437" y="475880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19250" y="725673"/>
          <a:ext cx="6096000" cy="38559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What is allocative efficiency?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Ask someone</a:t>
                      </a:r>
                      <a:r>
                        <a:rPr lang="en-GB" sz="1200" baseline="0" dirty="0"/>
                        <a:t> a question based on today’s lesson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2100" i="1" dirty="0">
                          <a:solidFill>
                            <a:srgbClr val="FF0000"/>
                          </a:solidFill>
                        </a:rPr>
                        <a:t>Lucky box</a:t>
                      </a:r>
                    </a:p>
                    <a:p>
                      <a:pPr algn="ctr"/>
                      <a:r>
                        <a:rPr lang="en-GB" sz="1200" dirty="0"/>
                        <a:t>You</a:t>
                      </a:r>
                      <a:r>
                        <a:rPr lang="en-GB" sz="1200" baseline="0" dirty="0"/>
                        <a:t> get to choose someone else to pick a box</a:t>
                      </a:r>
                      <a:endParaRPr lang="en-GB" sz="12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  <a:p>
                      <a:pPr algn="ctr"/>
                      <a:r>
                        <a:rPr lang="en-GB" sz="1200" dirty="0"/>
                        <a:t>What is MSB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One</a:t>
                      </a:r>
                      <a:r>
                        <a:rPr lang="en-GB" sz="1400" baseline="0" dirty="0"/>
                        <a:t> reason why markets fail?</a:t>
                      </a:r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Something you’re not sure about?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8517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dirty="0">
                          <a:solidFill>
                            <a:srgbClr val="FF0000"/>
                          </a:solidFill>
                        </a:rPr>
                        <a:t>Very</a:t>
                      </a:r>
                      <a:r>
                        <a:rPr lang="en-GB" sz="1200" i="1" baseline="0" dirty="0">
                          <a:solidFill>
                            <a:srgbClr val="FF0000"/>
                          </a:solidFill>
                        </a:rPr>
                        <a:t> l</a:t>
                      </a:r>
                      <a:r>
                        <a:rPr lang="en-GB" sz="1200" i="1" dirty="0">
                          <a:solidFill>
                            <a:srgbClr val="FF0000"/>
                          </a:solidFill>
                        </a:rPr>
                        <a:t>ucky box</a:t>
                      </a:r>
                    </a:p>
                    <a:p>
                      <a:pPr algn="ctr"/>
                      <a:r>
                        <a:rPr lang="en-GB" sz="1200" dirty="0"/>
                        <a:t>You</a:t>
                      </a:r>
                      <a:r>
                        <a:rPr lang="en-GB" sz="1200" baseline="0" dirty="0"/>
                        <a:t> get to choose someone else to pick a box and you can’t be picked again</a:t>
                      </a:r>
                      <a:endParaRPr lang="en-GB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One</a:t>
                      </a:r>
                      <a:r>
                        <a:rPr lang="en-GB" sz="1400" baseline="0" dirty="0"/>
                        <a:t> reason why markets fail?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One</a:t>
                      </a:r>
                      <a:r>
                        <a:rPr lang="en-GB" sz="1200" baseline="0" dirty="0"/>
                        <a:t> reason why markets fail?</a:t>
                      </a:r>
                      <a:endParaRPr lang="en-GB" sz="1200" dirty="0"/>
                    </a:p>
                    <a:p>
                      <a:pPr algn="ctr"/>
                      <a:endParaRPr lang="en-GB" sz="12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93230" y="746547"/>
            <a:ext cx="2087562" cy="12965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1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80112" y="771550"/>
            <a:ext cx="2089150" cy="12715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3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47664" y="1995686"/>
            <a:ext cx="2087562" cy="12715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4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63888" y="1995686"/>
            <a:ext cx="2089150" cy="12715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 dirty="0">
                <a:ea typeface="ＭＳ Ｐゴシック" pitchFamily="34" charset="-128"/>
              </a:rPr>
              <a:t>5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52120" y="1995686"/>
            <a:ext cx="2089150" cy="12715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6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47664" y="3291830"/>
            <a:ext cx="2087562" cy="12715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7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63888" y="3291830"/>
            <a:ext cx="2087562" cy="12715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8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52120" y="3219822"/>
            <a:ext cx="2089150" cy="12715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9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63888" y="771550"/>
            <a:ext cx="2089150" cy="12715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ea typeface="ＭＳ Ｐゴシック" pitchFamily="34" charset="-128"/>
              </a:rPr>
              <a:t>2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84213" y="-128584"/>
            <a:ext cx="7772400" cy="110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4400" kern="0" dirty="0">
                <a:solidFill>
                  <a:srgbClr val="FF0000"/>
                </a:solidFill>
                <a:latin typeface="Berlin Sans FB Demi" pitchFamily="34" charset="0"/>
                <a:ea typeface="+mj-ea"/>
                <a:cs typeface="+mj-cs"/>
              </a:rPr>
              <a:t>Plenary – Pick a box</a:t>
            </a:r>
            <a:endParaRPr lang="en-GB" sz="4400" b="1" u="sng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C18AE9-3F30-7B66-5F57-00DF0C3C1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1" y="828117"/>
            <a:ext cx="7570994" cy="3048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78397-C1B0-57E2-34F8-1756D8907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38389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20F33-523F-D329-C895-CC7AB345A8CB}"/>
              </a:ext>
            </a:extLst>
          </p:cNvPr>
          <p:cNvSpPr txBox="1"/>
          <p:nvPr/>
        </p:nvSpPr>
        <p:spPr>
          <a:xfrm>
            <a:off x="6125341" y="476165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940457AC-B131-A06A-D772-1D2BBBF60ED7}"/>
              </a:ext>
            </a:extLst>
          </p:cNvPr>
          <p:cNvSpPr txBox="1">
            <a:spLocks/>
          </p:cNvSpPr>
          <p:nvPr/>
        </p:nvSpPr>
        <p:spPr>
          <a:xfrm>
            <a:off x="93437" y="475880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351564" cy="51435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32F2B-8E61-C024-F3E1-838FA51F7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56" y="744070"/>
            <a:ext cx="1925524" cy="143860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FEC26-720E-E930-DBBD-398AD8EA2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215" y="3090939"/>
            <a:ext cx="2344003" cy="13055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36B8975-DF5E-0BA9-EB27-B98F21F58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21813" y="1035441"/>
            <a:ext cx="4281487" cy="3050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37FA8C-5E3A-586E-FDE8-FD409C8C6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1" y="828117"/>
            <a:ext cx="7570994" cy="3048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F3005D-28E9-9131-A0EF-E9D91FC9C5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17" y="120009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B7D0F5-E991-A387-BA43-712B5B6F2CB1}"/>
              </a:ext>
            </a:extLst>
          </p:cNvPr>
          <p:cNvSpPr txBox="1"/>
          <p:nvPr/>
        </p:nvSpPr>
        <p:spPr>
          <a:xfrm>
            <a:off x="6125341" y="476165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CF63EF2-121D-88DC-C0C2-9BEB21DD3BE4}"/>
              </a:ext>
            </a:extLst>
          </p:cNvPr>
          <p:cNvSpPr txBox="1">
            <a:spLocks/>
          </p:cNvSpPr>
          <p:nvPr/>
        </p:nvSpPr>
        <p:spPr>
          <a:xfrm>
            <a:off x="93437" y="475880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4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261648"/>
            <a:ext cx="7533018" cy="6582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Starter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FBDFEE5-0972-D0B0-7DCD-A9DEECFB34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83756445"/>
              </p:ext>
            </p:extLst>
          </p:nvPr>
        </p:nvGraphicFramePr>
        <p:xfrm>
          <a:off x="483042" y="1584434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1802A9F-32CC-AE88-02FB-F68DB6EAE5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1" y="828117"/>
            <a:ext cx="7570994" cy="3048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385AFB-5E9D-E671-A02E-AB78AA1039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17" y="120009"/>
            <a:ext cx="933411" cy="375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0C02E9-85A3-74E7-61C5-DDE71C3B97A6}"/>
              </a:ext>
            </a:extLst>
          </p:cNvPr>
          <p:cNvSpPr txBox="1"/>
          <p:nvPr/>
        </p:nvSpPr>
        <p:spPr>
          <a:xfrm>
            <a:off x="6125341" y="476165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896E214-BBB3-690A-3C42-C675EDBC7D80}"/>
              </a:ext>
            </a:extLst>
          </p:cNvPr>
          <p:cNvSpPr txBox="1">
            <a:spLocks/>
          </p:cNvSpPr>
          <p:nvPr/>
        </p:nvSpPr>
        <p:spPr>
          <a:xfrm>
            <a:off x="93437" y="475880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181966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182309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80833" y="-3980834"/>
            <a:ext cx="1182335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3B54A-997C-3902-F905-6CABFE641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261648"/>
            <a:ext cx="7533018" cy="658297"/>
          </a:xfrm>
        </p:spPr>
        <p:txBody>
          <a:bodyPr anchor="ctr">
            <a:normAutofit/>
          </a:bodyPr>
          <a:lstStyle/>
          <a:p>
            <a:r>
              <a:rPr lang="en-US" sz="3000">
                <a:solidFill>
                  <a:srgbClr val="FFFFFF"/>
                </a:solidFill>
                <a:cs typeface="Calibri"/>
              </a:rPr>
              <a:t>Learning Objectives</a:t>
            </a:r>
            <a:endParaRPr lang="en-US" sz="3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069BE9-147F-B8DB-FEE0-79CCB33D6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311077"/>
              </p:ext>
            </p:extLst>
          </p:nvPr>
        </p:nvGraphicFramePr>
        <p:xfrm>
          <a:off x="483042" y="1584434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2460AE4-9440-6DFA-B43A-656ACBE614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1" y="828117"/>
            <a:ext cx="7570994" cy="3048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CF3677-996A-D231-DCB1-C446110933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17" y="120009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8FC39D-EDA4-650B-5CE4-828DDD9EBA63}"/>
              </a:ext>
            </a:extLst>
          </p:cNvPr>
          <p:cNvSpPr txBox="1"/>
          <p:nvPr/>
        </p:nvSpPr>
        <p:spPr>
          <a:xfrm>
            <a:off x="6125341" y="476165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E19E2D1-70F4-6347-C8CA-F15DB6BF01E3}"/>
              </a:ext>
            </a:extLst>
          </p:cNvPr>
          <p:cNvSpPr txBox="1">
            <a:spLocks/>
          </p:cNvSpPr>
          <p:nvPr/>
        </p:nvSpPr>
        <p:spPr>
          <a:xfrm>
            <a:off x="93437" y="475880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4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44026"/>
            <a:ext cx="3276451" cy="14676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100" b="1" u="sng"/>
              <a:t>Market  failure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1940245"/>
            <a:ext cx="2606040" cy="13716"/>
          </a:xfrm>
          <a:custGeom>
            <a:avLst/>
            <a:gdLst>
              <a:gd name="connsiteX0" fmla="*/ 0 w 2606040"/>
              <a:gd name="connsiteY0" fmla="*/ 0 h 13716"/>
              <a:gd name="connsiteX1" fmla="*/ 625450 w 2606040"/>
              <a:gd name="connsiteY1" fmla="*/ 0 h 13716"/>
              <a:gd name="connsiteX2" fmla="*/ 1224839 w 2606040"/>
              <a:gd name="connsiteY2" fmla="*/ 0 h 13716"/>
              <a:gd name="connsiteX3" fmla="*/ 1824228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02409 w 2606040"/>
              <a:gd name="connsiteY6" fmla="*/ 13716 h 13716"/>
              <a:gd name="connsiteX7" fmla="*/ 1276960 w 2606040"/>
              <a:gd name="connsiteY7" fmla="*/ 13716 h 13716"/>
              <a:gd name="connsiteX8" fmla="*/ 67757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  <a:gd name="connsiteX0" fmla="*/ 0 w 2606040"/>
              <a:gd name="connsiteY0" fmla="*/ 0 h 13716"/>
              <a:gd name="connsiteX1" fmla="*/ 599389 w 2606040"/>
              <a:gd name="connsiteY1" fmla="*/ 0 h 13716"/>
              <a:gd name="connsiteX2" fmla="*/ 1303020 w 2606040"/>
              <a:gd name="connsiteY2" fmla="*/ 0 h 13716"/>
              <a:gd name="connsiteX3" fmla="*/ 1876349 w 2606040"/>
              <a:gd name="connsiteY3" fmla="*/ 0 h 13716"/>
              <a:gd name="connsiteX4" fmla="*/ 2606040 w 2606040"/>
              <a:gd name="connsiteY4" fmla="*/ 0 h 13716"/>
              <a:gd name="connsiteX5" fmla="*/ 2606040 w 2606040"/>
              <a:gd name="connsiteY5" fmla="*/ 13716 h 13716"/>
              <a:gd name="connsiteX6" fmla="*/ 1980590 w 2606040"/>
              <a:gd name="connsiteY6" fmla="*/ 13716 h 13716"/>
              <a:gd name="connsiteX7" fmla="*/ 1276960 w 2606040"/>
              <a:gd name="connsiteY7" fmla="*/ 13716 h 13716"/>
              <a:gd name="connsiteX8" fmla="*/ 651510 w 2606040"/>
              <a:gd name="connsiteY8" fmla="*/ 13716 h 13716"/>
              <a:gd name="connsiteX9" fmla="*/ 0 w 2606040"/>
              <a:gd name="connsiteY9" fmla="*/ 13716 h 13716"/>
              <a:gd name="connsiteX10" fmla="*/ 0 w 2606040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3716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5838" y="5689"/>
                  <a:pt x="2605775" y="8075"/>
                  <a:pt x="2606040" y="13716"/>
                </a:cubicBezTo>
                <a:cubicBezTo>
                  <a:pt x="2260204" y="24770"/>
                  <a:pt x="2175708" y="1042"/>
                  <a:pt x="1902409" y="13716"/>
                </a:cubicBezTo>
                <a:cubicBezTo>
                  <a:pt x="1638502" y="36492"/>
                  <a:pt x="1460923" y="-20841"/>
                  <a:pt x="1276960" y="13716"/>
                </a:cubicBezTo>
                <a:cubicBezTo>
                  <a:pt x="1057717" y="9789"/>
                  <a:pt x="867956" y="-2252"/>
                  <a:pt x="677570" y="13716"/>
                </a:cubicBezTo>
                <a:cubicBezTo>
                  <a:pt x="457951" y="28801"/>
                  <a:pt x="189752" y="50816"/>
                  <a:pt x="0" y="13716"/>
                </a:cubicBezTo>
                <a:cubicBezTo>
                  <a:pt x="468" y="10483"/>
                  <a:pt x="836" y="5117"/>
                  <a:pt x="0" y="0"/>
                </a:cubicBezTo>
                <a:close/>
              </a:path>
              <a:path w="2606040" h="13716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7080" y="4836"/>
                  <a:pt x="2606317" y="7740"/>
                  <a:pt x="2606040" y="13716"/>
                </a:cubicBezTo>
                <a:cubicBezTo>
                  <a:pt x="2347059" y="-1948"/>
                  <a:pt x="2192004" y="4234"/>
                  <a:pt x="1980590" y="13716"/>
                </a:cubicBezTo>
                <a:cubicBezTo>
                  <a:pt x="1783984" y="-14317"/>
                  <a:pt x="1487673" y="41336"/>
                  <a:pt x="1276960" y="13716"/>
                </a:cubicBezTo>
                <a:cubicBezTo>
                  <a:pt x="1087111" y="-41823"/>
                  <a:pt x="879204" y="42195"/>
                  <a:pt x="651510" y="13716"/>
                </a:cubicBezTo>
                <a:cubicBezTo>
                  <a:pt x="430798" y="-32336"/>
                  <a:pt x="132889" y="-38039"/>
                  <a:pt x="0" y="13716"/>
                </a:cubicBezTo>
                <a:cubicBezTo>
                  <a:pt x="1109" y="8984"/>
                  <a:pt x="330" y="5748"/>
                  <a:pt x="0" y="0"/>
                </a:cubicBezTo>
                <a:close/>
              </a:path>
              <a:path w="2606040" h="13716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5859" y="5467"/>
                  <a:pt x="2605677" y="7416"/>
                  <a:pt x="2606040" y="13716"/>
                </a:cubicBezTo>
                <a:cubicBezTo>
                  <a:pt x="2234648" y="22404"/>
                  <a:pt x="2180202" y="-14933"/>
                  <a:pt x="1902409" y="13716"/>
                </a:cubicBezTo>
                <a:cubicBezTo>
                  <a:pt x="1635562" y="42622"/>
                  <a:pt x="1477339" y="222"/>
                  <a:pt x="1276960" y="13716"/>
                </a:cubicBezTo>
                <a:cubicBezTo>
                  <a:pt x="1058094" y="62350"/>
                  <a:pt x="904206" y="-25208"/>
                  <a:pt x="677570" y="13716"/>
                </a:cubicBezTo>
                <a:cubicBezTo>
                  <a:pt x="485746" y="10141"/>
                  <a:pt x="195925" y="28433"/>
                  <a:pt x="0" y="13716"/>
                </a:cubicBezTo>
                <a:cubicBezTo>
                  <a:pt x="406" y="10107"/>
                  <a:pt x="891" y="45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3716"/>
                      <a:gd name="connsiteX1" fmla="*/ 625450 w 2606040"/>
                      <a:gd name="connsiteY1" fmla="*/ 0 h 13716"/>
                      <a:gd name="connsiteX2" fmla="*/ 1224839 w 2606040"/>
                      <a:gd name="connsiteY2" fmla="*/ 0 h 13716"/>
                      <a:gd name="connsiteX3" fmla="*/ 1824228 w 2606040"/>
                      <a:gd name="connsiteY3" fmla="*/ 0 h 13716"/>
                      <a:gd name="connsiteX4" fmla="*/ 2606040 w 2606040"/>
                      <a:gd name="connsiteY4" fmla="*/ 0 h 13716"/>
                      <a:gd name="connsiteX5" fmla="*/ 2606040 w 2606040"/>
                      <a:gd name="connsiteY5" fmla="*/ 13716 h 13716"/>
                      <a:gd name="connsiteX6" fmla="*/ 1902409 w 2606040"/>
                      <a:gd name="connsiteY6" fmla="*/ 13716 h 13716"/>
                      <a:gd name="connsiteX7" fmla="*/ 1276960 w 2606040"/>
                      <a:gd name="connsiteY7" fmla="*/ 13716 h 13716"/>
                      <a:gd name="connsiteX8" fmla="*/ 677570 w 2606040"/>
                      <a:gd name="connsiteY8" fmla="*/ 13716 h 13716"/>
                      <a:gd name="connsiteX9" fmla="*/ 0 w 2606040"/>
                      <a:gd name="connsiteY9" fmla="*/ 13716 h 13716"/>
                      <a:gd name="connsiteX10" fmla="*/ 0 w 2606040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3716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690" y="5728"/>
                          <a:pt x="2605650" y="7624"/>
                          <a:pt x="2606040" y="13716"/>
                        </a:cubicBezTo>
                        <a:cubicBezTo>
                          <a:pt x="2256758" y="26838"/>
                          <a:pt x="2173673" y="-17450"/>
                          <a:pt x="1902409" y="13716"/>
                        </a:cubicBezTo>
                        <a:cubicBezTo>
                          <a:pt x="1631145" y="44882"/>
                          <a:pt x="1461378" y="894"/>
                          <a:pt x="1276960" y="13716"/>
                        </a:cubicBezTo>
                        <a:cubicBezTo>
                          <a:pt x="1092542" y="26538"/>
                          <a:pt x="890442" y="8641"/>
                          <a:pt x="677570" y="13716"/>
                        </a:cubicBezTo>
                        <a:cubicBezTo>
                          <a:pt x="464698" y="18792"/>
                          <a:pt x="187648" y="31265"/>
                          <a:pt x="0" y="13716"/>
                        </a:cubicBezTo>
                        <a:cubicBezTo>
                          <a:pt x="-302" y="10335"/>
                          <a:pt x="417" y="4724"/>
                          <a:pt x="0" y="0"/>
                        </a:cubicBezTo>
                        <a:close/>
                      </a:path>
                      <a:path w="2606040" h="13716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6569" y="5071"/>
                          <a:pt x="2606315" y="7437"/>
                          <a:pt x="2606040" y="13716"/>
                        </a:cubicBezTo>
                        <a:cubicBezTo>
                          <a:pt x="2393024" y="-2332"/>
                          <a:pt x="2191161" y="34687"/>
                          <a:pt x="1980590" y="13716"/>
                        </a:cubicBezTo>
                        <a:cubicBezTo>
                          <a:pt x="1770019" y="-7255"/>
                          <a:pt x="1476440" y="31542"/>
                          <a:pt x="1276960" y="13716"/>
                        </a:cubicBezTo>
                        <a:cubicBezTo>
                          <a:pt x="1077480" y="-4110"/>
                          <a:pt x="880988" y="37553"/>
                          <a:pt x="651510" y="13716"/>
                        </a:cubicBezTo>
                        <a:cubicBezTo>
                          <a:pt x="422032" y="-10121"/>
                          <a:pt x="130744" y="-6519"/>
                          <a:pt x="0" y="13716"/>
                        </a:cubicBezTo>
                        <a:cubicBezTo>
                          <a:pt x="198" y="8947"/>
                          <a:pt x="304" y="52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563DB-3625-38CC-8197-C331FDFDF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060" y="2154674"/>
            <a:ext cx="3182691" cy="249050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700" b="1"/>
              <a:t>Market failure occurs when the free market fails to allocate resources to the best interests of society</a:t>
            </a:r>
            <a:endParaRPr lang="en-US" sz="1700"/>
          </a:p>
          <a:p>
            <a:pPr indent="-228600">
              <a:lnSpc>
                <a:spcPct val="90000"/>
              </a:lnSpc>
            </a:pPr>
            <a:endParaRPr lang="en-US" sz="17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l="15213" r="4612" b="2"/>
          <a:stretch/>
        </p:blipFill>
        <p:spPr bwMode="auto">
          <a:xfrm>
            <a:off x="3983776" y="10"/>
            <a:ext cx="5159081" cy="51434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1059582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EEE90A-1B8C-D950-F43E-CC745CCCD742}"/>
              </a:ext>
            </a:extLst>
          </p:cNvPr>
          <p:cNvSpPr/>
          <p:nvPr/>
        </p:nvSpPr>
        <p:spPr>
          <a:xfrm rot="840838">
            <a:off x="5945557" y="591577"/>
            <a:ext cx="292894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 there is an inefficient allocation of scarce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D932E-4699-13B2-A008-625765795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1" y="828117"/>
            <a:ext cx="7570994" cy="3048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130C26-C912-A3AE-384F-25D019FF0D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17" y="120009"/>
            <a:ext cx="933411" cy="375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AD3D1A-D515-3417-D5E9-107950B0A467}"/>
              </a:ext>
            </a:extLst>
          </p:cNvPr>
          <p:cNvSpPr txBox="1"/>
          <p:nvPr/>
        </p:nvSpPr>
        <p:spPr>
          <a:xfrm>
            <a:off x="6125341" y="476165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84DEC6F-ECBA-E789-F05F-9CC88DD6CB0F}"/>
              </a:ext>
            </a:extLst>
          </p:cNvPr>
          <p:cNvSpPr txBox="1">
            <a:spLocks/>
          </p:cNvSpPr>
          <p:nvPr/>
        </p:nvSpPr>
        <p:spPr>
          <a:xfrm>
            <a:off x="93437" y="475880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0" name="Rectangle 11279">
            <a:extLst>
              <a:ext uri="{FF2B5EF4-FFF2-40B4-BE49-F238E27FC236}">
                <a16:creationId xmlns:a16="http://schemas.microsoft.com/office/drawing/2014/main" id="{394842B0-684D-44CC-B4BC-D13331CFD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46888"/>
            <a:ext cx="5170932" cy="1337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914400" indent="-914400" algn="l">
              <a:lnSpc>
                <a:spcPct val="90000"/>
              </a:lnSpc>
              <a:buAutoNum type="arabicPeriod"/>
            </a:pPr>
            <a:r>
              <a:rPr lang="en-US" sz="5000" b="1" dirty="0"/>
              <a:t>Externalities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1282" name="sketch line">
            <a:extLst>
              <a:ext uri="{FF2B5EF4-FFF2-40B4-BE49-F238E27FC236}">
                <a16:creationId xmlns:a16="http://schemas.microsoft.com/office/drawing/2014/main" id="{4C2A3DC3-F495-4B99-9FF3-3FB30D632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14" y="1796796"/>
            <a:ext cx="3182691" cy="13716"/>
          </a:xfrm>
          <a:custGeom>
            <a:avLst/>
            <a:gdLst>
              <a:gd name="connsiteX0" fmla="*/ 0 w 3182691"/>
              <a:gd name="connsiteY0" fmla="*/ 0 h 13716"/>
              <a:gd name="connsiteX1" fmla="*/ 636538 w 3182691"/>
              <a:gd name="connsiteY1" fmla="*/ 0 h 13716"/>
              <a:gd name="connsiteX2" fmla="*/ 1273076 w 3182691"/>
              <a:gd name="connsiteY2" fmla="*/ 0 h 13716"/>
              <a:gd name="connsiteX3" fmla="*/ 1909615 w 3182691"/>
              <a:gd name="connsiteY3" fmla="*/ 0 h 13716"/>
              <a:gd name="connsiteX4" fmla="*/ 2482499 w 3182691"/>
              <a:gd name="connsiteY4" fmla="*/ 0 h 13716"/>
              <a:gd name="connsiteX5" fmla="*/ 3182691 w 3182691"/>
              <a:gd name="connsiteY5" fmla="*/ 0 h 13716"/>
              <a:gd name="connsiteX6" fmla="*/ 3182691 w 3182691"/>
              <a:gd name="connsiteY6" fmla="*/ 13716 h 13716"/>
              <a:gd name="connsiteX7" fmla="*/ 2609807 w 3182691"/>
              <a:gd name="connsiteY7" fmla="*/ 13716 h 13716"/>
              <a:gd name="connsiteX8" fmla="*/ 2068749 w 3182691"/>
              <a:gd name="connsiteY8" fmla="*/ 13716 h 13716"/>
              <a:gd name="connsiteX9" fmla="*/ 1432211 w 3182691"/>
              <a:gd name="connsiteY9" fmla="*/ 13716 h 13716"/>
              <a:gd name="connsiteX10" fmla="*/ 859327 w 3182691"/>
              <a:gd name="connsiteY10" fmla="*/ 13716 h 13716"/>
              <a:gd name="connsiteX11" fmla="*/ 0 w 3182691"/>
              <a:gd name="connsiteY11" fmla="*/ 13716 h 13716"/>
              <a:gd name="connsiteX12" fmla="*/ 0 w 3182691"/>
              <a:gd name="connsiteY12" fmla="*/ 0 h 13716"/>
              <a:gd name="connsiteX0" fmla="*/ 0 w 3182691"/>
              <a:gd name="connsiteY0" fmla="*/ 0 h 13716"/>
              <a:gd name="connsiteX1" fmla="*/ 572884 w 3182691"/>
              <a:gd name="connsiteY1" fmla="*/ 0 h 13716"/>
              <a:gd name="connsiteX2" fmla="*/ 1113942 w 3182691"/>
              <a:gd name="connsiteY2" fmla="*/ 0 h 13716"/>
              <a:gd name="connsiteX3" fmla="*/ 1686826 w 3182691"/>
              <a:gd name="connsiteY3" fmla="*/ 0 h 13716"/>
              <a:gd name="connsiteX4" fmla="*/ 2323364 w 3182691"/>
              <a:gd name="connsiteY4" fmla="*/ 0 h 13716"/>
              <a:gd name="connsiteX5" fmla="*/ 3182691 w 3182691"/>
              <a:gd name="connsiteY5" fmla="*/ 0 h 13716"/>
              <a:gd name="connsiteX6" fmla="*/ 3182691 w 3182691"/>
              <a:gd name="connsiteY6" fmla="*/ 13716 h 13716"/>
              <a:gd name="connsiteX7" fmla="*/ 2546153 w 3182691"/>
              <a:gd name="connsiteY7" fmla="*/ 13716 h 13716"/>
              <a:gd name="connsiteX8" fmla="*/ 1845961 w 3182691"/>
              <a:gd name="connsiteY8" fmla="*/ 13716 h 13716"/>
              <a:gd name="connsiteX9" fmla="*/ 1304903 w 3182691"/>
              <a:gd name="connsiteY9" fmla="*/ 13716 h 13716"/>
              <a:gd name="connsiteX10" fmla="*/ 604711 w 3182691"/>
              <a:gd name="connsiteY10" fmla="*/ 13716 h 13716"/>
              <a:gd name="connsiteX11" fmla="*/ 0 w 3182691"/>
              <a:gd name="connsiteY11" fmla="*/ 13716 h 13716"/>
              <a:gd name="connsiteX12" fmla="*/ 0 w 3182691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3716" fill="none" extrusionOk="0">
                <a:moveTo>
                  <a:pt x="0" y="0"/>
                </a:moveTo>
                <a:cubicBezTo>
                  <a:pt x="225870" y="33585"/>
                  <a:pt x="418138" y="17639"/>
                  <a:pt x="636538" y="0"/>
                </a:cubicBezTo>
                <a:cubicBezTo>
                  <a:pt x="866402" y="-9774"/>
                  <a:pt x="1016900" y="-17532"/>
                  <a:pt x="1273076" y="0"/>
                </a:cubicBezTo>
                <a:cubicBezTo>
                  <a:pt x="1519343" y="-34410"/>
                  <a:pt x="1705438" y="-53754"/>
                  <a:pt x="1909615" y="0"/>
                </a:cubicBezTo>
                <a:cubicBezTo>
                  <a:pt x="2120433" y="2855"/>
                  <a:pt x="2209200" y="-17463"/>
                  <a:pt x="2482499" y="0"/>
                </a:cubicBezTo>
                <a:cubicBezTo>
                  <a:pt x="2733571" y="54170"/>
                  <a:pt x="2997997" y="-48885"/>
                  <a:pt x="3182691" y="0"/>
                </a:cubicBezTo>
                <a:cubicBezTo>
                  <a:pt x="3182669" y="4238"/>
                  <a:pt x="3183053" y="9645"/>
                  <a:pt x="3182691" y="13716"/>
                </a:cubicBezTo>
                <a:cubicBezTo>
                  <a:pt x="2941063" y="-1403"/>
                  <a:pt x="2872422" y="11622"/>
                  <a:pt x="2609807" y="13716"/>
                </a:cubicBezTo>
                <a:cubicBezTo>
                  <a:pt x="2341801" y="5460"/>
                  <a:pt x="2328606" y="24260"/>
                  <a:pt x="2068749" y="13716"/>
                </a:cubicBezTo>
                <a:cubicBezTo>
                  <a:pt x="1813820" y="-3451"/>
                  <a:pt x="1714804" y="33033"/>
                  <a:pt x="1432211" y="13716"/>
                </a:cubicBezTo>
                <a:cubicBezTo>
                  <a:pt x="1164810" y="-31578"/>
                  <a:pt x="993140" y="23003"/>
                  <a:pt x="859327" y="13716"/>
                </a:cubicBezTo>
                <a:cubicBezTo>
                  <a:pt x="750703" y="-29546"/>
                  <a:pt x="236193" y="34159"/>
                  <a:pt x="0" y="13716"/>
                </a:cubicBezTo>
                <a:cubicBezTo>
                  <a:pt x="-950" y="8514"/>
                  <a:pt x="-119" y="3449"/>
                  <a:pt x="0" y="0"/>
                </a:cubicBezTo>
                <a:close/>
              </a:path>
              <a:path w="3182691" h="13716" stroke="0" extrusionOk="0">
                <a:moveTo>
                  <a:pt x="0" y="0"/>
                </a:moveTo>
                <a:cubicBezTo>
                  <a:pt x="243084" y="-23531"/>
                  <a:pt x="399010" y="-30989"/>
                  <a:pt x="572884" y="0"/>
                </a:cubicBezTo>
                <a:cubicBezTo>
                  <a:pt x="745196" y="46048"/>
                  <a:pt x="956262" y="22379"/>
                  <a:pt x="1113942" y="0"/>
                </a:cubicBezTo>
                <a:cubicBezTo>
                  <a:pt x="1345494" y="6575"/>
                  <a:pt x="1537971" y="57434"/>
                  <a:pt x="1686826" y="0"/>
                </a:cubicBezTo>
                <a:cubicBezTo>
                  <a:pt x="1847487" y="-5870"/>
                  <a:pt x="2194651" y="-1232"/>
                  <a:pt x="2323364" y="0"/>
                </a:cubicBezTo>
                <a:cubicBezTo>
                  <a:pt x="2488731" y="36406"/>
                  <a:pt x="2902092" y="-40336"/>
                  <a:pt x="3182691" y="0"/>
                </a:cubicBezTo>
                <a:cubicBezTo>
                  <a:pt x="3181910" y="5403"/>
                  <a:pt x="3181850" y="9705"/>
                  <a:pt x="3182691" y="13716"/>
                </a:cubicBezTo>
                <a:cubicBezTo>
                  <a:pt x="3012562" y="-42392"/>
                  <a:pt x="2765408" y="31046"/>
                  <a:pt x="2546153" y="13716"/>
                </a:cubicBezTo>
                <a:cubicBezTo>
                  <a:pt x="2331952" y="9306"/>
                  <a:pt x="2142129" y="15233"/>
                  <a:pt x="1845961" y="13716"/>
                </a:cubicBezTo>
                <a:cubicBezTo>
                  <a:pt x="1537526" y="27422"/>
                  <a:pt x="1468653" y="-10747"/>
                  <a:pt x="1304903" y="13716"/>
                </a:cubicBezTo>
                <a:cubicBezTo>
                  <a:pt x="1191987" y="21566"/>
                  <a:pt x="927061" y="10054"/>
                  <a:pt x="604711" y="13716"/>
                </a:cubicBezTo>
                <a:cubicBezTo>
                  <a:pt x="273947" y="41005"/>
                  <a:pt x="111622" y="-29126"/>
                  <a:pt x="0" y="13716"/>
                </a:cubicBezTo>
                <a:cubicBezTo>
                  <a:pt x="242" y="7496"/>
                  <a:pt x="776" y="5947"/>
                  <a:pt x="0" y="0"/>
                </a:cubicBezTo>
                <a:close/>
              </a:path>
              <a:path w="3182691" h="13716" fill="none" stroke="0" extrusionOk="0">
                <a:moveTo>
                  <a:pt x="0" y="0"/>
                </a:moveTo>
                <a:cubicBezTo>
                  <a:pt x="245832" y="29445"/>
                  <a:pt x="388924" y="-28919"/>
                  <a:pt x="636538" y="0"/>
                </a:cubicBezTo>
                <a:cubicBezTo>
                  <a:pt x="838014" y="3247"/>
                  <a:pt x="1005059" y="8075"/>
                  <a:pt x="1273076" y="0"/>
                </a:cubicBezTo>
                <a:cubicBezTo>
                  <a:pt x="1555121" y="-15110"/>
                  <a:pt x="1674116" y="-4878"/>
                  <a:pt x="1909615" y="0"/>
                </a:cubicBezTo>
                <a:cubicBezTo>
                  <a:pt x="2127874" y="21642"/>
                  <a:pt x="2229467" y="-10228"/>
                  <a:pt x="2482499" y="0"/>
                </a:cubicBezTo>
                <a:cubicBezTo>
                  <a:pt x="2772379" y="28915"/>
                  <a:pt x="3003217" y="-43687"/>
                  <a:pt x="3182691" y="0"/>
                </a:cubicBezTo>
                <a:cubicBezTo>
                  <a:pt x="3182795" y="3768"/>
                  <a:pt x="3182801" y="10153"/>
                  <a:pt x="3182691" y="13716"/>
                </a:cubicBezTo>
                <a:cubicBezTo>
                  <a:pt x="2948637" y="12517"/>
                  <a:pt x="2873728" y="17755"/>
                  <a:pt x="2609807" y="13716"/>
                </a:cubicBezTo>
                <a:cubicBezTo>
                  <a:pt x="2342839" y="7298"/>
                  <a:pt x="2331621" y="25963"/>
                  <a:pt x="2068749" y="13716"/>
                </a:cubicBezTo>
                <a:cubicBezTo>
                  <a:pt x="1813814" y="-11924"/>
                  <a:pt x="1700576" y="32167"/>
                  <a:pt x="1432211" y="13716"/>
                </a:cubicBezTo>
                <a:cubicBezTo>
                  <a:pt x="1148444" y="-31625"/>
                  <a:pt x="987622" y="-2169"/>
                  <a:pt x="859327" y="13716"/>
                </a:cubicBezTo>
                <a:cubicBezTo>
                  <a:pt x="743387" y="32850"/>
                  <a:pt x="194182" y="14217"/>
                  <a:pt x="0" y="13716"/>
                </a:cubicBezTo>
                <a:cubicBezTo>
                  <a:pt x="84" y="8233"/>
                  <a:pt x="-347" y="318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182691"/>
                      <a:gd name="connsiteY0" fmla="*/ 0 h 13716"/>
                      <a:gd name="connsiteX1" fmla="*/ 636538 w 3182691"/>
                      <a:gd name="connsiteY1" fmla="*/ 0 h 13716"/>
                      <a:gd name="connsiteX2" fmla="*/ 1273076 w 3182691"/>
                      <a:gd name="connsiteY2" fmla="*/ 0 h 13716"/>
                      <a:gd name="connsiteX3" fmla="*/ 1909615 w 3182691"/>
                      <a:gd name="connsiteY3" fmla="*/ 0 h 13716"/>
                      <a:gd name="connsiteX4" fmla="*/ 2482499 w 3182691"/>
                      <a:gd name="connsiteY4" fmla="*/ 0 h 13716"/>
                      <a:gd name="connsiteX5" fmla="*/ 3182691 w 3182691"/>
                      <a:gd name="connsiteY5" fmla="*/ 0 h 13716"/>
                      <a:gd name="connsiteX6" fmla="*/ 3182691 w 3182691"/>
                      <a:gd name="connsiteY6" fmla="*/ 13716 h 13716"/>
                      <a:gd name="connsiteX7" fmla="*/ 2609807 w 3182691"/>
                      <a:gd name="connsiteY7" fmla="*/ 13716 h 13716"/>
                      <a:gd name="connsiteX8" fmla="*/ 2068749 w 3182691"/>
                      <a:gd name="connsiteY8" fmla="*/ 13716 h 13716"/>
                      <a:gd name="connsiteX9" fmla="*/ 1432211 w 3182691"/>
                      <a:gd name="connsiteY9" fmla="*/ 13716 h 13716"/>
                      <a:gd name="connsiteX10" fmla="*/ 859327 w 3182691"/>
                      <a:gd name="connsiteY10" fmla="*/ 13716 h 13716"/>
                      <a:gd name="connsiteX11" fmla="*/ 0 w 3182691"/>
                      <a:gd name="connsiteY11" fmla="*/ 13716 h 13716"/>
                      <a:gd name="connsiteX12" fmla="*/ 0 w 3182691"/>
                      <a:gd name="connsiteY12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691" h="13716" fill="none" extrusionOk="0">
                        <a:moveTo>
                          <a:pt x="0" y="0"/>
                        </a:moveTo>
                        <a:cubicBezTo>
                          <a:pt x="253588" y="25878"/>
                          <a:pt x="409323" y="-5359"/>
                          <a:pt x="636538" y="0"/>
                        </a:cubicBezTo>
                        <a:cubicBezTo>
                          <a:pt x="863753" y="5359"/>
                          <a:pt x="1013406" y="3458"/>
                          <a:pt x="1273076" y="0"/>
                        </a:cubicBezTo>
                        <a:cubicBezTo>
                          <a:pt x="1532746" y="-3458"/>
                          <a:pt x="1697408" y="-16840"/>
                          <a:pt x="1909615" y="0"/>
                        </a:cubicBezTo>
                        <a:cubicBezTo>
                          <a:pt x="2121822" y="16840"/>
                          <a:pt x="2213494" y="-18555"/>
                          <a:pt x="2482499" y="0"/>
                        </a:cubicBezTo>
                        <a:cubicBezTo>
                          <a:pt x="2751504" y="18555"/>
                          <a:pt x="3004132" y="-28750"/>
                          <a:pt x="3182691" y="0"/>
                        </a:cubicBezTo>
                        <a:cubicBezTo>
                          <a:pt x="3182905" y="4075"/>
                          <a:pt x="3183007" y="9784"/>
                          <a:pt x="3182691" y="13716"/>
                        </a:cubicBezTo>
                        <a:cubicBezTo>
                          <a:pt x="2947041" y="12115"/>
                          <a:pt x="2875741" y="18365"/>
                          <a:pt x="2609807" y="13716"/>
                        </a:cubicBezTo>
                        <a:cubicBezTo>
                          <a:pt x="2343873" y="9067"/>
                          <a:pt x="2331203" y="27157"/>
                          <a:pt x="2068749" y="13716"/>
                        </a:cubicBezTo>
                        <a:cubicBezTo>
                          <a:pt x="1806295" y="275"/>
                          <a:pt x="1713773" y="42516"/>
                          <a:pt x="1432211" y="13716"/>
                        </a:cubicBezTo>
                        <a:cubicBezTo>
                          <a:pt x="1150649" y="-15084"/>
                          <a:pt x="982765" y="-825"/>
                          <a:pt x="859327" y="13716"/>
                        </a:cubicBezTo>
                        <a:cubicBezTo>
                          <a:pt x="735889" y="28257"/>
                          <a:pt x="254183" y="30659"/>
                          <a:pt x="0" y="13716"/>
                        </a:cubicBezTo>
                        <a:cubicBezTo>
                          <a:pt x="-535" y="8247"/>
                          <a:pt x="-201" y="2959"/>
                          <a:pt x="0" y="0"/>
                        </a:cubicBezTo>
                        <a:close/>
                      </a:path>
                      <a:path w="3182691" h="13716" stroke="0" extrusionOk="0">
                        <a:moveTo>
                          <a:pt x="0" y="0"/>
                        </a:moveTo>
                        <a:cubicBezTo>
                          <a:pt x="247695" y="-19360"/>
                          <a:pt x="392581" y="-28596"/>
                          <a:pt x="572884" y="0"/>
                        </a:cubicBezTo>
                        <a:cubicBezTo>
                          <a:pt x="753187" y="28596"/>
                          <a:pt x="922042" y="4121"/>
                          <a:pt x="1113942" y="0"/>
                        </a:cubicBezTo>
                        <a:cubicBezTo>
                          <a:pt x="1305842" y="-4121"/>
                          <a:pt x="1501806" y="28092"/>
                          <a:pt x="1686826" y="0"/>
                        </a:cubicBezTo>
                        <a:cubicBezTo>
                          <a:pt x="1871846" y="-28092"/>
                          <a:pt x="2170181" y="-20672"/>
                          <a:pt x="2323364" y="0"/>
                        </a:cubicBezTo>
                        <a:cubicBezTo>
                          <a:pt x="2476547" y="20672"/>
                          <a:pt x="2919163" y="6097"/>
                          <a:pt x="3182691" y="0"/>
                        </a:cubicBezTo>
                        <a:cubicBezTo>
                          <a:pt x="3182125" y="5320"/>
                          <a:pt x="3182367" y="9001"/>
                          <a:pt x="3182691" y="13716"/>
                        </a:cubicBezTo>
                        <a:cubicBezTo>
                          <a:pt x="3026064" y="-15421"/>
                          <a:pt x="2775005" y="18495"/>
                          <a:pt x="2546153" y="13716"/>
                        </a:cubicBezTo>
                        <a:cubicBezTo>
                          <a:pt x="2317301" y="8937"/>
                          <a:pt x="2164351" y="-14456"/>
                          <a:pt x="1845961" y="13716"/>
                        </a:cubicBezTo>
                        <a:cubicBezTo>
                          <a:pt x="1527571" y="41888"/>
                          <a:pt x="1455006" y="1252"/>
                          <a:pt x="1304903" y="13716"/>
                        </a:cubicBezTo>
                        <a:cubicBezTo>
                          <a:pt x="1154800" y="26180"/>
                          <a:pt x="942107" y="-16628"/>
                          <a:pt x="604711" y="13716"/>
                        </a:cubicBezTo>
                        <a:cubicBezTo>
                          <a:pt x="267315" y="44060"/>
                          <a:pt x="141927" y="-12967"/>
                          <a:pt x="0" y="13716"/>
                        </a:cubicBezTo>
                        <a:cubicBezTo>
                          <a:pt x="58" y="7834"/>
                          <a:pt x="453" y="58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0060" y="2029968"/>
            <a:ext cx="5170932" cy="261289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700"/>
              <a:t>Refers to the cost or benefit received from an economic transaction i.e, it is the spillover effect of the production or consumption of a good or service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t="1930" r="1" b="4199"/>
          <a:stretch/>
        </p:blipFill>
        <p:spPr bwMode="auto">
          <a:xfrm>
            <a:off x="6117340" y="-5"/>
            <a:ext cx="3026660" cy="3134105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</p:spPr>
      </p:pic>
      <p:pic>
        <p:nvPicPr>
          <p:cNvPr id="11266" name="Picture 2" descr="7.7 Positive &amp; Negative Externalities - YouTube"/>
          <p:cNvPicPr>
            <a:picLocks noChangeAspect="1" noChangeArrowheads="1"/>
          </p:cNvPicPr>
          <p:nvPr/>
        </p:nvPicPr>
        <p:blipFill rotWithShape="1">
          <a:blip r:embed="rId3" cstate="print"/>
          <a:srcRect l="10886" r="1234"/>
          <a:stretch/>
        </p:blipFill>
        <p:spPr bwMode="auto">
          <a:xfrm>
            <a:off x="6108267" y="3200400"/>
            <a:ext cx="3035733" cy="1943106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DA505A-538F-8FD8-2BA3-7CC4589EB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1" y="828117"/>
            <a:ext cx="7570994" cy="3048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38BC0A-8113-C135-9151-0D1C820E71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17" y="120009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88C4D4-48CE-EB32-44E4-5E9DC08BF123}"/>
              </a:ext>
            </a:extLst>
          </p:cNvPr>
          <p:cNvSpPr txBox="1"/>
          <p:nvPr/>
        </p:nvSpPr>
        <p:spPr>
          <a:xfrm>
            <a:off x="6125341" y="476165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49C45D2-F173-EB88-E6C0-6C816B19DB02}"/>
              </a:ext>
            </a:extLst>
          </p:cNvPr>
          <p:cNvSpPr txBox="1">
            <a:spLocks/>
          </p:cNvSpPr>
          <p:nvPr/>
        </p:nvSpPr>
        <p:spPr>
          <a:xfrm>
            <a:off x="93437" y="475880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480060"/>
            <a:ext cx="3614166" cy="111099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500" dirty="0"/>
              <a:t>2. Under provision of public goods</a:t>
            </a:r>
          </a:p>
        </p:txBody>
      </p:sp>
      <p:sp>
        <p:nvSpPr>
          <p:cNvPr id="1024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1779651"/>
            <a:ext cx="2441321" cy="13716"/>
          </a:xfrm>
          <a:custGeom>
            <a:avLst/>
            <a:gdLst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96247 w 2441321"/>
              <a:gd name="connsiteY2" fmla="*/ 0 h 13716"/>
              <a:gd name="connsiteX3" fmla="*/ 1806578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30991 w 2441321"/>
              <a:gd name="connsiteY6" fmla="*/ 13716 h 13716"/>
              <a:gd name="connsiteX7" fmla="*/ 1269487 w 2441321"/>
              <a:gd name="connsiteY7" fmla="*/ 13716 h 13716"/>
              <a:gd name="connsiteX8" fmla="*/ 707983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23008 w 2441321"/>
              <a:gd name="connsiteY2" fmla="*/ 0 h 13716"/>
              <a:gd name="connsiteX3" fmla="*/ 1782164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79817 w 2441321"/>
              <a:gd name="connsiteY6" fmla="*/ 13716 h 13716"/>
              <a:gd name="connsiteX7" fmla="*/ 1318313 w 2441321"/>
              <a:gd name="connsiteY7" fmla="*/ 13716 h 13716"/>
              <a:gd name="connsiteX8" fmla="*/ 659157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3716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0988" y="3698"/>
                  <a:pt x="2440649" y="9400"/>
                  <a:pt x="2441321" y="13716"/>
                </a:cubicBezTo>
                <a:cubicBezTo>
                  <a:pt x="2159375" y="44437"/>
                  <a:pt x="2054495" y="41094"/>
                  <a:pt x="1830991" y="13716"/>
                </a:cubicBezTo>
                <a:cubicBezTo>
                  <a:pt x="1615846" y="2937"/>
                  <a:pt x="1521674" y="-9994"/>
                  <a:pt x="1269487" y="13716"/>
                </a:cubicBezTo>
                <a:cubicBezTo>
                  <a:pt x="1019660" y="49388"/>
                  <a:pt x="886911" y="37779"/>
                  <a:pt x="707983" y="13716"/>
                </a:cubicBezTo>
                <a:cubicBezTo>
                  <a:pt x="523434" y="22749"/>
                  <a:pt x="307885" y="29744"/>
                  <a:pt x="0" y="13716"/>
                </a:cubicBezTo>
                <a:cubicBezTo>
                  <a:pt x="-361" y="7755"/>
                  <a:pt x="-276" y="2718"/>
                  <a:pt x="0" y="0"/>
                </a:cubicBezTo>
                <a:close/>
              </a:path>
              <a:path w="2441321" h="13716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197" y="4300"/>
                  <a:pt x="2441101" y="8760"/>
                  <a:pt x="2441321" y="13716"/>
                </a:cubicBezTo>
                <a:cubicBezTo>
                  <a:pt x="2180658" y="13750"/>
                  <a:pt x="2084222" y="1362"/>
                  <a:pt x="1879817" y="13716"/>
                </a:cubicBezTo>
                <a:cubicBezTo>
                  <a:pt x="1668182" y="11650"/>
                  <a:pt x="1551159" y="-11049"/>
                  <a:pt x="1318313" y="13716"/>
                </a:cubicBezTo>
                <a:cubicBezTo>
                  <a:pt x="1059871" y="51823"/>
                  <a:pt x="901959" y="19259"/>
                  <a:pt x="659157" y="13716"/>
                </a:cubicBezTo>
                <a:cubicBezTo>
                  <a:pt x="444692" y="23911"/>
                  <a:pt x="245032" y="35310"/>
                  <a:pt x="0" y="13716"/>
                </a:cubicBezTo>
                <a:cubicBezTo>
                  <a:pt x="124" y="7937"/>
                  <a:pt x="389" y="2990"/>
                  <a:pt x="0" y="0"/>
                </a:cubicBezTo>
                <a:close/>
              </a:path>
              <a:path w="2441321" h="13716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661" y="4449"/>
                  <a:pt x="2442057" y="7876"/>
                  <a:pt x="2441321" y="13716"/>
                </a:cubicBezTo>
                <a:cubicBezTo>
                  <a:pt x="2149099" y="22776"/>
                  <a:pt x="2027305" y="51898"/>
                  <a:pt x="1830991" y="13716"/>
                </a:cubicBezTo>
                <a:cubicBezTo>
                  <a:pt x="1614571" y="-23336"/>
                  <a:pt x="1500998" y="6155"/>
                  <a:pt x="1269487" y="13716"/>
                </a:cubicBezTo>
                <a:cubicBezTo>
                  <a:pt x="1042399" y="33262"/>
                  <a:pt x="927922" y="41250"/>
                  <a:pt x="707983" y="13716"/>
                </a:cubicBezTo>
                <a:cubicBezTo>
                  <a:pt x="502575" y="-9952"/>
                  <a:pt x="350393" y="29927"/>
                  <a:pt x="0" y="13716"/>
                </a:cubicBezTo>
                <a:cubicBezTo>
                  <a:pt x="-248" y="8631"/>
                  <a:pt x="228" y="31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3716"/>
                      <a:gd name="connsiteX1" fmla="*/ 585917 w 2441321"/>
                      <a:gd name="connsiteY1" fmla="*/ 0 h 13716"/>
                      <a:gd name="connsiteX2" fmla="*/ 1196247 w 2441321"/>
                      <a:gd name="connsiteY2" fmla="*/ 0 h 13716"/>
                      <a:gd name="connsiteX3" fmla="*/ 1806578 w 2441321"/>
                      <a:gd name="connsiteY3" fmla="*/ 0 h 13716"/>
                      <a:gd name="connsiteX4" fmla="*/ 2441321 w 2441321"/>
                      <a:gd name="connsiteY4" fmla="*/ 0 h 13716"/>
                      <a:gd name="connsiteX5" fmla="*/ 2441321 w 2441321"/>
                      <a:gd name="connsiteY5" fmla="*/ 13716 h 13716"/>
                      <a:gd name="connsiteX6" fmla="*/ 1830991 w 2441321"/>
                      <a:gd name="connsiteY6" fmla="*/ 13716 h 13716"/>
                      <a:gd name="connsiteX7" fmla="*/ 1269487 w 2441321"/>
                      <a:gd name="connsiteY7" fmla="*/ 13716 h 13716"/>
                      <a:gd name="connsiteX8" fmla="*/ 707983 w 2441321"/>
                      <a:gd name="connsiteY8" fmla="*/ 13716 h 13716"/>
                      <a:gd name="connsiteX9" fmla="*/ 0 w 2441321"/>
                      <a:gd name="connsiteY9" fmla="*/ 13716 h 13716"/>
                      <a:gd name="connsiteX10" fmla="*/ 0 w 2441321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3716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0939" y="4363"/>
                          <a:pt x="2441580" y="8857"/>
                          <a:pt x="2441321" y="13716"/>
                        </a:cubicBezTo>
                        <a:cubicBezTo>
                          <a:pt x="2169723" y="25934"/>
                          <a:pt x="2045712" y="34568"/>
                          <a:pt x="1830991" y="13716"/>
                        </a:cubicBezTo>
                        <a:cubicBezTo>
                          <a:pt x="1616270" y="-7136"/>
                          <a:pt x="1505876" y="-623"/>
                          <a:pt x="1269487" y="13716"/>
                        </a:cubicBezTo>
                        <a:cubicBezTo>
                          <a:pt x="1033098" y="28055"/>
                          <a:pt x="908661" y="36619"/>
                          <a:pt x="707983" y="13716"/>
                        </a:cubicBezTo>
                        <a:cubicBezTo>
                          <a:pt x="507305" y="-9187"/>
                          <a:pt x="333592" y="16187"/>
                          <a:pt x="0" y="13716"/>
                        </a:cubicBezTo>
                        <a:cubicBezTo>
                          <a:pt x="-459" y="8317"/>
                          <a:pt x="190" y="2744"/>
                          <a:pt x="0" y="0"/>
                        </a:cubicBezTo>
                        <a:close/>
                      </a:path>
                      <a:path w="2441321" h="1371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507" y="3335"/>
                          <a:pt x="2441322" y="9457"/>
                          <a:pt x="2441321" y="13716"/>
                        </a:cubicBezTo>
                        <a:cubicBezTo>
                          <a:pt x="2166745" y="24201"/>
                          <a:pt x="2078726" y="10904"/>
                          <a:pt x="1879817" y="13716"/>
                        </a:cubicBezTo>
                        <a:cubicBezTo>
                          <a:pt x="1680908" y="16528"/>
                          <a:pt x="1548770" y="-8699"/>
                          <a:pt x="1318313" y="13716"/>
                        </a:cubicBezTo>
                        <a:cubicBezTo>
                          <a:pt x="1087856" y="36131"/>
                          <a:pt x="894613" y="-645"/>
                          <a:pt x="659157" y="13716"/>
                        </a:cubicBezTo>
                        <a:cubicBezTo>
                          <a:pt x="423701" y="28077"/>
                          <a:pt x="246611" y="29403"/>
                          <a:pt x="0" y="13716"/>
                        </a:cubicBezTo>
                        <a:cubicBezTo>
                          <a:pt x="-120" y="7867"/>
                          <a:pt x="674" y="39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3202" y="1995678"/>
            <a:ext cx="3614166" cy="266090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700" dirty="0"/>
              <a:t>Public goods are non-excludable and non-rival, and they are underprovided in a free market because of the free-rider problem </a:t>
            </a:r>
            <a:endParaRPr lang="en-GB" sz="1700">
              <a:cs typeface="Calibri"/>
            </a:endParaRPr>
          </a:p>
          <a:p>
            <a:pPr marL="0" indent="0">
              <a:buNone/>
            </a:pPr>
            <a:endParaRPr lang="en-GB" sz="1700">
              <a:cs typeface="Calibri"/>
            </a:endParaRPr>
          </a:p>
        </p:txBody>
      </p:sp>
      <p:pic>
        <p:nvPicPr>
          <p:cNvPr id="10242" name="Picture 2" descr="What Are Public Goods? Definition and Meani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4286" y="1087593"/>
            <a:ext cx="4094226" cy="2968313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203598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8EE8D6-D426-E5C1-B957-F345C7034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1" y="828117"/>
            <a:ext cx="7570994" cy="3048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B6DD30-3CF0-F02B-C31B-3C7A696270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17" y="120009"/>
            <a:ext cx="933411" cy="375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B7D54F-3F98-773A-A6F1-08CE89CD4129}"/>
              </a:ext>
            </a:extLst>
          </p:cNvPr>
          <p:cNvSpPr txBox="1"/>
          <p:nvPr/>
        </p:nvSpPr>
        <p:spPr>
          <a:xfrm>
            <a:off x="6125341" y="476165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A38C311-CF0A-F5E5-46E1-15788EC0F34E}"/>
              </a:ext>
            </a:extLst>
          </p:cNvPr>
          <p:cNvSpPr txBox="1">
            <a:spLocks/>
          </p:cNvSpPr>
          <p:nvPr/>
        </p:nvSpPr>
        <p:spPr>
          <a:xfrm>
            <a:off x="93437" y="475880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Freeform: Shape 922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24632" cy="154637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5" y="457197"/>
            <a:ext cx="7044316" cy="9981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3) Information gaps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52775" y="1648771"/>
            <a:ext cx="3719225" cy="293833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800"/>
              <a:t>We might assume that individuals and firms have perfect information when making economic decisions. However, we don’t always have all the information needed to make a rational decision which leads to a misallocation of resources. </a:t>
            </a:r>
          </a:p>
          <a:p>
            <a:pPr indent="-228600">
              <a:lnSpc>
                <a:spcPct val="90000"/>
              </a:lnSpc>
            </a:pPr>
            <a:endParaRPr lang="en-US" sz="1800"/>
          </a:p>
        </p:txBody>
      </p:sp>
      <p:pic>
        <p:nvPicPr>
          <p:cNvPr id="9218" name="Picture 2" descr="Curiosity 6: Recipes for Curiosity |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39525" y="2319899"/>
            <a:ext cx="3591379" cy="1454508"/>
          </a:xfrm>
          <a:prstGeom prst="rect">
            <a:avLst/>
          </a:prstGeom>
          <a:noFill/>
        </p:spPr>
      </p:pic>
      <p:sp>
        <p:nvSpPr>
          <p:cNvPr id="9227" name="Freeform: Shape 922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4657060"/>
            <a:ext cx="5107781" cy="486440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F80B6-0776-1ED3-EBB7-D8D4C7F010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1" y="828117"/>
            <a:ext cx="7570994" cy="3048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DC499F-40B0-D8FF-207E-D18C9D315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17" y="120009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BDDB9D-8BEA-E897-CE6E-89415C147795}"/>
              </a:ext>
            </a:extLst>
          </p:cNvPr>
          <p:cNvSpPr txBox="1"/>
          <p:nvPr/>
        </p:nvSpPr>
        <p:spPr>
          <a:xfrm>
            <a:off x="6125341" y="476165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73A884F-4566-A92E-37A5-D63C8FCF1213}"/>
              </a:ext>
            </a:extLst>
          </p:cNvPr>
          <p:cNvSpPr txBox="1">
            <a:spLocks/>
          </p:cNvSpPr>
          <p:nvPr/>
        </p:nvSpPr>
        <p:spPr>
          <a:xfrm>
            <a:off x="93437" y="475880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8" name="Rectangle 4102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Freeform: Shape 4104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24632" cy="154637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75" y="457197"/>
            <a:ext cx="7044316" cy="9981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Allocative efficiency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52775" y="1637988"/>
            <a:ext cx="4031932" cy="294911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300" b="1"/>
              <a:t>Resources are allocated as efficiently as possible, at the social optimum</a:t>
            </a:r>
          </a:p>
          <a:p>
            <a:pPr indent="-228600">
              <a:lnSpc>
                <a:spcPct val="90000"/>
              </a:lnSpc>
            </a:pPr>
            <a:endParaRPr lang="en-US" sz="1300"/>
          </a:p>
          <a:p>
            <a:pPr indent="-228600">
              <a:lnSpc>
                <a:spcPct val="90000"/>
              </a:lnSpc>
            </a:pPr>
            <a:r>
              <a:rPr lang="en-US" sz="1300"/>
              <a:t>Watch these before next lesson (Econplusdal)</a:t>
            </a:r>
          </a:p>
          <a:p>
            <a:pPr indent="-228600">
              <a:lnSpc>
                <a:spcPct val="90000"/>
              </a:lnSpc>
            </a:pPr>
            <a:r>
              <a:rPr lang="en-US" sz="1300">
                <a:hlinkClick r:id="rId2"/>
              </a:rPr>
              <a:t>https://www.youtube.com/watch?v=L1u1mnQ1aE0&amp;list=PLWeicFreBUYCOFC2A0SlKrpEYgwaSF63t&amp;index=22</a:t>
            </a:r>
            <a:endParaRPr lang="en-US" sz="1300"/>
          </a:p>
          <a:p>
            <a:pPr indent="-228600">
              <a:lnSpc>
                <a:spcPct val="90000"/>
              </a:lnSpc>
            </a:pPr>
            <a:r>
              <a:rPr lang="en-US" sz="1300">
                <a:hlinkClick r:id="rId3"/>
              </a:rPr>
              <a:t>https://www.youtube.com/watch?v=2HU2ZLRGyOM&amp;list=PLWeicFreBUYCOFC2A0SlKrpEYgwaSF63t&amp;index=23</a:t>
            </a:r>
            <a:endParaRPr lang="en-US" sz="1300"/>
          </a:p>
          <a:p>
            <a:pPr indent="-228600">
              <a:lnSpc>
                <a:spcPct val="90000"/>
              </a:lnSpc>
            </a:pPr>
            <a:endParaRPr lang="en-US" sz="1300"/>
          </a:p>
          <a:p>
            <a:pPr indent="-228600">
              <a:lnSpc>
                <a:spcPct val="90000"/>
              </a:lnSpc>
            </a:pPr>
            <a:r>
              <a:rPr lang="en-US" sz="1300"/>
              <a:t>Different labels to the D &amp; S for this as it is a welfare diagram we are looking at now</a:t>
            </a:r>
          </a:p>
          <a:p>
            <a:pPr indent="-228600">
              <a:lnSpc>
                <a:spcPct val="90000"/>
              </a:lnSpc>
            </a:pPr>
            <a:endParaRPr lang="en-US" sz="13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52344" y="1638685"/>
            <a:ext cx="3565741" cy="2816936"/>
          </a:xfrm>
          <a:prstGeom prst="rect">
            <a:avLst/>
          </a:prstGeom>
          <a:noFill/>
        </p:spPr>
      </p:pic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036218" y="4657060"/>
            <a:ext cx="5107781" cy="486440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6EB982-7825-F287-DCD0-C585194EC7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1" y="828117"/>
            <a:ext cx="7570994" cy="30481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CF42FB-27B7-C40F-FF39-8AE2129C5D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17" y="120009"/>
            <a:ext cx="933411" cy="375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4F25ED-FD90-133C-BFA8-56A6BA78B1F9}"/>
              </a:ext>
            </a:extLst>
          </p:cNvPr>
          <p:cNvSpPr txBox="1"/>
          <p:nvPr/>
        </p:nvSpPr>
        <p:spPr>
          <a:xfrm>
            <a:off x="6125341" y="476165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gg sans"/>
              </a:rPr>
              <a:t>© 2025 Exams Papers Practice. All Rights Reserved</a:t>
            </a:r>
            <a:endParaRPr lang="en-PH" sz="900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D80709D-CBEF-5EFD-2AE9-926BDC5CB3F1}"/>
              </a:ext>
            </a:extLst>
          </p:cNvPr>
          <p:cNvSpPr txBox="1">
            <a:spLocks/>
          </p:cNvSpPr>
          <p:nvPr/>
        </p:nvSpPr>
        <p:spPr>
          <a:xfrm>
            <a:off x="93437" y="475880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B563672E84A4AA4245A8306449AF3" ma:contentTypeVersion="11" ma:contentTypeDescription="Create a new document." ma:contentTypeScope="" ma:versionID="86afc0c9ebd21ceb7cef3015db6e98f1">
  <xsd:schema xmlns:xsd="http://www.w3.org/2001/XMLSchema" xmlns:xs="http://www.w3.org/2001/XMLSchema" xmlns:p="http://schemas.microsoft.com/office/2006/metadata/properties" xmlns:ns2="bccb2ff8-a74f-4a49-8bef-71a2916a4a90" xmlns:ns3="45eb72ab-293d-4eb1-b1d6-6aa27e13ee50" targetNamespace="http://schemas.microsoft.com/office/2006/metadata/properties" ma:root="true" ma:fieldsID="1e1ab0ff353bb9e35f96417d084413c8" ns2:_="" ns3:_="">
    <xsd:import namespace="bccb2ff8-a74f-4a49-8bef-71a2916a4a90"/>
    <xsd:import namespace="45eb72ab-293d-4eb1-b1d6-6aa27e13ee5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b2ff8-a74f-4a49-8bef-71a2916a4a9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e248ee6-8ff0-47ff-a448-2af7925d5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b72ab-293d-4eb1-b1d6-6aa27e13ee5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cc53f-04ec-4561-a02b-47c52c97faa8}" ma:internalName="TaxCatchAll" ma:showField="CatchAllData" ma:web="45eb72ab-293d-4eb1-b1d6-6aa27e13ee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cb2ff8-a74f-4a49-8bef-71a2916a4a90">
      <Terms xmlns="http://schemas.microsoft.com/office/infopath/2007/PartnerControls"/>
    </lcf76f155ced4ddcb4097134ff3c332f>
    <TaxCatchAll xmlns="45eb72ab-293d-4eb1-b1d6-6aa27e13ee50" xsi:nil="true"/>
  </documentManagement>
</p:properties>
</file>

<file path=customXml/itemProps1.xml><?xml version="1.0" encoding="utf-8"?>
<ds:datastoreItem xmlns:ds="http://schemas.openxmlformats.org/officeDocument/2006/customXml" ds:itemID="{B744B831-9D17-4220-B6E7-079076DE6CE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ccb2ff8-a74f-4a49-8bef-71a2916a4a90"/>
    <ds:schemaRef ds:uri="45eb72ab-293d-4eb1-b1d6-6aa27e13ee5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2EA6AE-D844-4D2B-A0F5-B84BE93659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1D8450-5200-4F0F-9442-DF342991712C}">
  <ds:schemaRefs>
    <ds:schemaRef ds:uri="http://schemas.microsoft.com/office/2006/metadata/properties"/>
    <ds:schemaRef ds:uri="http://www.w3.org/2000/xmlns/"/>
    <ds:schemaRef ds:uri="bccb2ff8-a74f-4a49-8bef-71a2916a4a90"/>
    <ds:schemaRef ds:uri="http://schemas.microsoft.com/office/infopath/2007/PartnerControls"/>
    <ds:schemaRef ds:uri="45eb72ab-293d-4eb1-b1d6-6aa27e13ee50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572</Words>
  <Application>Microsoft Office PowerPoint</Application>
  <PresentationFormat>On-screen Show (16:9)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Berlin Sans FB Demi</vt:lpstr>
      <vt:lpstr>Calibri</vt:lpstr>
      <vt:lpstr>gg sans</vt:lpstr>
      <vt:lpstr>Times New Roman</vt:lpstr>
      <vt:lpstr>Office Theme</vt:lpstr>
      <vt:lpstr>Types of market failure</vt:lpstr>
      <vt:lpstr>Recall</vt:lpstr>
      <vt:lpstr>Starter</vt:lpstr>
      <vt:lpstr>Learning Objectives</vt:lpstr>
      <vt:lpstr>Market  failure</vt:lpstr>
      <vt:lpstr>Externalities</vt:lpstr>
      <vt:lpstr>2. Under provision of public goods</vt:lpstr>
      <vt:lpstr>3) Information gaps</vt:lpstr>
      <vt:lpstr>Allocative efficiency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Stock</dc:title>
  <dc:creator>Zeeshan Ansari</dc:creator>
  <cp:lastModifiedBy>Chezka Mae Madrona</cp:lastModifiedBy>
  <cp:revision>285</cp:revision>
  <dcterms:created xsi:type="dcterms:W3CDTF">2014-06-11T17:47:08Z</dcterms:created>
  <dcterms:modified xsi:type="dcterms:W3CDTF">2025-03-17T11:31:25Z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0x01010054BB563672E84A4AA4245A8306449AF3</vt:lpwstr>
  </property>
</Properties>
</file>