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4"/>
  </p:sldMasterIdLst>
  <p:notesMasterIdLst>
    <p:notesMasterId r:id="rId22"/>
  </p:notesMasterIdLst>
  <p:sldIdLst>
    <p:sldId id="256" r:id="rId5"/>
    <p:sldId id="257" r:id="rId6"/>
    <p:sldId id="272" r:id="rId7"/>
    <p:sldId id="273" r:id="rId8"/>
    <p:sldId id="258" r:id="rId9"/>
    <p:sldId id="259" r:id="rId10"/>
    <p:sldId id="261" r:id="rId11"/>
    <p:sldId id="260" r:id="rId12"/>
    <p:sldId id="271" r:id="rId13"/>
    <p:sldId id="262" r:id="rId14"/>
    <p:sldId id="263" r:id="rId15"/>
    <p:sldId id="264" r:id="rId16"/>
    <p:sldId id="265" r:id="rId17"/>
    <p:sldId id="266" r:id="rId18"/>
    <p:sldId id="267" r:id="rId19"/>
    <p:sldId id="268"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74" autoAdjust="0"/>
    <p:restoredTop sz="94660"/>
  </p:normalViewPr>
  <p:slideViewPr>
    <p:cSldViewPr snapToGrid="0">
      <p:cViewPr varScale="1">
        <p:scale>
          <a:sx n="108" d="100"/>
          <a:sy n="108" d="100"/>
        </p:scale>
        <p:origin x="84"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23A72F-7E0D-4C85-B6D3-635573CDDB51}" type="doc">
      <dgm:prSet loTypeId="urn:microsoft.com/office/officeart/2016/7/layout/BasicLinearProcessNumbered" loCatId="process" qsTypeId="urn:microsoft.com/office/officeart/2005/8/quickstyle/simple4" qsCatId="simple" csTypeId="urn:microsoft.com/office/officeart/2005/8/colors/colorful2" csCatId="colorful"/>
      <dgm:spPr/>
      <dgm:t>
        <a:bodyPr/>
        <a:lstStyle/>
        <a:p>
          <a:endParaRPr lang="en-US"/>
        </a:p>
      </dgm:t>
    </dgm:pt>
    <dgm:pt modelId="{3936D100-5367-4BB4-B055-B60AF98CD4B1}">
      <dgm:prSet/>
      <dgm:spPr/>
      <dgm:t>
        <a:bodyPr/>
        <a:lstStyle/>
        <a:p>
          <a:r>
            <a:rPr lang="en-GB"/>
            <a:t>Distinguish between a mass and a niche market </a:t>
          </a:r>
          <a:endParaRPr lang="en-US"/>
        </a:p>
      </dgm:t>
    </dgm:pt>
    <dgm:pt modelId="{9288D8AC-D494-4AAE-959B-AC19E2C5FAAC}" type="parTrans" cxnId="{A608F355-739F-4B62-86DA-85FD602F4E78}">
      <dgm:prSet/>
      <dgm:spPr/>
      <dgm:t>
        <a:bodyPr/>
        <a:lstStyle/>
        <a:p>
          <a:endParaRPr lang="en-US"/>
        </a:p>
      </dgm:t>
    </dgm:pt>
    <dgm:pt modelId="{E17AE827-E54B-4B3C-8550-D5A340835F20}" type="sibTrans" cxnId="{A608F355-739F-4B62-86DA-85FD602F4E78}">
      <dgm:prSet phldrT="1" phldr="0"/>
      <dgm:spPr/>
      <dgm:t>
        <a:bodyPr/>
        <a:lstStyle/>
        <a:p>
          <a:r>
            <a:rPr lang="en-US"/>
            <a:t>1</a:t>
          </a:r>
        </a:p>
      </dgm:t>
    </dgm:pt>
    <dgm:pt modelId="{284CC969-8378-456C-A0DA-9CD2572A01D1}">
      <dgm:prSet/>
      <dgm:spPr/>
      <dgm:t>
        <a:bodyPr/>
        <a:lstStyle/>
        <a:p>
          <a:r>
            <a:rPr lang="en-GB"/>
            <a:t>Explain three uses of a market map </a:t>
          </a:r>
          <a:endParaRPr lang="en-US"/>
        </a:p>
      </dgm:t>
    </dgm:pt>
    <dgm:pt modelId="{4E347EED-3862-4DE9-B956-66D73749644C}" type="parTrans" cxnId="{BE43D262-F4E4-42CE-BF32-F81B6CC4B2D3}">
      <dgm:prSet/>
      <dgm:spPr/>
      <dgm:t>
        <a:bodyPr/>
        <a:lstStyle/>
        <a:p>
          <a:endParaRPr lang="en-US"/>
        </a:p>
      </dgm:t>
    </dgm:pt>
    <dgm:pt modelId="{A0EA76C4-5B97-4422-9136-4F0FD51E8044}" type="sibTrans" cxnId="{BE43D262-F4E4-42CE-BF32-F81B6CC4B2D3}">
      <dgm:prSet phldrT="2" phldr="0"/>
      <dgm:spPr/>
      <dgm:t>
        <a:bodyPr/>
        <a:lstStyle/>
        <a:p>
          <a:r>
            <a:rPr lang="en-US"/>
            <a:t>2</a:t>
          </a:r>
        </a:p>
      </dgm:t>
    </dgm:pt>
    <dgm:pt modelId="{F8FEAC7C-0559-4CF8-8EF4-372AD682A4FE}">
      <dgm:prSet/>
      <dgm:spPr/>
      <dgm:t>
        <a:bodyPr/>
        <a:lstStyle/>
        <a:p>
          <a:r>
            <a:rPr lang="en-GB"/>
            <a:t>Identify three features of a good or service that could give it a competitive advantage. </a:t>
          </a:r>
          <a:endParaRPr lang="en-US"/>
        </a:p>
      </dgm:t>
    </dgm:pt>
    <dgm:pt modelId="{594BB575-A2BA-4C75-A29B-79355E0D13A3}" type="parTrans" cxnId="{9FE1B5D1-E9F0-46B9-B535-1ED24272B40D}">
      <dgm:prSet/>
      <dgm:spPr/>
      <dgm:t>
        <a:bodyPr/>
        <a:lstStyle/>
        <a:p>
          <a:endParaRPr lang="en-US"/>
        </a:p>
      </dgm:t>
    </dgm:pt>
    <dgm:pt modelId="{6869C589-0DCB-4381-8033-703EC0F7D66E}" type="sibTrans" cxnId="{9FE1B5D1-E9F0-46B9-B535-1ED24272B40D}">
      <dgm:prSet phldrT="3" phldr="0"/>
      <dgm:spPr/>
      <dgm:t>
        <a:bodyPr/>
        <a:lstStyle/>
        <a:p>
          <a:r>
            <a:rPr lang="en-US"/>
            <a:t>3</a:t>
          </a:r>
        </a:p>
      </dgm:t>
    </dgm:pt>
    <dgm:pt modelId="{7667BA07-9BA5-4DE3-BA14-42FF9B2A6828}" type="pres">
      <dgm:prSet presAssocID="{3A23A72F-7E0D-4C85-B6D3-635573CDDB51}" presName="Name0" presStyleCnt="0">
        <dgm:presLayoutVars>
          <dgm:animLvl val="lvl"/>
          <dgm:resizeHandles val="exact"/>
        </dgm:presLayoutVars>
      </dgm:prSet>
      <dgm:spPr/>
    </dgm:pt>
    <dgm:pt modelId="{96764D35-2D8F-4D4A-AFB7-B37B13C89FC5}" type="pres">
      <dgm:prSet presAssocID="{3936D100-5367-4BB4-B055-B60AF98CD4B1}" presName="compositeNode" presStyleCnt="0">
        <dgm:presLayoutVars>
          <dgm:bulletEnabled val="1"/>
        </dgm:presLayoutVars>
      </dgm:prSet>
      <dgm:spPr/>
    </dgm:pt>
    <dgm:pt modelId="{14E462B3-2A74-4888-9E6A-687D96B56FD7}" type="pres">
      <dgm:prSet presAssocID="{3936D100-5367-4BB4-B055-B60AF98CD4B1}" presName="bgRect" presStyleLbl="bgAccFollowNode1" presStyleIdx="0" presStyleCnt="3"/>
      <dgm:spPr/>
    </dgm:pt>
    <dgm:pt modelId="{7D4C3AAB-BA5E-4690-B585-7768F4CA34F6}" type="pres">
      <dgm:prSet presAssocID="{E17AE827-E54B-4B3C-8550-D5A340835F20}" presName="sibTransNodeCircle" presStyleLbl="alignNode1" presStyleIdx="0" presStyleCnt="6">
        <dgm:presLayoutVars>
          <dgm:chMax val="0"/>
          <dgm:bulletEnabled/>
        </dgm:presLayoutVars>
      </dgm:prSet>
      <dgm:spPr/>
    </dgm:pt>
    <dgm:pt modelId="{7460C9D5-DAFF-4D48-923B-CC6A99DEC8F0}" type="pres">
      <dgm:prSet presAssocID="{3936D100-5367-4BB4-B055-B60AF98CD4B1}" presName="bottomLine" presStyleLbl="alignNode1" presStyleIdx="1" presStyleCnt="6">
        <dgm:presLayoutVars/>
      </dgm:prSet>
      <dgm:spPr/>
    </dgm:pt>
    <dgm:pt modelId="{6D7F8CFB-826A-4D67-83F0-F526748C8C4C}" type="pres">
      <dgm:prSet presAssocID="{3936D100-5367-4BB4-B055-B60AF98CD4B1}" presName="nodeText" presStyleLbl="bgAccFollowNode1" presStyleIdx="0" presStyleCnt="3">
        <dgm:presLayoutVars>
          <dgm:bulletEnabled val="1"/>
        </dgm:presLayoutVars>
      </dgm:prSet>
      <dgm:spPr/>
    </dgm:pt>
    <dgm:pt modelId="{6C6877E7-2A9B-4061-9AA7-BCF2E7BCD083}" type="pres">
      <dgm:prSet presAssocID="{E17AE827-E54B-4B3C-8550-D5A340835F20}" presName="sibTrans" presStyleCnt="0"/>
      <dgm:spPr/>
    </dgm:pt>
    <dgm:pt modelId="{B297C8EB-F56C-4038-8AAC-095BF51780E4}" type="pres">
      <dgm:prSet presAssocID="{284CC969-8378-456C-A0DA-9CD2572A01D1}" presName="compositeNode" presStyleCnt="0">
        <dgm:presLayoutVars>
          <dgm:bulletEnabled val="1"/>
        </dgm:presLayoutVars>
      </dgm:prSet>
      <dgm:spPr/>
    </dgm:pt>
    <dgm:pt modelId="{AE319D72-1BF0-46AA-BDEC-59364257DE47}" type="pres">
      <dgm:prSet presAssocID="{284CC969-8378-456C-A0DA-9CD2572A01D1}" presName="bgRect" presStyleLbl="bgAccFollowNode1" presStyleIdx="1" presStyleCnt="3"/>
      <dgm:spPr/>
    </dgm:pt>
    <dgm:pt modelId="{28255D92-C179-469E-B477-63B2FA5641F8}" type="pres">
      <dgm:prSet presAssocID="{A0EA76C4-5B97-4422-9136-4F0FD51E8044}" presName="sibTransNodeCircle" presStyleLbl="alignNode1" presStyleIdx="2" presStyleCnt="6">
        <dgm:presLayoutVars>
          <dgm:chMax val="0"/>
          <dgm:bulletEnabled/>
        </dgm:presLayoutVars>
      </dgm:prSet>
      <dgm:spPr/>
    </dgm:pt>
    <dgm:pt modelId="{1966FB47-3918-4187-A4F5-67440DC912B4}" type="pres">
      <dgm:prSet presAssocID="{284CC969-8378-456C-A0DA-9CD2572A01D1}" presName="bottomLine" presStyleLbl="alignNode1" presStyleIdx="3" presStyleCnt="6">
        <dgm:presLayoutVars/>
      </dgm:prSet>
      <dgm:spPr/>
    </dgm:pt>
    <dgm:pt modelId="{DE9B1370-7631-4DBD-BFE2-B0C104594BA8}" type="pres">
      <dgm:prSet presAssocID="{284CC969-8378-456C-A0DA-9CD2572A01D1}" presName="nodeText" presStyleLbl="bgAccFollowNode1" presStyleIdx="1" presStyleCnt="3">
        <dgm:presLayoutVars>
          <dgm:bulletEnabled val="1"/>
        </dgm:presLayoutVars>
      </dgm:prSet>
      <dgm:spPr/>
    </dgm:pt>
    <dgm:pt modelId="{6EAAF5A1-E366-4939-A932-09DC5BA8A69D}" type="pres">
      <dgm:prSet presAssocID="{A0EA76C4-5B97-4422-9136-4F0FD51E8044}" presName="sibTrans" presStyleCnt="0"/>
      <dgm:spPr/>
    </dgm:pt>
    <dgm:pt modelId="{2AA09AB4-22C6-4E96-B39F-23354B40657F}" type="pres">
      <dgm:prSet presAssocID="{F8FEAC7C-0559-4CF8-8EF4-372AD682A4FE}" presName="compositeNode" presStyleCnt="0">
        <dgm:presLayoutVars>
          <dgm:bulletEnabled val="1"/>
        </dgm:presLayoutVars>
      </dgm:prSet>
      <dgm:spPr/>
    </dgm:pt>
    <dgm:pt modelId="{FE6F8B6B-E66F-4BE8-87E9-AE5B6DB4B604}" type="pres">
      <dgm:prSet presAssocID="{F8FEAC7C-0559-4CF8-8EF4-372AD682A4FE}" presName="bgRect" presStyleLbl="bgAccFollowNode1" presStyleIdx="2" presStyleCnt="3"/>
      <dgm:spPr/>
    </dgm:pt>
    <dgm:pt modelId="{D615E994-E12D-47D7-B107-6FAF477ACBC4}" type="pres">
      <dgm:prSet presAssocID="{6869C589-0DCB-4381-8033-703EC0F7D66E}" presName="sibTransNodeCircle" presStyleLbl="alignNode1" presStyleIdx="4" presStyleCnt="6">
        <dgm:presLayoutVars>
          <dgm:chMax val="0"/>
          <dgm:bulletEnabled/>
        </dgm:presLayoutVars>
      </dgm:prSet>
      <dgm:spPr/>
    </dgm:pt>
    <dgm:pt modelId="{F28BA917-AAC7-4696-A76A-A07B1665535F}" type="pres">
      <dgm:prSet presAssocID="{F8FEAC7C-0559-4CF8-8EF4-372AD682A4FE}" presName="bottomLine" presStyleLbl="alignNode1" presStyleIdx="5" presStyleCnt="6">
        <dgm:presLayoutVars/>
      </dgm:prSet>
      <dgm:spPr/>
    </dgm:pt>
    <dgm:pt modelId="{E801951B-0B96-4B31-9994-C01506DA9F14}" type="pres">
      <dgm:prSet presAssocID="{F8FEAC7C-0559-4CF8-8EF4-372AD682A4FE}" presName="nodeText" presStyleLbl="bgAccFollowNode1" presStyleIdx="2" presStyleCnt="3">
        <dgm:presLayoutVars>
          <dgm:bulletEnabled val="1"/>
        </dgm:presLayoutVars>
      </dgm:prSet>
      <dgm:spPr/>
    </dgm:pt>
  </dgm:ptLst>
  <dgm:cxnLst>
    <dgm:cxn modelId="{827A2C1B-A42E-4C72-8427-ABB04ED392C0}" type="presOf" srcId="{F8FEAC7C-0559-4CF8-8EF4-372AD682A4FE}" destId="{E801951B-0B96-4B31-9994-C01506DA9F14}" srcOrd="1" destOrd="0" presId="urn:microsoft.com/office/officeart/2016/7/layout/BasicLinearProcessNumbered"/>
    <dgm:cxn modelId="{0ABF8233-664F-40C6-A5F2-2123F6BD8FDA}" type="presOf" srcId="{A0EA76C4-5B97-4422-9136-4F0FD51E8044}" destId="{28255D92-C179-469E-B477-63B2FA5641F8}" srcOrd="0" destOrd="0" presId="urn:microsoft.com/office/officeart/2016/7/layout/BasicLinearProcessNumbered"/>
    <dgm:cxn modelId="{BE43D262-F4E4-42CE-BF32-F81B6CC4B2D3}" srcId="{3A23A72F-7E0D-4C85-B6D3-635573CDDB51}" destId="{284CC969-8378-456C-A0DA-9CD2572A01D1}" srcOrd="1" destOrd="0" parTransId="{4E347EED-3862-4DE9-B956-66D73749644C}" sibTransId="{A0EA76C4-5B97-4422-9136-4F0FD51E8044}"/>
    <dgm:cxn modelId="{C1D65567-E673-4388-B388-BAC3D3A5723D}" type="presOf" srcId="{284CC969-8378-456C-A0DA-9CD2572A01D1}" destId="{AE319D72-1BF0-46AA-BDEC-59364257DE47}" srcOrd="0" destOrd="0" presId="urn:microsoft.com/office/officeart/2016/7/layout/BasicLinearProcessNumbered"/>
    <dgm:cxn modelId="{680CEE4A-B8AB-460F-83F3-194A72962DC2}" type="presOf" srcId="{3936D100-5367-4BB4-B055-B60AF98CD4B1}" destId="{6D7F8CFB-826A-4D67-83F0-F526748C8C4C}" srcOrd="1" destOrd="0" presId="urn:microsoft.com/office/officeart/2016/7/layout/BasicLinearProcessNumbered"/>
    <dgm:cxn modelId="{29601A54-0822-4A55-B634-C8EB0887673F}" type="presOf" srcId="{3936D100-5367-4BB4-B055-B60AF98CD4B1}" destId="{14E462B3-2A74-4888-9E6A-687D96B56FD7}" srcOrd="0" destOrd="0" presId="urn:microsoft.com/office/officeart/2016/7/layout/BasicLinearProcessNumbered"/>
    <dgm:cxn modelId="{A608F355-739F-4B62-86DA-85FD602F4E78}" srcId="{3A23A72F-7E0D-4C85-B6D3-635573CDDB51}" destId="{3936D100-5367-4BB4-B055-B60AF98CD4B1}" srcOrd="0" destOrd="0" parTransId="{9288D8AC-D494-4AAE-959B-AC19E2C5FAAC}" sibTransId="{E17AE827-E54B-4B3C-8550-D5A340835F20}"/>
    <dgm:cxn modelId="{661FB978-A8E6-444D-8626-AA88F824EED0}" type="presOf" srcId="{F8FEAC7C-0559-4CF8-8EF4-372AD682A4FE}" destId="{FE6F8B6B-E66F-4BE8-87E9-AE5B6DB4B604}" srcOrd="0" destOrd="0" presId="urn:microsoft.com/office/officeart/2016/7/layout/BasicLinearProcessNumbered"/>
    <dgm:cxn modelId="{C04B0384-592E-4F6A-BF4C-C75370FF741D}" type="presOf" srcId="{284CC969-8378-456C-A0DA-9CD2572A01D1}" destId="{DE9B1370-7631-4DBD-BFE2-B0C104594BA8}" srcOrd="1" destOrd="0" presId="urn:microsoft.com/office/officeart/2016/7/layout/BasicLinearProcessNumbered"/>
    <dgm:cxn modelId="{911C60C6-AC5D-429A-B6EA-C79E9718654E}" type="presOf" srcId="{E17AE827-E54B-4B3C-8550-D5A340835F20}" destId="{7D4C3AAB-BA5E-4690-B585-7768F4CA34F6}" srcOrd="0" destOrd="0" presId="urn:microsoft.com/office/officeart/2016/7/layout/BasicLinearProcessNumbered"/>
    <dgm:cxn modelId="{9FE1B5D1-E9F0-46B9-B535-1ED24272B40D}" srcId="{3A23A72F-7E0D-4C85-B6D3-635573CDDB51}" destId="{F8FEAC7C-0559-4CF8-8EF4-372AD682A4FE}" srcOrd="2" destOrd="0" parTransId="{594BB575-A2BA-4C75-A29B-79355E0D13A3}" sibTransId="{6869C589-0DCB-4381-8033-703EC0F7D66E}"/>
    <dgm:cxn modelId="{BF2345F1-74D7-4D62-A489-F6F9D6F18AE3}" type="presOf" srcId="{6869C589-0DCB-4381-8033-703EC0F7D66E}" destId="{D615E994-E12D-47D7-B107-6FAF477ACBC4}" srcOrd="0" destOrd="0" presId="urn:microsoft.com/office/officeart/2016/7/layout/BasicLinearProcessNumbered"/>
    <dgm:cxn modelId="{93B428F7-6990-48FC-B907-3B932DE4467E}" type="presOf" srcId="{3A23A72F-7E0D-4C85-B6D3-635573CDDB51}" destId="{7667BA07-9BA5-4DE3-BA14-42FF9B2A6828}" srcOrd="0" destOrd="0" presId="urn:microsoft.com/office/officeart/2016/7/layout/BasicLinearProcessNumbered"/>
    <dgm:cxn modelId="{47BD7DEA-13A9-4C26-B3F0-525BBC7B3158}" type="presParOf" srcId="{7667BA07-9BA5-4DE3-BA14-42FF9B2A6828}" destId="{96764D35-2D8F-4D4A-AFB7-B37B13C89FC5}" srcOrd="0" destOrd="0" presId="urn:microsoft.com/office/officeart/2016/7/layout/BasicLinearProcessNumbered"/>
    <dgm:cxn modelId="{DFFFCD75-DE3B-4A69-A114-929140116DAC}" type="presParOf" srcId="{96764D35-2D8F-4D4A-AFB7-B37B13C89FC5}" destId="{14E462B3-2A74-4888-9E6A-687D96B56FD7}" srcOrd="0" destOrd="0" presId="urn:microsoft.com/office/officeart/2016/7/layout/BasicLinearProcessNumbered"/>
    <dgm:cxn modelId="{82A21569-BC40-418A-B8A5-4953FF2F12A3}" type="presParOf" srcId="{96764D35-2D8F-4D4A-AFB7-B37B13C89FC5}" destId="{7D4C3AAB-BA5E-4690-B585-7768F4CA34F6}" srcOrd="1" destOrd="0" presId="urn:microsoft.com/office/officeart/2016/7/layout/BasicLinearProcessNumbered"/>
    <dgm:cxn modelId="{12C92AD6-AB86-4826-80A3-21059F63FB18}" type="presParOf" srcId="{96764D35-2D8F-4D4A-AFB7-B37B13C89FC5}" destId="{7460C9D5-DAFF-4D48-923B-CC6A99DEC8F0}" srcOrd="2" destOrd="0" presId="urn:microsoft.com/office/officeart/2016/7/layout/BasicLinearProcessNumbered"/>
    <dgm:cxn modelId="{A5415B0C-D239-4412-875B-6D576576B694}" type="presParOf" srcId="{96764D35-2D8F-4D4A-AFB7-B37B13C89FC5}" destId="{6D7F8CFB-826A-4D67-83F0-F526748C8C4C}" srcOrd="3" destOrd="0" presId="urn:microsoft.com/office/officeart/2016/7/layout/BasicLinearProcessNumbered"/>
    <dgm:cxn modelId="{E2542C7A-9C3A-4D01-B28E-77986D7A8E46}" type="presParOf" srcId="{7667BA07-9BA5-4DE3-BA14-42FF9B2A6828}" destId="{6C6877E7-2A9B-4061-9AA7-BCF2E7BCD083}" srcOrd="1" destOrd="0" presId="urn:microsoft.com/office/officeart/2016/7/layout/BasicLinearProcessNumbered"/>
    <dgm:cxn modelId="{40F7E665-749C-4277-948A-F439EE7DD575}" type="presParOf" srcId="{7667BA07-9BA5-4DE3-BA14-42FF9B2A6828}" destId="{B297C8EB-F56C-4038-8AAC-095BF51780E4}" srcOrd="2" destOrd="0" presId="urn:microsoft.com/office/officeart/2016/7/layout/BasicLinearProcessNumbered"/>
    <dgm:cxn modelId="{69547C3C-1FAE-4408-BC07-EE09B7FFD0EB}" type="presParOf" srcId="{B297C8EB-F56C-4038-8AAC-095BF51780E4}" destId="{AE319D72-1BF0-46AA-BDEC-59364257DE47}" srcOrd="0" destOrd="0" presId="urn:microsoft.com/office/officeart/2016/7/layout/BasicLinearProcessNumbered"/>
    <dgm:cxn modelId="{F198714C-49D0-44DD-A314-7B9C3E55B4F0}" type="presParOf" srcId="{B297C8EB-F56C-4038-8AAC-095BF51780E4}" destId="{28255D92-C179-469E-B477-63B2FA5641F8}" srcOrd="1" destOrd="0" presId="urn:microsoft.com/office/officeart/2016/7/layout/BasicLinearProcessNumbered"/>
    <dgm:cxn modelId="{F6B493E8-C130-4018-8990-DC7C93003207}" type="presParOf" srcId="{B297C8EB-F56C-4038-8AAC-095BF51780E4}" destId="{1966FB47-3918-4187-A4F5-67440DC912B4}" srcOrd="2" destOrd="0" presId="urn:microsoft.com/office/officeart/2016/7/layout/BasicLinearProcessNumbered"/>
    <dgm:cxn modelId="{523B6F21-3226-4C3F-85BC-21D7BF20F06D}" type="presParOf" srcId="{B297C8EB-F56C-4038-8AAC-095BF51780E4}" destId="{DE9B1370-7631-4DBD-BFE2-B0C104594BA8}" srcOrd="3" destOrd="0" presId="urn:microsoft.com/office/officeart/2016/7/layout/BasicLinearProcessNumbered"/>
    <dgm:cxn modelId="{F1C8EC0B-29F4-4EDD-90F1-9CB21FBDD326}" type="presParOf" srcId="{7667BA07-9BA5-4DE3-BA14-42FF9B2A6828}" destId="{6EAAF5A1-E366-4939-A932-09DC5BA8A69D}" srcOrd="3" destOrd="0" presId="urn:microsoft.com/office/officeart/2016/7/layout/BasicLinearProcessNumbered"/>
    <dgm:cxn modelId="{E00D3788-A0DC-4821-B565-A45E135398A6}" type="presParOf" srcId="{7667BA07-9BA5-4DE3-BA14-42FF9B2A6828}" destId="{2AA09AB4-22C6-4E96-B39F-23354B40657F}" srcOrd="4" destOrd="0" presId="urn:microsoft.com/office/officeart/2016/7/layout/BasicLinearProcessNumbered"/>
    <dgm:cxn modelId="{C0F5AD5E-83D3-43D9-91F6-FCC939915128}" type="presParOf" srcId="{2AA09AB4-22C6-4E96-B39F-23354B40657F}" destId="{FE6F8B6B-E66F-4BE8-87E9-AE5B6DB4B604}" srcOrd="0" destOrd="0" presId="urn:microsoft.com/office/officeart/2016/7/layout/BasicLinearProcessNumbered"/>
    <dgm:cxn modelId="{4DC133F5-F49B-4A65-8BA5-81CF123A2BC3}" type="presParOf" srcId="{2AA09AB4-22C6-4E96-B39F-23354B40657F}" destId="{D615E994-E12D-47D7-B107-6FAF477ACBC4}" srcOrd="1" destOrd="0" presId="urn:microsoft.com/office/officeart/2016/7/layout/BasicLinearProcessNumbered"/>
    <dgm:cxn modelId="{FEAB3910-2ADC-4CF5-9B82-FDF1BCF2AC47}" type="presParOf" srcId="{2AA09AB4-22C6-4E96-B39F-23354B40657F}" destId="{F28BA917-AAC7-4696-A76A-A07B1665535F}" srcOrd="2" destOrd="0" presId="urn:microsoft.com/office/officeart/2016/7/layout/BasicLinearProcessNumbered"/>
    <dgm:cxn modelId="{C56B8F1B-C448-450F-878A-7863FDBDD732}" type="presParOf" srcId="{2AA09AB4-22C6-4E96-B39F-23354B40657F}" destId="{E801951B-0B96-4B31-9994-C01506DA9F14}"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95D56F-B866-4EE9-A209-AA5A21545107}"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45628DD9-8C6C-482C-BBDE-5277E0C9CD0B}">
      <dgm:prSet/>
      <dgm:spPr/>
      <dgm:t>
        <a:bodyPr/>
        <a:lstStyle/>
        <a:p>
          <a:r>
            <a:rPr lang="en-GB"/>
            <a:t>Commercial banks distribute funds from savers to borrowers in an efficient manner</a:t>
          </a:r>
          <a:endParaRPr lang="en-US"/>
        </a:p>
      </dgm:t>
    </dgm:pt>
    <dgm:pt modelId="{28B4BC66-A4FE-4F2F-A6B1-9ADABA1778D8}" type="parTrans" cxnId="{6E4B7722-F251-4AEF-A3B4-240A591C9B65}">
      <dgm:prSet/>
      <dgm:spPr/>
      <dgm:t>
        <a:bodyPr/>
        <a:lstStyle/>
        <a:p>
          <a:endParaRPr lang="en-US"/>
        </a:p>
      </dgm:t>
    </dgm:pt>
    <dgm:pt modelId="{0157F0DB-4BCE-4E05-9DD0-0477CA8276C4}" type="sibTrans" cxnId="{6E4B7722-F251-4AEF-A3B4-240A591C9B65}">
      <dgm:prSet/>
      <dgm:spPr/>
      <dgm:t>
        <a:bodyPr/>
        <a:lstStyle/>
        <a:p>
          <a:endParaRPr lang="en-US"/>
        </a:p>
      </dgm:t>
    </dgm:pt>
    <dgm:pt modelId="{21450360-D807-4F69-891B-D8A58AE5D316}">
      <dgm:prSet/>
      <dgm:spPr/>
      <dgm:t>
        <a:bodyPr/>
        <a:lstStyle/>
        <a:p>
          <a:r>
            <a:rPr lang="en-GB"/>
            <a:t>This provides liquidity in an economy</a:t>
          </a:r>
          <a:endParaRPr lang="en-US"/>
        </a:p>
      </dgm:t>
    </dgm:pt>
    <dgm:pt modelId="{906A56EF-64CD-4185-937C-8462317C2DA2}" type="parTrans" cxnId="{3D6D1DD2-9589-4ECC-862C-C1569AEAF4A6}">
      <dgm:prSet/>
      <dgm:spPr/>
      <dgm:t>
        <a:bodyPr/>
        <a:lstStyle/>
        <a:p>
          <a:endParaRPr lang="en-US"/>
        </a:p>
      </dgm:t>
    </dgm:pt>
    <dgm:pt modelId="{8C6A0E3C-ADC3-485F-8C1C-F17A38EE77E6}" type="sibTrans" cxnId="{3D6D1DD2-9589-4ECC-862C-C1569AEAF4A6}">
      <dgm:prSet/>
      <dgm:spPr/>
      <dgm:t>
        <a:bodyPr/>
        <a:lstStyle/>
        <a:p>
          <a:endParaRPr lang="en-US"/>
        </a:p>
      </dgm:t>
    </dgm:pt>
    <dgm:pt modelId="{A9E21BD3-1621-4108-BFB9-F8ACE51B01F2}">
      <dgm:prSet/>
      <dgm:spPr/>
      <dgm:t>
        <a:bodyPr/>
        <a:lstStyle/>
        <a:p>
          <a:r>
            <a:rPr lang="en-GB"/>
            <a:t>Consumers use banks as a safe store for their money and earn interest on their deposits</a:t>
          </a:r>
          <a:endParaRPr lang="en-US"/>
        </a:p>
      </dgm:t>
    </dgm:pt>
    <dgm:pt modelId="{35003E1F-4C94-44B8-9656-9DC318D28A10}" type="parTrans" cxnId="{2A4DA603-1AC0-4F82-8266-97E7170C3430}">
      <dgm:prSet/>
      <dgm:spPr/>
      <dgm:t>
        <a:bodyPr/>
        <a:lstStyle/>
        <a:p>
          <a:endParaRPr lang="en-US"/>
        </a:p>
      </dgm:t>
    </dgm:pt>
    <dgm:pt modelId="{2F82E256-E997-4207-931F-32EE73D84988}" type="sibTrans" cxnId="{2A4DA603-1AC0-4F82-8266-97E7170C3430}">
      <dgm:prSet/>
      <dgm:spPr/>
      <dgm:t>
        <a:bodyPr/>
        <a:lstStyle/>
        <a:p>
          <a:endParaRPr lang="en-US"/>
        </a:p>
      </dgm:t>
    </dgm:pt>
    <dgm:pt modelId="{E3A41E57-8356-4AE1-B4B5-53EF95623B77}">
      <dgm:prSet/>
      <dgm:spPr/>
      <dgm:t>
        <a:bodyPr/>
        <a:lstStyle/>
        <a:p>
          <a:r>
            <a:rPr lang="en-GB"/>
            <a:t>Banks lend this money to other consumers and firms</a:t>
          </a:r>
          <a:endParaRPr lang="en-US"/>
        </a:p>
      </dgm:t>
    </dgm:pt>
    <dgm:pt modelId="{69251C1B-29EB-4CFA-8B34-1FD66E3E5AF7}" type="parTrans" cxnId="{6A95B28F-D7E0-436D-8C1B-37F8553BB893}">
      <dgm:prSet/>
      <dgm:spPr/>
      <dgm:t>
        <a:bodyPr/>
        <a:lstStyle/>
        <a:p>
          <a:endParaRPr lang="en-US"/>
        </a:p>
      </dgm:t>
    </dgm:pt>
    <dgm:pt modelId="{1559C89A-A30E-4DDC-B84A-70DD15A93BB8}" type="sibTrans" cxnId="{6A95B28F-D7E0-436D-8C1B-37F8553BB893}">
      <dgm:prSet/>
      <dgm:spPr/>
      <dgm:t>
        <a:bodyPr/>
        <a:lstStyle/>
        <a:p>
          <a:endParaRPr lang="en-US"/>
        </a:p>
      </dgm:t>
    </dgm:pt>
    <dgm:pt modelId="{AB561765-5B75-44F3-B1C0-F1655046422C}">
      <dgm:prSet/>
      <dgm:spPr/>
      <dgm:t>
        <a:bodyPr/>
        <a:lstStyle/>
        <a:p>
          <a:r>
            <a:rPr lang="en-GB"/>
            <a:t>This creates demand in the economy</a:t>
          </a:r>
          <a:endParaRPr lang="en-US"/>
        </a:p>
      </dgm:t>
    </dgm:pt>
    <dgm:pt modelId="{B72E5771-B9BE-4800-8188-B561F52196BE}" type="parTrans" cxnId="{E3D24FD6-5683-4147-BC20-0FFC809B93CF}">
      <dgm:prSet/>
      <dgm:spPr/>
      <dgm:t>
        <a:bodyPr/>
        <a:lstStyle/>
        <a:p>
          <a:endParaRPr lang="en-US"/>
        </a:p>
      </dgm:t>
    </dgm:pt>
    <dgm:pt modelId="{091D82BD-1BDD-4659-BACF-16A68C5D2BA5}" type="sibTrans" cxnId="{E3D24FD6-5683-4147-BC20-0FFC809B93CF}">
      <dgm:prSet/>
      <dgm:spPr/>
      <dgm:t>
        <a:bodyPr/>
        <a:lstStyle/>
        <a:p>
          <a:endParaRPr lang="en-US"/>
        </a:p>
      </dgm:t>
    </dgm:pt>
    <dgm:pt modelId="{547F2F48-6972-4CBE-8ABB-4D6930A38CA8}">
      <dgm:prSet/>
      <dgm:spPr/>
      <dgm:t>
        <a:bodyPr/>
        <a:lstStyle/>
        <a:p>
          <a:r>
            <a:rPr lang="en-GB"/>
            <a:t>It also provides firms with the finance required for capital investment</a:t>
          </a:r>
          <a:endParaRPr lang="en-US"/>
        </a:p>
      </dgm:t>
    </dgm:pt>
    <dgm:pt modelId="{02F90B0A-8EAB-4E09-AD40-F68C471CD2A2}" type="parTrans" cxnId="{296BB7E2-4489-4140-B16E-54D86F03C812}">
      <dgm:prSet/>
      <dgm:spPr/>
      <dgm:t>
        <a:bodyPr/>
        <a:lstStyle/>
        <a:p>
          <a:endParaRPr lang="en-US"/>
        </a:p>
      </dgm:t>
    </dgm:pt>
    <dgm:pt modelId="{D1FCBC77-1E16-4ADD-9045-158E8B575215}" type="sibTrans" cxnId="{296BB7E2-4489-4140-B16E-54D86F03C812}">
      <dgm:prSet/>
      <dgm:spPr/>
      <dgm:t>
        <a:bodyPr/>
        <a:lstStyle/>
        <a:p>
          <a:endParaRPr lang="en-US"/>
        </a:p>
      </dgm:t>
    </dgm:pt>
    <dgm:pt modelId="{4C97DFC2-E6B3-47EE-A7DA-B87AA58D988B}" type="pres">
      <dgm:prSet presAssocID="{9A95D56F-B866-4EE9-A209-AA5A21545107}" presName="diagram" presStyleCnt="0">
        <dgm:presLayoutVars>
          <dgm:dir/>
          <dgm:resizeHandles val="exact"/>
        </dgm:presLayoutVars>
      </dgm:prSet>
      <dgm:spPr/>
    </dgm:pt>
    <dgm:pt modelId="{6716A2B7-AD8A-49AC-A647-545D25940BE2}" type="pres">
      <dgm:prSet presAssocID="{45628DD9-8C6C-482C-BBDE-5277E0C9CD0B}" presName="node" presStyleLbl="node1" presStyleIdx="0" presStyleCnt="6">
        <dgm:presLayoutVars>
          <dgm:bulletEnabled val="1"/>
        </dgm:presLayoutVars>
      </dgm:prSet>
      <dgm:spPr/>
    </dgm:pt>
    <dgm:pt modelId="{0AF50D4F-0E23-4B61-9096-3DDCF1B178CF}" type="pres">
      <dgm:prSet presAssocID="{0157F0DB-4BCE-4E05-9DD0-0477CA8276C4}" presName="sibTrans" presStyleCnt="0"/>
      <dgm:spPr/>
    </dgm:pt>
    <dgm:pt modelId="{00762782-FB51-4BAE-8812-22509DB766AE}" type="pres">
      <dgm:prSet presAssocID="{21450360-D807-4F69-891B-D8A58AE5D316}" presName="node" presStyleLbl="node1" presStyleIdx="1" presStyleCnt="6">
        <dgm:presLayoutVars>
          <dgm:bulletEnabled val="1"/>
        </dgm:presLayoutVars>
      </dgm:prSet>
      <dgm:spPr/>
    </dgm:pt>
    <dgm:pt modelId="{222E71AE-05CC-4138-A872-1FB031380287}" type="pres">
      <dgm:prSet presAssocID="{8C6A0E3C-ADC3-485F-8C1C-F17A38EE77E6}" presName="sibTrans" presStyleCnt="0"/>
      <dgm:spPr/>
    </dgm:pt>
    <dgm:pt modelId="{51A14800-8D91-4732-9185-1B549509C030}" type="pres">
      <dgm:prSet presAssocID="{A9E21BD3-1621-4108-BFB9-F8ACE51B01F2}" presName="node" presStyleLbl="node1" presStyleIdx="2" presStyleCnt="6">
        <dgm:presLayoutVars>
          <dgm:bulletEnabled val="1"/>
        </dgm:presLayoutVars>
      </dgm:prSet>
      <dgm:spPr/>
    </dgm:pt>
    <dgm:pt modelId="{DCE4942E-A795-4561-9372-CB30501D11F7}" type="pres">
      <dgm:prSet presAssocID="{2F82E256-E997-4207-931F-32EE73D84988}" presName="sibTrans" presStyleCnt="0"/>
      <dgm:spPr/>
    </dgm:pt>
    <dgm:pt modelId="{A53E6ACE-FB73-47D4-B1F6-2F49B29C85FC}" type="pres">
      <dgm:prSet presAssocID="{E3A41E57-8356-4AE1-B4B5-53EF95623B77}" presName="node" presStyleLbl="node1" presStyleIdx="3" presStyleCnt="6">
        <dgm:presLayoutVars>
          <dgm:bulletEnabled val="1"/>
        </dgm:presLayoutVars>
      </dgm:prSet>
      <dgm:spPr/>
    </dgm:pt>
    <dgm:pt modelId="{2FA0FD12-6E78-466A-83A9-0F1ED23A23FD}" type="pres">
      <dgm:prSet presAssocID="{1559C89A-A30E-4DDC-B84A-70DD15A93BB8}" presName="sibTrans" presStyleCnt="0"/>
      <dgm:spPr/>
    </dgm:pt>
    <dgm:pt modelId="{627BC7E1-5D84-4ED8-885B-0EBDAEB93048}" type="pres">
      <dgm:prSet presAssocID="{AB561765-5B75-44F3-B1C0-F1655046422C}" presName="node" presStyleLbl="node1" presStyleIdx="4" presStyleCnt="6">
        <dgm:presLayoutVars>
          <dgm:bulletEnabled val="1"/>
        </dgm:presLayoutVars>
      </dgm:prSet>
      <dgm:spPr/>
    </dgm:pt>
    <dgm:pt modelId="{00B0732E-4CE6-4A98-9338-6DB9F02C6D9E}" type="pres">
      <dgm:prSet presAssocID="{091D82BD-1BDD-4659-BACF-16A68C5D2BA5}" presName="sibTrans" presStyleCnt="0"/>
      <dgm:spPr/>
    </dgm:pt>
    <dgm:pt modelId="{14760DD3-DAC1-4006-B0E6-3DC0CF431ABD}" type="pres">
      <dgm:prSet presAssocID="{547F2F48-6972-4CBE-8ABB-4D6930A38CA8}" presName="node" presStyleLbl="node1" presStyleIdx="5" presStyleCnt="6">
        <dgm:presLayoutVars>
          <dgm:bulletEnabled val="1"/>
        </dgm:presLayoutVars>
      </dgm:prSet>
      <dgm:spPr/>
    </dgm:pt>
  </dgm:ptLst>
  <dgm:cxnLst>
    <dgm:cxn modelId="{2A4DA603-1AC0-4F82-8266-97E7170C3430}" srcId="{9A95D56F-B866-4EE9-A209-AA5A21545107}" destId="{A9E21BD3-1621-4108-BFB9-F8ACE51B01F2}" srcOrd="2" destOrd="0" parTransId="{35003E1F-4C94-44B8-9656-9DC318D28A10}" sibTransId="{2F82E256-E997-4207-931F-32EE73D84988}"/>
    <dgm:cxn modelId="{B2D1F504-E827-41E4-B3AC-0821823CC065}" type="presOf" srcId="{45628DD9-8C6C-482C-BBDE-5277E0C9CD0B}" destId="{6716A2B7-AD8A-49AC-A647-545D25940BE2}" srcOrd="0" destOrd="0" presId="urn:microsoft.com/office/officeart/2005/8/layout/default"/>
    <dgm:cxn modelId="{6E4B7722-F251-4AEF-A3B4-240A591C9B65}" srcId="{9A95D56F-B866-4EE9-A209-AA5A21545107}" destId="{45628DD9-8C6C-482C-BBDE-5277E0C9CD0B}" srcOrd="0" destOrd="0" parTransId="{28B4BC66-A4FE-4F2F-A6B1-9ADABA1778D8}" sibTransId="{0157F0DB-4BCE-4E05-9DD0-0477CA8276C4}"/>
    <dgm:cxn modelId="{9B29C05C-0998-45AA-A4DA-56FA50AC9D94}" type="presOf" srcId="{E3A41E57-8356-4AE1-B4B5-53EF95623B77}" destId="{A53E6ACE-FB73-47D4-B1F6-2F49B29C85FC}" srcOrd="0" destOrd="0" presId="urn:microsoft.com/office/officeart/2005/8/layout/default"/>
    <dgm:cxn modelId="{2FE36973-E75F-4F26-ABD2-4B52E1CB80CA}" type="presOf" srcId="{9A95D56F-B866-4EE9-A209-AA5A21545107}" destId="{4C97DFC2-E6B3-47EE-A7DA-B87AA58D988B}" srcOrd="0" destOrd="0" presId="urn:microsoft.com/office/officeart/2005/8/layout/default"/>
    <dgm:cxn modelId="{FD07DF73-2283-4FDE-BD35-7D9D60AB3503}" type="presOf" srcId="{AB561765-5B75-44F3-B1C0-F1655046422C}" destId="{627BC7E1-5D84-4ED8-885B-0EBDAEB93048}" srcOrd="0" destOrd="0" presId="urn:microsoft.com/office/officeart/2005/8/layout/default"/>
    <dgm:cxn modelId="{6A95B28F-D7E0-436D-8C1B-37F8553BB893}" srcId="{9A95D56F-B866-4EE9-A209-AA5A21545107}" destId="{E3A41E57-8356-4AE1-B4B5-53EF95623B77}" srcOrd="3" destOrd="0" parTransId="{69251C1B-29EB-4CFA-8B34-1FD66E3E5AF7}" sibTransId="{1559C89A-A30E-4DDC-B84A-70DD15A93BB8}"/>
    <dgm:cxn modelId="{A188D2B1-2636-4D2F-9955-A0A242D28715}" type="presOf" srcId="{21450360-D807-4F69-891B-D8A58AE5D316}" destId="{00762782-FB51-4BAE-8812-22509DB766AE}" srcOrd="0" destOrd="0" presId="urn:microsoft.com/office/officeart/2005/8/layout/default"/>
    <dgm:cxn modelId="{3D6D1DD2-9589-4ECC-862C-C1569AEAF4A6}" srcId="{9A95D56F-B866-4EE9-A209-AA5A21545107}" destId="{21450360-D807-4F69-891B-D8A58AE5D316}" srcOrd="1" destOrd="0" parTransId="{906A56EF-64CD-4185-937C-8462317C2DA2}" sibTransId="{8C6A0E3C-ADC3-485F-8C1C-F17A38EE77E6}"/>
    <dgm:cxn modelId="{E3D24FD6-5683-4147-BC20-0FFC809B93CF}" srcId="{9A95D56F-B866-4EE9-A209-AA5A21545107}" destId="{AB561765-5B75-44F3-B1C0-F1655046422C}" srcOrd="4" destOrd="0" parTransId="{B72E5771-B9BE-4800-8188-B561F52196BE}" sibTransId="{091D82BD-1BDD-4659-BACF-16A68C5D2BA5}"/>
    <dgm:cxn modelId="{296BB7E2-4489-4140-B16E-54D86F03C812}" srcId="{9A95D56F-B866-4EE9-A209-AA5A21545107}" destId="{547F2F48-6972-4CBE-8ABB-4D6930A38CA8}" srcOrd="5" destOrd="0" parTransId="{02F90B0A-8EAB-4E09-AD40-F68C471CD2A2}" sibTransId="{D1FCBC77-1E16-4ADD-9045-158E8B575215}"/>
    <dgm:cxn modelId="{05B14FE4-90DA-4F80-8F51-089BA429D608}" type="presOf" srcId="{A9E21BD3-1621-4108-BFB9-F8ACE51B01F2}" destId="{51A14800-8D91-4732-9185-1B549509C030}" srcOrd="0" destOrd="0" presId="urn:microsoft.com/office/officeart/2005/8/layout/default"/>
    <dgm:cxn modelId="{4A87D7FE-24C2-4416-B3A7-B681670518A1}" type="presOf" srcId="{547F2F48-6972-4CBE-8ABB-4D6930A38CA8}" destId="{14760DD3-DAC1-4006-B0E6-3DC0CF431ABD}" srcOrd="0" destOrd="0" presId="urn:microsoft.com/office/officeart/2005/8/layout/default"/>
    <dgm:cxn modelId="{D9090F5D-411F-4EDC-93D3-ED7EFC7C6304}" type="presParOf" srcId="{4C97DFC2-E6B3-47EE-A7DA-B87AA58D988B}" destId="{6716A2B7-AD8A-49AC-A647-545D25940BE2}" srcOrd="0" destOrd="0" presId="urn:microsoft.com/office/officeart/2005/8/layout/default"/>
    <dgm:cxn modelId="{B43CB6F2-2DB9-4511-A33F-7072D6FDBEDF}" type="presParOf" srcId="{4C97DFC2-E6B3-47EE-A7DA-B87AA58D988B}" destId="{0AF50D4F-0E23-4B61-9096-3DDCF1B178CF}" srcOrd="1" destOrd="0" presId="urn:microsoft.com/office/officeart/2005/8/layout/default"/>
    <dgm:cxn modelId="{A80D4272-7B1A-447B-9F9B-529CD70EFBD4}" type="presParOf" srcId="{4C97DFC2-E6B3-47EE-A7DA-B87AA58D988B}" destId="{00762782-FB51-4BAE-8812-22509DB766AE}" srcOrd="2" destOrd="0" presId="urn:microsoft.com/office/officeart/2005/8/layout/default"/>
    <dgm:cxn modelId="{3848A270-BFAD-4604-AE24-C391C823EDF1}" type="presParOf" srcId="{4C97DFC2-E6B3-47EE-A7DA-B87AA58D988B}" destId="{222E71AE-05CC-4138-A872-1FB031380287}" srcOrd="3" destOrd="0" presId="urn:microsoft.com/office/officeart/2005/8/layout/default"/>
    <dgm:cxn modelId="{2C916EAE-B523-4EDB-B2E5-C56705429E78}" type="presParOf" srcId="{4C97DFC2-E6B3-47EE-A7DA-B87AA58D988B}" destId="{51A14800-8D91-4732-9185-1B549509C030}" srcOrd="4" destOrd="0" presId="urn:microsoft.com/office/officeart/2005/8/layout/default"/>
    <dgm:cxn modelId="{7268CB81-8010-4952-93FC-EB052E6CAB16}" type="presParOf" srcId="{4C97DFC2-E6B3-47EE-A7DA-B87AA58D988B}" destId="{DCE4942E-A795-4561-9372-CB30501D11F7}" srcOrd="5" destOrd="0" presId="urn:microsoft.com/office/officeart/2005/8/layout/default"/>
    <dgm:cxn modelId="{646126F3-709F-4CB6-8983-7202FDB6FB4C}" type="presParOf" srcId="{4C97DFC2-E6B3-47EE-A7DA-B87AA58D988B}" destId="{A53E6ACE-FB73-47D4-B1F6-2F49B29C85FC}" srcOrd="6" destOrd="0" presId="urn:microsoft.com/office/officeart/2005/8/layout/default"/>
    <dgm:cxn modelId="{BA44F7C5-C1C5-415E-A8B3-65EB25D86B02}" type="presParOf" srcId="{4C97DFC2-E6B3-47EE-A7DA-B87AA58D988B}" destId="{2FA0FD12-6E78-466A-83A9-0F1ED23A23FD}" srcOrd="7" destOrd="0" presId="urn:microsoft.com/office/officeart/2005/8/layout/default"/>
    <dgm:cxn modelId="{D9444578-68FD-4FB4-9035-5309691816EF}" type="presParOf" srcId="{4C97DFC2-E6B3-47EE-A7DA-B87AA58D988B}" destId="{627BC7E1-5D84-4ED8-885B-0EBDAEB93048}" srcOrd="8" destOrd="0" presId="urn:microsoft.com/office/officeart/2005/8/layout/default"/>
    <dgm:cxn modelId="{DEBFD882-0692-4CCD-B4D8-FD693352D43C}" type="presParOf" srcId="{4C97DFC2-E6B3-47EE-A7DA-B87AA58D988B}" destId="{00B0732E-4CE6-4A98-9338-6DB9F02C6D9E}" srcOrd="9" destOrd="0" presId="urn:microsoft.com/office/officeart/2005/8/layout/default"/>
    <dgm:cxn modelId="{C94B706D-7CEC-4ECF-A6C5-277F60CC4FD1}" type="presParOf" srcId="{4C97DFC2-E6B3-47EE-A7DA-B87AA58D988B}" destId="{14760DD3-DAC1-4006-B0E6-3DC0CF431ABD}"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3F6267-CC3B-4D4F-AA4E-0D0CC24B31FA}"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AFFA2AF9-F754-46B7-BD2F-C5963A11E990}">
      <dgm:prSet/>
      <dgm:spPr/>
      <dgm:t>
        <a:bodyPr/>
        <a:lstStyle/>
        <a:p>
          <a:r>
            <a:rPr lang="en-GB" b="1"/>
            <a:t>Commercial banks</a:t>
          </a:r>
          <a:r>
            <a:rPr lang="en-GB"/>
            <a:t> are ones that offer general services to the public and firms. They provide </a:t>
          </a:r>
          <a:r>
            <a:rPr lang="en-GB" b="1"/>
            <a:t>liquidity</a:t>
          </a:r>
          <a:r>
            <a:rPr lang="en-GB"/>
            <a:t> to the economy, ensuring that individuals and firms can access finance. </a:t>
          </a:r>
          <a:endParaRPr lang="en-US"/>
        </a:p>
      </dgm:t>
    </dgm:pt>
    <dgm:pt modelId="{C0B00A2F-811F-4EAD-B002-BCF20575C34D}" type="parTrans" cxnId="{D65061AA-B3B9-4AC9-B0F7-B2165139E86C}">
      <dgm:prSet/>
      <dgm:spPr/>
      <dgm:t>
        <a:bodyPr/>
        <a:lstStyle/>
        <a:p>
          <a:endParaRPr lang="en-US"/>
        </a:p>
      </dgm:t>
    </dgm:pt>
    <dgm:pt modelId="{5FEDFB8D-6F44-4BEA-AF0C-CB9B9D1A3EB2}" type="sibTrans" cxnId="{D65061AA-B3B9-4AC9-B0F7-B2165139E86C}">
      <dgm:prSet/>
      <dgm:spPr/>
      <dgm:t>
        <a:bodyPr/>
        <a:lstStyle/>
        <a:p>
          <a:endParaRPr lang="en-US"/>
        </a:p>
      </dgm:t>
    </dgm:pt>
    <dgm:pt modelId="{5290BCFF-A1B6-47FA-BB4D-84BC3BE190BF}">
      <dgm:prSet/>
      <dgm:spPr/>
      <dgm:t>
        <a:bodyPr/>
        <a:lstStyle/>
        <a:p>
          <a:r>
            <a:rPr lang="en-GB"/>
            <a:t>This helps to ensure the smooth operation of the price mechanism.</a:t>
          </a:r>
          <a:endParaRPr lang="en-US"/>
        </a:p>
      </dgm:t>
    </dgm:pt>
    <dgm:pt modelId="{11B7C75F-AD77-4B0A-9F5C-E1059B6A682E}" type="parTrans" cxnId="{BC2C9CA2-439F-4D49-96A5-71B6861317ED}">
      <dgm:prSet/>
      <dgm:spPr/>
      <dgm:t>
        <a:bodyPr/>
        <a:lstStyle/>
        <a:p>
          <a:endParaRPr lang="en-US"/>
        </a:p>
      </dgm:t>
    </dgm:pt>
    <dgm:pt modelId="{6D465941-46B5-45F9-B4F8-D68F2CC3E0DA}" type="sibTrans" cxnId="{BC2C9CA2-439F-4D49-96A5-71B6861317ED}">
      <dgm:prSet/>
      <dgm:spPr/>
      <dgm:t>
        <a:bodyPr/>
        <a:lstStyle/>
        <a:p>
          <a:endParaRPr lang="en-US"/>
        </a:p>
      </dgm:t>
    </dgm:pt>
    <dgm:pt modelId="{49E94B32-D2EA-4B60-92C0-C53FEF7B3FEB}" type="pres">
      <dgm:prSet presAssocID="{483F6267-CC3B-4D4F-AA4E-0D0CC24B31FA}" presName="Name0" presStyleCnt="0">
        <dgm:presLayoutVars>
          <dgm:dir/>
          <dgm:animLvl val="lvl"/>
          <dgm:resizeHandles val="exact"/>
        </dgm:presLayoutVars>
      </dgm:prSet>
      <dgm:spPr/>
    </dgm:pt>
    <dgm:pt modelId="{28C73373-2923-4645-B8DF-7FA3C823772B}" type="pres">
      <dgm:prSet presAssocID="{5290BCFF-A1B6-47FA-BB4D-84BC3BE190BF}" presName="boxAndChildren" presStyleCnt="0"/>
      <dgm:spPr/>
    </dgm:pt>
    <dgm:pt modelId="{238D5EA1-788E-4436-8BA4-813A906C94B9}" type="pres">
      <dgm:prSet presAssocID="{5290BCFF-A1B6-47FA-BB4D-84BC3BE190BF}" presName="parentTextBox" presStyleLbl="node1" presStyleIdx="0" presStyleCnt="2"/>
      <dgm:spPr/>
    </dgm:pt>
    <dgm:pt modelId="{79A77EEE-DDBE-4D13-89C6-9A4AE4EC8E9A}" type="pres">
      <dgm:prSet presAssocID="{5FEDFB8D-6F44-4BEA-AF0C-CB9B9D1A3EB2}" presName="sp" presStyleCnt="0"/>
      <dgm:spPr/>
    </dgm:pt>
    <dgm:pt modelId="{2F17C164-A8B6-444E-967D-B760E4965950}" type="pres">
      <dgm:prSet presAssocID="{AFFA2AF9-F754-46B7-BD2F-C5963A11E990}" presName="arrowAndChildren" presStyleCnt="0"/>
      <dgm:spPr/>
    </dgm:pt>
    <dgm:pt modelId="{7A675537-ECE6-4808-B027-77FB024F66AC}" type="pres">
      <dgm:prSet presAssocID="{AFFA2AF9-F754-46B7-BD2F-C5963A11E990}" presName="parentTextArrow" presStyleLbl="node1" presStyleIdx="1" presStyleCnt="2"/>
      <dgm:spPr/>
    </dgm:pt>
  </dgm:ptLst>
  <dgm:cxnLst>
    <dgm:cxn modelId="{48542921-A8F3-465E-BF06-96B1DB67E96B}" type="presOf" srcId="{483F6267-CC3B-4D4F-AA4E-0D0CC24B31FA}" destId="{49E94B32-D2EA-4B60-92C0-C53FEF7B3FEB}" srcOrd="0" destOrd="0" presId="urn:microsoft.com/office/officeart/2005/8/layout/process4"/>
    <dgm:cxn modelId="{7FEA2929-2C68-497C-995D-8EAAE4657682}" type="presOf" srcId="{5290BCFF-A1B6-47FA-BB4D-84BC3BE190BF}" destId="{238D5EA1-788E-4436-8BA4-813A906C94B9}" srcOrd="0" destOrd="0" presId="urn:microsoft.com/office/officeart/2005/8/layout/process4"/>
    <dgm:cxn modelId="{87A44AA0-AB85-4BD9-A71D-7E8A75CFDA82}" type="presOf" srcId="{AFFA2AF9-F754-46B7-BD2F-C5963A11E990}" destId="{7A675537-ECE6-4808-B027-77FB024F66AC}" srcOrd="0" destOrd="0" presId="urn:microsoft.com/office/officeart/2005/8/layout/process4"/>
    <dgm:cxn modelId="{BC2C9CA2-439F-4D49-96A5-71B6861317ED}" srcId="{483F6267-CC3B-4D4F-AA4E-0D0CC24B31FA}" destId="{5290BCFF-A1B6-47FA-BB4D-84BC3BE190BF}" srcOrd="1" destOrd="0" parTransId="{11B7C75F-AD77-4B0A-9F5C-E1059B6A682E}" sibTransId="{6D465941-46B5-45F9-B4F8-D68F2CC3E0DA}"/>
    <dgm:cxn modelId="{D65061AA-B3B9-4AC9-B0F7-B2165139E86C}" srcId="{483F6267-CC3B-4D4F-AA4E-0D0CC24B31FA}" destId="{AFFA2AF9-F754-46B7-BD2F-C5963A11E990}" srcOrd="0" destOrd="0" parTransId="{C0B00A2F-811F-4EAD-B002-BCF20575C34D}" sibTransId="{5FEDFB8D-6F44-4BEA-AF0C-CB9B9D1A3EB2}"/>
    <dgm:cxn modelId="{BF7DE022-540A-4B73-8474-DD24F6942AD8}" type="presParOf" srcId="{49E94B32-D2EA-4B60-92C0-C53FEF7B3FEB}" destId="{28C73373-2923-4645-B8DF-7FA3C823772B}" srcOrd="0" destOrd="0" presId="urn:microsoft.com/office/officeart/2005/8/layout/process4"/>
    <dgm:cxn modelId="{F8F21704-E69B-4DE5-A4BE-CB4CFF538A8F}" type="presParOf" srcId="{28C73373-2923-4645-B8DF-7FA3C823772B}" destId="{238D5EA1-788E-4436-8BA4-813A906C94B9}" srcOrd="0" destOrd="0" presId="urn:microsoft.com/office/officeart/2005/8/layout/process4"/>
    <dgm:cxn modelId="{71C8AD4D-95A5-4F71-AAE8-EF14BA71625E}" type="presParOf" srcId="{49E94B32-D2EA-4B60-92C0-C53FEF7B3FEB}" destId="{79A77EEE-DDBE-4D13-89C6-9A4AE4EC8E9A}" srcOrd="1" destOrd="0" presId="urn:microsoft.com/office/officeart/2005/8/layout/process4"/>
    <dgm:cxn modelId="{4B062817-7177-4EC8-B432-383AADD8714F}" type="presParOf" srcId="{49E94B32-D2EA-4B60-92C0-C53FEF7B3FEB}" destId="{2F17C164-A8B6-444E-967D-B760E4965950}" srcOrd="2" destOrd="0" presId="urn:microsoft.com/office/officeart/2005/8/layout/process4"/>
    <dgm:cxn modelId="{172C9341-56C5-4FDD-A729-0B105BEFBB49}" type="presParOf" srcId="{2F17C164-A8B6-444E-967D-B760E4965950}" destId="{7A675537-ECE6-4808-B027-77FB024F66A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462B3-2A74-4888-9E6A-687D96B56FD7}">
      <dsp:nvSpPr>
        <dsp:cNvPr id="0" name=""/>
        <dsp:cNvSpPr/>
      </dsp:nvSpPr>
      <dsp:spPr>
        <a:xfrm>
          <a:off x="0" y="0"/>
          <a:ext cx="3286125" cy="4351338"/>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r>
            <a:rPr lang="en-GB" sz="2600" kern="1200"/>
            <a:t>Distinguish between a mass and a niche market </a:t>
          </a:r>
          <a:endParaRPr lang="en-US" sz="2600" kern="1200"/>
        </a:p>
      </dsp:txBody>
      <dsp:txXfrm>
        <a:off x="0" y="1653508"/>
        <a:ext cx="3286125" cy="2610802"/>
      </dsp:txXfrm>
    </dsp:sp>
    <dsp:sp modelId="{7D4C3AAB-BA5E-4690-B585-7768F4CA34F6}">
      <dsp:nvSpPr>
        <dsp:cNvPr id="0" name=""/>
        <dsp:cNvSpPr/>
      </dsp:nvSpPr>
      <dsp:spPr>
        <a:xfrm>
          <a:off x="990361" y="435133"/>
          <a:ext cx="1305401" cy="130540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81533" y="626305"/>
        <a:ext cx="923057" cy="923057"/>
      </dsp:txXfrm>
    </dsp:sp>
    <dsp:sp modelId="{7460C9D5-DAFF-4D48-923B-CC6A99DEC8F0}">
      <dsp:nvSpPr>
        <dsp:cNvPr id="0" name=""/>
        <dsp:cNvSpPr/>
      </dsp:nvSpPr>
      <dsp:spPr>
        <a:xfrm>
          <a:off x="0" y="4351266"/>
          <a:ext cx="3286125" cy="72"/>
        </a:xfrm>
        <a:prstGeom prst="rect">
          <a:avLst/>
        </a:prstGeom>
        <a:gradFill rotWithShape="0">
          <a:gsLst>
            <a:gs pos="0">
              <a:schemeClr val="accent2">
                <a:hueOff val="-291073"/>
                <a:satOff val="-16786"/>
                <a:lumOff val="1726"/>
                <a:alphaOff val="0"/>
                <a:satMod val="103000"/>
                <a:lumMod val="102000"/>
                <a:tint val="94000"/>
              </a:schemeClr>
            </a:gs>
            <a:gs pos="50000">
              <a:schemeClr val="accent2">
                <a:hueOff val="-291073"/>
                <a:satOff val="-16786"/>
                <a:lumOff val="1726"/>
                <a:alphaOff val="0"/>
                <a:satMod val="110000"/>
                <a:lumMod val="100000"/>
                <a:shade val="100000"/>
              </a:schemeClr>
            </a:gs>
            <a:gs pos="100000">
              <a:schemeClr val="accent2">
                <a:hueOff val="-291073"/>
                <a:satOff val="-16786"/>
                <a:lumOff val="1726"/>
                <a:alphaOff val="0"/>
                <a:lumMod val="99000"/>
                <a:satMod val="120000"/>
                <a:shade val="78000"/>
              </a:schemeClr>
            </a:gs>
          </a:gsLst>
          <a:lin ang="5400000" scaled="0"/>
        </a:gradFill>
        <a:ln w="6350" cap="flat" cmpd="sng" algn="ctr">
          <a:solidFill>
            <a:schemeClr val="accent2">
              <a:hueOff val="-291073"/>
              <a:satOff val="-16786"/>
              <a:lumOff val="172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E319D72-1BF0-46AA-BDEC-59364257DE47}">
      <dsp:nvSpPr>
        <dsp:cNvPr id="0" name=""/>
        <dsp:cNvSpPr/>
      </dsp:nvSpPr>
      <dsp:spPr>
        <a:xfrm>
          <a:off x="3614737" y="0"/>
          <a:ext cx="3286125" cy="4351338"/>
        </a:xfrm>
        <a:prstGeom prst="rect">
          <a:avLst/>
        </a:prstGeom>
        <a:solidFill>
          <a:schemeClr val="accent2">
            <a:tint val="40000"/>
            <a:alpha val="90000"/>
            <a:hueOff val="-424613"/>
            <a:satOff val="-37673"/>
            <a:lumOff val="-385"/>
            <a:alphaOff val="0"/>
          </a:schemeClr>
        </a:solidFill>
        <a:ln w="6350" cap="flat" cmpd="sng" algn="ctr">
          <a:solidFill>
            <a:schemeClr val="accent2">
              <a:tint val="40000"/>
              <a:alpha val="90000"/>
              <a:hueOff val="-424613"/>
              <a:satOff val="-37673"/>
              <a:lumOff val="-38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r>
            <a:rPr lang="en-GB" sz="2600" kern="1200"/>
            <a:t>Explain three uses of a market map </a:t>
          </a:r>
          <a:endParaRPr lang="en-US" sz="2600" kern="1200"/>
        </a:p>
      </dsp:txBody>
      <dsp:txXfrm>
        <a:off x="3614737" y="1653508"/>
        <a:ext cx="3286125" cy="2610802"/>
      </dsp:txXfrm>
    </dsp:sp>
    <dsp:sp modelId="{28255D92-C179-469E-B477-63B2FA5641F8}">
      <dsp:nvSpPr>
        <dsp:cNvPr id="0" name=""/>
        <dsp:cNvSpPr/>
      </dsp:nvSpPr>
      <dsp:spPr>
        <a:xfrm>
          <a:off x="4605099" y="435133"/>
          <a:ext cx="1305401" cy="1305401"/>
        </a:xfrm>
        <a:prstGeom prst="ellipse">
          <a:avLst/>
        </a:prstGeom>
        <a:gradFill rotWithShape="0">
          <a:gsLst>
            <a:gs pos="0">
              <a:schemeClr val="accent2">
                <a:hueOff val="-582145"/>
                <a:satOff val="-33571"/>
                <a:lumOff val="3451"/>
                <a:alphaOff val="0"/>
                <a:satMod val="103000"/>
                <a:lumMod val="102000"/>
                <a:tint val="94000"/>
              </a:schemeClr>
            </a:gs>
            <a:gs pos="50000">
              <a:schemeClr val="accent2">
                <a:hueOff val="-582145"/>
                <a:satOff val="-33571"/>
                <a:lumOff val="3451"/>
                <a:alphaOff val="0"/>
                <a:satMod val="110000"/>
                <a:lumMod val="100000"/>
                <a:shade val="100000"/>
              </a:schemeClr>
            </a:gs>
            <a:gs pos="100000">
              <a:schemeClr val="accent2">
                <a:hueOff val="-582145"/>
                <a:satOff val="-33571"/>
                <a:lumOff val="3451"/>
                <a:alphaOff val="0"/>
                <a:lumMod val="99000"/>
                <a:satMod val="120000"/>
                <a:shade val="78000"/>
              </a:schemeClr>
            </a:gs>
          </a:gsLst>
          <a:lin ang="5400000" scaled="0"/>
        </a:gradFill>
        <a:ln w="6350" cap="flat" cmpd="sng" algn="ctr">
          <a:solidFill>
            <a:schemeClr val="accent2">
              <a:hueOff val="-582145"/>
              <a:satOff val="-33571"/>
              <a:lumOff val="345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96271" y="626305"/>
        <a:ext cx="923057" cy="923057"/>
      </dsp:txXfrm>
    </dsp:sp>
    <dsp:sp modelId="{1966FB47-3918-4187-A4F5-67440DC912B4}">
      <dsp:nvSpPr>
        <dsp:cNvPr id="0" name=""/>
        <dsp:cNvSpPr/>
      </dsp:nvSpPr>
      <dsp:spPr>
        <a:xfrm>
          <a:off x="3614737" y="4351266"/>
          <a:ext cx="3286125" cy="72"/>
        </a:xfrm>
        <a:prstGeom prst="rect">
          <a:avLst/>
        </a:prstGeom>
        <a:gradFill rotWithShape="0">
          <a:gsLst>
            <a:gs pos="0">
              <a:schemeClr val="accent2">
                <a:hueOff val="-873218"/>
                <a:satOff val="-50357"/>
                <a:lumOff val="5177"/>
                <a:alphaOff val="0"/>
                <a:satMod val="103000"/>
                <a:lumMod val="102000"/>
                <a:tint val="94000"/>
              </a:schemeClr>
            </a:gs>
            <a:gs pos="50000">
              <a:schemeClr val="accent2">
                <a:hueOff val="-873218"/>
                <a:satOff val="-50357"/>
                <a:lumOff val="5177"/>
                <a:alphaOff val="0"/>
                <a:satMod val="110000"/>
                <a:lumMod val="100000"/>
                <a:shade val="100000"/>
              </a:schemeClr>
            </a:gs>
            <a:gs pos="100000">
              <a:schemeClr val="accent2">
                <a:hueOff val="-873218"/>
                <a:satOff val="-50357"/>
                <a:lumOff val="5177"/>
                <a:alphaOff val="0"/>
                <a:lumMod val="99000"/>
                <a:satMod val="120000"/>
                <a:shade val="78000"/>
              </a:schemeClr>
            </a:gs>
          </a:gsLst>
          <a:lin ang="5400000" scaled="0"/>
        </a:gradFill>
        <a:ln w="6350" cap="flat" cmpd="sng" algn="ctr">
          <a:solidFill>
            <a:schemeClr val="accent2">
              <a:hueOff val="-873218"/>
              <a:satOff val="-50357"/>
              <a:lumOff val="5177"/>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E6F8B6B-E66F-4BE8-87E9-AE5B6DB4B604}">
      <dsp:nvSpPr>
        <dsp:cNvPr id="0" name=""/>
        <dsp:cNvSpPr/>
      </dsp:nvSpPr>
      <dsp:spPr>
        <a:xfrm>
          <a:off x="7229475" y="0"/>
          <a:ext cx="3286125" cy="4351338"/>
        </a:xfrm>
        <a:prstGeom prst="rect">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r>
            <a:rPr lang="en-GB" sz="2600" kern="1200"/>
            <a:t>Identify three features of a good or service that could give it a competitive advantage. </a:t>
          </a:r>
          <a:endParaRPr lang="en-US" sz="2600" kern="1200"/>
        </a:p>
      </dsp:txBody>
      <dsp:txXfrm>
        <a:off x="7229475" y="1653508"/>
        <a:ext cx="3286125" cy="2610802"/>
      </dsp:txXfrm>
    </dsp:sp>
    <dsp:sp modelId="{D615E994-E12D-47D7-B107-6FAF477ACBC4}">
      <dsp:nvSpPr>
        <dsp:cNvPr id="0" name=""/>
        <dsp:cNvSpPr/>
      </dsp:nvSpPr>
      <dsp:spPr>
        <a:xfrm>
          <a:off x="8219836" y="435133"/>
          <a:ext cx="1305401" cy="1305401"/>
        </a:xfrm>
        <a:prstGeom prst="ellipse">
          <a:avLst/>
        </a:prstGeom>
        <a:gradFill rotWithShape="0">
          <a:gsLst>
            <a:gs pos="0">
              <a:schemeClr val="accent2">
                <a:hueOff val="-1164290"/>
                <a:satOff val="-67142"/>
                <a:lumOff val="6902"/>
                <a:alphaOff val="0"/>
                <a:satMod val="103000"/>
                <a:lumMod val="102000"/>
                <a:tint val="94000"/>
              </a:schemeClr>
            </a:gs>
            <a:gs pos="50000">
              <a:schemeClr val="accent2">
                <a:hueOff val="-1164290"/>
                <a:satOff val="-67142"/>
                <a:lumOff val="6902"/>
                <a:alphaOff val="0"/>
                <a:satMod val="110000"/>
                <a:lumMod val="100000"/>
                <a:shade val="100000"/>
              </a:schemeClr>
            </a:gs>
            <a:gs pos="100000">
              <a:schemeClr val="accent2">
                <a:hueOff val="-1164290"/>
                <a:satOff val="-67142"/>
                <a:lumOff val="6902"/>
                <a:alphaOff val="0"/>
                <a:lumMod val="99000"/>
                <a:satMod val="120000"/>
                <a:shade val="78000"/>
              </a:schemeClr>
            </a:gs>
          </a:gsLst>
          <a:lin ang="5400000" scaled="0"/>
        </a:gradFill>
        <a:ln w="6350" cap="flat" cmpd="sng" algn="ctr">
          <a:solidFill>
            <a:schemeClr val="accent2">
              <a:hueOff val="-1164290"/>
              <a:satOff val="-67142"/>
              <a:lumOff val="690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11008" y="626305"/>
        <a:ext cx="923057" cy="923057"/>
      </dsp:txXfrm>
    </dsp:sp>
    <dsp:sp modelId="{F28BA917-AAC7-4696-A76A-A07B1665535F}">
      <dsp:nvSpPr>
        <dsp:cNvPr id="0" name=""/>
        <dsp:cNvSpPr/>
      </dsp:nvSpPr>
      <dsp:spPr>
        <a:xfrm>
          <a:off x="7229475" y="4351266"/>
          <a:ext cx="3286125" cy="72"/>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6A2B7-AD8A-49AC-A647-545D25940BE2}">
      <dsp:nvSpPr>
        <dsp:cNvPr id="0" name=""/>
        <dsp:cNvSpPr/>
      </dsp:nvSpPr>
      <dsp:spPr>
        <a:xfrm>
          <a:off x="402550" y="1992"/>
          <a:ext cx="3034531" cy="18207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Commercial banks distribute funds from savers to borrowers in an efficient manner</a:t>
          </a:r>
          <a:endParaRPr lang="en-US" sz="2300" kern="1200"/>
        </a:p>
      </dsp:txBody>
      <dsp:txXfrm>
        <a:off x="402550" y="1992"/>
        <a:ext cx="3034531" cy="1820718"/>
      </dsp:txXfrm>
    </dsp:sp>
    <dsp:sp modelId="{00762782-FB51-4BAE-8812-22509DB766AE}">
      <dsp:nvSpPr>
        <dsp:cNvPr id="0" name=""/>
        <dsp:cNvSpPr/>
      </dsp:nvSpPr>
      <dsp:spPr>
        <a:xfrm>
          <a:off x="3740534" y="1992"/>
          <a:ext cx="3034531" cy="1820718"/>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This provides liquidity in an economy</a:t>
          </a:r>
          <a:endParaRPr lang="en-US" sz="2300" kern="1200"/>
        </a:p>
      </dsp:txBody>
      <dsp:txXfrm>
        <a:off x="3740534" y="1992"/>
        <a:ext cx="3034531" cy="1820718"/>
      </dsp:txXfrm>
    </dsp:sp>
    <dsp:sp modelId="{51A14800-8D91-4732-9185-1B549509C030}">
      <dsp:nvSpPr>
        <dsp:cNvPr id="0" name=""/>
        <dsp:cNvSpPr/>
      </dsp:nvSpPr>
      <dsp:spPr>
        <a:xfrm>
          <a:off x="7078518" y="1992"/>
          <a:ext cx="3034531" cy="1820718"/>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Consumers use banks as a safe store for their money and earn interest on their deposits</a:t>
          </a:r>
          <a:endParaRPr lang="en-US" sz="2300" kern="1200"/>
        </a:p>
      </dsp:txBody>
      <dsp:txXfrm>
        <a:off x="7078518" y="1992"/>
        <a:ext cx="3034531" cy="1820718"/>
      </dsp:txXfrm>
    </dsp:sp>
    <dsp:sp modelId="{A53E6ACE-FB73-47D4-B1F6-2F49B29C85FC}">
      <dsp:nvSpPr>
        <dsp:cNvPr id="0" name=""/>
        <dsp:cNvSpPr/>
      </dsp:nvSpPr>
      <dsp:spPr>
        <a:xfrm>
          <a:off x="402550" y="2126164"/>
          <a:ext cx="3034531" cy="1820718"/>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Banks lend this money to other consumers and firms</a:t>
          </a:r>
          <a:endParaRPr lang="en-US" sz="2300" kern="1200"/>
        </a:p>
      </dsp:txBody>
      <dsp:txXfrm>
        <a:off x="402550" y="2126164"/>
        <a:ext cx="3034531" cy="1820718"/>
      </dsp:txXfrm>
    </dsp:sp>
    <dsp:sp modelId="{627BC7E1-5D84-4ED8-885B-0EBDAEB93048}">
      <dsp:nvSpPr>
        <dsp:cNvPr id="0" name=""/>
        <dsp:cNvSpPr/>
      </dsp:nvSpPr>
      <dsp:spPr>
        <a:xfrm>
          <a:off x="3740534" y="2126164"/>
          <a:ext cx="3034531" cy="1820718"/>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This creates demand in the economy</a:t>
          </a:r>
          <a:endParaRPr lang="en-US" sz="2300" kern="1200"/>
        </a:p>
      </dsp:txBody>
      <dsp:txXfrm>
        <a:off x="3740534" y="2126164"/>
        <a:ext cx="3034531" cy="1820718"/>
      </dsp:txXfrm>
    </dsp:sp>
    <dsp:sp modelId="{14760DD3-DAC1-4006-B0E6-3DC0CF431ABD}">
      <dsp:nvSpPr>
        <dsp:cNvPr id="0" name=""/>
        <dsp:cNvSpPr/>
      </dsp:nvSpPr>
      <dsp:spPr>
        <a:xfrm>
          <a:off x="7078518" y="2126164"/>
          <a:ext cx="3034531" cy="1820718"/>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It also provides firms with the finance required for capital investment</a:t>
          </a:r>
          <a:endParaRPr lang="en-US" sz="2300" kern="1200"/>
        </a:p>
      </dsp:txBody>
      <dsp:txXfrm>
        <a:off x="7078518" y="2126164"/>
        <a:ext cx="3034531" cy="18207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D5EA1-788E-4436-8BA4-813A906C94B9}">
      <dsp:nvSpPr>
        <dsp:cNvPr id="0" name=""/>
        <dsp:cNvSpPr/>
      </dsp:nvSpPr>
      <dsp:spPr>
        <a:xfrm>
          <a:off x="0" y="2383355"/>
          <a:ext cx="10515600" cy="15637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GB" sz="2700" kern="1200"/>
            <a:t>This helps to ensure the smooth operation of the price mechanism.</a:t>
          </a:r>
          <a:endParaRPr lang="en-US" sz="2700" kern="1200"/>
        </a:p>
      </dsp:txBody>
      <dsp:txXfrm>
        <a:off x="0" y="2383355"/>
        <a:ext cx="10515600" cy="1563739"/>
      </dsp:txXfrm>
    </dsp:sp>
    <dsp:sp modelId="{7A675537-ECE6-4808-B027-77FB024F66AC}">
      <dsp:nvSpPr>
        <dsp:cNvPr id="0" name=""/>
        <dsp:cNvSpPr/>
      </dsp:nvSpPr>
      <dsp:spPr>
        <a:xfrm rot="10800000">
          <a:off x="0" y="1780"/>
          <a:ext cx="10515600" cy="2405031"/>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GB" sz="2700" b="1" kern="1200"/>
            <a:t>Commercial banks</a:t>
          </a:r>
          <a:r>
            <a:rPr lang="en-GB" sz="2700" kern="1200"/>
            <a:t> are ones that offer general services to the public and firms. They provide </a:t>
          </a:r>
          <a:r>
            <a:rPr lang="en-GB" sz="2700" b="1" kern="1200"/>
            <a:t>liquidity</a:t>
          </a:r>
          <a:r>
            <a:rPr lang="en-GB" sz="2700" kern="1200"/>
            <a:t> to the economy, ensuring that individuals and firms can access finance. </a:t>
          </a:r>
          <a:endParaRPr lang="en-US" sz="2700" kern="1200"/>
        </a:p>
      </dsp:txBody>
      <dsp:txXfrm rot="10800000">
        <a:off x="0" y="1780"/>
        <a:ext cx="10515600" cy="1562717"/>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7064A1-4F11-4A76-AED8-86BF3C5DF739}" type="datetimeFigureOut">
              <a:t>3/17/2025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A81D3D-F254-4A2F-9A33-CC930420CCF3}" type="slidenum">
              <a:t>‹#›</a:t>
            </a:fld>
            <a:endParaRPr lang="en-US"/>
          </a:p>
        </p:txBody>
      </p:sp>
    </p:spTree>
    <p:extLst>
      <p:ext uri="{BB962C8B-B14F-4D97-AF65-F5344CB8AC3E}">
        <p14:creationId xmlns:p14="http://schemas.microsoft.com/office/powerpoint/2010/main" val="3877420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C,C,D,D</a:t>
            </a:r>
          </a:p>
        </p:txBody>
      </p:sp>
      <p:sp>
        <p:nvSpPr>
          <p:cNvPr id="4" name="Slide Number Placeholder 3"/>
          <p:cNvSpPr>
            <a:spLocks noGrp="1"/>
          </p:cNvSpPr>
          <p:nvPr>
            <p:ph type="sldNum" sz="quarter" idx="5"/>
          </p:nvPr>
        </p:nvSpPr>
        <p:spPr/>
        <p:txBody>
          <a:bodyPr/>
          <a:lstStyle/>
          <a:p>
            <a:fld id="{78A81D3D-F254-4A2F-9A33-CC930420CCF3}" type="slidenum">
              <a:t>17</a:t>
            </a:fld>
            <a:endParaRPr lang="en-US"/>
          </a:p>
        </p:txBody>
      </p:sp>
    </p:spTree>
    <p:extLst>
      <p:ext uri="{BB962C8B-B14F-4D97-AF65-F5344CB8AC3E}">
        <p14:creationId xmlns:p14="http://schemas.microsoft.com/office/powerpoint/2010/main" val="2839959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2284" y="2219498"/>
            <a:ext cx="10621516" cy="4023360"/>
          </a:xfrm>
          <a:noFill/>
          <a:ln w="76200">
            <a:noFill/>
          </a:ln>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Title 6"/>
          <p:cNvSpPr>
            <a:spLocks noGrp="1"/>
          </p:cNvSpPr>
          <p:nvPr>
            <p:ph type="title"/>
          </p:nvPr>
        </p:nvSpPr>
        <p:spPr>
          <a:xfrm>
            <a:off x="732284" y="415002"/>
            <a:ext cx="10621516" cy="1325563"/>
          </a:xfrm>
          <a:ln w="76200">
            <a:noFill/>
          </a:ln>
        </p:spPr>
        <p:txBody>
          <a:bodyPr/>
          <a:lstStyle/>
          <a:p>
            <a:r>
              <a:rPr lang="en-US"/>
              <a:t>Click to edit Master title style</a:t>
            </a:r>
            <a:endParaRPr lang="en-GB"/>
          </a:p>
        </p:txBody>
      </p:sp>
    </p:spTree>
    <p:extLst>
      <p:ext uri="{BB962C8B-B14F-4D97-AF65-F5344CB8AC3E}">
        <p14:creationId xmlns:p14="http://schemas.microsoft.com/office/powerpoint/2010/main" val="139493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B3A1323-8D79-1946-B0D7-40001CF92E9D}"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36994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9833" y="365125"/>
            <a:ext cx="106139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739833" y="2053243"/>
            <a:ext cx="10613967" cy="412371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22185336"/>
      </p:ext>
    </p:extLst>
  </p:cSld>
  <p:clrMap bg1="lt1" tx1="dk1" bg2="lt2" tx2="dk2" accent1="accent1" accent2="accent2" accent3="accent3" accent4="accent4" accent5="accent5" accent6="accent6" hlink="hlink" folHlink="folHlink"/>
  <p:sldLayoutIdLst>
    <p:sldLayoutId id="2147483668" r:id="rId1"/>
    <p:sldLayoutId id="214748368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www.exampaperspractice.co.uk/" TargetMode="External"/><Relationship Id="rId4" Type="http://schemas.openxmlformats.org/officeDocument/2006/relationships/diagramLayout" Target="../diagrams/layout1.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hyperlink" Target="http://www.exampaperspractice.co.uk/"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hyperlink" Target="http://www.exampaperspractice.co.u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https://www.youtube.com/embed/D--q6OVHJbQ?list=PLslyOrpjJ0z2H8B-ZjGgFjNCZHcHqASmr" TargetMode="External"/><Relationship Id="rId6" Type="http://schemas.openxmlformats.org/officeDocument/2006/relationships/hyperlink" Target="http://www.exampaperspractice.co.uk/"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200" y="1383527"/>
            <a:ext cx="6117158" cy="4175166"/>
          </a:xfrm>
        </p:spPr>
        <p:txBody>
          <a:bodyPr vert="horz" lIns="91440" tIns="45720" rIns="91440" bIns="45720" rtlCol="0" anchor="ctr">
            <a:normAutofit/>
          </a:bodyPr>
          <a:lstStyle/>
          <a:p>
            <a:pPr algn="r"/>
            <a:r>
              <a:rPr lang="en-US" sz="7400" kern="1200">
                <a:solidFill>
                  <a:schemeClr val="tx1"/>
                </a:solidFill>
                <a:latin typeface="+mj-lt"/>
                <a:ea typeface="+mj-ea"/>
                <a:cs typeface="+mj-cs"/>
              </a:rPr>
              <a:t>1.4.1 The Role of Banks in the Economy</a:t>
            </a:r>
          </a:p>
        </p:txBody>
      </p:sp>
      <p:cxnSp>
        <p:nvCxnSpPr>
          <p:cNvPr id="18" name="Straight Connector 17">
            <a:extLst>
              <a:ext uri="{FF2B5EF4-FFF2-40B4-BE49-F238E27FC236}">
                <a16:creationId xmlns:a16="http://schemas.microsoft.com/office/drawing/2014/main" id="{BDF0D3DE-EC74-4C9F-AFA1-DC5CE5236B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CFEFA26-5102-0E42-FACA-36CCB646CBED}"/>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4" name="Picture 3">
            <a:extLst>
              <a:ext uri="{FF2B5EF4-FFF2-40B4-BE49-F238E27FC236}">
                <a16:creationId xmlns:a16="http://schemas.microsoft.com/office/drawing/2014/main" id="{92431CEC-6AF6-A32A-1CE7-EA9AA75BB40F}"/>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5" name="Footer Placeholder 2">
            <a:extLst>
              <a:ext uri="{FF2B5EF4-FFF2-40B4-BE49-F238E27FC236}">
                <a16:creationId xmlns:a16="http://schemas.microsoft.com/office/drawing/2014/main" id="{FA88D44C-167E-B58D-C053-5AC5448F922F}"/>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F49EDA2-56A9-D6E6-1AEE-D19B5B55C560}"/>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841487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title"/>
          </p:nvPr>
        </p:nvSpPr>
        <p:spPr>
          <a:xfrm>
            <a:off x="640080" y="1243013"/>
            <a:ext cx="3855720" cy="4371974"/>
          </a:xfrm>
        </p:spPr>
        <p:txBody>
          <a:bodyPr>
            <a:normAutofit/>
          </a:bodyPr>
          <a:lstStyle/>
          <a:p>
            <a:r>
              <a:rPr lang="en-GB" sz="3600">
                <a:solidFill>
                  <a:schemeClr val="tx2"/>
                </a:solidFill>
              </a:rPr>
              <a:t>Interest rates</a:t>
            </a:r>
          </a:p>
        </p:txBody>
      </p:sp>
      <p:sp>
        <p:nvSpPr>
          <p:cNvPr id="17" name="Content Placeholder 2"/>
          <p:cNvSpPr>
            <a:spLocks noGrp="1"/>
          </p:cNvSpPr>
          <p:nvPr>
            <p:ph idx="1"/>
          </p:nvPr>
        </p:nvSpPr>
        <p:spPr>
          <a:xfrm>
            <a:off x="6172200" y="804672"/>
            <a:ext cx="5221224" cy="5230368"/>
          </a:xfrm>
        </p:spPr>
        <p:txBody>
          <a:bodyPr anchor="ctr">
            <a:normAutofit/>
          </a:bodyPr>
          <a:lstStyle/>
          <a:p>
            <a:r>
              <a:rPr lang="en-GB" sz="1800">
                <a:solidFill>
                  <a:schemeClr val="tx2"/>
                </a:solidFill>
              </a:rPr>
              <a:t>The interest rate is the price of money</a:t>
            </a:r>
          </a:p>
          <a:p>
            <a:pPr lvl="1"/>
            <a:r>
              <a:rPr lang="en-GB" sz="1800">
                <a:solidFill>
                  <a:schemeClr val="tx2"/>
                </a:solidFill>
              </a:rPr>
              <a:t>the cost of borrowing or</a:t>
            </a:r>
          </a:p>
          <a:p>
            <a:pPr lvl="1"/>
            <a:r>
              <a:rPr lang="en-GB" sz="1800">
                <a:solidFill>
                  <a:schemeClr val="tx2"/>
                </a:solidFill>
              </a:rPr>
              <a:t>the reward for saving money  </a:t>
            </a:r>
          </a:p>
          <a:p>
            <a:pPr lvl="1"/>
            <a:endParaRPr lang="en-GB" sz="1800">
              <a:solidFill>
                <a:schemeClr val="tx2"/>
              </a:solidFill>
            </a:endParaRPr>
          </a:p>
          <a:p>
            <a:r>
              <a:rPr lang="en-GB" sz="1800">
                <a:solidFill>
                  <a:schemeClr val="tx2"/>
                </a:solidFill>
              </a:rPr>
              <a:t>If I buy a can of Coca-Cola it might cost me 70p.  If I buy (borrow) £1 000 from the bank for one year it might cost me £50 for the right to do so.  </a:t>
            </a:r>
          </a:p>
          <a:p>
            <a:pPr lvl="1"/>
            <a:r>
              <a:rPr lang="en-GB" sz="1800">
                <a:solidFill>
                  <a:schemeClr val="tx2"/>
                </a:solidFill>
              </a:rPr>
              <a:t>So the price of borrowing £1 000 would be £50 or 5%</a:t>
            </a:r>
          </a:p>
          <a:p>
            <a:pPr lvl="1"/>
            <a:r>
              <a:rPr lang="en-GB" sz="1800">
                <a:solidFill>
                  <a:schemeClr val="tx2"/>
                </a:solidFill>
              </a:rPr>
              <a:t>This 5% is my interest rate</a:t>
            </a:r>
          </a:p>
        </p:txBody>
      </p:sp>
      <p:pic>
        <p:nvPicPr>
          <p:cNvPr id="3" name="Picture 2">
            <a:extLst>
              <a:ext uri="{FF2B5EF4-FFF2-40B4-BE49-F238E27FC236}">
                <a16:creationId xmlns:a16="http://schemas.microsoft.com/office/drawing/2014/main" id="{99CC2C8E-B9C4-56D8-DAFF-585B141C7EBA}"/>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4" name="Picture 3">
            <a:extLst>
              <a:ext uri="{FF2B5EF4-FFF2-40B4-BE49-F238E27FC236}">
                <a16:creationId xmlns:a16="http://schemas.microsoft.com/office/drawing/2014/main" id="{75CD11BE-AE7D-32F3-24A0-2A85E1407A80}"/>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5" name="Footer Placeholder 2">
            <a:extLst>
              <a:ext uri="{FF2B5EF4-FFF2-40B4-BE49-F238E27FC236}">
                <a16:creationId xmlns:a16="http://schemas.microsoft.com/office/drawing/2014/main" id="{AB5784AF-2AB1-75DF-C40E-84A09B4B3F95}"/>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D46F9B6-AE1F-7983-5CCA-5AAA40DCB7B0}"/>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892199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5240" y="1050595"/>
            <a:ext cx="8074815" cy="1618489"/>
          </a:xfrm>
        </p:spPr>
        <p:txBody>
          <a:bodyPr anchor="ctr">
            <a:normAutofit/>
          </a:bodyPr>
          <a:lstStyle/>
          <a:p>
            <a:r>
              <a:rPr lang="en-GB" sz="7200"/>
              <a:t>Interest rates</a:t>
            </a:r>
          </a:p>
        </p:txBody>
      </p:sp>
      <p:sp>
        <p:nvSpPr>
          <p:cNvPr id="3" name="Content Placeholder 2"/>
          <p:cNvSpPr>
            <a:spLocks noGrp="1"/>
          </p:cNvSpPr>
          <p:nvPr>
            <p:ph idx="1"/>
          </p:nvPr>
        </p:nvSpPr>
        <p:spPr>
          <a:xfrm>
            <a:off x="1285240" y="2969469"/>
            <a:ext cx="8074815" cy="2800395"/>
          </a:xfrm>
        </p:spPr>
        <p:txBody>
          <a:bodyPr anchor="t">
            <a:normAutofit/>
          </a:bodyPr>
          <a:lstStyle/>
          <a:p>
            <a:r>
              <a:rPr lang="en-GB" sz="1700"/>
              <a:t>Changes to interest rates will affect the demand for goods and services</a:t>
            </a:r>
          </a:p>
          <a:p>
            <a:pPr lvl="1"/>
            <a:r>
              <a:rPr lang="en-GB" sz="1700"/>
              <a:t>Consumers may buy on credit e.g. hire purchase, loan or credit card</a:t>
            </a:r>
          </a:p>
          <a:p>
            <a:pPr lvl="2"/>
            <a:r>
              <a:rPr lang="en-GB" sz="1700"/>
              <a:t>Interest rates will affect the attractiveness of borrowing money &gt; change in demand</a:t>
            </a:r>
          </a:p>
          <a:p>
            <a:r>
              <a:rPr lang="en-GB" sz="1700"/>
              <a:t>Consumers will receive interest on their savings</a:t>
            </a:r>
          </a:p>
          <a:p>
            <a:pPr lvl="1"/>
            <a:r>
              <a:rPr lang="en-GB" sz="1700"/>
              <a:t>If interest rates are high consumers may be tempted to save rather than spend</a:t>
            </a:r>
          </a:p>
          <a:p>
            <a:r>
              <a:rPr lang="en-GB" sz="1700"/>
              <a:t>Higher interest rates will mean that consumers who already have loans will have less disposable income </a:t>
            </a:r>
          </a:p>
          <a:p>
            <a:pPr lvl="1"/>
            <a:r>
              <a:rPr lang="en-GB" sz="1700"/>
              <a:t>e.g. higher mortgage repayments &gt; a fall in demand for other products</a:t>
            </a:r>
          </a:p>
          <a:p>
            <a:endParaRPr lang="en-GB" sz="1700"/>
          </a:p>
        </p:txBody>
      </p:sp>
      <p:pic>
        <p:nvPicPr>
          <p:cNvPr id="4" name="Picture 3">
            <a:extLst>
              <a:ext uri="{FF2B5EF4-FFF2-40B4-BE49-F238E27FC236}">
                <a16:creationId xmlns:a16="http://schemas.microsoft.com/office/drawing/2014/main" id="{B8747E2B-38B6-F8A1-2D09-14B6B5843035}"/>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5" name="Picture 4">
            <a:extLst>
              <a:ext uri="{FF2B5EF4-FFF2-40B4-BE49-F238E27FC236}">
                <a16:creationId xmlns:a16="http://schemas.microsoft.com/office/drawing/2014/main" id="{C0A91257-1B5D-AADF-A72C-05EDBB3C1452}"/>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600FE6E7-1FBD-F937-9D6B-A3ACE94283D2}"/>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C504CBD-F4E1-EEA9-97F3-A3B298520AAD}"/>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726663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anchor="b">
            <a:normAutofit/>
          </a:bodyPr>
          <a:lstStyle/>
          <a:p>
            <a:r>
              <a:rPr lang="en-GB" sz="5400"/>
              <a:t>Interest rates and collateral</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0080" y="2872899"/>
            <a:ext cx="4243589" cy="3320668"/>
          </a:xfrm>
        </p:spPr>
        <p:txBody>
          <a:bodyPr>
            <a:normAutofit/>
          </a:bodyPr>
          <a:lstStyle/>
          <a:p>
            <a:r>
              <a:rPr lang="en-GB" sz="1400"/>
              <a:t>Banks will often ask for collateral as security against a loan</a:t>
            </a:r>
          </a:p>
          <a:p>
            <a:r>
              <a:rPr lang="en-GB" sz="1400"/>
              <a:t>This will normally be in the form of property but it could also be other assets e.g. vehicles</a:t>
            </a:r>
          </a:p>
          <a:p>
            <a:r>
              <a:rPr lang="en-GB" sz="1400"/>
              <a:t>If the borrower fails to repay the loan then the bank can seize the collateral in order to recover its losses</a:t>
            </a:r>
          </a:p>
          <a:p>
            <a:r>
              <a:rPr lang="en-GB" sz="1400"/>
              <a:t>Collateral is likely to mean lower interest rates for the borrower</a:t>
            </a:r>
          </a:p>
          <a:p>
            <a:r>
              <a:rPr lang="en-GB" sz="1400"/>
              <a:t>This is sometimes seen when banks repossess houses when borrowers fail to repay their monthly mortgage payments</a:t>
            </a:r>
          </a:p>
          <a:p>
            <a:r>
              <a:rPr lang="en-GB" sz="1400"/>
              <a:t>Unsecured loans have higher interest rates because they do not include collateral as security</a:t>
            </a:r>
          </a:p>
        </p:txBody>
      </p:sp>
      <p:pic>
        <p:nvPicPr>
          <p:cNvPr id="5" name="Picture 4" descr="Graph on document with pen">
            <a:extLst>
              <a:ext uri="{FF2B5EF4-FFF2-40B4-BE49-F238E27FC236}">
                <a16:creationId xmlns:a16="http://schemas.microsoft.com/office/drawing/2014/main" id="{27C77EF0-209D-DDF7-A798-CAF101BFB3B8}"/>
              </a:ext>
            </a:extLst>
          </p:cNvPr>
          <p:cNvPicPr>
            <a:picLocks noChangeAspect="1"/>
          </p:cNvPicPr>
          <p:nvPr/>
        </p:nvPicPr>
        <p:blipFill rotWithShape="1">
          <a:blip r:embed="rId2"/>
          <a:srcRect l="23599" r="9547" b="-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3">
            <a:extLst>
              <a:ext uri="{FF2B5EF4-FFF2-40B4-BE49-F238E27FC236}">
                <a16:creationId xmlns:a16="http://schemas.microsoft.com/office/drawing/2014/main" id="{294FA559-05C1-090E-2F8A-7D698FAE5387}"/>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6" name="Picture 5">
            <a:extLst>
              <a:ext uri="{FF2B5EF4-FFF2-40B4-BE49-F238E27FC236}">
                <a16:creationId xmlns:a16="http://schemas.microsoft.com/office/drawing/2014/main" id="{37D19B55-AF6B-DB21-5F4E-1A6EF01E2964}"/>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EC114957-9EE0-E76D-B0EB-85453501F2FC}"/>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B2096DD-7D74-5BD5-B011-C8502B793931}"/>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4071507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1" y="365125"/>
            <a:ext cx="5251316" cy="1807305"/>
          </a:xfrm>
        </p:spPr>
        <p:txBody>
          <a:bodyPr vert="horz" lIns="91440" tIns="45720" rIns="91440" bIns="45720" rtlCol="0" anchor="ctr">
            <a:normAutofit/>
          </a:bodyPr>
          <a:lstStyle/>
          <a:p>
            <a:r>
              <a:rPr lang="en-US" sz="4100"/>
              <a:t>How do interest rates effect consumer spending?</a:t>
            </a:r>
          </a:p>
        </p:txBody>
      </p:sp>
      <p:sp>
        <p:nvSpPr>
          <p:cNvPr id="4" name="Rounded Rectangle 3"/>
          <p:cNvSpPr/>
          <p:nvPr/>
        </p:nvSpPr>
        <p:spPr>
          <a:xfrm>
            <a:off x="838200" y="2333297"/>
            <a:ext cx="4619621" cy="3843666"/>
          </a:xfrm>
          <a:prstGeom prst="roundRect">
            <a:avLst/>
          </a:prstGeom>
        </p:spPr>
        <p:txBody>
          <a:bodyPr vert="horz" lIns="91440" tIns="45720" rIns="91440" bIns="45720" rtlCol="0" anchor="t">
            <a:normAutofit lnSpcReduction="10000"/>
          </a:bodyPr>
          <a:lstStyle/>
          <a:p>
            <a:pPr defTabSz="914400">
              <a:lnSpc>
                <a:spcPct val="90000"/>
              </a:lnSpc>
              <a:spcAft>
                <a:spcPts val="600"/>
              </a:spcAft>
              <a:defRPr/>
            </a:pPr>
            <a:r>
              <a:rPr kumimoji="0" lang="en-US" sz="1900" b="0" i="0" u="none" strike="noStrike" cap="none" spc="0" normalizeH="0" baseline="0" noProof="0" dirty="0">
                <a:ln>
                  <a:noFill/>
                </a:ln>
                <a:effectLst/>
                <a:uLnTx/>
                <a:uFillTx/>
              </a:rPr>
              <a:t>Look at the items of expenditure below.</a:t>
            </a:r>
            <a:r>
              <a:rPr lang="en-US" sz="1900" dirty="0"/>
              <a:t> </a:t>
            </a:r>
            <a:r>
              <a:rPr kumimoji="0" lang="en-US" sz="1900" b="0" i="0" u="none" strike="noStrike" cap="none" spc="0" normalizeH="0" baseline="0" noProof="0" dirty="0">
                <a:ln>
                  <a:noFill/>
                </a:ln>
                <a:effectLst/>
                <a:uLnTx/>
                <a:uFillTx/>
              </a:rPr>
              <a:t> Rank these in an order to show how likely it is demand will fall for them if interest rates go up.</a:t>
            </a:r>
            <a:r>
              <a:rPr lang="en-US" sz="1900" dirty="0"/>
              <a:t> </a:t>
            </a:r>
            <a:r>
              <a:rPr kumimoji="0" lang="en-US" sz="1900" b="0" i="0" u="none" strike="noStrike" cap="none" spc="0" normalizeH="0" baseline="0" noProof="0" dirty="0">
                <a:ln>
                  <a:noFill/>
                </a:ln>
                <a:effectLst/>
                <a:uLnTx/>
                <a:uFillTx/>
              </a:rPr>
              <a:t> Justify your ranking.</a:t>
            </a:r>
          </a:p>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endParaRPr kumimoji="0" lang="en-US" sz="1900" b="0" i="0" u="none" strike="noStrike" cap="none" spc="0" normalizeH="0" baseline="0" noProof="0" dirty="0">
              <a:ln>
                <a:noFill/>
              </a:ln>
              <a:effectLst/>
              <a:uLnTx/>
              <a:uFillTx/>
            </a:endParaRPr>
          </a:p>
          <a:p>
            <a:pPr marL="342900" indent="-342900" defTabSz="914400">
              <a:lnSpc>
                <a:spcPct val="90000"/>
              </a:lnSpc>
              <a:spcAft>
                <a:spcPts val="600"/>
              </a:spcAft>
              <a:buFont typeface="Arial"/>
              <a:buChar char="•"/>
              <a:defRPr/>
            </a:pPr>
            <a:r>
              <a:rPr kumimoji="0" lang="en-US" sz="1900" b="0" i="0" u="none" strike="noStrike" cap="none" spc="0" normalizeH="0" baseline="0" noProof="0" dirty="0">
                <a:ln>
                  <a:noFill/>
                </a:ln>
                <a:solidFill>
                  <a:srgbClr val="FF0000"/>
                </a:solidFill>
                <a:effectLst/>
                <a:uLnTx/>
                <a:uFillTx/>
              </a:rPr>
              <a:t>Milk, cigarettes, daily newspaper,</a:t>
            </a:r>
            <a:r>
              <a:rPr lang="en-US" sz="1900" dirty="0">
                <a:solidFill>
                  <a:srgbClr val="FF0000"/>
                </a:solidFill>
              </a:rPr>
              <a:t> </a:t>
            </a:r>
            <a:r>
              <a:rPr kumimoji="0" lang="en-US" sz="1900" b="0" i="0" u="none" strike="noStrike" cap="none" spc="0" normalizeH="0" baseline="0" noProof="0" dirty="0">
                <a:ln>
                  <a:noFill/>
                </a:ln>
                <a:solidFill>
                  <a:srgbClr val="FF0000"/>
                </a:solidFill>
                <a:effectLst/>
                <a:uLnTx/>
                <a:uFillTx/>
              </a:rPr>
              <a:t> freezer,</a:t>
            </a:r>
            <a:r>
              <a:rPr lang="en-US" sz="1900" dirty="0">
                <a:solidFill>
                  <a:srgbClr val="FF0000"/>
                </a:solidFill>
              </a:rPr>
              <a:t> </a:t>
            </a:r>
            <a:r>
              <a:rPr kumimoji="0" lang="en-US" sz="1900" b="0" i="0" u="none" strike="noStrike" cap="none" spc="0" normalizeH="0" baseline="0" noProof="0" dirty="0">
                <a:ln>
                  <a:noFill/>
                </a:ln>
                <a:solidFill>
                  <a:srgbClr val="FF0000"/>
                </a:solidFill>
                <a:effectLst/>
                <a:uLnTx/>
                <a:uFillTx/>
              </a:rPr>
              <a:t> petrol,</a:t>
            </a:r>
            <a:r>
              <a:rPr lang="en-US" sz="1900" dirty="0">
                <a:solidFill>
                  <a:srgbClr val="FF0000"/>
                </a:solidFill>
              </a:rPr>
              <a:t> </a:t>
            </a:r>
            <a:r>
              <a:rPr kumimoji="0" lang="en-US" sz="1900" b="0" i="0" u="none" strike="noStrike" cap="none" spc="0" normalizeH="0" baseline="0" noProof="0" dirty="0">
                <a:ln>
                  <a:noFill/>
                </a:ln>
                <a:solidFill>
                  <a:srgbClr val="FF0000"/>
                </a:solidFill>
                <a:effectLst/>
                <a:uLnTx/>
                <a:uFillTx/>
              </a:rPr>
              <a:t> cinema tickets,</a:t>
            </a:r>
            <a:r>
              <a:rPr lang="en-US" sz="1900" dirty="0">
                <a:solidFill>
                  <a:srgbClr val="FF0000"/>
                </a:solidFill>
              </a:rPr>
              <a:t> </a:t>
            </a:r>
            <a:r>
              <a:rPr kumimoji="0" lang="en-US" sz="1900" b="0" i="0" u="none" strike="noStrike" cap="none" spc="0" normalizeH="0" baseline="0" noProof="0" dirty="0">
                <a:ln>
                  <a:noFill/>
                </a:ln>
                <a:solidFill>
                  <a:srgbClr val="FF0000"/>
                </a:solidFill>
                <a:effectLst/>
                <a:uLnTx/>
                <a:uFillTx/>
              </a:rPr>
              <a:t> restaurant meal, new car,</a:t>
            </a:r>
            <a:r>
              <a:rPr lang="en-US" sz="1900" dirty="0">
                <a:solidFill>
                  <a:srgbClr val="FF0000"/>
                </a:solidFill>
              </a:rPr>
              <a:t> </a:t>
            </a:r>
            <a:r>
              <a:rPr kumimoji="0" lang="en-US" sz="1900" b="0" i="0" u="none" strike="noStrike" cap="none" spc="0" normalizeH="0" baseline="0" noProof="0" dirty="0">
                <a:ln>
                  <a:noFill/>
                </a:ln>
                <a:solidFill>
                  <a:srgbClr val="FF0000"/>
                </a:solidFill>
                <a:effectLst/>
                <a:uLnTx/>
                <a:uFillTx/>
              </a:rPr>
              <a:t> school shoes,</a:t>
            </a:r>
            <a:r>
              <a:rPr lang="en-US" sz="1900" dirty="0">
                <a:solidFill>
                  <a:srgbClr val="FF0000"/>
                </a:solidFill>
              </a:rPr>
              <a:t> </a:t>
            </a:r>
            <a:r>
              <a:rPr kumimoji="0" lang="en-US" sz="1900" b="0" i="0" u="none" strike="noStrike" cap="none" spc="0" normalizeH="0" baseline="0" noProof="0" dirty="0">
                <a:ln>
                  <a:noFill/>
                </a:ln>
                <a:solidFill>
                  <a:srgbClr val="FF0000"/>
                </a:solidFill>
                <a:effectLst/>
                <a:uLnTx/>
                <a:uFillTx/>
              </a:rPr>
              <a:t> designer jacket, gym membership,</a:t>
            </a:r>
            <a:r>
              <a:rPr lang="en-US" sz="1900" dirty="0">
                <a:solidFill>
                  <a:srgbClr val="FF0000"/>
                </a:solidFill>
              </a:rPr>
              <a:t> </a:t>
            </a:r>
            <a:r>
              <a:rPr kumimoji="0" lang="en-US" sz="1900" b="0" i="0" u="none" strike="noStrike" cap="none" spc="0" normalizeH="0" baseline="0" noProof="0" dirty="0">
                <a:ln>
                  <a:noFill/>
                </a:ln>
                <a:solidFill>
                  <a:srgbClr val="FF0000"/>
                </a:solidFill>
                <a:effectLst/>
                <a:uLnTx/>
                <a:uFillTx/>
              </a:rPr>
              <a:t> packet of crisps,</a:t>
            </a:r>
            <a:r>
              <a:rPr lang="en-US" sz="1900" dirty="0">
                <a:solidFill>
                  <a:srgbClr val="FF0000"/>
                </a:solidFill>
              </a:rPr>
              <a:t> </a:t>
            </a:r>
            <a:r>
              <a:rPr kumimoji="0" lang="en-US" sz="1900" b="0" i="0" u="none" strike="noStrike" cap="none" spc="0" normalizeH="0" baseline="0" noProof="0" dirty="0">
                <a:ln>
                  <a:noFill/>
                </a:ln>
                <a:solidFill>
                  <a:srgbClr val="FF0000"/>
                </a:solidFill>
                <a:effectLst/>
                <a:uLnTx/>
                <a:uFillTx/>
              </a:rPr>
              <a:t> sofa, light bulbs,</a:t>
            </a:r>
            <a:r>
              <a:rPr lang="en-US" sz="1900" dirty="0">
                <a:solidFill>
                  <a:srgbClr val="FF0000"/>
                </a:solidFill>
              </a:rPr>
              <a:t> </a:t>
            </a:r>
            <a:r>
              <a:rPr kumimoji="0" lang="en-US" sz="1900" b="0" i="0" u="none" strike="noStrike" cap="none" spc="0" normalizeH="0" baseline="0" noProof="0" dirty="0">
                <a:ln>
                  <a:noFill/>
                </a:ln>
                <a:solidFill>
                  <a:srgbClr val="FF0000"/>
                </a:solidFill>
                <a:effectLst/>
                <a:uLnTx/>
                <a:uFillTx/>
              </a:rPr>
              <a:t> organic vegetables,</a:t>
            </a:r>
            <a:r>
              <a:rPr lang="en-US" sz="1900" dirty="0">
                <a:solidFill>
                  <a:srgbClr val="FF0000"/>
                </a:solidFill>
              </a:rPr>
              <a:t> </a:t>
            </a:r>
            <a:r>
              <a:rPr kumimoji="0" lang="en-US" sz="1900" b="0" i="0" u="none" strike="noStrike" cap="none" spc="0" normalizeH="0" baseline="0" noProof="0" dirty="0">
                <a:ln>
                  <a:noFill/>
                </a:ln>
                <a:solidFill>
                  <a:srgbClr val="FF0000"/>
                </a:solidFill>
                <a:effectLst/>
                <a:uLnTx/>
                <a:uFillTx/>
              </a:rPr>
              <a:t> DIY equipment</a:t>
            </a:r>
            <a:endParaRPr lang="en-US" sz="1900" b="0" i="0" u="none" strike="noStrike" cap="none" spc="0" normalizeH="0" baseline="0" noProof="0" dirty="0">
              <a:ln>
                <a:noFill/>
              </a:ln>
              <a:solidFill>
                <a:srgbClr val="FF0000"/>
              </a:solidFill>
              <a:effectLst/>
              <a:uLnTx/>
              <a:uFillTx/>
              <a:cs typeface="Calibri" panose="020F0502020204030204"/>
            </a:endParaRPr>
          </a:p>
        </p:txBody>
      </p:sp>
      <p:pic>
        <p:nvPicPr>
          <p:cNvPr id="6" name="Picture 5" descr="Magnifying glass and question mark">
            <a:extLst>
              <a:ext uri="{FF2B5EF4-FFF2-40B4-BE49-F238E27FC236}">
                <a16:creationId xmlns:a16="http://schemas.microsoft.com/office/drawing/2014/main" id="{5BF3F14B-9941-4713-B82F-677483085D00}"/>
              </a:ext>
            </a:extLst>
          </p:cNvPr>
          <p:cNvPicPr>
            <a:picLocks noChangeAspect="1"/>
          </p:cNvPicPr>
          <p:nvPr/>
        </p:nvPicPr>
        <p:blipFill rotWithShape="1">
          <a:blip r:embed="rId2"/>
          <a:srcRect l="26950" r="24142"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3" name="Picture 2">
            <a:extLst>
              <a:ext uri="{FF2B5EF4-FFF2-40B4-BE49-F238E27FC236}">
                <a16:creationId xmlns:a16="http://schemas.microsoft.com/office/drawing/2014/main" id="{0BFE5B6D-BE62-A082-5981-A60A8D79A146}"/>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5" name="Picture 4">
            <a:extLst>
              <a:ext uri="{FF2B5EF4-FFF2-40B4-BE49-F238E27FC236}">
                <a16:creationId xmlns:a16="http://schemas.microsoft.com/office/drawing/2014/main" id="{6275880B-FA16-3D8D-2118-283DBD5F4713}"/>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ADE65424-FA3A-8B2C-B80A-46B2F80E6717}"/>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4C4C7DA-CD8E-D3DC-17AF-FE2FB35281C5}"/>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457823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75767" y="1188637"/>
            <a:ext cx="2988234" cy="4480726"/>
          </a:xfrm>
        </p:spPr>
        <p:txBody>
          <a:bodyPr>
            <a:normAutofit/>
          </a:bodyPr>
          <a:lstStyle/>
          <a:p>
            <a:pPr algn="r"/>
            <a:r>
              <a:rPr lang="en-GB" sz="4600"/>
              <a:t>How do interest rates affect businesses?</a:t>
            </a:r>
          </a:p>
        </p:txBody>
      </p:sp>
      <p:cxnSp>
        <p:nvCxnSpPr>
          <p:cNvPr id="21"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255260" y="1648870"/>
            <a:ext cx="4702848" cy="3560260"/>
          </a:xfrm>
        </p:spPr>
        <p:txBody>
          <a:bodyPr anchor="ctr">
            <a:normAutofit/>
          </a:bodyPr>
          <a:lstStyle/>
          <a:p>
            <a:r>
              <a:rPr lang="en-GB" sz="2400"/>
              <a:t>Bank loans and overdrafts</a:t>
            </a:r>
          </a:p>
          <a:p>
            <a:pPr lvl="1"/>
            <a:r>
              <a:rPr lang="en-GB"/>
              <a:t>Firms that have a high level of bank loans or overdrafts are sensitive to interest rates</a:t>
            </a:r>
          </a:p>
          <a:p>
            <a:pPr lvl="1"/>
            <a:r>
              <a:rPr lang="en-GB"/>
              <a:t>If the rate increases they pay more back</a:t>
            </a:r>
          </a:p>
          <a:p>
            <a:pPr lvl="1"/>
            <a:r>
              <a:rPr lang="en-GB"/>
              <a:t>Interest payments are a cost to a business and therefore affect profit levels</a:t>
            </a:r>
          </a:p>
        </p:txBody>
      </p:sp>
      <p:pic>
        <p:nvPicPr>
          <p:cNvPr id="4" name="Picture 3">
            <a:extLst>
              <a:ext uri="{FF2B5EF4-FFF2-40B4-BE49-F238E27FC236}">
                <a16:creationId xmlns:a16="http://schemas.microsoft.com/office/drawing/2014/main" id="{3070F615-4D05-EE75-B1AB-CB2A4A86EE9F}"/>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5" name="Picture 4">
            <a:extLst>
              <a:ext uri="{FF2B5EF4-FFF2-40B4-BE49-F238E27FC236}">
                <a16:creationId xmlns:a16="http://schemas.microsoft.com/office/drawing/2014/main" id="{730B7782-30B3-BDE0-3A9F-1872CD71E684}"/>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635E723C-35A1-169D-3218-2A33A8430621}"/>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6DBE230-A5BB-D382-F16B-F3845CFDCA23}"/>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249296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6900" y="1188637"/>
            <a:ext cx="3152097" cy="4480726"/>
          </a:xfrm>
        </p:spPr>
        <p:txBody>
          <a:bodyPr>
            <a:normAutofit/>
          </a:bodyPr>
          <a:lstStyle/>
          <a:p>
            <a:pPr algn="r"/>
            <a:r>
              <a:rPr lang="en-GB" sz="4600"/>
              <a:t>How do interest rates affect businesses?</a:t>
            </a:r>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232" y="623275"/>
            <a:ext cx="6896595"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45531" y="1714979"/>
            <a:ext cx="4859775" cy="3428042"/>
          </a:xfrm>
        </p:spPr>
        <p:txBody>
          <a:bodyPr anchor="ctr">
            <a:normAutofit/>
          </a:bodyPr>
          <a:lstStyle/>
          <a:p>
            <a:r>
              <a:rPr lang="en-GB" sz="1900"/>
              <a:t>Supply of goods and services</a:t>
            </a:r>
          </a:p>
          <a:p>
            <a:pPr lvl="1"/>
            <a:r>
              <a:rPr lang="en-GB" sz="1900"/>
              <a:t>If the cost of borrowing increases it becomes more expensive to invest in capital equipment such as machinery</a:t>
            </a:r>
          </a:p>
          <a:p>
            <a:pPr lvl="1"/>
            <a:r>
              <a:rPr lang="en-GB" sz="1900"/>
              <a:t>B2B (Business to Business) transactions will fall as firms buy less capital goods and some firms might go out of business due to lack of demand for this type of good</a:t>
            </a:r>
          </a:p>
          <a:p>
            <a:pPr lvl="1"/>
            <a:r>
              <a:rPr lang="en-GB" sz="1900"/>
              <a:t>Suppliers may increase prices in order to compensate for their own higher interest payments</a:t>
            </a:r>
          </a:p>
          <a:p>
            <a:endParaRPr lang="en-GB" sz="1900"/>
          </a:p>
        </p:txBody>
      </p:sp>
      <p:pic>
        <p:nvPicPr>
          <p:cNvPr id="4" name="Picture 3">
            <a:extLst>
              <a:ext uri="{FF2B5EF4-FFF2-40B4-BE49-F238E27FC236}">
                <a16:creationId xmlns:a16="http://schemas.microsoft.com/office/drawing/2014/main" id="{37DF4525-36EF-F00F-DA95-DC9871529AD6}"/>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5" name="Picture 4">
            <a:extLst>
              <a:ext uri="{FF2B5EF4-FFF2-40B4-BE49-F238E27FC236}">
                <a16:creationId xmlns:a16="http://schemas.microsoft.com/office/drawing/2014/main" id="{628F3409-17CC-46BF-0E70-12AC44CAA71C}"/>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2499B520-2200-C3BB-7D42-7F8BD90866D3}"/>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D97EC6-8314-0EBF-FAF1-A7EB4DDEDDD9}"/>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389435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32DF3D-3F59-481D-A237-77C31AD49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4305" y="643467"/>
            <a:ext cx="4386819" cy="5571066"/>
          </a:xfrm>
        </p:spPr>
        <p:txBody>
          <a:bodyPr anchor="ctr">
            <a:normAutofit/>
          </a:bodyPr>
          <a:lstStyle/>
          <a:p>
            <a:r>
              <a:rPr lang="en-GB" sz="5400" dirty="0"/>
              <a:t>Interest Rates</a:t>
            </a:r>
            <a:endParaRPr lang="en-GB" sz="5400" dirty="0">
              <a:cs typeface="Calibri Light"/>
            </a:endParaRPr>
          </a:p>
        </p:txBody>
      </p:sp>
      <p:sp>
        <p:nvSpPr>
          <p:cNvPr id="10" name="Freeform: Shape 9">
            <a:extLst>
              <a:ext uri="{FF2B5EF4-FFF2-40B4-BE49-F238E27FC236}">
                <a16:creationId xmlns:a16="http://schemas.microsoft.com/office/drawing/2014/main" id="{32F02326-30C4-4095-988F-932A425AE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9686" y="0"/>
            <a:ext cx="7152315" cy="6858000"/>
          </a:xfrm>
          <a:custGeom>
            <a:avLst/>
            <a:gdLst>
              <a:gd name="connsiteX0" fmla="*/ 17101 w 7152315"/>
              <a:gd name="connsiteY0" fmla="*/ 0 h 6858000"/>
              <a:gd name="connsiteX1" fmla="*/ 7152315 w 7152315"/>
              <a:gd name="connsiteY1" fmla="*/ 0 h 6858000"/>
              <a:gd name="connsiteX2" fmla="*/ 7152315 w 7152315"/>
              <a:gd name="connsiteY2" fmla="*/ 6858000 h 6858000"/>
              <a:gd name="connsiteX3" fmla="*/ 15999 w 7152315"/>
              <a:gd name="connsiteY3" fmla="*/ 6858000 h 6858000"/>
              <a:gd name="connsiteX4" fmla="*/ 9729 w 7152315"/>
              <a:gd name="connsiteY4" fmla="*/ 6734157 h 6858000"/>
              <a:gd name="connsiteX5" fmla="*/ 15819 w 7152315"/>
              <a:gd name="connsiteY5" fmla="*/ 6122264 h 6858000"/>
              <a:gd name="connsiteX6" fmla="*/ 11379 w 7152315"/>
              <a:gd name="connsiteY6" fmla="*/ 5614784 h 6858000"/>
              <a:gd name="connsiteX7" fmla="*/ 20006 w 7152315"/>
              <a:gd name="connsiteY7" fmla="*/ 5204359 h 6858000"/>
              <a:gd name="connsiteX8" fmla="*/ 16962 w 7152315"/>
              <a:gd name="connsiteY8" fmla="*/ 4811696 h 6858000"/>
              <a:gd name="connsiteX9" fmla="*/ 13409 w 7152315"/>
              <a:gd name="connsiteY9" fmla="*/ 4358135 h 6858000"/>
              <a:gd name="connsiteX10" fmla="*/ 12774 w 7152315"/>
              <a:gd name="connsiteY10" fmla="*/ 4038423 h 6858000"/>
              <a:gd name="connsiteX11" fmla="*/ 10110 w 7152315"/>
              <a:gd name="connsiteY11" fmla="*/ 3630663 h 6858000"/>
              <a:gd name="connsiteX12" fmla="*/ 16581 w 7152315"/>
              <a:gd name="connsiteY12" fmla="*/ 3275427 h 6858000"/>
              <a:gd name="connsiteX13" fmla="*/ 27872 w 7152315"/>
              <a:gd name="connsiteY13" fmla="*/ 2871219 h 6858000"/>
              <a:gd name="connsiteX14" fmla="*/ 17596 w 7152315"/>
              <a:gd name="connsiteY14" fmla="*/ 2235600 h 6858000"/>
              <a:gd name="connsiteX15" fmla="*/ 14170 w 7152315"/>
              <a:gd name="connsiteY15" fmla="*/ 1894827 h 6858000"/>
              <a:gd name="connsiteX16" fmla="*/ 11632 w 7152315"/>
              <a:gd name="connsiteY16" fmla="*/ 1603026 h 6858000"/>
              <a:gd name="connsiteX17" fmla="*/ 14551 w 7152315"/>
              <a:gd name="connsiteY17" fmla="*/ 1307799 h 6858000"/>
              <a:gd name="connsiteX18" fmla="*/ 14551 w 7152315"/>
              <a:gd name="connsiteY18" fmla="*/ 887733 h 6858000"/>
              <a:gd name="connsiteX19" fmla="*/ 849 w 7152315"/>
              <a:gd name="connsiteY19" fmla="*/ 349169 h 6858000"/>
              <a:gd name="connsiteX20" fmla="*/ 1404 w 7152315"/>
              <a:gd name="connsiteY20" fmla="*/ 1605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52315" h="6858000">
                <a:moveTo>
                  <a:pt x="17101" y="0"/>
                </a:moveTo>
                <a:lnTo>
                  <a:pt x="7152315" y="0"/>
                </a:lnTo>
                <a:lnTo>
                  <a:pt x="7152315" y="6858000"/>
                </a:lnTo>
                <a:lnTo>
                  <a:pt x="15999" y="6858000"/>
                </a:lnTo>
                <a:lnTo>
                  <a:pt x="9729" y="6734157"/>
                </a:lnTo>
                <a:cubicBezTo>
                  <a:pt x="5924" y="6530150"/>
                  <a:pt x="12521" y="6326271"/>
                  <a:pt x="15819" y="6122264"/>
                </a:cubicBezTo>
                <a:cubicBezTo>
                  <a:pt x="18484" y="5952766"/>
                  <a:pt x="-1689" y="5783013"/>
                  <a:pt x="11379" y="5614784"/>
                </a:cubicBezTo>
                <a:cubicBezTo>
                  <a:pt x="22112" y="5478259"/>
                  <a:pt x="24992" y="5341214"/>
                  <a:pt x="20006" y="5204359"/>
                </a:cubicBezTo>
                <a:cubicBezTo>
                  <a:pt x="14932" y="5073429"/>
                  <a:pt x="13917" y="4942537"/>
                  <a:pt x="16962" y="4811696"/>
                </a:cubicBezTo>
                <a:cubicBezTo>
                  <a:pt x="20640" y="4660467"/>
                  <a:pt x="16962" y="4509238"/>
                  <a:pt x="13409" y="4358135"/>
                </a:cubicBezTo>
                <a:cubicBezTo>
                  <a:pt x="10872" y="4251565"/>
                  <a:pt x="10998" y="4144994"/>
                  <a:pt x="12774" y="4038423"/>
                </a:cubicBezTo>
                <a:cubicBezTo>
                  <a:pt x="15185" y="3902545"/>
                  <a:pt x="19879" y="3766540"/>
                  <a:pt x="10110" y="3630663"/>
                </a:cubicBezTo>
                <a:cubicBezTo>
                  <a:pt x="1178" y="3512306"/>
                  <a:pt x="3347" y="3393378"/>
                  <a:pt x="16581" y="3275427"/>
                </a:cubicBezTo>
                <a:cubicBezTo>
                  <a:pt x="33403" y="3141377"/>
                  <a:pt x="37183" y="3006006"/>
                  <a:pt x="27872" y="2871219"/>
                </a:cubicBezTo>
                <a:cubicBezTo>
                  <a:pt x="11315" y="2659765"/>
                  <a:pt x="7890" y="2447486"/>
                  <a:pt x="17596" y="2235600"/>
                </a:cubicBezTo>
                <a:cubicBezTo>
                  <a:pt x="22797" y="2122038"/>
                  <a:pt x="21655" y="2008261"/>
                  <a:pt x="14170" y="1894827"/>
                </a:cubicBezTo>
                <a:cubicBezTo>
                  <a:pt x="8144" y="1797670"/>
                  <a:pt x="7294" y="1700272"/>
                  <a:pt x="11632" y="1603026"/>
                </a:cubicBezTo>
                <a:cubicBezTo>
                  <a:pt x="15566" y="1504575"/>
                  <a:pt x="17215" y="1406124"/>
                  <a:pt x="14551" y="1307799"/>
                </a:cubicBezTo>
                <a:cubicBezTo>
                  <a:pt x="10872" y="1168242"/>
                  <a:pt x="10110" y="1027798"/>
                  <a:pt x="14551" y="887733"/>
                </a:cubicBezTo>
                <a:cubicBezTo>
                  <a:pt x="20894" y="708085"/>
                  <a:pt x="3132" y="528817"/>
                  <a:pt x="849" y="349169"/>
                </a:cubicBezTo>
                <a:cubicBezTo>
                  <a:pt x="24" y="286241"/>
                  <a:pt x="-769" y="223346"/>
                  <a:pt x="1404" y="1605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5568696" y="643467"/>
            <a:ext cx="5788152" cy="5571066"/>
          </a:xfrm>
        </p:spPr>
        <p:txBody>
          <a:bodyPr anchor="ctr">
            <a:normAutofit/>
          </a:bodyPr>
          <a:lstStyle/>
          <a:p>
            <a:r>
              <a:rPr lang="en-GB" sz="2200" dirty="0">
                <a:solidFill>
                  <a:srgbClr val="FFFFFF"/>
                </a:solidFill>
              </a:rPr>
              <a:t>Interest rates are set by the Bank of England</a:t>
            </a:r>
          </a:p>
          <a:p>
            <a:r>
              <a:rPr lang="en-GB" sz="2200" dirty="0">
                <a:solidFill>
                  <a:srgbClr val="FFFFFF"/>
                </a:solidFill>
              </a:rPr>
              <a:t>The rate set will be determined by the state of the economy and the economic targets</a:t>
            </a:r>
            <a:endParaRPr lang="en-GB" sz="2200" dirty="0">
              <a:solidFill>
                <a:srgbClr val="FFFFFF"/>
              </a:solidFill>
              <a:cs typeface="Calibri"/>
            </a:endParaRPr>
          </a:p>
          <a:p>
            <a:r>
              <a:rPr lang="en-GB" sz="2200" dirty="0">
                <a:solidFill>
                  <a:srgbClr val="FFFFFF"/>
                </a:solidFill>
              </a:rPr>
              <a:t>In June 2015 the bank rate was 0.5%</a:t>
            </a:r>
            <a:endParaRPr lang="en-GB" sz="2200" dirty="0">
              <a:solidFill>
                <a:srgbClr val="FFFFFF"/>
              </a:solidFill>
              <a:cs typeface="Calibri"/>
            </a:endParaRPr>
          </a:p>
          <a:p>
            <a:pPr lvl="1"/>
            <a:r>
              <a:rPr lang="en-GB" sz="1800" dirty="0">
                <a:solidFill>
                  <a:srgbClr val="FFFFFF"/>
                </a:solidFill>
              </a:rPr>
              <a:t>What is it today? </a:t>
            </a:r>
            <a:endParaRPr lang="en-GB" sz="1800" dirty="0">
              <a:solidFill>
                <a:srgbClr val="FFFFFF"/>
              </a:solidFill>
              <a:cs typeface="Calibri"/>
            </a:endParaRPr>
          </a:p>
          <a:p>
            <a:pPr lvl="1"/>
            <a:r>
              <a:rPr lang="en-GB" sz="1800" dirty="0">
                <a:solidFill>
                  <a:srgbClr val="FFFFFF"/>
                </a:solidFill>
              </a:rPr>
              <a:t>Has it changed?</a:t>
            </a:r>
            <a:endParaRPr lang="en-GB" sz="1800" dirty="0">
              <a:solidFill>
                <a:srgbClr val="FFFFFF"/>
              </a:solidFill>
              <a:cs typeface="Calibri"/>
            </a:endParaRPr>
          </a:p>
          <a:p>
            <a:pPr lvl="1"/>
            <a:r>
              <a:rPr lang="en-GB" sz="1800" dirty="0">
                <a:solidFill>
                  <a:srgbClr val="FFFFFF"/>
                </a:solidFill>
              </a:rPr>
              <a:t>What is the likely impact of any change on UK businesses?</a:t>
            </a:r>
            <a:endParaRPr lang="en-GB" sz="1800" dirty="0">
              <a:solidFill>
                <a:srgbClr val="FFFFFF"/>
              </a:solidFill>
              <a:cs typeface="Calibri"/>
            </a:endParaRPr>
          </a:p>
          <a:p>
            <a:endParaRPr lang="en-GB" sz="2200">
              <a:solidFill>
                <a:srgbClr val="FFFFFF"/>
              </a:solidFill>
            </a:endParaRPr>
          </a:p>
        </p:txBody>
      </p:sp>
      <p:pic>
        <p:nvPicPr>
          <p:cNvPr id="4" name="Picture 3">
            <a:extLst>
              <a:ext uri="{FF2B5EF4-FFF2-40B4-BE49-F238E27FC236}">
                <a16:creationId xmlns:a16="http://schemas.microsoft.com/office/drawing/2014/main" id="{6767D9F6-DEAE-2A63-AC70-8A1C4443D135}"/>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5" name="Picture 4">
            <a:extLst>
              <a:ext uri="{FF2B5EF4-FFF2-40B4-BE49-F238E27FC236}">
                <a16:creationId xmlns:a16="http://schemas.microsoft.com/office/drawing/2014/main" id="{F7182465-819D-863F-61B8-A04A3CC17C3B}"/>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A03990DB-A6B5-1E60-D3EF-2C74E80BC96C}"/>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F7D8835-310D-EAB3-8239-6EECCE8B70EE}"/>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966305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24C5C-ABAE-BED8-5F17-7462571357B9}"/>
              </a:ext>
            </a:extLst>
          </p:cNvPr>
          <p:cNvSpPr>
            <a:spLocks noGrp="1"/>
          </p:cNvSpPr>
          <p:nvPr>
            <p:ph type="title"/>
          </p:nvPr>
        </p:nvSpPr>
        <p:spPr/>
        <p:txBody>
          <a:bodyPr/>
          <a:lstStyle/>
          <a:p>
            <a:r>
              <a:rPr lang="en-US" dirty="0">
                <a:cs typeface="Calibri Light"/>
              </a:rPr>
              <a:t>Plenary</a:t>
            </a:r>
            <a:endParaRPr lang="en-US" dirty="0" err="1"/>
          </a:p>
        </p:txBody>
      </p:sp>
      <p:sp>
        <p:nvSpPr>
          <p:cNvPr id="3" name="Content Placeholder 2">
            <a:extLst>
              <a:ext uri="{FF2B5EF4-FFF2-40B4-BE49-F238E27FC236}">
                <a16:creationId xmlns:a16="http://schemas.microsoft.com/office/drawing/2014/main" id="{15051519-2D3A-71EC-B1E3-E159AC962E0C}"/>
              </a:ext>
            </a:extLst>
          </p:cNvPr>
          <p:cNvSpPr>
            <a:spLocks noGrp="1"/>
          </p:cNvSpPr>
          <p:nvPr>
            <p:ph idx="1"/>
          </p:nvPr>
        </p:nvSpPr>
        <p:spPr>
          <a:xfrm>
            <a:off x="806422" y="1656933"/>
            <a:ext cx="4937896" cy="4201865"/>
          </a:xfrm>
        </p:spPr>
        <p:txBody>
          <a:bodyPr vert="horz" lIns="91440" tIns="45720" rIns="91440" bIns="45720" rtlCol="0" anchor="t">
            <a:normAutofit fontScale="70000" lnSpcReduction="20000"/>
          </a:bodyPr>
          <a:lstStyle/>
          <a:p>
            <a:pPr marL="514350" indent="-514350">
              <a:buAutoNum type="arabicPeriod"/>
            </a:pPr>
            <a:r>
              <a:rPr lang="en-US" dirty="0">
                <a:cs typeface="Calibri" panose="020F0502020204030204"/>
              </a:rPr>
              <a:t>What is the role of banks in the economy?</a:t>
            </a:r>
            <a:endParaRPr lang="en-US" dirty="0"/>
          </a:p>
          <a:p>
            <a:pPr marL="457200" lvl="1" indent="0">
              <a:buNone/>
            </a:pPr>
            <a:r>
              <a:rPr lang="en-US" dirty="0">
                <a:cs typeface="Calibri"/>
              </a:rPr>
              <a:t>A. To provide financial services to customers</a:t>
            </a:r>
          </a:p>
          <a:p>
            <a:pPr marL="457200" lvl="1" indent="0">
              <a:buNone/>
            </a:pPr>
            <a:r>
              <a:rPr lang="en-US" dirty="0">
                <a:cs typeface="Calibri"/>
              </a:rPr>
              <a:t>B. To provide investment services to customers</a:t>
            </a:r>
          </a:p>
          <a:p>
            <a:pPr marL="457200" lvl="1" indent="0">
              <a:buNone/>
            </a:pPr>
            <a:r>
              <a:rPr lang="en-US" dirty="0">
                <a:cs typeface="Calibri"/>
              </a:rPr>
              <a:t>C. To facilitate the flow of funds between lenders and borrowers</a:t>
            </a:r>
          </a:p>
          <a:p>
            <a:pPr marL="457200" lvl="1" indent="0">
              <a:buNone/>
            </a:pPr>
            <a:r>
              <a:rPr lang="en-US" dirty="0">
                <a:cs typeface="Calibri"/>
              </a:rPr>
              <a:t>D. To provide insurance services to customers</a:t>
            </a:r>
          </a:p>
          <a:p>
            <a:pPr marL="0" indent="0">
              <a:buNone/>
            </a:pPr>
            <a:r>
              <a:rPr lang="en-US" dirty="0">
                <a:ea typeface="+mn-lt"/>
                <a:cs typeface="+mn-lt"/>
              </a:rPr>
              <a:t>2. What is the primary function of a central bank?</a:t>
            </a:r>
            <a:endParaRPr lang="en-US" dirty="0">
              <a:cs typeface="Calibri"/>
            </a:endParaRPr>
          </a:p>
          <a:p>
            <a:pPr marL="457200" lvl="1" indent="0">
              <a:buNone/>
            </a:pPr>
            <a:r>
              <a:rPr lang="en-US" dirty="0">
                <a:ea typeface="+mn-lt"/>
                <a:cs typeface="+mn-lt"/>
              </a:rPr>
              <a:t>A. To provide banking services to customers</a:t>
            </a:r>
            <a:endParaRPr lang="en-US" dirty="0">
              <a:cs typeface="Calibri"/>
            </a:endParaRPr>
          </a:p>
          <a:p>
            <a:pPr marL="457200" lvl="1" indent="0">
              <a:buNone/>
            </a:pPr>
            <a:r>
              <a:rPr lang="en-US" dirty="0">
                <a:ea typeface="+mn-lt"/>
                <a:cs typeface="+mn-lt"/>
              </a:rPr>
              <a:t>B. To provide insurance services to customers</a:t>
            </a:r>
            <a:endParaRPr lang="en-US" dirty="0">
              <a:cs typeface="Calibri"/>
            </a:endParaRPr>
          </a:p>
          <a:p>
            <a:pPr marL="457200" lvl="1" indent="0">
              <a:buNone/>
            </a:pPr>
            <a:r>
              <a:rPr lang="en-US" dirty="0">
                <a:ea typeface="+mn-lt"/>
                <a:cs typeface="+mn-lt"/>
              </a:rPr>
              <a:t>C. To regulate and supervise the banking industry</a:t>
            </a:r>
            <a:endParaRPr lang="en-US" dirty="0">
              <a:cs typeface="Calibri"/>
            </a:endParaRPr>
          </a:p>
          <a:p>
            <a:pPr marL="457200" lvl="1" indent="0">
              <a:buNone/>
            </a:pPr>
            <a:r>
              <a:rPr lang="en-US" dirty="0">
                <a:ea typeface="+mn-lt"/>
                <a:cs typeface="+mn-lt"/>
              </a:rPr>
              <a:t>D. To manage a country's foreign exchange reserves</a:t>
            </a:r>
          </a:p>
        </p:txBody>
      </p:sp>
      <p:sp>
        <p:nvSpPr>
          <p:cNvPr id="5" name="Content Placeholder 2">
            <a:extLst>
              <a:ext uri="{FF2B5EF4-FFF2-40B4-BE49-F238E27FC236}">
                <a16:creationId xmlns:a16="http://schemas.microsoft.com/office/drawing/2014/main" id="{15345C73-F0B6-41B9-BD58-FFB47FC059BE}"/>
              </a:ext>
            </a:extLst>
          </p:cNvPr>
          <p:cNvSpPr txBox="1">
            <a:spLocks/>
          </p:cNvSpPr>
          <p:nvPr/>
        </p:nvSpPr>
        <p:spPr>
          <a:xfrm>
            <a:off x="6231370" y="1661849"/>
            <a:ext cx="4937896" cy="420186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ea typeface="+mn-lt"/>
                <a:cs typeface="+mn-lt"/>
              </a:rPr>
              <a:t>3. What is the purpose of financial literacy for banks customers?</a:t>
            </a:r>
            <a:endParaRPr lang="en-US"/>
          </a:p>
          <a:p>
            <a:pPr lvl="1" indent="0">
              <a:buNone/>
            </a:pPr>
            <a:r>
              <a:rPr lang="en-US" sz="1400" dirty="0">
                <a:ea typeface="+mn-lt"/>
                <a:cs typeface="+mn-lt"/>
              </a:rPr>
              <a:t>A. To help customers understand the risks associated with banking services</a:t>
            </a:r>
          </a:p>
          <a:p>
            <a:pPr lvl="1" indent="0">
              <a:buNone/>
            </a:pPr>
            <a:r>
              <a:rPr lang="en-US" sz="1400" dirty="0">
                <a:ea typeface="+mn-lt"/>
                <a:cs typeface="+mn-lt"/>
              </a:rPr>
              <a:t>B. To help customers understand the advantages of using banks for financial services</a:t>
            </a:r>
          </a:p>
          <a:p>
            <a:pPr lvl="1" indent="0">
              <a:buNone/>
            </a:pPr>
            <a:r>
              <a:rPr lang="en-US" sz="1400" dirty="0">
                <a:ea typeface="+mn-lt"/>
                <a:cs typeface="+mn-lt"/>
              </a:rPr>
              <a:t>C. To help customers understand the role of banks in the economy</a:t>
            </a:r>
            <a:endParaRPr lang="en-US" sz="1400">
              <a:cs typeface="Calibri"/>
            </a:endParaRPr>
          </a:p>
          <a:p>
            <a:pPr lvl="1" indent="0">
              <a:buNone/>
            </a:pPr>
            <a:r>
              <a:rPr lang="en-US" sz="1400" dirty="0">
                <a:ea typeface="+mn-lt"/>
                <a:cs typeface="+mn-lt"/>
              </a:rPr>
              <a:t>D. To help customers understand the different types of banking services</a:t>
            </a:r>
          </a:p>
          <a:p>
            <a:pPr marL="0" indent="0">
              <a:buNone/>
            </a:pPr>
            <a:r>
              <a:rPr lang="en-US" sz="1800" dirty="0">
                <a:ea typeface="+mn-lt"/>
                <a:cs typeface="+mn-lt"/>
              </a:rPr>
              <a:t>4. What is the impact of technology on banking services?</a:t>
            </a:r>
          </a:p>
          <a:p>
            <a:pPr lvl="1" indent="0">
              <a:buNone/>
            </a:pPr>
            <a:r>
              <a:rPr lang="en-US" sz="1600" dirty="0">
                <a:ea typeface="+mn-lt"/>
                <a:cs typeface="+mn-lt"/>
              </a:rPr>
              <a:t>A. Increased customer service</a:t>
            </a:r>
            <a:endParaRPr lang="en-US" sz="1600">
              <a:cs typeface="Calibri"/>
            </a:endParaRPr>
          </a:p>
          <a:p>
            <a:pPr lvl="1" indent="0">
              <a:buNone/>
            </a:pPr>
            <a:r>
              <a:rPr lang="en-US" sz="1600" dirty="0">
                <a:ea typeface="+mn-lt"/>
                <a:cs typeface="+mn-lt"/>
              </a:rPr>
              <a:t>B. Improved security systems</a:t>
            </a:r>
            <a:endParaRPr lang="en-US" sz="1600">
              <a:cs typeface="Calibri"/>
            </a:endParaRPr>
          </a:p>
          <a:p>
            <a:pPr lvl="1" indent="0">
              <a:buNone/>
            </a:pPr>
            <a:r>
              <a:rPr lang="en-US" sz="1600" dirty="0">
                <a:ea typeface="+mn-lt"/>
                <a:cs typeface="+mn-lt"/>
              </a:rPr>
              <a:t>C. Reduced transaction costs</a:t>
            </a:r>
            <a:endParaRPr lang="en-US" sz="1600">
              <a:cs typeface="Calibri"/>
            </a:endParaRPr>
          </a:p>
          <a:p>
            <a:pPr lvl="1" indent="0">
              <a:buNone/>
            </a:pPr>
            <a:r>
              <a:rPr lang="en-US" sz="1600" dirty="0">
                <a:ea typeface="+mn-lt"/>
                <a:cs typeface="+mn-lt"/>
              </a:rPr>
              <a:t>D. All of the above</a:t>
            </a:r>
            <a:endParaRPr lang="en-US" sz="1600" dirty="0">
              <a:cs typeface="Calibri"/>
            </a:endParaRPr>
          </a:p>
          <a:p>
            <a:pPr>
              <a:buFont typeface="Arial" panose="020B0604020202020204" pitchFamily="34" charset="0"/>
              <a:buChar char="•"/>
            </a:pPr>
            <a:endParaRPr lang="en-US" dirty="0">
              <a:ea typeface="+mn-lt"/>
              <a:cs typeface="+mn-lt"/>
            </a:endParaRPr>
          </a:p>
        </p:txBody>
      </p:sp>
      <p:pic>
        <p:nvPicPr>
          <p:cNvPr id="4" name="Picture 3">
            <a:extLst>
              <a:ext uri="{FF2B5EF4-FFF2-40B4-BE49-F238E27FC236}">
                <a16:creationId xmlns:a16="http://schemas.microsoft.com/office/drawing/2014/main" id="{D8488F01-9F9C-1605-69C3-8D6B641DF5F7}"/>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6" name="Picture 5">
            <a:extLst>
              <a:ext uri="{FF2B5EF4-FFF2-40B4-BE49-F238E27FC236}">
                <a16:creationId xmlns:a16="http://schemas.microsoft.com/office/drawing/2014/main" id="{635B1038-D4A7-791E-074B-0F18D0702264}"/>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E2B5B475-7742-3832-1384-60D4CA0F50D1}"/>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0515848-1AE2-1D1F-8CF5-B74BBC8A16D8}"/>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323275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B4C0C7-2745-46BE-B15F-E50582545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4105" y="802955"/>
            <a:ext cx="4977976" cy="1454051"/>
          </a:xfrm>
        </p:spPr>
        <p:txBody>
          <a:bodyPr vert="horz" lIns="91440" tIns="45720" rIns="91440" bIns="45720" rtlCol="0" anchor="b">
            <a:normAutofit/>
          </a:bodyPr>
          <a:lstStyle/>
          <a:p>
            <a:r>
              <a:rPr lang="en-US" sz="3600">
                <a:solidFill>
                  <a:schemeClr val="tx2"/>
                </a:solidFill>
              </a:rPr>
              <a:t>Learning Objectives</a:t>
            </a:r>
          </a:p>
        </p:txBody>
      </p:sp>
      <p:pic>
        <p:nvPicPr>
          <p:cNvPr id="5" name="Picture 4">
            <a:extLst>
              <a:ext uri="{FF2B5EF4-FFF2-40B4-BE49-F238E27FC236}">
                <a16:creationId xmlns:a16="http://schemas.microsoft.com/office/drawing/2014/main" id="{D89147D8-2875-DBEB-2077-95C2A26629B0}"/>
              </a:ext>
            </a:extLst>
          </p:cNvPr>
          <p:cNvPicPr>
            <a:picLocks noChangeAspect="1"/>
          </p:cNvPicPr>
          <p:nvPr/>
        </p:nvPicPr>
        <p:blipFill rotWithShape="1">
          <a:blip r:embed="rId2">
            <a:alphaModFix/>
          </a:blip>
          <a:srcRect l="21088" r="25174" b="9"/>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grpSp>
        <p:nvGrpSpPr>
          <p:cNvPr id="11" name="Group 10">
            <a:extLst>
              <a:ext uri="{FF2B5EF4-FFF2-40B4-BE49-F238E27FC236}">
                <a16:creationId xmlns:a16="http://schemas.microsoft.com/office/drawing/2014/main" id="{89D8939B-D984-4564-B942-51C44F623C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96695"/>
            <a:ext cx="4850918" cy="5212025"/>
            <a:chOff x="0" y="796695"/>
            <a:chExt cx="4850918" cy="5212025"/>
          </a:xfrm>
        </p:grpSpPr>
        <p:sp>
          <p:nvSpPr>
            <p:cNvPr id="12" name="Freeform: Shape 11">
              <a:extLst>
                <a:ext uri="{FF2B5EF4-FFF2-40B4-BE49-F238E27FC236}">
                  <a16:creationId xmlns:a16="http://schemas.microsoft.com/office/drawing/2014/main" id="{93EAFB53-01AA-467C-BE85-D555D06E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926917"/>
              <a:ext cx="4828239" cy="4951702"/>
            </a:xfrm>
            <a:custGeom>
              <a:avLst/>
              <a:gdLst>
                <a:gd name="connsiteX0" fmla="*/ 2407249 w 4828239"/>
                <a:gd name="connsiteY0" fmla="*/ 1168 h 4951702"/>
                <a:gd name="connsiteX1" fmla="*/ 2651971 w 4828239"/>
                <a:gd name="connsiteY1" fmla="*/ 4800 h 4951702"/>
                <a:gd name="connsiteX2" fmla="*/ 3136762 w 4828239"/>
                <a:gd name="connsiteY2" fmla="*/ 80075 h 4951702"/>
                <a:gd name="connsiteX3" fmla="*/ 3598035 w 4828239"/>
                <a:gd name="connsiteY3" fmla="*/ 254778 h 4951702"/>
                <a:gd name="connsiteX4" fmla="*/ 4006734 w 4828239"/>
                <a:gd name="connsiteY4" fmla="*/ 532540 h 4951702"/>
                <a:gd name="connsiteX5" fmla="*/ 4333530 w 4828239"/>
                <a:gd name="connsiteY5" fmla="*/ 900560 h 4951702"/>
                <a:gd name="connsiteX6" fmla="*/ 4368761 w 4828239"/>
                <a:gd name="connsiteY6" fmla="*/ 950864 h 4951702"/>
                <a:gd name="connsiteX7" fmla="*/ 4402539 w 4828239"/>
                <a:gd name="connsiteY7" fmla="*/ 1002077 h 4951702"/>
                <a:gd name="connsiteX8" fmla="*/ 4435319 w 4828239"/>
                <a:gd name="connsiteY8" fmla="*/ 1053834 h 4951702"/>
                <a:gd name="connsiteX9" fmla="*/ 4466918 w 4828239"/>
                <a:gd name="connsiteY9" fmla="*/ 1106317 h 4951702"/>
                <a:gd name="connsiteX10" fmla="*/ 4582327 w 4828239"/>
                <a:gd name="connsiteY10" fmla="*/ 1322244 h 4951702"/>
                <a:gd name="connsiteX11" fmla="*/ 4740322 w 4828239"/>
                <a:gd name="connsiteY11" fmla="*/ 1783517 h 4951702"/>
                <a:gd name="connsiteX12" fmla="*/ 4777370 w 4828239"/>
                <a:gd name="connsiteY12" fmla="*/ 2023507 h 4951702"/>
                <a:gd name="connsiteX13" fmla="*/ 4801432 w 4828239"/>
                <a:gd name="connsiteY13" fmla="*/ 2263678 h 4951702"/>
                <a:gd name="connsiteX14" fmla="*/ 4820591 w 4828239"/>
                <a:gd name="connsiteY14" fmla="*/ 2503848 h 4951702"/>
                <a:gd name="connsiteX15" fmla="*/ 4824496 w 4828239"/>
                <a:gd name="connsiteY15" fmla="*/ 2564050 h 4951702"/>
                <a:gd name="connsiteX16" fmla="*/ 4826221 w 4828239"/>
                <a:gd name="connsiteY16" fmla="*/ 2595013 h 4951702"/>
                <a:gd name="connsiteX17" fmla="*/ 4827492 w 4828239"/>
                <a:gd name="connsiteY17" fmla="*/ 2626522 h 4951702"/>
                <a:gd name="connsiteX18" fmla="*/ 4825767 w 4828239"/>
                <a:gd name="connsiteY18" fmla="*/ 2753462 h 4951702"/>
                <a:gd name="connsiteX19" fmla="*/ 4696465 w 4828239"/>
                <a:gd name="connsiteY19" fmla="*/ 3252055 h 4951702"/>
                <a:gd name="connsiteX20" fmla="*/ 4409077 w 4828239"/>
                <a:gd name="connsiteY20" fmla="*/ 3675464 h 4951702"/>
                <a:gd name="connsiteX21" fmla="*/ 4233920 w 4828239"/>
                <a:gd name="connsiteY21" fmla="*/ 3851983 h 4951702"/>
                <a:gd name="connsiteX22" fmla="*/ 4051318 w 4828239"/>
                <a:gd name="connsiteY22" fmla="*/ 4012430 h 4951702"/>
                <a:gd name="connsiteX23" fmla="*/ 3680392 w 4828239"/>
                <a:gd name="connsiteY23" fmla="*/ 4301543 h 4951702"/>
                <a:gd name="connsiteX24" fmla="*/ 3587048 w 4828239"/>
                <a:gd name="connsiteY24" fmla="*/ 4372096 h 4951702"/>
                <a:gd name="connsiteX25" fmla="*/ 3491161 w 4828239"/>
                <a:gd name="connsiteY25" fmla="*/ 4443103 h 4951702"/>
                <a:gd name="connsiteX26" fmla="*/ 3392914 w 4828239"/>
                <a:gd name="connsiteY26" fmla="*/ 4513202 h 4951702"/>
                <a:gd name="connsiteX27" fmla="*/ 3291579 w 4828239"/>
                <a:gd name="connsiteY27" fmla="*/ 4581303 h 4951702"/>
                <a:gd name="connsiteX28" fmla="*/ 3078830 w 4828239"/>
                <a:gd name="connsiteY28" fmla="*/ 4709153 h 4951702"/>
                <a:gd name="connsiteX29" fmla="*/ 2850010 w 4828239"/>
                <a:gd name="connsiteY29" fmla="*/ 4817842 h 4951702"/>
                <a:gd name="connsiteX30" fmla="*/ 2352052 w 4828239"/>
                <a:gd name="connsiteY30" fmla="*/ 4942876 h 4951702"/>
                <a:gd name="connsiteX31" fmla="*/ 2223840 w 4828239"/>
                <a:gd name="connsiteY31" fmla="*/ 4950958 h 4951702"/>
                <a:gd name="connsiteX32" fmla="*/ 2191787 w 4828239"/>
                <a:gd name="connsiteY32" fmla="*/ 4951684 h 4951702"/>
                <a:gd name="connsiteX33" fmla="*/ 2159825 w 4828239"/>
                <a:gd name="connsiteY33" fmla="*/ 4951503 h 4951702"/>
                <a:gd name="connsiteX34" fmla="*/ 2127953 w 4828239"/>
                <a:gd name="connsiteY34" fmla="*/ 4951139 h 4951702"/>
                <a:gd name="connsiteX35" fmla="*/ 2096990 w 4828239"/>
                <a:gd name="connsiteY35" fmla="*/ 4949959 h 4951702"/>
                <a:gd name="connsiteX36" fmla="*/ 1849646 w 4828239"/>
                <a:gd name="connsiteY36" fmla="*/ 4930255 h 4951702"/>
                <a:gd name="connsiteX37" fmla="*/ 1603845 w 4828239"/>
                <a:gd name="connsiteY37" fmla="*/ 4886852 h 4951702"/>
                <a:gd name="connsiteX38" fmla="*/ 1362403 w 4828239"/>
                <a:gd name="connsiteY38" fmla="*/ 4818841 h 4951702"/>
                <a:gd name="connsiteX39" fmla="*/ 900222 w 4828239"/>
                <a:gd name="connsiteY39" fmla="*/ 4614355 h 4951702"/>
                <a:gd name="connsiteX40" fmla="*/ 510682 w 4828239"/>
                <a:gd name="connsiteY40" fmla="*/ 4296004 h 4951702"/>
                <a:gd name="connsiteX41" fmla="*/ 352778 w 4828239"/>
                <a:gd name="connsiteY41" fmla="*/ 4104412 h 4951702"/>
                <a:gd name="connsiteX42" fmla="*/ 214850 w 4828239"/>
                <a:gd name="connsiteY42" fmla="*/ 3901561 h 4951702"/>
                <a:gd name="connsiteX43" fmla="*/ 182615 w 4828239"/>
                <a:gd name="connsiteY43" fmla="*/ 3849894 h 4951702"/>
                <a:gd name="connsiteX44" fmla="*/ 151833 w 4828239"/>
                <a:gd name="connsiteY44" fmla="*/ 3799772 h 4951702"/>
                <a:gd name="connsiteX45" fmla="*/ 91087 w 4828239"/>
                <a:gd name="connsiteY45" fmla="*/ 3702614 h 4951702"/>
                <a:gd name="connsiteX46" fmla="*/ 0 w 4828239"/>
                <a:gd name="connsiteY46" fmla="*/ 3558952 h 4951702"/>
                <a:gd name="connsiteX47" fmla="*/ 0 w 4828239"/>
                <a:gd name="connsiteY47" fmla="*/ 3152786 h 4951702"/>
                <a:gd name="connsiteX48" fmla="*/ 21078 w 4828239"/>
                <a:gd name="connsiteY48" fmla="*/ 3185589 h 4951702"/>
                <a:gd name="connsiteX49" fmla="*/ 159097 w 4828239"/>
                <a:gd name="connsiteY49" fmla="*/ 3365285 h 4951702"/>
                <a:gd name="connsiteX50" fmla="*/ 308466 w 4828239"/>
                <a:gd name="connsiteY50" fmla="*/ 3546344 h 4951702"/>
                <a:gd name="connsiteX51" fmla="*/ 382742 w 4828239"/>
                <a:gd name="connsiteY51" fmla="*/ 3640869 h 4951702"/>
                <a:gd name="connsiteX52" fmla="*/ 418427 w 4828239"/>
                <a:gd name="connsiteY52" fmla="*/ 3687269 h 4951702"/>
                <a:gd name="connsiteX53" fmla="*/ 453386 w 4828239"/>
                <a:gd name="connsiteY53" fmla="*/ 3731671 h 4951702"/>
                <a:gd name="connsiteX54" fmla="*/ 753758 w 4828239"/>
                <a:gd name="connsiteY54" fmla="*/ 4059829 h 4951702"/>
                <a:gd name="connsiteX55" fmla="*/ 913479 w 4828239"/>
                <a:gd name="connsiteY55" fmla="*/ 4207472 h 4951702"/>
                <a:gd name="connsiteX56" fmla="*/ 1080736 w 4828239"/>
                <a:gd name="connsiteY56" fmla="*/ 4343584 h 4951702"/>
                <a:gd name="connsiteX57" fmla="*/ 1454385 w 4828239"/>
                <a:gd name="connsiteY57" fmla="*/ 4558875 h 4951702"/>
                <a:gd name="connsiteX58" fmla="*/ 1663411 w 4828239"/>
                <a:gd name="connsiteY58" fmla="*/ 4619712 h 4951702"/>
                <a:gd name="connsiteX59" fmla="*/ 1716984 w 4828239"/>
                <a:gd name="connsiteY59" fmla="*/ 4630427 h 4951702"/>
                <a:gd name="connsiteX60" fmla="*/ 1771011 w 4828239"/>
                <a:gd name="connsiteY60" fmla="*/ 4639417 h 4951702"/>
                <a:gd name="connsiteX61" fmla="*/ 1880064 w 4828239"/>
                <a:gd name="connsiteY61" fmla="*/ 4652311 h 4951702"/>
                <a:gd name="connsiteX62" fmla="*/ 1934909 w 4828239"/>
                <a:gd name="connsiteY62" fmla="*/ 4656487 h 4951702"/>
                <a:gd name="connsiteX63" fmla="*/ 1989935 w 4828239"/>
                <a:gd name="connsiteY63" fmla="*/ 4659393 h 4951702"/>
                <a:gd name="connsiteX64" fmla="*/ 2045142 w 4828239"/>
                <a:gd name="connsiteY64" fmla="*/ 4660664 h 4951702"/>
                <a:gd name="connsiteX65" fmla="*/ 2100440 w 4828239"/>
                <a:gd name="connsiteY65" fmla="*/ 4660392 h 4951702"/>
                <a:gd name="connsiteX66" fmla="*/ 2128135 w 4828239"/>
                <a:gd name="connsiteY66" fmla="*/ 4660119 h 4951702"/>
                <a:gd name="connsiteX67" fmla="*/ 2154831 w 4828239"/>
                <a:gd name="connsiteY67" fmla="*/ 4658939 h 4951702"/>
                <a:gd name="connsiteX68" fmla="*/ 2181436 w 4828239"/>
                <a:gd name="connsiteY68" fmla="*/ 4657577 h 4951702"/>
                <a:gd name="connsiteX69" fmla="*/ 2207950 w 4828239"/>
                <a:gd name="connsiteY69" fmla="*/ 4655398 h 4951702"/>
                <a:gd name="connsiteX70" fmla="*/ 2313098 w 4828239"/>
                <a:gd name="connsiteY70" fmla="*/ 4642413 h 4951702"/>
                <a:gd name="connsiteX71" fmla="*/ 2713625 w 4828239"/>
                <a:gd name="connsiteY71" fmla="*/ 4510932 h 4951702"/>
                <a:gd name="connsiteX72" fmla="*/ 3083643 w 4828239"/>
                <a:gd name="connsiteY72" fmla="*/ 4280386 h 4951702"/>
                <a:gd name="connsiteX73" fmla="*/ 3173355 w 4828239"/>
                <a:gd name="connsiteY73" fmla="*/ 4212648 h 4951702"/>
                <a:gd name="connsiteX74" fmla="*/ 3263067 w 4828239"/>
                <a:gd name="connsiteY74" fmla="*/ 4142640 h 4951702"/>
                <a:gd name="connsiteX75" fmla="*/ 3444762 w 4828239"/>
                <a:gd name="connsiteY75" fmla="*/ 3997357 h 4951702"/>
                <a:gd name="connsiteX76" fmla="*/ 3818229 w 4828239"/>
                <a:gd name="connsiteY76" fmla="*/ 3716144 h 4951702"/>
                <a:gd name="connsiteX77" fmla="*/ 4166182 w 4828239"/>
                <a:gd name="connsiteY77" fmla="*/ 3436474 h 4951702"/>
                <a:gd name="connsiteX78" fmla="*/ 4444399 w 4828239"/>
                <a:gd name="connsiteY78" fmla="*/ 3115943 h 4951702"/>
                <a:gd name="connsiteX79" fmla="*/ 4539196 w 4828239"/>
                <a:gd name="connsiteY79" fmla="*/ 2929618 h 4951702"/>
                <a:gd name="connsiteX80" fmla="*/ 4596946 w 4828239"/>
                <a:gd name="connsiteY80" fmla="*/ 2726040 h 4951702"/>
                <a:gd name="connsiteX81" fmla="*/ 4612927 w 4828239"/>
                <a:gd name="connsiteY81" fmla="*/ 2619257 h 4951702"/>
                <a:gd name="connsiteX82" fmla="*/ 4615561 w 4828239"/>
                <a:gd name="connsiteY82" fmla="*/ 2592198 h 4951702"/>
                <a:gd name="connsiteX83" fmla="*/ 4617558 w 4828239"/>
                <a:gd name="connsiteY83" fmla="*/ 2564595 h 4951702"/>
                <a:gd name="connsiteX84" fmla="*/ 4620464 w 4828239"/>
                <a:gd name="connsiteY84" fmla="*/ 2507571 h 4951702"/>
                <a:gd name="connsiteX85" fmla="*/ 4615470 w 4828239"/>
                <a:gd name="connsiteY85" fmla="*/ 2279568 h 4951702"/>
                <a:gd name="connsiteX86" fmla="*/ 4583416 w 4828239"/>
                <a:gd name="connsiteY86" fmla="*/ 2054379 h 4951702"/>
                <a:gd name="connsiteX87" fmla="*/ 4529026 w 4828239"/>
                <a:gd name="connsiteY87" fmla="*/ 1834639 h 4951702"/>
                <a:gd name="connsiteX88" fmla="*/ 4388556 w 4828239"/>
                <a:gd name="connsiteY88" fmla="*/ 1408324 h 4951702"/>
                <a:gd name="connsiteX89" fmla="*/ 4292851 w 4828239"/>
                <a:gd name="connsiteY89" fmla="*/ 1205927 h 4951702"/>
                <a:gd name="connsiteX90" fmla="*/ 4264975 w 4828239"/>
                <a:gd name="connsiteY90" fmla="*/ 1157439 h 4951702"/>
                <a:gd name="connsiteX91" fmla="*/ 4235646 w 4828239"/>
                <a:gd name="connsiteY91" fmla="*/ 1109859 h 4951702"/>
                <a:gd name="connsiteX92" fmla="*/ 4204591 w 4828239"/>
                <a:gd name="connsiteY92" fmla="*/ 1063368 h 4951702"/>
                <a:gd name="connsiteX93" fmla="*/ 4172175 w 4828239"/>
                <a:gd name="connsiteY93" fmla="*/ 1017876 h 4951702"/>
                <a:gd name="connsiteX94" fmla="*/ 3865265 w 4828239"/>
                <a:gd name="connsiteY94" fmla="*/ 697618 h 4951702"/>
                <a:gd name="connsiteX95" fmla="*/ 3495792 w 4828239"/>
                <a:gd name="connsiteY95" fmla="*/ 456267 h 4951702"/>
                <a:gd name="connsiteX96" fmla="*/ 3080011 w 4828239"/>
                <a:gd name="connsiteY96" fmla="*/ 304719 h 4951702"/>
                <a:gd name="connsiteX97" fmla="*/ 2638805 w 4828239"/>
                <a:gd name="connsiteY97" fmla="*/ 241884 h 4951702"/>
                <a:gd name="connsiteX98" fmla="*/ 2191696 w 4828239"/>
                <a:gd name="connsiteY98" fmla="*/ 257865 h 4951702"/>
                <a:gd name="connsiteX99" fmla="*/ 1752851 w 4828239"/>
                <a:gd name="connsiteY99" fmla="*/ 350120 h 4951702"/>
                <a:gd name="connsiteX100" fmla="*/ 1333074 w 4828239"/>
                <a:gd name="connsiteY100" fmla="*/ 510657 h 4951702"/>
                <a:gd name="connsiteX101" fmla="*/ 582960 w 4828239"/>
                <a:gd name="connsiteY101" fmla="*/ 1003893 h 4951702"/>
                <a:gd name="connsiteX102" fmla="*/ 276322 w 4828239"/>
                <a:gd name="connsiteY102" fmla="*/ 1333049 h 4951702"/>
                <a:gd name="connsiteX103" fmla="*/ 33882 w 4828239"/>
                <a:gd name="connsiteY103" fmla="*/ 1711057 h 4951702"/>
                <a:gd name="connsiteX104" fmla="*/ 0 w 4828239"/>
                <a:gd name="connsiteY104" fmla="*/ 1785501 h 4951702"/>
                <a:gd name="connsiteX105" fmla="*/ 0 w 4828239"/>
                <a:gd name="connsiteY105" fmla="*/ 1377082 h 4951702"/>
                <a:gd name="connsiteX106" fmla="*/ 111188 w 4828239"/>
                <a:gd name="connsiteY106" fmla="*/ 1208333 h 4951702"/>
                <a:gd name="connsiteX107" fmla="*/ 431321 w 4828239"/>
                <a:gd name="connsiteY107" fmla="*/ 841539 h 4951702"/>
                <a:gd name="connsiteX108" fmla="*/ 807876 w 4828239"/>
                <a:gd name="connsiteY108" fmla="*/ 533448 h 4951702"/>
                <a:gd name="connsiteX109" fmla="*/ 1228743 w 4828239"/>
                <a:gd name="connsiteY109" fmla="*/ 288828 h 4951702"/>
                <a:gd name="connsiteX110" fmla="*/ 2163003 w 4828239"/>
                <a:gd name="connsiteY110" fmla="*/ 19056 h 4951702"/>
                <a:gd name="connsiteX111" fmla="*/ 2407249 w 4828239"/>
                <a:gd name="connsiteY111" fmla="*/ 1168 h 495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828239" h="4951702">
                  <a:moveTo>
                    <a:pt x="2407249" y="1168"/>
                  </a:moveTo>
                  <a:cubicBezTo>
                    <a:pt x="2488914" y="-1193"/>
                    <a:pt x="2570658" y="33"/>
                    <a:pt x="2651971" y="4800"/>
                  </a:cubicBezTo>
                  <a:cubicBezTo>
                    <a:pt x="2814869" y="14698"/>
                    <a:pt x="2977677" y="38942"/>
                    <a:pt x="3136762" y="80075"/>
                  </a:cubicBezTo>
                  <a:cubicBezTo>
                    <a:pt x="3295846" y="121117"/>
                    <a:pt x="3451209" y="179231"/>
                    <a:pt x="3598035" y="254778"/>
                  </a:cubicBezTo>
                  <a:cubicBezTo>
                    <a:pt x="3744680" y="330325"/>
                    <a:pt x="3883516" y="422670"/>
                    <a:pt x="4006734" y="532540"/>
                  </a:cubicBezTo>
                  <a:cubicBezTo>
                    <a:pt x="4130043" y="642320"/>
                    <a:pt x="4238460" y="767354"/>
                    <a:pt x="4333530" y="900560"/>
                  </a:cubicBezTo>
                  <a:lnTo>
                    <a:pt x="4368761" y="950864"/>
                  </a:lnTo>
                  <a:lnTo>
                    <a:pt x="4402539" y="1002077"/>
                  </a:lnTo>
                  <a:cubicBezTo>
                    <a:pt x="4413436" y="1019329"/>
                    <a:pt x="4424604" y="1036491"/>
                    <a:pt x="4435319" y="1053834"/>
                  </a:cubicBezTo>
                  <a:lnTo>
                    <a:pt x="4466918" y="1106317"/>
                  </a:lnTo>
                  <a:cubicBezTo>
                    <a:pt x="4508233" y="1176779"/>
                    <a:pt x="4547187" y="1248604"/>
                    <a:pt x="4582327" y="1322244"/>
                  </a:cubicBezTo>
                  <a:cubicBezTo>
                    <a:pt x="4652789" y="1469524"/>
                    <a:pt x="4707088" y="1624523"/>
                    <a:pt x="4740322" y="1783517"/>
                  </a:cubicBezTo>
                  <a:cubicBezTo>
                    <a:pt x="4756848" y="1863060"/>
                    <a:pt x="4768380" y="1943238"/>
                    <a:pt x="4777370" y="2023507"/>
                  </a:cubicBezTo>
                  <a:cubicBezTo>
                    <a:pt x="4786540" y="2103685"/>
                    <a:pt x="4793895" y="2183772"/>
                    <a:pt x="4801432" y="2263678"/>
                  </a:cubicBezTo>
                  <a:cubicBezTo>
                    <a:pt x="4808605" y="2343674"/>
                    <a:pt x="4814961" y="2423670"/>
                    <a:pt x="4820591" y="2503848"/>
                  </a:cubicBezTo>
                  <a:lnTo>
                    <a:pt x="4824496" y="2564050"/>
                  </a:lnTo>
                  <a:cubicBezTo>
                    <a:pt x="4825222" y="2573947"/>
                    <a:pt x="4825676" y="2584571"/>
                    <a:pt x="4826221" y="2595013"/>
                  </a:cubicBezTo>
                  <a:cubicBezTo>
                    <a:pt x="4826766" y="2605455"/>
                    <a:pt x="4827311" y="2615989"/>
                    <a:pt x="4827492" y="2626522"/>
                  </a:cubicBezTo>
                  <a:cubicBezTo>
                    <a:pt x="4828854" y="2668563"/>
                    <a:pt x="4828400" y="2710967"/>
                    <a:pt x="4825767" y="2753462"/>
                  </a:cubicBezTo>
                  <a:cubicBezTo>
                    <a:pt x="4815960" y="2923534"/>
                    <a:pt x="4770287" y="3094877"/>
                    <a:pt x="4696465" y="3252055"/>
                  </a:cubicBezTo>
                  <a:cubicBezTo>
                    <a:pt x="4622825" y="3409687"/>
                    <a:pt x="4521308" y="3551156"/>
                    <a:pt x="4409077" y="3675464"/>
                  </a:cubicBezTo>
                  <a:cubicBezTo>
                    <a:pt x="4352961" y="3737845"/>
                    <a:pt x="4294031" y="3796321"/>
                    <a:pt x="4233920" y="3851983"/>
                  </a:cubicBezTo>
                  <a:cubicBezTo>
                    <a:pt x="4173809" y="3907645"/>
                    <a:pt x="4112882" y="3961218"/>
                    <a:pt x="4051318" y="4012430"/>
                  </a:cubicBezTo>
                  <a:cubicBezTo>
                    <a:pt x="3928463" y="4115308"/>
                    <a:pt x="3802884" y="4209107"/>
                    <a:pt x="3680392" y="4301543"/>
                  </a:cubicBezTo>
                  <a:lnTo>
                    <a:pt x="3587048" y="4372096"/>
                  </a:lnTo>
                  <a:cubicBezTo>
                    <a:pt x="3555449" y="4395795"/>
                    <a:pt x="3523578" y="4419676"/>
                    <a:pt x="3491161" y="4443103"/>
                  </a:cubicBezTo>
                  <a:cubicBezTo>
                    <a:pt x="3458836" y="4466621"/>
                    <a:pt x="3426147" y="4490047"/>
                    <a:pt x="3392914" y="4513202"/>
                  </a:cubicBezTo>
                  <a:cubicBezTo>
                    <a:pt x="3359590" y="4536175"/>
                    <a:pt x="3325993" y="4558966"/>
                    <a:pt x="3291579" y="4581303"/>
                  </a:cubicBezTo>
                  <a:cubicBezTo>
                    <a:pt x="3223114" y="4626069"/>
                    <a:pt x="3152471" y="4669472"/>
                    <a:pt x="3078830" y="4709153"/>
                  </a:cubicBezTo>
                  <a:cubicBezTo>
                    <a:pt x="3005281" y="4749014"/>
                    <a:pt x="2929189" y="4786061"/>
                    <a:pt x="2850010" y="4817842"/>
                  </a:cubicBezTo>
                  <a:cubicBezTo>
                    <a:pt x="2692378" y="4882312"/>
                    <a:pt x="2523032" y="4925806"/>
                    <a:pt x="2352052" y="4942876"/>
                  </a:cubicBezTo>
                  <a:cubicBezTo>
                    <a:pt x="2309285" y="4946963"/>
                    <a:pt x="2266517" y="4950050"/>
                    <a:pt x="2223840" y="4950958"/>
                  </a:cubicBezTo>
                  <a:lnTo>
                    <a:pt x="2191787" y="4951684"/>
                  </a:lnTo>
                  <a:cubicBezTo>
                    <a:pt x="2181163" y="4951775"/>
                    <a:pt x="2170449" y="4951503"/>
                    <a:pt x="2159825" y="4951503"/>
                  </a:cubicBezTo>
                  <a:lnTo>
                    <a:pt x="2127953" y="4951139"/>
                  </a:lnTo>
                  <a:lnTo>
                    <a:pt x="2096990" y="4949959"/>
                  </a:lnTo>
                  <a:cubicBezTo>
                    <a:pt x="2014542" y="4947326"/>
                    <a:pt x="1931912" y="4940788"/>
                    <a:pt x="1849646" y="4930255"/>
                  </a:cubicBezTo>
                  <a:cubicBezTo>
                    <a:pt x="1767288" y="4920267"/>
                    <a:pt x="1685113" y="4905920"/>
                    <a:pt x="1603845" y="4886852"/>
                  </a:cubicBezTo>
                  <a:cubicBezTo>
                    <a:pt x="1522668" y="4867601"/>
                    <a:pt x="1442127" y="4844811"/>
                    <a:pt x="1362403" y="4818841"/>
                  </a:cubicBezTo>
                  <a:cubicBezTo>
                    <a:pt x="1203228" y="4766449"/>
                    <a:pt x="1045868" y="4701253"/>
                    <a:pt x="900222" y="4614355"/>
                  </a:cubicBezTo>
                  <a:cubicBezTo>
                    <a:pt x="754485" y="4527639"/>
                    <a:pt x="624366" y="4417678"/>
                    <a:pt x="510682" y="4296004"/>
                  </a:cubicBezTo>
                  <a:cubicBezTo>
                    <a:pt x="453568" y="4235258"/>
                    <a:pt x="401629" y="4170607"/>
                    <a:pt x="352778" y="4104412"/>
                  </a:cubicBezTo>
                  <a:cubicBezTo>
                    <a:pt x="304199" y="4037945"/>
                    <a:pt x="257980" y="3970479"/>
                    <a:pt x="214850" y="3901561"/>
                  </a:cubicBezTo>
                  <a:cubicBezTo>
                    <a:pt x="203772" y="3884490"/>
                    <a:pt x="193330" y="3867147"/>
                    <a:pt x="182615" y="3849894"/>
                  </a:cubicBezTo>
                  <a:lnTo>
                    <a:pt x="151833" y="3799772"/>
                  </a:lnTo>
                  <a:cubicBezTo>
                    <a:pt x="132129" y="3767356"/>
                    <a:pt x="111699" y="3735212"/>
                    <a:pt x="91087" y="3702614"/>
                  </a:cubicBezTo>
                  <a:lnTo>
                    <a:pt x="0" y="3558952"/>
                  </a:lnTo>
                  <a:lnTo>
                    <a:pt x="0" y="3152786"/>
                  </a:lnTo>
                  <a:lnTo>
                    <a:pt x="21078" y="3185589"/>
                  </a:lnTo>
                  <a:cubicBezTo>
                    <a:pt x="63392" y="3246607"/>
                    <a:pt x="110427" y="3305810"/>
                    <a:pt x="159097" y="3365285"/>
                  </a:cubicBezTo>
                  <a:cubicBezTo>
                    <a:pt x="207767" y="3424851"/>
                    <a:pt x="258616" y="3484417"/>
                    <a:pt x="308466" y="3546344"/>
                  </a:cubicBezTo>
                  <a:cubicBezTo>
                    <a:pt x="333437" y="3577217"/>
                    <a:pt x="358135" y="3608816"/>
                    <a:pt x="382742" y="3640869"/>
                  </a:cubicBezTo>
                  <a:lnTo>
                    <a:pt x="418427" y="3687269"/>
                  </a:lnTo>
                  <a:cubicBezTo>
                    <a:pt x="430141" y="3702069"/>
                    <a:pt x="441309" y="3717233"/>
                    <a:pt x="453386" y="3731671"/>
                  </a:cubicBezTo>
                  <a:cubicBezTo>
                    <a:pt x="547638" y="3849168"/>
                    <a:pt x="649881" y="3957313"/>
                    <a:pt x="753758" y="4059829"/>
                  </a:cubicBezTo>
                  <a:cubicBezTo>
                    <a:pt x="805970" y="4110859"/>
                    <a:pt x="859089" y="4160164"/>
                    <a:pt x="913479" y="4207472"/>
                  </a:cubicBezTo>
                  <a:cubicBezTo>
                    <a:pt x="967869" y="4254780"/>
                    <a:pt x="1023258" y="4300544"/>
                    <a:pt x="1080736" y="4343584"/>
                  </a:cubicBezTo>
                  <a:cubicBezTo>
                    <a:pt x="1195237" y="4429846"/>
                    <a:pt x="1318727" y="4506937"/>
                    <a:pt x="1454385" y="4558875"/>
                  </a:cubicBezTo>
                  <a:cubicBezTo>
                    <a:pt x="1522033" y="4584845"/>
                    <a:pt x="1592132" y="4604730"/>
                    <a:pt x="1663411" y="4619712"/>
                  </a:cubicBezTo>
                  <a:cubicBezTo>
                    <a:pt x="1681299" y="4623254"/>
                    <a:pt x="1699006" y="4627340"/>
                    <a:pt x="1716984" y="4630427"/>
                  </a:cubicBezTo>
                  <a:lnTo>
                    <a:pt x="1771011" y="4639417"/>
                  </a:lnTo>
                  <a:cubicBezTo>
                    <a:pt x="1807241" y="4644229"/>
                    <a:pt x="1843471" y="4649314"/>
                    <a:pt x="1880064" y="4652311"/>
                  </a:cubicBezTo>
                  <a:cubicBezTo>
                    <a:pt x="1898316" y="4654036"/>
                    <a:pt x="1916567" y="4655670"/>
                    <a:pt x="1934909" y="4656487"/>
                  </a:cubicBezTo>
                  <a:cubicBezTo>
                    <a:pt x="1953251" y="4657395"/>
                    <a:pt x="1971502" y="4658848"/>
                    <a:pt x="1989935" y="4659393"/>
                  </a:cubicBezTo>
                  <a:lnTo>
                    <a:pt x="2045142" y="4660664"/>
                  </a:lnTo>
                  <a:cubicBezTo>
                    <a:pt x="2063484" y="4661118"/>
                    <a:pt x="2082008" y="4660482"/>
                    <a:pt x="2100440" y="4660392"/>
                  </a:cubicBezTo>
                  <a:lnTo>
                    <a:pt x="2128135" y="4660119"/>
                  </a:lnTo>
                  <a:cubicBezTo>
                    <a:pt x="2137124" y="4659847"/>
                    <a:pt x="2145932" y="4659302"/>
                    <a:pt x="2154831" y="4658939"/>
                  </a:cubicBezTo>
                  <a:cubicBezTo>
                    <a:pt x="2163729" y="4658485"/>
                    <a:pt x="2172628" y="4658212"/>
                    <a:pt x="2181436" y="4657577"/>
                  </a:cubicBezTo>
                  <a:lnTo>
                    <a:pt x="2207950" y="4655398"/>
                  </a:lnTo>
                  <a:cubicBezTo>
                    <a:pt x="2243272" y="4652583"/>
                    <a:pt x="2278321" y="4647861"/>
                    <a:pt x="2313098" y="4642413"/>
                  </a:cubicBezTo>
                  <a:cubicBezTo>
                    <a:pt x="2452298" y="4619349"/>
                    <a:pt x="2586139" y="4574221"/>
                    <a:pt x="2713625" y="4510932"/>
                  </a:cubicBezTo>
                  <a:cubicBezTo>
                    <a:pt x="2841565" y="4448369"/>
                    <a:pt x="2963330" y="4368282"/>
                    <a:pt x="3083643" y="4280386"/>
                  </a:cubicBezTo>
                  <a:cubicBezTo>
                    <a:pt x="3113698" y="4258503"/>
                    <a:pt x="3143572" y="4235712"/>
                    <a:pt x="3173355" y="4212648"/>
                  </a:cubicBezTo>
                  <a:cubicBezTo>
                    <a:pt x="3203319" y="4189675"/>
                    <a:pt x="3233193" y="4166339"/>
                    <a:pt x="3263067" y="4142640"/>
                  </a:cubicBezTo>
                  <a:lnTo>
                    <a:pt x="3444762" y="3997357"/>
                  </a:lnTo>
                  <a:cubicBezTo>
                    <a:pt x="3569432" y="3898473"/>
                    <a:pt x="3695284" y="3806401"/>
                    <a:pt x="3818229" y="3716144"/>
                  </a:cubicBezTo>
                  <a:cubicBezTo>
                    <a:pt x="3941084" y="3625886"/>
                    <a:pt x="4059309" y="3534721"/>
                    <a:pt x="4166182" y="3436474"/>
                  </a:cubicBezTo>
                  <a:cubicBezTo>
                    <a:pt x="4273056" y="3338408"/>
                    <a:pt x="4369578" y="3233895"/>
                    <a:pt x="4444399" y="3115943"/>
                  </a:cubicBezTo>
                  <a:cubicBezTo>
                    <a:pt x="4481809" y="3057013"/>
                    <a:pt x="4513772" y="2994905"/>
                    <a:pt x="4539196" y="2929618"/>
                  </a:cubicBezTo>
                  <a:cubicBezTo>
                    <a:pt x="4564802" y="2864422"/>
                    <a:pt x="4583235" y="2796139"/>
                    <a:pt x="4596946" y="2726040"/>
                  </a:cubicBezTo>
                  <a:cubicBezTo>
                    <a:pt x="4603756" y="2690991"/>
                    <a:pt x="4609204" y="2655306"/>
                    <a:pt x="4612927" y="2619257"/>
                  </a:cubicBezTo>
                  <a:cubicBezTo>
                    <a:pt x="4614017" y="2610268"/>
                    <a:pt x="4614743" y="2601188"/>
                    <a:pt x="4615561" y="2592198"/>
                  </a:cubicBezTo>
                  <a:cubicBezTo>
                    <a:pt x="4616287" y="2583118"/>
                    <a:pt x="4617195" y="2574220"/>
                    <a:pt x="4617558" y="2564595"/>
                  </a:cubicBezTo>
                  <a:lnTo>
                    <a:pt x="4620464" y="2507571"/>
                  </a:lnTo>
                  <a:cubicBezTo>
                    <a:pt x="4623097" y="2431479"/>
                    <a:pt x="4621462" y="2355297"/>
                    <a:pt x="4615470" y="2279568"/>
                  </a:cubicBezTo>
                  <a:cubicBezTo>
                    <a:pt x="4609658" y="2203748"/>
                    <a:pt x="4598490" y="2128564"/>
                    <a:pt x="4583416" y="2054379"/>
                  </a:cubicBezTo>
                  <a:cubicBezTo>
                    <a:pt x="4568162" y="1980194"/>
                    <a:pt x="4549094" y="1907008"/>
                    <a:pt x="4529026" y="1834639"/>
                  </a:cubicBezTo>
                  <a:cubicBezTo>
                    <a:pt x="4488983" y="1689810"/>
                    <a:pt x="4444762" y="1546888"/>
                    <a:pt x="4388556" y="1408324"/>
                  </a:cubicBezTo>
                  <a:cubicBezTo>
                    <a:pt x="4360407" y="1339133"/>
                    <a:pt x="4328990" y="1271213"/>
                    <a:pt x="4292851" y="1205927"/>
                  </a:cubicBezTo>
                  <a:cubicBezTo>
                    <a:pt x="4284043" y="1189492"/>
                    <a:pt x="4274327" y="1173511"/>
                    <a:pt x="4264975" y="1157439"/>
                  </a:cubicBezTo>
                  <a:cubicBezTo>
                    <a:pt x="4255350" y="1141458"/>
                    <a:pt x="4245361" y="1125749"/>
                    <a:pt x="4235646" y="1109859"/>
                  </a:cubicBezTo>
                  <a:lnTo>
                    <a:pt x="4204591" y="1063368"/>
                  </a:lnTo>
                  <a:lnTo>
                    <a:pt x="4172175" y="1017876"/>
                  </a:lnTo>
                  <a:cubicBezTo>
                    <a:pt x="4083462" y="898290"/>
                    <a:pt x="3979312" y="791326"/>
                    <a:pt x="3865265" y="697618"/>
                  </a:cubicBezTo>
                  <a:cubicBezTo>
                    <a:pt x="3751490" y="603638"/>
                    <a:pt x="3627909" y="521917"/>
                    <a:pt x="3495792" y="456267"/>
                  </a:cubicBezTo>
                  <a:cubicBezTo>
                    <a:pt x="3363766" y="390436"/>
                    <a:pt x="3224022" y="339950"/>
                    <a:pt x="3080011" y="304719"/>
                  </a:cubicBezTo>
                  <a:cubicBezTo>
                    <a:pt x="2935999" y="269397"/>
                    <a:pt x="2787992" y="249057"/>
                    <a:pt x="2638805" y="241884"/>
                  </a:cubicBezTo>
                  <a:cubicBezTo>
                    <a:pt x="2489345" y="234347"/>
                    <a:pt x="2340067" y="239341"/>
                    <a:pt x="2191696" y="257865"/>
                  </a:cubicBezTo>
                  <a:cubicBezTo>
                    <a:pt x="2043417" y="276479"/>
                    <a:pt x="1896500" y="307624"/>
                    <a:pt x="1752851" y="350120"/>
                  </a:cubicBezTo>
                  <a:cubicBezTo>
                    <a:pt x="1609112" y="392433"/>
                    <a:pt x="1468914" y="447187"/>
                    <a:pt x="1333074" y="510657"/>
                  </a:cubicBezTo>
                  <a:cubicBezTo>
                    <a:pt x="1060578" y="636236"/>
                    <a:pt x="806151" y="802767"/>
                    <a:pt x="582960" y="1003893"/>
                  </a:cubicBezTo>
                  <a:cubicBezTo>
                    <a:pt x="471728" y="1104774"/>
                    <a:pt x="368668" y="1214825"/>
                    <a:pt x="276322" y="1333049"/>
                  </a:cubicBezTo>
                  <a:cubicBezTo>
                    <a:pt x="183795" y="1451092"/>
                    <a:pt x="102164" y="1577669"/>
                    <a:pt x="33882" y="1711057"/>
                  </a:cubicBezTo>
                  <a:lnTo>
                    <a:pt x="0" y="1785501"/>
                  </a:lnTo>
                  <a:lnTo>
                    <a:pt x="0" y="1377082"/>
                  </a:lnTo>
                  <a:lnTo>
                    <a:pt x="111188" y="1208333"/>
                  </a:lnTo>
                  <a:cubicBezTo>
                    <a:pt x="206927" y="1076920"/>
                    <a:pt x="314732" y="954315"/>
                    <a:pt x="431321" y="841539"/>
                  </a:cubicBezTo>
                  <a:cubicBezTo>
                    <a:pt x="548183" y="728763"/>
                    <a:pt x="674488" y="625885"/>
                    <a:pt x="807876" y="533448"/>
                  </a:cubicBezTo>
                  <a:cubicBezTo>
                    <a:pt x="941446" y="441103"/>
                    <a:pt x="1082007" y="358837"/>
                    <a:pt x="1228743" y="288828"/>
                  </a:cubicBezTo>
                  <a:cubicBezTo>
                    <a:pt x="1522578" y="149811"/>
                    <a:pt x="1838931" y="57919"/>
                    <a:pt x="2163003" y="19056"/>
                  </a:cubicBezTo>
                  <a:cubicBezTo>
                    <a:pt x="2243998" y="9477"/>
                    <a:pt x="2325584" y="3529"/>
                    <a:pt x="2407249" y="116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B2935CA6-94DE-46EF-8BB1-9DB074B6C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960593"/>
              <a:ext cx="4814598" cy="4884231"/>
            </a:xfrm>
            <a:custGeom>
              <a:avLst/>
              <a:gdLst>
                <a:gd name="connsiteX0" fmla="*/ 2550817 w 4814598"/>
                <a:gd name="connsiteY0" fmla="*/ 544811 h 4884231"/>
                <a:gd name="connsiteX1" fmla="*/ 1694919 w 4814598"/>
                <a:gd name="connsiteY1" fmla="*/ 709526 h 4884231"/>
                <a:gd name="connsiteX2" fmla="*/ 932184 w 4814598"/>
                <a:gd name="connsiteY2" fmla="*/ 1163171 h 4884231"/>
                <a:gd name="connsiteX3" fmla="*/ 407894 w 4814598"/>
                <a:gd name="connsiteY3" fmla="*/ 1812768 h 4884231"/>
                <a:gd name="connsiteX4" fmla="*/ 220025 w 4814598"/>
                <a:gd name="connsiteY4" fmla="*/ 2558977 h 4884231"/>
                <a:gd name="connsiteX5" fmla="*/ 530204 w 4814598"/>
                <a:gd name="connsiteY5" fmla="*/ 3236995 h 4884231"/>
                <a:gd name="connsiteX6" fmla="*/ 697098 w 4814598"/>
                <a:gd name="connsiteY6" fmla="*/ 3471717 h 4884231"/>
                <a:gd name="connsiteX7" fmla="*/ 1333800 w 4814598"/>
                <a:gd name="connsiteY7" fmla="*/ 4121677 h 4884231"/>
                <a:gd name="connsiteX8" fmla="*/ 2170902 w 4814598"/>
                <a:gd name="connsiteY8" fmla="*/ 4339420 h 4884231"/>
                <a:gd name="connsiteX9" fmla="*/ 2709357 w 4814598"/>
                <a:gd name="connsiteY9" fmla="*/ 4200765 h 4884231"/>
                <a:gd name="connsiteX10" fmla="*/ 3290852 w 4814598"/>
                <a:gd name="connsiteY10" fmla="*/ 3800420 h 4884231"/>
                <a:gd name="connsiteX11" fmla="*/ 3434410 w 4814598"/>
                <a:gd name="connsiteY11" fmla="*/ 3689188 h 4884231"/>
                <a:gd name="connsiteX12" fmla="*/ 4069660 w 4814598"/>
                <a:gd name="connsiteY12" fmla="*/ 3124945 h 4884231"/>
                <a:gd name="connsiteX13" fmla="*/ 4269787 w 4814598"/>
                <a:gd name="connsiteY13" fmla="*/ 2558977 h 4884231"/>
                <a:gd name="connsiteX14" fmla="*/ 3797526 w 4814598"/>
                <a:gd name="connsiteY14" fmla="*/ 1099701 h 4884231"/>
                <a:gd name="connsiteX15" fmla="*/ 3273691 w 4814598"/>
                <a:gd name="connsiteY15" fmla="*/ 695179 h 4884231"/>
                <a:gd name="connsiteX16" fmla="*/ 2550817 w 4814598"/>
                <a:gd name="connsiteY16" fmla="*/ 544811 h 4884231"/>
                <a:gd name="connsiteX17" fmla="*/ 2550817 w 4814598"/>
                <a:gd name="connsiteY17" fmla="*/ 0 h 4884231"/>
                <a:gd name="connsiteX18" fmla="*/ 4814598 w 4814598"/>
                <a:gd name="connsiteY18" fmla="*/ 2558977 h 4884231"/>
                <a:gd name="connsiteX19" fmla="*/ 3626365 w 4814598"/>
                <a:gd name="connsiteY19" fmla="*/ 4229640 h 4884231"/>
                <a:gd name="connsiteX20" fmla="*/ 2170902 w 4814598"/>
                <a:gd name="connsiteY20" fmla="*/ 4884231 h 4884231"/>
                <a:gd name="connsiteX21" fmla="*/ 246267 w 4814598"/>
                <a:gd name="connsiteY21" fmla="*/ 3777538 h 4884231"/>
                <a:gd name="connsiteX22" fmla="*/ 40127 w 4814598"/>
                <a:gd name="connsiteY22" fmla="*/ 3489366 h 4884231"/>
                <a:gd name="connsiteX23" fmla="*/ 0 w 4814598"/>
                <a:gd name="connsiteY23" fmla="*/ 3432245 h 4884231"/>
                <a:gd name="connsiteX24" fmla="*/ 0 w 4814598"/>
                <a:gd name="connsiteY24" fmla="*/ 1432577 h 4884231"/>
                <a:gd name="connsiteX25" fmla="*/ 54624 w 4814598"/>
                <a:gd name="connsiteY25" fmla="*/ 1339196 h 4884231"/>
                <a:gd name="connsiteX26" fmla="*/ 2550817 w 4814598"/>
                <a:gd name="connsiteY26" fmla="*/ 0 h 488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14598" h="4884231">
                  <a:moveTo>
                    <a:pt x="2550817" y="544811"/>
                  </a:moveTo>
                  <a:cubicBezTo>
                    <a:pt x="2270966" y="544811"/>
                    <a:pt x="1974952" y="601744"/>
                    <a:pt x="1694919" y="709526"/>
                  </a:cubicBezTo>
                  <a:cubicBezTo>
                    <a:pt x="1417883" y="816127"/>
                    <a:pt x="1154103" y="973032"/>
                    <a:pt x="932184" y="1163171"/>
                  </a:cubicBezTo>
                  <a:cubicBezTo>
                    <a:pt x="710536" y="1353038"/>
                    <a:pt x="529296" y="1577682"/>
                    <a:pt x="407894" y="1812768"/>
                  </a:cubicBezTo>
                  <a:cubicBezTo>
                    <a:pt x="283223" y="2054210"/>
                    <a:pt x="220025" y="2305277"/>
                    <a:pt x="220025" y="2558977"/>
                  </a:cubicBezTo>
                  <a:cubicBezTo>
                    <a:pt x="220025" y="2801418"/>
                    <a:pt x="315095" y="2942070"/>
                    <a:pt x="530204" y="3236995"/>
                  </a:cubicBezTo>
                  <a:cubicBezTo>
                    <a:pt x="584050" y="3310817"/>
                    <a:pt x="639711" y="3387181"/>
                    <a:pt x="697098" y="3471717"/>
                  </a:cubicBezTo>
                  <a:cubicBezTo>
                    <a:pt x="900040" y="3770818"/>
                    <a:pt x="1108249" y="3983476"/>
                    <a:pt x="1333800" y="4121677"/>
                  </a:cubicBezTo>
                  <a:cubicBezTo>
                    <a:pt x="1572882" y="4268231"/>
                    <a:pt x="1846740" y="4339420"/>
                    <a:pt x="2170902" y="4339420"/>
                  </a:cubicBezTo>
                  <a:cubicBezTo>
                    <a:pt x="2354867" y="4339420"/>
                    <a:pt x="2525938" y="4295381"/>
                    <a:pt x="2709357" y="4200765"/>
                  </a:cubicBezTo>
                  <a:cubicBezTo>
                    <a:pt x="2897680" y="4103607"/>
                    <a:pt x="3084097" y="3961956"/>
                    <a:pt x="3290852" y="3800420"/>
                  </a:cubicBezTo>
                  <a:cubicBezTo>
                    <a:pt x="3339340" y="3762556"/>
                    <a:pt x="3387647" y="3725236"/>
                    <a:pt x="3434410" y="3689188"/>
                  </a:cubicBezTo>
                  <a:cubicBezTo>
                    <a:pt x="3682844" y="3497505"/>
                    <a:pt x="3917476" y="3316446"/>
                    <a:pt x="4069660" y="3124945"/>
                  </a:cubicBezTo>
                  <a:cubicBezTo>
                    <a:pt x="4209948" y="2948426"/>
                    <a:pt x="4269787" y="2779172"/>
                    <a:pt x="4269787" y="2558977"/>
                  </a:cubicBezTo>
                  <a:cubicBezTo>
                    <a:pt x="4269787" y="1980933"/>
                    <a:pt x="4102076" y="1462636"/>
                    <a:pt x="3797526" y="1099701"/>
                  </a:cubicBezTo>
                  <a:cubicBezTo>
                    <a:pt x="3650427" y="924453"/>
                    <a:pt x="3474272" y="788342"/>
                    <a:pt x="3273691" y="695179"/>
                  </a:cubicBezTo>
                  <a:cubicBezTo>
                    <a:pt x="3058944" y="595388"/>
                    <a:pt x="2815686" y="544811"/>
                    <a:pt x="2550817" y="544811"/>
                  </a:cubicBezTo>
                  <a:close/>
                  <a:moveTo>
                    <a:pt x="2550817" y="0"/>
                  </a:moveTo>
                  <a:cubicBezTo>
                    <a:pt x="3970050" y="0"/>
                    <a:pt x="4814598" y="1145647"/>
                    <a:pt x="4814598" y="2558977"/>
                  </a:cubicBezTo>
                  <a:cubicBezTo>
                    <a:pt x="4814598" y="3376738"/>
                    <a:pt x="4225839" y="3761193"/>
                    <a:pt x="3626365" y="4229640"/>
                  </a:cubicBezTo>
                  <a:cubicBezTo>
                    <a:pt x="3189699" y="4570874"/>
                    <a:pt x="2769014" y="4884231"/>
                    <a:pt x="2170902" y="4884231"/>
                  </a:cubicBezTo>
                  <a:cubicBezTo>
                    <a:pt x="1283950" y="4884231"/>
                    <a:pt x="708085" y="4458279"/>
                    <a:pt x="246267" y="3777538"/>
                  </a:cubicBezTo>
                  <a:cubicBezTo>
                    <a:pt x="176985" y="3675432"/>
                    <a:pt x="106654" y="3581344"/>
                    <a:pt x="40127" y="3489366"/>
                  </a:cubicBezTo>
                  <a:lnTo>
                    <a:pt x="0" y="3432245"/>
                  </a:lnTo>
                  <a:lnTo>
                    <a:pt x="0" y="1432577"/>
                  </a:lnTo>
                  <a:lnTo>
                    <a:pt x="54624" y="1339196"/>
                  </a:lnTo>
                  <a:cubicBezTo>
                    <a:pt x="578230" y="541497"/>
                    <a:pt x="1569352" y="0"/>
                    <a:pt x="255081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2352A8D1-612B-42BB-A925-A3EF53F72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960593"/>
              <a:ext cx="4814598" cy="4884231"/>
            </a:xfrm>
            <a:custGeom>
              <a:avLst/>
              <a:gdLst>
                <a:gd name="connsiteX0" fmla="*/ 2550817 w 4814598"/>
                <a:gd name="connsiteY0" fmla="*/ 454009 h 4884231"/>
                <a:gd name="connsiteX1" fmla="*/ 1662321 w 4814598"/>
                <a:gd name="connsiteY1" fmla="*/ 624807 h 4884231"/>
                <a:gd name="connsiteX2" fmla="*/ 873072 w 4814598"/>
                <a:gd name="connsiteY2" fmla="*/ 1094253 h 4884231"/>
                <a:gd name="connsiteX3" fmla="*/ 327171 w 4814598"/>
                <a:gd name="connsiteY3" fmla="*/ 1771181 h 4884231"/>
                <a:gd name="connsiteX4" fmla="*/ 129223 w 4814598"/>
                <a:gd name="connsiteY4" fmla="*/ 2558977 h 4884231"/>
                <a:gd name="connsiteX5" fmla="*/ 456836 w 4814598"/>
                <a:gd name="connsiteY5" fmla="*/ 3290477 h 4884231"/>
                <a:gd name="connsiteX6" fmla="*/ 621914 w 4814598"/>
                <a:gd name="connsiteY6" fmla="*/ 3522657 h 4884231"/>
                <a:gd name="connsiteX7" fmla="*/ 2170902 w 4814598"/>
                <a:gd name="connsiteY7" fmla="*/ 4430222 h 4884231"/>
                <a:gd name="connsiteX8" fmla="*/ 3346786 w 4814598"/>
                <a:gd name="connsiteY8" fmla="*/ 3871881 h 4884231"/>
                <a:gd name="connsiteX9" fmla="*/ 3489890 w 4814598"/>
                <a:gd name="connsiteY9" fmla="*/ 3761012 h 4884231"/>
                <a:gd name="connsiteX10" fmla="*/ 4140757 w 4814598"/>
                <a:gd name="connsiteY10" fmla="*/ 3181424 h 4884231"/>
                <a:gd name="connsiteX11" fmla="*/ 4360589 w 4814598"/>
                <a:gd name="connsiteY11" fmla="*/ 2558977 h 4884231"/>
                <a:gd name="connsiteX12" fmla="*/ 3867171 w 4814598"/>
                <a:gd name="connsiteY12" fmla="*/ 1041315 h 4884231"/>
                <a:gd name="connsiteX13" fmla="*/ 3312009 w 4814598"/>
                <a:gd name="connsiteY13" fmla="*/ 612822 h 4884231"/>
                <a:gd name="connsiteX14" fmla="*/ 2550817 w 4814598"/>
                <a:gd name="connsiteY14" fmla="*/ 454009 h 4884231"/>
                <a:gd name="connsiteX15" fmla="*/ 2550817 w 4814598"/>
                <a:gd name="connsiteY15" fmla="*/ 0 h 4884231"/>
                <a:gd name="connsiteX16" fmla="*/ 4814598 w 4814598"/>
                <a:gd name="connsiteY16" fmla="*/ 2558977 h 4884231"/>
                <a:gd name="connsiteX17" fmla="*/ 3626365 w 4814598"/>
                <a:gd name="connsiteY17" fmla="*/ 4229640 h 4884231"/>
                <a:gd name="connsiteX18" fmla="*/ 2170902 w 4814598"/>
                <a:gd name="connsiteY18" fmla="*/ 4884231 h 4884231"/>
                <a:gd name="connsiteX19" fmla="*/ 246267 w 4814598"/>
                <a:gd name="connsiteY19" fmla="*/ 3777538 h 4884231"/>
                <a:gd name="connsiteX20" fmla="*/ 40127 w 4814598"/>
                <a:gd name="connsiteY20" fmla="*/ 3489366 h 4884231"/>
                <a:gd name="connsiteX21" fmla="*/ 0 w 4814598"/>
                <a:gd name="connsiteY21" fmla="*/ 3432245 h 4884231"/>
                <a:gd name="connsiteX22" fmla="*/ 0 w 4814598"/>
                <a:gd name="connsiteY22" fmla="*/ 1432577 h 4884231"/>
                <a:gd name="connsiteX23" fmla="*/ 54624 w 4814598"/>
                <a:gd name="connsiteY23" fmla="*/ 1339196 h 4884231"/>
                <a:gd name="connsiteX24" fmla="*/ 2550817 w 4814598"/>
                <a:gd name="connsiteY24" fmla="*/ 0 h 488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14598" h="4884231">
                  <a:moveTo>
                    <a:pt x="2550817" y="454009"/>
                  </a:moveTo>
                  <a:cubicBezTo>
                    <a:pt x="2255802" y="454009"/>
                    <a:pt x="1956792" y="511396"/>
                    <a:pt x="1662321" y="624807"/>
                  </a:cubicBezTo>
                  <a:cubicBezTo>
                    <a:pt x="1375660" y="735041"/>
                    <a:pt x="1102800" y="897394"/>
                    <a:pt x="873072" y="1094253"/>
                  </a:cubicBezTo>
                  <a:cubicBezTo>
                    <a:pt x="639348" y="1294471"/>
                    <a:pt x="455656" y="1522293"/>
                    <a:pt x="327171" y="1771181"/>
                  </a:cubicBezTo>
                  <a:cubicBezTo>
                    <a:pt x="195872" y="2025607"/>
                    <a:pt x="129223" y="2290658"/>
                    <a:pt x="129223" y="2558977"/>
                  </a:cubicBezTo>
                  <a:cubicBezTo>
                    <a:pt x="129223" y="2829294"/>
                    <a:pt x="235552" y="2987108"/>
                    <a:pt x="456836" y="3290477"/>
                  </a:cubicBezTo>
                  <a:cubicBezTo>
                    <a:pt x="510228" y="3363663"/>
                    <a:pt x="565435" y="3439392"/>
                    <a:pt x="621914" y="3522657"/>
                  </a:cubicBezTo>
                  <a:cubicBezTo>
                    <a:pt x="1053495" y="4158815"/>
                    <a:pt x="1516766" y="4430222"/>
                    <a:pt x="2170902" y="4430222"/>
                  </a:cubicBezTo>
                  <a:cubicBezTo>
                    <a:pt x="2600213" y="4430222"/>
                    <a:pt x="2915205" y="4209119"/>
                    <a:pt x="3346786" y="3871881"/>
                  </a:cubicBezTo>
                  <a:cubicBezTo>
                    <a:pt x="3395002" y="3834198"/>
                    <a:pt x="3443218" y="3796969"/>
                    <a:pt x="3489890" y="3761012"/>
                  </a:cubicBezTo>
                  <a:cubicBezTo>
                    <a:pt x="3742864" y="3565879"/>
                    <a:pt x="3981763" y="3381551"/>
                    <a:pt x="4140757" y="3181424"/>
                  </a:cubicBezTo>
                  <a:cubicBezTo>
                    <a:pt x="4292760" y="2990104"/>
                    <a:pt x="4360589" y="2798149"/>
                    <a:pt x="4360589" y="2558977"/>
                  </a:cubicBezTo>
                  <a:cubicBezTo>
                    <a:pt x="4360589" y="1959594"/>
                    <a:pt x="4185341" y="1420595"/>
                    <a:pt x="3867171" y="1041315"/>
                  </a:cubicBezTo>
                  <a:cubicBezTo>
                    <a:pt x="3711446" y="855807"/>
                    <a:pt x="3524667" y="711614"/>
                    <a:pt x="3312009" y="612822"/>
                  </a:cubicBezTo>
                  <a:cubicBezTo>
                    <a:pt x="3085095" y="507491"/>
                    <a:pt x="2829034" y="454009"/>
                    <a:pt x="2550817" y="454009"/>
                  </a:cubicBezTo>
                  <a:close/>
                  <a:moveTo>
                    <a:pt x="2550817" y="0"/>
                  </a:moveTo>
                  <a:cubicBezTo>
                    <a:pt x="3970050" y="0"/>
                    <a:pt x="4814598" y="1145647"/>
                    <a:pt x="4814598" y="2558977"/>
                  </a:cubicBezTo>
                  <a:cubicBezTo>
                    <a:pt x="4814598" y="3376738"/>
                    <a:pt x="4225839" y="3761193"/>
                    <a:pt x="3626365" y="4229640"/>
                  </a:cubicBezTo>
                  <a:cubicBezTo>
                    <a:pt x="3189699" y="4570874"/>
                    <a:pt x="2769014" y="4884231"/>
                    <a:pt x="2170902" y="4884231"/>
                  </a:cubicBezTo>
                  <a:cubicBezTo>
                    <a:pt x="1283950" y="4884231"/>
                    <a:pt x="708085" y="4458279"/>
                    <a:pt x="246267" y="3777538"/>
                  </a:cubicBezTo>
                  <a:cubicBezTo>
                    <a:pt x="176985" y="3675432"/>
                    <a:pt x="106654" y="3581344"/>
                    <a:pt x="40127" y="3489366"/>
                  </a:cubicBezTo>
                  <a:lnTo>
                    <a:pt x="0" y="3432245"/>
                  </a:lnTo>
                  <a:lnTo>
                    <a:pt x="0" y="1432577"/>
                  </a:lnTo>
                  <a:lnTo>
                    <a:pt x="54624" y="1339196"/>
                  </a:lnTo>
                  <a:cubicBezTo>
                    <a:pt x="578230" y="541497"/>
                    <a:pt x="1569352" y="0"/>
                    <a:pt x="255081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5" name="Freeform: Shape 14">
              <a:extLst>
                <a:ext uri="{FF2B5EF4-FFF2-40B4-BE49-F238E27FC236}">
                  <a16:creationId xmlns:a16="http://schemas.microsoft.com/office/drawing/2014/main" id="{0858A699-36FD-4E40-A79C-7B11883C9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96695"/>
              <a:ext cx="4850918" cy="5212025"/>
            </a:xfrm>
            <a:custGeom>
              <a:avLst/>
              <a:gdLst>
                <a:gd name="connsiteX0" fmla="*/ 2244906 w 4850918"/>
                <a:gd name="connsiteY0" fmla="*/ 0 h 5212025"/>
                <a:gd name="connsiteX1" fmla="*/ 4850918 w 4850918"/>
                <a:gd name="connsiteY1" fmla="*/ 2606013 h 5212025"/>
                <a:gd name="connsiteX2" fmla="*/ 2244906 w 4850918"/>
                <a:gd name="connsiteY2" fmla="*/ 5212025 h 5212025"/>
                <a:gd name="connsiteX3" fmla="*/ 83949 w 4850918"/>
                <a:gd name="connsiteY3" fmla="*/ 4063077 h 5212025"/>
                <a:gd name="connsiteX4" fmla="*/ 0 w 4850918"/>
                <a:gd name="connsiteY4" fmla="*/ 3924890 h 5212025"/>
                <a:gd name="connsiteX5" fmla="*/ 0 w 4850918"/>
                <a:gd name="connsiteY5" fmla="*/ 3598606 h 5212025"/>
                <a:gd name="connsiteX6" fmla="*/ 15357 w 4850918"/>
                <a:gd name="connsiteY6" fmla="*/ 3619452 h 5212025"/>
                <a:gd name="connsiteX7" fmla="*/ 107340 w 4850918"/>
                <a:gd name="connsiteY7" fmla="*/ 3738402 h 5212025"/>
                <a:gd name="connsiteX8" fmla="*/ 168177 w 4850918"/>
                <a:gd name="connsiteY8" fmla="*/ 3816401 h 5212025"/>
                <a:gd name="connsiteX9" fmla="*/ 245086 w 4850918"/>
                <a:gd name="connsiteY9" fmla="*/ 3916919 h 5212025"/>
                <a:gd name="connsiteX10" fmla="*/ 284403 w 4850918"/>
                <a:gd name="connsiteY10" fmla="*/ 3970310 h 5212025"/>
                <a:gd name="connsiteX11" fmla="*/ 319634 w 4850918"/>
                <a:gd name="connsiteY11" fmla="*/ 4018253 h 5212025"/>
                <a:gd name="connsiteX12" fmla="*/ 319816 w 4850918"/>
                <a:gd name="connsiteY12" fmla="*/ 4018435 h 5212025"/>
                <a:gd name="connsiteX13" fmla="*/ 319998 w 4850918"/>
                <a:gd name="connsiteY13" fmla="*/ 4018617 h 5212025"/>
                <a:gd name="connsiteX14" fmla="*/ 381652 w 4850918"/>
                <a:gd name="connsiteY14" fmla="*/ 4099884 h 5212025"/>
                <a:gd name="connsiteX15" fmla="*/ 393547 w 4850918"/>
                <a:gd name="connsiteY15" fmla="*/ 4115230 h 5212025"/>
                <a:gd name="connsiteX16" fmla="*/ 399540 w 4850918"/>
                <a:gd name="connsiteY16" fmla="*/ 4122676 h 5212025"/>
                <a:gd name="connsiteX17" fmla="*/ 470547 w 4850918"/>
                <a:gd name="connsiteY17" fmla="*/ 4208756 h 5212025"/>
                <a:gd name="connsiteX18" fmla="*/ 633445 w 4850918"/>
                <a:gd name="connsiteY18" fmla="*/ 4384730 h 5212025"/>
                <a:gd name="connsiteX19" fmla="*/ 997833 w 4850918"/>
                <a:gd name="connsiteY19" fmla="*/ 4677384 h 5212025"/>
                <a:gd name="connsiteX20" fmla="*/ 1198505 w 4850918"/>
                <a:gd name="connsiteY20" fmla="*/ 4786982 h 5212025"/>
                <a:gd name="connsiteX21" fmla="*/ 1198687 w 4850918"/>
                <a:gd name="connsiteY21" fmla="*/ 4787073 h 5212025"/>
                <a:gd name="connsiteX22" fmla="*/ 1198869 w 4850918"/>
                <a:gd name="connsiteY22" fmla="*/ 4787164 h 5212025"/>
                <a:gd name="connsiteX23" fmla="*/ 1410709 w 4850918"/>
                <a:gd name="connsiteY23" fmla="*/ 4869975 h 5212025"/>
                <a:gd name="connsiteX24" fmla="*/ 1631902 w 4850918"/>
                <a:gd name="connsiteY24" fmla="*/ 4927271 h 5212025"/>
                <a:gd name="connsiteX25" fmla="*/ 1744134 w 4850918"/>
                <a:gd name="connsiteY25" fmla="*/ 4946157 h 5212025"/>
                <a:gd name="connsiteX26" fmla="*/ 1856819 w 4850918"/>
                <a:gd name="connsiteY26" fmla="*/ 4958961 h 5212025"/>
                <a:gd name="connsiteX27" fmla="*/ 2090089 w 4850918"/>
                <a:gd name="connsiteY27" fmla="*/ 4969130 h 5212025"/>
                <a:gd name="connsiteX28" fmla="*/ 2101802 w 4850918"/>
                <a:gd name="connsiteY28" fmla="*/ 4969130 h 5212025"/>
                <a:gd name="connsiteX29" fmla="*/ 2117238 w 4850918"/>
                <a:gd name="connsiteY29" fmla="*/ 4969221 h 5212025"/>
                <a:gd name="connsiteX30" fmla="*/ 2147294 w 4850918"/>
                <a:gd name="connsiteY30" fmla="*/ 4968767 h 5212025"/>
                <a:gd name="connsiteX31" fmla="*/ 2147566 w 4850918"/>
                <a:gd name="connsiteY31" fmla="*/ 4968767 h 5212025"/>
                <a:gd name="connsiteX32" fmla="*/ 2147838 w 4850918"/>
                <a:gd name="connsiteY32" fmla="*/ 4968767 h 5212025"/>
                <a:gd name="connsiteX33" fmla="*/ 2176078 w 4850918"/>
                <a:gd name="connsiteY33" fmla="*/ 4968041 h 5212025"/>
                <a:gd name="connsiteX34" fmla="*/ 2204499 w 4850918"/>
                <a:gd name="connsiteY34" fmla="*/ 4966588 h 5212025"/>
                <a:gd name="connsiteX35" fmla="*/ 2315822 w 4850918"/>
                <a:gd name="connsiteY35" fmla="*/ 4956872 h 5212025"/>
                <a:gd name="connsiteX36" fmla="*/ 2746222 w 4850918"/>
                <a:gd name="connsiteY36" fmla="*/ 4840555 h 5212025"/>
                <a:gd name="connsiteX37" fmla="*/ 2950617 w 4850918"/>
                <a:gd name="connsiteY37" fmla="*/ 4739220 h 5212025"/>
                <a:gd name="connsiteX38" fmla="*/ 3148929 w 4850918"/>
                <a:gd name="connsiteY38" fmla="*/ 4615367 h 5212025"/>
                <a:gd name="connsiteX39" fmla="*/ 3342791 w 4850918"/>
                <a:gd name="connsiteY39" fmla="*/ 4474533 h 5212025"/>
                <a:gd name="connsiteX40" fmla="*/ 3438496 w 4850918"/>
                <a:gd name="connsiteY40" fmla="*/ 4399894 h 5212025"/>
                <a:gd name="connsiteX41" fmla="*/ 3536108 w 4850918"/>
                <a:gd name="connsiteY41" fmla="*/ 4321804 h 5212025"/>
                <a:gd name="connsiteX42" fmla="*/ 3700641 w 4850918"/>
                <a:gd name="connsiteY42" fmla="*/ 4192956 h 5212025"/>
                <a:gd name="connsiteX43" fmla="*/ 3927282 w 4850918"/>
                <a:gd name="connsiteY43" fmla="*/ 4014258 h 5212025"/>
                <a:gd name="connsiteX44" fmla="*/ 4279230 w 4850918"/>
                <a:gd name="connsiteY44" fmla="*/ 3693909 h 5212025"/>
                <a:gd name="connsiteX45" fmla="*/ 4424785 w 4850918"/>
                <a:gd name="connsiteY45" fmla="*/ 3517209 h 5212025"/>
                <a:gd name="connsiteX46" fmla="*/ 4539922 w 4850918"/>
                <a:gd name="connsiteY46" fmla="*/ 3324800 h 5212025"/>
                <a:gd name="connsiteX47" fmla="*/ 4660234 w 4850918"/>
                <a:gd name="connsiteY47" fmla="*/ 2893945 h 5212025"/>
                <a:gd name="connsiteX48" fmla="*/ 4667045 w 4850918"/>
                <a:gd name="connsiteY48" fmla="*/ 2779081 h 5212025"/>
                <a:gd name="connsiteX49" fmla="*/ 4667135 w 4850918"/>
                <a:gd name="connsiteY49" fmla="*/ 2774632 h 5212025"/>
                <a:gd name="connsiteX50" fmla="*/ 4667408 w 4850918"/>
                <a:gd name="connsiteY50" fmla="*/ 2719787 h 5212025"/>
                <a:gd name="connsiteX51" fmla="*/ 4667317 w 4850918"/>
                <a:gd name="connsiteY51" fmla="*/ 2702444 h 5212025"/>
                <a:gd name="connsiteX52" fmla="*/ 4666772 w 4850918"/>
                <a:gd name="connsiteY52" fmla="*/ 2658950 h 5212025"/>
                <a:gd name="connsiteX53" fmla="*/ 4654787 w 4850918"/>
                <a:gd name="connsiteY53" fmla="*/ 2416691 h 5212025"/>
                <a:gd name="connsiteX54" fmla="*/ 4581781 w 4850918"/>
                <a:gd name="connsiteY54" fmla="*/ 1936985 h 5212025"/>
                <a:gd name="connsiteX55" fmla="*/ 4435046 w 4850918"/>
                <a:gd name="connsiteY55" fmla="*/ 1474894 h 5212025"/>
                <a:gd name="connsiteX56" fmla="*/ 4386104 w 4850918"/>
                <a:gd name="connsiteY56" fmla="*/ 1364116 h 5212025"/>
                <a:gd name="connsiteX57" fmla="*/ 4331623 w 4850918"/>
                <a:gd name="connsiteY57" fmla="*/ 1255698 h 5212025"/>
                <a:gd name="connsiteX58" fmla="*/ 4206861 w 4850918"/>
                <a:gd name="connsiteY58" fmla="*/ 1048216 h 5212025"/>
                <a:gd name="connsiteX59" fmla="*/ 3895592 w 4850918"/>
                <a:gd name="connsiteY59" fmla="*/ 681922 h 5212025"/>
                <a:gd name="connsiteX60" fmla="*/ 3710356 w 4850918"/>
                <a:gd name="connsiteY60" fmla="*/ 530192 h 5212025"/>
                <a:gd name="connsiteX61" fmla="*/ 3507777 w 4850918"/>
                <a:gd name="connsiteY61" fmla="*/ 403705 h 5212025"/>
                <a:gd name="connsiteX62" fmla="*/ 3065936 w 4850918"/>
                <a:gd name="connsiteY62" fmla="*/ 232543 h 5212025"/>
                <a:gd name="connsiteX63" fmla="*/ 2834573 w 4850918"/>
                <a:gd name="connsiteY63" fmla="*/ 187233 h 5212025"/>
                <a:gd name="connsiteX64" fmla="*/ 2601212 w 4850918"/>
                <a:gd name="connsiteY64" fmla="*/ 166894 h 5212025"/>
                <a:gd name="connsiteX65" fmla="*/ 2499332 w 4850918"/>
                <a:gd name="connsiteY65" fmla="*/ 164715 h 5212025"/>
                <a:gd name="connsiteX66" fmla="*/ 2131857 w 4850918"/>
                <a:gd name="connsiteY66" fmla="*/ 192046 h 5212025"/>
                <a:gd name="connsiteX67" fmla="*/ 1901130 w 4850918"/>
                <a:gd name="connsiteY67" fmla="*/ 237084 h 5212025"/>
                <a:gd name="connsiteX68" fmla="*/ 1674579 w 4850918"/>
                <a:gd name="connsiteY68" fmla="*/ 301553 h 5212025"/>
                <a:gd name="connsiteX69" fmla="*/ 1453477 w 4850918"/>
                <a:gd name="connsiteY69" fmla="*/ 383819 h 5212025"/>
                <a:gd name="connsiteX70" fmla="*/ 1238821 w 4850918"/>
                <a:gd name="connsiteY70" fmla="*/ 483338 h 5212025"/>
                <a:gd name="connsiteX71" fmla="*/ 831666 w 4850918"/>
                <a:gd name="connsiteY71" fmla="*/ 727777 h 5212025"/>
                <a:gd name="connsiteX72" fmla="*/ 735416 w 4850918"/>
                <a:gd name="connsiteY72" fmla="*/ 798148 h 5212025"/>
                <a:gd name="connsiteX73" fmla="*/ 735234 w 4850918"/>
                <a:gd name="connsiteY73" fmla="*/ 798330 h 5212025"/>
                <a:gd name="connsiteX74" fmla="*/ 735053 w 4850918"/>
                <a:gd name="connsiteY74" fmla="*/ 798511 h 5212025"/>
                <a:gd name="connsiteX75" fmla="*/ 695554 w 4850918"/>
                <a:gd name="connsiteY75" fmla="*/ 828748 h 5212025"/>
                <a:gd name="connsiteX76" fmla="*/ 687563 w 4850918"/>
                <a:gd name="connsiteY76" fmla="*/ 835014 h 5212025"/>
                <a:gd name="connsiteX77" fmla="*/ 641254 w 4850918"/>
                <a:gd name="connsiteY77" fmla="*/ 871970 h 5212025"/>
                <a:gd name="connsiteX78" fmla="*/ 461013 w 4850918"/>
                <a:gd name="connsiteY78" fmla="*/ 1030147 h 5212025"/>
                <a:gd name="connsiteX79" fmla="*/ 139938 w 4850918"/>
                <a:gd name="connsiteY79" fmla="*/ 1388360 h 5212025"/>
                <a:gd name="connsiteX80" fmla="*/ 3281 w 4850918"/>
                <a:gd name="connsiteY80" fmla="*/ 1587670 h 5212025"/>
                <a:gd name="connsiteX81" fmla="*/ 0 w 4850918"/>
                <a:gd name="connsiteY81" fmla="*/ 1593348 h 5212025"/>
                <a:gd name="connsiteX82" fmla="*/ 0 w 4850918"/>
                <a:gd name="connsiteY82" fmla="*/ 1287136 h 5212025"/>
                <a:gd name="connsiteX83" fmla="*/ 83949 w 4850918"/>
                <a:gd name="connsiteY83" fmla="*/ 1148949 h 5212025"/>
                <a:gd name="connsiteX84" fmla="*/ 2244906 w 4850918"/>
                <a:gd name="connsiteY84" fmla="*/ 0 h 521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850918" h="5212025">
                  <a:moveTo>
                    <a:pt x="2244906" y="0"/>
                  </a:moveTo>
                  <a:cubicBezTo>
                    <a:pt x="3684206" y="0"/>
                    <a:pt x="4850918" y="1166713"/>
                    <a:pt x="4850918" y="2606013"/>
                  </a:cubicBezTo>
                  <a:cubicBezTo>
                    <a:pt x="4850918" y="4045313"/>
                    <a:pt x="3684206" y="5212025"/>
                    <a:pt x="2244906" y="5212025"/>
                  </a:cubicBezTo>
                  <a:cubicBezTo>
                    <a:pt x="1345344" y="5212025"/>
                    <a:pt x="552260" y="4756278"/>
                    <a:pt x="83949" y="4063077"/>
                  </a:cubicBezTo>
                  <a:lnTo>
                    <a:pt x="0" y="3924890"/>
                  </a:lnTo>
                  <a:lnTo>
                    <a:pt x="0" y="3598606"/>
                  </a:lnTo>
                  <a:lnTo>
                    <a:pt x="15357" y="3619452"/>
                  </a:lnTo>
                  <a:cubicBezTo>
                    <a:pt x="45413" y="3659314"/>
                    <a:pt x="76921" y="3699539"/>
                    <a:pt x="107340" y="3738402"/>
                  </a:cubicBezTo>
                  <a:cubicBezTo>
                    <a:pt x="127316" y="3763917"/>
                    <a:pt x="148019" y="3790250"/>
                    <a:pt x="168177" y="3816401"/>
                  </a:cubicBezTo>
                  <a:cubicBezTo>
                    <a:pt x="189334" y="3843732"/>
                    <a:pt x="217210" y="3879781"/>
                    <a:pt x="245086" y="3916919"/>
                  </a:cubicBezTo>
                  <a:cubicBezTo>
                    <a:pt x="258343" y="3934443"/>
                    <a:pt x="271600" y="3952695"/>
                    <a:pt x="284403" y="3970310"/>
                  </a:cubicBezTo>
                  <a:cubicBezTo>
                    <a:pt x="296571" y="3987018"/>
                    <a:pt x="308102" y="4002908"/>
                    <a:pt x="319634" y="4018253"/>
                  </a:cubicBezTo>
                  <a:lnTo>
                    <a:pt x="319816" y="4018435"/>
                  </a:lnTo>
                  <a:lnTo>
                    <a:pt x="319998" y="4018617"/>
                  </a:lnTo>
                  <a:cubicBezTo>
                    <a:pt x="339883" y="4045948"/>
                    <a:pt x="361131" y="4073370"/>
                    <a:pt x="381652" y="4099884"/>
                  </a:cubicBezTo>
                  <a:lnTo>
                    <a:pt x="393547" y="4115230"/>
                  </a:lnTo>
                  <a:lnTo>
                    <a:pt x="399540" y="4122676"/>
                  </a:lnTo>
                  <a:cubicBezTo>
                    <a:pt x="422604" y="4151187"/>
                    <a:pt x="446303" y="4180698"/>
                    <a:pt x="470547" y="4208756"/>
                  </a:cubicBezTo>
                  <a:cubicBezTo>
                    <a:pt x="523848" y="4271228"/>
                    <a:pt x="578692" y="4330430"/>
                    <a:pt x="633445" y="4384730"/>
                  </a:cubicBezTo>
                  <a:cubicBezTo>
                    <a:pt x="750035" y="4499776"/>
                    <a:pt x="872708" y="4598296"/>
                    <a:pt x="997833" y="4677384"/>
                  </a:cubicBezTo>
                  <a:cubicBezTo>
                    <a:pt x="1068659" y="4721786"/>
                    <a:pt x="1134218" y="4757653"/>
                    <a:pt x="1198505" y="4786982"/>
                  </a:cubicBezTo>
                  <a:lnTo>
                    <a:pt x="1198687" y="4787073"/>
                  </a:lnTo>
                  <a:lnTo>
                    <a:pt x="1198869" y="4787164"/>
                  </a:lnTo>
                  <a:cubicBezTo>
                    <a:pt x="1264246" y="4817945"/>
                    <a:pt x="1335525" y="4845821"/>
                    <a:pt x="1410709" y="4869975"/>
                  </a:cubicBezTo>
                  <a:cubicBezTo>
                    <a:pt x="1479900" y="4892221"/>
                    <a:pt x="1554358" y="4911562"/>
                    <a:pt x="1631902" y="4927271"/>
                  </a:cubicBezTo>
                  <a:cubicBezTo>
                    <a:pt x="1667588" y="4934353"/>
                    <a:pt x="1705452" y="4940709"/>
                    <a:pt x="1744134" y="4946157"/>
                  </a:cubicBezTo>
                  <a:cubicBezTo>
                    <a:pt x="1780454" y="4951243"/>
                    <a:pt x="1818409" y="4955510"/>
                    <a:pt x="1856819" y="4958961"/>
                  </a:cubicBezTo>
                  <a:cubicBezTo>
                    <a:pt x="1930277" y="4965680"/>
                    <a:pt x="2006551" y="4968949"/>
                    <a:pt x="2090089" y="4969130"/>
                  </a:cubicBezTo>
                  <a:lnTo>
                    <a:pt x="2101802" y="4969130"/>
                  </a:lnTo>
                  <a:cubicBezTo>
                    <a:pt x="2106978" y="4969221"/>
                    <a:pt x="2112063" y="4969221"/>
                    <a:pt x="2117238" y="4969221"/>
                  </a:cubicBezTo>
                  <a:cubicBezTo>
                    <a:pt x="2129678" y="4969221"/>
                    <a:pt x="2138940" y="4969130"/>
                    <a:pt x="2147294" y="4968767"/>
                  </a:cubicBezTo>
                  <a:lnTo>
                    <a:pt x="2147566" y="4968767"/>
                  </a:lnTo>
                  <a:lnTo>
                    <a:pt x="2147838" y="4968767"/>
                  </a:lnTo>
                  <a:lnTo>
                    <a:pt x="2176078" y="4968041"/>
                  </a:lnTo>
                  <a:lnTo>
                    <a:pt x="2204499" y="4966588"/>
                  </a:lnTo>
                  <a:cubicBezTo>
                    <a:pt x="2236824" y="4965135"/>
                    <a:pt x="2271238" y="4962138"/>
                    <a:pt x="2315822" y="4956872"/>
                  </a:cubicBezTo>
                  <a:cubicBezTo>
                    <a:pt x="2460651" y="4939166"/>
                    <a:pt x="2605480" y="4900030"/>
                    <a:pt x="2746222" y="4840555"/>
                  </a:cubicBezTo>
                  <a:cubicBezTo>
                    <a:pt x="2810783" y="4813587"/>
                    <a:pt x="2877613" y="4780444"/>
                    <a:pt x="2950617" y="4739220"/>
                  </a:cubicBezTo>
                  <a:cubicBezTo>
                    <a:pt x="3013452" y="4703989"/>
                    <a:pt x="3078285" y="4663492"/>
                    <a:pt x="3148929" y="4615367"/>
                  </a:cubicBezTo>
                  <a:cubicBezTo>
                    <a:pt x="3207042" y="4575777"/>
                    <a:pt x="3268696" y="4531012"/>
                    <a:pt x="3342791" y="4474533"/>
                  </a:cubicBezTo>
                  <a:cubicBezTo>
                    <a:pt x="3375298" y="4449835"/>
                    <a:pt x="3408077" y="4423956"/>
                    <a:pt x="3438496" y="4399894"/>
                  </a:cubicBezTo>
                  <a:lnTo>
                    <a:pt x="3536108" y="4321804"/>
                  </a:lnTo>
                  <a:cubicBezTo>
                    <a:pt x="3591043" y="4278219"/>
                    <a:pt x="3646795" y="4234907"/>
                    <a:pt x="3700641" y="4192956"/>
                  </a:cubicBezTo>
                  <a:cubicBezTo>
                    <a:pt x="3775643" y="4134571"/>
                    <a:pt x="3853279" y="4074187"/>
                    <a:pt x="3927282" y="4014258"/>
                  </a:cubicBezTo>
                  <a:cubicBezTo>
                    <a:pt x="4077741" y="3892493"/>
                    <a:pt x="4186340" y="3793610"/>
                    <a:pt x="4279230" y="3693909"/>
                  </a:cubicBezTo>
                  <a:cubicBezTo>
                    <a:pt x="4335800" y="3632800"/>
                    <a:pt x="4383471" y="3574959"/>
                    <a:pt x="4424785" y="3517209"/>
                  </a:cubicBezTo>
                  <a:cubicBezTo>
                    <a:pt x="4471367" y="3451559"/>
                    <a:pt x="4508959" y="3388725"/>
                    <a:pt x="4539922" y="3324800"/>
                  </a:cubicBezTo>
                  <a:cubicBezTo>
                    <a:pt x="4604664" y="3192774"/>
                    <a:pt x="4645162" y="3047763"/>
                    <a:pt x="4660234" y="2893945"/>
                  </a:cubicBezTo>
                  <a:cubicBezTo>
                    <a:pt x="4663776" y="2857443"/>
                    <a:pt x="4666046" y="2818671"/>
                    <a:pt x="4667045" y="2779081"/>
                  </a:cubicBezTo>
                  <a:lnTo>
                    <a:pt x="4667135" y="2774632"/>
                  </a:lnTo>
                  <a:cubicBezTo>
                    <a:pt x="4667408" y="2756834"/>
                    <a:pt x="4667680" y="2738583"/>
                    <a:pt x="4667408" y="2719787"/>
                  </a:cubicBezTo>
                  <a:cubicBezTo>
                    <a:pt x="4667408" y="2713976"/>
                    <a:pt x="4667317" y="2708256"/>
                    <a:pt x="4667317" y="2702444"/>
                  </a:cubicBezTo>
                  <a:cubicBezTo>
                    <a:pt x="4667317" y="2688188"/>
                    <a:pt x="4667226" y="2673569"/>
                    <a:pt x="4666772" y="2658950"/>
                  </a:cubicBezTo>
                  <a:cubicBezTo>
                    <a:pt x="4665228" y="2576139"/>
                    <a:pt x="4661142" y="2494599"/>
                    <a:pt x="4654787" y="2416691"/>
                  </a:cubicBezTo>
                  <a:cubicBezTo>
                    <a:pt x="4640531" y="2247618"/>
                    <a:pt x="4616014" y="2086263"/>
                    <a:pt x="4581781" y="1936985"/>
                  </a:cubicBezTo>
                  <a:cubicBezTo>
                    <a:pt x="4544280" y="1773814"/>
                    <a:pt x="4494884" y="1618361"/>
                    <a:pt x="4435046" y="1474894"/>
                  </a:cubicBezTo>
                  <a:cubicBezTo>
                    <a:pt x="4419519" y="1437484"/>
                    <a:pt x="4402993" y="1400164"/>
                    <a:pt x="4386104" y="1364116"/>
                  </a:cubicBezTo>
                  <a:cubicBezTo>
                    <a:pt x="4369578" y="1329248"/>
                    <a:pt x="4351236" y="1292837"/>
                    <a:pt x="4331623" y="1255698"/>
                  </a:cubicBezTo>
                  <a:cubicBezTo>
                    <a:pt x="4294757" y="1186054"/>
                    <a:pt x="4252988" y="1116318"/>
                    <a:pt x="4206861" y="1048216"/>
                  </a:cubicBezTo>
                  <a:cubicBezTo>
                    <a:pt x="4117058" y="913920"/>
                    <a:pt x="4012273" y="790612"/>
                    <a:pt x="3895592" y="681922"/>
                  </a:cubicBezTo>
                  <a:cubicBezTo>
                    <a:pt x="3836662" y="627441"/>
                    <a:pt x="3774281" y="576319"/>
                    <a:pt x="3710356" y="530192"/>
                  </a:cubicBezTo>
                  <a:cubicBezTo>
                    <a:pt x="3642437" y="481795"/>
                    <a:pt x="3574335" y="439299"/>
                    <a:pt x="3507777" y="403705"/>
                  </a:cubicBezTo>
                  <a:cubicBezTo>
                    <a:pt x="3371575" y="329974"/>
                    <a:pt x="3222932" y="272406"/>
                    <a:pt x="3065936" y="232543"/>
                  </a:cubicBezTo>
                  <a:cubicBezTo>
                    <a:pt x="2990933" y="213475"/>
                    <a:pt x="2913116" y="198220"/>
                    <a:pt x="2834573" y="187233"/>
                  </a:cubicBezTo>
                  <a:cubicBezTo>
                    <a:pt x="2758208" y="176610"/>
                    <a:pt x="2679756" y="169799"/>
                    <a:pt x="2601212" y="166894"/>
                  </a:cubicBezTo>
                  <a:cubicBezTo>
                    <a:pt x="2567434" y="165441"/>
                    <a:pt x="2533201" y="164715"/>
                    <a:pt x="2499332" y="164715"/>
                  </a:cubicBezTo>
                  <a:cubicBezTo>
                    <a:pt x="2378294" y="164715"/>
                    <a:pt x="2254531" y="173886"/>
                    <a:pt x="2131857" y="192046"/>
                  </a:cubicBezTo>
                  <a:cubicBezTo>
                    <a:pt x="2052043" y="204304"/>
                    <a:pt x="1974407" y="219468"/>
                    <a:pt x="1901130" y="237084"/>
                  </a:cubicBezTo>
                  <a:cubicBezTo>
                    <a:pt x="1822314" y="256334"/>
                    <a:pt x="1746040" y="278035"/>
                    <a:pt x="1674579" y="301553"/>
                  </a:cubicBezTo>
                  <a:cubicBezTo>
                    <a:pt x="1599849" y="326069"/>
                    <a:pt x="1525483" y="353764"/>
                    <a:pt x="1453477" y="383819"/>
                  </a:cubicBezTo>
                  <a:cubicBezTo>
                    <a:pt x="1381199" y="414147"/>
                    <a:pt x="1309011" y="447653"/>
                    <a:pt x="1238821" y="483338"/>
                  </a:cubicBezTo>
                  <a:cubicBezTo>
                    <a:pt x="1097715" y="555162"/>
                    <a:pt x="960695" y="637338"/>
                    <a:pt x="831666" y="727777"/>
                  </a:cubicBezTo>
                  <a:cubicBezTo>
                    <a:pt x="805061" y="746573"/>
                    <a:pt x="770102" y="771543"/>
                    <a:pt x="735416" y="798148"/>
                  </a:cubicBezTo>
                  <a:lnTo>
                    <a:pt x="735234" y="798330"/>
                  </a:lnTo>
                  <a:lnTo>
                    <a:pt x="735053" y="798511"/>
                  </a:lnTo>
                  <a:cubicBezTo>
                    <a:pt x="721796" y="808318"/>
                    <a:pt x="708448" y="818669"/>
                    <a:pt x="695554" y="828748"/>
                  </a:cubicBezTo>
                  <a:lnTo>
                    <a:pt x="687563" y="835014"/>
                  </a:lnTo>
                  <a:cubicBezTo>
                    <a:pt x="670765" y="847817"/>
                    <a:pt x="654784" y="860892"/>
                    <a:pt x="641254" y="871970"/>
                  </a:cubicBezTo>
                  <a:cubicBezTo>
                    <a:pt x="574061" y="926996"/>
                    <a:pt x="515131" y="978753"/>
                    <a:pt x="461013" y="1030147"/>
                  </a:cubicBezTo>
                  <a:cubicBezTo>
                    <a:pt x="343152" y="1141288"/>
                    <a:pt x="235189" y="1261782"/>
                    <a:pt x="139938" y="1388360"/>
                  </a:cubicBezTo>
                  <a:cubicBezTo>
                    <a:pt x="90632" y="1453919"/>
                    <a:pt x="44596" y="1521021"/>
                    <a:pt x="3281" y="1587670"/>
                  </a:cubicBezTo>
                  <a:lnTo>
                    <a:pt x="0" y="1593348"/>
                  </a:lnTo>
                  <a:lnTo>
                    <a:pt x="0" y="1287136"/>
                  </a:lnTo>
                  <a:lnTo>
                    <a:pt x="83949" y="1148949"/>
                  </a:lnTo>
                  <a:cubicBezTo>
                    <a:pt x="552260" y="455747"/>
                    <a:pt x="1345344" y="0"/>
                    <a:pt x="224490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type="subTitle" idx="1"/>
          </p:nvPr>
        </p:nvSpPr>
        <p:spPr>
          <a:xfrm>
            <a:off x="6090574" y="2421682"/>
            <a:ext cx="4977578" cy="3639289"/>
          </a:xfrm>
        </p:spPr>
        <p:txBody>
          <a:bodyPr vert="horz" lIns="91440" tIns="45720" rIns="91440" bIns="45720" rtlCol="0" anchor="ctr">
            <a:normAutofit/>
          </a:bodyPr>
          <a:lstStyle/>
          <a:p>
            <a:pPr indent="-228600">
              <a:buFont typeface="Arial" panose="020B0604020202020204" pitchFamily="34" charset="0"/>
              <a:buChar char="•"/>
            </a:pPr>
            <a:r>
              <a:rPr lang="en-US" sz="1800" dirty="0">
                <a:solidFill>
                  <a:schemeClr val="tx2"/>
                </a:solidFill>
              </a:rPr>
              <a:t>Are you able to explain how we can encourage channeling savings towards investment?</a:t>
            </a:r>
          </a:p>
          <a:p>
            <a:pPr indent="-228600">
              <a:buFont typeface="Arial" panose="020B0604020202020204" pitchFamily="34" charset="0"/>
              <a:buChar char="•"/>
            </a:pPr>
            <a:endParaRPr lang="en-US" sz="1800" dirty="0">
              <a:solidFill>
                <a:schemeClr val="tx2"/>
              </a:solidFill>
            </a:endParaRPr>
          </a:p>
          <a:p>
            <a:pPr indent="-228600">
              <a:buFont typeface="Arial" panose="020B0604020202020204" pitchFamily="34" charset="0"/>
              <a:buChar char="•"/>
            </a:pPr>
            <a:r>
              <a:rPr lang="en-US" sz="1800" dirty="0">
                <a:solidFill>
                  <a:schemeClr val="tx2"/>
                </a:solidFill>
              </a:rPr>
              <a:t>Can we explain the role of banks in providing credit?</a:t>
            </a:r>
            <a:endParaRPr lang="en-US" dirty="0">
              <a:solidFill>
                <a:schemeClr val="tx2"/>
              </a:solidFill>
            </a:endParaRPr>
          </a:p>
          <a:p>
            <a:pPr indent="-228600">
              <a:buFont typeface="Arial" panose="020B0604020202020204" pitchFamily="34" charset="0"/>
              <a:buChar char="•"/>
            </a:pPr>
            <a:endParaRPr lang="en-US" sz="1800" dirty="0">
              <a:solidFill>
                <a:schemeClr val="tx2"/>
              </a:solidFill>
              <a:cs typeface="Calibri"/>
            </a:endParaRPr>
          </a:p>
          <a:p>
            <a:pPr indent="-228600">
              <a:buFont typeface="Arial" panose="020B0604020202020204" pitchFamily="34" charset="0"/>
              <a:buChar char="•"/>
            </a:pPr>
            <a:r>
              <a:rPr lang="en-US" sz="1800" dirty="0">
                <a:solidFill>
                  <a:schemeClr val="tx2"/>
                </a:solidFill>
              </a:rPr>
              <a:t>Can we </a:t>
            </a:r>
            <a:r>
              <a:rPr lang="en-US" sz="1800" dirty="0" err="1">
                <a:solidFill>
                  <a:schemeClr val="tx2"/>
                </a:solidFill>
              </a:rPr>
              <a:t>analyse</a:t>
            </a:r>
            <a:r>
              <a:rPr lang="en-US" sz="1800" dirty="0">
                <a:solidFill>
                  <a:schemeClr val="tx2"/>
                </a:solidFill>
              </a:rPr>
              <a:t> the role of Interest rates and collateral?</a:t>
            </a:r>
            <a:endParaRPr lang="en-US" dirty="0">
              <a:solidFill>
                <a:schemeClr val="tx2"/>
              </a:solidFill>
            </a:endParaRPr>
          </a:p>
          <a:p>
            <a:pPr indent="-228600">
              <a:buFont typeface="Arial" panose="020B0604020202020204" pitchFamily="34" charset="0"/>
              <a:buChar char="•"/>
            </a:pPr>
            <a:endParaRPr lang="en-US" sz="1800" dirty="0">
              <a:solidFill>
                <a:schemeClr val="tx2"/>
              </a:solidFill>
            </a:endParaRPr>
          </a:p>
        </p:txBody>
      </p:sp>
      <p:pic>
        <p:nvPicPr>
          <p:cNvPr id="4" name="Picture 3">
            <a:extLst>
              <a:ext uri="{FF2B5EF4-FFF2-40B4-BE49-F238E27FC236}">
                <a16:creationId xmlns:a16="http://schemas.microsoft.com/office/drawing/2014/main" id="{9A84904C-A3E1-3F4E-8E50-36CE1C3D2ADD}"/>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6" name="Picture 5">
            <a:extLst>
              <a:ext uri="{FF2B5EF4-FFF2-40B4-BE49-F238E27FC236}">
                <a16:creationId xmlns:a16="http://schemas.microsoft.com/office/drawing/2014/main" id="{A2BD9E9F-CF77-034E-969C-7DECCFABBC0E}"/>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A3FC2495-AC51-3934-B053-9530D7E99F32}"/>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669B87F-BE44-BDF9-DE2C-E01E0F2B16CA}"/>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605644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5FB58D-2EF6-FFF3-67E3-104EB5841951}"/>
              </a:ext>
            </a:extLst>
          </p:cNvPr>
          <p:cNvPicPr>
            <a:picLocks noChangeAspect="1"/>
          </p:cNvPicPr>
          <p:nvPr/>
        </p:nvPicPr>
        <p:blipFill rotWithShape="1">
          <a:blip r:embed="rId2">
            <a:duotone>
              <a:schemeClr val="bg2">
                <a:shade val="45000"/>
                <a:satMod val="135000"/>
              </a:schemeClr>
              <a:prstClr val="white"/>
            </a:duotone>
          </a:blip>
          <a:srcRect t="16798" r="9085" b="6586"/>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BA786E-7880-4670-B07D-1AF2B6D51636}"/>
              </a:ext>
            </a:extLst>
          </p:cNvPr>
          <p:cNvSpPr>
            <a:spLocks noGrp="1"/>
          </p:cNvSpPr>
          <p:nvPr>
            <p:ph type="title"/>
          </p:nvPr>
        </p:nvSpPr>
        <p:spPr>
          <a:xfrm>
            <a:off x="838200" y="365125"/>
            <a:ext cx="10515600" cy="1325563"/>
          </a:xfrm>
        </p:spPr>
        <p:txBody>
          <a:bodyPr>
            <a:normAutofit/>
          </a:bodyPr>
          <a:lstStyle/>
          <a:p>
            <a:r>
              <a:rPr lang="en-GB" dirty="0"/>
              <a:t>Recall </a:t>
            </a:r>
          </a:p>
        </p:txBody>
      </p:sp>
      <p:graphicFrame>
        <p:nvGraphicFramePr>
          <p:cNvPr id="5" name="Content Placeholder 2">
            <a:extLst>
              <a:ext uri="{FF2B5EF4-FFF2-40B4-BE49-F238E27FC236}">
                <a16:creationId xmlns:a16="http://schemas.microsoft.com/office/drawing/2014/main" id="{D1A7D8FD-D635-E5A2-291C-CED7802391D5}"/>
              </a:ext>
            </a:extLst>
          </p:cNvPr>
          <p:cNvGraphicFramePr>
            <a:graphicFrameLocks noGrp="1"/>
          </p:cNvGraphicFramePr>
          <p:nvPr>
            <p:ph idx="1"/>
            <p:extLst>
              <p:ext uri="{D42A27DB-BD31-4B8C-83A1-F6EECF244321}">
                <p14:modId xmlns:p14="http://schemas.microsoft.com/office/powerpoint/2010/main" val="157524464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85453510-776F-11BE-A0BD-4D8A7DBEA6CE}"/>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4" name="Picture 3">
            <a:extLst>
              <a:ext uri="{FF2B5EF4-FFF2-40B4-BE49-F238E27FC236}">
                <a16:creationId xmlns:a16="http://schemas.microsoft.com/office/drawing/2014/main" id="{3959B242-51F5-5C30-3DDC-C1B89F6BB2D3}"/>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CE7E48E3-7854-77A8-5D47-84BE992E0498}"/>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BF9182D-5599-7466-933D-43C57DDCFD4D}"/>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95929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A8886A6-5426-494B-96D8-D962D2BA0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A3ED336-C09E-46E8-9774-B977D15FC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2347"/>
            <a:ext cx="12191999" cy="6105653"/>
          </a:xfrm>
          <a:custGeom>
            <a:avLst/>
            <a:gdLst>
              <a:gd name="connsiteX0" fmla="*/ 7538181 w 12191999"/>
              <a:gd name="connsiteY0" fmla="*/ 484 h 6105653"/>
              <a:gd name="connsiteX1" fmla="*/ 7569993 w 12191999"/>
              <a:gd name="connsiteY1" fmla="*/ 5527 h 6105653"/>
              <a:gd name="connsiteX2" fmla="*/ 7587853 w 12191999"/>
              <a:gd name="connsiteY2" fmla="*/ 84028 h 6105653"/>
              <a:gd name="connsiteX3" fmla="*/ 7559278 w 12191999"/>
              <a:gd name="connsiteY3" fmla="*/ 325347 h 6105653"/>
              <a:gd name="connsiteX4" fmla="*/ 7795021 w 12191999"/>
              <a:gd name="connsiteY4" fmla="*/ 25878 h 6105653"/>
              <a:gd name="connsiteX5" fmla="*/ 7759302 w 12191999"/>
              <a:gd name="connsiteY5" fmla="*/ 249752 h 6105653"/>
              <a:gd name="connsiteX6" fmla="*/ 7852171 w 12191999"/>
              <a:gd name="connsiteY6" fmla="*/ 313717 h 6105653"/>
              <a:gd name="connsiteX7" fmla="*/ 8002190 w 12191999"/>
              <a:gd name="connsiteY7" fmla="*/ 418385 h 6105653"/>
              <a:gd name="connsiteX8" fmla="*/ 8084343 w 12191999"/>
              <a:gd name="connsiteY8" fmla="*/ 491072 h 6105653"/>
              <a:gd name="connsiteX9" fmla="*/ 8348662 w 12191999"/>
              <a:gd name="connsiteY9" fmla="*/ 520146 h 6105653"/>
              <a:gd name="connsiteX10" fmla="*/ 8637984 w 12191999"/>
              <a:gd name="connsiteY10" fmla="*/ 459090 h 6105653"/>
              <a:gd name="connsiteX11" fmla="*/ 8784431 w 12191999"/>
              <a:gd name="connsiteY11" fmla="*/ 290457 h 6105653"/>
              <a:gd name="connsiteX12" fmla="*/ 8948737 w 12191999"/>
              <a:gd name="connsiteY12" fmla="*/ 339884 h 6105653"/>
              <a:gd name="connsiteX13" fmla="*/ 8848725 w 12191999"/>
              <a:gd name="connsiteY13" fmla="*/ 697501 h 6105653"/>
              <a:gd name="connsiteX14" fmla="*/ 9238059 w 12191999"/>
              <a:gd name="connsiteY14" fmla="*/ 165437 h 6105653"/>
              <a:gd name="connsiteX15" fmla="*/ 9255919 w 12191999"/>
              <a:gd name="connsiteY15" fmla="*/ 255567 h 6105653"/>
              <a:gd name="connsiteX16" fmla="*/ 9477374 w 12191999"/>
              <a:gd name="connsiteY16" fmla="*/ 578295 h 6105653"/>
              <a:gd name="connsiteX17" fmla="*/ 9488091 w 12191999"/>
              <a:gd name="connsiteY17" fmla="*/ 595740 h 6105653"/>
              <a:gd name="connsiteX18" fmla="*/ 9627393 w 12191999"/>
              <a:gd name="connsiteY18" fmla="*/ 650981 h 6105653"/>
              <a:gd name="connsiteX19" fmla="*/ 9648824 w 12191999"/>
              <a:gd name="connsiteY19" fmla="*/ 825429 h 6105653"/>
              <a:gd name="connsiteX20" fmla="*/ 9616678 w 12191999"/>
              <a:gd name="connsiteY20" fmla="*/ 970802 h 6105653"/>
              <a:gd name="connsiteX21" fmla="*/ 9655968 w 12191999"/>
              <a:gd name="connsiteY21" fmla="*/ 1127805 h 6105653"/>
              <a:gd name="connsiteX22" fmla="*/ 9638109 w 12191999"/>
              <a:gd name="connsiteY22" fmla="*/ 1267362 h 6105653"/>
              <a:gd name="connsiteX23" fmla="*/ 9663111 w 12191999"/>
              <a:gd name="connsiteY23" fmla="*/ 1386568 h 6105653"/>
              <a:gd name="connsiteX24" fmla="*/ 9780984 w 12191999"/>
              <a:gd name="connsiteY24" fmla="*/ 1270269 h 6105653"/>
              <a:gd name="connsiteX25" fmla="*/ 9780984 w 12191999"/>
              <a:gd name="connsiteY25" fmla="*/ 1107452 h 6105653"/>
              <a:gd name="connsiteX26" fmla="*/ 9855993 w 12191999"/>
              <a:gd name="connsiteY26" fmla="*/ 991154 h 6105653"/>
              <a:gd name="connsiteX27" fmla="*/ 9991724 w 12191999"/>
              <a:gd name="connsiteY27" fmla="*/ 880670 h 6105653"/>
              <a:gd name="connsiteX28" fmla="*/ 10209609 w 12191999"/>
              <a:gd name="connsiteY28" fmla="*/ 491071 h 6105653"/>
              <a:gd name="connsiteX29" fmla="*/ 10291762 w 12191999"/>
              <a:gd name="connsiteY29" fmla="*/ 421292 h 6105653"/>
              <a:gd name="connsiteX30" fmla="*/ 9973865 w 12191999"/>
              <a:gd name="connsiteY30" fmla="*/ 1531941 h 6105653"/>
              <a:gd name="connsiteX31" fmla="*/ 10106024 w 12191999"/>
              <a:gd name="connsiteY31" fmla="*/ 1188861 h 6105653"/>
              <a:gd name="connsiteX32" fmla="*/ 10081022 w 12191999"/>
              <a:gd name="connsiteY32" fmla="*/ 1421458 h 6105653"/>
              <a:gd name="connsiteX33" fmla="*/ 10170318 w 12191999"/>
              <a:gd name="connsiteY33" fmla="*/ 1549385 h 6105653"/>
              <a:gd name="connsiteX34" fmla="*/ 10198893 w 12191999"/>
              <a:gd name="connsiteY34" fmla="*/ 1549385 h 6105653"/>
              <a:gd name="connsiteX35" fmla="*/ 10281046 w 12191999"/>
              <a:gd name="connsiteY35" fmla="*/ 1453439 h 6105653"/>
              <a:gd name="connsiteX36" fmla="*/ 10334625 w 12191999"/>
              <a:gd name="connsiteY36" fmla="*/ 1398198 h 6105653"/>
              <a:gd name="connsiteX37" fmla="*/ 10527506 w 12191999"/>
              <a:gd name="connsiteY37" fmla="*/ 1247010 h 6105653"/>
              <a:gd name="connsiteX38" fmla="*/ 10548937 w 12191999"/>
              <a:gd name="connsiteY38" fmla="*/ 1354586 h 6105653"/>
              <a:gd name="connsiteX39" fmla="*/ 10588228 w 12191999"/>
              <a:gd name="connsiteY39" fmla="*/ 1395290 h 6105653"/>
              <a:gd name="connsiteX40" fmla="*/ 10645378 w 12191999"/>
              <a:gd name="connsiteY40" fmla="*/ 1366216 h 6105653"/>
              <a:gd name="connsiteX41" fmla="*/ 10820400 w 12191999"/>
              <a:gd name="connsiteY41" fmla="*/ 1031858 h 6105653"/>
              <a:gd name="connsiteX42" fmla="*/ 10956131 w 12191999"/>
              <a:gd name="connsiteY42" fmla="*/ 1005691 h 6105653"/>
              <a:gd name="connsiteX43" fmla="*/ 10977562 w 12191999"/>
              <a:gd name="connsiteY43" fmla="*/ 1069655 h 6105653"/>
              <a:gd name="connsiteX44" fmla="*/ 10966847 w 12191999"/>
              <a:gd name="connsiteY44" fmla="*/ 1142341 h 6105653"/>
              <a:gd name="connsiteX45" fmla="*/ 11074003 w 12191999"/>
              <a:gd name="connsiteY45" fmla="*/ 1084192 h 6105653"/>
              <a:gd name="connsiteX46" fmla="*/ 11181159 w 12191999"/>
              <a:gd name="connsiteY46" fmla="*/ 848688 h 6105653"/>
              <a:gd name="connsiteX47" fmla="*/ 11238309 w 12191999"/>
              <a:gd name="connsiteY47" fmla="*/ 805077 h 6105653"/>
              <a:gd name="connsiteX48" fmla="*/ 11266884 w 12191999"/>
              <a:gd name="connsiteY48" fmla="*/ 863226 h 6105653"/>
              <a:gd name="connsiteX49" fmla="*/ 11277600 w 12191999"/>
              <a:gd name="connsiteY49" fmla="*/ 906838 h 6105653"/>
              <a:gd name="connsiteX50" fmla="*/ 11724084 w 12191999"/>
              <a:gd name="connsiteY50" fmla="*/ 5527 h 6105653"/>
              <a:gd name="connsiteX51" fmla="*/ 11727656 w 12191999"/>
              <a:gd name="connsiteY51" fmla="*/ 209048 h 6105653"/>
              <a:gd name="connsiteX52" fmla="*/ 11656218 w 12191999"/>
              <a:gd name="connsiteY52" fmla="*/ 409663 h 6105653"/>
              <a:gd name="connsiteX53" fmla="*/ 11666934 w 12191999"/>
              <a:gd name="connsiteY53" fmla="*/ 621907 h 6105653"/>
              <a:gd name="connsiteX54" fmla="*/ 11631215 w 12191999"/>
              <a:gd name="connsiteY54" fmla="*/ 822521 h 6105653"/>
              <a:gd name="connsiteX55" fmla="*/ 11631215 w 12191999"/>
              <a:gd name="connsiteY55" fmla="*/ 996969 h 6105653"/>
              <a:gd name="connsiteX56" fmla="*/ 11684793 w 12191999"/>
              <a:gd name="connsiteY56" fmla="*/ 834151 h 6105653"/>
              <a:gd name="connsiteX57" fmla="*/ 11774090 w 12191999"/>
              <a:gd name="connsiteY57" fmla="*/ 773095 h 6105653"/>
              <a:gd name="connsiteX58" fmla="*/ 11856243 w 12191999"/>
              <a:gd name="connsiteY58" fmla="*/ 793447 h 6105653"/>
              <a:gd name="connsiteX59" fmla="*/ 11831240 w 12191999"/>
              <a:gd name="connsiteY59" fmla="*/ 860319 h 6105653"/>
              <a:gd name="connsiteX60" fmla="*/ 11738371 w 12191999"/>
              <a:gd name="connsiteY60" fmla="*/ 938820 h 6105653"/>
              <a:gd name="connsiteX61" fmla="*/ 11795521 w 12191999"/>
              <a:gd name="connsiteY61" fmla="*/ 956264 h 6105653"/>
              <a:gd name="connsiteX62" fmla="*/ 11838384 w 12191999"/>
              <a:gd name="connsiteY62" fmla="*/ 1002784 h 6105653"/>
              <a:gd name="connsiteX63" fmla="*/ 11816952 w 12191999"/>
              <a:gd name="connsiteY63" fmla="*/ 1270269 h 6105653"/>
              <a:gd name="connsiteX64" fmla="*/ 11999118 w 12191999"/>
              <a:gd name="connsiteY64" fmla="*/ 1092915 h 6105653"/>
              <a:gd name="connsiteX65" fmla="*/ 12027693 w 12191999"/>
              <a:gd name="connsiteY65" fmla="*/ 979524 h 6105653"/>
              <a:gd name="connsiteX66" fmla="*/ 12102703 w 12191999"/>
              <a:gd name="connsiteY66" fmla="*/ 953357 h 6105653"/>
              <a:gd name="connsiteX67" fmla="*/ 12120562 w 12191999"/>
              <a:gd name="connsiteY67" fmla="*/ 1005691 h 6105653"/>
              <a:gd name="connsiteX68" fmla="*/ 12056268 w 12191999"/>
              <a:gd name="connsiteY68" fmla="*/ 1267362 h 6105653"/>
              <a:gd name="connsiteX69" fmla="*/ 12081272 w 12191999"/>
              <a:gd name="connsiteY69" fmla="*/ 1310974 h 6105653"/>
              <a:gd name="connsiteX70" fmla="*/ 12191999 w 12191999"/>
              <a:gd name="connsiteY70" fmla="*/ 1008598 h 6105653"/>
              <a:gd name="connsiteX71" fmla="*/ 12191999 w 12191999"/>
              <a:gd name="connsiteY71" fmla="*/ 6105653 h 6105653"/>
              <a:gd name="connsiteX72" fmla="*/ 0 w 12191999"/>
              <a:gd name="connsiteY72" fmla="*/ 6105653 h 6105653"/>
              <a:gd name="connsiteX73" fmla="*/ 0 w 12191999"/>
              <a:gd name="connsiteY73" fmla="*/ 927116 h 6105653"/>
              <a:gd name="connsiteX74" fmla="*/ 61930 w 12191999"/>
              <a:gd name="connsiteY74" fmla="*/ 902578 h 6105653"/>
              <a:gd name="connsiteX75" fmla="*/ 155971 w 12191999"/>
              <a:gd name="connsiteY75" fmla="*/ 883588 h 6105653"/>
              <a:gd name="connsiteX76" fmla="*/ 277414 w 12191999"/>
              <a:gd name="connsiteY76" fmla="*/ 802179 h 6105653"/>
              <a:gd name="connsiteX77" fmla="*/ 638174 w 12191999"/>
              <a:gd name="connsiteY77" fmla="*/ 430025 h 6105653"/>
              <a:gd name="connsiteX78" fmla="*/ 477440 w 12191999"/>
              <a:gd name="connsiteY78" fmla="*/ 784735 h 6105653"/>
              <a:gd name="connsiteX79" fmla="*/ 827483 w 12191999"/>
              <a:gd name="connsiteY79" fmla="*/ 418395 h 6105653"/>
              <a:gd name="connsiteX80" fmla="*/ 956071 w 12191999"/>
              <a:gd name="connsiteY80" fmla="*/ 241040 h 6105653"/>
              <a:gd name="connsiteX81" fmla="*/ 999268 w 12191999"/>
              <a:gd name="connsiteY81" fmla="*/ 192386 h 6105653"/>
              <a:gd name="connsiteX82" fmla="*/ 1031080 w 12191999"/>
              <a:gd name="connsiteY82" fmla="*/ 197429 h 6105653"/>
              <a:gd name="connsiteX83" fmla="*/ 1048940 w 12191999"/>
              <a:gd name="connsiteY83" fmla="*/ 275930 h 6105653"/>
              <a:gd name="connsiteX84" fmla="*/ 1020365 w 12191999"/>
              <a:gd name="connsiteY84" fmla="*/ 517249 h 6105653"/>
              <a:gd name="connsiteX85" fmla="*/ 1256108 w 12191999"/>
              <a:gd name="connsiteY85" fmla="*/ 217780 h 6105653"/>
              <a:gd name="connsiteX86" fmla="*/ 1220389 w 12191999"/>
              <a:gd name="connsiteY86" fmla="*/ 441654 h 6105653"/>
              <a:gd name="connsiteX87" fmla="*/ 1313258 w 12191999"/>
              <a:gd name="connsiteY87" fmla="*/ 505619 h 6105653"/>
              <a:gd name="connsiteX88" fmla="*/ 1463277 w 12191999"/>
              <a:gd name="connsiteY88" fmla="*/ 610287 h 6105653"/>
              <a:gd name="connsiteX89" fmla="*/ 1545430 w 12191999"/>
              <a:gd name="connsiteY89" fmla="*/ 682974 h 6105653"/>
              <a:gd name="connsiteX90" fmla="*/ 1809749 w 12191999"/>
              <a:gd name="connsiteY90" fmla="*/ 712048 h 6105653"/>
              <a:gd name="connsiteX91" fmla="*/ 2099071 w 12191999"/>
              <a:gd name="connsiteY91" fmla="*/ 650992 h 6105653"/>
              <a:gd name="connsiteX92" fmla="*/ 2245518 w 12191999"/>
              <a:gd name="connsiteY92" fmla="*/ 482359 h 6105653"/>
              <a:gd name="connsiteX93" fmla="*/ 2409824 w 12191999"/>
              <a:gd name="connsiteY93" fmla="*/ 531786 h 6105653"/>
              <a:gd name="connsiteX94" fmla="*/ 2309812 w 12191999"/>
              <a:gd name="connsiteY94" fmla="*/ 889403 h 6105653"/>
              <a:gd name="connsiteX95" fmla="*/ 2699146 w 12191999"/>
              <a:gd name="connsiteY95" fmla="*/ 357339 h 6105653"/>
              <a:gd name="connsiteX96" fmla="*/ 2717006 w 12191999"/>
              <a:gd name="connsiteY96" fmla="*/ 447469 h 6105653"/>
              <a:gd name="connsiteX97" fmla="*/ 2938461 w 12191999"/>
              <a:gd name="connsiteY97" fmla="*/ 770197 h 6105653"/>
              <a:gd name="connsiteX98" fmla="*/ 2949178 w 12191999"/>
              <a:gd name="connsiteY98" fmla="*/ 787642 h 6105653"/>
              <a:gd name="connsiteX99" fmla="*/ 3088480 w 12191999"/>
              <a:gd name="connsiteY99" fmla="*/ 842883 h 6105653"/>
              <a:gd name="connsiteX100" fmla="*/ 3109911 w 12191999"/>
              <a:gd name="connsiteY100" fmla="*/ 1017331 h 6105653"/>
              <a:gd name="connsiteX101" fmla="*/ 3077765 w 12191999"/>
              <a:gd name="connsiteY101" fmla="*/ 1162704 h 6105653"/>
              <a:gd name="connsiteX102" fmla="*/ 3117055 w 12191999"/>
              <a:gd name="connsiteY102" fmla="*/ 1319707 h 6105653"/>
              <a:gd name="connsiteX103" fmla="*/ 3099196 w 12191999"/>
              <a:gd name="connsiteY103" fmla="*/ 1459264 h 6105653"/>
              <a:gd name="connsiteX104" fmla="*/ 3124198 w 12191999"/>
              <a:gd name="connsiteY104" fmla="*/ 1578470 h 6105653"/>
              <a:gd name="connsiteX105" fmla="*/ 3242071 w 12191999"/>
              <a:gd name="connsiteY105" fmla="*/ 1462171 h 6105653"/>
              <a:gd name="connsiteX106" fmla="*/ 3242071 w 12191999"/>
              <a:gd name="connsiteY106" fmla="*/ 1299354 h 6105653"/>
              <a:gd name="connsiteX107" fmla="*/ 3317080 w 12191999"/>
              <a:gd name="connsiteY107" fmla="*/ 1183056 h 6105653"/>
              <a:gd name="connsiteX108" fmla="*/ 3452811 w 12191999"/>
              <a:gd name="connsiteY108" fmla="*/ 1072572 h 6105653"/>
              <a:gd name="connsiteX109" fmla="*/ 3670696 w 12191999"/>
              <a:gd name="connsiteY109" fmla="*/ 682973 h 6105653"/>
              <a:gd name="connsiteX110" fmla="*/ 3752849 w 12191999"/>
              <a:gd name="connsiteY110" fmla="*/ 613194 h 6105653"/>
              <a:gd name="connsiteX111" fmla="*/ 3434952 w 12191999"/>
              <a:gd name="connsiteY111" fmla="*/ 1723843 h 6105653"/>
              <a:gd name="connsiteX112" fmla="*/ 3567111 w 12191999"/>
              <a:gd name="connsiteY112" fmla="*/ 1380763 h 6105653"/>
              <a:gd name="connsiteX113" fmla="*/ 3542109 w 12191999"/>
              <a:gd name="connsiteY113" fmla="*/ 1613360 h 6105653"/>
              <a:gd name="connsiteX114" fmla="*/ 3631405 w 12191999"/>
              <a:gd name="connsiteY114" fmla="*/ 1741287 h 6105653"/>
              <a:gd name="connsiteX115" fmla="*/ 3659980 w 12191999"/>
              <a:gd name="connsiteY115" fmla="*/ 1741287 h 6105653"/>
              <a:gd name="connsiteX116" fmla="*/ 3742133 w 12191999"/>
              <a:gd name="connsiteY116" fmla="*/ 1645341 h 6105653"/>
              <a:gd name="connsiteX117" fmla="*/ 3795712 w 12191999"/>
              <a:gd name="connsiteY117" fmla="*/ 1590100 h 6105653"/>
              <a:gd name="connsiteX118" fmla="*/ 3988593 w 12191999"/>
              <a:gd name="connsiteY118" fmla="*/ 1438912 h 6105653"/>
              <a:gd name="connsiteX119" fmla="*/ 4010024 w 12191999"/>
              <a:gd name="connsiteY119" fmla="*/ 1546488 h 6105653"/>
              <a:gd name="connsiteX120" fmla="*/ 4049315 w 12191999"/>
              <a:gd name="connsiteY120" fmla="*/ 1587192 h 6105653"/>
              <a:gd name="connsiteX121" fmla="*/ 4106465 w 12191999"/>
              <a:gd name="connsiteY121" fmla="*/ 1558118 h 6105653"/>
              <a:gd name="connsiteX122" fmla="*/ 4281487 w 12191999"/>
              <a:gd name="connsiteY122" fmla="*/ 1223760 h 6105653"/>
              <a:gd name="connsiteX123" fmla="*/ 4417219 w 12191999"/>
              <a:gd name="connsiteY123" fmla="*/ 1197593 h 6105653"/>
              <a:gd name="connsiteX124" fmla="*/ 4438649 w 12191999"/>
              <a:gd name="connsiteY124" fmla="*/ 1261557 h 6105653"/>
              <a:gd name="connsiteX125" fmla="*/ 4427935 w 12191999"/>
              <a:gd name="connsiteY125" fmla="*/ 1334243 h 6105653"/>
              <a:gd name="connsiteX126" fmla="*/ 4535090 w 12191999"/>
              <a:gd name="connsiteY126" fmla="*/ 1276094 h 6105653"/>
              <a:gd name="connsiteX127" fmla="*/ 4642246 w 12191999"/>
              <a:gd name="connsiteY127" fmla="*/ 1040590 h 6105653"/>
              <a:gd name="connsiteX128" fmla="*/ 4699396 w 12191999"/>
              <a:gd name="connsiteY128" fmla="*/ 996979 h 6105653"/>
              <a:gd name="connsiteX129" fmla="*/ 4727971 w 12191999"/>
              <a:gd name="connsiteY129" fmla="*/ 1055128 h 6105653"/>
              <a:gd name="connsiteX130" fmla="*/ 4738688 w 12191999"/>
              <a:gd name="connsiteY130" fmla="*/ 1098740 h 6105653"/>
              <a:gd name="connsiteX131" fmla="*/ 5185172 w 12191999"/>
              <a:gd name="connsiteY131" fmla="*/ 197429 h 6105653"/>
              <a:gd name="connsiteX132" fmla="*/ 5188744 w 12191999"/>
              <a:gd name="connsiteY132" fmla="*/ 400950 h 6105653"/>
              <a:gd name="connsiteX133" fmla="*/ 5117306 w 12191999"/>
              <a:gd name="connsiteY133" fmla="*/ 601565 h 6105653"/>
              <a:gd name="connsiteX134" fmla="*/ 5128021 w 12191999"/>
              <a:gd name="connsiteY134" fmla="*/ 813809 h 6105653"/>
              <a:gd name="connsiteX135" fmla="*/ 5092302 w 12191999"/>
              <a:gd name="connsiteY135" fmla="*/ 1014423 h 6105653"/>
              <a:gd name="connsiteX136" fmla="*/ 5092302 w 12191999"/>
              <a:gd name="connsiteY136" fmla="*/ 1188871 h 6105653"/>
              <a:gd name="connsiteX137" fmla="*/ 5145880 w 12191999"/>
              <a:gd name="connsiteY137" fmla="*/ 1026053 h 6105653"/>
              <a:gd name="connsiteX138" fmla="*/ 5235177 w 12191999"/>
              <a:gd name="connsiteY138" fmla="*/ 964997 h 6105653"/>
              <a:gd name="connsiteX139" fmla="*/ 5317331 w 12191999"/>
              <a:gd name="connsiteY139" fmla="*/ 985349 h 6105653"/>
              <a:gd name="connsiteX140" fmla="*/ 5292327 w 12191999"/>
              <a:gd name="connsiteY140" fmla="*/ 1052221 h 6105653"/>
              <a:gd name="connsiteX141" fmla="*/ 5199458 w 12191999"/>
              <a:gd name="connsiteY141" fmla="*/ 1130722 h 6105653"/>
              <a:gd name="connsiteX142" fmla="*/ 5256608 w 12191999"/>
              <a:gd name="connsiteY142" fmla="*/ 1148166 h 6105653"/>
              <a:gd name="connsiteX143" fmla="*/ 5299471 w 12191999"/>
              <a:gd name="connsiteY143" fmla="*/ 1194686 h 6105653"/>
              <a:gd name="connsiteX144" fmla="*/ 5278039 w 12191999"/>
              <a:gd name="connsiteY144" fmla="*/ 1462171 h 6105653"/>
              <a:gd name="connsiteX145" fmla="*/ 5460205 w 12191999"/>
              <a:gd name="connsiteY145" fmla="*/ 1284817 h 6105653"/>
              <a:gd name="connsiteX146" fmla="*/ 5488780 w 12191999"/>
              <a:gd name="connsiteY146" fmla="*/ 1171426 h 6105653"/>
              <a:gd name="connsiteX147" fmla="*/ 5539513 w 12191999"/>
              <a:gd name="connsiteY147" fmla="*/ 1140353 h 6105653"/>
              <a:gd name="connsiteX148" fmla="*/ 5552720 w 12191999"/>
              <a:gd name="connsiteY148" fmla="*/ 1143022 h 6105653"/>
              <a:gd name="connsiteX149" fmla="*/ 5574208 w 12191999"/>
              <a:gd name="connsiteY149" fmla="*/ 1115811 h 6105653"/>
              <a:gd name="connsiteX150" fmla="*/ 5734050 w 12191999"/>
              <a:gd name="connsiteY150" fmla="*/ 1075470 h 6105653"/>
              <a:gd name="connsiteX151" fmla="*/ 5798343 w 12191999"/>
              <a:gd name="connsiteY151" fmla="*/ 1020228 h 6105653"/>
              <a:gd name="connsiteX152" fmla="*/ 5884068 w 12191999"/>
              <a:gd name="connsiteY152" fmla="*/ 883578 h 6105653"/>
              <a:gd name="connsiteX153" fmla="*/ 6066234 w 12191999"/>
              <a:gd name="connsiteY153" fmla="*/ 645166 h 6105653"/>
              <a:gd name="connsiteX154" fmla="*/ 6109096 w 12191999"/>
              <a:gd name="connsiteY154" fmla="*/ 732391 h 6105653"/>
              <a:gd name="connsiteX155" fmla="*/ 5998368 w 12191999"/>
              <a:gd name="connsiteY155" fmla="*/ 985338 h 6105653"/>
              <a:gd name="connsiteX156" fmla="*/ 5969793 w 12191999"/>
              <a:gd name="connsiteY156" fmla="*/ 1168509 h 6105653"/>
              <a:gd name="connsiteX157" fmla="*/ 6162674 w 12191999"/>
              <a:gd name="connsiteY157" fmla="*/ 909745 h 6105653"/>
              <a:gd name="connsiteX158" fmla="*/ 6412705 w 12191999"/>
              <a:gd name="connsiteY158" fmla="*/ 659704 h 6105653"/>
              <a:gd name="connsiteX159" fmla="*/ 6366271 w 12191999"/>
              <a:gd name="connsiteY159" fmla="*/ 851596 h 6105653"/>
              <a:gd name="connsiteX160" fmla="*/ 6398418 w 12191999"/>
              <a:gd name="connsiteY160" fmla="*/ 860319 h 6105653"/>
              <a:gd name="connsiteX161" fmla="*/ 6694884 w 12191999"/>
              <a:gd name="connsiteY161" fmla="*/ 691686 h 6105653"/>
              <a:gd name="connsiteX162" fmla="*/ 6816327 w 12191999"/>
              <a:gd name="connsiteY162" fmla="*/ 610277 h 6105653"/>
              <a:gd name="connsiteX163" fmla="*/ 7177087 w 12191999"/>
              <a:gd name="connsiteY163" fmla="*/ 238123 h 6105653"/>
              <a:gd name="connsiteX164" fmla="*/ 7016353 w 12191999"/>
              <a:gd name="connsiteY164" fmla="*/ 592833 h 6105653"/>
              <a:gd name="connsiteX165" fmla="*/ 7366396 w 12191999"/>
              <a:gd name="connsiteY165" fmla="*/ 226493 h 6105653"/>
              <a:gd name="connsiteX166" fmla="*/ 7494984 w 12191999"/>
              <a:gd name="connsiteY166" fmla="*/ 49138 h 6105653"/>
              <a:gd name="connsiteX167" fmla="*/ 7538181 w 12191999"/>
              <a:gd name="connsiteY167" fmla="*/ 484 h 6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1999" h="6105653">
                <a:moveTo>
                  <a:pt x="7538181" y="484"/>
                </a:moveTo>
                <a:cubicBezTo>
                  <a:pt x="7546999" y="-833"/>
                  <a:pt x="7557492" y="439"/>
                  <a:pt x="7569993" y="5527"/>
                </a:cubicBezTo>
                <a:cubicBezTo>
                  <a:pt x="7612855" y="22971"/>
                  <a:pt x="7598567" y="54953"/>
                  <a:pt x="7587853" y="84028"/>
                </a:cubicBezTo>
                <a:cubicBezTo>
                  <a:pt x="7559278" y="153806"/>
                  <a:pt x="7559278" y="229401"/>
                  <a:pt x="7559278" y="325347"/>
                </a:cubicBezTo>
                <a:cubicBezTo>
                  <a:pt x="7695009" y="243938"/>
                  <a:pt x="7652146" y="95658"/>
                  <a:pt x="7795021" y="25878"/>
                </a:cubicBezTo>
                <a:cubicBezTo>
                  <a:pt x="7820024" y="113102"/>
                  <a:pt x="7770018" y="179974"/>
                  <a:pt x="7759302" y="249752"/>
                </a:cubicBezTo>
                <a:cubicBezTo>
                  <a:pt x="7748587" y="313717"/>
                  <a:pt x="7773590" y="328254"/>
                  <a:pt x="7852171" y="313717"/>
                </a:cubicBezTo>
                <a:cubicBezTo>
                  <a:pt x="7973615" y="290457"/>
                  <a:pt x="8034337" y="325347"/>
                  <a:pt x="8002190" y="418385"/>
                </a:cubicBezTo>
                <a:cubicBezTo>
                  <a:pt x="7970043" y="505609"/>
                  <a:pt x="8016478" y="514331"/>
                  <a:pt x="8084343" y="491072"/>
                </a:cubicBezTo>
                <a:cubicBezTo>
                  <a:pt x="8184355" y="456182"/>
                  <a:pt x="8262937" y="493979"/>
                  <a:pt x="8348662" y="520146"/>
                </a:cubicBezTo>
                <a:cubicBezTo>
                  <a:pt x="8477249" y="560851"/>
                  <a:pt x="8541543" y="543406"/>
                  <a:pt x="8637984" y="459090"/>
                </a:cubicBezTo>
                <a:cubicBezTo>
                  <a:pt x="8691561" y="409663"/>
                  <a:pt x="8737996" y="360236"/>
                  <a:pt x="8784431" y="290457"/>
                </a:cubicBezTo>
                <a:cubicBezTo>
                  <a:pt x="8809434" y="450367"/>
                  <a:pt x="8895158" y="284642"/>
                  <a:pt x="8948737" y="339884"/>
                </a:cubicBezTo>
                <a:cubicBezTo>
                  <a:pt x="8970168" y="453274"/>
                  <a:pt x="8798717" y="543406"/>
                  <a:pt x="8848725" y="697501"/>
                </a:cubicBezTo>
                <a:cubicBezTo>
                  <a:pt x="8995171" y="511424"/>
                  <a:pt x="9041606" y="302087"/>
                  <a:pt x="9238059" y="165437"/>
                </a:cubicBezTo>
                <a:cubicBezTo>
                  <a:pt x="9280921" y="197419"/>
                  <a:pt x="9238059" y="229401"/>
                  <a:pt x="9255919" y="255567"/>
                </a:cubicBezTo>
                <a:cubicBezTo>
                  <a:pt x="9266634" y="255567"/>
                  <a:pt x="9198767" y="560851"/>
                  <a:pt x="9477374" y="578295"/>
                </a:cubicBezTo>
                <a:cubicBezTo>
                  <a:pt x="9477374" y="584110"/>
                  <a:pt x="9477374" y="589925"/>
                  <a:pt x="9488091" y="595740"/>
                </a:cubicBezTo>
                <a:cubicBezTo>
                  <a:pt x="9527380" y="627722"/>
                  <a:pt x="9620249" y="598648"/>
                  <a:pt x="9627393" y="650981"/>
                </a:cubicBezTo>
                <a:cubicBezTo>
                  <a:pt x="9634537" y="709131"/>
                  <a:pt x="9666684" y="764373"/>
                  <a:pt x="9648824" y="825429"/>
                </a:cubicBezTo>
                <a:cubicBezTo>
                  <a:pt x="9634537" y="871948"/>
                  <a:pt x="9616678" y="921374"/>
                  <a:pt x="9616678" y="970802"/>
                </a:cubicBezTo>
                <a:cubicBezTo>
                  <a:pt x="9616678" y="1023136"/>
                  <a:pt x="9495233" y="1095822"/>
                  <a:pt x="9655968" y="1127805"/>
                </a:cubicBezTo>
                <a:cubicBezTo>
                  <a:pt x="9663111" y="1127805"/>
                  <a:pt x="9645252" y="1217935"/>
                  <a:pt x="9638109" y="1267362"/>
                </a:cubicBezTo>
                <a:cubicBezTo>
                  <a:pt x="9630965" y="1308066"/>
                  <a:pt x="9598818" y="1357494"/>
                  <a:pt x="9663111" y="1386568"/>
                </a:cubicBezTo>
                <a:cubicBezTo>
                  <a:pt x="9702403" y="1401105"/>
                  <a:pt x="9773840" y="1331326"/>
                  <a:pt x="9780984" y="1270269"/>
                </a:cubicBezTo>
                <a:cubicBezTo>
                  <a:pt x="9788127" y="1215028"/>
                  <a:pt x="9795271" y="1159787"/>
                  <a:pt x="9780984" y="1107452"/>
                </a:cubicBezTo>
                <a:cubicBezTo>
                  <a:pt x="9763125" y="1043488"/>
                  <a:pt x="9791699" y="1008598"/>
                  <a:pt x="9855993" y="991154"/>
                </a:cubicBezTo>
                <a:cubicBezTo>
                  <a:pt x="9923858" y="970802"/>
                  <a:pt x="9959577" y="933005"/>
                  <a:pt x="9991724" y="880670"/>
                </a:cubicBezTo>
                <a:cubicBezTo>
                  <a:pt x="10070305" y="752742"/>
                  <a:pt x="10163174" y="630630"/>
                  <a:pt x="10209609" y="491071"/>
                </a:cubicBezTo>
                <a:cubicBezTo>
                  <a:pt x="10216753" y="464905"/>
                  <a:pt x="10231040" y="432923"/>
                  <a:pt x="10291762" y="421292"/>
                </a:cubicBezTo>
                <a:cubicBezTo>
                  <a:pt x="10198893" y="799262"/>
                  <a:pt x="9959577" y="1142341"/>
                  <a:pt x="9973865" y="1531941"/>
                </a:cubicBezTo>
                <a:cubicBezTo>
                  <a:pt x="10048874" y="1427272"/>
                  <a:pt x="10052446" y="1302252"/>
                  <a:pt x="10106024" y="1188861"/>
                </a:cubicBezTo>
                <a:cubicBezTo>
                  <a:pt x="10145315" y="1270269"/>
                  <a:pt x="10102453" y="1345863"/>
                  <a:pt x="10081022" y="1421458"/>
                </a:cubicBezTo>
                <a:cubicBezTo>
                  <a:pt x="10063162" y="1485421"/>
                  <a:pt x="10059590" y="1543570"/>
                  <a:pt x="10170318" y="1549385"/>
                </a:cubicBezTo>
                <a:cubicBezTo>
                  <a:pt x="10181034" y="1549385"/>
                  <a:pt x="10188178" y="1549385"/>
                  <a:pt x="10198893" y="1549385"/>
                </a:cubicBezTo>
                <a:cubicBezTo>
                  <a:pt x="10245327" y="1526126"/>
                  <a:pt x="10266759" y="1494144"/>
                  <a:pt x="10281046" y="1453439"/>
                </a:cubicBezTo>
                <a:cubicBezTo>
                  <a:pt x="10288190" y="1430180"/>
                  <a:pt x="10302477" y="1398198"/>
                  <a:pt x="10334625" y="1398198"/>
                </a:cubicBezTo>
                <a:cubicBezTo>
                  <a:pt x="10456068" y="1401105"/>
                  <a:pt x="10491787" y="1322604"/>
                  <a:pt x="10527506" y="1247010"/>
                </a:cubicBezTo>
                <a:cubicBezTo>
                  <a:pt x="10588228" y="1287714"/>
                  <a:pt x="10545365" y="1322604"/>
                  <a:pt x="10548937" y="1354586"/>
                </a:cubicBezTo>
                <a:cubicBezTo>
                  <a:pt x="10552509" y="1374938"/>
                  <a:pt x="10556080" y="1395290"/>
                  <a:pt x="10588228" y="1395290"/>
                </a:cubicBezTo>
                <a:cubicBezTo>
                  <a:pt x="10613230" y="1395290"/>
                  <a:pt x="10645378" y="1386568"/>
                  <a:pt x="10645378" y="1366216"/>
                </a:cubicBezTo>
                <a:cubicBezTo>
                  <a:pt x="10648949" y="1238288"/>
                  <a:pt x="10820400" y="1165601"/>
                  <a:pt x="10820400" y="1031858"/>
                </a:cubicBezTo>
                <a:cubicBezTo>
                  <a:pt x="10820400" y="950449"/>
                  <a:pt x="10916840" y="1072563"/>
                  <a:pt x="10956131" y="1005691"/>
                </a:cubicBezTo>
                <a:cubicBezTo>
                  <a:pt x="10966847" y="991154"/>
                  <a:pt x="10981133" y="1046395"/>
                  <a:pt x="10977562" y="1069655"/>
                </a:cubicBezTo>
                <a:cubicBezTo>
                  <a:pt x="10973991" y="1092915"/>
                  <a:pt x="10948987" y="1113267"/>
                  <a:pt x="10966847" y="1142341"/>
                </a:cubicBezTo>
                <a:cubicBezTo>
                  <a:pt x="11031140" y="1156879"/>
                  <a:pt x="11056143" y="1119081"/>
                  <a:pt x="11074003" y="1084192"/>
                </a:cubicBezTo>
                <a:cubicBezTo>
                  <a:pt x="11116865" y="1008598"/>
                  <a:pt x="11166871" y="933005"/>
                  <a:pt x="11181159" y="848688"/>
                </a:cubicBezTo>
                <a:cubicBezTo>
                  <a:pt x="11184730" y="819614"/>
                  <a:pt x="11202590" y="802169"/>
                  <a:pt x="11238309" y="805077"/>
                </a:cubicBezTo>
                <a:cubicBezTo>
                  <a:pt x="11284744" y="810891"/>
                  <a:pt x="11270456" y="839966"/>
                  <a:pt x="11266884" y="863226"/>
                </a:cubicBezTo>
                <a:cubicBezTo>
                  <a:pt x="11263312" y="877763"/>
                  <a:pt x="11252596" y="892300"/>
                  <a:pt x="11277600" y="906838"/>
                </a:cubicBezTo>
                <a:cubicBezTo>
                  <a:pt x="11531203" y="566666"/>
                  <a:pt x="11516915" y="386403"/>
                  <a:pt x="11724084" y="5527"/>
                </a:cubicBezTo>
                <a:cubicBezTo>
                  <a:pt x="11763375" y="89842"/>
                  <a:pt x="11734800" y="150899"/>
                  <a:pt x="11727656" y="209048"/>
                </a:cubicBezTo>
                <a:cubicBezTo>
                  <a:pt x="11709796" y="354421"/>
                  <a:pt x="11677649" y="264290"/>
                  <a:pt x="11656218" y="409663"/>
                </a:cubicBezTo>
                <a:cubicBezTo>
                  <a:pt x="11645503" y="479442"/>
                  <a:pt x="11609784" y="543406"/>
                  <a:pt x="11666934" y="621907"/>
                </a:cubicBezTo>
                <a:cubicBezTo>
                  <a:pt x="11706225" y="674241"/>
                  <a:pt x="11663362" y="758557"/>
                  <a:pt x="11631215" y="822521"/>
                </a:cubicBezTo>
                <a:cubicBezTo>
                  <a:pt x="11602640" y="874856"/>
                  <a:pt x="11595497" y="927190"/>
                  <a:pt x="11631215" y="996969"/>
                </a:cubicBezTo>
                <a:cubicBezTo>
                  <a:pt x="11652646" y="933005"/>
                  <a:pt x="11670505" y="883578"/>
                  <a:pt x="11684793" y="834151"/>
                </a:cubicBezTo>
                <a:cubicBezTo>
                  <a:pt x="11695509" y="793447"/>
                  <a:pt x="11720512" y="770187"/>
                  <a:pt x="11774090" y="773095"/>
                </a:cubicBezTo>
                <a:cubicBezTo>
                  <a:pt x="11802665" y="773095"/>
                  <a:pt x="11841956" y="764373"/>
                  <a:pt x="11856243" y="793447"/>
                </a:cubicBezTo>
                <a:cubicBezTo>
                  <a:pt x="11870531" y="816706"/>
                  <a:pt x="11856243" y="848688"/>
                  <a:pt x="11831240" y="860319"/>
                </a:cubicBezTo>
                <a:cubicBezTo>
                  <a:pt x="11784806" y="874856"/>
                  <a:pt x="11741944" y="889393"/>
                  <a:pt x="11738371" y="938820"/>
                </a:cubicBezTo>
                <a:cubicBezTo>
                  <a:pt x="11731228" y="1005691"/>
                  <a:pt x="11759802" y="967894"/>
                  <a:pt x="11795521" y="956264"/>
                </a:cubicBezTo>
                <a:cubicBezTo>
                  <a:pt x="11834812" y="944634"/>
                  <a:pt x="11845527" y="979524"/>
                  <a:pt x="11838384" y="1002784"/>
                </a:cubicBezTo>
                <a:cubicBezTo>
                  <a:pt x="11806237" y="1090007"/>
                  <a:pt x="11863387" y="1180138"/>
                  <a:pt x="11816952" y="1270269"/>
                </a:cubicBezTo>
                <a:cubicBezTo>
                  <a:pt x="11931252" y="1247010"/>
                  <a:pt x="11981259" y="1197583"/>
                  <a:pt x="11999118" y="1092915"/>
                </a:cubicBezTo>
                <a:cubicBezTo>
                  <a:pt x="12002690" y="1055118"/>
                  <a:pt x="11995547" y="1014413"/>
                  <a:pt x="12027693" y="979524"/>
                </a:cubicBezTo>
                <a:cubicBezTo>
                  <a:pt x="12045553" y="959172"/>
                  <a:pt x="12066984" y="938820"/>
                  <a:pt x="12102703" y="953357"/>
                </a:cubicBezTo>
                <a:cubicBezTo>
                  <a:pt x="12127705" y="962080"/>
                  <a:pt x="12127705" y="985338"/>
                  <a:pt x="12120562" y="1005691"/>
                </a:cubicBezTo>
                <a:cubicBezTo>
                  <a:pt x="12081272" y="1090007"/>
                  <a:pt x="12070555" y="1180138"/>
                  <a:pt x="12056268" y="1267362"/>
                </a:cubicBezTo>
                <a:cubicBezTo>
                  <a:pt x="12052697" y="1281899"/>
                  <a:pt x="12045553" y="1296437"/>
                  <a:pt x="12081272" y="1310974"/>
                </a:cubicBezTo>
                <a:cubicBezTo>
                  <a:pt x="12113418" y="1209213"/>
                  <a:pt x="12156280" y="1110359"/>
                  <a:pt x="12191999" y="1008598"/>
                </a:cubicBezTo>
                <a:lnTo>
                  <a:pt x="12191999" y="6105653"/>
                </a:lnTo>
                <a:lnTo>
                  <a:pt x="0" y="6105653"/>
                </a:lnTo>
                <a:lnTo>
                  <a:pt x="0" y="927116"/>
                </a:lnTo>
                <a:lnTo>
                  <a:pt x="61930" y="902578"/>
                </a:lnTo>
                <a:cubicBezTo>
                  <a:pt x="91454" y="894128"/>
                  <a:pt x="122931" y="887949"/>
                  <a:pt x="155971" y="883588"/>
                </a:cubicBezTo>
                <a:cubicBezTo>
                  <a:pt x="223837" y="877773"/>
                  <a:pt x="245268" y="839976"/>
                  <a:pt x="277414" y="802179"/>
                </a:cubicBezTo>
                <a:cubicBezTo>
                  <a:pt x="388143" y="674251"/>
                  <a:pt x="488155" y="537601"/>
                  <a:pt x="638174" y="430025"/>
                </a:cubicBezTo>
                <a:cubicBezTo>
                  <a:pt x="620315" y="555046"/>
                  <a:pt x="520302" y="653899"/>
                  <a:pt x="477440" y="784735"/>
                </a:cubicBezTo>
                <a:cubicBezTo>
                  <a:pt x="641746" y="680066"/>
                  <a:pt x="727471" y="543415"/>
                  <a:pt x="827483" y="418395"/>
                </a:cubicBezTo>
                <a:cubicBezTo>
                  <a:pt x="873917" y="360246"/>
                  <a:pt x="931068" y="307912"/>
                  <a:pt x="956071" y="241040"/>
                </a:cubicBezTo>
                <a:cubicBezTo>
                  <a:pt x="961429" y="223595"/>
                  <a:pt x="972814" y="196338"/>
                  <a:pt x="999268" y="192386"/>
                </a:cubicBezTo>
                <a:cubicBezTo>
                  <a:pt x="1008086" y="191069"/>
                  <a:pt x="1018579" y="192341"/>
                  <a:pt x="1031080" y="197429"/>
                </a:cubicBezTo>
                <a:cubicBezTo>
                  <a:pt x="1073942" y="214873"/>
                  <a:pt x="1059654" y="246855"/>
                  <a:pt x="1048940" y="275930"/>
                </a:cubicBezTo>
                <a:cubicBezTo>
                  <a:pt x="1020365" y="345708"/>
                  <a:pt x="1020365" y="421303"/>
                  <a:pt x="1020365" y="517249"/>
                </a:cubicBezTo>
                <a:cubicBezTo>
                  <a:pt x="1156096" y="435840"/>
                  <a:pt x="1113233" y="287560"/>
                  <a:pt x="1256108" y="217780"/>
                </a:cubicBezTo>
                <a:cubicBezTo>
                  <a:pt x="1281111" y="305004"/>
                  <a:pt x="1231105" y="371876"/>
                  <a:pt x="1220389" y="441654"/>
                </a:cubicBezTo>
                <a:cubicBezTo>
                  <a:pt x="1209674" y="505619"/>
                  <a:pt x="1234677" y="520156"/>
                  <a:pt x="1313258" y="505619"/>
                </a:cubicBezTo>
                <a:cubicBezTo>
                  <a:pt x="1434702" y="482359"/>
                  <a:pt x="1495424" y="517249"/>
                  <a:pt x="1463277" y="610287"/>
                </a:cubicBezTo>
                <a:cubicBezTo>
                  <a:pt x="1431130" y="697511"/>
                  <a:pt x="1477565" y="706233"/>
                  <a:pt x="1545430" y="682974"/>
                </a:cubicBezTo>
                <a:cubicBezTo>
                  <a:pt x="1645442" y="648084"/>
                  <a:pt x="1724024" y="685881"/>
                  <a:pt x="1809749" y="712048"/>
                </a:cubicBezTo>
                <a:cubicBezTo>
                  <a:pt x="1938336" y="752753"/>
                  <a:pt x="2002630" y="735308"/>
                  <a:pt x="2099071" y="650992"/>
                </a:cubicBezTo>
                <a:cubicBezTo>
                  <a:pt x="2152648" y="601565"/>
                  <a:pt x="2199083" y="552138"/>
                  <a:pt x="2245518" y="482359"/>
                </a:cubicBezTo>
                <a:cubicBezTo>
                  <a:pt x="2270521" y="642269"/>
                  <a:pt x="2356245" y="476544"/>
                  <a:pt x="2409824" y="531786"/>
                </a:cubicBezTo>
                <a:cubicBezTo>
                  <a:pt x="2431255" y="645176"/>
                  <a:pt x="2259804" y="735308"/>
                  <a:pt x="2309812" y="889403"/>
                </a:cubicBezTo>
                <a:cubicBezTo>
                  <a:pt x="2456258" y="703326"/>
                  <a:pt x="2502693" y="493989"/>
                  <a:pt x="2699146" y="357339"/>
                </a:cubicBezTo>
                <a:cubicBezTo>
                  <a:pt x="2742008" y="389321"/>
                  <a:pt x="2699146" y="421303"/>
                  <a:pt x="2717006" y="447469"/>
                </a:cubicBezTo>
                <a:cubicBezTo>
                  <a:pt x="2727721" y="447469"/>
                  <a:pt x="2659854" y="752753"/>
                  <a:pt x="2938461" y="770197"/>
                </a:cubicBezTo>
                <a:cubicBezTo>
                  <a:pt x="2938461" y="776012"/>
                  <a:pt x="2938461" y="781827"/>
                  <a:pt x="2949178" y="787642"/>
                </a:cubicBezTo>
                <a:cubicBezTo>
                  <a:pt x="2988467" y="819624"/>
                  <a:pt x="3081336" y="790550"/>
                  <a:pt x="3088480" y="842883"/>
                </a:cubicBezTo>
                <a:cubicBezTo>
                  <a:pt x="3095624" y="901033"/>
                  <a:pt x="3127771" y="956275"/>
                  <a:pt x="3109911" y="1017331"/>
                </a:cubicBezTo>
                <a:cubicBezTo>
                  <a:pt x="3095624" y="1063850"/>
                  <a:pt x="3077765" y="1113276"/>
                  <a:pt x="3077765" y="1162704"/>
                </a:cubicBezTo>
                <a:cubicBezTo>
                  <a:pt x="3077765" y="1215038"/>
                  <a:pt x="2956320" y="1287724"/>
                  <a:pt x="3117055" y="1319707"/>
                </a:cubicBezTo>
                <a:cubicBezTo>
                  <a:pt x="3124198" y="1319707"/>
                  <a:pt x="3106339" y="1409837"/>
                  <a:pt x="3099196" y="1459264"/>
                </a:cubicBezTo>
                <a:cubicBezTo>
                  <a:pt x="3092052" y="1499968"/>
                  <a:pt x="3059905" y="1549396"/>
                  <a:pt x="3124198" y="1578470"/>
                </a:cubicBezTo>
                <a:cubicBezTo>
                  <a:pt x="3163490" y="1593007"/>
                  <a:pt x="3234927" y="1523228"/>
                  <a:pt x="3242071" y="1462171"/>
                </a:cubicBezTo>
                <a:cubicBezTo>
                  <a:pt x="3249214" y="1406930"/>
                  <a:pt x="3256358" y="1351689"/>
                  <a:pt x="3242071" y="1299354"/>
                </a:cubicBezTo>
                <a:cubicBezTo>
                  <a:pt x="3224212" y="1235390"/>
                  <a:pt x="3252786" y="1200500"/>
                  <a:pt x="3317080" y="1183056"/>
                </a:cubicBezTo>
                <a:cubicBezTo>
                  <a:pt x="3384945" y="1162704"/>
                  <a:pt x="3420664" y="1124907"/>
                  <a:pt x="3452811" y="1072572"/>
                </a:cubicBezTo>
                <a:cubicBezTo>
                  <a:pt x="3531392" y="944644"/>
                  <a:pt x="3624261" y="822532"/>
                  <a:pt x="3670696" y="682973"/>
                </a:cubicBezTo>
                <a:cubicBezTo>
                  <a:pt x="3677840" y="656807"/>
                  <a:pt x="3692127" y="624825"/>
                  <a:pt x="3752849" y="613194"/>
                </a:cubicBezTo>
                <a:cubicBezTo>
                  <a:pt x="3659980" y="991164"/>
                  <a:pt x="3420664" y="1334243"/>
                  <a:pt x="3434952" y="1723843"/>
                </a:cubicBezTo>
                <a:cubicBezTo>
                  <a:pt x="3509961" y="1619174"/>
                  <a:pt x="3513533" y="1494154"/>
                  <a:pt x="3567111" y="1380763"/>
                </a:cubicBezTo>
                <a:cubicBezTo>
                  <a:pt x="3606402" y="1462171"/>
                  <a:pt x="3563540" y="1537765"/>
                  <a:pt x="3542109" y="1613360"/>
                </a:cubicBezTo>
                <a:cubicBezTo>
                  <a:pt x="3524249" y="1677323"/>
                  <a:pt x="3520677" y="1735472"/>
                  <a:pt x="3631405" y="1741287"/>
                </a:cubicBezTo>
                <a:cubicBezTo>
                  <a:pt x="3642121" y="1741287"/>
                  <a:pt x="3649265" y="1741287"/>
                  <a:pt x="3659980" y="1741287"/>
                </a:cubicBezTo>
                <a:cubicBezTo>
                  <a:pt x="3706414" y="1718028"/>
                  <a:pt x="3727846" y="1686046"/>
                  <a:pt x="3742133" y="1645341"/>
                </a:cubicBezTo>
                <a:cubicBezTo>
                  <a:pt x="3749277" y="1622082"/>
                  <a:pt x="3763564" y="1590100"/>
                  <a:pt x="3795712" y="1590100"/>
                </a:cubicBezTo>
                <a:cubicBezTo>
                  <a:pt x="3917155" y="1593007"/>
                  <a:pt x="3952874" y="1514506"/>
                  <a:pt x="3988593" y="1438912"/>
                </a:cubicBezTo>
                <a:cubicBezTo>
                  <a:pt x="4049315" y="1479616"/>
                  <a:pt x="4006452" y="1514506"/>
                  <a:pt x="4010024" y="1546488"/>
                </a:cubicBezTo>
                <a:cubicBezTo>
                  <a:pt x="4013596" y="1566840"/>
                  <a:pt x="4017167" y="1587192"/>
                  <a:pt x="4049315" y="1587192"/>
                </a:cubicBezTo>
                <a:cubicBezTo>
                  <a:pt x="4074317" y="1587192"/>
                  <a:pt x="4106465" y="1578470"/>
                  <a:pt x="4106465" y="1558118"/>
                </a:cubicBezTo>
                <a:cubicBezTo>
                  <a:pt x="4110036" y="1430190"/>
                  <a:pt x="4281487" y="1357503"/>
                  <a:pt x="4281487" y="1223760"/>
                </a:cubicBezTo>
                <a:cubicBezTo>
                  <a:pt x="4281487" y="1142351"/>
                  <a:pt x="4377927" y="1264465"/>
                  <a:pt x="4417219" y="1197593"/>
                </a:cubicBezTo>
                <a:cubicBezTo>
                  <a:pt x="4427935" y="1183056"/>
                  <a:pt x="4442220" y="1238297"/>
                  <a:pt x="4438649" y="1261557"/>
                </a:cubicBezTo>
                <a:cubicBezTo>
                  <a:pt x="4435078" y="1284817"/>
                  <a:pt x="4410074" y="1305169"/>
                  <a:pt x="4427935" y="1334243"/>
                </a:cubicBezTo>
                <a:cubicBezTo>
                  <a:pt x="4492228" y="1348781"/>
                  <a:pt x="4517230" y="1310983"/>
                  <a:pt x="4535090" y="1276094"/>
                </a:cubicBezTo>
                <a:cubicBezTo>
                  <a:pt x="4577952" y="1200500"/>
                  <a:pt x="4627958" y="1124907"/>
                  <a:pt x="4642246" y="1040590"/>
                </a:cubicBezTo>
                <a:cubicBezTo>
                  <a:pt x="4645817" y="1011516"/>
                  <a:pt x="4663677" y="994071"/>
                  <a:pt x="4699396" y="996979"/>
                </a:cubicBezTo>
                <a:cubicBezTo>
                  <a:pt x="4745832" y="1002793"/>
                  <a:pt x="4731544" y="1031868"/>
                  <a:pt x="4727971" y="1055128"/>
                </a:cubicBezTo>
                <a:cubicBezTo>
                  <a:pt x="4724399" y="1069665"/>
                  <a:pt x="4713683" y="1084202"/>
                  <a:pt x="4738688" y="1098740"/>
                </a:cubicBezTo>
                <a:cubicBezTo>
                  <a:pt x="4992291" y="758568"/>
                  <a:pt x="4978002" y="578305"/>
                  <a:pt x="5185172" y="197429"/>
                </a:cubicBezTo>
                <a:cubicBezTo>
                  <a:pt x="5224462" y="281744"/>
                  <a:pt x="5195887" y="342801"/>
                  <a:pt x="5188744" y="400950"/>
                </a:cubicBezTo>
                <a:cubicBezTo>
                  <a:pt x="5170883" y="546323"/>
                  <a:pt x="5138736" y="456192"/>
                  <a:pt x="5117306" y="601565"/>
                </a:cubicBezTo>
                <a:cubicBezTo>
                  <a:pt x="5106590" y="671344"/>
                  <a:pt x="5070871" y="735308"/>
                  <a:pt x="5128021" y="813809"/>
                </a:cubicBezTo>
                <a:cubicBezTo>
                  <a:pt x="5167312" y="866143"/>
                  <a:pt x="5124450" y="950459"/>
                  <a:pt x="5092302" y="1014423"/>
                </a:cubicBezTo>
                <a:cubicBezTo>
                  <a:pt x="5063727" y="1066758"/>
                  <a:pt x="5056585" y="1119092"/>
                  <a:pt x="5092302" y="1188871"/>
                </a:cubicBezTo>
                <a:cubicBezTo>
                  <a:pt x="5113734" y="1124907"/>
                  <a:pt x="5131592" y="1075480"/>
                  <a:pt x="5145880" y="1026053"/>
                </a:cubicBezTo>
                <a:cubicBezTo>
                  <a:pt x="5156596" y="985349"/>
                  <a:pt x="5181600" y="962089"/>
                  <a:pt x="5235177" y="964997"/>
                </a:cubicBezTo>
                <a:cubicBezTo>
                  <a:pt x="5263752" y="964997"/>
                  <a:pt x="5303044" y="956275"/>
                  <a:pt x="5317331" y="985349"/>
                </a:cubicBezTo>
                <a:cubicBezTo>
                  <a:pt x="5331618" y="1008608"/>
                  <a:pt x="5317331" y="1040590"/>
                  <a:pt x="5292327" y="1052221"/>
                </a:cubicBezTo>
                <a:cubicBezTo>
                  <a:pt x="5245894" y="1066758"/>
                  <a:pt x="5203031" y="1081295"/>
                  <a:pt x="5199458" y="1130722"/>
                </a:cubicBezTo>
                <a:cubicBezTo>
                  <a:pt x="5192315" y="1197593"/>
                  <a:pt x="5220889" y="1159796"/>
                  <a:pt x="5256608" y="1148166"/>
                </a:cubicBezTo>
                <a:cubicBezTo>
                  <a:pt x="5295899" y="1136536"/>
                  <a:pt x="5306616" y="1171426"/>
                  <a:pt x="5299471" y="1194686"/>
                </a:cubicBezTo>
                <a:cubicBezTo>
                  <a:pt x="5267324" y="1281909"/>
                  <a:pt x="5324474" y="1372040"/>
                  <a:pt x="5278039" y="1462171"/>
                </a:cubicBezTo>
                <a:cubicBezTo>
                  <a:pt x="5392339" y="1438912"/>
                  <a:pt x="5442347" y="1389485"/>
                  <a:pt x="5460205" y="1284817"/>
                </a:cubicBezTo>
                <a:cubicBezTo>
                  <a:pt x="5463777" y="1247020"/>
                  <a:pt x="5456634" y="1206315"/>
                  <a:pt x="5488780" y="1171426"/>
                </a:cubicBezTo>
                <a:cubicBezTo>
                  <a:pt x="5502175" y="1156162"/>
                  <a:pt x="5517579" y="1140898"/>
                  <a:pt x="5539513" y="1140353"/>
                </a:cubicBezTo>
                <a:lnTo>
                  <a:pt x="5552720" y="1143022"/>
                </a:lnTo>
                <a:lnTo>
                  <a:pt x="5574208" y="1115811"/>
                </a:lnTo>
                <a:cubicBezTo>
                  <a:pt x="5609034" y="1085646"/>
                  <a:pt x="5659040" y="1068202"/>
                  <a:pt x="5734050" y="1075470"/>
                </a:cubicBezTo>
                <a:cubicBezTo>
                  <a:pt x="5776912" y="1078377"/>
                  <a:pt x="5809058" y="1055118"/>
                  <a:pt x="5798343" y="1020228"/>
                </a:cubicBezTo>
                <a:cubicBezTo>
                  <a:pt x="5776912" y="953357"/>
                  <a:pt x="5837634" y="921375"/>
                  <a:pt x="5884068" y="883578"/>
                </a:cubicBezTo>
                <a:cubicBezTo>
                  <a:pt x="5966221" y="816706"/>
                  <a:pt x="6051947" y="752742"/>
                  <a:pt x="6066234" y="645166"/>
                </a:cubicBezTo>
                <a:cubicBezTo>
                  <a:pt x="6130528" y="665519"/>
                  <a:pt x="6123384" y="700408"/>
                  <a:pt x="6109096" y="732391"/>
                </a:cubicBezTo>
                <a:cubicBezTo>
                  <a:pt x="6073377" y="816706"/>
                  <a:pt x="6034087" y="901023"/>
                  <a:pt x="5998368" y="985338"/>
                </a:cubicBezTo>
                <a:cubicBezTo>
                  <a:pt x="5976937" y="1040581"/>
                  <a:pt x="5944790" y="1095822"/>
                  <a:pt x="5969793" y="1168509"/>
                </a:cubicBezTo>
                <a:cubicBezTo>
                  <a:pt x="6098380" y="1104545"/>
                  <a:pt x="6123384" y="996969"/>
                  <a:pt x="6162674" y="909745"/>
                </a:cubicBezTo>
                <a:cubicBezTo>
                  <a:pt x="6212681" y="802169"/>
                  <a:pt x="6305549" y="738205"/>
                  <a:pt x="6412705" y="659704"/>
                </a:cubicBezTo>
                <a:cubicBezTo>
                  <a:pt x="6441280" y="738205"/>
                  <a:pt x="6362699" y="787632"/>
                  <a:pt x="6366271" y="851596"/>
                </a:cubicBezTo>
                <a:cubicBezTo>
                  <a:pt x="6376987" y="854503"/>
                  <a:pt x="6398418" y="860319"/>
                  <a:pt x="6398418" y="860319"/>
                </a:cubicBezTo>
                <a:cubicBezTo>
                  <a:pt x="6455568" y="755650"/>
                  <a:pt x="6562724" y="709131"/>
                  <a:pt x="6694884" y="691686"/>
                </a:cubicBezTo>
                <a:cubicBezTo>
                  <a:pt x="6762750" y="685871"/>
                  <a:pt x="6784181" y="648074"/>
                  <a:pt x="6816327" y="610277"/>
                </a:cubicBezTo>
                <a:cubicBezTo>
                  <a:pt x="6927056" y="482349"/>
                  <a:pt x="7027068" y="345699"/>
                  <a:pt x="7177087" y="238123"/>
                </a:cubicBezTo>
                <a:cubicBezTo>
                  <a:pt x="7159228" y="363144"/>
                  <a:pt x="7059215" y="461997"/>
                  <a:pt x="7016353" y="592833"/>
                </a:cubicBezTo>
                <a:cubicBezTo>
                  <a:pt x="7180659" y="488164"/>
                  <a:pt x="7266384" y="351513"/>
                  <a:pt x="7366396" y="226493"/>
                </a:cubicBezTo>
                <a:cubicBezTo>
                  <a:pt x="7412830" y="168344"/>
                  <a:pt x="7469981" y="116010"/>
                  <a:pt x="7494984" y="49138"/>
                </a:cubicBezTo>
                <a:cubicBezTo>
                  <a:pt x="7500342" y="31693"/>
                  <a:pt x="7511727" y="4436"/>
                  <a:pt x="7538181" y="484"/>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solidFill>
                <a:schemeClr val="tx1"/>
              </a:solidFill>
            </a:endParaRPr>
          </a:p>
        </p:txBody>
      </p:sp>
      <p:sp>
        <p:nvSpPr>
          <p:cNvPr id="2" name="Title 1">
            <a:extLst>
              <a:ext uri="{FF2B5EF4-FFF2-40B4-BE49-F238E27FC236}">
                <a16:creationId xmlns:a16="http://schemas.microsoft.com/office/drawing/2014/main" id="{BF604242-7017-4896-9DB4-E1CC50775106}"/>
              </a:ext>
            </a:extLst>
          </p:cNvPr>
          <p:cNvSpPr>
            <a:spLocks noGrp="1"/>
          </p:cNvSpPr>
          <p:nvPr>
            <p:ph type="title"/>
          </p:nvPr>
        </p:nvSpPr>
        <p:spPr>
          <a:xfrm>
            <a:off x="838200" y="365125"/>
            <a:ext cx="10515600" cy="1325563"/>
          </a:xfrm>
        </p:spPr>
        <p:txBody>
          <a:bodyPr>
            <a:normAutofit/>
          </a:bodyPr>
          <a:lstStyle/>
          <a:p>
            <a:r>
              <a:rPr lang="en-GB" dirty="0"/>
              <a:t>Starter – What do you think they are?</a:t>
            </a:r>
            <a:endParaRPr lang="en-US" dirty="0"/>
          </a:p>
        </p:txBody>
      </p:sp>
      <p:graphicFrame>
        <p:nvGraphicFramePr>
          <p:cNvPr id="7" name="Content Placeholder 6">
            <a:extLst>
              <a:ext uri="{FF2B5EF4-FFF2-40B4-BE49-F238E27FC236}">
                <a16:creationId xmlns:a16="http://schemas.microsoft.com/office/drawing/2014/main" id="{9F699FF6-5205-48FE-A898-D942F220E6C5}"/>
              </a:ext>
            </a:extLst>
          </p:cNvPr>
          <p:cNvGraphicFramePr>
            <a:graphicFrameLocks noGrp="1"/>
          </p:cNvGraphicFramePr>
          <p:nvPr>
            <p:ph idx="1"/>
            <p:extLst>
              <p:ext uri="{D42A27DB-BD31-4B8C-83A1-F6EECF244321}">
                <p14:modId xmlns:p14="http://schemas.microsoft.com/office/powerpoint/2010/main" val="2694734042"/>
              </p:ext>
            </p:extLst>
          </p:nvPr>
        </p:nvGraphicFramePr>
        <p:xfrm>
          <a:off x="1381718" y="2001902"/>
          <a:ext cx="9428564" cy="4160839"/>
        </p:xfrm>
        <a:graphic>
          <a:graphicData uri="http://schemas.openxmlformats.org/drawingml/2006/table">
            <a:tbl>
              <a:tblPr firstRow="1" bandRow="1">
                <a:tableStyleId>{F2DE63D5-997A-4646-A377-4702673A728D}</a:tableStyleId>
              </a:tblPr>
              <a:tblGrid>
                <a:gridCol w="8429182">
                  <a:extLst>
                    <a:ext uri="{9D8B030D-6E8A-4147-A177-3AD203B41FA5}">
                      <a16:colId xmlns:a16="http://schemas.microsoft.com/office/drawing/2014/main" val="4289047850"/>
                    </a:ext>
                  </a:extLst>
                </a:gridCol>
                <a:gridCol w="999382">
                  <a:extLst>
                    <a:ext uri="{9D8B030D-6E8A-4147-A177-3AD203B41FA5}">
                      <a16:colId xmlns:a16="http://schemas.microsoft.com/office/drawing/2014/main" val="195301809"/>
                    </a:ext>
                  </a:extLst>
                </a:gridCol>
              </a:tblGrid>
              <a:tr h="1182364">
                <a:tc gridSpan="2">
                  <a:txBody>
                    <a:bodyPr/>
                    <a:lstStyle/>
                    <a:p>
                      <a:pPr algn="ctr"/>
                      <a:r>
                        <a:rPr lang="en-GB" sz="6500" dirty="0"/>
                        <a:t>Key terms </a:t>
                      </a:r>
                      <a:endParaRPr lang="en-GB" sz="6500">
                        <a:solidFill>
                          <a:schemeClr val="tx1"/>
                        </a:solidFill>
                      </a:endParaRPr>
                    </a:p>
                  </a:txBody>
                  <a:tcPr marL="135385" marR="135385" marT="67693" marB="67693">
                    <a:lnB w="12700">
                      <a:solidFill>
                        <a:schemeClr val="tx1"/>
                      </a:solidFill>
                    </a:lnB>
                  </a:tcPr>
                </a:tc>
                <a:tc hMerge="1">
                  <a:txBody>
                    <a:bodyPr/>
                    <a:lstStyle/>
                    <a:p>
                      <a:endParaRPr lang="en-GB" dirty="0"/>
                    </a:p>
                  </a:txBody>
                  <a:tcPr marL="0" marR="0" marT="0" marB="0" horzOverflow="overflow"/>
                </a:tc>
                <a:extLst>
                  <a:ext uri="{0D108BD9-81ED-4DB2-BD59-A6C34878D82A}">
                    <a16:rowId xmlns:a16="http://schemas.microsoft.com/office/drawing/2014/main" val="926027400"/>
                  </a:ext>
                </a:extLst>
              </a:tr>
              <a:tr h="595695">
                <a:tc>
                  <a:txBody>
                    <a:bodyPr/>
                    <a:lstStyle/>
                    <a:p>
                      <a:r>
                        <a:rPr lang="en-GB" sz="2700" dirty="0"/>
                        <a:t>Banks </a:t>
                      </a:r>
                      <a:endParaRPr lang="en-GB" sz="2700"/>
                    </a:p>
                  </a:txBody>
                  <a:tcPr marL="135385" marR="135385" marT="67693" marB="67693">
                    <a:lnL w="12700">
                      <a:solidFill>
                        <a:schemeClr val="tx1"/>
                      </a:solidFill>
                    </a:lnL>
                    <a:lnR w="12700">
                      <a:solidFill>
                        <a:schemeClr val="tx1"/>
                      </a:solidFill>
                    </a:lnR>
                    <a:lnT w="12700">
                      <a:solidFill>
                        <a:schemeClr val="tx1"/>
                      </a:solidFill>
                    </a:lnT>
                    <a:lnB w="12700">
                      <a:solidFill>
                        <a:schemeClr val="tx1"/>
                      </a:solidFill>
                    </a:lnB>
                  </a:tcPr>
                </a:tc>
                <a:tc>
                  <a:txBody>
                    <a:bodyPr/>
                    <a:lstStyle/>
                    <a:p>
                      <a:endParaRPr lang="en-GB" sz="2700"/>
                    </a:p>
                  </a:txBody>
                  <a:tcPr marL="135385" marR="135385" marT="67693" marB="67693">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888799928"/>
                  </a:ext>
                </a:extLst>
              </a:tr>
              <a:tr h="595695">
                <a:tc>
                  <a:txBody>
                    <a:bodyPr/>
                    <a:lstStyle/>
                    <a:p>
                      <a:r>
                        <a:rPr lang="en-GB" sz="2700" dirty="0"/>
                        <a:t>Savings </a:t>
                      </a:r>
                      <a:endParaRPr lang="en-GB" sz="2700"/>
                    </a:p>
                  </a:txBody>
                  <a:tcPr marL="135385" marR="135385" marT="67693" marB="67693">
                    <a:lnL w="12700">
                      <a:solidFill>
                        <a:schemeClr val="tx1"/>
                      </a:solidFill>
                    </a:lnL>
                    <a:lnR w="12700">
                      <a:solidFill>
                        <a:schemeClr val="tx1"/>
                      </a:solidFill>
                    </a:lnR>
                    <a:lnT w="12700">
                      <a:solidFill>
                        <a:schemeClr val="tx1"/>
                      </a:solidFill>
                    </a:lnT>
                    <a:lnB w="12700">
                      <a:solidFill>
                        <a:schemeClr val="tx1"/>
                      </a:solidFill>
                    </a:lnB>
                  </a:tcPr>
                </a:tc>
                <a:tc>
                  <a:txBody>
                    <a:bodyPr/>
                    <a:lstStyle/>
                    <a:p>
                      <a:endParaRPr lang="en-GB" sz="2700"/>
                    </a:p>
                  </a:txBody>
                  <a:tcPr marL="135385" marR="135385" marT="67693" marB="67693">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896300126"/>
                  </a:ext>
                </a:extLst>
              </a:tr>
              <a:tr h="595695">
                <a:tc>
                  <a:txBody>
                    <a:bodyPr/>
                    <a:lstStyle/>
                    <a:p>
                      <a:r>
                        <a:rPr lang="en-GB" sz="2700" dirty="0"/>
                        <a:t>Investment </a:t>
                      </a:r>
                      <a:endParaRPr lang="en-GB" sz="2700"/>
                    </a:p>
                  </a:txBody>
                  <a:tcPr marL="135385" marR="135385" marT="67693" marB="67693">
                    <a:lnL w="12700">
                      <a:solidFill>
                        <a:schemeClr val="tx1"/>
                      </a:solidFill>
                    </a:lnL>
                    <a:lnR w="12700">
                      <a:solidFill>
                        <a:schemeClr val="tx1"/>
                      </a:solidFill>
                    </a:lnR>
                    <a:lnT w="12700">
                      <a:solidFill>
                        <a:schemeClr val="tx1"/>
                      </a:solidFill>
                    </a:lnT>
                    <a:lnB w="12700">
                      <a:solidFill>
                        <a:schemeClr val="tx1"/>
                      </a:solidFill>
                    </a:lnB>
                  </a:tcPr>
                </a:tc>
                <a:tc>
                  <a:txBody>
                    <a:bodyPr/>
                    <a:lstStyle/>
                    <a:p>
                      <a:endParaRPr lang="en-GB" sz="2700"/>
                    </a:p>
                  </a:txBody>
                  <a:tcPr marL="135385" marR="135385" marT="67693" marB="67693">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855434792"/>
                  </a:ext>
                </a:extLst>
              </a:tr>
              <a:tr h="595695">
                <a:tc>
                  <a:txBody>
                    <a:bodyPr/>
                    <a:lstStyle/>
                    <a:p>
                      <a:r>
                        <a:rPr lang="en-GB" sz="2700" dirty="0"/>
                        <a:t>Credit </a:t>
                      </a:r>
                      <a:endParaRPr lang="en-GB" sz="2700"/>
                    </a:p>
                  </a:txBody>
                  <a:tcPr marL="135385" marR="135385" marT="67693" marB="67693">
                    <a:lnL w="12700">
                      <a:solidFill>
                        <a:schemeClr val="tx1"/>
                      </a:solidFill>
                    </a:lnL>
                    <a:lnR w="12700">
                      <a:solidFill>
                        <a:schemeClr val="tx1"/>
                      </a:solidFill>
                    </a:lnR>
                    <a:lnT w="12700">
                      <a:solidFill>
                        <a:schemeClr val="tx1"/>
                      </a:solidFill>
                    </a:lnT>
                    <a:lnB w="12700">
                      <a:solidFill>
                        <a:schemeClr val="tx1"/>
                      </a:solidFill>
                    </a:lnB>
                  </a:tcPr>
                </a:tc>
                <a:tc>
                  <a:txBody>
                    <a:bodyPr/>
                    <a:lstStyle/>
                    <a:p>
                      <a:endParaRPr lang="en-GB" sz="2700"/>
                    </a:p>
                  </a:txBody>
                  <a:tcPr marL="135385" marR="135385" marT="67693" marB="67693">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820034530"/>
                  </a:ext>
                </a:extLst>
              </a:tr>
              <a:tr h="595695">
                <a:tc>
                  <a:txBody>
                    <a:bodyPr/>
                    <a:lstStyle/>
                    <a:p>
                      <a:r>
                        <a:rPr lang="en-GB" sz="2700" dirty="0"/>
                        <a:t>Interest rates </a:t>
                      </a:r>
                      <a:endParaRPr lang="en-GB" sz="2700"/>
                    </a:p>
                  </a:txBody>
                  <a:tcPr marL="135385" marR="135385" marT="67693" marB="67693">
                    <a:lnL w="12700">
                      <a:solidFill>
                        <a:schemeClr val="tx1"/>
                      </a:solidFill>
                    </a:lnL>
                    <a:lnR w="12700">
                      <a:solidFill>
                        <a:schemeClr val="tx1"/>
                      </a:solidFill>
                    </a:lnR>
                    <a:lnT w="12700">
                      <a:solidFill>
                        <a:schemeClr val="tx1"/>
                      </a:solidFill>
                    </a:lnT>
                    <a:lnB w="12700">
                      <a:solidFill>
                        <a:schemeClr val="tx1"/>
                      </a:solidFill>
                    </a:lnB>
                  </a:tcPr>
                </a:tc>
                <a:tc>
                  <a:txBody>
                    <a:bodyPr/>
                    <a:lstStyle/>
                    <a:p>
                      <a:endParaRPr lang="en-GB" sz="2700"/>
                    </a:p>
                  </a:txBody>
                  <a:tcPr marL="135385" marR="135385" marT="67693" marB="67693">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810031232"/>
                  </a:ext>
                </a:extLst>
              </a:tr>
            </a:tbl>
          </a:graphicData>
        </a:graphic>
      </p:graphicFrame>
      <p:pic>
        <p:nvPicPr>
          <p:cNvPr id="3" name="Picture 2">
            <a:extLst>
              <a:ext uri="{FF2B5EF4-FFF2-40B4-BE49-F238E27FC236}">
                <a16:creationId xmlns:a16="http://schemas.microsoft.com/office/drawing/2014/main" id="{B7A06D67-0669-C748-1885-1AB578EB381D}"/>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4" name="Picture 3">
            <a:extLst>
              <a:ext uri="{FF2B5EF4-FFF2-40B4-BE49-F238E27FC236}">
                <a16:creationId xmlns:a16="http://schemas.microsoft.com/office/drawing/2014/main" id="{0752E31B-0416-08B0-78FB-B85472DE7CF5}"/>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5" name="Footer Placeholder 2">
            <a:extLst>
              <a:ext uri="{FF2B5EF4-FFF2-40B4-BE49-F238E27FC236}">
                <a16:creationId xmlns:a16="http://schemas.microsoft.com/office/drawing/2014/main" id="{40B4CCC4-8C08-8FB3-ACC2-D394DD2DCAA8}"/>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427FBF4-BFD3-1BF5-A9BF-8F469D4C28EC}"/>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204701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GB" sz="5000"/>
              <a:t>Channelling savings towards investment</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C50CB1C-B481-DDE7-D98C-0B65C3AA59A2}"/>
              </a:ext>
            </a:extLst>
          </p:cNvPr>
          <p:cNvGraphicFramePr>
            <a:graphicFrameLocks noGrp="1"/>
          </p:cNvGraphicFramePr>
          <p:nvPr>
            <p:ph idx="1"/>
            <p:extLst>
              <p:ext uri="{D42A27DB-BD31-4B8C-83A1-F6EECF244321}">
                <p14:modId xmlns:p14="http://schemas.microsoft.com/office/powerpoint/2010/main" val="9976945"/>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CB91ABEB-0D72-EABC-4B13-6CCE88FEB519}"/>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4" name="Picture 3">
            <a:extLst>
              <a:ext uri="{FF2B5EF4-FFF2-40B4-BE49-F238E27FC236}">
                <a16:creationId xmlns:a16="http://schemas.microsoft.com/office/drawing/2014/main" id="{AD20E0B3-2C97-9526-61FF-3A81C9957ED3}"/>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1F243645-F4CA-4227-633B-8B7E20F28BB7}"/>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FF6AB12-1B26-4FDE-DF8E-B4780A9579FB}"/>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340804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GB" sz="5000"/>
              <a:t>Channelling savings towards investment</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E8EA03C-A500-2345-04DA-E36871EA0BF1}"/>
              </a:ext>
            </a:extLst>
          </p:cNvPr>
          <p:cNvGraphicFramePr>
            <a:graphicFrameLocks noGrp="1"/>
          </p:cNvGraphicFramePr>
          <p:nvPr>
            <p:ph idx="1"/>
            <p:extLst>
              <p:ext uri="{D42A27DB-BD31-4B8C-83A1-F6EECF244321}">
                <p14:modId xmlns:p14="http://schemas.microsoft.com/office/powerpoint/2010/main" val="2758726539"/>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F478E985-8F99-42F9-7E9A-B62EE1420439}"/>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4" name="Picture 3">
            <a:extLst>
              <a:ext uri="{FF2B5EF4-FFF2-40B4-BE49-F238E27FC236}">
                <a16:creationId xmlns:a16="http://schemas.microsoft.com/office/drawing/2014/main" id="{BDD31549-1FDC-68AE-3F9D-90C097D23B4C}"/>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74D8E725-795B-23DD-7636-C7CE78B8D374}"/>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76AF55C-8BC6-3A1F-A2A8-017B0D4D00AF}"/>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4229723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514E1141-65DC-4F54-8399-7221AE6F83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96000" cy="6858000"/>
            <a:chOff x="7467600" y="0"/>
            <a:chExt cx="4724400" cy="6858000"/>
          </a:xfrm>
        </p:grpSpPr>
        <p:sp>
          <p:nvSpPr>
            <p:cNvPr id="12" name="Rectangle 11">
              <a:extLst>
                <a:ext uri="{FF2B5EF4-FFF2-40B4-BE49-F238E27FC236}">
                  <a16:creationId xmlns:a16="http://schemas.microsoft.com/office/drawing/2014/main" id="{DD75B897-7127-4AAC-A078-70739204B5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DCFF188-DB07-46AA-A2B3-71E936EAB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215A9370-15D3-4C30-8BA1-2059A74C99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1143001" y="1676400"/>
            <a:ext cx="3581399" cy="1216153"/>
          </a:xfrm>
        </p:spPr>
        <p:txBody>
          <a:bodyPr anchor="t">
            <a:normAutofit/>
          </a:bodyPr>
          <a:lstStyle/>
          <a:p>
            <a:r>
              <a:rPr lang="en-GB" sz="4000"/>
              <a:t>Role of banks in providing credit</a:t>
            </a:r>
          </a:p>
        </p:txBody>
      </p:sp>
      <p:sp>
        <p:nvSpPr>
          <p:cNvPr id="3" name="Content Placeholder 2"/>
          <p:cNvSpPr>
            <a:spLocks noGrp="1"/>
          </p:cNvSpPr>
          <p:nvPr>
            <p:ph idx="1"/>
          </p:nvPr>
        </p:nvSpPr>
        <p:spPr>
          <a:xfrm>
            <a:off x="1143001" y="3080926"/>
            <a:ext cx="3581399" cy="2608673"/>
          </a:xfrm>
        </p:spPr>
        <p:txBody>
          <a:bodyPr vert="horz" lIns="91440" tIns="45720" rIns="91440" bIns="45720" rtlCol="0" anchor="t">
            <a:normAutofit/>
          </a:bodyPr>
          <a:lstStyle/>
          <a:p>
            <a:pPr marL="0" indent="0">
              <a:buNone/>
            </a:pPr>
            <a:r>
              <a:rPr lang="en-GB" sz="1400" b="1" dirty="0">
                <a:solidFill>
                  <a:schemeClr val="tx1">
                    <a:alpha val="55000"/>
                  </a:schemeClr>
                </a:solidFill>
              </a:rPr>
              <a:t>Credit</a:t>
            </a:r>
            <a:r>
              <a:rPr lang="en-GB" sz="1400" dirty="0">
                <a:solidFill>
                  <a:schemeClr val="tx1">
                    <a:alpha val="55000"/>
                  </a:schemeClr>
                </a:solidFill>
              </a:rPr>
              <a:t> is the creation of  money by banks that can be used to buy goods and services by households and provide goods and services  from firms.</a:t>
            </a:r>
            <a:endParaRPr lang="en-US" sz="3200" dirty="0">
              <a:solidFill>
                <a:schemeClr val="tx1">
                  <a:alpha val="55000"/>
                </a:schemeClr>
              </a:solidFill>
            </a:endParaRPr>
          </a:p>
          <a:p>
            <a:pPr marL="0" indent="0">
              <a:buNone/>
            </a:pPr>
            <a:endParaRPr lang="en-GB" sz="1400" dirty="0">
              <a:solidFill>
                <a:schemeClr val="tx1">
                  <a:alpha val="55000"/>
                </a:schemeClr>
              </a:solidFill>
            </a:endParaRPr>
          </a:p>
          <a:p>
            <a:pPr marL="0" indent="0">
              <a:buNone/>
            </a:pPr>
            <a:r>
              <a:rPr lang="en-GB" sz="1400" b="1" dirty="0">
                <a:solidFill>
                  <a:schemeClr val="tx1">
                    <a:alpha val="55000"/>
                  </a:schemeClr>
                </a:solidFill>
              </a:rPr>
              <a:t>Task </a:t>
            </a:r>
          </a:p>
          <a:p>
            <a:pPr marL="0" indent="0">
              <a:buNone/>
            </a:pPr>
            <a:r>
              <a:rPr lang="en-GB" sz="1400" dirty="0">
                <a:solidFill>
                  <a:schemeClr val="tx1">
                    <a:alpha val="55000"/>
                  </a:schemeClr>
                </a:solidFill>
              </a:rPr>
              <a:t>Explain the impact of overborrowing for the economy. </a:t>
            </a:r>
            <a:endParaRPr lang="en-GB" sz="1400" dirty="0">
              <a:solidFill>
                <a:schemeClr val="tx1">
                  <a:alpha val="55000"/>
                </a:schemeClr>
              </a:solidFill>
              <a:cs typeface="Calibri"/>
            </a:endParaRPr>
          </a:p>
        </p:txBody>
      </p:sp>
      <p:pic>
        <p:nvPicPr>
          <p:cNvPr id="4" name="Online Media 3">
            <a:hlinkClick r:id="" action="ppaction://media"/>
            <a:extLst>
              <a:ext uri="{FF2B5EF4-FFF2-40B4-BE49-F238E27FC236}">
                <a16:creationId xmlns:a16="http://schemas.microsoft.com/office/drawing/2014/main" id="{D695D9AD-2A5C-4389-8200-2FF81B6CFC12}"/>
              </a:ext>
            </a:extLst>
          </p:cNvPr>
          <p:cNvPicPr>
            <a:picLocks noRot="1" noChangeAspect="1"/>
          </p:cNvPicPr>
          <p:nvPr>
            <a:videoFile r:link="rId1"/>
          </p:nvPr>
        </p:nvPicPr>
        <p:blipFill>
          <a:blip r:embed="rId3"/>
          <a:stretch>
            <a:fillRect/>
          </a:stretch>
        </p:blipFill>
        <p:spPr>
          <a:xfrm>
            <a:off x="4991100" y="1168401"/>
            <a:ext cx="7067550" cy="5099049"/>
          </a:xfrm>
          <a:prstGeom prst="rect">
            <a:avLst/>
          </a:prstGeom>
        </p:spPr>
      </p:pic>
      <p:pic>
        <p:nvPicPr>
          <p:cNvPr id="5" name="Picture 4">
            <a:extLst>
              <a:ext uri="{FF2B5EF4-FFF2-40B4-BE49-F238E27FC236}">
                <a16:creationId xmlns:a16="http://schemas.microsoft.com/office/drawing/2014/main" id="{25A64F6E-DDBD-B57E-7052-95A59DBAAD77}"/>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6" name="Picture 5">
            <a:extLst>
              <a:ext uri="{FF2B5EF4-FFF2-40B4-BE49-F238E27FC236}">
                <a16:creationId xmlns:a16="http://schemas.microsoft.com/office/drawing/2014/main" id="{10B69409-2130-392A-21C8-0A80D317E8F7}"/>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5D742FFE-9157-A917-E736-9FD41BF05885}"/>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D5B6FEA-0FAA-F26E-2102-9BC79C109251}"/>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87663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5240" y="1050595"/>
            <a:ext cx="8074815" cy="1618489"/>
          </a:xfrm>
        </p:spPr>
        <p:txBody>
          <a:bodyPr anchor="ctr">
            <a:normAutofit/>
          </a:bodyPr>
          <a:lstStyle/>
          <a:p>
            <a:r>
              <a:rPr lang="en-GB" sz="5000"/>
              <a:t>Role of banks in providing credit</a:t>
            </a:r>
          </a:p>
        </p:txBody>
      </p:sp>
      <p:sp>
        <p:nvSpPr>
          <p:cNvPr id="3" name="Content Placeholder 2"/>
          <p:cNvSpPr>
            <a:spLocks noGrp="1"/>
          </p:cNvSpPr>
          <p:nvPr>
            <p:ph idx="1"/>
          </p:nvPr>
        </p:nvSpPr>
        <p:spPr>
          <a:xfrm>
            <a:off x="1285240" y="2969469"/>
            <a:ext cx="8074815" cy="2800395"/>
          </a:xfrm>
        </p:spPr>
        <p:txBody>
          <a:bodyPr anchor="t">
            <a:normAutofit/>
          </a:bodyPr>
          <a:lstStyle/>
          <a:p>
            <a:r>
              <a:rPr lang="en-GB" sz="1700"/>
              <a:t>However, using savers money for investment is not the main way that banks create liquidity</a:t>
            </a:r>
          </a:p>
          <a:p>
            <a:r>
              <a:rPr lang="en-GB" sz="1700"/>
              <a:t>One of the main roles of banks is to provide credit</a:t>
            </a:r>
          </a:p>
          <a:p>
            <a:r>
              <a:rPr lang="en-GB" sz="1700"/>
              <a:t>Banks create money by making loans to households and firms</a:t>
            </a:r>
          </a:p>
          <a:p>
            <a:r>
              <a:rPr lang="en-GB" sz="1700"/>
              <a:t>Households and firms are then charged interest as the cost of borrowing this money</a:t>
            </a:r>
          </a:p>
          <a:p>
            <a:pPr marL="0" indent="0">
              <a:buNone/>
            </a:pPr>
            <a:r>
              <a:rPr lang="en-GB" sz="1700" b="1"/>
              <a:t>Task </a:t>
            </a:r>
          </a:p>
          <a:p>
            <a:pPr marL="0" indent="0">
              <a:buNone/>
            </a:pPr>
            <a:r>
              <a:rPr lang="en-GB" sz="1700"/>
              <a:t>Explain why savers are offered an interest rate </a:t>
            </a:r>
          </a:p>
        </p:txBody>
      </p:sp>
      <p:pic>
        <p:nvPicPr>
          <p:cNvPr id="4" name="Picture 3">
            <a:extLst>
              <a:ext uri="{FF2B5EF4-FFF2-40B4-BE49-F238E27FC236}">
                <a16:creationId xmlns:a16="http://schemas.microsoft.com/office/drawing/2014/main" id="{319A9B01-8323-0A29-082C-C5D5C9AC7D36}"/>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5" name="Picture 4">
            <a:extLst>
              <a:ext uri="{FF2B5EF4-FFF2-40B4-BE49-F238E27FC236}">
                <a16:creationId xmlns:a16="http://schemas.microsoft.com/office/drawing/2014/main" id="{8314D5CC-5189-FB19-D51E-FDC90D7D84C9}"/>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F95C4AD5-607E-A607-5FBD-EAF5EDB87782}"/>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AD6C782-576D-89B0-B568-8A43AB4FDD4C}"/>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696547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6900" y="1188637"/>
            <a:ext cx="3141430" cy="4480726"/>
          </a:xfrm>
        </p:spPr>
        <p:txBody>
          <a:bodyPr>
            <a:normAutofit/>
          </a:bodyPr>
          <a:lstStyle/>
          <a:p>
            <a:pPr algn="r"/>
            <a:r>
              <a:rPr lang="en-GB" sz="6100"/>
              <a:t>Role of banks in providing credit</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138928" y="1338729"/>
            <a:ext cx="4795584" cy="4180542"/>
          </a:xfrm>
        </p:spPr>
        <p:txBody>
          <a:bodyPr anchor="ctr">
            <a:normAutofit/>
          </a:bodyPr>
          <a:lstStyle/>
          <a:p>
            <a:r>
              <a:rPr lang="en-GB" sz="2400"/>
              <a:t>It is important to note that the act of lending creates deposits, rather than deposits creating lending</a:t>
            </a:r>
          </a:p>
          <a:p>
            <a:r>
              <a:rPr lang="en-GB" sz="2400"/>
              <a:t>When a bank provides a loan it credits an account with the amount of the loan. It electronically creates money that did not previously exist</a:t>
            </a:r>
          </a:p>
          <a:p>
            <a:r>
              <a:rPr lang="en-GB" sz="2400"/>
              <a:t>It is important to understand that this is brand new money, not the money deposited by savers</a:t>
            </a:r>
          </a:p>
        </p:txBody>
      </p:sp>
      <p:pic>
        <p:nvPicPr>
          <p:cNvPr id="4" name="Picture 3">
            <a:extLst>
              <a:ext uri="{FF2B5EF4-FFF2-40B4-BE49-F238E27FC236}">
                <a16:creationId xmlns:a16="http://schemas.microsoft.com/office/drawing/2014/main" id="{7B157AE2-DA48-1308-7CEA-65A57B4684E1}"/>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5" name="Picture 4">
            <a:extLst>
              <a:ext uri="{FF2B5EF4-FFF2-40B4-BE49-F238E27FC236}">
                <a16:creationId xmlns:a16="http://schemas.microsoft.com/office/drawing/2014/main" id="{7C50C407-1A10-4B03-65D8-C32EF48A96F5}"/>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42272632-0071-50A2-E901-42263F5201C5}"/>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6317399-2F71-0491-FE3B-091E81EE3AF4}"/>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66841245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ccb2ff8-a74f-4a49-8bef-71a2916a4a90">
      <Terms xmlns="http://schemas.microsoft.com/office/infopath/2007/PartnerControls"/>
    </lcf76f155ced4ddcb4097134ff3c332f>
    <TaxCatchAll xmlns="45eb72ab-293d-4eb1-b1d6-6aa27e13ee5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BB563672E84A4AA4245A8306449AF3" ma:contentTypeVersion="11" ma:contentTypeDescription="Create a new document." ma:contentTypeScope="" ma:versionID="86afc0c9ebd21ceb7cef3015db6e98f1">
  <xsd:schema xmlns:xsd="http://www.w3.org/2001/XMLSchema" xmlns:xs="http://www.w3.org/2001/XMLSchema" xmlns:p="http://schemas.microsoft.com/office/2006/metadata/properties" xmlns:ns2="bccb2ff8-a74f-4a49-8bef-71a2916a4a90" xmlns:ns3="45eb72ab-293d-4eb1-b1d6-6aa27e13ee50" targetNamespace="http://schemas.microsoft.com/office/2006/metadata/properties" ma:root="true" ma:fieldsID="1e1ab0ff353bb9e35f96417d084413c8" ns2:_="" ns3:_="">
    <xsd:import namespace="bccb2ff8-a74f-4a49-8bef-71a2916a4a90"/>
    <xsd:import namespace="45eb72ab-293d-4eb1-b1d6-6aa27e13ee5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b2ff8-a74f-4a49-8bef-71a2916a4a90"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3e248ee6-8ff0-47ff-a448-2af7925d5a01"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5eb72ab-293d-4eb1-b1d6-6aa27e13ee5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5facc53f-04ec-4561-a02b-47c52c97faa8}" ma:internalName="TaxCatchAll" ma:showField="CatchAllData" ma:web="45eb72ab-293d-4eb1-b1d6-6aa27e13ee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9D910A-C984-4CB2-AFC5-A88A8F46590D}">
  <ds:schemaRefs>
    <ds:schemaRef ds:uri="http://schemas.microsoft.com/sharepoint/v3/contenttype/forms"/>
  </ds:schemaRefs>
</ds:datastoreItem>
</file>

<file path=customXml/itemProps2.xml><?xml version="1.0" encoding="utf-8"?>
<ds:datastoreItem xmlns:ds="http://schemas.openxmlformats.org/officeDocument/2006/customXml" ds:itemID="{80D06B53-723B-433C-B47D-5D925A5E85FC}">
  <ds:schemaRefs>
    <ds:schemaRef ds:uri="http://schemas.microsoft.com/office/2006/metadata/properties"/>
    <ds:schemaRef ds:uri="http://www.w3.org/2000/xmlns/"/>
    <ds:schemaRef ds:uri="bccb2ff8-a74f-4a49-8bef-71a2916a4a90"/>
    <ds:schemaRef ds:uri="http://schemas.microsoft.com/office/infopath/2007/PartnerControls"/>
    <ds:schemaRef ds:uri="45eb72ab-293d-4eb1-b1d6-6aa27e13ee50"/>
    <ds:schemaRef ds:uri="http://www.w3.org/2001/XMLSchema-instance"/>
  </ds:schemaRefs>
</ds:datastoreItem>
</file>

<file path=customXml/itemProps3.xml><?xml version="1.0" encoding="utf-8"?>
<ds:datastoreItem xmlns:ds="http://schemas.openxmlformats.org/officeDocument/2006/customXml" ds:itemID="{E90FD8EE-552C-4D8D-8E4A-9714393CAB94}">
  <ds:schemaRefs>
    <ds:schemaRef ds:uri="http://schemas.microsoft.com/office/2006/metadata/contentType"/>
    <ds:schemaRef ds:uri="http://schemas.microsoft.com/office/2006/metadata/properties/metaAttributes"/>
    <ds:schemaRef ds:uri="http://www.w3.org/2000/xmlns/"/>
    <ds:schemaRef ds:uri="http://www.w3.org/2001/XMLSchema"/>
    <ds:schemaRef ds:uri="bccb2ff8-a74f-4a49-8bef-71a2916a4a90"/>
    <ds:schemaRef ds:uri="45eb72ab-293d-4eb1-b1d6-6aa27e13ee50"/>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3422</TotalTime>
  <Words>1501</Words>
  <Application>Microsoft Office PowerPoint</Application>
  <PresentationFormat>Widescreen</PresentationFormat>
  <Paragraphs>148</Paragraphs>
  <Slides>17</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gg sans</vt:lpstr>
      <vt:lpstr>Times New Roman</vt:lpstr>
      <vt:lpstr>1_Office Theme</vt:lpstr>
      <vt:lpstr>1.4.1 The Role of Banks in the Economy</vt:lpstr>
      <vt:lpstr>Learning Objectives</vt:lpstr>
      <vt:lpstr>Recall </vt:lpstr>
      <vt:lpstr>Starter – What do you think they are?</vt:lpstr>
      <vt:lpstr>Channelling savings towards investment</vt:lpstr>
      <vt:lpstr>Channelling savings towards investment</vt:lpstr>
      <vt:lpstr>Role of banks in providing credit</vt:lpstr>
      <vt:lpstr>Role of banks in providing credit</vt:lpstr>
      <vt:lpstr>Role of banks in providing credit</vt:lpstr>
      <vt:lpstr>Interest rates</vt:lpstr>
      <vt:lpstr>Interest rates</vt:lpstr>
      <vt:lpstr>Interest rates and collateral</vt:lpstr>
      <vt:lpstr>How do interest rates effect consumer spending?</vt:lpstr>
      <vt:lpstr>How do interest rates affect businesses?</vt:lpstr>
      <vt:lpstr>How do interest rates affect businesses?</vt:lpstr>
      <vt:lpstr>Interest Rates</vt:lpstr>
      <vt:lpstr>Plenary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 The economic problem</dc:title>
  <dc:creator>Mr B Pieters</dc:creator>
  <cp:lastModifiedBy>Chezka Mae Madrona</cp:lastModifiedBy>
  <cp:revision>150</cp:revision>
  <dcterms:created xsi:type="dcterms:W3CDTF">2019-07-31T17:05:48Z</dcterms:created>
  <dcterms:modified xsi:type="dcterms:W3CDTF">2025-03-17T10:54:21Z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0x01010054BB563672E84A4AA4245A8306449AF3</vt:lpwstr>
  </property>
</Properties>
</file>