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notesMasterIdLst>
    <p:notesMasterId r:id="rId36"/>
  </p:notesMasterIdLst>
  <p:sldIdLst>
    <p:sldId id="256" r:id="rId5"/>
    <p:sldId id="284" r:id="rId6"/>
    <p:sldId id="257" r:id="rId7"/>
    <p:sldId id="285" r:id="rId8"/>
    <p:sldId id="258" r:id="rId9"/>
    <p:sldId id="259" r:id="rId10"/>
    <p:sldId id="260" r:id="rId11"/>
    <p:sldId id="261" r:id="rId12"/>
    <p:sldId id="266" r:id="rId13"/>
    <p:sldId id="262" r:id="rId14"/>
    <p:sldId id="263" r:id="rId15"/>
    <p:sldId id="264" r:id="rId16"/>
    <p:sldId id="265" r:id="rId17"/>
    <p:sldId id="267" r:id="rId18"/>
    <p:sldId id="268" r:id="rId19"/>
    <p:sldId id="269" r:id="rId20"/>
    <p:sldId id="270" r:id="rId21"/>
    <p:sldId id="271" r:id="rId22"/>
    <p:sldId id="276" r:id="rId23"/>
    <p:sldId id="272" r:id="rId24"/>
    <p:sldId id="273" r:id="rId25"/>
    <p:sldId id="274" r:id="rId26"/>
    <p:sldId id="275" r:id="rId27"/>
    <p:sldId id="277" r:id="rId28"/>
    <p:sldId id="278" r:id="rId29"/>
    <p:sldId id="279" r:id="rId30"/>
    <p:sldId id="281" r:id="rId31"/>
    <p:sldId id="280" r:id="rId32"/>
    <p:sldId id="282" r:id="rId33"/>
    <p:sldId id="283"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D5B02-D7F7-4116-9A1F-73DA49A233DC}" v="3" dt="2023-03-22T17:00:55.23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4" autoAdjust="0"/>
    <p:restoredTop sz="94660"/>
  </p:normalViewPr>
  <p:slideViewPr>
    <p:cSldViewPr snapToGrid="0">
      <p:cViewPr varScale="1">
        <p:scale>
          <a:sx n="108" d="100"/>
          <a:sy n="108" d="100"/>
        </p:scale>
        <p:origin x="12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D2DD5B02-D7F7-4116-9A1F-73DA49A233DC}"/>
    <pc:docChg chg="undo custSel modSld">
      <pc:chgData name="Max Thrilling" userId="1a0901c82f0d6655" providerId="LiveId" clId="{D2DD5B02-D7F7-4116-9A1F-73DA49A233DC}" dt="2023-03-22T17:01:30.578" v="32" actId="478"/>
      <pc:docMkLst>
        <pc:docMk/>
      </pc:docMkLst>
      <pc:sldChg chg="addSp delSp modSp mod">
        <pc:chgData name="Max Thrilling" userId="1a0901c82f0d6655" providerId="LiveId" clId="{D2DD5B02-D7F7-4116-9A1F-73DA49A233DC}" dt="2023-03-22T17:00:29.110" v="28" actId="1076"/>
        <pc:sldMkLst>
          <pc:docMk/>
          <pc:sldMk cId="3134604699" sldId="283"/>
        </pc:sldMkLst>
        <pc:spChg chg="mod">
          <ac:chgData name="Max Thrilling" userId="1a0901c82f0d6655" providerId="LiveId" clId="{D2DD5B02-D7F7-4116-9A1F-73DA49A233DC}" dt="2023-03-22T17:00:25.889" v="27" actId="404"/>
          <ac:spMkLst>
            <pc:docMk/>
            <pc:sldMk cId="3134604699" sldId="283"/>
            <ac:spMk id="3" creationId="{00000000-0000-0000-0000-000000000000}"/>
          </ac:spMkLst>
        </pc:spChg>
        <pc:spChg chg="add del">
          <ac:chgData name="Max Thrilling" userId="1a0901c82f0d6655" providerId="LiveId" clId="{D2DD5B02-D7F7-4116-9A1F-73DA49A233DC}" dt="2023-03-22T16:59:04.123" v="2" actId="22"/>
          <ac:spMkLst>
            <pc:docMk/>
            <pc:sldMk cId="3134604699" sldId="283"/>
            <ac:spMk id="6" creationId="{293AA441-48D2-15F0-A7DF-93D64E99D87F}"/>
          </ac:spMkLst>
        </pc:spChg>
        <pc:spChg chg="add mod">
          <ac:chgData name="Max Thrilling" userId="1a0901c82f0d6655" providerId="LiveId" clId="{D2DD5B02-D7F7-4116-9A1F-73DA49A233DC}" dt="2023-03-22T17:00:29.110" v="28" actId="1076"/>
          <ac:spMkLst>
            <pc:docMk/>
            <pc:sldMk cId="3134604699" sldId="283"/>
            <ac:spMk id="7" creationId="{936DD1DE-EAA1-DEBB-6962-5A293434728D}"/>
          </ac:spMkLst>
        </pc:spChg>
        <pc:picChg chg="mod">
          <ac:chgData name="Max Thrilling" userId="1a0901c82f0d6655" providerId="LiveId" clId="{D2DD5B02-D7F7-4116-9A1F-73DA49A233DC}" dt="2023-03-22T16:55:51.253" v="0" actId="1076"/>
          <ac:picMkLst>
            <pc:docMk/>
            <pc:sldMk cId="3134604699" sldId="283"/>
            <ac:picMk id="5" creationId="{4DA3670D-069C-C2B6-A946-9D7167A2ED9F}"/>
          </ac:picMkLst>
        </pc:picChg>
      </pc:sldChg>
      <pc:sldChg chg="addSp delSp modSp mod">
        <pc:chgData name="Max Thrilling" userId="1a0901c82f0d6655" providerId="LiveId" clId="{D2DD5B02-D7F7-4116-9A1F-73DA49A233DC}" dt="2023-03-22T17:01:30.578" v="32" actId="478"/>
        <pc:sldMkLst>
          <pc:docMk/>
          <pc:sldMk cId="795846072" sldId="286"/>
        </pc:sldMkLst>
        <pc:spChg chg="add del mod">
          <ac:chgData name="Max Thrilling" userId="1a0901c82f0d6655" providerId="LiveId" clId="{D2DD5B02-D7F7-4116-9A1F-73DA49A233DC}" dt="2023-03-22T17:00:03.025" v="10" actId="21"/>
          <ac:spMkLst>
            <pc:docMk/>
            <pc:sldMk cId="795846072" sldId="286"/>
            <ac:spMk id="6" creationId="{AF4B6B78-405A-BD19-4D5B-55AE9DCA8706}"/>
          </ac:spMkLst>
        </pc:spChg>
        <pc:spChg chg="add del mod">
          <ac:chgData name="Max Thrilling" userId="1a0901c82f0d6655" providerId="LiveId" clId="{D2DD5B02-D7F7-4116-9A1F-73DA49A233DC}" dt="2023-03-22T17:01:30.578" v="32" actId="478"/>
          <ac:spMkLst>
            <pc:docMk/>
            <pc:sldMk cId="795846072" sldId="286"/>
            <ac:spMk id="7" creationId="{212C838A-86FD-F73E-6492-24A6E386C4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D6F93-0E2B-4625-BEB0-547F310FFFE4}" type="doc">
      <dgm:prSet loTypeId="urn:microsoft.com/office/officeart/2016/7/layout/LinearBlockProcessNumbered" loCatId="process" qsTypeId="urn:microsoft.com/office/officeart/2005/8/quickstyle/simple2" qsCatId="simple" csTypeId="urn:microsoft.com/office/officeart/2005/8/colors/colorful2" csCatId="colorful"/>
      <dgm:spPr/>
      <dgm:t>
        <a:bodyPr/>
        <a:lstStyle/>
        <a:p>
          <a:endParaRPr lang="en-US"/>
        </a:p>
      </dgm:t>
    </dgm:pt>
    <dgm:pt modelId="{7A367BE5-B37D-4EFC-97FB-DA12E5C07C53}">
      <dgm:prSet/>
      <dgm:spPr/>
      <dgm:t>
        <a:bodyPr/>
        <a:lstStyle/>
        <a:p>
          <a:r>
            <a:rPr lang="en-US"/>
            <a:t>Explain the meaning of product orientation with an example </a:t>
          </a:r>
        </a:p>
      </dgm:t>
    </dgm:pt>
    <dgm:pt modelId="{2FCF85EC-1E69-4605-B813-8C463C1A298E}" type="parTrans" cxnId="{35710802-5EA2-41F0-96C5-0AF666624B04}">
      <dgm:prSet/>
      <dgm:spPr/>
      <dgm:t>
        <a:bodyPr/>
        <a:lstStyle/>
        <a:p>
          <a:endParaRPr lang="en-US"/>
        </a:p>
      </dgm:t>
    </dgm:pt>
    <dgm:pt modelId="{BEDAFF45-575E-42B2-B191-D1D805FBEC6E}" type="sibTrans" cxnId="{35710802-5EA2-41F0-96C5-0AF666624B04}">
      <dgm:prSet phldrT="01" phldr="0"/>
      <dgm:spPr/>
      <dgm:t>
        <a:bodyPr/>
        <a:lstStyle/>
        <a:p>
          <a:r>
            <a:rPr lang="en-US"/>
            <a:t>01</a:t>
          </a:r>
        </a:p>
      </dgm:t>
    </dgm:pt>
    <dgm:pt modelId="{B19113F0-F4C3-4E32-BC11-59DF322746B4}">
      <dgm:prSet/>
      <dgm:spPr/>
      <dgm:t>
        <a:bodyPr/>
        <a:lstStyle/>
        <a:p>
          <a:r>
            <a:rPr lang="en-US"/>
            <a:t>Explain the meaning of market orientation with an example </a:t>
          </a:r>
        </a:p>
      </dgm:t>
    </dgm:pt>
    <dgm:pt modelId="{07CDF8BD-F40A-4D45-9DF9-508D4E876208}" type="parTrans" cxnId="{4C89C494-3F1D-4784-9EAA-6716F72BCBD4}">
      <dgm:prSet/>
      <dgm:spPr/>
      <dgm:t>
        <a:bodyPr/>
        <a:lstStyle/>
        <a:p>
          <a:endParaRPr lang="en-US"/>
        </a:p>
      </dgm:t>
    </dgm:pt>
    <dgm:pt modelId="{1264B788-5481-4B27-B01C-90EF91A04470}" type="sibTrans" cxnId="{4C89C494-3F1D-4784-9EAA-6716F72BCBD4}">
      <dgm:prSet phldrT="02" phldr="0"/>
      <dgm:spPr/>
      <dgm:t>
        <a:bodyPr/>
        <a:lstStyle/>
        <a:p>
          <a:r>
            <a:rPr lang="en-US"/>
            <a:t>02</a:t>
          </a:r>
        </a:p>
      </dgm:t>
    </dgm:pt>
    <dgm:pt modelId="{554695DC-BF6D-4820-B8E8-2CA8D2889EC8}">
      <dgm:prSet/>
      <dgm:spPr/>
      <dgm:t>
        <a:bodyPr/>
        <a:lstStyle/>
        <a:p>
          <a:r>
            <a:rPr lang="en-US"/>
            <a:t>List three ways a government can intervene to support the domestic economy </a:t>
          </a:r>
        </a:p>
      </dgm:t>
    </dgm:pt>
    <dgm:pt modelId="{4259E451-046D-410B-B637-91663137EA68}" type="parTrans" cxnId="{B620FDED-3087-40E8-A6F6-4B135EECD372}">
      <dgm:prSet/>
      <dgm:spPr/>
      <dgm:t>
        <a:bodyPr/>
        <a:lstStyle/>
        <a:p>
          <a:endParaRPr lang="en-US"/>
        </a:p>
      </dgm:t>
    </dgm:pt>
    <dgm:pt modelId="{AF5D1671-5532-42FB-9A21-D98B1BC2D113}" type="sibTrans" cxnId="{B620FDED-3087-40E8-A6F6-4B135EECD372}">
      <dgm:prSet phldrT="03" phldr="0"/>
      <dgm:spPr/>
      <dgm:t>
        <a:bodyPr/>
        <a:lstStyle/>
        <a:p>
          <a:r>
            <a:rPr lang="en-US"/>
            <a:t>03</a:t>
          </a:r>
        </a:p>
      </dgm:t>
    </dgm:pt>
    <dgm:pt modelId="{0FE47122-59D8-486C-B0F2-B45C595CD82C}" type="pres">
      <dgm:prSet presAssocID="{0F8D6F93-0E2B-4625-BEB0-547F310FFFE4}" presName="Name0" presStyleCnt="0">
        <dgm:presLayoutVars>
          <dgm:animLvl val="lvl"/>
          <dgm:resizeHandles val="exact"/>
        </dgm:presLayoutVars>
      </dgm:prSet>
      <dgm:spPr/>
    </dgm:pt>
    <dgm:pt modelId="{9D5A4998-2E56-4947-8F53-9171370F5231}" type="pres">
      <dgm:prSet presAssocID="{7A367BE5-B37D-4EFC-97FB-DA12E5C07C53}" presName="compositeNode" presStyleCnt="0">
        <dgm:presLayoutVars>
          <dgm:bulletEnabled val="1"/>
        </dgm:presLayoutVars>
      </dgm:prSet>
      <dgm:spPr/>
    </dgm:pt>
    <dgm:pt modelId="{47F7272E-F1D7-4810-A19E-7B3FDAB350C3}" type="pres">
      <dgm:prSet presAssocID="{7A367BE5-B37D-4EFC-97FB-DA12E5C07C53}" presName="bgRect" presStyleLbl="alignNode1" presStyleIdx="0" presStyleCnt="3"/>
      <dgm:spPr/>
    </dgm:pt>
    <dgm:pt modelId="{F0F62324-61F2-4607-AE75-2001E102551D}" type="pres">
      <dgm:prSet presAssocID="{BEDAFF45-575E-42B2-B191-D1D805FBEC6E}" presName="sibTransNodeRect" presStyleLbl="alignNode1" presStyleIdx="0" presStyleCnt="3">
        <dgm:presLayoutVars>
          <dgm:chMax val="0"/>
          <dgm:bulletEnabled val="1"/>
        </dgm:presLayoutVars>
      </dgm:prSet>
      <dgm:spPr/>
    </dgm:pt>
    <dgm:pt modelId="{F66434A7-1041-4A36-A033-74F0EDFEC41E}" type="pres">
      <dgm:prSet presAssocID="{7A367BE5-B37D-4EFC-97FB-DA12E5C07C53}" presName="nodeRect" presStyleLbl="alignNode1" presStyleIdx="0" presStyleCnt="3">
        <dgm:presLayoutVars>
          <dgm:bulletEnabled val="1"/>
        </dgm:presLayoutVars>
      </dgm:prSet>
      <dgm:spPr/>
    </dgm:pt>
    <dgm:pt modelId="{4694847B-B1AB-4FED-ABCE-BFD9E8917A49}" type="pres">
      <dgm:prSet presAssocID="{BEDAFF45-575E-42B2-B191-D1D805FBEC6E}" presName="sibTrans" presStyleCnt="0"/>
      <dgm:spPr/>
    </dgm:pt>
    <dgm:pt modelId="{F6256415-CC6F-43A6-A611-6D2980DA06B1}" type="pres">
      <dgm:prSet presAssocID="{B19113F0-F4C3-4E32-BC11-59DF322746B4}" presName="compositeNode" presStyleCnt="0">
        <dgm:presLayoutVars>
          <dgm:bulletEnabled val="1"/>
        </dgm:presLayoutVars>
      </dgm:prSet>
      <dgm:spPr/>
    </dgm:pt>
    <dgm:pt modelId="{92F99346-40F2-4B71-AD53-8E5C90E32B54}" type="pres">
      <dgm:prSet presAssocID="{B19113F0-F4C3-4E32-BC11-59DF322746B4}" presName="bgRect" presStyleLbl="alignNode1" presStyleIdx="1" presStyleCnt="3"/>
      <dgm:spPr/>
    </dgm:pt>
    <dgm:pt modelId="{155E0A70-E3AE-40AF-ACC6-BDE8BFA10772}" type="pres">
      <dgm:prSet presAssocID="{1264B788-5481-4B27-B01C-90EF91A04470}" presName="sibTransNodeRect" presStyleLbl="alignNode1" presStyleIdx="1" presStyleCnt="3">
        <dgm:presLayoutVars>
          <dgm:chMax val="0"/>
          <dgm:bulletEnabled val="1"/>
        </dgm:presLayoutVars>
      </dgm:prSet>
      <dgm:spPr/>
    </dgm:pt>
    <dgm:pt modelId="{C4666116-050A-4E57-BD06-81716498DB6F}" type="pres">
      <dgm:prSet presAssocID="{B19113F0-F4C3-4E32-BC11-59DF322746B4}" presName="nodeRect" presStyleLbl="alignNode1" presStyleIdx="1" presStyleCnt="3">
        <dgm:presLayoutVars>
          <dgm:bulletEnabled val="1"/>
        </dgm:presLayoutVars>
      </dgm:prSet>
      <dgm:spPr/>
    </dgm:pt>
    <dgm:pt modelId="{FD177C09-80B8-4B0A-BFA0-D61C2089FBBB}" type="pres">
      <dgm:prSet presAssocID="{1264B788-5481-4B27-B01C-90EF91A04470}" presName="sibTrans" presStyleCnt="0"/>
      <dgm:spPr/>
    </dgm:pt>
    <dgm:pt modelId="{325DA05F-8D65-41A2-835B-5FA6BB13FAB1}" type="pres">
      <dgm:prSet presAssocID="{554695DC-BF6D-4820-B8E8-2CA8D2889EC8}" presName="compositeNode" presStyleCnt="0">
        <dgm:presLayoutVars>
          <dgm:bulletEnabled val="1"/>
        </dgm:presLayoutVars>
      </dgm:prSet>
      <dgm:spPr/>
    </dgm:pt>
    <dgm:pt modelId="{38D6E27B-9DC5-40C7-AC50-3E129C20A402}" type="pres">
      <dgm:prSet presAssocID="{554695DC-BF6D-4820-B8E8-2CA8D2889EC8}" presName="bgRect" presStyleLbl="alignNode1" presStyleIdx="2" presStyleCnt="3"/>
      <dgm:spPr/>
    </dgm:pt>
    <dgm:pt modelId="{7B97D5F0-B761-448A-BC45-344CD8256BB3}" type="pres">
      <dgm:prSet presAssocID="{AF5D1671-5532-42FB-9A21-D98B1BC2D113}" presName="sibTransNodeRect" presStyleLbl="alignNode1" presStyleIdx="2" presStyleCnt="3">
        <dgm:presLayoutVars>
          <dgm:chMax val="0"/>
          <dgm:bulletEnabled val="1"/>
        </dgm:presLayoutVars>
      </dgm:prSet>
      <dgm:spPr/>
    </dgm:pt>
    <dgm:pt modelId="{29CE4C7F-E1D9-463B-A90C-C187D879104D}" type="pres">
      <dgm:prSet presAssocID="{554695DC-BF6D-4820-B8E8-2CA8D2889EC8}" presName="nodeRect" presStyleLbl="alignNode1" presStyleIdx="2" presStyleCnt="3">
        <dgm:presLayoutVars>
          <dgm:bulletEnabled val="1"/>
        </dgm:presLayoutVars>
      </dgm:prSet>
      <dgm:spPr/>
    </dgm:pt>
  </dgm:ptLst>
  <dgm:cxnLst>
    <dgm:cxn modelId="{35710802-5EA2-41F0-96C5-0AF666624B04}" srcId="{0F8D6F93-0E2B-4625-BEB0-547F310FFFE4}" destId="{7A367BE5-B37D-4EFC-97FB-DA12E5C07C53}" srcOrd="0" destOrd="0" parTransId="{2FCF85EC-1E69-4605-B813-8C463C1A298E}" sibTransId="{BEDAFF45-575E-42B2-B191-D1D805FBEC6E}"/>
    <dgm:cxn modelId="{498AD40A-6255-40ED-AFAE-75C7110DE3F7}" type="presOf" srcId="{7A367BE5-B37D-4EFC-97FB-DA12E5C07C53}" destId="{F66434A7-1041-4A36-A033-74F0EDFEC41E}" srcOrd="1" destOrd="0" presId="urn:microsoft.com/office/officeart/2016/7/layout/LinearBlockProcessNumbered"/>
    <dgm:cxn modelId="{91FF960F-7E58-433F-8C0A-AB323466B6EE}" type="presOf" srcId="{B19113F0-F4C3-4E32-BC11-59DF322746B4}" destId="{C4666116-050A-4E57-BD06-81716498DB6F}" srcOrd="1" destOrd="0" presId="urn:microsoft.com/office/officeart/2016/7/layout/LinearBlockProcessNumbered"/>
    <dgm:cxn modelId="{FEF8662D-87A8-4D97-8504-112B52D641CC}" type="presOf" srcId="{1264B788-5481-4B27-B01C-90EF91A04470}" destId="{155E0A70-E3AE-40AF-ACC6-BDE8BFA10772}" srcOrd="0" destOrd="0" presId="urn:microsoft.com/office/officeart/2016/7/layout/LinearBlockProcessNumbered"/>
    <dgm:cxn modelId="{8066D43C-09BC-4EA2-B5E4-9952328751E0}" type="presOf" srcId="{554695DC-BF6D-4820-B8E8-2CA8D2889EC8}" destId="{38D6E27B-9DC5-40C7-AC50-3E129C20A402}" srcOrd="0" destOrd="0" presId="urn:microsoft.com/office/officeart/2016/7/layout/LinearBlockProcessNumbered"/>
    <dgm:cxn modelId="{DC19D65C-CB5E-49E4-A900-720D66B6EB69}" type="presOf" srcId="{7A367BE5-B37D-4EFC-97FB-DA12E5C07C53}" destId="{47F7272E-F1D7-4810-A19E-7B3FDAB350C3}" srcOrd="0" destOrd="0" presId="urn:microsoft.com/office/officeart/2016/7/layout/LinearBlockProcessNumbered"/>
    <dgm:cxn modelId="{33134549-CA4D-45EE-A403-2AA7F2A3BC46}" type="presOf" srcId="{B19113F0-F4C3-4E32-BC11-59DF322746B4}" destId="{92F99346-40F2-4B71-AD53-8E5C90E32B54}" srcOrd="0" destOrd="0" presId="urn:microsoft.com/office/officeart/2016/7/layout/LinearBlockProcessNumbered"/>
    <dgm:cxn modelId="{F9BFE14C-4F06-4792-901D-D6070A3603C2}" type="presOf" srcId="{AF5D1671-5532-42FB-9A21-D98B1BC2D113}" destId="{7B97D5F0-B761-448A-BC45-344CD8256BB3}" srcOrd="0" destOrd="0" presId="urn:microsoft.com/office/officeart/2016/7/layout/LinearBlockProcessNumbered"/>
    <dgm:cxn modelId="{EEB21053-312A-4AE5-AAE0-28CCAE983434}" type="presOf" srcId="{554695DC-BF6D-4820-B8E8-2CA8D2889EC8}" destId="{29CE4C7F-E1D9-463B-A90C-C187D879104D}" srcOrd="1" destOrd="0" presId="urn:microsoft.com/office/officeart/2016/7/layout/LinearBlockProcessNumbered"/>
    <dgm:cxn modelId="{DF008776-29A0-4FB2-9D7C-530F44698D23}" type="presOf" srcId="{BEDAFF45-575E-42B2-B191-D1D805FBEC6E}" destId="{F0F62324-61F2-4607-AE75-2001E102551D}" srcOrd="0" destOrd="0" presId="urn:microsoft.com/office/officeart/2016/7/layout/LinearBlockProcessNumbered"/>
    <dgm:cxn modelId="{E1F90285-D3AC-4DDC-A0D3-9A9904179242}" type="presOf" srcId="{0F8D6F93-0E2B-4625-BEB0-547F310FFFE4}" destId="{0FE47122-59D8-486C-B0F2-B45C595CD82C}" srcOrd="0" destOrd="0" presId="urn:microsoft.com/office/officeart/2016/7/layout/LinearBlockProcessNumbered"/>
    <dgm:cxn modelId="{4C89C494-3F1D-4784-9EAA-6716F72BCBD4}" srcId="{0F8D6F93-0E2B-4625-BEB0-547F310FFFE4}" destId="{B19113F0-F4C3-4E32-BC11-59DF322746B4}" srcOrd="1" destOrd="0" parTransId="{07CDF8BD-F40A-4D45-9DF9-508D4E876208}" sibTransId="{1264B788-5481-4B27-B01C-90EF91A04470}"/>
    <dgm:cxn modelId="{B620FDED-3087-40E8-A6F6-4B135EECD372}" srcId="{0F8D6F93-0E2B-4625-BEB0-547F310FFFE4}" destId="{554695DC-BF6D-4820-B8E8-2CA8D2889EC8}" srcOrd="2" destOrd="0" parTransId="{4259E451-046D-410B-B637-91663137EA68}" sibTransId="{AF5D1671-5532-42FB-9A21-D98B1BC2D113}"/>
    <dgm:cxn modelId="{06B149B5-D0D5-47AB-952E-2A6D7A6EA720}" type="presParOf" srcId="{0FE47122-59D8-486C-B0F2-B45C595CD82C}" destId="{9D5A4998-2E56-4947-8F53-9171370F5231}" srcOrd="0" destOrd="0" presId="urn:microsoft.com/office/officeart/2016/7/layout/LinearBlockProcessNumbered"/>
    <dgm:cxn modelId="{43F794F2-D09F-4033-86D2-F55803A28D5D}" type="presParOf" srcId="{9D5A4998-2E56-4947-8F53-9171370F5231}" destId="{47F7272E-F1D7-4810-A19E-7B3FDAB350C3}" srcOrd="0" destOrd="0" presId="urn:microsoft.com/office/officeart/2016/7/layout/LinearBlockProcessNumbered"/>
    <dgm:cxn modelId="{BFD52CEE-7F4D-4140-AFD3-E7959B737A06}" type="presParOf" srcId="{9D5A4998-2E56-4947-8F53-9171370F5231}" destId="{F0F62324-61F2-4607-AE75-2001E102551D}" srcOrd="1" destOrd="0" presId="urn:microsoft.com/office/officeart/2016/7/layout/LinearBlockProcessNumbered"/>
    <dgm:cxn modelId="{F1A35CC8-FEB2-490B-A00A-321470FC9EB6}" type="presParOf" srcId="{9D5A4998-2E56-4947-8F53-9171370F5231}" destId="{F66434A7-1041-4A36-A033-74F0EDFEC41E}" srcOrd="2" destOrd="0" presId="urn:microsoft.com/office/officeart/2016/7/layout/LinearBlockProcessNumbered"/>
    <dgm:cxn modelId="{4276FF96-1250-448B-84F2-49B8F20EF20C}" type="presParOf" srcId="{0FE47122-59D8-486C-B0F2-B45C595CD82C}" destId="{4694847B-B1AB-4FED-ABCE-BFD9E8917A49}" srcOrd="1" destOrd="0" presId="urn:microsoft.com/office/officeart/2016/7/layout/LinearBlockProcessNumbered"/>
    <dgm:cxn modelId="{86F22F39-7CC5-4498-A433-1D732BE1C445}" type="presParOf" srcId="{0FE47122-59D8-486C-B0F2-B45C595CD82C}" destId="{F6256415-CC6F-43A6-A611-6D2980DA06B1}" srcOrd="2" destOrd="0" presId="urn:microsoft.com/office/officeart/2016/7/layout/LinearBlockProcessNumbered"/>
    <dgm:cxn modelId="{9D111DAE-95E9-4035-9DFF-DBF2AF1FA507}" type="presParOf" srcId="{F6256415-CC6F-43A6-A611-6D2980DA06B1}" destId="{92F99346-40F2-4B71-AD53-8E5C90E32B54}" srcOrd="0" destOrd="0" presId="urn:microsoft.com/office/officeart/2016/7/layout/LinearBlockProcessNumbered"/>
    <dgm:cxn modelId="{779C5E84-E0D6-4495-986B-F3D18267ED50}" type="presParOf" srcId="{F6256415-CC6F-43A6-A611-6D2980DA06B1}" destId="{155E0A70-E3AE-40AF-ACC6-BDE8BFA10772}" srcOrd="1" destOrd="0" presId="urn:microsoft.com/office/officeart/2016/7/layout/LinearBlockProcessNumbered"/>
    <dgm:cxn modelId="{A8B72912-C2BA-4384-985F-59E08C85A317}" type="presParOf" srcId="{F6256415-CC6F-43A6-A611-6D2980DA06B1}" destId="{C4666116-050A-4E57-BD06-81716498DB6F}" srcOrd="2" destOrd="0" presId="urn:microsoft.com/office/officeart/2016/7/layout/LinearBlockProcessNumbered"/>
    <dgm:cxn modelId="{2C47896F-C426-4B8E-BDA1-143BD7D25B2E}" type="presParOf" srcId="{0FE47122-59D8-486C-B0F2-B45C595CD82C}" destId="{FD177C09-80B8-4B0A-BFA0-D61C2089FBBB}" srcOrd="3" destOrd="0" presId="urn:microsoft.com/office/officeart/2016/7/layout/LinearBlockProcessNumbered"/>
    <dgm:cxn modelId="{F603306F-B5AE-4E06-8BF8-997F6C370676}" type="presParOf" srcId="{0FE47122-59D8-486C-B0F2-B45C595CD82C}" destId="{325DA05F-8D65-41A2-835B-5FA6BB13FAB1}" srcOrd="4" destOrd="0" presId="urn:microsoft.com/office/officeart/2016/7/layout/LinearBlockProcessNumbered"/>
    <dgm:cxn modelId="{8152E493-B369-4E57-8C4B-EBFA9E35560D}" type="presParOf" srcId="{325DA05F-8D65-41A2-835B-5FA6BB13FAB1}" destId="{38D6E27B-9DC5-40C7-AC50-3E129C20A402}" srcOrd="0" destOrd="0" presId="urn:microsoft.com/office/officeart/2016/7/layout/LinearBlockProcessNumbered"/>
    <dgm:cxn modelId="{E5FC5881-91EF-4681-8BF4-2D655A685A7C}" type="presParOf" srcId="{325DA05F-8D65-41A2-835B-5FA6BB13FAB1}" destId="{7B97D5F0-B761-448A-BC45-344CD8256BB3}" srcOrd="1" destOrd="0" presId="urn:microsoft.com/office/officeart/2016/7/layout/LinearBlockProcessNumbered"/>
    <dgm:cxn modelId="{9F1E9E5C-1342-416C-A47F-AF65DB359B2C}" type="presParOf" srcId="{325DA05F-8D65-41A2-835B-5FA6BB13FAB1}" destId="{29CE4C7F-E1D9-463B-A90C-C187D879104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24356-7ED2-4400-966E-60917065B54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CB5F483-1260-4785-8A5B-802D6B006B52}">
      <dgm:prSet/>
      <dgm:spPr/>
      <dgm:t>
        <a:bodyPr/>
        <a:lstStyle/>
        <a:p>
          <a:r>
            <a:rPr lang="en-GB" dirty="0"/>
            <a:t>Firms will have different methods of deciding what price to charge and how much to produce</a:t>
          </a:r>
          <a:endParaRPr lang="en-US" dirty="0"/>
        </a:p>
      </dgm:t>
    </dgm:pt>
    <dgm:pt modelId="{470D6295-EAEF-47CA-AB60-9C655011ABA1}" type="parTrans" cxnId="{75CA046C-C0A0-44C3-9273-E5BB972FE21F}">
      <dgm:prSet/>
      <dgm:spPr/>
      <dgm:t>
        <a:bodyPr/>
        <a:lstStyle/>
        <a:p>
          <a:endParaRPr lang="en-US"/>
        </a:p>
      </dgm:t>
    </dgm:pt>
    <dgm:pt modelId="{1D3AA44E-873F-49BE-A5ED-D41582C63B41}" type="sibTrans" cxnId="{75CA046C-C0A0-44C3-9273-E5BB972FE21F}">
      <dgm:prSet/>
      <dgm:spPr/>
      <dgm:t>
        <a:bodyPr/>
        <a:lstStyle/>
        <a:p>
          <a:endParaRPr lang="en-US"/>
        </a:p>
      </dgm:t>
    </dgm:pt>
    <dgm:pt modelId="{290371AF-7300-45AB-BC3E-6B9DE869D592}">
      <dgm:prSet/>
      <dgm:spPr/>
      <dgm:t>
        <a:bodyPr/>
        <a:lstStyle/>
        <a:p>
          <a:r>
            <a:rPr lang="en-GB" dirty="0"/>
            <a:t>Market research is likely to inform the firm</a:t>
          </a:r>
          <a:endParaRPr lang="en-US" dirty="0"/>
        </a:p>
      </dgm:t>
    </dgm:pt>
    <dgm:pt modelId="{BE0154D2-1932-40F4-AC97-F0962E98C2DB}" type="parTrans" cxnId="{555D5FC5-73C6-4A01-A541-E36B06620212}">
      <dgm:prSet/>
      <dgm:spPr/>
      <dgm:t>
        <a:bodyPr/>
        <a:lstStyle/>
        <a:p>
          <a:endParaRPr lang="en-US"/>
        </a:p>
      </dgm:t>
    </dgm:pt>
    <dgm:pt modelId="{66A229DD-AB55-495C-B434-5D0E4461B87B}" type="sibTrans" cxnId="{555D5FC5-73C6-4A01-A541-E36B06620212}">
      <dgm:prSet/>
      <dgm:spPr/>
      <dgm:t>
        <a:bodyPr/>
        <a:lstStyle/>
        <a:p>
          <a:endParaRPr lang="en-US"/>
        </a:p>
      </dgm:t>
    </dgm:pt>
    <dgm:pt modelId="{EC1112C5-76EB-47B3-8098-81AA8F34FBC6}">
      <dgm:prSet/>
      <dgm:spPr/>
      <dgm:t>
        <a:bodyPr/>
        <a:lstStyle/>
        <a:p>
          <a:r>
            <a:rPr lang="en-GB" dirty="0"/>
            <a:t>By testing the market firms will get an idea of what price they can charge</a:t>
          </a:r>
          <a:endParaRPr lang="en-US" dirty="0"/>
        </a:p>
      </dgm:t>
    </dgm:pt>
    <dgm:pt modelId="{53A73B1E-BF58-4D39-87C0-003631C7B52F}" type="parTrans" cxnId="{58393545-1F00-431B-ADB7-EDC36663DD5A}">
      <dgm:prSet/>
      <dgm:spPr/>
      <dgm:t>
        <a:bodyPr/>
        <a:lstStyle/>
        <a:p>
          <a:endParaRPr lang="en-US"/>
        </a:p>
      </dgm:t>
    </dgm:pt>
    <dgm:pt modelId="{A86D6B87-55B5-4AB2-BB1D-83953ADEC0B5}" type="sibTrans" cxnId="{58393545-1F00-431B-ADB7-EDC36663DD5A}">
      <dgm:prSet/>
      <dgm:spPr/>
      <dgm:t>
        <a:bodyPr/>
        <a:lstStyle/>
        <a:p>
          <a:endParaRPr lang="en-US"/>
        </a:p>
      </dgm:t>
    </dgm:pt>
    <dgm:pt modelId="{6ACD21FC-0389-4E29-8D86-082091FBBF28}">
      <dgm:prSet/>
      <dgm:spPr/>
      <dgm:t>
        <a:bodyPr/>
        <a:lstStyle/>
        <a:p>
          <a:r>
            <a:rPr lang="en-GB" dirty="0"/>
            <a:t>Many firms are constrained in how much they can produce, particularly in the short run when it is difficult to change factor inputs</a:t>
          </a:r>
          <a:endParaRPr lang="en-US" dirty="0"/>
        </a:p>
      </dgm:t>
    </dgm:pt>
    <dgm:pt modelId="{FD27412A-F231-4629-9389-D5DB5163FF2B}" type="parTrans" cxnId="{F921892B-1467-450B-BDEB-8FC65D59C498}">
      <dgm:prSet/>
      <dgm:spPr/>
      <dgm:t>
        <a:bodyPr/>
        <a:lstStyle/>
        <a:p>
          <a:endParaRPr lang="en-US"/>
        </a:p>
      </dgm:t>
    </dgm:pt>
    <dgm:pt modelId="{679C4951-5118-4603-9E1F-EC05FEFBEBD8}" type="sibTrans" cxnId="{F921892B-1467-450B-BDEB-8FC65D59C498}">
      <dgm:prSet/>
      <dgm:spPr/>
      <dgm:t>
        <a:bodyPr/>
        <a:lstStyle/>
        <a:p>
          <a:endParaRPr lang="en-US"/>
        </a:p>
      </dgm:t>
    </dgm:pt>
    <dgm:pt modelId="{9EAB4EFD-4652-4F1E-AB58-A20E88C7B812}" type="pres">
      <dgm:prSet presAssocID="{76C24356-7ED2-4400-966E-60917065B541}" presName="linear" presStyleCnt="0">
        <dgm:presLayoutVars>
          <dgm:animLvl val="lvl"/>
          <dgm:resizeHandles val="exact"/>
        </dgm:presLayoutVars>
      </dgm:prSet>
      <dgm:spPr/>
    </dgm:pt>
    <dgm:pt modelId="{B0528594-20EA-4EBB-8A46-8FE94F6A729A}" type="pres">
      <dgm:prSet presAssocID="{1CB5F483-1260-4785-8A5B-802D6B006B52}" presName="parentText" presStyleLbl="node1" presStyleIdx="0" presStyleCnt="4">
        <dgm:presLayoutVars>
          <dgm:chMax val="0"/>
          <dgm:bulletEnabled val="1"/>
        </dgm:presLayoutVars>
      </dgm:prSet>
      <dgm:spPr/>
    </dgm:pt>
    <dgm:pt modelId="{9655D27B-6BE2-454E-870B-C61220554B7B}" type="pres">
      <dgm:prSet presAssocID="{1D3AA44E-873F-49BE-A5ED-D41582C63B41}" presName="spacer" presStyleCnt="0"/>
      <dgm:spPr/>
    </dgm:pt>
    <dgm:pt modelId="{779583F4-9CE3-4B18-8D78-1A958728350A}" type="pres">
      <dgm:prSet presAssocID="{290371AF-7300-45AB-BC3E-6B9DE869D592}" presName="parentText" presStyleLbl="node1" presStyleIdx="1" presStyleCnt="4">
        <dgm:presLayoutVars>
          <dgm:chMax val="0"/>
          <dgm:bulletEnabled val="1"/>
        </dgm:presLayoutVars>
      </dgm:prSet>
      <dgm:spPr/>
    </dgm:pt>
    <dgm:pt modelId="{D25AD0B2-F896-4A5A-B451-F3E9B88B8EEE}" type="pres">
      <dgm:prSet presAssocID="{66A229DD-AB55-495C-B434-5D0E4461B87B}" presName="spacer" presStyleCnt="0"/>
      <dgm:spPr/>
    </dgm:pt>
    <dgm:pt modelId="{73F02212-9744-4535-B9E9-BAB95732164A}" type="pres">
      <dgm:prSet presAssocID="{EC1112C5-76EB-47B3-8098-81AA8F34FBC6}" presName="parentText" presStyleLbl="node1" presStyleIdx="2" presStyleCnt="4">
        <dgm:presLayoutVars>
          <dgm:chMax val="0"/>
          <dgm:bulletEnabled val="1"/>
        </dgm:presLayoutVars>
      </dgm:prSet>
      <dgm:spPr/>
    </dgm:pt>
    <dgm:pt modelId="{66FE1492-FFC3-4348-8619-1BCF033FA6E0}" type="pres">
      <dgm:prSet presAssocID="{A86D6B87-55B5-4AB2-BB1D-83953ADEC0B5}" presName="spacer" presStyleCnt="0"/>
      <dgm:spPr/>
    </dgm:pt>
    <dgm:pt modelId="{AF9050B4-2DE2-4B9A-851A-960FA2311060}" type="pres">
      <dgm:prSet presAssocID="{6ACD21FC-0389-4E29-8D86-082091FBBF28}" presName="parentText" presStyleLbl="node1" presStyleIdx="3" presStyleCnt="4">
        <dgm:presLayoutVars>
          <dgm:chMax val="0"/>
          <dgm:bulletEnabled val="1"/>
        </dgm:presLayoutVars>
      </dgm:prSet>
      <dgm:spPr/>
    </dgm:pt>
  </dgm:ptLst>
  <dgm:cxnLst>
    <dgm:cxn modelId="{75478606-5894-4ABE-8F4D-276A35F589BC}" type="presOf" srcId="{76C24356-7ED2-4400-966E-60917065B541}" destId="{9EAB4EFD-4652-4F1E-AB58-A20E88C7B812}" srcOrd="0" destOrd="0" presId="urn:microsoft.com/office/officeart/2005/8/layout/vList2"/>
    <dgm:cxn modelId="{F8C6DD27-F53E-4F46-AD63-8B3897B5FBFE}" type="presOf" srcId="{EC1112C5-76EB-47B3-8098-81AA8F34FBC6}" destId="{73F02212-9744-4535-B9E9-BAB95732164A}" srcOrd="0" destOrd="0" presId="urn:microsoft.com/office/officeart/2005/8/layout/vList2"/>
    <dgm:cxn modelId="{F921892B-1467-450B-BDEB-8FC65D59C498}" srcId="{76C24356-7ED2-4400-966E-60917065B541}" destId="{6ACD21FC-0389-4E29-8D86-082091FBBF28}" srcOrd="3" destOrd="0" parTransId="{FD27412A-F231-4629-9389-D5DB5163FF2B}" sibTransId="{679C4951-5118-4603-9E1F-EC05FEFBEBD8}"/>
    <dgm:cxn modelId="{3622AF31-7CA5-4F4E-976A-C0E30C0E7944}" type="presOf" srcId="{290371AF-7300-45AB-BC3E-6B9DE869D592}" destId="{779583F4-9CE3-4B18-8D78-1A958728350A}" srcOrd="0" destOrd="0" presId="urn:microsoft.com/office/officeart/2005/8/layout/vList2"/>
    <dgm:cxn modelId="{58393545-1F00-431B-ADB7-EDC36663DD5A}" srcId="{76C24356-7ED2-4400-966E-60917065B541}" destId="{EC1112C5-76EB-47B3-8098-81AA8F34FBC6}" srcOrd="2" destOrd="0" parTransId="{53A73B1E-BF58-4D39-87C0-003631C7B52F}" sibTransId="{A86D6B87-55B5-4AB2-BB1D-83953ADEC0B5}"/>
    <dgm:cxn modelId="{75CA046C-C0A0-44C3-9273-E5BB972FE21F}" srcId="{76C24356-7ED2-4400-966E-60917065B541}" destId="{1CB5F483-1260-4785-8A5B-802D6B006B52}" srcOrd="0" destOrd="0" parTransId="{470D6295-EAEF-47CA-AB60-9C655011ABA1}" sibTransId="{1D3AA44E-873F-49BE-A5ED-D41582C63B41}"/>
    <dgm:cxn modelId="{9AC3A8BB-8870-4D37-A8E4-461BF8481BFE}" type="presOf" srcId="{6ACD21FC-0389-4E29-8D86-082091FBBF28}" destId="{AF9050B4-2DE2-4B9A-851A-960FA2311060}" srcOrd="0" destOrd="0" presId="urn:microsoft.com/office/officeart/2005/8/layout/vList2"/>
    <dgm:cxn modelId="{8A9181C3-7C33-4C30-870A-DC9AEDF97C9C}" type="presOf" srcId="{1CB5F483-1260-4785-8A5B-802D6B006B52}" destId="{B0528594-20EA-4EBB-8A46-8FE94F6A729A}" srcOrd="0" destOrd="0" presId="urn:microsoft.com/office/officeart/2005/8/layout/vList2"/>
    <dgm:cxn modelId="{555D5FC5-73C6-4A01-A541-E36B06620212}" srcId="{76C24356-7ED2-4400-966E-60917065B541}" destId="{290371AF-7300-45AB-BC3E-6B9DE869D592}" srcOrd="1" destOrd="0" parTransId="{BE0154D2-1932-40F4-AC97-F0962E98C2DB}" sibTransId="{66A229DD-AB55-495C-B434-5D0E4461B87B}"/>
    <dgm:cxn modelId="{E4DD74EA-02EE-45B9-91E3-816C14279F25}" type="presParOf" srcId="{9EAB4EFD-4652-4F1E-AB58-A20E88C7B812}" destId="{B0528594-20EA-4EBB-8A46-8FE94F6A729A}" srcOrd="0" destOrd="0" presId="urn:microsoft.com/office/officeart/2005/8/layout/vList2"/>
    <dgm:cxn modelId="{FAE75079-DE84-432B-8E14-B68DCEC028E0}" type="presParOf" srcId="{9EAB4EFD-4652-4F1E-AB58-A20E88C7B812}" destId="{9655D27B-6BE2-454E-870B-C61220554B7B}" srcOrd="1" destOrd="0" presId="urn:microsoft.com/office/officeart/2005/8/layout/vList2"/>
    <dgm:cxn modelId="{077C8D6B-6CC6-4AF0-8BF5-905FD6972EB2}" type="presParOf" srcId="{9EAB4EFD-4652-4F1E-AB58-A20E88C7B812}" destId="{779583F4-9CE3-4B18-8D78-1A958728350A}" srcOrd="2" destOrd="0" presId="urn:microsoft.com/office/officeart/2005/8/layout/vList2"/>
    <dgm:cxn modelId="{D789A274-1CFD-4141-B911-AD7E3C7FD6E4}" type="presParOf" srcId="{9EAB4EFD-4652-4F1E-AB58-A20E88C7B812}" destId="{D25AD0B2-F896-4A5A-B451-F3E9B88B8EEE}" srcOrd="3" destOrd="0" presId="urn:microsoft.com/office/officeart/2005/8/layout/vList2"/>
    <dgm:cxn modelId="{2199C692-6DAD-4785-8071-B7426B80E3D7}" type="presParOf" srcId="{9EAB4EFD-4652-4F1E-AB58-A20E88C7B812}" destId="{73F02212-9744-4535-B9E9-BAB95732164A}" srcOrd="4" destOrd="0" presId="urn:microsoft.com/office/officeart/2005/8/layout/vList2"/>
    <dgm:cxn modelId="{EA50B682-A2B4-4B33-989F-2FC6AB0B8FD2}" type="presParOf" srcId="{9EAB4EFD-4652-4F1E-AB58-A20E88C7B812}" destId="{66FE1492-FFC3-4348-8619-1BCF033FA6E0}" srcOrd="5" destOrd="0" presId="urn:microsoft.com/office/officeart/2005/8/layout/vList2"/>
    <dgm:cxn modelId="{4D9152A8-271C-4E5D-A991-8EB44B2C1CA6}" type="presParOf" srcId="{9EAB4EFD-4652-4F1E-AB58-A20E88C7B812}" destId="{AF9050B4-2DE2-4B9A-851A-960FA23110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F32EA3-C2BF-49A7-AF44-C9FC55F3B0B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8F1EE2C-41E6-4A4C-A3B9-589D40695A06}">
      <dgm:prSet/>
      <dgm:spPr/>
      <dgm:t>
        <a:bodyPr/>
        <a:lstStyle/>
        <a:p>
          <a:r>
            <a:rPr lang="en-GB" dirty="0"/>
            <a:t>Identifying small, currently unsatisfied, gaps in the market</a:t>
          </a:r>
          <a:endParaRPr lang="en-US" dirty="0"/>
        </a:p>
      </dgm:t>
    </dgm:pt>
    <dgm:pt modelId="{86998B56-3536-4B5D-BB4A-4AD0D55F4E96}" type="parTrans" cxnId="{11448A68-5E47-48A0-9105-64FF536ED88A}">
      <dgm:prSet/>
      <dgm:spPr/>
      <dgm:t>
        <a:bodyPr/>
        <a:lstStyle/>
        <a:p>
          <a:endParaRPr lang="en-US"/>
        </a:p>
      </dgm:t>
    </dgm:pt>
    <dgm:pt modelId="{1B73FA6C-C0A7-4A81-9593-C63AADB9C8E0}" type="sibTrans" cxnId="{11448A68-5E47-48A0-9105-64FF536ED88A}">
      <dgm:prSet/>
      <dgm:spPr/>
      <dgm:t>
        <a:bodyPr/>
        <a:lstStyle/>
        <a:p>
          <a:endParaRPr lang="en-US"/>
        </a:p>
      </dgm:t>
    </dgm:pt>
    <dgm:pt modelId="{A5A25330-A57B-4AA5-A1CF-81CF37B16D6E}">
      <dgm:prSet/>
      <dgm:spPr/>
      <dgm:t>
        <a:bodyPr/>
        <a:lstStyle/>
        <a:p>
          <a:r>
            <a:rPr lang="en-GB" dirty="0"/>
            <a:t>The target market is well defined with distinct characteristics</a:t>
          </a:r>
          <a:endParaRPr lang="en-US" dirty="0"/>
        </a:p>
      </dgm:t>
    </dgm:pt>
    <dgm:pt modelId="{DD1305EA-FB77-4394-AAE8-0B8D25DB63F7}" type="parTrans" cxnId="{D7D998FD-0C1D-4763-A44A-ACDDDBDF9ED5}">
      <dgm:prSet/>
      <dgm:spPr/>
      <dgm:t>
        <a:bodyPr/>
        <a:lstStyle/>
        <a:p>
          <a:endParaRPr lang="en-US"/>
        </a:p>
      </dgm:t>
    </dgm:pt>
    <dgm:pt modelId="{4B2468F8-0174-46ED-B32D-707D4B063C2F}" type="sibTrans" cxnId="{D7D998FD-0C1D-4763-A44A-ACDDDBDF9ED5}">
      <dgm:prSet/>
      <dgm:spPr/>
      <dgm:t>
        <a:bodyPr/>
        <a:lstStyle/>
        <a:p>
          <a:endParaRPr lang="en-US"/>
        </a:p>
      </dgm:t>
    </dgm:pt>
    <dgm:pt modelId="{E575CDAB-11C6-49DC-AFF9-92D00CB299D1}">
      <dgm:prSet/>
      <dgm:spPr/>
      <dgm:t>
        <a:bodyPr/>
        <a:lstStyle/>
        <a:p>
          <a:r>
            <a:rPr lang="en-GB" dirty="0"/>
            <a:t>Promotional activities will be targeted at just a small subsection of the whole market</a:t>
          </a:r>
          <a:endParaRPr lang="en-US" dirty="0"/>
        </a:p>
      </dgm:t>
    </dgm:pt>
    <dgm:pt modelId="{8C6F1E6C-9963-4B5A-85A3-3A6593A37B28}" type="parTrans" cxnId="{EEAB7472-78E7-4DE2-923D-13C7DF7CFB33}">
      <dgm:prSet/>
      <dgm:spPr/>
      <dgm:t>
        <a:bodyPr/>
        <a:lstStyle/>
        <a:p>
          <a:endParaRPr lang="en-US"/>
        </a:p>
      </dgm:t>
    </dgm:pt>
    <dgm:pt modelId="{38D7EE0F-87DF-4579-82D9-E55F3E7A18F7}" type="sibTrans" cxnId="{EEAB7472-78E7-4DE2-923D-13C7DF7CFB33}">
      <dgm:prSet/>
      <dgm:spPr/>
      <dgm:t>
        <a:bodyPr/>
        <a:lstStyle/>
        <a:p>
          <a:endParaRPr lang="en-US"/>
        </a:p>
      </dgm:t>
    </dgm:pt>
    <dgm:pt modelId="{FE99A381-BC08-4F14-9A9A-78FFB92334EA}">
      <dgm:prSet/>
      <dgm:spPr/>
      <dgm:t>
        <a:bodyPr/>
        <a:lstStyle/>
        <a:p>
          <a:r>
            <a:rPr lang="en-GB" dirty="0"/>
            <a:t>Can often charge higher prices</a:t>
          </a:r>
          <a:endParaRPr lang="en-US" dirty="0"/>
        </a:p>
      </dgm:t>
    </dgm:pt>
    <dgm:pt modelId="{36A3713D-0F70-4ECC-A691-39AA0856803D}" type="parTrans" cxnId="{2C2AFDF0-0DA7-4E26-BAF6-44FC8DB84098}">
      <dgm:prSet/>
      <dgm:spPr/>
      <dgm:t>
        <a:bodyPr/>
        <a:lstStyle/>
        <a:p>
          <a:endParaRPr lang="en-US"/>
        </a:p>
      </dgm:t>
    </dgm:pt>
    <dgm:pt modelId="{A546E0A2-620C-4FB9-B3E9-A06CF7560BA6}" type="sibTrans" cxnId="{2C2AFDF0-0DA7-4E26-BAF6-44FC8DB84098}">
      <dgm:prSet/>
      <dgm:spPr/>
      <dgm:t>
        <a:bodyPr/>
        <a:lstStyle/>
        <a:p>
          <a:endParaRPr lang="en-US"/>
        </a:p>
      </dgm:t>
    </dgm:pt>
    <dgm:pt modelId="{3335826E-D1C0-47F2-B3B2-D989EEDD9A5C}" type="pres">
      <dgm:prSet presAssocID="{D1F32EA3-C2BF-49A7-AF44-C9FC55F3B0BA}" presName="linear" presStyleCnt="0">
        <dgm:presLayoutVars>
          <dgm:animLvl val="lvl"/>
          <dgm:resizeHandles val="exact"/>
        </dgm:presLayoutVars>
      </dgm:prSet>
      <dgm:spPr/>
    </dgm:pt>
    <dgm:pt modelId="{57778DED-67B0-418B-A370-0B9005823816}" type="pres">
      <dgm:prSet presAssocID="{58F1EE2C-41E6-4A4C-A3B9-589D40695A06}" presName="parentText" presStyleLbl="node1" presStyleIdx="0" presStyleCnt="4">
        <dgm:presLayoutVars>
          <dgm:chMax val="0"/>
          <dgm:bulletEnabled val="1"/>
        </dgm:presLayoutVars>
      </dgm:prSet>
      <dgm:spPr/>
    </dgm:pt>
    <dgm:pt modelId="{0D475098-310E-49FA-A0C6-C413B8EAEA05}" type="pres">
      <dgm:prSet presAssocID="{1B73FA6C-C0A7-4A81-9593-C63AADB9C8E0}" presName="spacer" presStyleCnt="0"/>
      <dgm:spPr/>
    </dgm:pt>
    <dgm:pt modelId="{E8E7EC2D-32F8-41A6-A5B4-C6CC9C7FB3C9}" type="pres">
      <dgm:prSet presAssocID="{A5A25330-A57B-4AA5-A1CF-81CF37B16D6E}" presName="parentText" presStyleLbl="node1" presStyleIdx="1" presStyleCnt="4">
        <dgm:presLayoutVars>
          <dgm:chMax val="0"/>
          <dgm:bulletEnabled val="1"/>
        </dgm:presLayoutVars>
      </dgm:prSet>
      <dgm:spPr/>
    </dgm:pt>
    <dgm:pt modelId="{7EAA7A61-1AAC-490E-A0AE-ED3D8B0F47F7}" type="pres">
      <dgm:prSet presAssocID="{4B2468F8-0174-46ED-B32D-707D4B063C2F}" presName="spacer" presStyleCnt="0"/>
      <dgm:spPr/>
    </dgm:pt>
    <dgm:pt modelId="{CE15156C-52C6-47FF-A0E7-90964A138F9C}" type="pres">
      <dgm:prSet presAssocID="{E575CDAB-11C6-49DC-AFF9-92D00CB299D1}" presName="parentText" presStyleLbl="node1" presStyleIdx="2" presStyleCnt="4">
        <dgm:presLayoutVars>
          <dgm:chMax val="0"/>
          <dgm:bulletEnabled val="1"/>
        </dgm:presLayoutVars>
      </dgm:prSet>
      <dgm:spPr/>
    </dgm:pt>
    <dgm:pt modelId="{EE62F131-40E4-45A0-ACF6-35C7EFD51CFF}" type="pres">
      <dgm:prSet presAssocID="{38D7EE0F-87DF-4579-82D9-E55F3E7A18F7}" presName="spacer" presStyleCnt="0"/>
      <dgm:spPr/>
    </dgm:pt>
    <dgm:pt modelId="{277B0FD8-0E05-4B73-AFB6-65C1A97857F9}" type="pres">
      <dgm:prSet presAssocID="{FE99A381-BC08-4F14-9A9A-78FFB92334EA}" presName="parentText" presStyleLbl="node1" presStyleIdx="3" presStyleCnt="4">
        <dgm:presLayoutVars>
          <dgm:chMax val="0"/>
          <dgm:bulletEnabled val="1"/>
        </dgm:presLayoutVars>
      </dgm:prSet>
      <dgm:spPr/>
    </dgm:pt>
  </dgm:ptLst>
  <dgm:cxnLst>
    <dgm:cxn modelId="{D3E95704-3EDB-40B0-AAF3-5D39FDCD7407}" type="presOf" srcId="{A5A25330-A57B-4AA5-A1CF-81CF37B16D6E}" destId="{E8E7EC2D-32F8-41A6-A5B4-C6CC9C7FB3C9}" srcOrd="0" destOrd="0" presId="urn:microsoft.com/office/officeart/2005/8/layout/vList2"/>
    <dgm:cxn modelId="{F3824019-6C7B-474F-B9B8-B8CA7B217126}" type="presOf" srcId="{D1F32EA3-C2BF-49A7-AF44-C9FC55F3B0BA}" destId="{3335826E-D1C0-47F2-B3B2-D989EEDD9A5C}" srcOrd="0" destOrd="0" presId="urn:microsoft.com/office/officeart/2005/8/layout/vList2"/>
    <dgm:cxn modelId="{6FE12F5E-58B6-46C7-BB96-1E8898015C19}" type="presOf" srcId="{FE99A381-BC08-4F14-9A9A-78FFB92334EA}" destId="{277B0FD8-0E05-4B73-AFB6-65C1A97857F9}" srcOrd="0" destOrd="0" presId="urn:microsoft.com/office/officeart/2005/8/layout/vList2"/>
    <dgm:cxn modelId="{11448A68-5E47-48A0-9105-64FF536ED88A}" srcId="{D1F32EA3-C2BF-49A7-AF44-C9FC55F3B0BA}" destId="{58F1EE2C-41E6-4A4C-A3B9-589D40695A06}" srcOrd="0" destOrd="0" parTransId="{86998B56-3536-4B5D-BB4A-4AD0D55F4E96}" sibTransId="{1B73FA6C-C0A7-4A81-9593-C63AADB9C8E0}"/>
    <dgm:cxn modelId="{8069016D-F720-425A-B421-25BBD5285956}" type="presOf" srcId="{E575CDAB-11C6-49DC-AFF9-92D00CB299D1}" destId="{CE15156C-52C6-47FF-A0E7-90964A138F9C}" srcOrd="0" destOrd="0" presId="urn:microsoft.com/office/officeart/2005/8/layout/vList2"/>
    <dgm:cxn modelId="{EEAB7472-78E7-4DE2-923D-13C7DF7CFB33}" srcId="{D1F32EA3-C2BF-49A7-AF44-C9FC55F3B0BA}" destId="{E575CDAB-11C6-49DC-AFF9-92D00CB299D1}" srcOrd="2" destOrd="0" parTransId="{8C6F1E6C-9963-4B5A-85A3-3A6593A37B28}" sibTransId="{38D7EE0F-87DF-4579-82D9-E55F3E7A18F7}"/>
    <dgm:cxn modelId="{17A7505A-B46D-4442-A7EC-827117ED4FB1}" type="presOf" srcId="{58F1EE2C-41E6-4A4C-A3B9-589D40695A06}" destId="{57778DED-67B0-418B-A370-0B9005823816}" srcOrd="0" destOrd="0" presId="urn:microsoft.com/office/officeart/2005/8/layout/vList2"/>
    <dgm:cxn modelId="{2C2AFDF0-0DA7-4E26-BAF6-44FC8DB84098}" srcId="{D1F32EA3-C2BF-49A7-AF44-C9FC55F3B0BA}" destId="{FE99A381-BC08-4F14-9A9A-78FFB92334EA}" srcOrd="3" destOrd="0" parTransId="{36A3713D-0F70-4ECC-A691-39AA0856803D}" sibTransId="{A546E0A2-620C-4FB9-B3E9-A06CF7560BA6}"/>
    <dgm:cxn modelId="{D7D998FD-0C1D-4763-A44A-ACDDDBDF9ED5}" srcId="{D1F32EA3-C2BF-49A7-AF44-C9FC55F3B0BA}" destId="{A5A25330-A57B-4AA5-A1CF-81CF37B16D6E}" srcOrd="1" destOrd="0" parTransId="{DD1305EA-FB77-4394-AAE8-0B8D25DB63F7}" sibTransId="{4B2468F8-0174-46ED-B32D-707D4B063C2F}"/>
    <dgm:cxn modelId="{052F9414-A88C-4395-B581-AE1F55E7BC79}" type="presParOf" srcId="{3335826E-D1C0-47F2-B3B2-D989EEDD9A5C}" destId="{57778DED-67B0-418B-A370-0B9005823816}" srcOrd="0" destOrd="0" presId="urn:microsoft.com/office/officeart/2005/8/layout/vList2"/>
    <dgm:cxn modelId="{B00E90FD-1EF3-4764-92D8-AAEF95D5BA19}" type="presParOf" srcId="{3335826E-D1C0-47F2-B3B2-D989EEDD9A5C}" destId="{0D475098-310E-49FA-A0C6-C413B8EAEA05}" srcOrd="1" destOrd="0" presId="urn:microsoft.com/office/officeart/2005/8/layout/vList2"/>
    <dgm:cxn modelId="{FBE79FD2-4894-4139-9F67-FC36FC948E84}" type="presParOf" srcId="{3335826E-D1C0-47F2-B3B2-D989EEDD9A5C}" destId="{E8E7EC2D-32F8-41A6-A5B4-C6CC9C7FB3C9}" srcOrd="2" destOrd="0" presId="urn:microsoft.com/office/officeart/2005/8/layout/vList2"/>
    <dgm:cxn modelId="{0FA345FD-2BE3-403E-96F5-EC9830D13A4E}" type="presParOf" srcId="{3335826E-D1C0-47F2-B3B2-D989EEDD9A5C}" destId="{7EAA7A61-1AAC-490E-A0AE-ED3D8B0F47F7}" srcOrd="3" destOrd="0" presId="urn:microsoft.com/office/officeart/2005/8/layout/vList2"/>
    <dgm:cxn modelId="{42080C1D-83AD-42F1-83E4-D1C230937F18}" type="presParOf" srcId="{3335826E-D1C0-47F2-B3B2-D989EEDD9A5C}" destId="{CE15156C-52C6-47FF-A0E7-90964A138F9C}" srcOrd="4" destOrd="0" presId="urn:microsoft.com/office/officeart/2005/8/layout/vList2"/>
    <dgm:cxn modelId="{07791B05-24F7-44D1-BF6C-60F17CA9FAB7}" type="presParOf" srcId="{3335826E-D1C0-47F2-B3B2-D989EEDD9A5C}" destId="{EE62F131-40E4-45A0-ACF6-35C7EFD51CFF}" srcOrd="5" destOrd="0" presId="urn:microsoft.com/office/officeart/2005/8/layout/vList2"/>
    <dgm:cxn modelId="{9FAD7D40-CAD3-4F45-8F89-2326489BFCFE}" type="presParOf" srcId="{3335826E-D1C0-47F2-B3B2-D989EEDD9A5C}" destId="{277B0FD8-0E05-4B73-AFB6-65C1A97857F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0E867-E782-4DC2-A809-B336063F92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9941C5-F0C3-46C9-B4E3-DAF8B8117BD6}">
      <dgm:prSet/>
      <dgm:spPr/>
      <dgm:t>
        <a:bodyPr/>
        <a:lstStyle/>
        <a:p>
          <a:r>
            <a:rPr lang="en-GB" dirty="0"/>
            <a:t>A stable market is one where there are not major fluctuations in supply and demand resulting in a relatively consistent price of goods and services</a:t>
          </a:r>
          <a:endParaRPr lang="en-US" dirty="0"/>
        </a:p>
      </dgm:t>
    </dgm:pt>
    <dgm:pt modelId="{882A429F-FE82-485D-9844-BCE036B71BE6}" type="parTrans" cxnId="{F03A7D48-9598-472C-8543-673E71F53AD7}">
      <dgm:prSet/>
      <dgm:spPr/>
      <dgm:t>
        <a:bodyPr/>
        <a:lstStyle/>
        <a:p>
          <a:endParaRPr lang="en-US"/>
        </a:p>
      </dgm:t>
    </dgm:pt>
    <dgm:pt modelId="{FA2CA257-FB14-431C-B67B-2C2B12092513}" type="sibTrans" cxnId="{F03A7D48-9598-472C-8543-673E71F53AD7}">
      <dgm:prSet/>
      <dgm:spPr/>
      <dgm:t>
        <a:bodyPr/>
        <a:lstStyle/>
        <a:p>
          <a:endParaRPr lang="en-US"/>
        </a:p>
      </dgm:t>
    </dgm:pt>
    <dgm:pt modelId="{EEA7BDB8-F429-4E34-AD2E-C8D5E67A1EE3}">
      <dgm:prSet/>
      <dgm:spPr/>
      <dgm:t>
        <a:bodyPr/>
        <a:lstStyle/>
        <a:p>
          <a:r>
            <a:rPr lang="en-GB" dirty="0"/>
            <a:t>Exists when a market is operating at equilibrium</a:t>
          </a:r>
          <a:endParaRPr lang="en-US" dirty="0"/>
        </a:p>
      </dgm:t>
    </dgm:pt>
    <dgm:pt modelId="{27F0B99A-14C9-4047-9FE7-D33B02C7B942}" type="parTrans" cxnId="{053E6A7A-A92C-4C31-8C58-BF07C1229805}">
      <dgm:prSet/>
      <dgm:spPr/>
      <dgm:t>
        <a:bodyPr/>
        <a:lstStyle/>
        <a:p>
          <a:endParaRPr lang="en-US"/>
        </a:p>
      </dgm:t>
    </dgm:pt>
    <dgm:pt modelId="{4A71FC2F-B5C3-4CDC-8C6C-0F9A63E1EC15}" type="sibTrans" cxnId="{053E6A7A-A92C-4C31-8C58-BF07C1229805}">
      <dgm:prSet/>
      <dgm:spPr/>
      <dgm:t>
        <a:bodyPr/>
        <a:lstStyle/>
        <a:p>
          <a:endParaRPr lang="en-US"/>
        </a:p>
      </dgm:t>
    </dgm:pt>
    <dgm:pt modelId="{266F30C8-308C-4F3D-A497-0D2290558CD0}" type="pres">
      <dgm:prSet presAssocID="{9820E867-E782-4DC2-A809-B336063F9206}" presName="linear" presStyleCnt="0">
        <dgm:presLayoutVars>
          <dgm:animLvl val="lvl"/>
          <dgm:resizeHandles val="exact"/>
        </dgm:presLayoutVars>
      </dgm:prSet>
      <dgm:spPr/>
    </dgm:pt>
    <dgm:pt modelId="{CDC18085-1608-4361-AC73-4B874AD2825E}" type="pres">
      <dgm:prSet presAssocID="{F69941C5-F0C3-46C9-B4E3-DAF8B8117BD6}" presName="parentText" presStyleLbl="node1" presStyleIdx="0" presStyleCnt="2">
        <dgm:presLayoutVars>
          <dgm:chMax val="0"/>
          <dgm:bulletEnabled val="1"/>
        </dgm:presLayoutVars>
      </dgm:prSet>
      <dgm:spPr/>
    </dgm:pt>
    <dgm:pt modelId="{2D60B2F4-ED49-447D-B405-DF1539EBF084}" type="pres">
      <dgm:prSet presAssocID="{FA2CA257-FB14-431C-B67B-2C2B12092513}" presName="spacer" presStyleCnt="0"/>
      <dgm:spPr/>
    </dgm:pt>
    <dgm:pt modelId="{79169B95-2078-4197-9075-352CCA352D07}" type="pres">
      <dgm:prSet presAssocID="{EEA7BDB8-F429-4E34-AD2E-C8D5E67A1EE3}" presName="parentText" presStyleLbl="node1" presStyleIdx="1" presStyleCnt="2">
        <dgm:presLayoutVars>
          <dgm:chMax val="0"/>
          <dgm:bulletEnabled val="1"/>
        </dgm:presLayoutVars>
      </dgm:prSet>
      <dgm:spPr/>
    </dgm:pt>
  </dgm:ptLst>
  <dgm:cxnLst>
    <dgm:cxn modelId="{16A1FC46-166D-485E-B61E-9B0D4272776B}" type="presOf" srcId="{F69941C5-F0C3-46C9-B4E3-DAF8B8117BD6}" destId="{CDC18085-1608-4361-AC73-4B874AD2825E}" srcOrd="0" destOrd="0" presId="urn:microsoft.com/office/officeart/2005/8/layout/vList2"/>
    <dgm:cxn modelId="{F03A7D48-9598-472C-8543-673E71F53AD7}" srcId="{9820E867-E782-4DC2-A809-B336063F9206}" destId="{F69941C5-F0C3-46C9-B4E3-DAF8B8117BD6}" srcOrd="0" destOrd="0" parTransId="{882A429F-FE82-485D-9844-BCE036B71BE6}" sibTransId="{FA2CA257-FB14-431C-B67B-2C2B12092513}"/>
    <dgm:cxn modelId="{053E6A7A-A92C-4C31-8C58-BF07C1229805}" srcId="{9820E867-E782-4DC2-A809-B336063F9206}" destId="{EEA7BDB8-F429-4E34-AD2E-C8D5E67A1EE3}" srcOrd="1" destOrd="0" parTransId="{27F0B99A-14C9-4047-9FE7-D33B02C7B942}" sibTransId="{4A71FC2F-B5C3-4CDC-8C6C-0F9A63E1EC15}"/>
    <dgm:cxn modelId="{1E19D6DE-A3B9-4418-A600-12858391A22E}" type="presOf" srcId="{EEA7BDB8-F429-4E34-AD2E-C8D5E67A1EE3}" destId="{79169B95-2078-4197-9075-352CCA352D07}" srcOrd="0" destOrd="0" presId="urn:microsoft.com/office/officeart/2005/8/layout/vList2"/>
    <dgm:cxn modelId="{6539E8FC-CD5C-44D9-94F5-C0046ACFC465}" type="presOf" srcId="{9820E867-E782-4DC2-A809-B336063F9206}" destId="{266F30C8-308C-4F3D-A497-0D2290558CD0}" srcOrd="0" destOrd="0" presId="urn:microsoft.com/office/officeart/2005/8/layout/vList2"/>
    <dgm:cxn modelId="{324BB7E9-F55D-4BC1-8BFD-F78AB25E213B}" type="presParOf" srcId="{266F30C8-308C-4F3D-A497-0D2290558CD0}" destId="{CDC18085-1608-4361-AC73-4B874AD2825E}" srcOrd="0" destOrd="0" presId="urn:microsoft.com/office/officeart/2005/8/layout/vList2"/>
    <dgm:cxn modelId="{995698B7-ABC9-4B9F-BF1A-361C3840524B}" type="presParOf" srcId="{266F30C8-308C-4F3D-A497-0D2290558CD0}" destId="{2D60B2F4-ED49-447D-B405-DF1539EBF084}" srcOrd="1" destOrd="0" presId="urn:microsoft.com/office/officeart/2005/8/layout/vList2"/>
    <dgm:cxn modelId="{0D95A06A-067A-44F8-AC81-46771E6F8519}" type="presParOf" srcId="{266F30C8-308C-4F3D-A497-0D2290558CD0}" destId="{79169B95-2078-4197-9075-352CCA352D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1E9CE5-77EE-4134-B8BF-2455AA0E4955}"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409941DC-D7A7-4738-A3BB-7CBD5CEC01EF}">
      <dgm:prSet/>
      <dgm:spPr/>
      <dgm:t>
        <a:bodyPr/>
        <a:lstStyle/>
        <a:p>
          <a:r>
            <a:rPr lang="en-GB" dirty="0"/>
            <a:t>Online retailing is the process of buying and selling goods and services over the internet</a:t>
          </a:r>
          <a:endParaRPr lang="en-US" dirty="0"/>
        </a:p>
      </dgm:t>
    </dgm:pt>
    <dgm:pt modelId="{6C6A002D-96A1-490B-9C52-563773A5A031}" type="parTrans" cxnId="{56DB4318-B69B-4037-8475-232A6AE9CC05}">
      <dgm:prSet/>
      <dgm:spPr/>
      <dgm:t>
        <a:bodyPr/>
        <a:lstStyle/>
        <a:p>
          <a:endParaRPr lang="en-US"/>
        </a:p>
      </dgm:t>
    </dgm:pt>
    <dgm:pt modelId="{B2E4E537-9AF8-447A-8C31-4554BA536A9C}" type="sibTrans" cxnId="{56DB4318-B69B-4037-8475-232A6AE9CC05}">
      <dgm:prSet/>
      <dgm:spPr/>
      <dgm:t>
        <a:bodyPr/>
        <a:lstStyle/>
        <a:p>
          <a:endParaRPr lang="en-US"/>
        </a:p>
      </dgm:t>
    </dgm:pt>
    <dgm:pt modelId="{8930E6BB-8C84-4592-8F64-F2EE2DD11AB4}">
      <dgm:prSet/>
      <dgm:spPr/>
      <dgm:t>
        <a:bodyPr/>
        <a:lstStyle/>
        <a:p>
          <a:r>
            <a:rPr lang="en-GB" dirty="0"/>
            <a:t>Also known as e-commerce or e-tail</a:t>
          </a:r>
          <a:endParaRPr lang="en-US" dirty="0"/>
        </a:p>
      </dgm:t>
    </dgm:pt>
    <dgm:pt modelId="{41C5D47E-97C6-46DD-9295-7ADC8E4E2EE4}" type="parTrans" cxnId="{AB74AD11-3818-465E-9EA3-61B3BCA1C9B9}">
      <dgm:prSet/>
      <dgm:spPr/>
      <dgm:t>
        <a:bodyPr/>
        <a:lstStyle/>
        <a:p>
          <a:endParaRPr lang="en-US"/>
        </a:p>
      </dgm:t>
    </dgm:pt>
    <dgm:pt modelId="{5F270033-EF71-47A9-84A7-E52EEF9E036D}" type="sibTrans" cxnId="{AB74AD11-3818-465E-9EA3-61B3BCA1C9B9}">
      <dgm:prSet/>
      <dgm:spPr/>
      <dgm:t>
        <a:bodyPr/>
        <a:lstStyle/>
        <a:p>
          <a:endParaRPr lang="en-US"/>
        </a:p>
      </dgm:t>
    </dgm:pt>
    <dgm:pt modelId="{B1325C56-3E24-4896-9DF4-76C8E233F864}">
      <dgm:prSet/>
      <dgm:spPr/>
      <dgm:t>
        <a:bodyPr/>
        <a:lstStyle/>
        <a:p>
          <a:r>
            <a:rPr lang="en-GB" dirty="0"/>
            <a:t>Offers greater convenience to the consumer</a:t>
          </a:r>
          <a:endParaRPr lang="en-US" dirty="0"/>
        </a:p>
      </dgm:t>
    </dgm:pt>
    <dgm:pt modelId="{88B79674-9494-4E4A-B306-C507E7FF8EAB}" type="parTrans" cxnId="{9F9A47C7-8C96-41D5-A6AC-ED3C1386A286}">
      <dgm:prSet/>
      <dgm:spPr/>
      <dgm:t>
        <a:bodyPr/>
        <a:lstStyle/>
        <a:p>
          <a:endParaRPr lang="en-US"/>
        </a:p>
      </dgm:t>
    </dgm:pt>
    <dgm:pt modelId="{F1DA6E6B-8481-4BDC-B8BE-2F6B9407F99F}" type="sibTrans" cxnId="{9F9A47C7-8C96-41D5-A6AC-ED3C1386A286}">
      <dgm:prSet/>
      <dgm:spPr/>
      <dgm:t>
        <a:bodyPr/>
        <a:lstStyle/>
        <a:p>
          <a:endParaRPr lang="en-US"/>
        </a:p>
      </dgm:t>
    </dgm:pt>
    <dgm:pt modelId="{09C8F0E6-A67F-4B24-92EB-F809C1B3C4E1}">
      <dgm:prSet/>
      <dgm:spPr/>
      <dgm:t>
        <a:bodyPr/>
        <a:lstStyle/>
        <a:p>
          <a:r>
            <a:rPr lang="en-GB" dirty="0"/>
            <a:t>Can shop 24/7</a:t>
          </a:r>
          <a:endParaRPr lang="en-US" dirty="0"/>
        </a:p>
      </dgm:t>
    </dgm:pt>
    <dgm:pt modelId="{C8FA0EA1-E56F-4C53-90DC-3155066A587F}" type="parTrans" cxnId="{15B00827-901F-48A2-8869-4E213FCE400A}">
      <dgm:prSet/>
      <dgm:spPr/>
      <dgm:t>
        <a:bodyPr/>
        <a:lstStyle/>
        <a:p>
          <a:endParaRPr lang="en-US"/>
        </a:p>
      </dgm:t>
    </dgm:pt>
    <dgm:pt modelId="{51562E61-BCAC-4F3C-B4D7-9CD8E9F8A496}" type="sibTrans" cxnId="{15B00827-901F-48A2-8869-4E213FCE400A}">
      <dgm:prSet/>
      <dgm:spPr/>
      <dgm:t>
        <a:bodyPr/>
        <a:lstStyle/>
        <a:p>
          <a:endParaRPr lang="en-US"/>
        </a:p>
      </dgm:t>
    </dgm:pt>
    <dgm:pt modelId="{432C240C-165C-47E8-9FDB-7F6C293CC419}">
      <dgm:prSet/>
      <dgm:spPr/>
      <dgm:t>
        <a:bodyPr/>
        <a:lstStyle/>
        <a:p>
          <a:r>
            <a:rPr lang="en-GB" dirty="0"/>
            <a:t>Breaks down geographical barriers</a:t>
          </a:r>
          <a:endParaRPr lang="en-US" dirty="0"/>
        </a:p>
      </dgm:t>
    </dgm:pt>
    <dgm:pt modelId="{17A8C04A-8787-4D4F-B317-4DDACAF9C68B}" type="parTrans" cxnId="{DDF33D3C-3C21-47AF-87B6-93AB2715E29A}">
      <dgm:prSet/>
      <dgm:spPr/>
      <dgm:t>
        <a:bodyPr/>
        <a:lstStyle/>
        <a:p>
          <a:endParaRPr lang="en-US"/>
        </a:p>
      </dgm:t>
    </dgm:pt>
    <dgm:pt modelId="{FB750615-DB1E-41C4-90DB-1969BF479FCD}" type="sibTrans" cxnId="{DDF33D3C-3C21-47AF-87B6-93AB2715E29A}">
      <dgm:prSet/>
      <dgm:spPr/>
      <dgm:t>
        <a:bodyPr/>
        <a:lstStyle/>
        <a:p>
          <a:endParaRPr lang="en-US"/>
        </a:p>
      </dgm:t>
    </dgm:pt>
    <dgm:pt modelId="{3E057A7F-34EB-4801-8CB0-E5BBCF8B8624}">
      <dgm:prSet/>
      <dgm:spPr/>
      <dgm:t>
        <a:bodyPr/>
        <a:lstStyle/>
        <a:p>
          <a:r>
            <a:rPr lang="en-GB" dirty="0"/>
            <a:t>Offers opportunities to businesses</a:t>
          </a:r>
          <a:endParaRPr lang="en-US" dirty="0"/>
        </a:p>
      </dgm:t>
    </dgm:pt>
    <dgm:pt modelId="{19D9407D-BC1D-4782-9BC9-62F41036F2A4}" type="parTrans" cxnId="{845E03D8-40BD-40FC-9C52-C8DACB369724}">
      <dgm:prSet/>
      <dgm:spPr/>
      <dgm:t>
        <a:bodyPr/>
        <a:lstStyle/>
        <a:p>
          <a:endParaRPr lang="en-US"/>
        </a:p>
      </dgm:t>
    </dgm:pt>
    <dgm:pt modelId="{D6452880-DFAD-47CA-AA66-E862281489B3}" type="sibTrans" cxnId="{845E03D8-40BD-40FC-9C52-C8DACB369724}">
      <dgm:prSet/>
      <dgm:spPr/>
      <dgm:t>
        <a:bodyPr/>
        <a:lstStyle/>
        <a:p>
          <a:endParaRPr lang="en-US"/>
        </a:p>
      </dgm:t>
    </dgm:pt>
    <dgm:pt modelId="{E1CEACB2-D835-4696-9C07-AFC0C349A8DD}">
      <dgm:prSet/>
      <dgm:spPr/>
      <dgm:t>
        <a:bodyPr/>
        <a:lstStyle/>
        <a:p>
          <a:r>
            <a:rPr lang="en-GB" dirty="0"/>
            <a:t>Lower overhead costs</a:t>
          </a:r>
          <a:endParaRPr lang="en-US" dirty="0"/>
        </a:p>
      </dgm:t>
    </dgm:pt>
    <dgm:pt modelId="{9E001F0A-F90C-4869-BE2F-7BFB9397AA2E}" type="parTrans" cxnId="{7E13909F-F1F3-4BEB-9B1C-3752C44AD2E4}">
      <dgm:prSet/>
      <dgm:spPr/>
      <dgm:t>
        <a:bodyPr/>
        <a:lstStyle/>
        <a:p>
          <a:endParaRPr lang="en-US"/>
        </a:p>
      </dgm:t>
    </dgm:pt>
    <dgm:pt modelId="{15378F67-6E54-4FC3-9334-3CEF76770C8A}" type="sibTrans" cxnId="{7E13909F-F1F3-4BEB-9B1C-3752C44AD2E4}">
      <dgm:prSet/>
      <dgm:spPr/>
      <dgm:t>
        <a:bodyPr/>
        <a:lstStyle/>
        <a:p>
          <a:endParaRPr lang="en-US"/>
        </a:p>
      </dgm:t>
    </dgm:pt>
    <dgm:pt modelId="{5F2AFEF4-B41F-4FBA-9E0F-8BB04B6046FB}">
      <dgm:prSet/>
      <dgm:spPr/>
      <dgm:t>
        <a:bodyPr/>
        <a:lstStyle/>
        <a:p>
          <a:r>
            <a:rPr lang="en-GB" dirty="0"/>
            <a:t>Access to a wider market</a:t>
          </a:r>
          <a:endParaRPr lang="en-US" dirty="0"/>
        </a:p>
      </dgm:t>
    </dgm:pt>
    <dgm:pt modelId="{A4C9CDA6-0586-4863-96CE-09CA5F9650CC}" type="parTrans" cxnId="{7328A2A0-46AD-4A42-B865-4E332E720ADC}">
      <dgm:prSet/>
      <dgm:spPr/>
      <dgm:t>
        <a:bodyPr/>
        <a:lstStyle/>
        <a:p>
          <a:endParaRPr lang="en-US"/>
        </a:p>
      </dgm:t>
    </dgm:pt>
    <dgm:pt modelId="{749AC3F7-D041-4E69-A73D-27C4CCAE0600}" type="sibTrans" cxnId="{7328A2A0-46AD-4A42-B865-4E332E720ADC}">
      <dgm:prSet/>
      <dgm:spPr/>
      <dgm:t>
        <a:bodyPr/>
        <a:lstStyle/>
        <a:p>
          <a:endParaRPr lang="en-US"/>
        </a:p>
      </dgm:t>
    </dgm:pt>
    <dgm:pt modelId="{8018F63E-14C2-4D5B-87B7-DB6904DFF152}">
      <dgm:prSet/>
      <dgm:spPr/>
      <dgm:t>
        <a:bodyPr/>
        <a:lstStyle/>
        <a:p>
          <a:r>
            <a:rPr lang="en-GB" dirty="0"/>
            <a:t>Maybe used as part of a multi-channel distribution strategy</a:t>
          </a:r>
          <a:endParaRPr lang="en-US" dirty="0"/>
        </a:p>
      </dgm:t>
    </dgm:pt>
    <dgm:pt modelId="{F8ED50B7-586F-40DE-8B8B-B572923C7DE5}" type="parTrans" cxnId="{652123B7-0C03-4FF6-BF41-74D4F2066073}">
      <dgm:prSet/>
      <dgm:spPr/>
      <dgm:t>
        <a:bodyPr/>
        <a:lstStyle/>
        <a:p>
          <a:endParaRPr lang="en-US"/>
        </a:p>
      </dgm:t>
    </dgm:pt>
    <dgm:pt modelId="{5690CB87-E998-4CC1-98EA-CD625E719AD1}" type="sibTrans" cxnId="{652123B7-0C03-4FF6-BF41-74D4F2066073}">
      <dgm:prSet/>
      <dgm:spPr/>
      <dgm:t>
        <a:bodyPr/>
        <a:lstStyle/>
        <a:p>
          <a:endParaRPr lang="en-US"/>
        </a:p>
      </dgm:t>
    </dgm:pt>
    <dgm:pt modelId="{192D0BEF-BB0E-49B7-8D05-53A881AE72AA}" type="pres">
      <dgm:prSet presAssocID="{BB1E9CE5-77EE-4134-B8BF-2455AA0E4955}" presName="diagram" presStyleCnt="0">
        <dgm:presLayoutVars>
          <dgm:chPref val="1"/>
          <dgm:dir/>
          <dgm:animOne val="branch"/>
          <dgm:animLvl val="lvl"/>
          <dgm:resizeHandles/>
        </dgm:presLayoutVars>
      </dgm:prSet>
      <dgm:spPr/>
    </dgm:pt>
    <dgm:pt modelId="{33B72BBE-6030-4847-BE17-87D7C730D5AD}" type="pres">
      <dgm:prSet presAssocID="{409941DC-D7A7-4738-A3BB-7CBD5CEC01EF}" presName="root" presStyleCnt="0"/>
      <dgm:spPr/>
    </dgm:pt>
    <dgm:pt modelId="{9BBF18C0-5C48-4B00-AB60-0764F334BB98}" type="pres">
      <dgm:prSet presAssocID="{409941DC-D7A7-4738-A3BB-7CBD5CEC01EF}" presName="rootComposite" presStyleCnt="0"/>
      <dgm:spPr/>
    </dgm:pt>
    <dgm:pt modelId="{AA401606-CDB6-4232-9295-4F438699F550}" type="pres">
      <dgm:prSet presAssocID="{409941DC-D7A7-4738-A3BB-7CBD5CEC01EF}" presName="rootText" presStyleLbl="node1" presStyleIdx="0" presStyleCnt="4"/>
      <dgm:spPr/>
    </dgm:pt>
    <dgm:pt modelId="{678870E7-1B63-4F59-8458-5ED46E1C7D94}" type="pres">
      <dgm:prSet presAssocID="{409941DC-D7A7-4738-A3BB-7CBD5CEC01EF}" presName="rootConnector" presStyleLbl="node1" presStyleIdx="0" presStyleCnt="4"/>
      <dgm:spPr/>
    </dgm:pt>
    <dgm:pt modelId="{EE51404D-2803-49AF-9547-5FA1DBA9D5EE}" type="pres">
      <dgm:prSet presAssocID="{409941DC-D7A7-4738-A3BB-7CBD5CEC01EF}" presName="childShape" presStyleCnt="0"/>
      <dgm:spPr/>
    </dgm:pt>
    <dgm:pt modelId="{B0F686FA-EE73-48B0-B2A9-CAD3ED5E6E97}" type="pres">
      <dgm:prSet presAssocID="{41C5D47E-97C6-46DD-9295-7ADC8E4E2EE4}" presName="Name13" presStyleLbl="parChTrans1D2" presStyleIdx="0" presStyleCnt="5"/>
      <dgm:spPr/>
    </dgm:pt>
    <dgm:pt modelId="{512D977C-CE4E-4C03-A4B0-347F02D3AD62}" type="pres">
      <dgm:prSet presAssocID="{8930E6BB-8C84-4592-8F64-F2EE2DD11AB4}" presName="childText" presStyleLbl="bgAcc1" presStyleIdx="0" presStyleCnt="5">
        <dgm:presLayoutVars>
          <dgm:bulletEnabled val="1"/>
        </dgm:presLayoutVars>
      </dgm:prSet>
      <dgm:spPr/>
    </dgm:pt>
    <dgm:pt modelId="{0F1D6E57-903F-48D0-8C38-52BEB5D167FF}" type="pres">
      <dgm:prSet presAssocID="{B1325C56-3E24-4896-9DF4-76C8E233F864}" presName="root" presStyleCnt="0"/>
      <dgm:spPr/>
    </dgm:pt>
    <dgm:pt modelId="{2F1360F8-541E-464A-B100-9C91D699D0E4}" type="pres">
      <dgm:prSet presAssocID="{B1325C56-3E24-4896-9DF4-76C8E233F864}" presName="rootComposite" presStyleCnt="0"/>
      <dgm:spPr/>
    </dgm:pt>
    <dgm:pt modelId="{91CB4B3E-9127-4260-9D16-CC44E8785A60}" type="pres">
      <dgm:prSet presAssocID="{B1325C56-3E24-4896-9DF4-76C8E233F864}" presName="rootText" presStyleLbl="node1" presStyleIdx="1" presStyleCnt="4"/>
      <dgm:spPr/>
    </dgm:pt>
    <dgm:pt modelId="{F5CC32B8-D264-481E-AC34-AF002D33DDCB}" type="pres">
      <dgm:prSet presAssocID="{B1325C56-3E24-4896-9DF4-76C8E233F864}" presName="rootConnector" presStyleLbl="node1" presStyleIdx="1" presStyleCnt="4"/>
      <dgm:spPr/>
    </dgm:pt>
    <dgm:pt modelId="{B8D537E0-5EBC-47D8-9D08-35DB9FB2C662}" type="pres">
      <dgm:prSet presAssocID="{B1325C56-3E24-4896-9DF4-76C8E233F864}" presName="childShape" presStyleCnt="0"/>
      <dgm:spPr/>
    </dgm:pt>
    <dgm:pt modelId="{EC64DE5F-41BE-4CD9-A56B-FF87670E3583}" type="pres">
      <dgm:prSet presAssocID="{C8FA0EA1-E56F-4C53-90DC-3155066A587F}" presName="Name13" presStyleLbl="parChTrans1D2" presStyleIdx="1" presStyleCnt="5"/>
      <dgm:spPr/>
    </dgm:pt>
    <dgm:pt modelId="{CC9592B8-4B0D-4278-957F-8307A5B58992}" type="pres">
      <dgm:prSet presAssocID="{09C8F0E6-A67F-4B24-92EB-F809C1B3C4E1}" presName="childText" presStyleLbl="bgAcc1" presStyleIdx="1" presStyleCnt="5">
        <dgm:presLayoutVars>
          <dgm:bulletEnabled val="1"/>
        </dgm:presLayoutVars>
      </dgm:prSet>
      <dgm:spPr/>
    </dgm:pt>
    <dgm:pt modelId="{91A8DD3D-C17B-4390-9E2B-070937DF17B3}" type="pres">
      <dgm:prSet presAssocID="{17A8C04A-8787-4D4F-B317-4DDACAF9C68B}" presName="Name13" presStyleLbl="parChTrans1D2" presStyleIdx="2" presStyleCnt="5"/>
      <dgm:spPr/>
    </dgm:pt>
    <dgm:pt modelId="{B8A0C9B7-03ED-41C8-8A57-5678C835938F}" type="pres">
      <dgm:prSet presAssocID="{432C240C-165C-47E8-9FDB-7F6C293CC419}" presName="childText" presStyleLbl="bgAcc1" presStyleIdx="2" presStyleCnt="5">
        <dgm:presLayoutVars>
          <dgm:bulletEnabled val="1"/>
        </dgm:presLayoutVars>
      </dgm:prSet>
      <dgm:spPr/>
    </dgm:pt>
    <dgm:pt modelId="{C47C1CDF-D1B3-43D5-AE74-D979A13E7A0D}" type="pres">
      <dgm:prSet presAssocID="{3E057A7F-34EB-4801-8CB0-E5BBCF8B8624}" presName="root" presStyleCnt="0"/>
      <dgm:spPr/>
    </dgm:pt>
    <dgm:pt modelId="{B842BCA2-29E3-4BB0-8A9D-5CEB281FD099}" type="pres">
      <dgm:prSet presAssocID="{3E057A7F-34EB-4801-8CB0-E5BBCF8B8624}" presName="rootComposite" presStyleCnt="0"/>
      <dgm:spPr/>
    </dgm:pt>
    <dgm:pt modelId="{A3D58CC0-6F9A-4CD5-B5ED-76F6EAB1475A}" type="pres">
      <dgm:prSet presAssocID="{3E057A7F-34EB-4801-8CB0-E5BBCF8B8624}" presName="rootText" presStyleLbl="node1" presStyleIdx="2" presStyleCnt="4"/>
      <dgm:spPr/>
    </dgm:pt>
    <dgm:pt modelId="{AAEABFEF-9152-4B1A-A6D1-96020D77E4D2}" type="pres">
      <dgm:prSet presAssocID="{3E057A7F-34EB-4801-8CB0-E5BBCF8B8624}" presName="rootConnector" presStyleLbl="node1" presStyleIdx="2" presStyleCnt="4"/>
      <dgm:spPr/>
    </dgm:pt>
    <dgm:pt modelId="{D95330E2-ED8B-4571-A083-1A8A014EBFDE}" type="pres">
      <dgm:prSet presAssocID="{3E057A7F-34EB-4801-8CB0-E5BBCF8B8624}" presName="childShape" presStyleCnt="0"/>
      <dgm:spPr/>
    </dgm:pt>
    <dgm:pt modelId="{19219CC3-105C-4758-B379-E03CBAE7C5E4}" type="pres">
      <dgm:prSet presAssocID="{9E001F0A-F90C-4869-BE2F-7BFB9397AA2E}" presName="Name13" presStyleLbl="parChTrans1D2" presStyleIdx="3" presStyleCnt="5"/>
      <dgm:spPr/>
    </dgm:pt>
    <dgm:pt modelId="{ED687054-0F30-44E0-9A8D-E64122FDD339}" type="pres">
      <dgm:prSet presAssocID="{E1CEACB2-D835-4696-9C07-AFC0C349A8DD}" presName="childText" presStyleLbl="bgAcc1" presStyleIdx="3" presStyleCnt="5">
        <dgm:presLayoutVars>
          <dgm:bulletEnabled val="1"/>
        </dgm:presLayoutVars>
      </dgm:prSet>
      <dgm:spPr/>
    </dgm:pt>
    <dgm:pt modelId="{BCB6EC08-C8D6-487E-A029-439EC1D1FE7D}" type="pres">
      <dgm:prSet presAssocID="{A4C9CDA6-0586-4863-96CE-09CA5F9650CC}" presName="Name13" presStyleLbl="parChTrans1D2" presStyleIdx="4" presStyleCnt="5"/>
      <dgm:spPr/>
    </dgm:pt>
    <dgm:pt modelId="{C038080F-3994-4BEC-91D0-8002FE4EFB0F}" type="pres">
      <dgm:prSet presAssocID="{5F2AFEF4-B41F-4FBA-9E0F-8BB04B6046FB}" presName="childText" presStyleLbl="bgAcc1" presStyleIdx="4" presStyleCnt="5">
        <dgm:presLayoutVars>
          <dgm:bulletEnabled val="1"/>
        </dgm:presLayoutVars>
      </dgm:prSet>
      <dgm:spPr/>
    </dgm:pt>
    <dgm:pt modelId="{CD103B00-4C63-44E4-9501-B4D2E2D0C1E8}" type="pres">
      <dgm:prSet presAssocID="{8018F63E-14C2-4D5B-87B7-DB6904DFF152}" presName="root" presStyleCnt="0"/>
      <dgm:spPr/>
    </dgm:pt>
    <dgm:pt modelId="{67105880-375B-46C1-9C9E-E839E84CC2C4}" type="pres">
      <dgm:prSet presAssocID="{8018F63E-14C2-4D5B-87B7-DB6904DFF152}" presName="rootComposite" presStyleCnt="0"/>
      <dgm:spPr/>
    </dgm:pt>
    <dgm:pt modelId="{A591E78F-13A3-49DA-A9EE-2BE80F88D8D7}" type="pres">
      <dgm:prSet presAssocID="{8018F63E-14C2-4D5B-87B7-DB6904DFF152}" presName="rootText" presStyleLbl="node1" presStyleIdx="3" presStyleCnt="4"/>
      <dgm:spPr/>
    </dgm:pt>
    <dgm:pt modelId="{5FCB4A03-CE6F-4422-9417-305BDBC56C1D}" type="pres">
      <dgm:prSet presAssocID="{8018F63E-14C2-4D5B-87B7-DB6904DFF152}" presName="rootConnector" presStyleLbl="node1" presStyleIdx="3" presStyleCnt="4"/>
      <dgm:spPr/>
    </dgm:pt>
    <dgm:pt modelId="{F0B6FC62-6AE6-4B35-BA63-BEC8DAAE6D09}" type="pres">
      <dgm:prSet presAssocID="{8018F63E-14C2-4D5B-87B7-DB6904DFF152}" presName="childShape" presStyleCnt="0"/>
      <dgm:spPr/>
    </dgm:pt>
  </dgm:ptLst>
  <dgm:cxnLst>
    <dgm:cxn modelId="{AB74AD11-3818-465E-9EA3-61B3BCA1C9B9}" srcId="{409941DC-D7A7-4738-A3BB-7CBD5CEC01EF}" destId="{8930E6BB-8C84-4592-8F64-F2EE2DD11AB4}" srcOrd="0" destOrd="0" parTransId="{41C5D47E-97C6-46DD-9295-7ADC8E4E2EE4}" sibTransId="{5F270033-EF71-47A9-84A7-E52EEF9E036D}"/>
    <dgm:cxn modelId="{B1AABC11-BE3B-4C00-B7CB-09A8C38FAA80}" type="presOf" srcId="{3E057A7F-34EB-4801-8CB0-E5BBCF8B8624}" destId="{AAEABFEF-9152-4B1A-A6D1-96020D77E4D2}" srcOrd="1" destOrd="0" presId="urn:microsoft.com/office/officeart/2005/8/layout/hierarchy3"/>
    <dgm:cxn modelId="{56DB4318-B69B-4037-8475-232A6AE9CC05}" srcId="{BB1E9CE5-77EE-4134-B8BF-2455AA0E4955}" destId="{409941DC-D7A7-4738-A3BB-7CBD5CEC01EF}" srcOrd="0" destOrd="0" parTransId="{6C6A002D-96A1-490B-9C52-563773A5A031}" sibTransId="{B2E4E537-9AF8-447A-8C31-4554BA536A9C}"/>
    <dgm:cxn modelId="{15B00827-901F-48A2-8869-4E213FCE400A}" srcId="{B1325C56-3E24-4896-9DF4-76C8E233F864}" destId="{09C8F0E6-A67F-4B24-92EB-F809C1B3C4E1}" srcOrd="0" destOrd="0" parTransId="{C8FA0EA1-E56F-4C53-90DC-3155066A587F}" sibTransId="{51562E61-BCAC-4F3C-B4D7-9CD8E9F8A496}"/>
    <dgm:cxn modelId="{DDD9902B-E4DC-4BAA-910C-6DB01B4492DB}" type="presOf" srcId="{8018F63E-14C2-4D5B-87B7-DB6904DFF152}" destId="{5FCB4A03-CE6F-4422-9417-305BDBC56C1D}" srcOrd="1" destOrd="0" presId="urn:microsoft.com/office/officeart/2005/8/layout/hierarchy3"/>
    <dgm:cxn modelId="{F8C5202C-20A6-463A-8BAA-07EE307927A6}" type="presOf" srcId="{09C8F0E6-A67F-4B24-92EB-F809C1B3C4E1}" destId="{CC9592B8-4B0D-4278-957F-8307A5B58992}" srcOrd="0" destOrd="0" presId="urn:microsoft.com/office/officeart/2005/8/layout/hierarchy3"/>
    <dgm:cxn modelId="{DDF33D3C-3C21-47AF-87B6-93AB2715E29A}" srcId="{B1325C56-3E24-4896-9DF4-76C8E233F864}" destId="{432C240C-165C-47E8-9FDB-7F6C293CC419}" srcOrd="1" destOrd="0" parTransId="{17A8C04A-8787-4D4F-B317-4DDACAF9C68B}" sibTransId="{FB750615-DB1E-41C4-90DB-1969BF479FCD}"/>
    <dgm:cxn modelId="{62C26340-96B5-4904-9220-160A9277D345}" type="presOf" srcId="{B1325C56-3E24-4896-9DF4-76C8E233F864}" destId="{F5CC32B8-D264-481E-AC34-AF002D33DDCB}" srcOrd="1" destOrd="0" presId="urn:microsoft.com/office/officeart/2005/8/layout/hierarchy3"/>
    <dgm:cxn modelId="{0707FD5B-18F3-482E-B213-6E3BE46B6106}" type="presOf" srcId="{3E057A7F-34EB-4801-8CB0-E5BBCF8B8624}" destId="{A3D58CC0-6F9A-4CD5-B5ED-76F6EAB1475A}" srcOrd="0" destOrd="0" presId="urn:microsoft.com/office/officeart/2005/8/layout/hierarchy3"/>
    <dgm:cxn modelId="{0E6AD15C-0D69-43A3-AB23-E60CC8A8EC8E}" type="presOf" srcId="{B1325C56-3E24-4896-9DF4-76C8E233F864}" destId="{91CB4B3E-9127-4260-9D16-CC44E8785A60}" srcOrd="0" destOrd="0" presId="urn:microsoft.com/office/officeart/2005/8/layout/hierarchy3"/>
    <dgm:cxn modelId="{2D0AAC44-D2C3-479C-B9C3-1D4E67CA2AB0}" type="presOf" srcId="{E1CEACB2-D835-4696-9C07-AFC0C349A8DD}" destId="{ED687054-0F30-44E0-9A8D-E64122FDD339}" srcOrd="0" destOrd="0" presId="urn:microsoft.com/office/officeart/2005/8/layout/hierarchy3"/>
    <dgm:cxn modelId="{DA95F968-354B-4C2A-89BF-20467B94A269}" type="presOf" srcId="{A4C9CDA6-0586-4863-96CE-09CA5F9650CC}" destId="{BCB6EC08-C8D6-487E-A029-439EC1D1FE7D}" srcOrd="0" destOrd="0" presId="urn:microsoft.com/office/officeart/2005/8/layout/hierarchy3"/>
    <dgm:cxn modelId="{8D6D9E55-AE34-426F-A415-C63AF50AACCD}" type="presOf" srcId="{5F2AFEF4-B41F-4FBA-9E0F-8BB04B6046FB}" destId="{C038080F-3994-4BEC-91D0-8002FE4EFB0F}" srcOrd="0" destOrd="0" presId="urn:microsoft.com/office/officeart/2005/8/layout/hierarchy3"/>
    <dgm:cxn modelId="{52BAFD7E-2A78-4800-8557-AA8DA1239F98}" type="presOf" srcId="{409941DC-D7A7-4738-A3BB-7CBD5CEC01EF}" destId="{678870E7-1B63-4F59-8458-5ED46E1C7D94}" srcOrd="1" destOrd="0" presId="urn:microsoft.com/office/officeart/2005/8/layout/hierarchy3"/>
    <dgm:cxn modelId="{5E94E681-6576-4F37-A024-846D83F7B35E}" type="presOf" srcId="{17A8C04A-8787-4D4F-B317-4DDACAF9C68B}" destId="{91A8DD3D-C17B-4390-9E2B-070937DF17B3}" srcOrd="0" destOrd="0" presId="urn:microsoft.com/office/officeart/2005/8/layout/hierarchy3"/>
    <dgm:cxn modelId="{674BB885-6584-45B2-9B67-507F3A937760}" type="presOf" srcId="{BB1E9CE5-77EE-4134-B8BF-2455AA0E4955}" destId="{192D0BEF-BB0E-49B7-8D05-53A881AE72AA}" srcOrd="0" destOrd="0" presId="urn:microsoft.com/office/officeart/2005/8/layout/hierarchy3"/>
    <dgm:cxn modelId="{66C4528A-AD68-405F-8BA1-FFE465ADE17A}" type="presOf" srcId="{9E001F0A-F90C-4869-BE2F-7BFB9397AA2E}" destId="{19219CC3-105C-4758-B379-E03CBAE7C5E4}" srcOrd="0" destOrd="0" presId="urn:microsoft.com/office/officeart/2005/8/layout/hierarchy3"/>
    <dgm:cxn modelId="{A2725A8E-01AE-4819-B6D7-84F8BAA60FBE}" type="presOf" srcId="{409941DC-D7A7-4738-A3BB-7CBD5CEC01EF}" destId="{AA401606-CDB6-4232-9295-4F438699F550}" srcOrd="0" destOrd="0" presId="urn:microsoft.com/office/officeart/2005/8/layout/hierarchy3"/>
    <dgm:cxn modelId="{4684A694-49E5-4059-8D91-2DDB729B737F}" type="presOf" srcId="{432C240C-165C-47E8-9FDB-7F6C293CC419}" destId="{B8A0C9B7-03ED-41C8-8A57-5678C835938F}" srcOrd="0" destOrd="0" presId="urn:microsoft.com/office/officeart/2005/8/layout/hierarchy3"/>
    <dgm:cxn modelId="{7E13909F-F1F3-4BEB-9B1C-3752C44AD2E4}" srcId="{3E057A7F-34EB-4801-8CB0-E5BBCF8B8624}" destId="{E1CEACB2-D835-4696-9C07-AFC0C349A8DD}" srcOrd="0" destOrd="0" parTransId="{9E001F0A-F90C-4869-BE2F-7BFB9397AA2E}" sibTransId="{15378F67-6E54-4FC3-9334-3CEF76770C8A}"/>
    <dgm:cxn modelId="{7328A2A0-46AD-4A42-B865-4E332E720ADC}" srcId="{3E057A7F-34EB-4801-8CB0-E5BBCF8B8624}" destId="{5F2AFEF4-B41F-4FBA-9E0F-8BB04B6046FB}" srcOrd="1" destOrd="0" parTransId="{A4C9CDA6-0586-4863-96CE-09CA5F9650CC}" sibTransId="{749AC3F7-D041-4E69-A73D-27C4CCAE0600}"/>
    <dgm:cxn modelId="{5F5DAEA6-3346-478E-884F-3A62EF1BE9CA}" type="presOf" srcId="{8018F63E-14C2-4D5B-87B7-DB6904DFF152}" destId="{A591E78F-13A3-49DA-A9EE-2BE80F88D8D7}" srcOrd="0" destOrd="0" presId="urn:microsoft.com/office/officeart/2005/8/layout/hierarchy3"/>
    <dgm:cxn modelId="{652123B7-0C03-4FF6-BF41-74D4F2066073}" srcId="{BB1E9CE5-77EE-4134-B8BF-2455AA0E4955}" destId="{8018F63E-14C2-4D5B-87B7-DB6904DFF152}" srcOrd="3" destOrd="0" parTransId="{F8ED50B7-586F-40DE-8B8B-B572923C7DE5}" sibTransId="{5690CB87-E998-4CC1-98EA-CD625E719AD1}"/>
    <dgm:cxn modelId="{569263BC-77E1-42F9-B9B9-7BBDAD56E178}" type="presOf" srcId="{C8FA0EA1-E56F-4C53-90DC-3155066A587F}" destId="{EC64DE5F-41BE-4CD9-A56B-FF87670E3583}" srcOrd="0" destOrd="0" presId="urn:microsoft.com/office/officeart/2005/8/layout/hierarchy3"/>
    <dgm:cxn modelId="{9F9A47C7-8C96-41D5-A6AC-ED3C1386A286}" srcId="{BB1E9CE5-77EE-4134-B8BF-2455AA0E4955}" destId="{B1325C56-3E24-4896-9DF4-76C8E233F864}" srcOrd="1" destOrd="0" parTransId="{88B79674-9494-4E4A-B306-C507E7FF8EAB}" sibTransId="{F1DA6E6B-8481-4BDC-B8BE-2F6B9407F99F}"/>
    <dgm:cxn modelId="{25EEB7D6-6C2D-42E9-B1B3-6C576A9B32BD}" type="presOf" srcId="{41C5D47E-97C6-46DD-9295-7ADC8E4E2EE4}" destId="{B0F686FA-EE73-48B0-B2A9-CAD3ED5E6E97}" srcOrd="0" destOrd="0" presId="urn:microsoft.com/office/officeart/2005/8/layout/hierarchy3"/>
    <dgm:cxn modelId="{845E03D8-40BD-40FC-9C52-C8DACB369724}" srcId="{BB1E9CE5-77EE-4134-B8BF-2455AA0E4955}" destId="{3E057A7F-34EB-4801-8CB0-E5BBCF8B8624}" srcOrd="2" destOrd="0" parTransId="{19D9407D-BC1D-4782-9BC9-62F41036F2A4}" sibTransId="{D6452880-DFAD-47CA-AA66-E862281489B3}"/>
    <dgm:cxn modelId="{750118FB-0ADF-4D7C-AC66-E0249414ACD9}" type="presOf" srcId="{8930E6BB-8C84-4592-8F64-F2EE2DD11AB4}" destId="{512D977C-CE4E-4C03-A4B0-347F02D3AD62}" srcOrd="0" destOrd="0" presId="urn:microsoft.com/office/officeart/2005/8/layout/hierarchy3"/>
    <dgm:cxn modelId="{3EB18489-7ACE-4BDD-8D91-8E21FE00AF51}" type="presParOf" srcId="{192D0BEF-BB0E-49B7-8D05-53A881AE72AA}" destId="{33B72BBE-6030-4847-BE17-87D7C730D5AD}" srcOrd="0" destOrd="0" presId="urn:microsoft.com/office/officeart/2005/8/layout/hierarchy3"/>
    <dgm:cxn modelId="{88789BDA-1806-45D5-BD85-ABA66E261F89}" type="presParOf" srcId="{33B72BBE-6030-4847-BE17-87D7C730D5AD}" destId="{9BBF18C0-5C48-4B00-AB60-0764F334BB98}" srcOrd="0" destOrd="0" presId="urn:microsoft.com/office/officeart/2005/8/layout/hierarchy3"/>
    <dgm:cxn modelId="{8A23CD27-CD62-4C23-A65D-8E27B6B45552}" type="presParOf" srcId="{9BBF18C0-5C48-4B00-AB60-0764F334BB98}" destId="{AA401606-CDB6-4232-9295-4F438699F550}" srcOrd="0" destOrd="0" presId="urn:microsoft.com/office/officeart/2005/8/layout/hierarchy3"/>
    <dgm:cxn modelId="{BB5FB78E-B1BA-4276-AB1C-0789254849D2}" type="presParOf" srcId="{9BBF18C0-5C48-4B00-AB60-0764F334BB98}" destId="{678870E7-1B63-4F59-8458-5ED46E1C7D94}" srcOrd="1" destOrd="0" presId="urn:microsoft.com/office/officeart/2005/8/layout/hierarchy3"/>
    <dgm:cxn modelId="{EEDFF03E-2861-4838-A1AE-4DA9F352256F}" type="presParOf" srcId="{33B72BBE-6030-4847-BE17-87D7C730D5AD}" destId="{EE51404D-2803-49AF-9547-5FA1DBA9D5EE}" srcOrd="1" destOrd="0" presId="urn:microsoft.com/office/officeart/2005/8/layout/hierarchy3"/>
    <dgm:cxn modelId="{0D7CCFD8-B032-4491-BCF4-46CC5D3C7531}" type="presParOf" srcId="{EE51404D-2803-49AF-9547-5FA1DBA9D5EE}" destId="{B0F686FA-EE73-48B0-B2A9-CAD3ED5E6E97}" srcOrd="0" destOrd="0" presId="urn:microsoft.com/office/officeart/2005/8/layout/hierarchy3"/>
    <dgm:cxn modelId="{825D272C-DEF2-489E-8EE9-D6D85EF3A4C8}" type="presParOf" srcId="{EE51404D-2803-49AF-9547-5FA1DBA9D5EE}" destId="{512D977C-CE4E-4C03-A4B0-347F02D3AD62}" srcOrd="1" destOrd="0" presId="urn:microsoft.com/office/officeart/2005/8/layout/hierarchy3"/>
    <dgm:cxn modelId="{5D0D04F2-ECD6-4824-A112-B40C58E185B5}" type="presParOf" srcId="{192D0BEF-BB0E-49B7-8D05-53A881AE72AA}" destId="{0F1D6E57-903F-48D0-8C38-52BEB5D167FF}" srcOrd="1" destOrd="0" presId="urn:microsoft.com/office/officeart/2005/8/layout/hierarchy3"/>
    <dgm:cxn modelId="{18DB2602-A899-4713-A320-CBF35C3A9BDC}" type="presParOf" srcId="{0F1D6E57-903F-48D0-8C38-52BEB5D167FF}" destId="{2F1360F8-541E-464A-B100-9C91D699D0E4}" srcOrd="0" destOrd="0" presId="urn:microsoft.com/office/officeart/2005/8/layout/hierarchy3"/>
    <dgm:cxn modelId="{AFE2C54B-22DB-4AE8-8049-D88C64DEE78F}" type="presParOf" srcId="{2F1360F8-541E-464A-B100-9C91D699D0E4}" destId="{91CB4B3E-9127-4260-9D16-CC44E8785A60}" srcOrd="0" destOrd="0" presId="urn:microsoft.com/office/officeart/2005/8/layout/hierarchy3"/>
    <dgm:cxn modelId="{67E04D2C-7E81-4865-A621-A748296310CA}" type="presParOf" srcId="{2F1360F8-541E-464A-B100-9C91D699D0E4}" destId="{F5CC32B8-D264-481E-AC34-AF002D33DDCB}" srcOrd="1" destOrd="0" presId="urn:microsoft.com/office/officeart/2005/8/layout/hierarchy3"/>
    <dgm:cxn modelId="{E0C0B0FC-5ED8-4480-B729-87335A174FEC}" type="presParOf" srcId="{0F1D6E57-903F-48D0-8C38-52BEB5D167FF}" destId="{B8D537E0-5EBC-47D8-9D08-35DB9FB2C662}" srcOrd="1" destOrd="0" presId="urn:microsoft.com/office/officeart/2005/8/layout/hierarchy3"/>
    <dgm:cxn modelId="{8172872B-D88B-4160-8CDD-56B5330FB914}" type="presParOf" srcId="{B8D537E0-5EBC-47D8-9D08-35DB9FB2C662}" destId="{EC64DE5F-41BE-4CD9-A56B-FF87670E3583}" srcOrd="0" destOrd="0" presId="urn:microsoft.com/office/officeart/2005/8/layout/hierarchy3"/>
    <dgm:cxn modelId="{19601C8A-0D36-4484-B3F1-AA72868FC042}" type="presParOf" srcId="{B8D537E0-5EBC-47D8-9D08-35DB9FB2C662}" destId="{CC9592B8-4B0D-4278-957F-8307A5B58992}" srcOrd="1" destOrd="0" presId="urn:microsoft.com/office/officeart/2005/8/layout/hierarchy3"/>
    <dgm:cxn modelId="{6F6A18F6-47FF-4691-88F7-D42D59C70FFB}" type="presParOf" srcId="{B8D537E0-5EBC-47D8-9D08-35DB9FB2C662}" destId="{91A8DD3D-C17B-4390-9E2B-070937DF17B3}" srcOrd="2" destOrd="0" presId="urn:microsoft.com/office/officeart/2005/8/layout/hierarchy3"/>
    <dgm:cxn modelId="{2A6A160C-E242-4620-AA3D-7F0489B5DA88}" type="presParOf" srcId="{B8D537E0-5EBC-47D8-9D08-35DB9FB2C662}" destId="{B8A0C9B7-03ED-41C8-8A57-5678C835938F}" srcOrd="3" destOrd="0" presId="urn:microsoft.com/office/officeart/2005/8/layout/hierarchy3"/>
    <dgm:cxn modelId="{AC2FD926-A385-4125-9F28-E273D3EDA07A}" type="presParOf" srcId="{192D0BEF-BB0E-49B7-8D05-53A881AE72AA}" destId="{C47C1CDF-D1B3-43D5-AE74-D979A13E7A0D}" srcOrd="2" destOrd="0" presId="urn:microsoft.com/office/officeart/2005/8/layout/hierarchy3"/>
    <dgm:cxn modelId="{9030C4A4-8F49-4D79-B388-132B7FD6879F}" type="presParOf" srcId="{C47C1CDF-D1B3-43D5-AE74-D979A13E7A0D}" destId="{B842BCA2-29E3-4BB0-8A9D-5CEB281FD099}" srcOrd="0" destOrd="0" presId="urn:microsoft.com/office/officeart/2005/8/layout/hierarchy3"/>
    <dgm:cxn modelId="{76ADFE78-6E08-43B2-8EAB-125C4E701284}" type="presParOf" srcId="{B842BCA2-29E3-4BB0-8A9D-5CEB281FD099}" destId="{A3D58CC0-6F9A-4CD5-B5ED-76F6EAB1475A}" srcOrd="0" destOrd="0" presId="urn:microsoft.com/office/officeart/2005/8/layout/hierarchy3"/>
    <dgm:cxn modelId="{684C336D-2230-4896-B13A-58A18DEB8942}" type="presParOf" srcId="{B842BCA2-29E3-4BB0-8A9D-5CEB281FD099}" destId="{AAEABFEF-9152-4B1A-A6D1-96020D77E4D2}" srcOrd="1" destOrd="0" presId="urn:microsoft.com/office/officeart/2005/8/layout/hierarchy3"/>
    <dgm:cxn modelId="{458FC5E8-3B12-499B-8EC6-EC58A03474AB}" type="presParOf" srcId="{C47C1CDF-D1B3-43D5-AE74-D979A13E7A0D}" destId="{D95330E2-ED8B-4571-A083-1A8A014EBFDE}" srcOrd="1" destOrd="0" presId="urn:microsoft.com/office/officeart/2005/8/layout/hierarchy3"/>
    <dgm:cxn modelId="{38EE7A73-8903-45F5-8046-125FA21AC971}" type="presParOf" srcId="{D95330E2-ED8B-4571-A083-1A8A014EBFDE}" destId="{19219CC3-105C-4758-B379-E03CBAE7C5E4}" srcOrd="0" destOrd="0" presId="urn:microsoft.com/office/officeart/2005/8/layout/hierarchy3"/>
    <dgm:cxn modelId="{A0CE8B3A-F461-465B-8242-AB23337F77C8}" type="presParOf" srcId="{D95330E2-ED8B-4571-A083-1A8A014EBFDE}" destId="{ED687054-0F30-44E0-9A8D-E64122FDD339}" srcOrd="1" destOrd="0" presId="urn:microsoft.com/office/officeart/2005/8/layout/hierarchy3"/>
    <dgm:cxn modelId="{F6DAF762-761D-420A-A1A2-B2019288769F}" type="presParOf" srcId="{D95330E2-ED8B-4571-A083-1A8A014EBFDE}" destId="{BCB6EC08-C8D6-487E-A029-439EC1D1FE7D}" srcOrd="2" destOrd="0" presId="urn:microsoft.com/office/officeart/2005/8/layout/hierarchy3"/>
    <dgm:cxn modelId="{5BBCFEA3-DA9E-46E4-B45A-7C3E22513DA4}" type="presParOf" srcId="{D95330E2-ED8B-4571-A083-1A8A014EBFDE}" destId="{C038080F-3994-4BEC-91D0-8002FE4EFB0F}" srcOrd="3" destOrd="0" presId="urn:microsoft.com/office/officeart/2005/8/layout/hierarchy3"/>
    <dgm:cxn modelId="{46134574-28F2-4937-B74F-E3FB00FE06F1}" type="presParOf" srcId="{192D0BEF-BB0E-49B7-8D05-53A881AE72AA}" destId="{CD103B00-4C63-44E4-9501-B4D2E2D0C1E8}" srcOrd="3" destOrd="0" presId="urn:microsoft.com/office/officeart/2005/8/layout/hierarchy3"/>
    <dgm:cxn modelId="{8AC7837E-CDC9-4F65-A5BD-5FAFF2F82C92}" type="presParOf" srcId="{CD103B00-4C63-44E4-9501-B4D2E2D0C1E8}" destId="{67105880-375B-46C1-9C9E-E839E84CC2C4}" srcOrd="0" destOrd="0" presId="urn:microsoft.com/office/officeart/2005/8/layout/hierarchy3"/>
    <dgm:cxn modelId="{D6CA6375-D49C-473A-9584-9FECD9837DC3}" type="presParOf" srcId="{67105880-375B-46C1-9C9E-E839E84CC2C4}" destId="{A591E78F-13A3-49DA-A9EE-2BE80F88D8D7}" srcOrd="0" destOrd="0" presId="urn:microsoft.com/office/officeart/2005/8/layout/hierarchy3"/>
    <dgm:cxn modelId="{7CC88EEE-5EB5-43EC-9D3F-37A5A5898F46}" type="presParOf" srcId="{67105880-375B-46C1-9C9E-E839E84CC2C4}" destId="{5FCB4A03-CE6F-4422-9417-305BDBC56C1D}" srcOrd="1" destOrd="0" presId="urn:microsoft.com/office/officeart/2005/8/layout/hierarchy3"/>
    <dgm:cxn modelId="{F51770CA-0933-4F7D-B5B0-C709BB974BB6}" type="presParOf" srcId="{CD103B00-4C63-44E4-9501-B4D2E2D0C1E8}" destId="{F0B6FC62-6AE6-4B35-BA63-BEC8DAAE6D0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D456F9-A9B7-434D-92D9-92A83E8CEA3E}" type="doc">
      <dgm:prSet loTypeId="urn:microsoft.com/office/officeart/2005/8/layout/radial1" loCatId="cycle" qsTypeId="urn:microsoft.com/office/officeart/2005/8/quickstyle/simple2" qsCatId="simple" csTypeId="urn:microsoft.com/office/officeart/2005/8/colors/accent0_3" csCatId="mainScheme" phldr="1"/>
      <dgm:spPr/>
      <dgm:t>
        <a:bodyPr/>
        <a:lstStyle/>
        <a:p>
          <a:endParaRPr lang="en-GB"/>
        </a:p>
      </dgm:t>
    </dgm:pt>
    <dgm:pt modelId="{DDE8553B-2908-4C54-9488-6B2374D3CB3B}">
      <dgm:prSet phldrT="[Text]"/>
      <dgm:spPr>
        <a:xfrm>
          <a:off x="2898515" y="1798604"/>
          <a:ext cx="1187745" cy="1187745"/>
        </a:xfrm>
      </dgm:spPr>
      <dgm:t>
        <a:bodyPr/>
        <a:lstStyle/>
        <a:p>
          <a:r>
            <a:rPr lang="en-GB">
              <a:latin typeface="Calibri"/>
              <a:ea typeface="+mn-ea"/>
              <a:cs typeface="+mn-cs"/>
            </a:rPr>
            <a:t>Factors</a:t>
          </a:r>
        </a:p>
      </dgm:t>
    </dgm:pt>
    <dgm:pt modelId="{99151452-34D4-48FC-8343-926748BEC179}" type="parTrans" cxnId="{23701AAD-58A2-4265-946C-39B2C98A1BDB}">
      <dgm:prSet/>
      <dgm:spPr/>
      <dgm:t>
        <a:bodyPr/>
        <a:lstStyle/>
        <a:p>
          <a:endParaRPr lang="en-GB"/>
        </a:p>
      </dgm:t>
    </dgm:pt>
    <dgm:pt modelId="{514CE34D-B009-410E-977D-414A415147DA}" type="sibTrans" cxnId="{23701AAD-58A2-4265-946C-39B2C98A1BDB}">
      <dgm:prSet/>
      <dgm:spPr/>
      <dgm:t>
        <a:bodyPr/>
        <a:lstStyle/>
        <a:p>
          <a:endParaRPr lang="en-GB"/>
        </a:p>
      </dgm:t>
    </dgm:pt>
    <dgm:pt modelId="{496C1420-8533-40F5-903E-5684E257D7D6}">
      <dgm:prSet phldrT="[Text]"/>
      <dgm:spPr>
        <a:xfrm>
          <a:off x="2880318" y="16911"/>
          <a:ext cx="1224138" cy="1187745"/>
        </a:xfrm>
      </dgm:spPr>
      <dgm:t>
        <a:bodyPr/>
        <a:lstStyle/>
        <a:p>
          <a:r>
            <a:rPr lang="en-GB" b="1">
              <a:latin typeface="Calibri"/>
              <a:ea typeface="+mn-ea"/>
              <a:cs typeface="+mn-cs"/>
            </a:rPr>
            <a:t>Demographics</a:t>
          </a:r>
        </a:p>
      </dgm:t>
    </dgm:pt>
    <dgm:pt modelId="{13B14FB3-F049-4F7E-837D-76DA89322F35}" type="parTrans" cxnId="{BEAFD66A-71E3-4D18-9E8D-7A64B4FF8DA2}">
      <dgm:prSet/>
      <dgm:spPr>
        <a:xfrm rot="16200000">
          <a:off x="3195414" y="1486326"/>
          <a:ext cx="593947" cy="30608"/>
        </a:xfrm>
      </dgm:spPr>
      <dgm:t>
        <a:bodyPr/>
        <a:lstStyle/>
        <a:p>
          <a:endParaRPr lang="en-GB">
            <a:latin typeface="Calibri"/>
            <a:ea typeface="+mn-ea"/>
            <a:cs typeface="+mn-cs"/>
          </a:endParaRPr>
        </a:p>
      </dgm:t>
    </dgm:pt>
    <dgm:pt modelId="{22F6C788-1361-472E-9220-8C5AA510C5EC}" type="sibTrans" cxnId="{BEAFD66A-71E3-4D18-9E8D-7A64B4FF8DA2}">
      <dgm:prSet/>
      <dgm:spPr/>
      <dgm:t>
        <a:bodyPr/>
        <a:lstStyle/>
        <a:p>
          <a:endParaRPr lang="en-GB"/>
        </a:p>
      </dgm:t>
    </dgm:pt>
    <dgm:pt modelId="{B1387874-EA0D-4E4A-8D1A-9A72AEC21D9E}">
      <dgm:prSet phldrT="[Text]"/>
      <dgm:spPr>
        <a:xfrm>
          <a:off x="4291499" y="687737"/>
          <a:ext cx="1187745" cy="1187745"/>
        </a:xfrm>
      </dgm:spPr>
      <dgm:t>
        <a:bodyPr/>
        <a:lstStyle/>
        <a:p>
          <a:r>
            <a:rPr lang="en-GB" b="1">
              <a:latin typeface="Calibri"/>
              <a:ea typeface="+mn-ea"/>
              <a:cs typeface="+mn-cs"/>
            </a:rPr>
            <a:t>Economy</a:t>
          </a:r>
        </a:p>
      </dgm:t>
    </dgm:pt>
    <dgm:pt modelId="{F68C93B4-6F7C-44EA-9500-D46CBE777371}" type="parTrans" cxnId="{18F95639-4DC2-4B72-8FD3-88A0FEBCE719}">
      <dgm:prSet/>
      <dgm:spPr>
        <a:xfrm rot="19285714">
          <a:off x="3891906" y="1821739"/>
          <a:ext cx="593947" cy="30608"/>
        </a:xfrm>
      </dgm:spPr>
      <dgm:t>
        <a:bodyPr/>
        <a:lstStyle/>
        <a:p>
          <a:endParaRPr lang="en-GB">
            <a:latin typeface="Calibri"/>
            <a:ea typeface="+mn-ea"/>
            <a:cs typeface="+mn-cs"/>
          </a:endParaRPr>
        </a:p>
      </dgm:t>
    </dgm:pt>
    <dgm:pt modelId="{C653338A-F611-4DDA-97A5-BD2A77554D29}" type="sibTrans" cxnId="{18F95639-4DC2-4B72-8FD3-88A0FEBCE719}">
      <dgm:prSet/>
      <dgm:spPr/>
      <dgm:t>
        <a:bodyPr/>
        <a:lstStyle/>
        <a:p>
          <a:endParaRPr lang="en-GB"/>
        </a:p>
      </dgm:t>
    </dgm:pt>
    <dgm:pt modelId="{CBE71042-9B06-4CAF-B8F3-CB81B5B879E6}">
      <dgm:prSet phldrT="[Text]"/>
      <dgm:spPr>
        <a:xfrm>
          <a:off x="4635537" y="2195068"/>
          <a:ext cx="1187745" cy="1187745"/>
        </a:xfrm>
      </dgm:spPr>
      <dgm:t>
        <a:bodyPr/>
        <a:lstStyle/>
        <a:p>
          <a:r>
            <a:rPr lang="en-GB" b="0">
              <a:latin typeface="Calibri"/>
              <a:ea typeface="+mn-ea"/>
              <a:cs typeface="+mn-cs"/>
            </a:rPr>
            <a:t>Social</a:t>
          </a:r>
        </a:p>
      </dgm:t>
    </dgm:pt>
    <dgm:pt modelId="{DB75852B-F19A-42E9-B775-8392A594EC21}" type="parTrans" cxnId="{18B5852E-3F67-4F09-8451-7A22AF397C68}">
      <dgm:prSet/>
      <dgm:spPr>
        <a:xfrm rot="771429">
          <a:off x="4063925" y="2575405"/>
          <a:ext cx="593947" cy="30608"/>
        </a:xfrm>
      </dgm:spPr>
      <dgm:t>
        <a:bodyPr/>
        <a:lstStyle/>
        <a:p>
          <a:endParaRPr lang="en-GB">
            <a:latin typeface="Calibri"/>
            <a:ea typeface="+mn-ea"/>
            <a:cs typeface="+mn-cs"/>
          </a:endParaRPr>
        </a:p>
      </dgm:t>
    </dgm:pt>
    <dgm:pt modelId="{11A5048C-4C80-430C-B305-6B32B3F72408}" type="sibTrans" cxnId="{18B5852E-3F67-4F09-8451-7A22AF397C68}">
      <dgm:prSet/>
      <dgm:spPr/>
      <dgm:t>
        <a:bodyPr/>
        <a:lstStyle/>
        <a:p>
          <a:endParaRPr lang="en-GB"/>
        </a:p>
      </dgm:t>
    </dgm:pt>
    <dgm:pt modelId="{741B8CAB-9609-4E5F-8635-A14342EFA29B}">
      <dgm:prSet phldrT="[Text]"/>
      <dgm:spPr>
        <a:xfrm>
          <a:off x="1505531" y="687737"/>
          <a:ext cx="1187745" cy="1187745"/>
        </a:xfrm>
      </dgm:spPr>
      <dgm:t>
        <a:bodyPr/>
        <a:lstStyle/>
        <a:p>
          <a:r>
            <a:rPr lang="en-GB" b="1">
              <a:latin typeface="Calibri"/>
              <a:ea typeface="+mn-ea"/>
              <a:cs typeface="+mn-cs"/>
            </a:rPr>
            <a:t>Technology</a:t>
          </a:r>
        </a:p>
      </dgm:t>
    </dgm:pt>
    <dgm:pt modelId="{4F9AE21D-A85B-4D24-9DD8-46EFF1B5D9EC}" type="parTrans" cxnId="{AF95D2A4-217B-4B13-8FB4-F0DDCEDBECED}">
      <dgm:prSet/>
      <dgm:spPr>
        <a:xfrm rot="13114286">
          <a:off x="2498921" y="1821739"/>
          <a:ext cx="593947" cy="30608"/>
        </a:xfrm>
      </dgm:spPr>
      <dgm:t>
        <a:bodyPr/>
        <a:lstStyle/>
        <a:p>
          <a:endParaRPr lang="en-GB">
            <a:latin typeface="Calibri"/>
            <a:ea typeface="+mn-ea"/>
            <a:cs typeface="+mn-cs"/>
          </a:endParaRPr>
        </a:p>
      </dgm:t>
    </dgm:pt>
    <dgm:pt modelId="{B75BD38D-AF76-4AF0-929E-CA587D5DE964}" type="sibTrans" cxnId="{AF95D2A4-217B-4B13-8FB4-F0DDCEDBECED}">
      <dgm:prSet/>
      <dgm:spPr/>
      <dgm:t>
        <a:bodyPr/>
        <a:lstStyle/>
        <a:p>
          <a:endParaRPr lang="en-GB"/>
        </a:p>
      </dgm:t>
    </dgm:pt>
    <dgm:pt modelId="{AF253E54-35B8-4CEA-B035-BED22E5A3490}">
      <dgm:prSet/>
      <dgm:spPr>
        <a:xfrm>
          <a:off x="3671563" y="3403855"/>
          <a:ext cx="1187745" cy="1187745"/>
        </a:xfrm>
      </dgm:spPr>
      <dgm:t>
        <a:bodyPr/>
        <a:lstStyle/>
        <a:p>
          <a:r>
            <a:rPr lang="en-GB" b="1">
              <a:latin typeface="Calibri"/>
              <a:ea typeface="+mn-ea"/>
              <a:cs typeface="+mn-cs"/>
            </a:rPr>
            <a:t>Ethics</a:t>
          </a:r>
        </a:p>
      </dgm:t>
    </dgm:pt>
    <dgm:pt modelId="{A9D6A532-89F2-4E2E-9068-5B5D65666632}" type="parTrans" cxnId="{67DC5CCE-6E42-458C-9EEA-BDD064443F49}">
      <dgm:prSet/>
      <dgm:spPr>
        <a:xfrm rot="3857143">
          <a:off x="3581937" y="3179798"/>
          <a:ext cx="593947" cy="30608"/>
        </a:xfrm>
      </dgm:spPr>
      <dgm:t>
        <a:bodyPr/>
        <a:lstStyle/>
        <a:p>
          <a:endParaRPr lang="en-GB">
            <a:latin typeface="Calibri"/>
            <a:ea typeface="+mn-ea"/>
            <a:cs typeface="+mn-cs"/>
          </a:endParaRPr>
        </a:p>
      </dgm:t>
    </dgm:pt>
    <dgm:pt modelId="{C6673280-E0A1-4935-A872-85660D37156B}" type="sibTrans" cxnId="{67DC5CCE-6E42-458C-9EEA-BDD064443F49}">
      <dgm:prSet/>
      <dgm:spPr/>
      <dgm:t>
        <a:bodyPr/>
        <a:lstStyle/>
        <a:p>
          <a:endParaRPr lang="en-GB"/>
        </a:p>
      </dgm:t>
    </dgm:pt>
    <dgm:pt modelId="{CEF662A0-72B8-4E2D-9F20-4CD38436D316}">
      <dgm:prSet/>
      <dgm:spPr>
        <a:xfrm>
          <a:off x="2125467" y="3403855"/>
          <a:ext cx="1187745" cy="1187745"/>
        </a:xfrm>
      </dgm:spPr>
      <dgm:t>
        <a:bodyPr/>
        <a:lstStyle/>
        <a:p>
          <a:r>
            <a:rPr lang="en-GB" b="1">
              <a:latin typeface="Calibri"/>
              <a:ea typeface="+mn-ea"/>
              <a:cs typeface="+mn-cs"/>
            </a:rPr>
            <a:t>Environment</a:t>
          </a:r>
        </a:p>
      </dgm:t>
    </dgm:pt>
    <dgm:pt modelId="{C48661DC-7102-4D23-A4D1-744F6309A477}" type="parTrans" cxnId="{FE0EAEEE-41EC-4C38-B9B7-34874B730B61}">
      <dgm:prSet/>
      <dgm:spPr>
        <a:xfrm rot="6942857">
          <a:off x="2808890" y="3179798"/>
          <a:ext cx="593947" cy="30608"/>
        </a:xfrm>
      </dgm:spPr>
      <dgm:t>
        <a:bodyPr/>
        <a:lstStyle/>
        <a:p>
          <a:endParaRPr lang="en-GB">
            <a:latin typeface="Calibri"/>
            <a:ea typeface="+mn-ea"/>
            <a:cs typeface="+mn-cs"/>
          </a:endParaRPr>
        </a:p>
      </dgm:t>
    </dgm:pt>
    <dgm:pt modelId="{47802189-CBDD-4984-A838-626EF318EC75}" type="sibTrans" cxnId="{FE0EAEEE-41EC-4C38-B9B7-34874B730B61}">
      <dgm:prSet/>
      <dgm:spPr/>
      <dgm:t>
        <a:bodyPr/>
        <a:lstStyle/>
        <a:p>
          <a:endParaRPr lang="en-GB"/>
        </a:p>
      </dgm:t>
    </dgm:pt>
    <dgm:pt modelId="{3A74D453-F353-4006-9193-7276F1B4A546}">
      <dgm:prSet/>
      <dgm:spPr>
        <a:xfrm>
          <a:off x="1161492" y="2195068"/>
          <a:ext cx="1187745" cy="1187745"/>
        </a:xfrm>
      </dgm:spPr>
      <dgm:t>
        <a:bodyPr/>
        <a:lstStyle/>
        <a:p>
          <a:r>
            <a:rPr lang="en-GB" b="1">
              <a:latin typeface="Calibri"/>
              <a:ea typeface="+mn-ea"/>
              <a:cs typeface="+mn-cs"/>
            </a:rPr>
            <a:t>Competition</a:t>
          </a:r>
        </a:p>
      </dgm:t>
    </dgm:pt>
    <dgm:pt modelId="{8288A3DB-CA26-4FA5-86B4-E0C0069B2967}" type="parTrans" cxnId="{DFB4B21B-FB0C-46A1-B17D-484B08317EC0}">
      <dgm:prSet/>
      <dgm:spPr>
        <a:xfrm rot="10028571">
          <a:off x="2326902" y="2575405"/>
          <a:ext cx="593947" cy="30608"/>
        </a:xfrm>
      </dgm:spPr>
      <dgm:t>
        <a:bodyPr/>
        <a:lstStyle/>
        <a:p>
          <a:endParaRPr lang="en-GB">
            <a:latin typeface="Calibri"/>
            <a:ea typeface="+mn-ea"/>
            <a:cs typeface="+mn-cs"/>
          </a:endParaRPr>
        </a:p>
      </dgm:t>
    </dgm:pt>
    <dgm:pt modelId="{497A4FE9-B6A9-4334-B70D-67F3B29AF819}" type="sibTrans" cxnId="{DFB4B21B-FB0C-46A1-B17D-484B08317EC0}">
      <dgm:prSet/>
      <dgm:spPr/>
      <dgm:t>
        <a:bodyPr/>
        <a:lstStyle/>
        <a:p>
          <a:endParaRPr lang="en-GB"/>
        </a:p>
      </dgm:t>
    </dgm:pt>
    <dgm:pt modelId="{342CA086-2D03-4273-980E-5AC9336B8958}" type="pres">
      <dgm:prSet presAssocID="{B7D456F9-A9B7-434D-92D9-92A83E8CEA3E}" presName="cycle" presStyleCnt="0">
        <dgm:presLayoutVars>
          <dgm:chMax val="1"/>
          <dgm:dir/>
          <dgm:animLvl val="ctr"/>
          <dgm:resizeHandles val="exact"/>
        </dgm:presLayoutVars>
      </dgm:prSet>
      <dgm:spPr/>
    </dgm:pt>
    <dgm:pt modelId="{138FB353-1FD6-4C93-B633-7BD8D0CB0E52}" type="pres">
      <dgm:prSet presAssocID="{DDE8553B-2908-4C54-9488-6B2374D3CB3B}" presName="centerShape" presStyleLbl="node0" presStyleIdx="0" presStyleCnt="1"/>
      <dgm:spPr>
        <a:prstGeom prst="ellipse">
          <a:avLst/>
        </a:prstGeom>
      </dgm:spPr>
    </dgm:pt>
    <dgm:pt modelId="{CCFEC81A-2B17-41D2-BAC8-2DD4577817A0}" type="pres">
      <dgm:prSet presAssocID="{13B14FB3-F049-4F7E-837D-76DA89322F35}" presName="Name9" presStyleLbl="parChTrans1D2" presStyleIdx="0" presStyleCnt="7"/>
      <dgm:spPr>
        <a:custGeom>
          <a:avLst/>
          <a:gdLst/>
          <a:ahLst/>
          <a:cxnLst/>
          <a:rect l="0" t="0" r="0" b="0"/>
          <a:pathLst>
            <a:path>
              <a:moveTo>
                <a:pt x="0" y="15304"/>
              </a:moveTo>
              <a:lnTo>
                <a:pt x="593947" y="15304"/>
              </a:lnTo>
            </a:path>
          </a:pathLst>
        </a:custGeom>
      </dgm:spPr>
    </dgm:pt>
    <dgm:pt modelId="{AAD0B17F-1634-4DA9-8893-31B19DDC84D9}" type="pres">
      <dgm:prSet presAssocID="{13B14FB3-F049-4F7E-837D-76DA89322F35}" presName="connTx" presStyleLbl="parChTrans1D2" presStyleIdx="0" presStyleCnt="7"/>
      <dgm:spPr/>
    </dgm:pt>
    <dgm:pt modelId="{BCB82334-3259-4AF7-9EAD-48157FFA6A8A}" type="pres">
      <dgm:prSet presAssocID="{496C1420-8533-40F5-903E-5684E257D7D6}" presName="node" presStyleLbl="node1" presStyleIdx="0" presStyleCnt="7">
        <dgm:presLayoutVars>
          <dgm:bulletEnabled val="1"/>
        </dgm:presLayoutVars>
      </dgm:prSet>
      <dgm:spPr>
        <a:prstGeom prst="ellipse">
          <a:avLst/>
        </a:prstGeom>
      </dgm:spPr>
    </dgm:pt>
    <dgm:pt modelId="{552F5C7C-2C56-44C9-950B-6DC9BCA642AA}" type="pres">
      <dgm:prSet presAssocID="{F68C93B4-6F7C-44EA-9500-D46CBE777371}" presName="Name9" presStyleLbl="parChTrans1D2" presStyleIdx="1" presStyleCnt="7"/>
      <dgm:spPr>
        <a:custGeom>
          <a:avLst/>
          <a:gdLst/>
          <a:ahLst/>
          <a:cxnLst/>
          <a:rect l="0" t="0" r="0" b="0"/>
          <a:pathLst>
            <a:path>
              <a:moveTo>
                <a:pt x="0" y="15304"/>
              </a:moveTo>
              <a:lnTo>
                <a:pt x="593947" y="15304"/>
              </a:lnTo>
            </a:path>
          </a:pathLst>
        </a:custGeom>
      </dgm:spPr>
    </dgm:pt>
    <dgm:pt modelId="{59EB44AF-897E-4D4B-97B8-292B57E49FFE}" type="pres">
      <dgm:prSet presAssocID="{F68C93B4-6F7C-44EA-9500-D46CBE777371}" presName="connTx" presStyleLbl="parChTrans1D2" presStyleIdx="1" presStyleCnt="7"/>
      <dgm:spPr/>
    </dgm:pt>
    <dgm:pt modelId="{9AD62B71-5513-4C6E-AB17-EA7E2FCE99EE}" type="pres">
      <dgm:prSet presAssocID="{B1387874-EA0D-4E4A-8D1A-9A72AEC21D9E}" presName="node" presStyleLbl="node1" presStyleIdx="1" presStyleCnt="7">
        <dgm:presLayoutVars>
          <dgm:bulletEnabled val="1"/>
        </dgm:presLayoutVars>
      </dgm:prSet>
      <dgm:spPr>
        <a:prstGeom prst="ellipse">
          <a:avLst/>
        </a:prstGeom>
      </dgm:spPr>
    </dgm:pt>
    <dgm:pt modelId="{DD9A1581-18CA-4D28-8296-3D1F5A163665}" type="pres">
      <dgm:prSet presAssocID="{DB75852B-F19A-42E9-B775-8392A594EC21}" presName="Name9" presStyleLbl="parChTrans1D2" presStyleIdx="2" presStyleCnt="7"/>
      <dgm:spPr>
        <a:custGeom>
          <a:avLst/>
          <a:gdLst/>
          <a:ahLst/>
          <a:cxnLst/>
          <a:rect l="0" t="0" r="0" b="0"/>
          <a:pathLst>
            <a:path>
              <a:moveTo>
                <a:pt x="0" y="15304"/>
              </a:moveTo>
              <a:lnTo>
                <a:pt x="593947" y="15304"/>
              </a:lnTo>
            </a:path>
          </a:pathLst>
        </a:custGeom>
      </dgm:spPr>
    </dgm:pt>
    <dgm:pt modelId="{F1FE0CBE-441F-410C-9927-E9E8493E62BB}" type="pres">
      <dgm:prSet presAssocID="{DB75852B-F19A-42E9-B775-8392A594EC21}" presName="connTx" presStyleLbl="parChTrans1D2" presStyleIdx="2" presStyleCnt="7"/>
      <dgm:spPr/>
    </dgm:pt>
    <dgm:pt modelId="{BB2308BD-D444-42D1-801E-00A8FF6EB193}" type="pres">
      <dgm:prSet presAssocID="{CBE71042-9B06-4CAF-B8F3-CB81B5B879E6}" presName="node" presStyleLbl="node1" presStyleIdx="2" presStyleCnt="7">
        <dgm:presLayoutVars>
          <dgm:bulletEnabled val="1"/>
        </dgm:presLayoutVars>
      </dgm:prSet>
      <dgm:spPr>
        <a:prstGeom prst="ellipse">
          <a:avLst/>
        </a:prstGeom>
      </dgm:spPr>
    </dgm:pt>
    <dgm:pt modelId="{7BA3F471-16A9-4EF0-BAA3-4AF82C3CCA72}" type="pres">
      <dgm:prSet presAssocID="{A9D6A532-89F2-4E2E-9068-5B5D65666632}" presName="Name9" presStyleLbl="parChTrans1D2" presStyleIdx="3" presStyleCnt="7"/>
      <dgm:spPr>
        <a:custGeom>
          <a:avLst/>
          <a:gdLst/>
          <a:ahLst/>
          <a:cxnLst/>
          <a:rect l="0" t="0" r="0" b="0"/>
          <a:pathLst>
            <a:path>
              <a:moveTo>
                <a:pt x="0" y="15304"/>
              </a:moveTo>
              <a:lnTo>
                <a:pt x="593947" y="15304"/>
              </a:lnTo>
            </a:path>
          </a:pathLst>
        </a:custGeom>
      </dgm:spPr>
    </dgm:pt>
    <dgm:pt modelId="{BBB4A3FA-C28A-481D-9EF1-5836877C6340}" type="pres">
      <dgm:prSet presAssocID="{A9D6A532-89F2-4E2E-9068-5B5D65666632}" presName="connTx" presStyleLbl="parChTrans1D2" presStyleIdx="3" presStyleCnt="7"/>
      <dgm:spPr/>
    </dgm:pt>
    <dgm:pt modelId="{96855358-AE2E-4568-81CB-56D932EDED85}" type="pres">
      <dgm:prSet presAssocID="{AF253E54-35B8-4CEA-B035-BED22E5A3490}" presName="node" presStyleLbl="node1" presStyleIdx="3" presStyleCnt="7">
        <dgm:presLayoutVars>
          <dgm:bulletEnabled val="1"/>
        </dgm:presLayoutVars>
      </dgm:prSet>
      <dgm:spPr>
        <a:prstGeom prst="ellipse">
          <a:avLst/>
        </a:prstGeom>
      </dgm:spPr>
    </dgm:pt>
    <dgm:pt modelId="{1BB05254-2D22-47C7-856E-BA68862441F6}" type="pres">
      <dgm:prSet presAssocID="{C48661DC-7102-4D23-A4D1-744F6309A477}" presName="Name9" presStyleLbl="parChTrans1D2" presStyleIdx="4" presStyleCnt="7"/>
      <dgm:spPr>
        <a:custGeom>
          <a:avLst/>
          <a:gdLst/>
          <a:ahLst/>
          <a:cxnLst/>
          <a:rect l="0" t="0" r="0" b="0"/>
          <a:pathLst>
            <a:path>
              <a:moveTo>
                <a:pt x="0" y="15304"/>
              </a:moveTo>
              <a:lnTo>
                <a:pt x="593947" y="15304"/>
              </a:lnTo>
            </a:path>
          </a:pathLst>
        </a:custGeom>
      </dgm:spPr>
    </dgm:pt>
    <dgm:pt modelId="{A346D3EB-B865-4D49-B280-ED2CD3A025D8}" type="pres">
      <dgm:prSet presAssocID="{C48661DC-7102-4D23-A4D1-744F6309A477}" presName="connTx" presStyleLbl="parChTrans1D2" presStyleIdx="4" presStyleCnt="7"/>
      <dgm:spPr/>
    </dgm:pt>
    <dgm:pt modelId="{41BBDA19-53A7-4DC2-82D6-6B7AC0BC70D9}" type="pres">
      <dgm:prSet presAssocID="{CEF662A0-72B8-4E2D-9F20-4CD38436D316}" presName="node" presStyleLbl="node1" presStyleIdx="4" presStyleCnt="7">
        <dgm:presLayoutVars>
          <dgm:bulletEnabled val="1"/>
        </dgm:presLayoutVars>
      </dgm:prSet>
      <dgm:spPr>
        <a:prstGeom prst="ellipse">
          <a:avLst/>
        </a:prstGeom>
      </dgm:spPr>
    </dgm:pt>
    <dgm:pt modelId="{6D16CF09-4CCE-4247-B707-8B5DB049205C}" type="pres">
      <dgm:prSet presAssocID="{8288A3DB-CA26-4FA5-86B4-E0C0069B2967}" presName="Name9" presStyleLbl="parChTrans1D2" presStyleIdx="5" presStyleCnt="7"/>
      <dgm:spPr>
        <a:custGeom>
          <a:avLst/>
          <a:gdLst/>
          <a:ahLst/>
          <a:cxnLst/>
          <a:rect l="0" t="0" r="0" b="0"/>
          <a:pathLst>
            <a:path>
              <a:moveTo>
                <a:pt x="0" y="15304"/>
              </a:moveTo>
              <a:lnTo>
                <a:pt x="593947" y="15304"/>
              </a:lnTo>
            </a:path>
          </a:pathLst>
        </a:custGeom>
      </dgm:spPr>
    </dgm:pt>
    <dgm:pt modelId="{6B6889B2-E47E-4234-A457-A4B7E30689A7}" type="pres">
      <dgm:prSet presAssocID="{8288A3DB-CA26-4FA5-86B4-E0C0069B2967}" presName="connTx" presStyleLbl="parChTrans1D2" presStyleIdx="5" presStyleCnt="7"/>
      <dgm:spPr/>
    </dgm:pt>
    <dgm:pt modelId="{4A676690-F7A6-4708-B68A-D883BE2FA6FE}" type="pres">
      <dgm:prSet presAssocID="{3A74D453-F353-4006-9193-7276F1B4A546}" presName="node" presStyleLbl="node1" presStyleIdx="5" presStyleCnt="7">
        <dgm:presLayoutVars>
          <dgm:bulletEnabled val="1"/>
        </dgm:presLayoutVars>
      </dgm:prSet>
      <dgm:spPr>
        <a:prstGeom prst="ellipse">
          <a:avLst/>
        </a:prstGeom>
      </dgm:spPr>
    </dgm:pt>
    <dgm:pt modelId="{567F0CE4-95E0-486F-AFCB-A9610E2745AB}" type="pres">
      <dgm:prSet presAssocID="{4F9AE21D-A85B-4D24-9DD8-46EFF1B5D9EC}" presName="Name9" presStyleLbl="parChTrans1D2" presStyleIdx="6" presStyleCnt="7"/>
      <dgm:spPr>
        <a:custGeom>
          <a:avLst/>
          <a:gdLst/>
          <a:ahLst/>
          <a:cxnLst/>
          <a:rect l="0" t="0" r="0" b="0"/>
          <a:pathLst>
            <a:path>
              <a:moveTo>
                <a:pt x="0" y="15304"/>
              </a:moveTo>
              <a:lnTo>
                <a:pt x="593947" y="15304"/>
              </a:lnTo>
            </a:path>
          </a:pathLst>
        </a:custGeom>
      </dgm:spPr>
    </dgm:pt>
    <dgm:pt modelId="{6888A2A6-8ABD-4BCC-B548-0D7CBAD9E650}" type="pres">
      <dgm:prSet presAssocID="{4F9AE21D-A85B-4D24-9DD8-46EFF1B5D9EC}" presName="connTx" presStyleLbl="parChTrans1D2" presStyleIdx="6" presStyleCnt="7"/>
      <dgm:spPr/>
    </dgm:pt>
    <dgm:pt modelId="{7A4470F7-3F70-4D08-B083-7F0FC13A7BD8}" type="pres">
      <dgm:prSet presAssocID="{741B8CAB-9609-4E5F-8635-A14342EFA29B}" presName="node" presStyleLbl="node1" presStyleIdx="6" presStyleCnt="7">
        <dgm:presLayoutVars>
          <dgm:bulletEnabled val="1"/>
        </dgm:presLayoutVars>
      </dgm:prSet>
      <dgm:spPr>
        <a:prstGeom prst="ellipse">
          <a:avLst/>
        </a:prstGeom>
      </dgm:spPr>
    </dgm:pt>
  </dgm:ptLst>
  <dgm:cxnLst>
    <dgm:cxn modelId="{84CB1F05-D5EB-4780-8FBF-A6D24EF3B3E7}" type="presOf" srcId="{DB75852B-F19A-42E9-B775-8392A594EC21}" destId="{F1FE0CBE-441F-410C-9927-E9E8493E62BB}" srcOrd="1" destOrd="0" presId="urn:microsoft.com/office/officeart/2005/8/layout/radial1"/>
    <dgm:cxn modelId="{E9FECC0E-A442-49FA-980D-575801E5106E}" type="presOf" srcId="{CBE71042-9B06-4CAF-B8F3-CB81B5B879E6}" destId="{BB2308BD-D444-42D1-801E-00A8FF6EB193}" srcOrd="0" destOrd="0" presId="urn:microsoft.com/office/officeart/2005/8/layout/radial1"/>
    <dgm:cxn modelId="{0785440F-27FF-43F1-8304-CEC0F63EA6C4}" type="presOf" srcId="{DDE8553B-2908-4C54-9488-6B2374D3CB3B}" destId="{138FB353-1FD6-4C93-B633-7BD8D0CB0E52}" srcOrd="0" destOrd="0" presId="urn:microsoft.com/office/officeart/2005/8/layout/radial1"/>
    <dgm:cxn modelId="{33892B19-3FE5-4AE2-A1EE-63E63D709504}" type="presOf" srcId="{8288A3DB-CA26-4FA5-86B4-E0C0069B2967}" destId="{6B6889B2-E47E-4234-A457-A4B7E30689A7}" srcOrd="1" destOrd="0" presId="urn:microsoft.com/office/officeart/2005/8/layout/radial1"/>
    <dgm:cxn modelId="{346B491A-CDCC-48C9-A6C1-079E3A424C42}" type="presOf" srcId="{CEF662A0-72B8-4E2D-9F20-4CD38436D316}" destId="{41BBDA19-53A7-4DC2-82D6-6B7AC0BC70D9}" srcOrd="0" destOrd="0" presId="urn:microsoft.com/office/officeart/2005/8/layout/radial1"/>
    <dgm:cxn modelId="{DFB4B21B-FB0C-46A1-B17D-484B08317EC0}" srcId="{DDE8553B-2908-4C54-9488-6B2374D3CB3B}" destId="{3A74D453-F353-4006-9193-7276F1B4A546}" srcOrd="5" destOrd="0" parTransId="{8288A3DB-CA26-4FA5-86B4-E0C0069B2967}" sibTransId="{497A4FE9-B6A9-4334-B70D-67F3B29AF819}"/>
    <dgm:cxn modelId="{C1D7391E-7D16-48AC-AF35-A48DDC844CF1}" type="presOf" srcId="{4F9AE21D-A85B-4D24-9DD8-46EFF1B5D9EC}" destId="{567F0CE4-95E0-486F-AFCB-A9610E2745AB}" srcOrd="0" destOrd="0" presId="urn:microsoft.com/office/officeart/2005/8/layout/radial1"/>
    <dgm:cxn modelId="{1A5FEC20-54EA-40F8-A4C2-34D71353C8BD}" type="presOf" srcId="{A9D6A532-89F2-4E2E-9068-5B5D65666632}" destId="{BBB4A3FA-C28A-481D-9EF1-5836877C6340}" srcOrd="1" destOrd="0" presId="urn:microsoft.com/office/officeart/2005/8/layout/radial1"/>
    <dgm:cxn modelId="{18B5852E-3F67-4F09-8451-7A22AF397C68}" srcId="{DDE8553B-2908-4C54-9488-6B2374D3CB3B}" destId="{CBE71042-9B06-4CAF-B8F3-CB81B5B879E6}" srcOrd="2" destOrd="0" parTransId="{DB75852B-F19A-42E9-B775-8392A594EC21}" sibTransId="{11A5048C-4C80-430C-B305-6B32B3F72408}"/>
    <dgm:cxn modelId="{18F95639-4DC2-4B72-8FD3-88A0FEBCE719}" srcId="{DDE8553B-2908-4C54-9488-6B2374D3CB3B}" destId="{B1387874-EA0D-4E4A-8D1A-9A72AEC21D9E}" srcOrd="1" destOrd="0" parTransId="{F68C93B4-6F7C-44EA-9500-D46CBE777371}" sibTransId="{C653338A-F611-4DDA-97A5-BD2A77554D29}"/>
    <dgm:cxn modelId="{BC6A9740-4DC8-4554-83BF-92DCDB8AF16D}" type="presOf" srcId="{3A74D453-F353-4006-9193-7276F1B4A546}" destId="{4A676690-F7A6-4708-B68A-D883BE2FA6FE}" srcOrd="0" destOrd="0" presId="urn:microsoft.com/office/officeart/2005/8/layout/radial1"/>
    <dgm:cxn modelId="{9E1C9845-FDB5-452B-99A1-39AA5C8D188D}" type="presOf" srcId="{B1387874-EA0D-4E4A-8D1A-9A72AEC21D9E}" destId="{9AD62B71-5513-4C6E-AB17-EA7E2FCE99EE}" srcOrd="0" destOrd="0" presId="urn:microsoft.com/office/officeart/2005/8/layout/radial1"/>
    <dgm:cxn modelId="{BEAFD66A-71E3-4D18-9E8D-7A64B4FF8DA2}" srcId="{DDE8553B-2908-4C54-9488-6B2374D3CB3B}" destId="{496C1420-8533-40F5-903E-5684E257D7D6}" srcOrd="0" destOrd="0" parTransId="{13B14FB3-F049-4F7E-837D-76DA89322F35}" sibTransId="{22F6C788-1361-472E-9220-8C5AA510C5EC}"/>
    <dgm:cxn modelId="{CADBD64A-A83A-4E4B-A2B0-CAE3DABD2DCD}" type="presOf" srcId="{DB75852B-F19A-42E9-B775-8392A594EC21}" destId="{DD9A1581-18CA-4D28-8296-3D1F5A163665}" srcOrd="0" destOrd="0" presId="urn:microsoft.com/office/officeart/2005/8/layout/radial1"/>
    <dgm:cxn modelId="{C8DAA96D-62F9-4948-8BE6-F1D4A3CD732F}" type="presOf" srcId="{496C1420-8533-40F5-903E-5684E257D7D6}" destId="{BCB82334-3259-4AF7-9EAD-48157FFA6A8A}" srcOrd="0" destOrd="0" presId="urn:microsoft.com/office/officeart/2005/8/layout/radial1"/>
    <dgm:cxn modelId="{452CDD6D-FAC5-420D-ADBF-84C3804A4431}" type="presOf" srcId="{13B14FB3-F049-4F7E-837D-76DA89322F35}" destId="{AAD0B17F-1634-4DA9-8893-31B19DDC84D9}" srcOrd="1" destOrd="0" presId="urn:microsoft.com/office/officeart/2005/8/layout/radial1"/>
    <dgm:cxn modelId="{FF21868F-9F9F-4856-A9CE-F5A0EB010F16}" type="presOf" srcId="{F68C93B4-6F7C-44EA-9500-D46CBE777371}" destId="{59EB44AF-897E-4D4B-97B8-292B57E49FFE}" srcOrd="1" destOrd="0" presId="urn:microsoft.com/office/officeart/2005/8/layout/radial1"/>
    <dgm:cxn modelId="{0BA89D99-B530-4801-BA7E-0F904E13EECA}" type="presOf" srcId="{A9D6A532-89F2-4E2E-9068-5B5D65666632}" destId="{7BA3F471-16A9-4EF0-BAA3-4AF82C3CCA72}" srcOrd="0" destOrd="0" presId="urn:microsoft.com/office/officeart/2005/8/layout/radial1"/>
    <dgm:cxn modelId="{D3123A9E-854B-4760-A767-402E9704622B}" type="presOf" srcId="{4F9AE21D-A85B-4D24-9DD8-46EFF1B5D9EC}" destId="{6888A2A6-8ABD-4BCC-B548-0D7CBAD9E650}" srcOrd="1" destOrd="0" presId="urn:microsoft.com/office/officeart/2005/8/layout/radial1"/>
    <dgm:cxn modelId="{AF95D2A4-217B-4B13-8FB4-F0DDCEDBECED}" srcId="{DDE8553B-2908-4C54-9488-6B2374D3CB3B}" destId="{741B8CAB-9609-4E5F-8635-A14342EFA29B}" srcOrd="6" destOrd="0" parTransId="{4F9AE21D-A85B-4D24-9DD8-46EFF1B5D9EC}" sibTransId="{B75BD38D-AF76-4AF0-929E-CA587D5DE964}"/>
    <dgm:cxn modelId="{78C459A8-9BA3-4BE3-A12D-7191DB371192}" type="presOf" srcId="{8288A3DB-CA26-4FA5-86B4-E0C0069B2967}" destId="{6D16CF09-4CCE-4247-B707-8B5DB049205C}" srcOrd="0" destOrd="0" presId="urn:microsoft.com/office/officeart/2005/8/layout/radial1"/>
    <dgm:cxn modelId="{23701AAD-58A2-4265-946C-39B2C98A1BDB}" srcId="{B7D456F9-A9B7-434D-92D9-92A83E8CEA3E}" destId="{DDE8553B-2908-4C54-9488-6B2374D3CB3B}" srcOrd="0" destOrd="0" parTransId="{99151452-34D4-48FC-8343-926748BEC179}" sibTransId="{514CE34D-B009-410E-977D-414A415147DA}"/>
    <dgm:cxn modelId="{1CAF66B6-A963-4192-B50A-1A6B1C4F2BEE}" type="presOf" srcId="{741B8CAB-9609-4E5F-8635-A14342EFA29B}" destId="{7A4470F7-3F70-4D08-B083-7F0FC13A7BD8}" srcOrd="0" destOrd="0" presId="urn:microsoft.com/office/officeart/2005/8/layout/radial1"/>
    <dgm:cxn modelId="{A5A012CD-9808-4A2A-ACE4-FFBAE12CFF4F}" type="presOf" srcId="{F68C93B4-6F7C-44EA-9500-D46CBE777371}" destId="{552F5C7C-2C56-44C9-950B-6DC9BCA642AA}" srcOrd="0" destOrd="0" presId="urn:microsoft.com/office/officeart/2005/8/layout/radial1"/>
    <dgm:cxn modelId="{67DC5CCE-6E42-458C-9EEA-BDD064443F49}" srcId="{DDE8553B-2908-4C54-9488-6B2374D3CB3B}" destId="{AF253E54-35B8-4CEA-B035-BED22E5A3490}" srcOrd="3" destOrd="0" parTransId="{A9D6A532-89F2-4E2E-9068-5B5D65666632}" sibTransId="{C6673280-E0A1-4935-A872-85660D37156B}"/>
    <dgm:cxn modelId="{567C1DD3-95F1-4EF2-ABCE-58188C76D0B2}" type="presOf" srcId="{AF253E54-35B8-4CEA-B035-BED22E5A3490}" destId="{96855358-AE2E-4568-81CB-56D932EDED85}" srcOrd="0" destOrd="0" presId="urn:microsoft.com/office/officeart/2005/8/layout/radial1"/>
    <dgm:cxn modelId="{157749DA-145E-46F3-97FD-A56DB706F069}" type="presOf" srcId="{B7D456F9-A9B7-434D-92D9-92A83E8CEA3E}" destId="{342CA086-2D03-4273-980E-5AC9336B8958}" srcOrd="0" destOrd="0" presId="urn:microsoft.com/office/officeart/2005/8/layout/radial1"/>
    <dgm:cxn modelId="{A71E3BE7-D8DC-40A6-AB18-39195D979256}" type="presOf" srcId="{C48661DC-7102-4D23-A4D1-744F6309A477}" destId="{A346D3EB-B865-4D49-B280-ED2CD3A025D8}" srcOrd="1" destOrd="0" presId="urn:microsoft.com/office/officeart/2005/8/layout/radial1"/>
    <dgm:cxn modelId="{FE0EAEEE-41EC-4C38-B9B7-34874B730B61}" srcId="{DDE8553B-2908-4C54-9488-6B2374D3CB3B}" destId="{CEF662A0-72B8-4E2D-9F20-4CD38436D316}" srcOrd="4" destOrd="0" parTransId="{C48661DC-7102-4D23-A4D1-744F6309A477}" sibTransId="{47802189-CBDD-4984-A838-626EF318EC75}"/>
    <dgm:cxn modelId="{5A9644F5-90C2-4ED9-8F27-BFAEBDD86B61}" type="presOf" srcId="{13B14FB3-F049-4F7E-837D-76DA89322F35}" destId="{CCFEC81A-2B17-41D2-BAC8-2DD4577817A0}" srcOrd="0" destOrd="0" presId="urn:microsoft.com/office/officeart/2005/8/layout/radial1"/>
    <dgm:cxn modelId="{DC6B68FA-ED51-4601-B930-4171329B4751}" type="presOf" srcId="{C48661DC-7102-4D23-A4D1-744F6309A477}" destId="{1BB05254-2D22-47C7-856E-BA68862441F6}" srcOrd="0" destOrd="0" presId="urn:microsoft.com/office/officeart/2005/8/layout/radial1"/>
    <dgm:cxn modelId="{3E4A4FBB-5CC2-4AFE-853E-C389AF17DB38}" type="presParOf" srcId="{342CA086-2D03-4273-980E-5AC9336B8958}" destId="{138FB353-1FD6-4C93-B633-7BD8D0CB0E52}" srcOrd="0" destOrd="0" presId="urn:microsoft.com/office/officeart/2005/8/layout/radial1"/>
    <dgm:cxn modelId="{BC506FD3-C177-48A3-BF31-693202322269}" type="presParOf" srcId="{342CA086-2D03-4273-980E-5AC9336B8958}" destId="{CCFEC81A-2B17-41D2-BAC8-2DD4577817A0}" srcOrd="1" destOrd="0" presId="urn:microsoft.com/office/officeart/2005/8/layout/radial1"/>
    <dgm:cxn modelId="{928EC2AA-1758-4884-B198-76E9A0309336}" type="presParOf" srcId="{CCFEC81A-2B17-41D2-BAC8-2DD4577817A0}" destId="{AAD0B17F-1634-4DA9-8893-31B19DDC84D9}" srcOrd="0" destOrd="0" presId="urn:microsoft.com/office/officeart/2005/8/layout/radial1"/>
    <dgm:cxn modelId="{605E3D35-2C1C-47A9-86EC-D17756E9D26F}" type="presParOf" srcId="{342CA086-2D03-4273-980E-5AC9336B8958}" destId="{BCB82334-3259-4AF7-9EAD-48157FFA6A8A}" srcOrd="2" destOrd="0" presId="urn:microsoft.com/office/officeart/2005/8/layout/radial1"/>
    <dgm:cxn modelId="{3392DCA8-E8DA-4338-AF00-76133C854216}" type="presParOf" srcId="{342CA086-2D03-4273-980E-5AC9336B8958}" destId="{552F5C7C-2C56-44C9-950B-6DC9BCA642AA}" srcOrd="3" destOrd="0" presId="urn:microsoft.com/office/officeart/2005/8/layout/radial1"/>
    <dgm:cxn modelId="{45B3B1AF-9484-40AA-BC22-6ADAF762FA35}" type="presParOf" srcId="{552F5C7C-2C56-44C9-950B-6DC9BCA642AA}" destId="{59EB44AF-897E-4D4B-97B8-292B57E49FFE}" srcOrd="0" destOrd="0" presId="urn:microsoft.com/office/officeart/2005/8/layout/radial1"/>
    <dgm:cxn modelId="{226854EE-6CE6-435E-B9ED-8061ECE2B0F1}" type="presParOf" srcId="{342CA086-2D03-4273-980E-5AC9336B8958}" destId="{9AD62B71-5513-4C6E-AB17-EA7E2FCE99EE}" srcOrd="4" destOrd="0" presId="urn:microsoft.com/office/officeart/2005/8/layout/radial1"/>
    <dgm:cxn modelId="{4C504FD5-EC78-4331-BFE7-4B5035D12139}" type="presParOf" srcId="{342CA086-2D03-4273-980E-5AC9336B8958}" destId="{DD9A1581-18CA-4D28-8296-3D1F5A163665}" srcOrd="5" destOrd="0" presId="urn:microsoft.com/office/officeart/2005/8/layout/radial1"/>
    <dgm:cxn modelId="{86A44B59-92B3-47BA-A167-5AFA4C5236C0}" type="presParOf" srcId="{DD9A1581-18CA-4D28-8296-3D1F5A163665}" destId="{F1FE0CBE-441F-410C-9927-E9E8493E62BB}" srcOrd="0" destOrd="0" presId="urn:microsoft.com/office/officeart/2005/8/layout/radial1"/>
    <dgm:cxn modelId="{F363B766-0210-40DE-9926-3974B74BAD79}" type="presParOf" srcId="{342CA086-2D03-4273-980E-5AC9336B8958}" destId="{BB2308BD-D444-42D1-801E-00A8FF6EB193}" srcOrd="6" destOrd="0" presId="urn:microsoft.com/office/officeart/2005/8/layout/radial1"/>
    <dgm:cxn modelId="{40C60BE9-C5CF-47B8-AD28-F30205BC6C07}" type="presParOf" srcId="{342CA086-2D03-4273-980E-5AC9336B8958}" destId="{7BA3F471-16A9-4EF0-BAA3-4AF82C3CCA72}" srcOrd="7" destOrd="0" presId="urn:microsoft.com/office/officeart/2005/8/layout/radial1"/>
    <dgm:cxn modelId="{4B4565E4-0A8F-420E-B34A-839E8F549ECA}" type="presParOf" srcId="{7BA3F471-16A9-4EF0-BAA3-4AF82C3CCA72}" destId="{BBB4A3FA-C28A-481D-9EF1-5836877C6340}" srcOrd="0" destOrd="0" presId="urn:microsoft.com/office/officeart/2005/8/layout/radial1"/>
    <dgm:cxn modelId="{81BB92DC-693A-4702-A487-A048C04CFA21}" type="presParOf" srcId="{342CA086-2D03-4273-980E-5AC9336B8958}" destId="{96855358-AE2E-4568-81CB-56D932EDED85}" srcOrd="8" destOrd="0" presId="urn:microsoft.com/office/officeart/2005/8/layout/radial1"/>
    <dgm:cxn modelId="{E10819B0-764A-4507-AA5D-A43B6F4CDCAD}" type="presParOf" srcId="{342CA086-2D03-4273-980E-5AC9336B8958}" destId="{1BB05254-2D22-47C7-856E-BA68862441F6}" srcOrd="9" destOrd="0" presId="urn:microsoft.com/office/officeart/2005/8/layout/radial1"/>
    <dgm:cxn modelId="{15BCA06F-8F4B-4504-9329-159D74CCB309}" type="presParOf" srcId="{1BB05254-2D22-47C7-856E-BA68862441F6}" destId="{A346D3EB-B865-4D49-B280-ED2CD3A025D8}" srcOrd="0" destOrd="0" presId="urn:microsoft.com/office/officeart/2005/8/layout/radial1"/>
    <dgm:cxn modelId="{8D1CB9C4-5474-43AE-AE9C-D67A772D84C0}" type="presParOf" srcId="{342CA086-2D03-4273-980E-5AC9336B8958}" destId="{41BBDA19-53A7-4DC2-82D6-6B7AC0BC70D9}" srcOrd="10" destOrd="0" presId="urn:microsoft.com/office/officeart/2005/8/layout/radial1"/>
    <dgm:cxn modelId="{B61A1939-3582-439A-9D8B-405102925414}" type="presParOf" srcId="{342CA086-2D03-4273-980E-5AC9336B8958}" destId="{6D16CF09-4CCE-4247-B707-8B5DB049205C}" srcOrd="11" destOrd="0" presId="urn:microsoft.com/office/officeart/2005/8/layout/radial1"/>
    <dgm:cxn modelId="{9DE2CB0F-5891-4549-8EC1-7C287E1A82E1}" type="presParOf" srcId="{6D16CF09-4CCE-4247-B707-8B5DB049205C}" destId="{6B6889B2-E47E-4234-A457-A4B7E30689A7}" srcOrd="0" destOrd="0" presId="urn:microsoft.com/office/officeart/2005/8/layout/radial1"/>
    <dgm:cxn modelId="{0A27C382-6CB8-43A1-89AE-BA02FDE5CB95}" type="presParOf" srcId="{342CA086-2D03-4273-980E-5AC9336B8958}" destId="{4A676690-F7A6-4708-B68A-D883BE2FA6FE}" srcOrd="12" destOrd="0" presId="urn:microsoft.com/office/officeart/2005/8/layout/radial1"/>
    <dgm:cxn modelId="{C3DF1AE6-9A38-4843-935D-3485C9B53826}" type="presParOf" srcId="{342CA086-2D03-4273-980E-5AC9336B8958}" destId="{567F0CE4-95E0-486F-AFCB-A9610E2745AB}" srcOrd="13" destOrd="0" presId="urn:microsoft.com/office/officeart/2005/8/layout/radial1"/>
    <dgm:cxn modelId="{BD879E3B-A8AB-4CAA-8CF0-1DF2E26F8AC2}" type="presParOf" srcId="{567F0CE4-95E0-486F-AFCB-A9610E2745AB}" destId="{6888A2A6-8ABD-4BCC-B548-0D7CBAD9E650}" srcOrd="0" destOrd="0" presId="urn:microsoft.com/office/officeart/2005/8/layout/radial1"/>
    <dgm:cxn modelId="{D6E10766-81CD-4543-8D27-A689ABBE87CE}" type="presParOf" srcId="{342CA086-2D03-4273-980E-5AC9336B8958}" destId="{7A4470F7-3F70-4D08-B083-7F0FC13A7BD8}" srcOrd="14" destOrd="0" presId="urn:microsoft.com/office/officeart/2005/8/layout/radial1"/>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7272E-F1D7-4810-A19E-7B3FDAB350C3}">
      <dsp:nvSpPr>
        <dsp:cNvPr id="0" name=""/>
        <dsp:cNvSpPr/>
      </dsp:nvSpPr>
      <dsp:spPr>
        <a:xfrm>
          <a:off x="824" y="0"/>
          <a:ext cx="3339256" cy="331081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29844" tIns="0" rIns="329844" bIns="330200" numCol="1" spcCol="1270" anchor="t" anchorCtr="0">
          <a:noAutofit/>
        </a:bodyPr>
        <a:lstStyle/>
        <a:p>
          <a:pPr marL="0" lvl="0" indent="0" algn="l" defTabSz="1022350">
            <a:lnSpc>
              <a:spcPct val="90000"/>
            </a:lnSpc>
            <a:spcBef>
              <a:spcPct val="0"/>
            </a:spcBef>
            <a:spcAft>
              <a:spcPct val="35000"/>
            </a:spcAft>
            <a:buNone/>
          </a:pPr>
          <a:r>
            <a:rPr lang="en-US" sz="2300" kern="1200"/>
            <a:t>Explain the meaning of product orientation with an example </a:t>
          </a:r>
        </a:p>
      </dsp:txBody>
      <dsp:txXfrm>
        <a:off x="824" y="1324326"/>
        <a:ext cx="3339256" cy="1986489"/>
      </dsp:txXfrm>
    </dsp:sp>
    <dsp:sp modelId="{F0F62324-61F2-4607-AE75-2001E102551D}">
      <dsp:nvSpPr>
        <dsp:cNvPr id="0" name=""/>
        <dsp:cNvSpPr/>
      </dsp:nvSpPr>
      <dsp:spPr>
        <a:xfrm>
          <a:off x="824" y="0"/>
          <a:ext cx="3339256" cy="1324326"/>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9844" tIns="165100" rIns="32984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4" y="0"/>
        <a:ext cx="3339256" cy="1324326"/>
      </dsp:txXfrm>
    </dsp:sp>
    <dsp:sp modelId="{92F99346-40F2-4B71-AD53-8E5C90E32B54}">
      <dsp:nvSpPr>
        <dsp:cNvPr id="0" name=""/>
        <dsp:cNvSpPr/>
      </dsp:nvSpPr>
      <dsp:spPr>
        <a:xfrm>
          <a:off x="3607221" y="0"/>
          <a:ext cx="3339256" cy="3310816"/>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29844" tIns="0" rIns="329844" bIns="330200" numCol="1" spcCol="1270" anchor="t" anchorCtr="0">
          <a:noAutofit/>
        </a:bodyPr>
        <a:lstStyle/>
        <a:p>
          <a:pPr marL="0" lvl="0" indent="0" algn="l" defTabSz="1022350">
            <a:lnSpc>
              <a:spcPct val="90000"/>
            </a:lnSpc>
            <a:spcBef>
              <a:spcPct val="0"/>
            </a:spcBef>
            <a:spcAft>
              <a:spcPct val="35000"/>
            </a:spcAft>
            <a:buNone/>
          </a:pPr>
          <a:r>
            <a:rPr lang="en-US" sz="2300" kern="1200"/>
            <a:t>Explain the meaning of market orientation with an example </a:t>
          </a:r>
        </a:p>
      </dsp:txBody>
      <dsp:txXfrm>
        <a:off x="3607221" y="1324326"/>
        <a:ext cx="3339256" cy="1986489"/>
      </dsp:txXfrm>
    </dsp:sp>
    <dsp:sp modelId="{155E0A70-E3AE-40AF-ACC6-BDE8BFA10772}">
      <dsp:nvSpPr>
        <dsp:cNvPr id="0" name=""/>
        <dsp:cNvSpPr/>
      </dsp:nvSpPr>
      <dsp:spPr>
        <a:xfrm>
          <a:off x="3607221" y="0"/>
          <a:ext cx="3339256" cy="1324326"/>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9844" tIns="165100" rIns="32984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607221" y="0"/>
        <a:ext cx="3339256" cy="1324326"/>
      </dsp:txXfrm>
    </dsp:sp>
    <dsp:sp modelId="{38D6E27B-9DC5-40C7-AC50-3E129C20A402}">
      <dsp:nvSpPr>
        <dsp:cNvPr id="0" name=""/>
        <dsp:cNvSpPr/>
      </dsp:nvSpPr>
      <dsp:spPr>
        <a:xfrm>
          <a:off x="7213618" y="0"/>
          <a:ext cx="3339256" cy="331081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29844" tIns="0" rIns="329844" bIns="330200" numCol="1" spcCol="1270" anchor="t" anchorCtr="0">
          <a:noAutofit/>
        </a:bodyPr>
        <a:lstStyle/>
        <a:p>
          <a:pPr marL="0" lvl="0" indent="0" algn="l" defTabSz="1022350">
            <a:lnSpc>
              <a:spcPct val="90000"/>
            </a:lnSpc>
            <a:spcBef>
              <a:spcPct val="0"/>
            </a:spcBef>
            <a:spcAft>
              <a:spcPct val="35000"/>
            </a:spcAft>
            <a:buNone/>
          </a:pPr>
          <a:r>
            <a:rPr lang="en-US" sz="2300" kern="1200"/>
            <a:t>List three ways a government can intervene to support the domestic economy </a:t>
          </a:r>
        </a:p>
      </dsp:txBody>
      <dsp:txXfrm>
        <a:off x="7213618" y="1324326"/>
        <a:ext cx="3339256" cy="1986489"/>
      </dsp:txXfrm>
    </dsp:sp>
    <dsp:sp modelId="{7B97D5F0-B761-448A-BC45-344CD8256BB3}">
      <dsp:nvSpPr>
        <dsp:cNvPr id="0" name=""/>
        <dsp:cNvSpPr/>
      </dsp:nvSpPr>
      <dsp:spPr>
        <a:xfrm>
          <a:off x="7213618" y="0"/>
          <a:ext cx="3339256" cy="1324326"/>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29844" tIns="165100" rIns="32984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213618" y="0"/>
        <a:ext cx="3339256" cy="1324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28594-20EA-4EBB-8A46-8FE94F6A729A}">
      <dsp:nvSpPr>
        <dsp:cNvPr id="0" name=""/>
        <dsp:cNvSpPr/>
      </dsp:nvSpPr>
      <dsp:spPr>
        <a:xfrm>
          <a:off x="0" y="79715"/>
          <a:ext cx="626364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Firms will have different methods of deciding what price to charge and how much to produce</a:t>
          </a:r>
          <a:endParaRPr lang="en-US" sz="2300" kern="1200" dirty="0"/>
        </a:p>
      </dsp:txBody>
      <dsp:txXfrm>
        <a:off x="62808" y="142523"/>
        <a:ext cx="6138024" cy="1161018"/>
      </dsp:txXfrm>
    </dsp:sp>
    <dsp:sp modelId="{779583F4-9CE3-4B18-8D78-1A958728350A}">
      <dsp:nvSpPr>
        <dsp:cNvPr id="0" name=""/>
        <dsp:cNvSpPr/>
      </dsp:nvSpPr>
      <dsp:spPr>
        <a:xfrm>
          <a:off x="0" y="1432589"/>
          <a:ext cx="6263640" cy="128663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Market research is likely to inform the firm</a:t>
          </a:r>
          <a:endParaRPr lang="en-US" sz="2300" kern="1200" dirty="0"/>
        </a:p>
      </dsp:txBody>
      <dsp:txXfrm>
        <a:off x="62808" y="1495397"/>
        <a:ext cx="6138024" cy="1161018"/>
      </dsp:txXfrm>
    </dsp:sp>
    <dsp:sp modelId="{73F02212-9744-4535-B9E9-BAB95732164A}">
      <dsp:nvSpPr>
        <dsp:cNvPr id="0" name=""/>
        <dsp:cNvSpPr/>
      </dsp:nvSpPr>
      <dsp:spPr>
        <a:xfrm>
          <a:off x="0" y="2785464"/>
          <a:ext cx="6263640" cy="128663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By testing the market firms will get an idea of what price they can charge</a:t>
          </a:r>
          <a:endParaRPr lang="en-US" sz="2300" kern="1200" dirty="0"/>
        </a:p>
      </dsp:txBody>
      <dsp:txXfrm>
        <a:off x="62808" y="2848272"/>
        <a:ext cx="6138024" cy="1161018"/>
      </dsp:txXfrm>
    </dsp:sp>
    <dsp:sp modelId="{AF9050B4-2DE2-4B9A-851A-960FA2311060}">
      <dsp:nvSpPr>
        <dsp:cNvPr id="0" name=""/>
        <dsp:cNvSpPr/>
      </dsp:nvSpPr>
      <dsp:spPr>
        <a:xfrm>
          <a:off x="0" y="4138338"/>
          <a:ext cx="6263640" cy="12866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Many firms are constrained in how much they can produce, particularly in the short run when it is difficult to change factor inputs</a:t>
          </a:r>
          <a:endParaRPr lang="en-US" sz="2300" kern="1200" dirty="0"/>
        </a:p>
      </dsp:txBody>
      <dsp:txXfrm>
        <a:off x="62808" y="4201146"/>
        <a:ext cx="6138024" cy="116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8DED-67B0-418B-A370-0B9005823816}">
      <dsp:nvSpPr>
        <dsp:cNvPr id="0" name=""/>
        <dsp:cNvSpPr/>
      </dsp:nvSpPr>
      <dsp:spPr>
        <a:xfrm>
          <a:off x="0" y="613793"/>
          <a:ext cx="6245265"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Identifying small, currently unsatisfied, gaps in the market</a:t>
          </a:r>
          <a:endParaRPr lang="en-US" sz="2600" kern="1200" dirty="0"/>
        </a:p>
      </dsp:txBody>
      <dsp:txXfrm>
        <a:off x="50489" y="664282"/>
        <a:ext cx="6144287" cy="933302"/>
      </dsp:txXfrm>
    </dsp:sp>
    <dsp:sp modelId="{E8E7EC2D-32F8-41A6-A5B4-C6CC9C7FB3C9}">
      <dsp:nvSpPr>
        <dsp:cNvPr id="0" name=""/>
        <dsp:cNvSpPr/>
      </dsp:nvSpPr>
      <dsp:spPr>
        <a:xfrm>
          <a:off x="0" y="1722953"/>
          <a:ext cx="6245265" cy="10342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The target market is well defined with distinct characteristics</a:t>
          </a:r>
          <a:endParaRPr lang="en-US" sz="2600" kern="1200" dirty="0"/>
        </a:p>
      </dsp:txBody>
      <dsp:txXfrm>
        <a:off x="50489" y="1773442"/>
        <a:ext cx="6144287" cy="933302"/>
      </dsp:txXfrm>
    </dsp:sp>
    <dsp:sp modelId="{CE15156C-52C6-47FF-A0E7-90964A138F9C}">
      <dsp:nvSpPr>
        <dsp:cNvPr id="0" name=""/>
        <dsp:cNvSpPr/>
      </dsp:nvSpPr>
      <dsp:spPr>
        <a:xfrm>
          <a:off x="0" y="2832113"/>
          <a:ext cx="6245265" cy="10342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Promotional activities will be targeted at just a small subsection of the whole market</a:t>
          </a:r>
          <a:endParaRPr lang="en-US" sz="2600" kern="1200" dirty="0"/>
        </a:p>
      </dsp:txBody>
      <dsp:txXfrm>
        <a:off x="50489" y="2882602"/>
        <a:ext cx="6144287" cy="933302"/>
      </dsp:txXfrm>
    </dsp:sp>
    <dsp:sp modelId="{277B0FD8-0E05-4B73-AFB6-65C1A97857F9}">
      <dsp:nvSpPr>
        <dsp:cNvPr id="0" name=""/>
        <dsp:cNvSpPr/>
      </dsp:nvSpPr>
      <dsp:spPr>
        <a:xfrm>
          <a:off x="0" y="3941273"/>
          <a:ext cx="6245265" cy="1034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Can often charge higher prices</a:t>
          </a:r>
          <a:endParaRPr lang="en-US" sz="2600" kern="1200" dirty="0"/>
        </a:p>
      </dsp:txBody>
      <dsp:txXfrm>
        <a:off x="50489" y="3991762"/>
        <a:ext cx="6144287" cy="933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18085-1608-4361-AC73-4B874AD2825E}">
      <dsp:nvSpPr>
        <dsp:cNvPr id="0" name=""/>
        <dsp:cNvSpPr/>
      </dsp:nvSpPr>
      <dsp:spPr>
        <a:xfrm>
          <a:off x="0" y="66053"/>
          <a:ext cx="6245265" cy="2683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A stable market is one where there are not major fluctuations in supply and demand resulting in a relatively consistent price of goods and services</a:t>
          </a:r>
          <a:endParaRPr lang="en-US" sz="3100" kern="1200" dirty="0"/>
        </a:p>
      </dsp:txBody>
      <dsp:txXfrm>
        <a:off x="131021" y="197074"/>
        <a:ext cx="5983223" cy="2421937"/>
      </dsp:txXfrm>
    </dsp:sp>
    <dsp:sp modelId="{79169B95-2078-4197-9075-352CCA352D07}">
      <dsp:nvSpPr>
        <dsp:cNvPr id="0" name=""/>
        <dsp:cNvSpPr/>
      </dsp:nvSpPr>
      <dsp:spPr>
        <a:xfrm>
          <a:off x="0" y="2839313"/>
          <a:ext cx="6245265" cy="26839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Exists when a market is operating at equilibrium</a:t>
          </a:r>
          <a:endParaRPr lang="en-US" sz="3100" kern="1200" dirty="0"/>
        </a:p>
      </dsp:txBody>
      <dsp:txXfrm>
        <a:off x="131021" y="2970334"/>
        <a:ext cx="5983223" cy="2421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1606-CDB6-4232-9295-4F438699F550}">
      <dsp:nvSpPr>
        <dsp:cNvPr id="0" name=""/>
        <dsp:cNvSpPr/>
      </dsp:nvSpPr>
      <dsp:spPr>
        <a:xfrm>
          <a:off x="1713" y="474237"/>
          <a:ext cx="1968985" cy="9844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Online retailing is the process of buying and selling goods and services over the internet</a:t>
          </a:r>
          <a:endParaRPr lang="en-US" sz="1400" kern="1200" dirty="0"/>
        </a:p>
      </dsp:txBody>
      <dsp:txXfrm>
        <a:off x="30548" y="503072"/>
        <a:ext cx="1911315" cy="926822"/>
      </dsp:txXfrm>
    </dsp:sp>
    <dsp:sp modelId="{B0F686FA-EE73-48B0-B2A9-CAD3ED5E6E97}">
      <dsp:nvSpPr>
        <dsp:cNvPr id="0" name=""/>
        <dsp:cNvSpPr/>
      </dsp:nvSpPr>
      <dsp:spPr>
        <a:xfrm>
          <a:off x="198611" y="1458730"/>
          <a:ext cx="196898" cy="738369"/>
        </a:xfrm>
        <a:custGeom>
          <a:avLst/>
          <a:gdLst/>
          <a:ahLst/>
          <a:cxnLst/>
          <a:rect l="0" t="0" r="0" b="0"/>
          <a:pathLst>
            <a:path>
              <a:moveTo>
                <a:pt x="0" y="0"/>
              </a:moveTo>
              <a:lnTo>
                <a:pt x="0" y="738369"/>
              </a:lnTo>
              <a:lnTo>
                <a:pt x="196898" y="7383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D977C-CE4E-4C03-A4B0-347F02D3AD62}">
      <dsp:nvSpPr>
        <dsp:cNvPr id="0" name=""/>
        <dsp:cNvSpPr/>
      </dsp:nvSpPr>
      <dsp:spPr>
        <a:xfrm>
          <a:off x="395510" y="1704853"/>
          <a:ext cx="1575188" cy="98449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t>Also known as e-commerce or e-tail</a:t>
          </a:r>
          <a:endParaRPr lang="en-US" sz="1900" kern="1200" dirty="0"/>
        </a:p>
      </dsp:txBody>
      <dsp:txXfrm>
        <a:off x="424345" y="1733688"/>
        <a:ext cx="1517518" cy="926822"/>
      </dsp:txXfrm>
    </dsp:sp>
    <dsp:sp modelId="{91CB4B3E-9127-4260-9D16-CC44E8785A60}">
      <dsp:nvSpPr>
        <dsp:cNvPr id="0" name=""/>
        <dsp:cNvSpPr/>
      </dsp:nvSpPr>
      <dsp:spPr>
        <a:xfrm>
          <a:off x="2462944" y="474237"/>
          <a:ext cx="1968985" cy="98449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Offers greater convenience to the consumer</a:t>
          </a:r>
          <a:endParaRPr lang="en-US" sz="1400" kern="1200" dirty="0"/>
        </a:p>
      </dsp:txBody>
      <dsp:txXfrm>
        <a:off x="2491779" y="503072"/>
        <a:ext cx="1911315" cy="926822"/>
      </dsp:txXfrm>
    </dsp:sp>
    <dsp:sp modelId="{EC64DE5F-41BE-4CD9-A56B-FF87670E3583}">
      <dsp:nvSpPr>
        <dsp:cNvPr id="0" name=""/>
        <dsp:cNvSpPr/>
      </dsp:nvSpPr>
      <dsp:spPr>
        <a:xfrm>
          <a:off x="2659843" y="1458730"/>
          <a:ext cx="196898" cy="738369"/>
        </a:xfrm>
        <a:custGeom>
          <a:avLst/>
          <a:gdLst/>
          <a:ahLst/>
          <a:cxnLst/>
          <a:rect l="0" t="0" r="0" b="0"/>
          <a:pathLst>
            <a:path>
              <a:moveTo>
                <a:pt x="0" y="0"/>
              </a:moveTo>
              <a:lnTo>
                <a:pt x="0" y="738369"/>
              </a:lnTo>
              <a:lnTo>
                <a:pt x="196898" y="7383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9592B8-4B0D-4278-957F-8307A5B58992}">
      <dsp:nvSpPr>
        <dsp:cNvPr id="0" name=""/>
        <dsp:cNvSpPr/>
      </dsp:nvSpPr>
      <dsp:spPr>
        <a:xfrm>
          <a:off x="2856741" y="1704853"/>
          <a:ext cx="1575188" cy="98449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t>Can shop 24/7</a:t>
          </a:r>
          <a:endParaRPr lang="en-US" sz="1900" kern="1200" dirty="0"/>
        </a:p>
      </dsp:txBody>
      <dsp:txXfrm>
        <a:off x="2885576" y="1733688"/>
        <a:ext cx="1517518" cy="926822"/>
      </dsp:txXfrm>
    </dsp:sp>
    <dsp:sp modelId="{91A8DD3D-C17B-4390-9E2B-070937DF17B3}">
      <dsp:nvSpPr>
        <dsp:cNvPr id="0" name=""/>
        <dsp:cNvSpPr/>
      </dsp:nvSpPr>
      <dsp:spPr>
        <a:xfrm>
          <a:off x="2659843" y="1458730"/>
          <a:ext cx="196898" cy="1968985"/>
        </a:xfrm>
        <a:custGeom>
          <a:avLst/>
          <a:gdLst/>
          <a:ahLst/>
          <a:cxnLst/>
          <a:rect l="0" t="0" r="0" b="0"/>
          <a:pathLst>
            <a:path>
              <a:moveTo>
                <a:pt x="0" y="0"/>
              </a:moveTo>
              <a:lnTo>
                <a:pt x="0" y="1968985"/>
              </a:lnTo>
              <a:lnTo>
                <a:pt x="196898" y="19689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0C9B7-03ED-41C8-8A57-5678C835938F}">
      <dsp:nvSpPr>
        <dsp:cNvPr id="0" name=""/>
        <dsp:cNvSpPr/>
      </dsp:nvSpPr>
      <dsp:spPr>
        <a:xfrm>
          <a:off x="2856741" y="2935469"/>
          <a:ext cx="1575188" cy="98449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t>Breaks down geographical barriers</a:t>
          </a:r>
          <a:endParaRPr lang="en-US" sz="1900" kern="1200" dirty="0"/>
        </a:p>
      </dsp:txBody>
      <dsp:txXfrm>
        <a:off x="2885576" y="2964304"/>
        <a:ext cx="1517518" cy="926822"/>
      </dsp:txXfrm>
    </dsp:sp>
    <dsp:sp modelId="{A3D58CC0-6F9A-4CD5-B5ED-76F6EAB1475A}">
      <dsp:nvSpPr>
        <dsp:cNvPr id="0" name=""/>
        <dsp:cNvSpPr/>
      </dsp:nvSpPr>
      <dsp:spPr>
        <a:xfrm>
          <a:off x="4924176" y="474237"/>
          <a:ext cx="1968985" cy="98449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Offers opportunities to businesses</a:t>
          </a:r>
          <a:endParaRPr lang="en-US" sz="1400" kern="1200" dirty="0"/>
        </a:p>
      </dsp:txBody>
      <dsp:txXfrm>
        <a:off x="4953011" y="503072"/>
        <a:ext cx="1911315" cy="926822"/>
      </dsp:txXfrm>
    </dsp:sp>
    <dsp:sp modelId="{19219CC3-105C-4758-B379-E03CBAE7C5E4}">
      <dsp:nvSpPr>
        <dsp:cNvPr id="0" name=""/>
        <dsp:cNvSpPr/>
      </dsp:nvSpPr>
      <dsp:spPr>
        <a:xfrm>
          <a:off x="5121075" y="1458730"/>
          <a:ext cx="196898" cy="738369"/>
        </a:xfrm>
        <a:custGeom>
          <a:avLst/>
          <a:gdLst/>
          <a:ahLst/>
          <a:cxnLst/>
          <a:rect l="0" t="0" r="0" b="0"/>
          <a:pathLst>
            <a:path>
              <a:moveTo>
                <a:pt x="0" y="0"/>
              </a:moveTo>
              <a:lnTo>
                <a:pt x="0" y="738369"/>
              </a:lnTo>
              <a:lnTo>
                <a:pt x="196898" y="7383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687054-0F30-44E0-9A8D-E64122FDD339}">
      <dsp:nvSpPr>
        <dsp:cNvPr id="0" name=""/>
        <dsp:cNvSpPr/>
      </dsp:nvSpPr>
      <dsp:spPr>
        <a:xfrm>
          <a:off x="5317973" y="1704853"/>
          <a:ext cx="1575188" cy="98449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t>Lower overhead costs</a:t>
          </a:r>
          <a:endParaRPr lang="en-US" sz="1900" kern="1200" dirty="0"/>
        </a:p>
      </dsp:txBody>
      <dsp:txXfrm>
        <a:off x="5346808" y="1733688"/>
        <a:ext cx="1517518" cy="926822"/>
      </dsp:txXfrm>
    </dsp:sp>
    <dsp:sp modelId="{BCB6EC08-C8D6-487E-A029-439EC1D1FE7D}">
      <dsp:nvSpPr>
        <dsp:cNvPr id="0" name=""/>
        <dsp:cNvSpPr/>
      </dsp:nvSpPr>
      <dsp:spPr>
        <a:xfrm>
          <a:off x="5121075" y="1458730"/>
          <a:ext cx="196898" cy="1968985"/>
        </a:xfrm>
        <a:custGeom>
          <a:avLst/>
          <a:gdLst/>
          <a:ahLst/>
          <a:cxnLst/>
          <a:rect l="0" t="0" r="0" b="0"/>
          <a:pathLst>
            <a:path>
              <a:moveTo>
                <a:pt x="0" y="0"/>
              </a:moveTo>
              <a:lnTo>
                <a:pt x="0" y="1968985"/>
              </a:lnTo>
              <a:lnTo>
                <a:pt x="196898" y="19689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8080F-3994-4BEC-91D0-8002FE4EFB0F}">
      <dsp:nvSpPr>
        <dsp:cNvPr id="0" name=""/>
        <dsp:cNvSpPr/>
      </dsp:nvSpPr>
      <dsp:spPr>
        <a:xfrm>
          <a:off x="5317973" y="2935469"/>
          <a:ext cx="1575188" cy="98449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t>Access to a wider market</a:t>
          </a:r>
          <a:endParaRPr lang="en-US" sz="1900" kern="1200" dirty="0"/>
        </a:p>
      </dsp:txBody>
      <dsp:txXfrm>
        <a:off x="5346808" y="2964304"/>
        <a:ext cx="1517518" cy="926822"/>
      </dsp:txXfrm>
    </dsp:sp>
    <dsp:sp modelId="{A591E78F-13A3-49DA-A9EE-2BE80F88D8D7}">
      <dsp:nvSpPr>
        <dsp:cNvPr id="0" name=""/>
        <dsp:cNvSpPr/>
      </dsp:nvSpPr>
      <dsp:spPr>
        <a:xfrm>
          <a:off x="7385408" y="474237"/>
          <a:ext cx="1968985" cy="98449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Maybe used as part of a multi-channel distribution strategy</a:t>
          </a:r>
          <a:endParaRPr lang="en-US" sz="1400" kern="1200" dirty="0"/>
        </a:p>
      </dsp:txBody>
      <dsp:txXfrm>
        <a:off x="7414243" y="503072"/>
        <a:ext cx="1911315" cy="926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B353-1FD6-4C93-B633-7BD8D0CB0E52}">
      <dsp:nvSpPr>
        <dsp:cNvPr id="0" name=""/>
        <dsp:cNvSpPr/>
      </dsp:nvSpPr>
      <dsp:spPr>
        <a:xfrm>
          <a:off x="2318821" y="1094483"/>
          <a:ext cx="728398" cy="72839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Calibri"/>
              <a:ea typeface="+mn-ea"/>
              <a:cs typeface="+mn-cs"/>
            </a:rPr>
            <a:t>Factors</a:t>
          </a:r>
        </a:p>
      </dsp:txBody>
      <dsp:txXfrm>
        <a:off x="2425492" y="1201154"/>
        <a:ext cx="515056" cy="515056"/>
      </dsp:txXfrm>
    </dsp:sp>
    <dsp:sp modelId="{CCFEC81A-2B17-41D2-BAC8-2DD4577817A0}">
      <dsp:nvSpPr>
        <dsp:cNvPr id="0" name=""/>
        <dsp:cNvSpPr/>
      </dsp:nvSpPr>
      <dsp:spPr>
        <a:xfrm rot="16200000">
          <a:off x="2500667" y="899913"/>
          <a:ext cx="364705" cy="24433"/>
        </a:xfrm>
        <a:custGeom>
          <a:avLst/>
          <a:gdLst/>
          <a:ahLst/>
          <a:cxnLst/>
          <a:rect l="0" t="0" r="0" b="0"/>
          <a:pathLst>
            <a:path>
              <a:moveTo>
                <a:pt x="0" y="15304"/>
              </a:moveTo>
              <a:lnTo>
                <a:pt x="593947" y="153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Calibri"/>
            <a:ea typeface="+mn-ea"/>
            <a:cs typeface="+mn-cs"/>
          </a:endParaRPr>
        </a:p>
      </dsp:txBody>
      <dsp:txXfrm>
        <a:off x="2673902" y="903013"/>
        <a:ext cx="18235" cy="18235"/>
      </dsp:txXfrm>
    </dsp:sp>
    <dsp:sp modelId="{BCB82334-3259-4AF7-9EAD-48157FFA6A8A}">
      <dsp:nvSpPr>
        <dsp:cNvPr id="0" name=""/>
        <dsp:cNvSpPr/>
      </dsp:nvSpPr>
      <dsp:spPr>
        <a:xfrm>
          <a:off x="2318821" y="1379"/>
          <a:ext cx="728398" cy="72839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a:latin typeface="Calibri"/>
              <a:ea typeface="+mn-ea"/>
              <a:cs typeface="+mn-cs"/>
            </a:rPr>
            <a:t>Demographics</a:t>
          </a:r>
        </a:p>
      </dsp:txBody>
      <dsp:txXfrm>
        <a:off x="2425492" y="108050"/>
        <a:ext cx="515056" cy="515056"/>
      </dsp:txXfrm>
    </dsp:sp>
    <dsp:sp modelId="{552F5C7C-2C56-44C9-950B-6DC9BCA642AA}">
      <dsp:nvSpPr>
        <dsp:cNvPr id="0" name=""/>
        <dsp:cNvSpPr/>
      </dsp:nvSpPr>
      <dsp:spPr>
        <a:xfrm rot="19285714">
          <a:off x="2927979" y="1105696"/>
          <a:ext cx="364705" cy="24433"/>
        </a:xfrm>
        <a:custGeom>
          <a:avLst/>
          <a:gdLst/>
          <a:ahLst/>
          <a:cxnLst/>
          <a:rect l="0" t="0" r="0" b="0"/>
          <a:pathLst>
            <a:path>
              <a:moveTo>
                <a:pt x="0" y="15304"/>
              </a:moveTo>
              <a:lnTo>
                <a:pt x="593947" y="153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Calibri"/>
            <a:ea typeface="+mn-ea"/>
            <a:cs typeface="+mn-cs"/>
          </a:endParaRPr>
        </a:p>
      </dsp:txBody>
      <dsp:txXfrm>
        <a:off x="3101214" y="1108795"/>
        <a:ext cx="18235" cy="18235"/>
      </dsp:txXfrm>
    </dsp:sp>
    <dsp:sp modelId="{9AD62B71-5513-4C6E-AB17-EA7E2FCE99EE}">
      <dsp:nvSpPr>
        <dsp:cNvPr id="0" name=""/>
        <dsp:cNvSpPr/>
      </dsp:nvSpPr>
      <dsp:spPr>
        <a:xfrm>
          <a:off x="3173444" y="412944"/>
          <a:ext cx="728398" cy="72839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a:latin typeface="Calibri"/>
              <a:ea typeface="+mn-ea"/>
              <a:cs typeface="+mn-cs"/>
            </a:rPr>
            <a:t>Economy</a:t>
          </a:r>
        </a:p>
      </dsp:txBody>
      <dsp:txXfrm>
        <a:off x="3280115" y="519615"/>
        <a:ext cx="515056" cy="515056"/>
      </dsp:txXfrm>
    </dsp:sp>
    <dsp:sp modelId="{DD9A1581-18CA-4D28-8296-3D1F5A163665}">
      <dsp:nvSpPr>
        <dsp:cNvPr id="0" name=""/>
        <dsp:cNvSpPr/>
      </dsp:nvSpPr>
      <dsp:spPr>
        <a:xfrm rot="771429">
          <a:off x="3033516" y="1568085"/>
          <a:ext cx="364705" cy="24433"/>
        </a:xfrm>
        <a:custGeom>
          <a:avLst/>
          <a:gdLst/>
          <a:ahLst/>
          <a:cxnLst/>
          <a:rect l="0" t="0" r="0" b="0"/>
          <a:pathLst>
            <a:path>
              <a:moveTo>
                <a:pt x="0" y="15304"/>
              </a:moveTo>
              <a:lnTo>
                <a:pt x="593947" y="153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Calibri"/>
            <a:ea typeface="+mn-ea"/>
            <a:cs typeface="+mn-cs"/>
          </a:endParaRPr>
        </a:p>
      </dsp:txBody>
      <dsp:txXfrm>
        <a:off x="3206751" y="1571184"/>
        <a:ext cx="18235" cy="18235"/>
      </dsp:txXfrm>
    </dsp:sp>
    <dsp:sp modelId="{BB2308BD-D444-42D1-801E-00A8FF6EB193}">
      <dsp:nvSpPr>
        <dsp:cNvPr id="0" name=""/>
        <dsp:cNvSpPr/>
      </dsp:nvSpPr>
      <dsp:spPr>
        <a:xfrm>
          <a:off x="3384518" y="1337722"/>
          <a:ext cx="728398" cy="72839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0" kern="1200">
              <a:latin typeface="Calibri"/>
              <a:ea typeface="+mn-ea"/>
              <a:cs typeface="+mn-cs"/>
            </a:rPr>
            <a:t>Social</a:t>
          </a:r>
        </a:p>
      </dsp:txBody>
      <dsp:txXfrm>
        <a:off x="3491189" y="1444393"/>
        <a:ext cx="515056" cy="515056"/>
      </dsp:txXfrm>
    </dsp:sp>
    <dsp:sp modelId="{7BA3F471-16A9-4EF0-BAA3-4AF82C3CCA72}">
      <dsp:nvSpPr>
        <dsp:cNvPr id="0" name=""/>
        <dsp:cNvSpPr/>
      </dsp:nvSpPr>
      <dsp:spPr>
        <a:xfrm rot="3857143">
          <a:off x="2737807" y="1938892"/>
          <a:ext cx="364705" cy="24433"/>
        </a:xfrm>
        <a:custGeom>
          <a:avLst/>
          <a:gdLst/>
          <a:ahLst/>
          <a:cxnLst/>
          <a:rect l="0" t="0" r="0" b="0"/>
          <a:pathLst>
            <a:path>
              <a:moveTo>
                <a:pt x="0" y="15304"/>
              </a:moveTo>
              <a:lnTo>
                <a:pt x="593947" y="153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Calibri"/>
            <a:ea typeface="+mn-ea"/>
            <a:cs typeface="+mn-cs"/>
          </a:endParaRPr>
        </a:p>
      </dsp:txBody>
      <dsp:txXfrm>
        <a:off x="2911042" y="1941991"/>
        <a:ext cx="18235" cy="18235"/>
      </dsp:txXfrm>
    </dsp:sp>
    <dsp:sp modelId="{96855358-AE2E-4568-81CB-56D932EDED85}">
      <dsp:nvSpPr>
        <dsp:cNvPr id="0" name=""/>
        <dsp:cNvSpPr/>
      </dsp:nvSpPr>
      <dsp:spPr>
        <a:xfrm>
          <a:off x="2793101" y="2079336"/>
          <a:ext cx="728398" cy="72839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a:latin typeface="Calibri"/>
              <a:ea typeface="+mn-ea"/>
              <a:cs typeface="+mn-cs"/>
            </a:rPr>
            <a:t>Ethics</a:t>
          </a:r>
        </a:p>
      </dsp:txBody>
      <dsp:txXfrm>
        <a:off x="2899772" y="2186007"/>
        <a:ext cx="515056" cy="515056"/>
      </dsp:txXfrm>
    </dsp:sp>
    <dsp:sp modelId="{1BB05254-2D22-47C7-856E-BA68862441F6}">
      <dsp:nvSpPr>
        <dsp:cNvPr id="0" name=""/>
        <dsp:cNvSpPr/>
      </dsp:nvSpPr>
      <dsp:spPr>
        <a:xfrm rot="6942857">
          <a:off x="2263527" y="1938892"/>
          <a:ext cx="364705" cy="24433"/>
        </a:xfrm>
        <a:custGeom>
          <a:avLst/>
          <a:gdLst/>
          <a:ahLst/>
          <a:cxnLst/>
          <a:rect l="0" t="0" r="0" b="0"/>
          <a:pathLst>
            <a:path>
              <a:moveTo>
                <a:pt x="0" y="15304"/>
              </a:moveTo>
              <a:lnTo>
                <a:pt x="593947" y="153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Calibri"/>
            <a:ea typeface="+mn-ea"/>
            <a:cs typeface="+mn-cs"/>
          </a:endParaRPr>
        </a:p>
      </dsp:txBody>
      <dsp:txXfrm rot="10800000">
        <a:off x="2436762" y="1941991"/>
        <a:ext cx="18235" cy="18235"/>
      </dsp:txXfrm>
    </dsp:sp>
    <dsp:sp modelId="{41BBDA19-53A7-4DC2-82D6-6B7AC0BC70D9}">
      <dsp:nvSpPr>
        <dsp:cNvPr id="0" name=""/>
        <dsp:cNvSpPr/>
      </dsp:nvSpPr>
      <dsp:spPr>
        <a:xfrm>
          <a:off x="1844541" y="2079336"/>
          <a:ext cx="728398" cy="72839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a:latin typeface="Calibri"/>
              <a:ea typeface="+mn-ea"/>
              <a:cs typeface="+mn-cs"/>
            </a:rPr>
            <a:t>Environment</a:t>
          </a:r>
        </a:p>
      </dsp:txBody>
      <dsp:txXfrm>
        <a:off x="1951212" y="2186007"/>
        <a:ext cx="515056" cy="515056"/>
      </dsp:txXfrm>
    </dsp:sp>
    <dsp:sp modelId="{6D16CF09-4CCE-4247-B707-8B5DB049205C}">
      <dsp:nvSpPr>
        <dsp:cNvPr id="0" name=""/>
        <dsp:cNvSpPr/>
      </dsp:nvSpPr>
      <dsp:spPr>
        <a:xfrm rot="10028571">
          <a:off x="1967818" y="1568085"/>
          <a:ext cx="364705" cy="24433"/>
        </a:xfrm>
        <a:custGeom>
          <a:avLst/>
          <a:gdLst/>
          <a:ahLst/>
          <a:cxnLst/>
          <a:rect l="0" t="0" r="0" b="0"/>
          <a:pathLst>
            <a:path>
              <a:moveTo>
                <a:pt x="0" y="15304"/>
              </a:moveTo>
              <a:lnTo>
                <a:pt x="593947" y="153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Calibri"/>
            <a:ea typeface="+mn-ea"/>
            <a:cs typeface="+mn-cs"/>
          </a:endParaRPr>
        </a:p>
      </dsp:txBody>
      <dsp:txXfrm rot="10800000">
        <a:off x="2141054" y="1571184"/>
        <a:ext cx="18235" cy="18235"/>
      </dsp:txXfrm>
    </dsp:sp>
    <dsp:sp modelId="{4A676690-F7A6-4708-B68A-D883BE2FA6FE}">
      <dsp:nvSpPr>
        <dsp:cNvPr id="0" name=""/>
        <dsp:cNvSpPr/>
      </dsp:nvSpPr>
      <dsp:spPr>
        <a:xfrm>
          <a:off x="1253123" y="1337722"/>
          <a:ext cx="728398" cy="72839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a:latin typeface="Calibri"/>
              <a:ea typeface="+mn-ea"/>
              <a:cs typeface="+mn-cs"/>
            </a:rPr>
            <a:t>Competition</a:t>
          </a:r>
        </a:p>
      </dsp:txBody>
      <dsp:txXfrm>
        <a:off x="1359794" y="1444393"/>
        <a:ext cx="515056" cy="515056"/>
      </dsp:txXfrm>
    </dsp:sp>
    <dsp:sp modelId="{567F0CE4-95E0-486F-AFCB-A9610E2745AB}">
      <dsp:nvSpPr>
        <dsp:cNvPr id="0" name=""/>
        <dsp:cNvSpPr/>
      </dsp:nvSpPr>
      <dsp:spPr>
        <a:xfrm rot="13114286">
          <a:off x="2073356" y="1105696"/>
          <a:ext cx="364705" cy="24433"/>
        </a:xfrm>
        <a:custGeom>
          <a:avLst/>
          <a:gdLst/>
          <a:ahLst/>
          <a:cxnLst/>
          <a:rect l="0" t="0" r="0" b="0"/>
          <a:pathLst>
            <a:path>
              <a:moveTo>
                <a:pt x="0" y="15304"/>
              </a:moveTo>
              <a:lnTo>
                <a:pt x="593947" y="1530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Calibri"/>
            <a:ea typeface="+mn-ea"/>
            <a:cs typeface="+mn-cs"/>
          </a:endParaRPr>
        </a:p>
      </dsp:txBody>
      <dsp:txXfrm rot="10800000">
        <a:off x="2246591" y="1108795"/>
        <a:ext cx="18235" cy="18235"/>
      </dsp:txXfrm>
    </dsp:sp>
    <dsp:sp modelId="{7A4470F7-3F70-4D08-B083-7F0FC13A7BD8}">
      <dsp:nvSpPr>
        <dsp:cNvPr id="0" name=""/>
        <dsp:cNvSpPr/>
      </dsp:nvSpPr>
      <dsp:spPr>
        <a:xfrm>
          <a:off x="1464198" y="412944"/>
          <a:ext cx="728398" cy="72839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a:latin typeface="Calibri"/>
              <a:ea typeface="+mn-ea"/>
              <a:cs typeface="+mn-cs"/>
            </a:rPr>
            <a:t>Technology</a:t>
          </a:r>
        </a:p>
      </dsp:txBody>
      <dsp:txXfrm>
        <a:off x="1570869" y="519615"/>
        <a:ext cx="515056" cy="51505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E8A07-4C8D-4D2F-B453-8E37AC7D7A54}" type="datetimeFigureOut">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5DD2D-C286-426F-8E9C-990AFBF611C4}" type="slidenum">
              <a:t>‹#›</a:t>
            </a:fld>
            <a:endParaRPr lang="en-US"/>
          </a:p>
        </p:txBody>
      </p:sp>
    </p:spTree>
    <p:extLst>
      <p:ext uri="{BB962C8B-B14F-4D97-AF65-F5344CB8AC3E}">
        <p14:creationId xmlns:p14="http://schemas.microsoft.com/office/powerpoint/2010/main" val="332720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 C, D, D, B</a:t>
            </a:r>
          </a:p>
        </p:txBody>
      </p:sp>
      <p:sp>
        <p:nvSpPr>
          <p:cNvPr id="4" name="Slide Number Placeholder 3"/>
          <p:cNvSpPr>
            <a:spLocks noGrp="1"/>
          </p:cNvSpPr>
          <p:nvPr>
            <p:ph type="sldNum" sz="quarter" idx="5"/>
          </p:nvPr>
        </p:nvSpPr>
        <p:spPr/>
        <p:txBody>
          <a:bodyPr/>
          <a:lstStyle/>
          <a:p>
            <a:fld id="{63A5DD2D-C286-426F-8E9C-990AFBF611C4}" type="slidenum">
              <a:t>31</a:t>
            </a:fld>
            <a:endParaRPr lang="en-US"/>
          </a:p>
        </p:txBody>
      </p:sp>
    </p:spTree>
    <p:extLst>
      <p:ext uri="{BB962C8B-B14F-4D97-AF65-F5344CB8AC3E}">
        <p14:creationId xmlns:p14="http://schemas.microsoft.com/office/powerpoint/2010/main" val="1446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EFBA-35C7-4678-804A-400C027C73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35F596-5653-45B0-A30B-8953BD8BD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14107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9944-B250-4602-883D-F352181A4BFD}"/>
              </a:ext>
            </a:extLst>
          </p:cNvPr>
          <p:cNvSpPr>
            <a:spLocks noGrp="1"/>
          </p:cNvSpPr>
          <p:nvPr>
            <p:ph type="title"/>
          </p:nvPr>
        </p:nvSpPr>
        <p:spPr>
          <a:xfrm>
            <a:off x="838200" y="450185"/>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6F3D1C-0284-448C-A2D3-C8F62E53DFC3}"/>
              </a:ext>
            </a:extLst>
          </p:cNvPr>
          <p:cNvSpPr>
            <a:spLocks noGrp="1"/>
          </p:cNvSpPr>
          <p:nvPr>
            <p:ph idx="1"/>
          </p:nvPr>
        </p:nvSpPr>
        <p:spPr>
          <a:xfrm>
            <a:off x="838200" y="2179673"/>
            <a:ext cx="10515600" cy="3997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9244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8B2306-BF69-429E-91D1-7264DBAA1BC8}"/>
              </a:ext>
            </a:extLst>
          </p:cNvPr>
          <p:cNvSpPr>
            <a:spLocks noGrp="1"/>
          </p:cNvSpPr>
          <p:nvPr>
            <p:ph type="title"/>
          </p:nvPr>
        </p:nvSpPr>
        <p:spPr>
          <a:xfrm>
            <a:off x="838200" y="471450"/>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E9B286-D19E-4C29-9E76-A7416D8128F6}"/>
              </a:ext>
            </a:extLst>
          </p:cNvPr>
          <p:cNvSpPr>
            <a:spLocks noGrp="1"/>
          </p:cNvSpPr>
          <p:nvPr>
            <p:ph type="body" idx="1"/>
          </p:nvPr>
        </p:nvSpPr>
        <p:spPr>
          <a:xfrm>
            <a:off x="838200" y="2158409"/>
            <a:ext cx="10515600" cy="40185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7181523"/>
      </p:ext>
    </p:extLst>
  </p:cSld>
  <p:clrMap bg1="lt1" tx1="dk1" bg2="lt2" tx2="dk2" accent1="accent1" accent2="accent2" accent3="accent3" accent4="accent4" accent5="accent5" accent6="accent6" hlink="hlink" folHlink="folHlink"/>
  <p:sldLayoutIdLst>
    <p:sldLayoutId id="2147483668" r:id="rId1"/>
    <p:sldLayoutId id="214748366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4106A8-427E-CC9C-C4AC-8E83240C7894}"/>
              </a:ext>
            </a:extLst>
          </p:cNvPr>
          <p:cNvPicPr>
            <a:picLocks noChangeAspect="1"/>
          </p:cNvPicPr>
          <p:nvPr/>
        </p:nvPicPr>
        <p:blipFill rotWithShape="1">
          <a:blip r:embed="rId3">
            <a:duotone>
              <a:schemeClr val="bg2">
                <a:shade val="45000"/>
                <a:satMod val="135000"/>
              </a:schemeClr>
              <a:prstClr val="white"/>
            </a:duotone>
            <a:alphaModFix amt="40000"/>
          </a:blip>
          <a:srcRect t="24094" r="-2" b="13398"/>
          <a:stretch/>
        </p:blipFill>
        <p:spPr>
          <a:xfrm>
            <a:off x="20" y="10"/>
            <a:ext cx="12191980" cy="6857990"/>
          </a:xfrm>
          <a:prstGeom prst="rect">
            <a:avLst/>
          </a:prstGeom>
        </p:spPr>
      </p:pic>
      <p:sp>
        <p:nvSpPr>
          <p:cNvPr id="2" name="Title 1"/>
          <p:cNvSpPr>
            <a:spLocks noGrp="1"/>
          </p:cNvSpPr>
          <p:nvPr>
            <p:ph type="ctrTitle"/>
          </p:nvPr>
        </p:nvSpPr>
        <p:spPr>
          <a:xfrm>
            <a:off x="810001" y="1449147"/>
            <a:ext cx="10572000" cy="3732453"/>
          </a:xfrm>
        </p:spPr>
        <p:txBody>
          <a:bodyPr vert="horz" lIns="91440" tIns="45720" rIns="91440" bIns="45720" rtlCol="0" anchor="b">
            <a:normAutofit/>
          </a:bodyPr>
          <a:lstStyle/>
          <a:p>
            <a:r>
              <a:rPr lang="en-US" dirty="0"/>
              <a:t>1.3.6 The Competition</a:t>
            </a:r>
          </a:p>
        </p:txBody>
      </p:sp>
      <p:pic>
        <p:nvPicPr>
          <p:cNvPr id="3" name="Picture 2">
            <a:extLst>
              <a:ext uri="{FF2B5EF4-FFF2-40B4-BE49-F238E27FC236}">
                <a16:creationId xmlns:a16="http://schemas.microsoft.com/office/drawing/2014/main" id="{7F67C57A-B818-2322-B940-2AADA8A3B98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53E9D2FD-BC08-A160-9B75-8FED7651FFD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E7CECECB-3DA6-77FB-DE21-5DCF8BEA66A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8D8B9FF8-D085-BC61-08B8-A347B102925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4148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dirty="0">
                <a:solidFill>
                  <a:srgbClr val="FFFFFF"/>
                </a:solidFill>
              </a:rPr>
              <a:t>Competitive advantage of a product or service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GB" dirty="0"/>
              <a:t>Competitive advantage is a feature of a business that allows it to perform more successfully than others in the market</a:t>
            </a:r>
          </a:p>
          <a:p>
            <a:pPr lvl="1"/>
            <a:r>
              <a:rPr lang="en-GB" dirty="0"/>
              <a:t>Same quality of product at a lower price</a:t>
            </a:r>
          </a:p>
          <a:p>
            <a:pPr lvl="1"/>
            <a:r>
              <a:rPr lang="en-GB" dirty="0"/>
              <a:t>Superior product achieved through differentiation</a:t>
            </a:r>
          </a:p>
          <a:p>
            <a:r>
              <a:rPr lang="en-GB" dirty="0"/>
              <a:t>Factors contributing to a competitive advantage include:</a:t>
            </a:r>
          </a:p>
          <a:p>
            <a:pPr lvl="1"/>
            <a:r>
              <a:rPr lang="en-GB" dirty="0"/>
              <a:t>Product differentiation</a:t>
            </a:r>
          </a:p>
          <a:p>
            <a:pPr lvl="1"/>
            <a:r>
              <a:rPr lang="en-GB" dirty="0"/>
              <a:t>Ability to add value</a:t>
            </a:r>
          </a:p>
          <a:p>
            <a:pPr lvl="1"/>
            <a:r>
              <a:rPr lang="en-GB" dirty="0"/>
              <a:t>Operational efficiency</a:t>
            </a:r>
          </a:p>
          <a:p>
            <a:pPr lvl="1"/>
            <a:r>
              <a:rPr lang="en-GB" dirty="0"/>
              <a:t>Position relative to competitors</a:t>
            </a:r>
          </a:p>
        </p:txBody>
      </p:sp>
      <p:pic>
        <p:nvPicPr>
          <p:cNvPr id="4" name="Picture 3">
            <a:extLst>
              <a:ext uri="{FF2B5EF4-FFF2-40B4-BE49-F238E27FC236}">
                <a16:creationId xmlns:a16="http://schemas.microsoft.com/office/drawing/2014/main" id="{F9540DBD-F632-4BF2-E1EA-FF5D9000153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80C4FE48-9DB0-10C1-8FF7-101136B194D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9E1F78B4-1ACF-191D-FB27-74A4F62BB5B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F465BF13-45C1-7C4C-6B71-3F1783CC2EF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7068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4200" dirty="0"/>
              <a:t>Michael Porter’s Competitive advantage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GB" sz="1700" dirty="0"/>
              <a:t>Michael Porter’s generic strategy states that a firm can enjoy a competitive advantage if it is either:</a:t>
            </a:r>
          </a:p>
          <a:p>
            <a:pPr lvl="1"/>
            <a:r>
              <a:rPr lang="en-GB" sz="1700" dirty="0"/>
              <a:t>Lowest cost or</a:t>
            </a:r>
          </a:p>
          <a:p>
            <a:pPr lvl="1"/>
            <a:r>
              <a:rPr lang="en-GB" sz="1700" dirty="0"/>
              <a:t>Highest differentiated</a:t>
            </a:r>
          </a:p>
          <a:p>
            <a:endParaRPr lang="en-GB" sz="1700" dirty="0"/>
          </a:p>
          <a:p>
            <a:r>
              <a:rPr lang="en-GB" sz="1700" dirty="0"/>
              <a:t>Porter’s basic premise is to be one thing or the other and not stuck in the middle</a:t>
            </a:r>
          </a:p>
          <a:p>
            <a:r>
              <a:rPr lang="en-GB" sz="1700" dirty="0"/>
              <a:t>He emphasises the danger of the middle ground, almost as if it is a “no mans’ land” where there is little protection</a:t>
            </a:r>
          </a:p>
          <a:p>
            <a:endParaRPr lang="en-GB" sz="1700" dirty="0"/>
          </a:p>
        </p:txBody>
      </p:sp>
      <p:pic>
        <p:nvPicPr>
          <p:cNvPr id="5" name="Picture 4">
            <a:extLst>
              <a:ext uri="{FF2B5EF4-FFF2-40B4-BE49-F238E27FC236}">
                <a16:creationId xmlns:a16="http://schemas.microsoft.com/office/drawing/2014/main" id="{2A1FBDB6-574C-E54B-F5A3-F0F9DB9A59E2}"/>
              </a:ext>
            </a:extLst>
          </p:cNvPr>
          <p:cNvPicPr>
            <a:picLocks noChangeAspect="1"/>
          </p:cNvPicPr>
          <p:nvPr/>
        </p:nvPicPr>
        <p:blipFill rotWithShape="1">
          <a:blip r:embed="rId2"/>
          <a:srcRect l="33295" r="13811" b="625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56C7633F-86CD-ADF0-95A1-DB1E4E1AABE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199D5765-F5B2-73DA-B418-670C817F3FE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C682F467-93C9-2C21-485D-C92996E1633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47BCA123-CCB4-A239-30DE-33C4E64AAA9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66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1246" y="673770"/>
            <a:ext cx="3644489" cy="2414488"/>
          </a:xfrm>
        </p:spPr>
        <p:txBody>
          <a:bodyPr anchor="t">
            <a:normAutofit/>
          </a:bodyPr>
          <a:lstStyle/>
          <a:p>
            <a:r>
              <a:rPr lang="en-GB" sz="4200">
                <a:solidFill>
                  <a:srgbClr val="FFFFFF"/>
                </a:solidFill>
              </a:rPr>
              <a:t>Michael Porter’s Competitive advantage</a:t>
            </a:r>
          </a:p>
        </p:txBody>
      </p:sp>
      <p:sp>
        <p:nvSpPr>
          <p:cNvPr id="3" name="Content Placeholder 2"/>
          <p:cNvSpPr>
            <a:spLocks noGrp="1"/>
          </p:cNvSpPr>
          <p:nvPr>
            <p:ph idx="1"/>
          </p:nvPr>
        </p:nvSpPr>
        <p:spPr>
          <a:xfrm>
            <a:off x="6095999" y="882315"/>
            <a:ext cx="5254754" cy="5294647"/>
          </a:xfrm>
        </p:spPr>
        <p:txBody>
          <a:bodyPr>
            <a:normAutofit/>
          </a:bodyPr>
          <a:lstStyle/>
          <a:p>
            <a:r>
              <a:rPr lang="en-GB" sz="2200" dirty="0"/>
              <a:t>He believes that firms must put their flag in one camp and remain clearly focused on this</a:t>
            </a:r>
          </a:p>
          <a:p>
            <a:r>
              <a:rPr lang="en-GB" sz="2200" dirty="0"/>
              <a:t>Marketing messages must be clear and non contradictory</a:t>
            </a:r>
          </a:p>
          <a:p>
            <a:pPr lvl="1"/>
            <a:r>
              <a:rPr lang="en-GB" sz="2200" dirty="0"/>
              <a:t>Tesco “ Good food that costs less”</a:t>
            </a:r>
          </a:p>
          <a:p>
            <a:pPr lvl="1"/>
            <a:r>
              <a:rPr lang="en-GB" sz="2200" dirty="0"/>
              <a:t>M&amp;S “ Its not just food its M&amp;S food”</a:t>
            </a:r>
          </a:p>
          <a:p>
            <a:endParaRPr lang="en-GB" sz="2200" dirty="0"/>
          </a:p>
        </p:txBody>
      </p:sp>
      <p:pic>
        <p:nvPicPr>
          <p:cNvPr id="4" name="Picture 3">
            <a:extLst>
              <a:ext uri="{FF2B5EF4-FFF2-40B4-BE49-F238E27FC236}">
                <a16:creationId xmlns:a16="http://schemas.microsoft.com/office/drawing/2014/main" id="{135410F4-45BF-D8F7-D6A6-FECE0AAF088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FC20F8CB-6D4D-5D99-9BCE-DCBDE168846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4CC2F9E7-EB8D-8F7B-F564-B4E48A49EE0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72E28B01-BDEE-68C9-9E88-B95994FF0C1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429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04313" y="2772820"/>
            <a:ext cx="6192838" cy="39290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Porter’s Generic Strategy</a:t>
            </a:r>
          </a:p>
        </p:txBody>
      </p:sp>
      <p:graphicFrame>
        <p:nvGraphicFramePr>
          <p:cNvPr id="4" name="Group 17"/>
          <p:cNvGraphicFramePr>
            <a:graphicFrameLocks/>
          </p:cNvGraphicFramePr>
          <p:nvPr>
            <p:extLst>
              <p:ext uri="{D42A27DB-BD31-4B8C-83A1-F6EECF244321}">
                <p14:modId xmlns:p14="http://schemas.microsoft.com/office/powerpoint/2010/main" val="970556286"/>
              </p:ext>
            </p:extLst>
          </p:nvPr>
        </p:nvGraphicFramePr>
        <p:xfrm>
          <a:off x="2904313" y="2772820"/>
          <a:ext cx="6192838" cy="3929063"/>
        </p:xfrm>
        <a:graphic>
          <a:graphicData uri="http://schemas.openxmlformats.org/drawingml/2006/table">
            <a:tbl>
              <a:tblPr/>
              <a:tblGrid>
                <a:gridCol w="3097213">
                  <a:extLst>
                    <a:ext uri="{9D8B030D-6E8A-4147-A177-3AD203B41FA5}">
                      <a16:colId xmlns:a16="http://schemas.microsoft.com/office/drawing/2014/main" val="20000"/>
                    </a:ext>
                  </a:extLst>
                </a:gridCol>
                <a:gridCol w="3095625">
                  <a:extLst>
                    <a:ext uri="{9D8B030D-6E8A-4147-A177-3AD203B41FA5}">
                      <a16:colId xmlns:a16="http://schemas.microsoft.com/office/drawing/2014/main" val="20001"/>
                    </a:ext>
                  </a:extLst>
                </a:gridCol>
              </a:tblGrid>
              <a:tr h="198278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sz="28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2800" b="0" i="0" u="none" strike="noStrike" cap="none" normalizeH="0" baseline="0" dirty="0">
                          <a:ln>
                            <a:noFill/>
                          </a:ln>
                          <a:solidFill>
                            <a:schemeClr val="bg1"/>
                          </a:solidFill>
                          <a:effectLst/>
                          <a:latin typeface="Arial" charset="0"/>
                          <a:cs typeface="Arial" charset="0"/>
                        </a:rPr>
                        <a:t>    Cost </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2800" b="0" i="0" u="none" strike="noStrike" cap="none" normalizeH="0" baseline="0" dirty="0">
                          <a:ln>
                            <a:noFill/>
                          </a:ln>
                          <a:solidFill>
                            <a:schemeClr val="bg1"/>
                          </a:solidFill>
                          <a:effectLst/>
                          <a:latin typeface="Arial" charset="0"/>
                          <a:cs typeface="Arial" charset="0"/>
                        </a:rPr>
                        <a:t>    Leadership</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sz="28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2800" b="0" i="0" u="none" strike="noStrike" cap="none" normalizeH="0" baseline="0" dirty="0">
                          <a:ln>
                            <a:noFill/>
                          </a:ln>
                          <a:solidFill>
                            <a:schemeClr val="bg1"/>
                          </a:solidFill>
                          <a:effectLst/>
                          <a:latin typeface="Arial" charset="0"/>
                          <a:cs typeface="Arial" charset="0"/>
                        </a:rPr>
                        <a:t>    Differentiation</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4627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sz="28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2800" b="0" i="0" u="none" strike="noStrike" cap="none" normalizeH="0" baseline="0" dirty="0">
                          <a:ln>
                            <a:noFill/>
                          </a:ln>
                          <a:solidFill>
                            <a:schemeClr val="bg1"/>
                          </a:solidFill>
                          <a:effectLst/>
                          <a:latin typeface="Arial" charset="0"/>
                          <a:cs typeface="Arial" charset="0"/>
                        </a:rPr>
                        <a:t>    Focused Cost               </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2800" b="0" i="0" u="none" strike="noStrike" cap="none" normalizeH="0" baseline="0" dirty="0">
                          <a:ln>
                            <a:noFill/>
                          </a:ln>
                          <a:solidFill>
                            <a:schemeClr val="bg1"/>
                          </a:solidFill>
                          <a:effectLst/>
                          <a:latin typeface="Arial" charset="0"/>
                          <a:cs typeface="Arial" charset="0"/>
                        </a:rPr>
                        <a:t>    Leadership</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sz="28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2800" b="0" i="0" u="none" strike="noStrike" cap="none" normalizeH="0" baseline="0" dirty="0">
                          <a:ln>
                            <a:noFill/>
                          </a:ln>
                          <a:solidFill>
                            <a:schemeClr val="bg1"/>
                          </a:solidFill>
                          <a:effectLst/>
                          <a:latin typeface="Arial" charset="0"/>
                          <a:cs typeface="Arial" charset="0"/>
                        </a:rPr>
                        <a:t>    Focused     </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GB" sz="2800" b="0" i="0" u="none" strike="noStrike" cap="none" normalizeH="0" baseline="0" dirty="0">
                          <a:ln>
                            <a:noFill/>
                          </a:ln>
                          <a:solidFill>
                            <a:schemeClr val="bg1"/>
                          </a:solidFill>
                          <a:effectLst/>
                          <a:latin typeface="Arial" charset="0"/>
                          <a:cs typeface="Arial" charset="0"/>
                        </a:rPr>
                        <a:t>    Differentiation</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Rectangle 18"/>
          <p:cNvSpPr>
            <a:spLocks noChangeArrowheads="1"/>
          </p:cNvSpPr>
          <p:nvPr/>
        </p:nvSpPr>
        <p:spPr bwMode="auto">
          <a:xfrm>
            <a:off x="1320137" y="3420892"/>
            <a:ext cx="1368425" cy="720725"/>
          </a:xfrm>
          <a:prstGeom prst="rect">
            <a:avLst/>
          </a:prstGeom>
          <a:solidFill>
            <a:srgbClr val="7A7A7A"/>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Calibri"/>
              </a:rPr>
              <a:t>Mass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Calibri"/>
              </a:rPr>
              <a:t>Market</a:t>
            </a:r>
          </a:p>
        </p:txBody>
      </p:sp>
      <p:sp>
        <p:nvSpPr>
          <p:cNvPr id="6" name="Rectangle 19"/>
          <p:cNvSpPr>
            <a:spLocks noChangeArrowheads="1"/>
          </p:cNvSpPr>
          <p:nvPr/>
        </p:nvSpPr>
        <p:spPr bwMode="auto">
          <a:xfrm>
            <a:off x="1464153" y="5354591"/>
            <a:ext cx="1368425" cy="720725"/>
          </a:xfrm>
          <a:prstGeom prst="rect">
            <a:avLst/>
          </a:prstGeom>
          <a:solidFill>
            <a:srgbClr val="7A7A7A"/>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Calibri"/>
              </a:rPr>
              <a:t>Niche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Calibri"/>
              </a:rPr>
              <a:t>Market</a:t>
            </a:r>
          </a:p>
        </p:txBody>
      </p:sp>
      <p:sp>
        <p:nvSpPr>
          <p:cNvPr id="7" name="Rectangle 20"/>
          <p:cNvSpPr>
            <a:spLocks noChangeArrowheads="1"/>
          </p:cNvSpPr>
          <p:nvPr/>
        </p:nvSpPr>
        <p:spPr bwMode="auto">
          <a:xfrm>
            <a:off x="6864753" y="1947555"/>
            <a:ext cx="1511300" cy="720725"/>
          </a:xfrm>
          <a:prstGeom prst="rect">
            <a:avLst/>
          </a:prstGeom>
          <a:solidFill>
            <a:srgbClr val="7A7A7A"/>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rPr>
              <a:t>Highest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rPr>
              <a:t>Differentiation</a:t>
            </a:r>
          </a:p>
        </p:txBody>
      </p:sp>
      <p:sp>
        <p:nvSpPr>
          <p:cNvPr id="8" name="Rectangle 21"/>
          <p:cNvSpPr>
            <a:spLocks noChangeArrowheads="1"/>
          </p:cNvSpPr>
          <p:nvPr/>
        </p:nvSpPr>
        <p:spPr bwMode="auto">
          <a:xfrm>
            <a:off x="3552385" y="1930898"/>
            <a:ext cx="1368425" cy="720725"/>
          </a:xfrm>
          <a:prstGeom prst="rect">
            <a:avLst/>
          </a:prstGeom>
          <a:solidFill>
            <a:srgbClr val="7A7A7A"/>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rPr>
              <a:t>Lowest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a:rPr>
              <a:t>Cost</a:t>
            </a:r>
          </a:p>
        </p:txBody>
      </p:sp>
      <p:pic>
        <p:nvPicPr>
          <p:cNvPr id="3" name="Picture 2">
            <a:extLst>
              <a:ext uri="{FF2B5EF4-FFF2-40B4-BE49-F238E27FC236}">
                <a16:creationId xmlns:a16="http://schemas.microsoft.com/office/drawing/2014/main" id="{48959CEC-7F42-2BA9-F776-446A8F7859F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10" name="Picture 9">
            <a:extLst>
              <a:ext uri="{FF2B5EF4-FFF2-40B4-BE49-F238E27FC236}">
                <a16:creationId xmlns:a16="http://schemas.microsoft.com/office/drawing/2014/main" id="{EA9BC39E-D337-B02D-C30C-1ED22F0DD6F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1" name="TextBox 10">
            <a:extLst>
              <a:ext uri="{FF2B5EF4-FFF2-40B4-BE49-F238E27FC236}">
                <a16:creationId xmlns:a16="http://schemas.microsoft.com/office/drawing/2014/main" id="{F2AAA9D7-2A6A-3C4E-F0B0-3C08085E65A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2" name="Footer Placeholder 2">
            <a:extLst>
              <a:ext uri="{FF2B5EF4-FFF2-40B4-BE49-F238E27FC236}">
                <a16:creationId xmlns:a16="http://schemas.microsoft.com/office/drawing/2014/main" id="{8FEC5BDB-3DB4-6F51-43DF-37209B21B43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25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a:solidFill>
                  <a:srgbClr val="FFFFFF"/>
                </a:solidFill>
              </a:rPr>
              <a:t>Low cost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GB" sz="1700"/>
              <a:t>Porter states that a strategy of low cost can be successful in either a mass or niche market</a:t>
            </a:r>
          </a:p>
          <a:p>
            <a:r>
              <a:rPr lang="en-GB" sz="1700"/>
              <a:t>He refers to this as cost leadership, in the mass market, and focused cost leadership, in a niche market</a:t>
            </a:r>
          </a:p>
          <a:p>
            <a:r>
              <a:rPr lang="en-GB" sz="1700"/>
              <a:t>Cost leadership means being able to offer your product or service at the lowest cost possible</a:t>
            </a:r>
          </a:p>
          <a:p>
            <a:pPr lvl="1"/>
            <a:r>
              <a:rPr lang="en-GB" sz="1700"/>
              <a:t>Price is a key element in the marketing mix</a:t>
            </a:r>
          </a:p>
          <a:p>
            <a:pPr lvl="1"/>
            <a:r>
              <a:rPr lang="en-GB" sz="1700"/>
              <a:t>Both operational and financial objectives must focus on cost minimisation </a:t>
            </a:r>
          </a:p>
          <a:p>
            <a:pPr lvl="1"/>
            <a:r>
              <a:rPr lang="en-GB" sz="1700"/>
              <a:t>A firm that operates with the lowest cost can charge the lowest prices but does not necessarily have to</a:t>
            </a:r>
          </a:p>
        </p:txBody>
      </p:sp>
    </p:spTree>
    <p:extLst>
      <p:ext uri="{BB962C8B-B14F-4D97-AF65-F5344CB8AC3E}">
        <p14:creationId xmlns:p14="http://schemas.microsoft.com/office/powerpoint/2010/main" val="25907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differentiation</a:t>
            </a:r>
          </a:p>
        </p:txBody>
      </p:sp>
      <p:sp>
        <p:nvSpPr>
          <p:cNvPr id="3" name="Content Placeholder 2"/>
          <p:cNvSpPr>
            <a:spLocks noGrp="1"/>
          </p:cNvSpPr>
          <p:nvPr>
            <p:ph idx="1"/>
          </p:nvPr>
        </p:nvSpPr>
        <p:spPr>
          <a:xfrm>
            <a:off x="4810259" y="649480"/>
            <a:ext cx="6555347" cy="5546047"/>
          </a:xfrm>
        </p:spPr>
        <p:txBody>
          <a:bodyPr anchor="ctr">
            <a:normAutofit/>
          </a:bodyPr>
          <a:lstStyle/>
          <a:p>
            <a:r>
              <a:rPr lang="en-GB" sz="2000" dirty="0"/>
              <a:t>Porter states that a strategy of differentiation can be successful in either a mass or niche market</a:t>
            </a:r>
          </a:p>
          <a:p>
            <a:r>
              <a:rPr lang="en-GB" sz="2000" dirty="0"/>
              <a:t>He refers to this as differentiation, in the mass market, and focussed differentiation, in a niche market</a:t>
            </a:r>
          </a:p>
          <a:p>
            <a:r>
              <a:rPr lang="en-GB" sz="2000" dirty="0"/>
              <a:t>Differentiation means being able to offer a product or service that stands out from the competition</a:t>
            </a:r>
          </a:p>
          <a:p>
            <a:pPr lvl="1"/>
            <a:r>
              <a:rPr lang="en-GB" sz="2000" dirty="0"/>
              <a:t>Product – has to appear better than the competition, USP, patents</a:t>
            </a:r>
          </a:p>
          <a:p>
            <a:pPr lvl="1"/>
            <a:r>
              <a:rPr lang="en-GB" sz="2000" dirty="0"/>
              <a:t>Promotion – create desire, exclusivity, brand loyalty</a:t>
            </a:r>
          </a:p>
          <a:p>
            <a:pPr lvl="1"/>
            <a:r>
              <a:rPr lang="en-GB" sz="2000" dirty="0"/>
              <a:t>Operational objectives will focus on R&amp;D and innovation</a:t>
            </a:r>
          </a:p>
        </p:txBody>
      </p:sp>
      <p:pic>
        <p:nvPicPr>
          <p:cNvPr id="4" name="Picture 3">
            <a:extLst>
              <a:ext uri="{FF2B5EF4-FFF2-40B4-BE49-F238E27FC236}">
                <a16:creationId xmlns:a16="http://schemas.microsoft.com/office/drawing/2014/main" id="{EAB6C89C-8783-168D-8F15-EA92F99A271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693DC7BB-26B9-BD88-CA20-60EA523DBF5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7A1B8CAF-2C28-83D5-48EE-5DB18680D07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C5A561FE-3485-5CE9-906C-BE71688D277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48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9128" y="638089"/>
            <a:ext cx="4818888" cy="1476801"/>
          </a:xfrm>
        </p:spPr>
        <p:txBody>
          <a:bodyPr anchor="b">
            <a:normAutofit/>
          </a:bodyPr>
          <a:lstStyle/>
          <a:p>
            <a:r>
              <a:rPr lang="en-GB" sz="5400"/>
              <a:t>Activity – Porter</a:t>
            </a:r>
          </a:p>
        </p:txBody>
      </p:sp>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39128" y="2664886"/>
            <a:ext cx="4818888" cy="3550789"/>
          </a:xfrm>
        </p:spPr>
        <p:txBody>
          <a:bodyPr anchor="t">
            <a:normAutofit/>
          </a:bodyPr>
          <a:lstStyle/>
          <a:p>
            <a:r>
              <a:rPr lang="en-GB" sz="2200"/>
              <a:t>Select an industry in which there are several competitors e.g. clothing, supermarkets, cars</a:t>
            </a:r>
          </a:p>
          <a:p>
            <a:r>
              <a:rPr lang="en-GB" sz="2200"/>
              <a:t>List all the firms that compete in this industry and try to place them in Porter’s matrix</a:t>
            </a:r>
          </a:p>
        </p:txBody>
      </p:sp>
      <p:graphicFrame>
        <p:nvGraphicFramePr>
          <p:cNvPr id="4" name="Table 3"/>
          <p:cNvGraphicFramePr>
            <a:graphicFrameLocks noGrp="1"/>
          </p:cNvGraphicFramePr>
          <p:nvPr>
            <p:extLst>
              <p:ext uri="{D42A27DB-BD31-4B8C-83A1-F6EECF244321}">
                <p14:modId xmlns:p14="http://schemas.microsoft.com/office/powerpoint/2010/main" val="1206748920"/>
              </p:ext>
            </p:extLst>
          </p:nvPr>
        </p:nvGraphicFramePr>
        <p:xfrm>
          <a:off x="630936" y="1285456"/>
          <a:ext cx="5458969" cy="4287091"/>
        </p:xfrm>
        <a:graphic>
          <a:graphicData uri="http://schemas.openxmlformats.org/drawingml/2006/table">
            <a:tbl>
              <a:tblPr firstRow="1" bandRow="1"/>
              <a:tblGrid>
                <a:gridCol w="1476666">
                  <a:extLst>
                    <a:ext uri="{9D8B030D-6E8A-4147-A177-3AD203B41FA5}">
                      <a16:colId xmlns:a16="http://schemas.microsoft.com/office/drawing/2014/main" val="20000"/>
                    </a:ext>
                  </a:extLst>
                </a:gridCol>
                <a:gridCol w="1197986">
                  <a:extLst>
                    <a:ext uri="{9D8B030D-6E8A-4147-A177-3AD203B41FA5}">
                      <a16:colId xmlns:a16="http://schemas.microsoft.com/office/drawing/2014/main" val="20001"/>
                    </a:ext>
                  </a:extLst>
                </a:gridCol>
                <a:gridCol w="2784317">
                  <a:extLst>
                    <a:ext uri="{9D8B030D-6E8A-4147-A177-3AD203B41FA5}">
                      <a16:colId xmlns:a16="http://schemas.microsoft.com/office/drawing/2014/main" val="20002"/>
                    </a:ext>
                  </a:extLst>
                </a:gridCol>
              </a:tblGrid>
              <a:tr h="112033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US" sz="3000"/>
                    </a:p>
                  </a:txBody>
                  <a:tcPr marL="153106" marR="153106" marT="76553" marB="765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3000"/>
                        <a:t>Low cost</a:t>
                      </a:r>
                      <a:endParaRPr lang="en-US" sz="3000"/>
                    </a:p>
                  </a:txBody>
                  <a:tcPr marL="153106" marR="153106" marT="76553" marB="765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3000"/>
                        <a:t>Differentiated</a:t>
                      </a:r>
                      <a:endParaRPr lang="en-US" sz="3000"/>
                    </a:p>
                  </a:txBody>
                  <a:tcPr marL="153106" marR="153106" marT="76553" marB="765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10000"/>
                  </a:ext>
                </a:extLst>
              </a:tr>
              <a:tr h="158337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3000"/>
                        <a:t>Mass</a:t>
                      </a:r>
                      <a:endParaRPr lang="en-US" sz="3000"/>
                    </a:p>
                  </a:txBody>
                  <a:tcPr marL="153106" marR="153106" marT="76553" marB="765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3000"/>
                    </a:p>
                    <a:p>
                      <a:endParaRPr lang="en-GB" sz="3000"/>
                    </a:p>
                    <a:p>
                      <a:endParaRPr lang="en-GB" sz="3000"/>
                    </a:p>
                  </a:txBody>
                  <a:tcPr marL="153106" marR="153106" marT="76553" marB="765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3000"/>
                    </a:p>
                  </a:txBody>
                  <a:tcPr marL="153106" marR="153106" marT="76553" marB="765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0001"/>
                  </a:ext>
                </a:extLst>
              </a:tr>
              <a:tr h="158337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3000"/>
                        <a:t>Niche</a:t>
                      </a:r>
                      <a:endParaRPr lang="en-US" sz="3000"/>
                    </a:p>
                  </a:txBody>
                  <a:tcPr marL="153106" marR="153106" marT="76553" marB="765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3000"/>
                    </a:p>
                    <a:p>
                      <a:endParaRPr lang="en-GB" sz="3000"/>
                    </a:p>
                    <a:p>
                      <a:endParaRPr lang="en-GB" sz="3000"/>
                    </a:p>
                  </a:txBody>
                  <a:tcPr marL="153106" marR="153106" marT="76553" marB="765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3000"/>
                    </a:p>
                  </a:txBody>
                  <a:tcPr marL="153106" marR="153106" marT="76553" marB="765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17E53BD0-A770-9F83-7266-E5A5EC6E49A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98B30BDE-124B-2336-7B3B-CA4D53E40BF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FB24D1EE-7FCF-DA52-4166-9D0D7E8AD15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CC27F5B0-AAA2-B202-FC0B-FE0DCF84E12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75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1246" y="673770"/>
            <a:ext cx="3644489" cy="2414488"/>
          </a:xfrm>
        </p:spPr>
        <p:txBody>
          <a:bodyPr anchor="t">
            <a:normAutofit/>
          </a:bodyPr>
          <a:lstStyle/>
          <a:p>
            <a:r>
              <a:rPr lang="en-GB" sz="4600">
                <a:solidFill>
                  <a:srgbClr val="FFFFFF"/>
                </a:solidFill>
              </a:rPr>
              <a:t>Product differentiation</a:t>
            </a:r>
          </a:p>
        </p:txBody>
      </p:sp>
      <p:sp>
        <p:nvSpPr>
          <p:cNvPr id="3" name="Content Placeholder 2"/>
          <p:cNvSpPr>
            <a:spLocks noGrp="1"/>
          </p:cNvSpPr>
          <p:nvPr>
            <p:ph idx="1"/>
          </p:nvPr>
        </p:nvSpPr>
        <p:spPr>
          <a:xfrm>
            <a:off x="6095999" y="882315"/>
            <a:ext cx="5254754" cy="5294647"/>
          </a:xfrm>
        </p:spPr>
        <p:txBody>
          <a:bodyPr>
            <a:normAutofit/>
          </a:bodyPr>
          <a:lstStyle/>
          <a:p>
            <a:r>
              <a:rPr lang="en-GB" sz="2200" dirty="0"/>
              <a:t>Product differentiation is having a unique feature that makes a product stand out from other products in the marketplace</a:t>
            </a:r>
          </a:p>
          <a:p>
            <a:r>
              <a:rPr lang="en-GB" sz="2200" dirty="0"/>
              <a:t>A Unique selling point (USP) is a feature that distinguishes a firm’s product from those of its competitors</a:t>
            </a:r>
          </a:p>
          <a:p>
            <a:pPr lvl="1"/>
            <a:r>
              <a:rPr lang="en-GB" sz="2200" dirty="0"/>
              <a:t>Firms try to make their product different to the competition by adapting the actual product in some way or by distinguishing the product through advertising and branding</a:t>
            </a:r>
          </a:p>
          <a:p>
            <a:r>
              <a:rPr lang="en-GB" sz="2200" dirty="0"/>
              <a:t>Product differentiation allows a firm to:</a:t>
            </a:r>
          </a:p>
          <a:p>
            <a:pPr lvl="1"/>
            <a:r>
              <a:rPr lang="en-GB" sz="2200" dirty="0"/>
              <a:t>Charge a premium price</a:t>
            </a:r>
          </a:p>
          <a:p>
            <a:pPr lvl="1"/>
            <a:r>
              <a:rPr lang="en-GB" sz="2200" dirty="0"/>
              <a:t>Gain brand loyalty</a:t>
            </a:r>
          </a:p>
          <a:p>
            <a:pPr lvl="1"/>
            <a:r>
              <a:rPr lang="en-GB" sz="2200" dirty="0"/>
              <a:t>Add value</a:t>
            </a:r>
          </a:p>
          <a:p>
            <a:endParaRPr lang="en-GB" sz="2200" dirty="0"/>
          </a:p>
        </p:txBody>
      </p:sp>
      <p:pic>
        <p:nvPicPr>
          <p:cNvPr id="4" name="Picture 3">
            <a:extLst>
              <a:ext uri="{FF2B5EF4-FFF2-40B4-BE49-F238E27FC236}">
                <a16:creationId xmlns:a16="http://schemas.microsoft.com/office/drawing/2014/main" id="{ADE286F6-E94B-E3A2-A3D2-BE9235A0C93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364E71E9-9B80-ED3C-D725-3C4FBE13E42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5BE4ECB6-BDD1-F48F-E457-A184030F9D5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B00B42FD-753D-B73B-F32A-CBE6D4C5136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62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a:normAutofit/>
          </a:bodyPr>
          <a:lstStyle/>
          <a:p>
            <a:r>
              <a:rPr lang="en-GB" sz="5400">
                <a:solidFill>
                  <a:srgbClr val="FFFFFF"/>
                </a:solidFill>
              </a:rPr>
              <a:t>Adding Value</a:t>
            </a:r>
          </a:p>
        </p:txBody>
      </p:sp>
      <p:sp>
        <p:nvSpPr>
          <p:cNvPr id="3" name="Content Placeholder 2"/>
          <p:cNvSpPr>
            <a:spLocks noGrp="1"/>
          </p:cNvSpPr>
          <p:nvPr>
            <p:ph idx="1"/>
          </p:nvPr>
        </p:nvSpPr>
        <p:spPr>
          <a:xfrm>
            <a:off x="838200" y="2586789"/>
            <a:ext cx="10515600" cy="3590174"/>
          </a:xfrm>
        </p:spPr>
        <p:txBody>
          <a:bodyPr>
            <a:normAutofit/>
          </a:bodyPr>
          <a:lstStyle/>
          <a:p>
            <a:r>
              <a:rPr lang="en-GB" sz="2200" dirty="0"/>
              <a:t>Added value is the value of the finished good or service over and above the cost of achieving it</a:t>
            </a:r>
          </a:p>
          <a:p>
            <a:r>
              <a:rPr lang="en-GB" sz="2200" dirty="0"/>
              <a:t>This is achieved when a business increases the worth of its factor inputs by creating new output </a:t>
            </a:r>
          </a:p>
          <a:p>
            <a:r>
              <a:rPr lang="en-GB" sz="2200" dirty="0"/>
              <a:t>Factor inputs are the 4 factors of production:</a:t>
            </a:r>
          </a:p>
          <a:p>
            <a:pPr lvl="1"/>
            <a:r>
              <a:rPr lang="en-GB" sz="2200" dirty="0"/>
              <a:t>Land</a:t>
            </a:r>
          </a:p>
          <a:p>
            <a:pPr lvl="1"/>
            <a:r>
              <a:rPr lang="en-GB" sz="2200" dirty="0"/>
              <a:t>Labour</a:t>
            </a:r>
          </a:p>
          <a:p>
            <a:pPr lvl="1"/>
            <a:r>
              <a:rPr lang="en-GB" sz="2200" dirty="0"/>
              <a:t>Capital</a:t>
            </a:r>
          </a:p>
          <a:p>
            <a:pPr lvl="1"/>
            <a:r>
              <a:rPr lang="en-GB" sz="2200" dirty="0"/>
              <a:t>Enterprise</a:t>
            </a:r>
          </a:p>
        </p:txBody>
      </p:sp>
      <p:pic>
        <p:nvPicPr>
          <p:cNvPr id="4" name="Picture 3">
            <a:extLst>
              <a:ext uri="{FF2B5EF4-FFF2-40B4-BE49-F238E27FC236}">
                <a16:creationId xmlns:a16="http://schemas.microsoft.com/office/drawing/2014/main" id="{847B5588-B93A-DDAF-DD43-CF58B7FC078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07630E6D-BEE7-158F-F3DE-653AD2787AB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26E7B575-3B13-FA43-1733-146F2ED9DE9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2C726870-E83F-8B3A-CE17-38B857911AE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75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a:normAutofit/>
          </a:bodyPr>
          <a:lstStyle/>
          <a:p>
            <a:r>
              <a:rPr lang="en-GB" sz="5400">
                <a:solidFill>
                  <a:srgbClr val="FFFFFF"/>
                </a:solidFill>
              </a:rPr>
              <a:t>Adding Value</a:t>
            </a:r>
          </a:p>
        </p:txBody>
      </p:sp>
      <p:sp>
        <p:nvSpPr>
          <p:cNvPr id="3" name="Content Placeholder 2"/>
          <p:cNvSpPr>
            <a:spLocks noGrp="1"/>
          </p:cNvSpPr>
          <p:nvPr>
            <p:ph idx="1"/>
          </p:nvPr>
        </p:nvSpPr>
        <p:spPr>
          <a:xfrm>
            <a:off x="838200" y="2586789"/>
            <a:ext cx="10515600" cy="3590174"/>
          </a:xfrm>
        </p:spPr>
        <p:txBody>
          <a:bodyPr>
            <a:normAutofit/>
          </a:bodyPr>
          <a:lstStyle/>
          <a:p>
            <a:r>
              <a:rPr lang="en-GB" sz="2200" dirty="0"/>
              <a:t>Value can be added in many ways including:</a:t>
            </a:r>
          </a:p>
          <a:p>
            <a:pPr lvl="1"/>
            <a:r>
              <a:rPr lang="en-GB" sz="2200" dirty="0"/>
              <a:t>Manufacturing</a:t>
            </a:r>
          </a:p>
          <a:p>
            <a:pPr lvl="1"/>
            <a:r>
              <a:rPr lang="en-GB" sz="2200" dirty="0"/>
              <a:t>Marketing</a:t>
            </a:r>
          </a:p>
          <a:p>
            <a:pPr lvl="1"/>
            <a:r>
              <a:rPr lang="en-GB" sz="2200" dirty="0"/>
              <a:t>Technology</a:t>
            </a:r>
          </a:p>
          <a:p>
            <a:pPr lvl="1"/>
            <a:r>
              <a:rPr lang="en-GB" sz="2200" dirty="0"/>
              <a:t>Customer service</a:t>
            </a:r>
          </a:p>
          <a:p>
            <a:pPr lvl="1"/>
            <a:r>
              <a:rPr lang="en-GB" sz="2200" dirty="0"/>
              <a:t>A unique selling point</a:t>
            </a:r>
          </a:p>
        </p:txBody>
      </p:sp>
      <p:pic>
        <p:nvPicPr>
          <p:cNvPr id="4" name="Picture 3">
            <a:extLst>
              <a:ext uri="{FF2B5EF4-FFF2-40B4-BE49-F238E27FC236}">
                <a16:creationId xmlns:a16="http://schemas.microsoft.com/office/drawing/2014/main" id="{52C5C1AF-5537-CD79-3D98-84B9E0CC3A0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242B4753-A9EC-2F23-AD7E-F2A1D6E5046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E768B1AF-044A-5469-9620-794C4D5E995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6A2B6B6A-1497-21CA-9246-BF1A086BEC6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34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EC95-187E-A550-006C-78D7BF4A0874}"/>
              </a:ext>
            </a:extLst>
          </p:cNvPr>
          <p:cNvSpPr>
            <a:spLocks noGrp="1"/>
          </p:cNvSpPr>
          <p:nvPr>
            <p:ph type="title"/>
          </p:nvPr>
        </p:nvSpPr>
        <p:spPr/>
        <p:txBody>
          <a:bodyPr>
            <a:normAutofit/>
          </a:bodyPr>
          <a:lstStyle/>
          <a:p>
            <a:r>
              <a:rPr lang="en-US" dirty="0"/>
              <a:t>Recall </a:t>
            </a:r>
          </a:p>
        </p:txBody>
      </p:sp>
      <p:graphicFrame>
        <p:nvGraphicFramePr>
          <p:cNvPr id="5" name="Content Placeholder 2">
            <a:extLst>
              <a:ext uri="{FF2B5EF4-FFF2-40B4-BE49-F238E27FC236}">
                <a16:creationId xmlns:a16="http://schemas.microsoft.com/office/drawing/2014/main" id="{2F26D6C7-B626-478C-69D0-964934D57446}"/>
              </a:ext>
            </a:extLst>
          </p:cNvPr>
          <p:cNvGraphicFramePr>
            <a:graphicFrameLocks noGrp="1"/>
          </p:cNvGraphicFramePr>
          <p:nvPr>
            <p:ph idx="1"/>
            <p:extLst>
              <p:ext uri="{D42A27DB-BD31-4B8C-83A1-F6EECF244321}">
                <p14:modId xmlns:p14="http://schemas.microsoft.com/office/powerpoint/2010/main" val="3707091615"/>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16C306C-94EE-3BA4-10A7-2980182A1D2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E151C546-A575-E9E3-992A-91392C5E813F}"/>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24D7943F-B1B9-AD07-ABC8-36A05E1D758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EF17A172-ECC0-8115-5552-7A6E84E8278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51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GB" sz="4800"/>
              <a:t>Adding Value</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599509"/>
            <a:ext cx="4530898" cy="3639450"/>
          </a:xfrm>
        </p:spPr>
        <p:txBody>
          <a:bodyPr anchor="ctr">
            <a:normAutofit/>
          </a:bodyPr>
          <a:lstStyle/>
          <a:p>
            <a:r>
              <a:rPr lang="en-GB" sz="2000" dirty="0"/>
              <a:t>Added value can be measured in terms of financial worth</a:t>
            </a:r>
          </a:p>
          <a:p>
            <a:pPr lvl="1"/>
            <a:r>
              <a:rPr lang="en-GB" sz="2000" dirty="0"/>
              <a:t>The total value of inputs to a car might be worth £6000 in terms of metal, wages etc.</a:t>
            </a:r>
          </a:p>
          <a:p>
            <a:pPr lvl="1"/>
            <a:r>
              <a:rPr lang="en-GB" sz="2000" dirty="0"/>
              <a:t>The firm sell the car for £10000 </a:t>
            </a:r>
          </a:p>
          <a:p>
            <a:pPr lvl="1"/>
            <a:r>
              <a:rPr lang="en-GB" sz="2000" dirty="0"/>
              <a:t>Adding value of £4000</a:t>
            </a:r>
          </a:p>
          <a:p>
            <a:endParaRPr lang="en-GB" sz="2000" dirty="0"/>
          </a:p>
        </p:txBody>
      </p:sp>
      <p:sp>
        <p:nvSpPr>
          <p:cNvPr id="22" name="Rectangle 2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911532" y="3768411"/>
            <a:ext cx="5150274" cy="1145939"/>
            <a:chOff x="1907878" y="4954611"/>
            <a:chExt cx="7224546" cy="1728788"/>
          </a:xfrm>
        </p:grpSpPr>
        <p:sp>
          <p:nvSpPr>
            <p:cNvPr id="4" name="AutoShape 8"/>
            <p:cNvSpPr>
              <a:spLocks noChangeArrowheads="1"/>
            </p:cNvSpPr>
            <p:nvPr/>
          </p:nvSpPr>
          <p:spPr bwMode="auto">
            <a:xfrm>
              <a:off x="1907878" y="5430812"/>
              <a:ext cx="1223962" cy="936625"/>
            </a:xfrm>
            <a:prstGeom prst="rightArrowCallout">
              <a:avLst>
                <a:gd name="adj1" fmla="val 25000"/>
                <a:gd name="adj2" fmla="val 25000"/>
                <a:gd name="adj3" fmla="val 21780"/>
                <a:gd name="adj4" fmla="val 66667"/>
              </a:avLst>
            </a:prstGeom>
            <a:solidFill>
              <a:srgbClr val="FFFFFF">
                <a:lumMod val="95000"/>
              </a:srgbClr>
            </a:solidFill>
            <a:ln w="9525">
              <a:solidFill>
                <a:srgbClr val="000000"/>
              </a:solidFill>
              <a:miter lim="800000"/>
              <a:headEnd/>
              <a:tailEnd/>
            </a:ln>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466344" eaLnBrk="1" hangingPunct="1">
                <a:spcAft>
                  <a:spcPts val="600"/>
                </a:spcAft>
                <a:defRPr/>
              </a:pPr>
              <a:r>
                <a:rPr lang="en-GB" altLang="en-US" sz="918" kern="0">
                  <a:solidFill>
                    <a:srgbClr val="000000"/>
                  </a:solidFill>
                  <a:latin typeface="Verdana" pitchFamily="34" charset="0"/>
                  <a:ea typeface="+mn-ea"/>
                  <a:cs typeface="Arial" pitchFamily="34" charset="0"/>
                </a:rPr>
                <a:t>Input</a:t>
              </a:r>
              <a:endParaRPr kumimoji="0" lang="en-GB" altLang="en-US" sz="1800" b="0" i="0" u="none" strike="noStrike" kern="0" cap="none" spc="0" normalizeH="0" baseline="0" noProof="0">
                <a:ln>
                  <a:noFill/>
                </a:ln>
                <a:solidFill>
                  <a:srgbClr val="000000"/>
                </a:solidFill>
                <a:effectLst/>
                <a:uLnTx/>
                <a:uFillTx/>
                <a:latin typeface="Verdana" pitchFamily="34" charset="0"/>
                <a:cs typeface="Arial" pitchFamily="34" charset="0"/>
              </a:endParaRPr>
            </a:p>
          </p:txBody>
        </p:sp>
        <p:sp>
          <p:nvSpPr>
            <p:cNvPr id="5" name="AutoShape 15"/>
            <p:cNvSpPr>
              <a:spLocks noChangeArrowheads="1"/>
            </p:cNvSpPr>
            <p:nvPr/>
          </p:nvSpPr>
          <p:spPr bwMode="auto">
            <a:xfrm>
              <a:off x="3725094" y="5430813"/>
              <a:ext cx="1350962" cy="936625"/>
            </a:xfrm>
            <a:prstGeom prst="rightArrowCallout">
              <a:avLst>
                <a:gd name="adj1" fmla="val 25000"/>
                <a:gd name="adj2" fmla="val 25000"/>
                <a:gd name="adj3" fmla="val 21782"/>
                <a:gd name="adj4" fmla="val 66667"/>
              </a:avLst>
            </a:prstGeom>
            <a:solidFill>
              <a:srgbClr val="FFFFFF">
                <a:lumMod val="95000"/>
              </a:srgbClr>
            </a:solidFill>
            <a:ln w="9525">
              <a:solidFill>
                <a:srgbClr val="000000"/>
              </a:solidFill>
              <a:miter lim="800000"/>
              <a:headEnd/>
              <a:tailEnd/>
            </a:ln>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466344" eaLnBrk="1" hangingPunct="1">
                <a:spcAft>
                  <a:spcPts val="600"/>
                </a:spcAft>
                <a:defRPr/>
              </a:pPr>
              <a:r>
                <a:rPr lang="en-GB" altLang="en-US" sz="918" kern="0">
                  <a:solidFill>
                    <a:srgbClr val="000000"/>
                  </a:solidFill>
                  <a:latin typeface="Verdana" pitchFamily="34" charset="0"/>
                  <a:ea typeface="+mn-ea"/>
                  <a:cs typeface="Arial" pitchFamily="34" charset="0"/>
                </a:rPr>
                <a:t>Process</a:t>
              </a:r>
              <a:endParaRPr kumimoji="0" lang="en-GB" altLang="en-US" sz="1800" b="0" i="0" u="none" strike="noStrike" kern="0" cap="none" spc="0" normalizeH="0" baseline="0" noProof="0">
                <a:ln>
                  <a:noFill/>
                </a:ln>
                <a:solidFill>
                  <a:srgbClr val="000000"/>
                </a:solidFill>
                <a:effectLst/>
                <a:uLnTx/>
                <a:uFillTx/>
                <a:latin typeface="Verdana" pitchFamily="34" charset="0"/>
                <a:cs typeface="Arial" pitchFamily="34" charset="0"/>
              </a:endParaRPr>
            </a:p>
          </p:txBody>
        </p:sp>
        <p:sp>
          <p:nvSpPr>
            <p:cNvPr id="6" name="Rectangle 17"/>
            <p:cNvSpPr>
              <a:spLocks noChangeArrowheads="1"/>
            </p:cNvSpPr>
            <p:nvPr/>
          </p:nvSpPr>
          <p:spPr bwMode="auto">
            <a:xfrm>
              <a:off x="5148312" y="5718944"/>
              <a:ext cx="431800" cy="360362"/>
            </a:xfrm>
            <a:prstGeom prst="rect">
              <a:avLst/>
            </a:prstGeom>
            <a:solidFill>
              <a:srgbClr val="FFFFFF">
                <a:lumMod val="95000"/>
              </a:srgbClr>
            </a:solidFill>
            <a:ln w="9525">
              <a:solidFill>
                <a:srgbClr val="000000"/>
              </a:solidFill>
              <a:miter lim="800000"/>
              <a:headEnd/>
              <a:tailEnd/>
            </a:ln>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466344" eaLnBrk="1" hangingPunct="1">
                <a:spcAft>
                  <a:spcPts val="600"/>
                </a:spcAft>
                <a:defRPr/>
              </a:pPr>
              <a:r>
                <a:rPr lang="en-GB" altLang="en-US" sz="918" kern="0">
                  <a:solidFill>
                    <a:srgbClr val="000000"/>
                  </a:solidFill>
                  <a:latin typeface="Verdana" pitchFamily="34" charset="0"/>
                  <a:ea typeface="+mn-ea"/>
                  <a:cs typeface="Arial" pitchFamily="34" charset="0"/>
                </a:rPr>
                <a:t>=</a:t>
              </a:r>
              <a:endParaRPr kumimoji="0" lang="en-GB" altLang="en-US" sz="1800" b="0" i="0" u="none" strike="noStrike" kern="0" cap="none" spc="0" normalizeH="0" baseline="0" noProof="0">
                <a:ln>
                  <a:noFill/>
                </a:ln>
                <a:solidFill>
                  <a:srgbClr val="000000"/>
                </a:solidFill>
                <a:effectLst/>
                <a:uLnTx/>
                <a:uFillTx/>
                <a:latin typeface="Verdana" pitchFamily="34" charset="0"/>
                <a:cs typeface="Arial" pitchFamily="34" charset="0"/>
              </a:endParaRPr>
            </a:p>
          </p:txBody>
        </p:sp>
        <p:sp>
          <p:nvSpPr>
            <p:cNvPr id="7" name="Rectangle 18"/>
            <p:cNvSpPr>
              <a:spLocks noChangeArrowheads="1"/>
            </p:cNvSpPr>
            <p:nvPr/>
          </p:nvSpPr>
          <p:spPr bwMode="auto">
            <a:xfrm>
              <a:off x="5723731" y="5430813"/>
              <a:ext cx="1152525" cy="936625"/>
            </a:xfrm>
            <a:prstGeom prst="rect">
              <a:avLst/>
            </a:prstGeom>
            <a:solidFill>
              <a:srgbClr val="FFFFFF">
                <a:lumMod val="95000"/>
              </a:srgbClr>
            </a:solidFill>
            <a:ln w="9525">
              <a:solidFill>
                <a:srgbClr val="000000"/>
              </a:solidFill>
              <a:miter lim="800000"/>
              <a:headEnd/>
              <a:tailEnd/>
            </a:ln>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466344" eaLnBrk="1" hangingPunct="1">
                <a:spcAft>
                  <a:spcPts val="600"/>
                </a:spcAft>
                <a:defRPr/>
              </a:pPr>
              <a:r>
                <a:rPr lang="en-GB" altLang="en-US" sz="918" kern="0">
                  <a:solidFill>
                    <a:srgbClr val="000000"/>
                  </a:solidFill>
                  <a:latin typeface="Verdana" pitchFamily="34" charset="0"/>
                  <a:ea typeface="+mn-ea"/>
                  <a:cs typeface="Arial" pitchFamily="34" charset="0"/>
                </a:rPr>
                <a:t>Added </a:t>
              </a:r>
            </a:p>
            <a:p>
              <a:pPr algn="ctr" defTabSz="466344" eaLnBrk="1" hangingPunct="1">
                <a:spcAft>
                  <a:spcPts val="600"/>
                </a:spcAft>
                <a:defRPr/>
              </a:pPr>
              <a:r>
                <a:rPr lang="en-GB" altLang="en-US" sz="918" kern="0">
                  <a:solidFill>
                    <a:srgbClr val="000000"/>
                  </a:solidFill>
                  <a:latin typeface="Verdana" pitchFamily="34" charset="0"/>
                  <a:ea typeface="+mn-ea"/>
                  <a:cs typeface="Arial" pitchFamily="34" charset="0"/>
                </a:rPr>
                <a:t>Value</a:t>
              </a:r>
              <a:endParaRPr kumimoji="0" lang="en-GB" altLang="en-US" sz="1800" b="0" i="0" u="none" strike="noStrike" kern="0" cap="none" spc="0" normalizeH="0" baseline="0" noProof="0">
                <a:ln>
                  <a:noFill/>
                </a:ln>
                <a:solidFill>
                  <a:srgbClr val="000000"/>
                </a:solidFill>
                <a:effectLst/>
                <a:uLnTx/>
                <a:uFillTx/>
                <a:latin typeface="Verdana" pitchFamily="34" charset="0"/>
                <a:cs typeface="Arial" pitchFamily="34" charset="0"/>
              </a:endParaRPr>
            </a:p>
          </p:txBody>
        </p:sp>
        <p:sp>
          <p:nvSpPr>
            <p:cNvPr id="8" name="AutoShape 19"/>
            <p:cNvSpPr>
              <a:spLocks noChangeArrowheads="1"/>
            </p:cNvSpPr>
            <p:nvPr/>
          </p:nvSpPr>
          <p:spPr bwMode="auto">
            <a:xfrm>
              <a:off x="6948065" y="5684352"/>
              <a:ext cx="576263" cy="358775"/>
            </a:xfrm>
            <a:prstGeom prst="rightArrow">
              <a:avLst>
                <a:gd name="adj1" fmla="val 50000"/>
                <a:gd name="adj2" fmla="val 40155"/>
              </a:avLst>
            </a:prstGeom>
            <a:solidFill>
              <a:srgbClr val="FFFFFF">
                <a:lumMod val="95000"/>
              </a:srgbClr>
            </a:solidFill>
            <a:ln w="9525">
              <a:solidFill>
                <a:srgbClr val="000000"/>
              </a:solidFill>
              <a:miter lim="800000"/>
              <a:headEnd/>
              <a:tailEnd/>
            </a:ln>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Verdana" pitchFamily="34" charset="0"/>
                <a:cs typeface="Arial" pitchFamily="34" charset="0"/>
              </a:endParaRPr>
            </a:p>
          </p:txBody>
        </p:sp>
        <p:sp>
          <p:nvSpPr>
            <p:cNvPr id="9" name="Rectangle 20"/>
            <p:cNvSpPr>
              <a:spLocks noChangeArrowheads="1"/>
            </p:cNvSpPr>
            <p:nvPr/>
          </p:nvSpPr>
          <p:spPr bwMode="auto">
            <a:xfrm>
              <a:off x="7548099" y="4954611"/>
              <a:ext cx="1584325" cy="1728788"/>
            </a:xfrm>
            <a:prstGeom prst="rect">
              <a:avLst/>
            </a:prstGeom>
            <a:solidFill>
              <a:srgbClr val="FFFFFF">
                <a:lumMod val="95000"/>
              </a:srgbClr>
            </a:solidFill>
            <a:ln w="9525">
              <a:solidFill>
                <a:srgbClr val="000000"/>
              </a:solidFill>
              <a:miter lim="800000"/>
              <a:headEnd/>
              <a:tailEnd/>
            </a:ln>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466344" eaLnBrk="1" hangingPunct="1">
                <a:spcAft>
                  <a:spcPts val="600"/>
                </a:spcAft>
                <a:defRPr/>
              </a:pPr>
              <a:r>
                <a:rPr lang="en-GB" altLang="en-US" sz="918" kern="0">
                  <a:solidFill>
                    <a:srgbClr val="000000"/>
                  </a:solidFill>
                  <a:latin typeface="Verdana" pitchFamily="34" charset="0"/>
                  <a:ea typeface="+mn-ea"/>
                  <a:cs typeface="Arial" pitchFamily="34" charset="0"/>
                </a:rPr>
                <a:t>Output</a:t>
              </a:r>
              <a:endParaRPr kumimoji="0" lang="en-GB" altLang="en-US" sz="1800" b="0" i="0" u="none" strike="noStrike" kern="0" cap="none" spc="0" normalizeH="0" baseline="0" noProof="0">
                <a:ln>
                  <a:noFill/>
                </a:ln>
                <a:solidFill>
                  <a:srgbClr val="000000"/>
                </a:solidFill>
                <a:effectLst/>
                <a:uLnTx/>
                <a:uFillTx/>
                <a:latin typeface="Verdana" pitchFamily="34" charset="0"/>
                <a:cs typeface="Arial" pitchFamily="34" charset="0"/>
              </a:endParaRPr>
            </a:p>
          </p:txBody>
        </p:sp>
        <p:sp>
          <p:nvSpPr>
            <p:cNvPr id="10" name="Rectangle 21"/>
            <p:cNvSpPr>
              <a:spLocks noChangeArrowheads="1"/>
            </p:cNvSpPr>
            <p:nvPr/>
          </p:nvSpPr>
          <p:spPr bwMode="auto">
            <a:xfrm>
              <a:off x="3204096" y="5743006"/>
              <a:ext cx="431800" cy="360362"/>
            </a:xfrm>
            <a:prstGeom prst="rect">
              <a:avLst/>
            </a:prstGeom>
            <a:solidFill>
              <a:srgbClr val="FFFFFF">
                <a:lumMod val="95000"/>
              </a:srgbClr>
            </a:solidFill>
            <a:ln w="9525">
              <a:solidFill>
                <a:srgbClr val="000000"/>
              </a:solidFill>
              <a:miter lim="800000"/>
              <a:headEnd/>
              <a:tailEnd/>
            </a:ln>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466344" eaLnBrk="1" hangingPunct="1">
                <a:spcAft>
                  <a:spcPts val="600"/>
                </a:spcAft>
                <a:defRPr/>
              </a:pPr>
              <a:r>
                <a:rPr lang="en-GB" altLang="en-US" sz="918" kern="0">
                  <a:solidFill>
                    <a:srgbClr val="000000"/>
                  </a:solidFill>
                  <a:latin typeface="Verdana" pitchFamily="34" charset="0"/>
                  <a:ea typeface="+mn-ea"/>
                  <a:cs typeface="Arial" pitchFamily="34" charset="0"/>
                </a:rPr>
                <a:t>+</a:t>
              </a:r>
              <a:endParaRPr kumimoji="0" lang="en-GB" altLang="en-US" sz="1800" b="0" i="0" u="none" strike="noStrike" kern="0" cap="none" spc="0" normalizeH="0" baseline="0" noProof="0">
                <a:ln>
                  <a:noFill/>
                </a:ln>
                <a:solidFill>
                  <a:srgbClr val="000000"/>
                </a:solidFill>
                <a:effectLst/>
                <a:uLnTx/>
                <a:uFillTx/>
                <a:latin typeface="Verdana" pitchFamily="34" charset="0"/>
                <a:cs typeface="Arial" pitchFamily="34" charset="0"/>
              </a:endParaRPr>
            </a:p>
          </p:txBody>
        </p:sp>
      </p:grpSp>
    </p:spTree>
    <p:extLst>
      <p:ext uri="{BB962C8B-B14F-4D97-AF65-F5344CB8AC3E}">
        <p14:creationId xmlns:p14="http://schemas.microsoft.com/office/powerpoint/2010/main" val="290951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955315-6EA7-45D9-B619-C39F81C4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6" name="Rectangle 15">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7025" y="922644"/>
            <a:ext cx="5040285" cy="1169585"/>
          </a:xfrm>
        </p:spPr>
        <p:txBody>
          <a:bodyPr vert="horz" lIns="91440" tIns="45720" rIns="91440" bIns="45720" rtlCol="0" anchor="b">
            <a:normAutofit/>
          </a:bodyPr>
          <a:lstStyle/>
          <a:p>
            <a:r>
              <a:rPr lang="en-US" sz="4000" kern="1200">
                <a:solidFill>
                  <a:schemeClr val="tx1"/>
                </a:solidFill>
                <a:latin typeface="+mj-lt"/>
                <a:ea typeface="+mj-ea"/>
                <a:cs typeface="+mj-cs"/>
              </a:rPr>
              <a:t>In pairs</a:t>
            </a:r>
          </a:p>
        </p:txBody>
      </p:sp>
      <p:sp>
        <p:nvSpPr>
          <p:cNvPr id="21" name="Rectangle 2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055715" y="2508105"/>
            <a:ext cx="5040285" cy="3632493"/>
          </a:xfrm>
          <a:prstGeom prst="rect">
            <a:avLst/>
          </a:prstGeom>
        </p:spPr>
        <p:txBody>
          <a:bodyPr vert="horz" lIns="91440" tIns="45720" rIns="91440" bIns="45720" rtlCol="0" anchor="ctr">
            <a:normAutofit/>
          </a:bodyPr>
          <a:lst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457200" marR="0" lvl="0" indent="-228600" fontAlgn="auto">
              <a:lnSpc>
                <a:spcPct val="90000"/>
              </a:lnSpc>
              <a:spcBef>
                <a:spcPct val="20000"/>
              </a:spcBef>
              <a:spcAft>
                <a:spcPts val="600"/>
              </a:spcAft>
              <a:buSzPct val="80000"/>
              <a:buFont typeface="Arial" panose="020B0604020202020204" pitchFamily="34" charset="0"/>
              <a:buChar char="•"/>
              <a:tabLst/>
              <a:defRPr/>
            </a:pPr>
            <a:r>
              <a:rPr kumimoji="0" lang="en-US" sz="2000" b="0" i="0" u="none" strike="noStrike" cap="none" spc="0" normalizeH="0" baseline="0" noProof="0">
                <a:ln>
                  <a:noFill/>
                </a:ln>
                <a:effectLst/>
                <a:uLnTx/>
                <a:uFillTx/>
              </a:rPr>
              <a:t>How do each of these businesses add value?</a:t>
            </a: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7920" r="33413"/>
          <a:stretch/>
        </p:blipFill>
        <p:spPr bwMode="auto">
          <a:xfrm>
            <a:off x="6595886" y="1046224"/>
            <a:ext cx="1481328" cy="16471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45" r="28418" b="-3"/>
          <a:stretch/>
        </p:blipFill>
        <p:spPr bwMode="auto">
          <a:xfrm>
            <a:off x="8224351" y="1046224"/>
            <a:ext cx="1481328" cy="16471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265" r="25272" b="-4"/>
          <a:stretch/>
        </p:blipFill>
        <p:spPr bwMode="auto">
          <a:xfrm>
            <a:off x="9852816" y="1046224"/>
            <a:ext cx="1481328" cy="16471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260" r="4126"/>
          <a:stretch/>
        </p:blipFill>
        <p:spPr bwMode="auto">
          <a:xfrm>
            <a:off x="6595887" y="2809702"/>
            <a:ext cx="4739900" cy="33465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6E1E29A-D5D2-2657-FEE5-2431B48CE01F}"/>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9" name="Picture 8">
            <a:extLst>
              <a:ext uri="{FF2B5EF4-FFF2-40B4-BE49-F238E27FC236}">
                <a16:creationId xmlns:a16="http://schemas.microsoft.com/office/drawing/2014/main" id="{A3BD933F-D94F-A0A9-A923-BC9528882201}"/>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0" name="TextBox 9">
            <a:extLst>
              <a:ext uri="{FF2B5EF4-FFF2-40B4-BE49-F238E27FC236}">
                <a16:creationId xmlns:a16="http://schemas.microsoft.com/office/drawing/2014/main" id="{8488342D-51DF-A962-27BE-F6469C91644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1" name="Footer Placeholder 2">
            <a:extLst>
              <a:ext uri="{FF2B5EF4-FFF2-40B4-BE49-F238E27FC236}">
                <a16:creationId xmlns:a16="http://schemas.microsoft.com/office/drawing/2014/main" id="{6AF97DA3-43D7-A5AA-5354-3CD82CAB484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80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dirty="0">
                <a:solidFill>
                  <a:schemeClr val="bg1"/>
                </a:solidFill>
              </a:rPr>
              <a:t>How firms decide on price and level of output</a:t>
            </a:r>
          </a:p>
        </p:txBody>
      </p:sp>
      <p:graphicFrame>
        <p:nvGraphicFramePr>
          <p:cNvPr id="5" name="Content Placeholder 2">
            <a:extLst>
              <a:ext uri="{FF2B5EF4-FFF2-40B4-BE49-F238E27FC236}">
                <a16:creationId xmlns:a16="http://schemas.microsoft.com/office/drawing/2014/main" id="{E5C22E87-B475-FAB9-C759-9C07C2D1C618}"/>
              </a:ext>
            </a:extLst>
          </p:cNvPr>
          <p:cNvGraphicFramePr>
            <a:graphicFrameLocks noGrp="1"/>
          </p:cNvGraphicFramePr>
          <p:nvPr>
            <p:ph idx="1"/>
            <p:extLst>
              <p:ext uri="{D42A27DB-BD31-4B8C-83A1-F6EECF244321}">
                <p14:modId xmlns:p14="http://schemas.microsoft.com/office/powerpoint/2010/main" val="275122631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A7ED1EC-F83D-AB54-FDDA-D3EBAB4FAEAF}"/>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0BCC02F1-79D9-5109-D35E-1FC3E97EE4D6}"/>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BBC20A2B-F979-9BF1-7029-40AA4A4D931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E7791990-7E31-42ED-3010-8D85B244183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67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GB" sz="5400" dirty="0"/>
              <a:t>Nature and range of markets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GB" sz="2200" dirty="0"/>
              <a:t>What is a market?</a:t>
            </a:r>
          </a:p>
          <a:p>
            <a:pPr lvl="1"/>
            <a:r>
              <a:rPr lang="en-GB" sz="2200" dirty="0"/>
              <a:t>A market is any place that buyers and sellers will come together to exchange goods or services.  There will normally be an exchange of money at a set price.</a:t>
            </a:r>
          </a:p>
          <a:p>
            <a:r>
              <a:rPr lang="en-GB" sz="2200" dirty="0"/>
              <a:t>What is the nature of the market?</a:t>
            </a:r>
          </a:p>
          <a:p>
            <a:pPr lvl="1"/>
            <a:r>
              <a:rPr lang="en-GB" sz="2200" dirty="0"/>
              <a:t>Today, markets take numerous forms e.g. local, national, physical or electronic.  Examples include the corner shop, the Stock Exchange, the housing market and the Internet for online retailing e.g. eBay or ASOS.</a:t>
            </a:r>
          </a:p>
          <a:p>
            <a:r>
              <a:rPr lang="en-GB" sz="2200" dirty="0"/>
              <a:t>Markets, for example, can be mass or niche, stable or dynamic.</a:t>
            </a:r>
          </a:p>
        </p:txBody>
      </p:sp>
      <p:pic>
        <p:nvPicPr>
          <p:cNvPr id="4" name="Picture 3">
            <a:extLst>
              <a:ext uri="{FF2B5EF4-FFF2-40B4-BE49-F238E27FC236}">
                <a16:creationId xmlns:a16="http://schemas.microsoft.com/office/drawing/2014/main" id="{02F500AB-21E4-7F1E-1722-8FAA639BEB9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7CB1C4A5-2F72-7C9B-B966-B89AE283A75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4BBC1EDA-9B94-D7EC-3ACC-8EB3EE3CB86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B6662F20-5058-B401-2CB5-C0BE5478BC4E}"/>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66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GB" sz="5400"/>
              <a:t>Mass markets</a:t>
            </a:r>
          </a:p>
        </p:txBody>
      </p:sp>
      <p:pic>
        <p:nvPicPr>
          <p:cNvPr id="5" name="Picture 4" descr="Plastic containers in bright colours">
            <a:extLst>
              <a:ext uri="{FF2B5EF4-FFF2-40B4-BE49-F238E27FC236}">
                <a16:creationId xmlns:a16="http://schemas.microsoft.com/office/drawing/2014/main" id="{E58564CE-8653-6E34-0050-BB287800A748}"/>
              </a:ext>
            </a:extLst>
          </p:cNvPr>
          <p:cNvPicPr>
            <a:picLocks noChangeAspect="1"/>
          </p:cNvPicPr>
          <p:nvPr/>
        </p:nvPicPr>
        <p:blipFill rotWithShape="1">
          <a:blip r:embed="rId2"/>
          <a:srcRect l="23781" r="30918" b="-1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r>
              <a:rPr lang="en-GB" sz="2200" dirty="0"/>
              <a:t>Mass markets</a:t>
            </a:r>
          </a:p>
          <a:p>
            <a:pPr lvl="1"/>
            <a:r>
              <a:rPr lang="en-GB" sz="2200" dirty="0"/>
              <a:t>A product is targeted at a wide range of people</a:t>
            </a:r>
          </a:p>
          <a:p>
            <a:pPr lvl="1"/>
            <a:r>
              <a:rPr lang="en-GB" sz="2200" dirty="0"/>
              <a:t>The market is not segmented i.e. the characteristics of types of customers are not an important factor</a:t>
            </a:r>
          </a:p>
          <a:p>
            <a:pPr lvl="1"/>
            <a:r>
              <a:rPr lang="en-GB" sz="2200" dirty="0"/>
              <a:t>Products appeal to a wide range of customers</a:t>
            </a:r>
          </a:p>
          <a:p>
            <a:pPr lvl="1"/>
            <a:r>
              <a:rPr lang="en-GB" sz="2200" dirty="0"/>
              <a:t>Products are widely available through a range of markets</a:t>
            </a:r>
          </a:p>
          <a:p>
            <a:pPr lvl="1"/>
            <a:r>
              <a:rPr lang="en-GB" sz="2200" dirty="0"/>
              <a:t>Mass media is used to advertise the products</a:t>
            </a:r>
          </a:p>
        </p:txBody>
      </p:sp>
      <p:pic>
        <p:nvPicPr>
          <p:cNvPr id="4" name="Picture 3">
            <a:extLst>
              <a:ext uri="{FF2B5EF4-FFF2-40B4-BE49-F238E27FC236}">
                <a16:creationId xmlns:a16="http://schemas.microsoft.com/office/drawing/2014/main" id="{B9302E21-4DBF-739D-E9F2-1C4E328166B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2C571BD9-1AE8-6691-EE82-DE1CC532E94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891CC596-AE87-8137-F8F3-7AA1BC6D321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FC84CED3-4AB5-0320-69A7-E362CA92657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56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GB" sz="8000"/>
              <a:t>Niche markets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FC9DEA8-65FC-A441-D246-34CC8BEA2F9D}"/>
              </a:ext>
            </a:extLst>
          </p:cNvPr>
          <p:cNvGraphicFramePr>
            <a:graphicFrameLocks noGrp="1"/>
          </p:cNvGraphicFramePr>
          <p:nvPr>
            <p:ph idx="1"/>
            <p:extLst>
              <p:ext uri="{D42A27DB-BD31-4B8C-83A1-F6EECF244321}">
                <p14:modId xmlns:p14="http://schemas.microsoft.com/office/powerpoint/2010/main" val="83089088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4C59AFA-A022-4DD3-752C-C747626410E0}"/>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309D0AD2-4CDB-A258-6A11-87D0B91BFA9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0D356913-959E-266B-34C7-E7B705A9027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06CA695A-CEF7-68F9-E907-4ABE39FF296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53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GB" sz="8000"/>
              <a:t>Stable markets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4503F19-D61A-85C5-61FC-18382776D2D8}"/>
              </a:ext>
            </a:extLst>
          </p:cNvPr>
          <p:cNvGraphicFramePr>
            <a:graphicFrameLocks noGrp="1"/>
          </p:cNvGraphicFramePr>
          <p:nvPr>
            <p:ph idx="1"/>
            <p:extLst>
              <p:ext uri="{D42A27DB-BD31-4B8C-83A1-F6EECF244321}">
                <p14:modId xmlns:p14="http://schemas.microsoft.com/office/powerpoint/2010/main" val="423158235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391E3D7-8DAC-F288-7ECF-4C41D27AA9CF}"/>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44BC1434-2E5C-5A9A-9A3D-43CD14480AE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3B69C153-BD19-8384-E227-2C8762971D6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2C69139D-401D-05BD-D125-4BF1E490E0C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153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5400"/>
              <a:t>Dynamic markets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GB" sz="1700" dirty="0"/>
              <a:t>Markets are always changing</a:t>
            </a:r>
          </a:p>
          <a:p>
            <a:r>
              <a:rPr lang="en-GB" sz="1700" dirty="0"/>
              <a:t>The environment is dynamic</a:t>
            </a:r>
          </a:p>
          <a:p>
            <a:pPr lvl="1"/>
            <a:r>
              <a:rPr lang="en-GB" sz="1700" dirty="0"/>
              <a:t>Social trends</a:t>
            </a:r>
          </a:p>
          <a:p>
            <a:pPr lvl="1"/>
            <a:r>
              <a:rPr lang="en-GB" sz="1700" dirty="0"/>
              <a:t>Changes in technology</a:t>
            </a:r>
          </a:p>
          <a:p>
            <a:pPr lvl="1"/>
            <a:r>
              <a:rPr lang="en-GB" sz="1700" dirty="0"/>
              <a:t>Competitive environment</a:t>
            </a:r>
          </a:p>
          <a:p>
            <a:pPr lvl="1"/>
            <a:r>
              <a:rPr lang="en-GB" sz="1700" dirty="0"/>
              <a:t>Consumer tastes</a:t>
            </a:r>
          </a:p>
          <a:p>
            <a:r>
              <a:rPr lang="en-GB" sz="1700" dirty="0"/>
              <a:t>Businesses have to adapt their marketing in response to these changes </a:t>
            </a:r>
          </a:p>
          <a:p>
            <a:r>
              <a:rPr lang="en-GB" sz="1700" dirty="0"/>
              <a:t>A business that fails to keep up with trends in the market will soon lose competitiveness</a:t>
            </a:r>
          </a:p>
        </p:txBody>
      </p:sp>
      <p:pic>
        <p:nvPicPr>
          <p:cNvPr id="5" name="Picture 4" descr="Digital financial graph">
            <a:extLst>
              <a:ext uri="{FF2B5EF4-FFF2-40B4-BE49-F238E27FC236}">
                <a16:creationId xmlns:a16="http://schemas.microsoft.com/office/drawing/2014/main" id="{5AE7B892-EBBA-2899-6EE8-59A3945BF6E8}"/>
              </a:ext>
            </a:extLst>
          </p:cNvPr>
          <p:cNvPicPr>
            <a:picLocks noChangeAspect="1"/>
          </p:cNvPicPr>
          <p:nvPr/>
        </p:nvPicPr>
        <p:blipFill rotWithShape="1">
          <a:blip r:embed="rId2"/>
          <a:srcRect l="31044" r="1253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08C32FAF-8B86-2704-ED78-C86F27457A0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57A10029-BD8F-B809-6BDD-694C006B2CC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A45D87F8-13BE-E6B8-0EC7-E22D521EBD4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556655F5-3283-3136-6510-90DDF98555C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8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8069" y="381935"/>
            <a:ext cx="9356106" cy="1200329"/>
          </a:xfrm>
        </p:spPr>
        <p:txBody>
          <a:bodyPr anchor="t">
            <a:normAutofit/>
          </a:bodyPr>
          <a:lstStyle/>
          <a:p>
            <a:r>
              <a:rPr lang="en-GB" sz="8000"/>
              <a:t>Dynamic markets</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4229ECA-3A13-5D4E-23DE-4DC5A526B5C9}"/>
              </a:ext>
            </a:extLst>
          </p:cNvPr>
          <p:cNvGraphicFramePr>
            <a:graphicFrameLocks noGrp="1"/>
          </p:cNvGraphicFramePr>
          <p:nvPr>
            <p:ph idx="1"/>
            <p:extLst>
              <p:ext uri="{D42A27DB-BD31-4B8C-83A1-F6EECF244321}">
                <p14:modId xmlns:p14="http://schemas.microsoft.com/office/powerpoint/2010/main" val="3888224823"/>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4B493C6-9BE8-DF52-0ABD-4CFF3486E57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8E05AD0A-2330-896B-E775-F3376540766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0A896BD1-F141-FC5B-D877-ACE6A129C79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E3FC1ED4-AD11-98C3-3B48-95C787934C2E}"/>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713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46617" y="381935"/>
            <a:ext cx="5366040" cy="2344840"/>
          </a:xfrm>
        </p:spPr>
        <p:txBody>
          <a:bodyPr anchor="b">
            <a:normAutofit/>
          </a:bodyPr>
          <a:lstStyle/>
          <a:p>
            <a:r>
              <a:rPr lang="en-GB" sz="8000"/>
              <a:t>Activity</a:t>
            </a:r>
            <a:endParaRPr lang="en-GB" sz="8000">
              <a:ea typeface="Calibri Light"/>
              <a:cs typeface="Calibri Light"/>
            </a:endParaRPr>
          </a:p>
        </p:txBody>
      </p:sp>
      <p:sp>
        <p:nvSpPr>
          <p:cNvPr id="2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810000" y="2787074"/>
            <a:ext cx="4170556" cy="3636511"/>
          </a:xfrm>
        </p:spPr>
        <p:txBody>
          <a:bodyPr>
            <a:normAutofit/>
          </a:bodyPr>
          <a:lstStyle/>
          <a:p>
            <a:r>
              <a:rPr lang="en-GB" sz="3600" dirty="0"/>
              <a:t>Add an example to explain how each of these factors might affect the market.</a:t>
            </a:r>
          </a:p>
          <a:p>
            <a:endParaRPr lang="en-GB" dirty="0"/>
          </a:p>
        </p:txBody>
      </p:sp>
      <p:cxnSp>
        <p:nvCxnSpPr>
          <p:cNvPr id="2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11"/>
          <p:cNvGraphicFramePr>
            <a:graphicFrameLocks/>
          </p:cNvGraphicFramePr>
          <p:nvPr>
            <p:extLst>
              <p:ext uri="{D42A27DB-BD31-4B8C-83A1-F6EECF244321}">
                <p14:modId xmlns:p14="http://schemas.microsoft.com/office/powerpoint/2010/main" val="713519411"/>
              </p:ext>
            </p:extLst>
          </p:nvPr>
        </p:nvGraphicFramePr>
        <p:xfrm>
          <a:off x="5846617" y="3175552"/>
          <a:ext cx="5366041" cy="2809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E953355-42C8-3E88-16DF-41BF9C133DA7}"/>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16EE6241-FA47-BEA8-AF8C-928005D79839}"/>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46E0D1B4-1491-74B5-FF37-CE1F4DA6CE5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E1AFEBB8-24BC-3F79-4876-52774FAFFF1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76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dirty="0"/>
              <a:t>Learning Objectives</a:t>
            </a:r>
          </a:p>
        </p:txBody>
      </p:sp>
      <p:sp>
        <p:nvSpPr>
          <p:cNvPr id="3" name="Content Placeholder 2"/>
          <p:cNvSpPr>
            <a:spLocks noGrp="1"/>
          </p:cNvSpPr>
          <p:nvPr>
            <p:ph idx="1"/>
          </p:nvPr>
        </p:nvSpPr>
        <p:spPr>
          <a:xfrm>
            <a:off x="4965431" y="2438400"/>
            <a:ext cx="6586489" cy="3785419"/>
          </a:xfrm>
        </p:spPr>
        <p:txBody>
          <a:bodyPr vert="horz" lIns="91440" tIns="45720" rIns="91440" bIns="45720" rtlCol="0" anchor="t">
            <a:normAutofit/>
          </a:bodyPr>
          <a:lstStyle/>
          <a:p>
            <a:r>
              <a:rPr lang="en-GB" sz="2000" dirty="0"/>
              <a:t>Are you able to explain what market mapping and market maps are?</a:t>
            </a:r>
            <a:endParaRPr lang="en-US" sz="2000" dirty="0">
              <a:ea typeface="Calibri" panose="020F0502020204030204"/>
              <a:cs typeface="Calibri" panose="020F0502020204030204"/>
            </a:endParaRPr>
          </a:p>
          <a:p>
            <a:endParaRPr lang="en-GB" sz="2000" dirty="0"/>
          </a:p>
          <a:p>
            <a:r>
              <a:rPr lang="en-GB" sz="2000" dirty="0"/>
              <a:t>Are you able to analyse how competitive advantage of a product or service can be achieved?</a:t>
            </a:r>
            <a:endParaRPr lang="en-GB" sz="2000" dirty="0">
              <a:ea typeface="Calibri" panose="020F0502020204030204"/>
              <a:cs typeface="Calibri" panose="020F0502020204030204"/>
            </a:endParaRPr>
          </a:p>
          <a:p>
            <a:endParaRPr lang="en-GB" sz="2000" dirty="0"/>
          </a:p>
          <a:p>
            <a:r>
              <a:rPr lang="en-GB" sz="2000" dirty="0"/>
              <a:t>Are you able to explain the different types of markets including stable and dynamic markets?</a:t>
            </a:r>
            <a:endParaRPr lang="en-GB" sz="2000" dirty="0">
              <a:ea typeface="Calibri" panose="020F0502020204030204"/>
              <a:cs typeface="Calibri" panose="020F0502020204030204"/>
            </a:endParaRPr>
          </a:p>
          <a:p>
            <a:pPr>
              <a:buFont typeface="+mj-lt"/>
              <a:buAutoNum type="alphaUcPeriod"/>
            </a:pPr>
            <a:endParaRPr lang="en-GB" sz="2000" dirty="0"/>
          </a:p>
        </p:txBody>
      </p:sp>
      <p:pic>
        <p:nvPicPr>
          <p:cNvPr id="5" name="Picture 4" descr="A person reaching for a paper on a table full of paper and sticky notes">
            <a:extLst>
              <a:ext uri="{FF2B5EF4-FFF2-40B4-BE49-F238E27FC236}">
                <a16:creationId xmlns:a16="http://schemas.microsoft.com/office/drawing/2014/main" id="{AA487E3A-423C-68FA-EA92-E0D5E7838134}"/>
              </a:ext>
            </a:extLst>
          </p:cNvPr>
          <p:cNvPicPr>
            <a:picLocks noChangeAspect="1"/>
          </p:cNvPicPr>
          <p:nvPr/>
        </p:nvPicPr>
        <p:blipFill rotWithShape="1">
          <a:blip r:embed="rId2"/>
          <a:srcRect l="26056" r="28829" b="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478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E214518-2C6A-0164-4229-44D0EE38D3E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A055CA8A-57D9-5924-DB0F-2196BBBE0BC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78BA6BA4-DB17-60B7-71CD-0704DB10890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B3D85990-5740-9B15-DB5E-EBC113CEC99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843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bstract financial digital analysis">
            <a:extLst>
              <a:ext uri="{FF2B5EF4-FFF2-40B4-BE49-F238E27FC236}">
                <a16:creationId xmlns:a16="http://schemas.microsoft.com/office/drawing/2014/main" id="{4DA3670D-069C-C2B6-A946-9D7167A2ED9F}"/>
              </a:ext>
            </a:extLst>
          </p:cNvPr>
          <p:cNvPicPr>
            <a:picLocks noChangeAspect="1"/>
          </p:cNvPicPr>
          <p:nvPr/>
        </p:nvPicPr>
        <p:blipFill rotWithShape="1">
          <a:blip r:embed="rId2"/>
          <a:srcRect l="1215" r="-6" b="-6"/>
          <a:stretch/>
        </p:blipFill>
        <p:spPr>
          <a:xfrm>
            <a:off x="1" y="-116958"/>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037809" y="1071350"/>
            <a:ext cx="4775162" cy="1339382"/>
          </a:xfrm>
        </p:spPr>
        <p:txBody>
          <a:bodyPr>
            <a:normAutofit/>
          </a:bodyPr>
          <a:lstStyle/>
          <a:p>
            <a:pPr algn="ctr"/>
            <a:r>
              <a:rPr lang="en-GB" sz="3100"/>
              <a:t>Dynamic market - Innovation and market growth</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89319" y="2410732"/>
            <a:ext cx="4458446" cy="3246265"/>
          </a:xfrm>
        </p:spPr>
        <p:txBody>
          <a:bodyPr anchor="ctr">
            <a:normAutofit/>
          </a:bodyPr>
          <a:lstStyle/>
          <a:p>
            <a:r>
              <a:rPr lang="en-GB" sz="2000" dirty="0"/>
              <a:t>Market growth is the percentage increase in the size of the market</a:t>
            </a:r>
          </a:p>
          <a:p>
            <a:endParaRPr lang="en-GB" sz="600" dirty="0"/>
          </a:p>
          <a:p>
            <a:pPr lvl="1"/>
            <a:r>
              <a:rPr lang="en-GB" sz="2000" dirty="0"/>
              <a:t>Calculated as: change in size of market / original size x 100</a:t>
            </a:r>
          </a:p>
          <a:p>
            <a:endParaRPr lang="en-GB" sz="2000" dirty="0"/>
          </a:p>
          <a:p>
            <a:r>
              <a:rPr lang="en-GB" sz="2000" dirty="0"/>
              <a:t>Innovation is when a new idea or invention is launched onto the market normally with a view to financial gains</a:t>
            </a:r>
          </a:p>
          <a:p>
            <a:endParaRPr lang="en-GB" sz="20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6DD1DE-EAA1-DEBB-6962-5A293434728D}"/>
                  </a:ext>
                </a:extLst>
              </p:cNvPr>
              <p:cNvSpPr txBox="1"/>
              <p:nvPr/>
            </p:nvSpPr>
            <p:spPr>
              <a:xfrm>
                <a:off x="266191" y="3285460"/>
                <a:ext cx="6318398" cy="667490"/>
              </a:xfrm>
              <a:prstGeom prst="rect">
                <a:avLst/>
              </a:prstGeom>
              <a:solidFill>
                <a:schemeClr val="accent4">
                  <a:lumMod val="20000"/>
                  <a:lumOff val="80000"/>
                </a:schemeClr>
              </a:solidFill>
              <a:ln w="19050">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𝒎𝒂𝒓𝒌𝒆𝒕</m:t>
                      </m:r>
                      <m:r>
                        <a:rPr lang="en-GB" b="1" i="0">
                          <a:latin typeface="Cambria Math" panose="02040503050406030204" pitchFamily="18" charset="0"/>
                        </a:rPr>
                        <m:t> </m:t>
                      </m:r>
                      <m:r>
                        <a:rPr lang="en-GB" b="1" i="1">
                          <a:latin typeface="Cambria Math" panose="02040503050406030204" pitchFamily="18" charset="0"/>
                        </a:rPr>
                        <m:t>𝒈𝒓𝒐𝒘𝒕𝒉</m:t>
                      </m:r>
                      <m:r>
                        <a:rPr lang="en-GB" b="1" i="0">
                          <a:latin typeface="Cambria Math" panose="02040503050406030204" pitchFamily="18" charset="0"/>
                        </a:rPr>
                        <m:t>=</m:t>
                      </m:r>
                      <m:f>
                        <m:fPr>
                          <m:ctrlPr>
                            <a:rPr lang="en-GB" b="1" i="1">
                              <a:solidFill>
                                <a:srgbClr val="836967"/>
                              </a:solidFill>
                              <a:latin typeface="Cambria Math" panose="02040503050406030204" pitchFamily="18" charset="0"/>
                            </a:rPr>
                          </m:ctrlPr>
                        </m:fPr>
                        <m:num>
                          <m:r>
                            <a:rPr lang="en-GB" b="1" i="1">
                              <a:latin typeface="Cambria Math" panose="02040503050406030204" pitchFamily="18" charset="0"/>
                            </a:rPr>
                            <m:t>𝒄𝒉𝒂𝒏𝒈𝒆</m:t>
                          </m:r>
                          <m:r>
                            <a:rPr lang="en-GB" b="1" i="0">
                              <a:latin typeface="Cambria Math" panose="02040503050406030204" pitchFamily="18" charset="0"/>
                            </a:rPr>
                            <m:t> </m:t>
                          </m:r>
                          <m:r>
                            <a:rPr lang="en-GB" b="1" i="1">
                              <a:latin typeface="Cambria Math" panose="02040503050406030204" pitchFamily="18" charset="0"/>
                            </a:rPr>
                            <m:t>𝒊𝒏</m:t>
                          </m:r>
                          <m:r>
                            <a:rPr lang="en-GB" b="1" i="0">
                              <a:latin typeface="Cambria Math" panose="02040503050406030204" pitchFamily="18" charset="0"/>
                            </a:rPr>
                            <m:t> </m:t>
                          </m:r>
                          <m:r>
                            <a:rPr lang="en-GB" b="1" i="1">
                              <a:latin typeface="Cambria Math" panose="02040503050406030204" pitchFamily="18" charset="0"/>
                            </a:rPr>
                            <m:t>𝒔𝒊𝒛𝒆</m:t>
                          </m:r>
                          <m:r>
                            <a:rPr lang="en-GB" b="1" i="0">
                              <a:latin typeface="Cambria Math" panose="02040503050406030204" pitchFamily="18" charset="0"/>
                            </a:rPr>
                            <m:t> </m:t>
                          </m:r>
                          <m:r>
                            <a:rPr lang="en-GB" b="1" i="1">
                              <a:latin typeface="Cambria Math" panose="02040503050406030204" pitchFamily="18" charset="0"/>
                            </a:rPr>
                            <m:t>𝒐𝒇</m:t>
                          </m:r>
                          <m:r>
                            <a:rPr lang="en-GB" b="1" i="0">
                              <a:latin typeface="Cambria Math" panose="02040503050406030204" pitchFamily="18" charset="0"/>
                            </a:rPr>
                            <m:t> </m:t>
                          </m:r>
                          <m:r>
                            <a:rPr lang="en-GB" b="1" i="1">
                              <a:latin typeface="Cambria Math" panose="02040503050406030204" pitchFamily="18" charset="0"/>
                            </a:rPr>
                            <m:t>𝒎𝒂𝒓𝒌𝒆𝒕</m:t>
                          </m:r>
                        </m:num>
                        <m:den>
                          <m:r>
                            <a:rPr lang="en-GB" b="1" i="1">
                              <a:latin typeface="Cambria Math" panose="02040503050406030204" pitchFamily="18" charset="0"/>
                            </a:rPr>
                            <m:t>𝒐𝒓𝒊𝒈𝒊𝒐𝒏𝒂𝒍</m:t>
                          </m:r>
                          <m:r>
                            <a:rPr lang="en-GB" b="1" i="0">
                              <a:latin typeface="Cambria Math" panose="02040503050406030204" pitchFamily="18" charset="0"/>
                            </a:rPr>
                            <m:t> </m:t>
                          </m:r>
                          <m:r>
                            <a:rPr lang="en-GB" b="1" i="1">
                              <a:latin typeface="Cambria Math" panose="02040503050406030204" pitchFamily="18" charset="0"/>
                            </a:rPr>
                            <m:t>𝒔𝒊𝒛𝒆</m:t>
                          </m:r>
                        </m:den>
                      </m:f>
                      <m:r>
                        <a:rPr lang="en-GB" b="1" i="0">
                          <a:latin typeface="Cambria Math" panose="02040503050406030204" pitchFamily="18" charset="0"/>
                        </a:rPr>
                        <m:t>×</m:t>
                      </m:r>
                      <m:r>
                        <a:rPr lang="en-GB" b="1" i="0">
                          <a:latin typeface="Cambria Math" panose="02040503050406030204" pitchFamily="18" charset="0"/>
                        </a:rPr>
                        <m:t>𝟏𝟎𝟎</m:t>
                      </m:r>
                    </m:oMath>
                  </m:oMathPara>
                </a14:m>
                <a:endParaRPr lang="en-GB" b="1" dirty="0"/>
              </a:p>
            </p:txBody>
          </p:sp>
        </mc:Choice>
        <mc:Fallback xmlns="">
          <p:sp>
            <p:nvSpPr>
              <p:cNvPr id="7" name="TextBox 6">
                <a:extLst>
                  <a:ext uri="{FF2B5EF4-FFF2-40B4-BE49-F238E27FC236}">
                    <a16:creationId xmlns:a16="http://schemas.microsoft.com/office/drawing/2014/main" id="{936DD1DE-EAA1-DEBB-6962-5A293434728D}"/>
                  </a:ext>
                </a:extLst>
              </p:cNvPr>
              <p:cNvSpPr txBox="1">
                <a:spLocks noRot="1" noChangeAspect="1" noMove="1" noResize="1" noEditPoints="1" noAdjustHandles="1" noChangeArrowheads="1" noChangeShapeType="1" noTextEdit="1"/>
              </p:cNvSpPr>
              <p:nvPr/>
            </p:nvSpPr>
            <p:spPr>
              <a:xfrm>
                <a:off x="266191" y="3285460"/>
                <a:ext cx="6318398" cy="667490"/>
              </a:xfrm>
              <a:prstGeom prst="rect">
                <a:avLst/>
              </a:prstGeom>
              <a:blipFill>
                <a:blip r:embed="rId3"/>
                <a:stretch>
                  <a:fillRect/>
                </a:stretch>
              </a:blipFill>
              <a:ln w="19050">
                <a:solidFill>
                  <a:schemeClr val="accent4">
                    <a:lumMod val="75000"/>
                  </a:schemeClr>
                </a:solidFill>
              </a:ln>
            </p:spPr>
            <p:txBody>
              <a:bodyPr/>
              <a:lstStyle/>
              <a:p>
                <a:r>
                  <a:rPr lang="en-GB">
                    <a:noFill/>
                  </a:rPr>
                  <a:t> </a:t>
                </a:r>
              </a:p>
            </p:txBody>
          </p:sp>
        </mc:Fallback>
      </mc:AlternateContent>
      <p:pic>
        <p:nvPicPr>
          <p:cNvPr id="4" name="Picture 3">
            <a:extLst>
              <a:ext uri="{FF2B5EF4-FFF2-40B4-BE49-F238E27FC236}">
                <a16:creationId xmlns:a16="http://schemas.microsoft.com/office/drawing/2014/main" id="{5852C9B7-078B-00C0-E4CE-8BF74541A33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6F4AAA24-1276-CCFE-84BC-34A94D40F86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TextBox 7">
            <a:extLst>
              <a:ext uri="{FF2B5EF4-FFF2-40B4-BE49-F238E27FC236}">
                <a16:creationId xmlns:a16="http://schemas.microsoft.com/office/drawing/2014/main" id="{B39EBC62-12EE-857F-5219-D81996EAFC8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0" name="Footer Placeholder 2">
            <a:extLst>
              <a:ext uri="{FF2B5EF4-FFF2-40B4-BE49-F238E27FC236}">
                <a16:creationId xmlns:a16="http://schemas.microsoft.com/office/drawing/2014/main" id="{AEEA376C-71D7-E1EF-9AE1-42D09011ED6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604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462C-D637-E1D8-0753-507C6419DCA0}"/>
              </a:ext>
            </a:extLst>
          </p:cNvPr>
          <p:cNvSpPr>
            <a:spLocks noGrp="1"/>
          </p:cNvSpPr>
          <p:nvPr>
            <p:ph type="title"/>
          </p:nvPr>
        </p:nvSpPr>
        <p:spPr/>
        <p:txBody>
          <a:bodyPr/>
          <a:lstStyle/>
          <a:p>
            <a:r>
              <a:rPr lang="en-US" dirty="0">
                <a:cs typeface="Calibri Light"/>
              </a:rPr>
              <a:t>Plenary</a:t>
            </a:r>
            <a:endParaRPr lang="en-US" dirty="0"/>
          </a:p>
        </p:txBody>
      </p:sp>
      <p:sp>
        <p:nvSpPr>
          <p:cNvPr id="3" name="Content Placeholder 2">
            <a:extLst>
              <a:ext uri="{FF2B5EF4-FFF2-40B4-BE49-F238E27FC236}">
                <a16:creationId xmlns:a16="http://schemas.microsoft.com/office/drawing/2014/main" id="{8EBDB971-0F24-763E-2781-E07999779B53}"/>
              </a:ext>
            </a:extLst>
          </p:cNvPr>
          <p:cNvSpPr>
            <a:spLocks noGrp="1"/>
          </p:cNvSpPr>
          <p:nvPr>
            <p:ph idx="1"/>
          </p:nvPr>
        </p:nvSpPr>
        <p:spPr>
          <a:xfrm>
            <a:off x="838200" y="2179673"/>
            <a:ext cx="4112342" cy="4452031"/>
          </a:xfrm>
        </p:spPr>
        <p:txBody>
          <a:bodyPr vert="horz" lIns="91440" tIns="45720" rIns="91440" bIns="45720" rtlCol="0" anchor="t">
            <a:normAutofit lnSpcReduction="10000"/>
          </a:bodyPr>
          <a:lstStyle/>
          <a:p>
            <a:r>
              <a:rPr lang="en-US" sz="1400" dirty="0">
                <a:cs typeface="Calibri"/>
              </a:rPr>
              <a:t>1) What is the process of </a:t>
            </a:r>
            <a:r>
              <a:rPr lang="en-US" sz="1400" dirty="0" err="1">
                <a:cs typeface="Calibri"/>
              </a:rPr>
              <a:t>analysing</a:t>
            </a:r>
            <a:r>
              <a:rPr lang="en-US" sz="1400" dirty="0">
                <a:cs typeface="Calibri"/>
              </a:rPr>
              <a:t> and comparing the strengths and weaknesses of a company’s competitors?</a:t>
            </a:r>
          </a:p>
          <a:p>
            <a:pPr marL="457200" lvl="1" indent="0">
              <a:buNone/>
            </a:pPr>
            <a:r>
              <a:rPr lang="en-US" sz="1200" dirty="0">
                <a:cs typeface="Calibri"/>
              </a:rPr>
              <a:t>A. Product Differentiation</a:t>
            </a:r>
          </a:p>
          <a:p>
            <a:pPr marL="457200" lvl="1" indent="0">
              <a:buNone/>
            </a:pPr>
            <a:r>
              <a:rPr lang="en-US" sz="1200" dirty="0">
                <a:cs typeface="Calibri"/>
              </a:rPr>
              <a:t>B. Market Mapping</a:t>
            </a:r>
          </a:p>
          <a:p>
            <a:pPr marL="457200" lvl="1" indent="0">
              <a:buNone/>
            </a:pPr>
            <a:r>
              <a:rPr lang="en-US" sz="1200" dirty="0">
                <a:cs typeface="Calibri"/>
              </a:rPr>
              <a:t>C. Market Positioning</a:t>
            </a:r>
          </a:p>
          <a:p>
            <a:pPr marL="457200" lvl="1" indent="0">
              <a:buNone/>
            </a:pPr>
            <a:r>
              <a:rPr lang="en-US" sz="1200" dirty="0">
                <a:cs typeface="Calibri"/>
              </a:rPr>
              <a:t>D. Price Setting</a:t>
            </a:r>
          </a:p>
          <a:p>
            <a:r>
              <a:rPr lang="en-US" sz="1400" dirty="0">
                <a:cs typeface="Calibri"/>
              </a:rPr>
              <a:t>2) What type of competitive advantage does a company have when its product or service has features that are not found in any other competitor’s products?</a:t>
            </a:r>
            <a:endParaRPr lang="en-US" sz="1400">
              <a:cs typeface="Calibri"/>
            </a:endParaRPr>
          </a:p>
          <a:p>
            <a:pPr marL="457200" lvl="1" indent="0">
              <a:buNone/>
            </a:pPr>
            <a:r>
              <a:rPr lang="en-US" sz="1200" dirty="0">
                <a:cs typeface="Calibri"/>
              </a:rPr>
              <a:t>A. Price Advantage</a:t>
            </a:r>
          </a:p>
          <a:p>
            <a:pPr marL="457200" lvl="1" indent="0">
              <a:buNone/>
            </a:pPr>
            <a:r>
              <a:rPr lang="en-US" sz="1200" dirty="0">
                <a:cs typeface="Calibri"/>
              </a:rPr>
              <a:t>B. Quality Advantage</a:t>
            </a:r>
          </a:p>
          <a:p>
            <a:pPr marL="457200" lvl="1" indent="0">
              <a:buNone/>
            </a:pPr>
            <a:r>
              <a:rPr lang="en-US" sz="1200" dirty="0">
                <a:cs typeface="Calibri"/>
              </a:rPr>
              <a:t>C. Product Differentiation</a:t>
            </a:r>
          </a:p>
          <a:p>
            <a:pPr marL="457200" lvl="1" indent="0">
              <a:buNone/>
            </a:pPr>
            <a:r>
              <a:rPr lang="en-US" sz="1200" dirty="0">
                <a:cs typeface="Calibri"/>
              </a:rPr>
              <a:t>D. Market Positioning</a:t>
            </a:r>
          </a:p>
          <a:p>
            <a:r>
              <a:rPr lang="en-US" sz="1400" dirty="0">
                <a:cs typeface="Calibri"/>
              </a:rPr>
              <a:t>3) What is the process of adding extra features to a product or service in order to increase its value?</a:t>
            </a:r>
            <a:endParaRPr lang="en-US" sz="1400" dirty="0"/>
          </a:p>
          <a:p>
            <a:pPr marL="457200" lvl="1" indent="0">
              <a:buNone/>
            </a:pPr>
            <a:r>
              <a:rPr lang="en-US" sz="1200" dirty="0">
                <a:cs typeface="Calibri"/>
              </a:rPr>
              <a:t>A. Market Positioning</a:t>
            </a:r>
          </a:p>
          <a:p>
            <a:pPr marL="457200" lvl="1" indent="0">
              <a:buNone/>
            </a:pPr>
            <a:r>
              <a:rPr lang="en-US" sz="1200" dirty="0">
                <a:cs typeface="Calibri"/>
              </a:rPr>
              <a:t>B. Quality Advantage</a:t>
            </a:r>
          </a:p>
          <a:p>
            <a:pPr marL="457200" lvl="1" indent="0">
              <a:buNone/>
            </a:pPr>
            <a:r>
              <a:rPr lang="en-US" sz="1200" dirty="0">
                <a:cs typeface="Calibri"/>
              </a:rPr>
              <a:t>C. Price Setting</a:t>
            </a:r>
          </a:p>
          <a:p>
            <a:pPr marL="457200" lvl="1" indent="0">
              <a:buNone/>
            </a:pPr>
            <a:r>
              <a:rPr lang="en-US" sz="1200" dirty="0">
                <a:cs typeface="Calibri"/>
              </a:rPr>
              <a:t>D. Value Addition</a:t>
            </a:r>
          </a:p>
          <a:p>
            <a:endParaRPr lang="en-US" sz="1400">
              <a:cs typeface="Calibri"/>
            </a:endParaRPr>
          </a:p>
          <a:p>
            <a:endParaRPr lang="en-US" sz="1400" dirty="0">
              <a:cs typeface="Calibri"/>
            </a:endParaRPr>
          </a:p>
        </p:txBody>
      </p:sp>
      <p:sp>
        <p:nvSpPr>
          <p:cNvPr id="5" name="Content Placeholder 2">
            <a:extLst>
              <a:ext uri="{FF2B5EF4-FFF2-40B4-BE49-F238E27FC236}">
                <a16:creationId xmlns:a16="http://schemas.microsoft.com/office/drawing/2014/main" id="{630F49C5-6E24-96E8-CC91-06D92050762F}"/>
              </a:ext>
            </a:extLst>
          </p:cNvPr>
          <p:cNvSpPr txBox="1">
            <a:spLocks/>
          </p:cNvSpPr>
          <p:nvPr/>
        </p:nvSpPr>
        <p:spPr>
          <a:xfrm>
            <a:off x="6189406" y="2184589"/>
            <a:ext cx="5255342" cy="39972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cs typeface="Calibri"/>
              </a:rPr>
              <a:t>4) What is the process by which firms decide on the quantity of goods and services to produce and the price to set for them?</a:t>
            </a:r>
          </a:p>
          <a:p>
            <a:pPr marL="457200" lvl="1" indent="0">
              <a:buFont typeface="Arial" panose="020B0604020202020204" pitchFamily="34" charset="0"/>
              <a:buNone/>
            </a:pPr>
            <a:r>
              <a:rPr lang="en-US" sz="1200" dirty="0">
                <a:cs typeface="Calibri"/>
              </a:rPr>
              <a:t>A. Market Mapping</a:t>
            </a:r>
          </a:p>
          <a:p>
            <a:pPr marL="457200" lvl="1" indent="0">
              <a:buFont typeface="Arial" panose="020B0604020202020204" pitchFamily="34" charset="0"/>
              <a:buNone/>
            </a:pPr>
            <a:r>
              <a:rPr lang="en-US" sz="1200" dirty="0">
                <a:cs typeface="Calibri"/>
              </a:rPr>
              <a:t>B. Product Differentiation</a:t>
            </a:r>
          </a:p>
          <a:p>
            <a:pPr marL="457200" lvl="1" indent="0">
              <a:buFont typeface="Arial" panose="020B0604020202020204" pitchFamily="34" charset="0"/>
              <a:buNone/>
            </a:pPr>
            <a:r>
              <a:rPr lang="en-US" sz="1200" dirty="0">
                <a:cs typeface="Calibri"/>
              </a:rPr>
              <a:t>C. Market Positioning</a:t>
            </a:r>
          </a:p>
          <a:p>
            <a:pPr marL="457200" lvl="1" indent="0">
              <a:buFont typeface="Arial" panose="020B0604020202020204" pitchFamily="34" charset="0"/>
              <a:buNone/>
            </a:pPr>
            <a:r>
              <a:rPr lang="en-US" sz="1200" dirty="0">
                <a:cs typeface="Calibri"/>
              </a:rPr>
              <a:t>D. Price Setting</a:t>
            </a:r>
          </a:p>
          <a:p>
            <a:r>
              <a:rPr lang="en-US" sz="1400" dirty="0">
                <a:cs typeface="Calibri"/>
              </a:rPr>
              <a:t>5) What type of market is characterized by consistent demand in the short-term and long-term?</a:t>
            </a:r>
            <a:endParaRPr lang="en-US" sz="1400" dirty="0"/>
          </a:p>
          <a:p>
            <a:pPr marL="457200" lvl="1" indent="0">
              <a:buFont typeface="Arial" panose="020B0604020202020204" pitchFamily="34" charset="0"/>
              <a:buNone/>
            </a:pPr>
            <a:r>
              <a:rPr lang="en-US" sz="1200" dirty="0">
                <a:cs typeface="Calibri"/>
              </a:rPr>
              <a:t>A. Dynamic Market</a:t>
            </a:r>
          </a:p>
          <a:p>
            <a:pPr marL="457200" lvl="1" indent="0">
              <a:buFont typeface="Arial" panose="020B0604020202020204" pitchFamily="34" charset="0"/>
              <a:buNone/>
            </a:pPr>
            <a:r>
              <a:rPr lang="en-US" sz="1200" dirty="0">
                <a:cs typeface="Calibri"/>
              </a:rPr>
              <a:t>B. Stable Market</a:t>
            </a:r>
          </a:p>
          <a:p>
            <a:pPr marL="457200" lvl="1" indent="0">
              <a:buFont typeface="Arial" panose="020B0604020202020204" pitchFamily="34" charset="0"/>
              <a:buNone/>
            </a:pPr>
            <a:r>
              <a:rPr lang="en-US" sz="1200" dirty="0">
                <a:cs typeface="Calibri"/>
              </a:rPr>
              <a:t>C. Price Advantage</a:t>
            </a:r>
          </a:p>
          <a:p>
            <a:pPr marL="457200" lvl="1" indent="0">
              <a:buFont typeface="Arial" panose="020B0604020202020204" pitchFamily="34" charset="0"/>
              <a:buNone/>
            </a:pPr>
            <a:r>
              <a:rPr lang="en-US" sz="1200" dirty="0">
                <a:cs typeface="Calibri"/>
              </a:rPr>
              <a:t>D. Quality Advantage</a:t>
            </a:r>
          </a:p>
          <a:p>
            <a:endParaRPr lang="en-US" sz="1400" dirty="0">
              <a:cs typeface="Calibri"/>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2C838A-86FD-F73E-6492-24A6E386C498}"/>
                  </a:ext>
                </a:extLst>
              </p:cNvPr>
              <p:cNvSpPr txBox="1"/>
              <p:nvPr/>
            </p:nvSpPr>
            <p:spPr>
              <a:xfrm>
                <a:off x="3849363" y="974018"/>
                <a:ext cx="6318398" cy="667490"/>
              </a:xfrm>
              <a:prstGeom prst="rect">
                <a:avLst/>
              </a:prstGeom>
              <a:solidFill>
                <a:schemeClr val="accent4">
                  <a:lumMod val="20000"/>
                  <a:lumOff val="80000"/>
                </a:schemeClr>
              </a:solidFill>
              <a:ln w="19050">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𝒎𝒂𝒓𝒌𝒆𝒕</m:t>
                      </m:r>
                      <m:r>
                        <a:rPr lang="en-GB" b="1" i="0">
                          <a:latin typeface="Cambria Math" panose="02040503050406030204" pitchFamily="18" charset="0"/>
                        </a:rPr>
                        <m:t> </m:t>
                      </m:r>
                      <m:r>
                        <a:rPr lang="en-GB" b="1" i="1">
                          <a:latin typeface="Cambria Math" panose="02040503050406030204" pitchFamily="18" charset="0"/>
                        </a:rPr>
                        <m:t>𝒈𝒓𝒐𝒘𝒕𝒉</m:t>
                      </m:r>
                      <m:r>
                        <a:rPr lang="en-GB" b="1" i="0">
                          <a:latin typeface="Cambria Math" panose="02040503050406030204" pitchFamily="18" charset="0"/>
                        </a:rPr>
                        <m:t>=</m:t>
                      </m:r>
                      <m:f>
                        <m:fPr>
                          <m:ctrlPr>
                            <a:rPr lang="en-GB" b="1" i="1">
                              <a:solidFill>
                                <a:srgbClr val="836967"/>
                              </a:solidFill>
                              <a:latin typeface="Cambria Math" panose="02040503050406030204" pitchFamily="18" charset="0"/>
                            </a:rPr>
                          </m:ctrlPr>
                        </m:fPr>
                        <m:num>
                          <m:r>
                            <a:rPr lang="en-GB" b="1" i="1">
                              <a:latin typeface="Cambria Math" panose="02040503050406030204" pitchFamily="18" charset="0"/>
                            </a:rPr>
                            <m:t>𝒄𝒉𝒂𝒏𝒈𝒆</m:t>
                          </m:r>
                          <m:r>
                            <a:rPr lang="en-GB" b="1" i="0">
                              <a:latin typeface="Cambria Math" panose="02040503050406030204" pitchFamily="18" charset="0"/>
                            </a:rPr>
                            <m:t> </m:t>
                          </m:r>
                          <m:r>
                            <a:rPr lang="en-GB" b="1" i="1">
                              <a:latin typeface="Cambria Math" panose="02040503050406030204" pitchFamily="18" charset="0"/>
                            </a:rPr>
                            <m:t>𝒊𝒏</m:t>
                          </m:r>
                          <m:r>
                            <a:rPr lang="en-GB" b="1" i="0">
                              <a:latin typeface="Cambria Math" panose="02040503050406030204" pitchFamily="18" charset="0"/>
                            </a:rPr>
                            <m:t> </m:t>
                          </m:r>
                          <m:r>
                            <a:rPr lang="en-GB" b="1" i="1">
                              <a:latin typeface="Cambria Math" panose="02040503050406030204" pitchFamily="18" charset="0"/>
                            </a:rPr>
                            <m:t>𝒔𝒊𝒛𝒆</m:t>
                          </m:r>
                          <m:r>
                            <a:rPr lang="en-GB" b="1" i="0">
                              <a:latin typeface="Cambria Math" panose="02040503050406030204" pitchFamily="18" charset="0"/>
                            </a:rPr>
                            <m:t> </m:t>
                          </m:r>
                          <m:r>
                            <a:rPr lang="en-GB" b="1" i="1">
                              <a:latin typeface="Cambria Math" panose="02040503050406030204" pitchFamily="18" charset="0"/>
                            </a:rPr>
                            <m:t>𝒐𝒇</m:t>
                          </m:r>
                          <m:r>
                            <a:rPr lang="en-GB" b="1" i="0">
                              <a:latin typeface="Cambria Math" panose="02040503050406030204" pitchFamily="18" charset="0"/>
                            </a:rPr>
                            <m:t> </m:t>
                          </m:r>
                          <m:r>
                            <a:rPr lang="en-GB" b="1" i="1">
                              <a:latin typeface="Cambria Math" panose="02040503050406030204" pitchFamily="18" charset="0"/>
                            </a:rPr>
                            <m:t>𝒎𝒂𝒓𝒌𝒆𝒕</m:t>
                          </m:r>
                        </m:num>
                        <m:den>
                          <m:r>
                            <a:rPr lang="en-GB" b="1" i="1">
                              <a:latin typeface="Cambria Math" panose="02040503050406030204" pitchFamily="18" charset="0"/>
                            </a:rPr>
                            <m:t>𝒐𝒓𝒊𝒈𝒊𝒐𝒏𝒂𝒍</m:t>
                          </m:r>
                          <m:r>
                            <a:rPr lang="en-GB" b="1" i="0">
                              <a:latin typeface="Cambria Math" panose="02040503050406030204" pitchFamily="18" charset="0"/>
                            </a:rPr>
                            <m:t> </m:t>
                          </m:r>
                          <m:r>
                            <a:rPr lang="en-GB" b="1" i="1">
                              <a:latin typeface="Cambria Math" panose="02040503050406030204" pitchFamily="18" charset="0"/>
                            </a:rPr>
                            <m:t>𝒔𝒊𝒛𝒆</m:t>
                          </m:r>
                        </m:den>
                      </m:f>
                      <m:r>
                        <a:rPr lang="en-GB" b="1" i="0">
                          <a:latin typeface="Cambria Math" panose="02040503050406030204" pitchFamily="18" charset="0"/>
                        </a:rPr>
                        <m:t>×</m:t>
                      </m:r>
                      <m:r>
                        <a:rPr lang="en-GB" b="1" i="0">
                          <a:latin typeface="Cambria Math" panose="02040503050406030204" pitchFamily="18" charset="0"/>
                        </a:rPr>
                        <m:t>𝟏𝟎𝟎</m:t>
                      </m:r>
                    </m:oMath>
                  </m:oMathPara>
                </a14:m>
                <a:endParaRPr lang="en-GB" b="1" dirty="0"/>
              </a:p>
            </p:txBody>
          </p:sp>
        </mc:Choice>
        <mc:Fallback xmlns="">
          <p:sp>
            <p:nvSpPr>
              <p:cNvPr id="7" name="TextBox 6">
                <a:extLst>
                  <a:ext uri="{FF2B5EF4-FFF2-40B4-BE49-F238E27FC236}">
                    <a16:creationId xmlns:a16="http://schemas.microsoft.com/office/drawing/2014/main" id="{212C838A-86FD-F73E-6492-24A6E386C498}"/>
                  </a:ext>
                </a:extLst>
              </p:cNvPr>
              <p:cNvSpPr txBox="1">
                <a:spLocks noRot="1" noChangeAspect="1" noMove="1" noResize="1" noEditPoints="1" noAdjustHandles="1" noChangeArrowheads="1" noChangeShapeType="1" noTextEdit="1"/>
              </p:cNvSpPr>
              <p:nvPr/>
            </p:nvSpPr>
            <p:spPr>
              <a:xfrm>
                <a:off x="3849363" y="974018"/>
                <a:ext cx="6318398" cy="667490"/>
              </a:xfrm>
              <a:prstGeom prst="rect">
                <a:avLst/>
              </a:prstGeom>
              <a:blipFill>
                <a:blip r:embed="rId3"/>
                <a:stretch>
                  <a:fillRect/>
                </a:stretch>
              </a:blipFill>
              <a:ln w="19050">
                <a:solidFill>
                  <a:schemeClr val="accent4">
                    <a:lumMod val="75000"/>
                  </a:schemeClr>
                </a:solidFill>
              </a:ln>
            </p:spPr>
            <p:txBody>
              <a:bodyPr/>
              <a:lstStyle/>
              <a:p>
                <a:r>
                  <a:rPr lang="en-GB">
                    <a:noFill/>
                  </a:rPr>
                  <a:t> </a:t>
                </a:r>
              </a:p>
            </p:txBody>
          </p:sp>
        </mc:Fallback>
      </mc:AlternateContent>
      <p:pic>
        <p:nvPicPr>
          <p:cNvPr id="4" name="Picture 3">
            <a:extLst>
              <a:ext uri="{FF2B5EF4-FFF2-40B4-BE49-F238E27FC236}">
                <a16:creationId xmlns:a16="http://schemas.microsoft.com/office/drawing/2014/main" id="{781B0DF4-7E24-FC48-019E-1F9DBBD94BF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1DF53DD4-7FA3-36ED-0553-97B99FBA086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TextBox 7">
            <a:extLst>
              <a:ext uri="{FF2B5EF4-FFF2-40B4-BE49-F238E27FC236}">
                <a16:creationId xmlns:a16="http://schemas.microsoft.com/office/drawing/2014/main" id="{709AD96B-73B1-6746-F8C9-26B71C9B72A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A9E4ED82-A891-8C35-6F00-12CC341F185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84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35A13-6CD8-4BFB-BE3D-CDCD1C532B2E}"/>
              </a:ext>
            </a:extLst>
          </p:cNvPr>
          <p:cNvSpPr>
            <a:spLocks noGrp="1"/>
          </p:cNvSpPr>
          <p:nvPr>
            <p:ph type="title"/>
          </p:nvPr>
        </p:nvSpPr>
        <p:spPr>
          <a:xfrm>
            <a:off x="640080" y="325369"/>
            <a:ext cx="4368602" cy="1956841"/>
          </a:xfrm>
        </p:spPr>
        <p:txBody>
          <a:bodyPr anchor="b">
            <a:normAutofit/>
          </a:bodyPr>
          <a:lstStyle/>
          <a:p>
            <a:r>
              <a:rPr lang="en-GB" sz="5400"/>
              <a:t>Starter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A9128E-1634-4936-AD15-8B910615319D}"/>
              </a:ext>
            </a:extLst>
          </p:cNvPr>
          <p:cNvSpPr>
            <a:spLocks noGrp="1"/>
          </p:cNvSpPr>
          <p:nvPr>
            <p:ph idx="1"/>
          </p:nvPr>
        </p:nvSpPr>
        <p:spPr>
          <a:xfrm>
            <a:off x="640080" y="2872899"/>
            <a:ext cx="4243589" cy="3320668"/>
          </a:xfrm>
        </p:spPr>
        <p:txBody>
          <a:bodyPr>
            <a:normAutofit/>
          </a:bodyPr>
          <a:lstStyle/>
          <a:p>
            <a:r>
              <a:rPr lang="en-GB" sz="2200" dirty="0"/>
              <a:t>How do firms compete with each other?</a:t>
            </a:r>
          </a:p>
          <a:p>
            <a:r>
              <a:rPr lang="en-GB" sz="2200" dirty="0"/>
              <a:t>How can firms attract their competitors customers?</a:t>
            </a:r>
          </a:p>
          <a:p>
            <a:r>
              <a:rPr lang="en-GB" sz="2200" dirty="0"/>
              <a:t>What are the drawbacks of setting lower prices than competitors?</a:t>
            </a:r>
          </a:p>
        </p:txBody>
      </p:sp>
      <p:pic>
        <p:nvPicPr>
          <p:cNvPr id="5" name="Picture 4">
            <a:extLst>
              <a:ext uri="{FF2B5EF4-FFF2-40B4-BE49-F238E27FC236}">
                <a16:creationId xmlns:a16="http://schemas.microsoft.com/office/drawing/2014/main" id="{582815A3-01AF-DE45-EDD4-1FCA9783188D}"/>
              </a:ext>
            </a:extLst>
          </p:cNvPr>
          <p:cNvPicPr>
            <a:picLocks noChangeAspect="1"/>
          </p:cNvPicPr>
          <p:nvPr/>
        </p:nvPicPr>
        <p:blipFill rotWithShape="1">
          <a:blip r:embed="rId2"/>
          <a:srcRect l="2146" r="-12" b="-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4D2AFE9B-ED3C-A747-BC8C-F0EA576A254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514D026F-A937-A40E-8058-A207C076ABB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3AC75F15-9701-2D54-6E1A-8DCEB297DBD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71E3E109-829F-71EF-F118-F9A4FB27CA0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1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515" y="1734857"/>
            <a:ext cx="3765483" cy="3388287"/>
          </a:xfrm>
        </p:spPr>
        <p:txBody>
          <a:bodyPr anchor="ctr">
            <a:normAutofit/>
          </a:bodyPr>
          <a:lstStyle/>
          <a:p>
            <a:r>
              <a:rPr lang="en-GB" dirty="0"/>
              <a:t>Positioning</a:t>
            </a:r>
          </a:p>
        </p:txBody>
      </p:sp>
      <p:sp>
        <p:nvSpPr>
          <p:cNvPr id="3" name="Content Placeholder 2"/>
          <p:cNvSpPr>
            <a:spLocks noGrp="1"/>
          </p:cNvSpPr>
          <p:nvPr>
            <p:ph idx="1"/>
          </p:nvPr>
        </p:nvSpPr>
        <p:spPr>
          <a:xfrm>
            <a:off x="5749276" y="978993"/>
            <a:ext cx="6270991" cy="6122089"/>
          </a:xfrm>
          <a:effectLst/>
        </p:spPr>
        <p:txBody>
          <a:bodyPr>
            <a:normAutofit/>
          </a:bodyPr>
          <a:lstStyle/>
          <a:p>
            <a:pPr>
              <a:lnSpc>
                <a:spcPct val="90000"/>
              </a:lnSpc>
            </a:pPr>
            <a:r>
              <a:rPr lang="en-GB" sz="2000" b="1" dirty="0"/>
              <a:t>Where a product is placed in the market relative to its competitors</a:t>
            </a:r>
          </a:p>
          <a:p>
            <a:pPr>
              <a:lnSpc>
                <a:spcPct val="90000"/>
              </a:lnSpc>
            </a:pPr>
            <a:r>
              <a:rPr lang="en-GB" sz="2000" b="1" dirty="0"/>
              <a:t>Positioning can be achieved by changing elements of the marketing mix to meet the needs of the target market</a:t>
            </a:r>
          </a:p>
          <a:p>
            <a:pPr>
              <a:lnSpc>
                <a:spcPct val="90000"/>
              </a:lnSpc>
            </a:pPr>
            <a:r>
              <a:rPr lang="en-GB" sz="2000" b="1" dirty="0"/>
              <a:t>Influences on positioning include:</a:t>
            </a:r>
          </a:p>
          <a:p>
            <a:pPr lvl="1">
              <a:lnSpc>
                <a:spcPct val="90000"/>
              </a:lnSpc>
            </a:pPr>
            <a:r>
              <a:rPr lang="en-GB" sz="2000" dirty="0"/>
              <a:t>Internal constraints e.g. budgets</a:t>
            </a:r>
          </a:p>
          <a:p>
            <a:pPr lvl="1">
              <a:lnSpc>
                <a:spcPct val="90000"/>
              </a:lnSpc>
            </a:pPr>
            <a:r>
              <a:rPr lang="en-GB" sz="2000" dirty="0"/>
              <a:t>Internal strengths e.g. creativity and innovation</a:t>
            </a:r>
          </a:p>
          <a:p>
            <a:pPr lvl="1">
              <a:lnSpc>
                <a:spcPct val="90000"/>
              </a:lnSpc>
            </a:pPr>
            <a:r>
              <a:rPr lang="en-GB" sz="2000" dirty="0"/>
              <a:t>Market conditions e.g. degree of competition</a:t>
            </a:r>
          </a:p>
          <a:p>
            <a:pPr lvl="1">
              <a:lnSpc>
                <a:spcPct val="90000"/>
              </a:lnSpc>
            </a:pPr>
            <a:r>
              <a:rPr lang="en-GB" sz="2000" dirty="0"/>
              <a:t>External environment e.g. state of the economy</a:t>
            </a:r>
          </a:p>
          <a:p>
            <a:pPr lvl="1">
              <a:lnSpc>
                <a:spcPct val="90000"/>
              </a:lnSpc>
            </a:pPr>
            <a:endParaRPr lang="en-GB" sz="2000" dirty="0"/>
          </a:p>
        </p:txBody>
      </p:sp>
      <p:pic>
        <p:nvPicPr>
          <p:cNvPr id="4" name="Picture 3">
            <a:extLst>
              <a:ext uri="{FF2B5EF4-FFF2-40B4-BE49-F238E27FC236}">
                <a16:creationId xmlns:a16="http://schemas.microsoft.com/office/drawing/2014/main" id="{1FA566F9-505F-80A4-DCEA-610F55A2A81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49336B91-E324-F000-8956-FB83BBB7BE1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4F2F67AC-1119-32E3-4AAE-F3616072EC09}"/>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9BA768D2-DAA0-05F0-5F00-C1AC7B68291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75066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a:normAutofit/>
          </a:bodyPr>
          <a:lstStyle/>
          <a:p>
            <a:r>
              <a:rPr lang="en-GB" sz="5400">
                <a:solidFill>
                  <a:srgbClr val="FFFFFF"/>
                </a:solidFill>
              </a:rPr>
              <a:t>Market mapping</a:t>
            </a:r>
          </a:p>
        </p:txBody>
      </p:sp>
      <p:sp>
        <p:nvSpPr>
          <p:cNvPr id="3" name="Content Placeholder 2"/>
          <p:cNvSpPr>
            <a:spLocks noGrp="1"/>
          </p:cNvSpPr>
          <p:nvPr>
            <p:ph idx="1"/>
          </p:nvPr>
        </p:nvSpPr>
        <p:spPr>
          <a:xfrm>
            <a:off x="838200" y="2586789"/>
            <a:ext cx="10515600" cy="3590174"/>
          </a:xfrm>
        </p:spPr>
        <p:txBody>
          <a:bodyPr>
            <a:normAutofit/>
          </a:bodyPr>
          <a:lstStyle/>
          <a:p>
            <a:r>
              <a:rPr lang="en-GB" sz="2000" dirty="0"/>
              <a:t>A market map is a diagrammatic technique that enables businesses to display the perceptions of customers</a:t>
            </a:r>
          </a:p>
          <a:p>
            <a:r>
              <a:rPr lang="en-GB" sz="2000" dirty="0"/>
              <a:t>Compares different variables regarding products and consumers</a:t>
            </a:r>
          </a:p>
          <a:p>
            <a:r>
              <a:rPr lang="en-GB" sz="2000" dirty="0"/>
              <a:t>It can be used to analyse consumer buying habits and preferences</a:t>
            </a:r>
          </a:p>
          <a:p>
            <a:pPr lvl="1"/>
            <a:r>
              <a:rPr lang="en-GB" sz="2000" dirty="0"/>
              <a:t>For example it may compare the price of a good with the quality of that good</a:t>
            </a:r>
          </a:p>
          <a:p>
            <a:r>
              <a:rPr lang="en-GB" sz="2000" dirty="0"/>
              <a:t>It can be used to identify what segment of the market is underprovided for and look at producing a product to fill that gap</a:t>
            </a:r>
          </a:p>
          <a:p>
            <a:r>
              <a:rPr lang="en-GB" sz="2000" dirty="0"/>
              <a:t>Typically, products are compared between all competitors within a market</a:t>
            </a:r>
          </a:p>
          <a:p>
            <a:r>
              <a:rPr lang="en-GB" sz="2000" dirty="0"/>
              <a:t>Gives a firm real insight into the competition within the same market as its own product		</a:t>
            </a:r>
          </a:p>
          <a:p>
            <a:endParaRPr lang="en-GB" sz="2000" dirty="0"/>
          </a:p>
        </p:txBody>
      </p:sp>
      <p:pic>
        <p:nvPicPr>
          <p:cNvPr id="4" name="Picture 3">
            <a:extLst>
              <a:ext uri="{FF2B5EF4-FFF2-40B4-BE49-F238E27FC236}">
                <a16:creationId xmlns:a16="http://schemas.microsoft.com/office/drawing/2014/main" id="{CC81971E-BBDF-A25C-D604-D13CDE32DF9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4806455F-B362-F036-B57F-7BB6CD5E270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84D50CC8-6D4F-43C1-45B1-2F8637833A4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9D01FB67-4576-A524-442D-C2F612257C4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51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vert="horz" lIns="91440" tIns="45720" rIns="91440" bIns="45720" rtlCol="0" anchor="ctr">
            <a:normAutofit/>
          </a:bodyPr>
          <a:lstStyle/>
          <a:p>
            <a:r>
              <a:rPr lang="en-US" sz="5400" kern="1200" dirty="0">
                <a:solidFill>
                  <a:srgbClr val="FFFFFF"/>
                </a:solidFill>
                <a:latin typeface="+mj-lt"/>
                <a:ea typeface="+mj-ea"/>
                <a:cs typeface="+mj-cs"/>
              </a:rPr>
              <a:t>MARKET MAPPING</a:t>
            </a:r>
          </a:p>
        </p:txBody>
      </p:sp>
      <p:sp>
        <p:nvSpPr>
          <p:cNvPr id="27" name="TextBox 26"/>
          <p:cNvSpPr txBox="1"/>
          <p:nvPr/>
        </p:nvSpPr>
        <p:spPr>
          <a:xfrm>
            <a:off x="838200" y="2586789"/>
            <a:ext cx="6889955" cy="359017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The market map shows that there are plenty of high quality, high priced products and plenty of low price, low quality products.  </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Therefore, there might be a gap for: </a:t>
            </a:r>
          </a:p>
          <a:p>
            <a:pPr indent="-228600">
              <a:lnSpc>
                <a:spcPct val="90000"/>
              </a:lnSpc>
              <a:spcAft>
                <a:spcPts val="600"/>
              </a:spcAft>
              <a:buFont typeface="Arial" panose="020B0604020202020204" pitchFamily="34" charset="0"/>
              <a:buChar char="•"/>
            </a:pPr>
            <a:r>
              <a:rPr lang="en-US" sz="2200" dirty="0"/>
              <a:t> high quality, low price</a:t>
            </a:r>
          </a:p>
          <a:p>
            <a:pPr indent="-228600">
              <a:lnSpc>
                <a:spcPct val="90000"/>
              </a:lnSpc>
              <a:spcAft>
                <a:spcPts val="600"/>
              </a:spcAft>
              <a:buFont typeface="Arial" panose="020B0604020202020204" pitchFamily="34" charset="0"/>
              <a:buChar char="•"/>
            </a:pPr>
            <a:r>
              <a:rPr lang="en-US" sz="2200" dirty="0"/>
              <a:t> low quality, high price</a:t>
            </a:r>
          </a:p>
          <a:p>
            <a:pPr indent="-228600">
              <a:lnSpc>
                <a:spcPct val="90000"/>
              </a:lnSpc>
              <a:spcAft>
                <a:spcPts val="600"/>
              </a:spcAft>
              <a:buFont typeface="Arial" panose="020B0604020202020204" pitchFamily="34" charset="0"/>
              <a:buChar char="•"/>
            </a:pPr>
            <a:r>
              <a:rPr lang="en-US" sz="2200" dirty="0"/>
              <a:t> very high quality, high price</a:t>
            </a:r>
          </a:p>
          <a:p>
            <a:pPr indent="-228600">
              <a:lnSpc>
                <a:spcPct val="90000"/>
              </a:lnSpc>
              <a:spcAft>
                <a:spcPts val="600"/>
              </a:spcAft>
              <a:buFont typeface="Arial" panose="020B0604020202020204" pitchFamily="34" charset="0"/>
              <a:buChar char="•"/>
            </a:pPr>
            <a:r>
              <a:rPr lang="en-US" sz="2200" dirty="0"/>
              <a:t> very low quality, low price  </a:t>
            </a:r>
          </a:p>
          <a:p>
            <a:pPr indent="-228600">
              <a:lnSpc>
                <a:spcPct val="90000"/>
              </a:lnSpc>
              <a:spcAft>
                <a:spcPts val="600"/>
              </a:spcAft>
              <a:buFont typeface="Arial" panose="020B0604020202020204" pitchFamily="34" charset="0"/>
              <a:buChar char="•"/>
            </a:pPr>
            <a:endParaRPr lang="en-US" sz="2200" dirty="0"/>
          </a:p>
        </p:txBody>
      </p:sp>
      <p:grpSp>
        <p:nvGrpSpPr>
          <p:cNvPr id="31" name="Group 30">
            <a:extLst>
              <a:ext uri="{FF2B5EF4-FFF2-40B4-BE49-F238E27FC236}">
                <a16:creationId xmlns:a16="http://schemas.microsoft.com/office/drawing/2014/main" id="{7E0128C4-2D25-7E90-3632-C756908ADD3F}"/>
              </a:ext>
            </a:extLst>
          </p:cNvPr>
          <p:cNvGrpSpPr/>
          <p:nvPr/>
        </p:nvGrpSpPr>
        <p:grpSpPr>
          <a:xfrm>
            <a:off x="5759537" y="3789749"/>
            <a:ext cx="6100942" cy="2878024"/>
            <a:chOff x="4537462" y="1460618"/>
            <a:chExt cx="7596187" cy="4258250"/>
          </a:xfrm>
        </p:grpSpPr>
        <p:sp>
          <p:nvSpPr>
            <p:cNvPr id="38" name="Line 5">
              <a:extLst>
                <a:ext uri="{FF2B5EF4-FFF2-40B4-BE49-F238E27FC236}">
                  <a16:creationId xmlns:a16="http://schemas.microsoft.com/office/drawing/2014/main" id="{7D5232F2-17C2-BDA2-5374-D4B8CA5F3026}"/>
                </a:ext>
              </a:extLst>
            </p:cNvPr>
            <p:cNvSpPr>
              <a:spLocks noChangeShapeType="1"/>
            </p:cNvSpPr>
            <p:nvPr/>
          </p:nvSpPr>
          <p:spPr bwMode="auto">
            <a:xfrm>
              <a:off x="7993449" y="1820981"/>
              <a:ext cx="0" cy="3313112"/>
            </a:xfrm>
            <a:prstGeom prst="line">
              <a:avLst/>
            </a:prstGeom>
            <a:noFill/>
            <a:ln w="9525">
              <a:solidFill>
                <a:srgbClr val="000000"/>
              </a:solidFill>
              <a:round/>
              <a:headEnd type="triangle" w="med" len="me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endParaRPr>
            </a:p>
          </p:txBody>
        </p:sp>
        <p:sp>
          <p:nvSpPr>
            <p:cNvPr id="36" name="Content Placeholder 2">
              <a:extLst>
                <a:ext uri="{FF2B5EF4-FFF2-40B4-BE49-F238E27FC236}">
                  <a16:creationId xmlns:a16="http://schemas.microsoft.com/office/drawing/2014/main" id="{73F50C38-69D9-8E12-29C8-ADB9CDFD0F63}"/>
                </a:ext>
              </a:extLst>
            </p:cNvPr>
            <p:cNvSpPr txBox="1">
              <a:spLocks/>
            </p:cNvSpPr>
            <p:nvPr/>
          </p:nvSpPr>
          <p:spPr>
            <a:xfrm>
              <a:off x="5885249" y="1460618"/>
              <a:ext cx="6248400" cy="384016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800"/>
                </a:spcBef>
                <a:spcAft>
                  <a:spcPts val="0"/>
                </a:spcAft>
                <a:buClr>
                  <a:srgbClr val="7A7A7A"/>
                </a:buClr>
                <a:buSzPct val="80000"/>
                <a:buFont typeface="Wingdings" pitchFamily="2" charset="2"/>
                <a:buNone/>
                <a:tabLst/>
                <a:defRPr/>
              </a:pPr>
              <a:r>
                <a:rPr kumimoji="0" lang="en-GB" sz="2200" b="0" i="0" u="none" strike="noStrike" kern="1200" cap="none" spc="0" normalizeH="0" baseline="0" noProof="0">
                  <a:ln>
                    <a:noFill/>
                  </a:ln>
                  <a:solidFill>
                    <a:srgbClr val="000000"/>
                  </a:solidFill>
                  <a:effectLst/>
                  <a:uLnTx/>
                  <a:uFillTx/>
                  <a:latin typeface="Calibri"/>
                  <a:ea typeface="+mn-ea"/>
                  <a:cs typeface="+mn-cs"/>
                </a:rPr>
                <a:t>	</a:t>
              </a:r>
              <a:endParaRPr kumimoji="0" lang="en-GB" sz="2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0" name="Line 6">
              <a:extLst>
                <a:ext uri="{FF2B5EF4-FFF2-40B4-BE49-F238E27FC236}">
                  <a16:creationId xmlns:a16="http://schemas.microsoft.com/office/drawing/2014/main" id="{091B4801-958F-B5A8-E833-A85092F1DB7A}"/>
                </a:ext>
              </a:extLst>
            </p:cNvPr>
            <p:cNvSpPr>
              <a:spLocks noChangeShapeType="1"/>
            </p:cNvSpPr>
            <p:nvPr/>
          </p:nvSpPr>
          <p:spPr bwMode="auto">
            <a:xfrm>
              <a:off x="5258187" y="3549768"/>
              <a:ext cx="5472112" cy="0"/>
            </a:xfrm>
            <a:prstGeom prst="line">
              <a:avLst/>
            </a:prstGeom>
            <a:noFill/>
            <a:ln w="9525">
              <a:solidFill>
                <a:srgbClr val="000000"/>
              </a:solidFill>
              <a:round/>
              <a:headEnd type="triangle" w="med" len="me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endParaRPr>
            </a:p>
          </p:txBody>
        </p:sp>
        <p:sp>
          <p:nvSpPr>
            <p:cNvPr id="41" name="Text Box 7">
              <a:extLst>
                <a:ext uri="{FF2B5EF4-FFF2-40B4-BE49-F238E27FC236}">
                  <a16:creationId xmlns:a16="http://schemas.microsoft.com/office/drawing/2014/main" id="{F6CB5B25-E6A3-E0DE-897B-45051EE7C31E}"/>
                </a:ext>
              </a:extLst>
            </p:cNvPr>
            <p:cNvSpPr txBox="1">
              <a:spLocks noChangeArrowheads="1"/>
            </p:cNvSpPr>
            <p:nvPr/>
          </p:nvSpPr>
          <p:spPr bwMode="auto">
            <a:xfrm>
              <a:off x="7561649" y="1605081"/>
              <a:ext cx="863600" cy="58477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1600" dirty="0">
                  <a:solidFill>
                    <a:srgbClr val="000000"/>
                  </a:solidFill>
                  <a:latin typeface="Calibri"/>
                </a:rPr>
                <a:t>High quality</a:t>
              </a:r>
              <a:endParaRPr lang="en-US" sz="1600" dirty="0">
                <a:solidFill>
                  <a:srgbClr val="000000"/>
                </a:solidFill>
                <a:latin typeface="Calibri"/>
              </a:endParaRPr>
            </a:p>
          </p:txBody>
        </p:sp>
        <p:sp>
          <p:nvSpPr>
            <p:cNvPr id="42" name="Text Box 8">
              <a:extLst>
                <a:ext uri="{FF2B5EF4-FFF2-40B4-BE49-F238E27FC236}">
                  <a16:creationId xmlns:a16="http://schemas.microsoft.com/office/drawing/2014/main" id="{2E98169A-C196-EEA2-408E-58C524E17159}"/>
                </a:ext>
              </a:extLst>
            </p:cNvPr>
            <p:cNvSpPr txBox="1">
              <a:spLocks noChangeArrowheads="1"/>
            </p:cNvSpPr>
            <p:nvPr/>
          </p:nvSpPr>
          <p:spPr bwMode="auto">
            <a:xfrm>
              <a:off x="4537462" y="3405306"/>
              <a:ext cx="863600" cy="58477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1600" dirty="0">
                  <a:solidFill>
                    <a:srgbClr val="000000"/>
                  </a:solidFill>
                  <a:latin typeface="Calibri"/>
                </a:rPr>
                <a:t>Low price</a:t>
              </a:r>
              <a:endParaRPr lang="en-US" sz="1600" dirty="0">
                <a:solidFill>
                  <a:srgbClr val="000000"/>
                </a:solidFill>
                <a:latin typeface="Calibri"/>
              </a:endParaRPr>
            </a:p>
          </p:txBody>
        </p:sp>
        <p:sp>
          <p:nvSpPr>
            <p:cNvPr id="43" name="Text Box 9">
              <a:extLst>
                <a:ext uri="{FF2B5EF4-FFF2-40B4-BE49-F238E27FC236}">
                  <a16:creationId xmlns:a16="http://schemas.microsoft.com/office/drawing/2014/main" id="{EF818103-2808-50E9-7EA4-AC96FA3A3D9B}"/>
                </a:ext>
              </a:extLst>
            </p:cNvPr>
            <p:cNvSpPr txBox="1">
              <a:spLocks noChangeArrowheads="1"/>
            </p:cNvSpPr>
            <p:nvPr/>
          </p:nvSpPr>
          <p:spPr bwMode="auto">
            <a:xfrm>
              <a:off x="7561649" y="5134093"/>
              <a:ext cx="863600" cy="58477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1600" dirty="0">
                  <a:solidFill>
                    <a:srgbClr val="000000"/>
                  </a:solidFill>
                  <a:latin typeface="Calibri"/>
                </a:rPr>
                <a:t>Low quality</a:t>
              </a:r>
              <a:endParaRPr lang="en-US" sz="1600" dirty="0">
                <a:solidFill>
                  <a:srgbClr val="000000"/>
                </a:solidFill>
                <a:latin typeface="Calibri"/>
              </a:endParaRPr>
            </a:p>
          </p:txBody>
        </p:sp>
        <p:sp>
          <p:nvSpPr>
            <p:cNvPr id="44" name="Text Box 10">
              <a:extLst>
                <a:ext uri="{FF2B5EF4-FFF2-40B4-BE49-F238E27FC236}">
                  <a16:creationId xmlns:a16="http://schemas.microsoft.com/office/drawing/2014/main" id="{57ACDFD0-66BC-BEBD-4BFD-2355157F65AE}"/>
                </a:ext>
              </a:extLst>
            </p:cNvPr>
            <p:cNvSpPr txBox="1">
              <a:spLocks noChangeArrowheads="1"/>
            </p:cNvSpPr>
            <p:nvPr/>
          </p:nvSpPr>
          <p:spPr bwMode="auto">
            <a:xfrm>
              <a:off x="10730299" y="3405306"/>
              <a:ext cx="863600" cy="58477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1600" dirty="0">
                  <a:solidFill>
                    <a:srgbClr val="000000"/>
                  </a:solidFill>
                  <a:latin typeface="Calibri"/>
                </a:rPr>
                <a:t>High price</a:t>
              </a:r>
              <a:endParaRPr lang="en-US" sz="1600" dirty="0">
                <a:solidFill>
                  <a:srgbClr val="000000"/>
                </a:solidFill>
                <a:latin typeface="Calibri"/>
              </a:endParaRPr>
            </a:p>
          </p:txBody>
        </p:sp>
        <p:sp>
          <p:nvSpPr>
            <p:cNvPr id="45" name="Text Box 11">
              <a:extLst>
                <a:ext uri="{FF2B5EF4-FFF2-40B4-BE49-F238E27FC236}">
                  <a16:creationId xmlns:a16="http://schemas.microsoft.com/office/drawing/2014/main" id="{BDE5F740-1760-565F-46ED-E798412A2CA3}"/>
                </a:ext>
              </a:extLst>
            </p:cNvPr>
            <p:cNvSpPr txBox="1">
              <a:spLocks noChangeArrowheads="1"/>
            </p:cNvSpPr>
            <p:nvPr/>
          </p:nvSpPr>
          <p:spPr bwMode="auto">
            <a:xfrm>
              <a:off x="9145974" y="2468681"/>
              <a:ext cx="287338"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46" name="Text Box 12">
              <a:extLst>
                <a:ext uri="{FF2B5EF4-FFF2-40B4-BE49-F238E27FC236}">
                  <a16:creationId xmlns:a16="http://schemas.microsoft.com/office/drawing/2014/main" id="{25317CD0-B2A3-C45B-B431-EEAE2DE41CC8}"/>
                </a:ext>
              </a:extLst>
            </p:cNvPr>
            <p:cNvSpPr txBox="1">
              <a:spLocks noChangeArrowheads="1"/>
            </p:cNvSpPr>
            <p:nvPr/>
          </p:nvSpPr>
          <p:spPr bwMode="auto">
            <a:xfrm>
              <a:off x="6409124" y="2684581"/>
              <a:ext cx="287338"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47" name="Text Box 13">
              <a:extLst>
                <a:ext uri="{FF2B5EF4-FFF2-40B4-BE49-F238E27FC236}">
                  <a16:creationId xmlns:a16="http://schemas.microsoft.com/office/drawing/2014/main" id="{3307578E-68C4-E344-27B4-8AFF18AA241E}"/>
                </a:ext>
              </a:extLst>
            </p:cNvPr>
            <p:cNvSpPr txBox="1">
              <a:spLocks noChangeArrowheads="1"/>
            </p:cNvSpPr>
            <p:nvPr/>
          </p:nvSpPr>
          <p:spPr bwMode="auto">
            <a:xfrm>
              <a:off x="9577774" y="2900481"/>
              <a:ext cx="287338"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48" name="Text Box 14">
              <a:extLst>
                <a:ext uri="{FF2B5EF4-FFF2-40B4-BE49-F238E27FC236}">
                  <a16:creationId xmlns:a16="http://schemas.microsoft.com/office/drawing/2014/main" id="{48C98C21-386C-620F-7548-31B17AF0FD1A}"/>
                </a:ext>
              </a:extLst>
            </p:cNvPr>
            <p:cNvSpPr txBox="1">
              <a:spLocks noChangeArrowheads="1"/>
            </p:cNvSpPr>
            <p:nvPr/>
          </p:nvSpPr>
          <p:spPr bwMode="auto">
            <a:xfrm>
              <a:off x="8353812" y="3044943"/>
              <a:ext cx="287337"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49" name="Text Box 15">
              <a:extLst>
                <a:ext uri="{FF2B5EF4-FFF2-40B4-BE49-F238E27FC236}">
                  <a16:creationId xmlns:a16="http://schemas.microsoft.com/office/drawing/2014/main" id="{3AAF3D9E-90E4-BE71-8454-6E3EB56532B4}"/>
                </a:ext>
              </a:extLst>
            </p:cNvPr>
            <p:cNvSpPr txBox="1">
              <a:spLocks noChangeArrowheads="1"/>
            </p:cNvSpPr>
            <p:nvPr/>
          </p:nvSpPr>
          <p:spPr bwMode="auto">
            <a:xfrm>
              <a:off x="8857049" y="2900481"/>
              <a:ext cx="287338"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0" name="Text Box 16">
              <a:extLst>
                <a:ext uri="{FF2B5EF4-FFF2-40B4-BE49-F238E27FC236}">
                  <a16:creationId xmlns:a16="http://schemas.microsoft.com/office/drawing/2014/main" id="{89CCF67F-3CB7-C224-D11E-A35FB6886273}"/>
                </a:ext>
              </a:extLst>
            </p:cNvPr>
            <p:cNvSpPr txBox="1">
              <a:spLocks noChangeArrowheads="1"/>
            </p:cNvSpPr>
            <p:nvPr/>
          </p:nvSpPr>
          <p:spPr bwMode="auto">
            <a:xfrm>
              <a:off x="6121787" y="3981568"/>
              <a:ext cx="287337"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1" name="Text Box 17">
              <a:extLst>
                <a:ext uri="{FF2B5EF4-FFF2-40B4-BE49-F238E27FC236}">
                  <a16:creationId xmlns:a16="http://schemas.microsoft.com/office/drawing/2014/main" id="{13E9023C-C95A-6AE3-38D8-290989C0BD76}"/>
                </a:ext>
              </a:extLst>
            </p:cNvPr>
            <p:cNvSpPr txBox="1">
              <a:spLocks noChangeArrowheads="1"/>
            </p:cNvSpPr>
            <p:nvPr/>
          </p:nvSpPr>
          <p:spPr bwMode="auto">
            <a:xfrm>
              <a:off x="9722237" y="2468681"/>
              <a:ext cx="287337"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2" name="Text Box 18">
              <a:extLst>
                <a:ext uri="{FF2B5EF4-FFF2-40B4-BE49-F238E27FC236}">
                  <a16:creationId xmlns:a16="http://schemas.microsoft.com/office/drawing/2014/main" id="{FE43C3FB-D550-0C86-E56A-8614FD048F1B}"/>
                </a:ext>
              </a:extLst>
            </p:cNvPr>
            <p:cNvSpPr txBox="1">
              <a:spLocks noChangeArrowheads="1"/>
            </p:cNvSpPr>
            <p:nvPr/>
          </p:nvSpPr>
          <p:spPr bwMode="auto">
            <a:xfrm>
              <a:off x="6985387" y="3981568"/>
              <a:ext cx="287337"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3" name="Text Box 19">
              <a:extLst>
                <a:ext uri="{FF2B5EF4-FFF2-40B4-BE49-F238E27FC236}">
                  <a16:creationId xmlns:a16="http://schemas.microsoft.com/office/drawing/2014/main" id="{2DFEC738-D42C-CFA1-FBD0-DD747341C63C}"/>
                </a:ext>
              </a:extLst>
            </p:cNvPr>
            <p:cNvSpPr txBox="1">
              <a:spLocks noChangeArrowheads="1"/>
            </p:cNvSpPr>
            <p:nvPr/>
          </p:nvSpPr>
          <p:spPr bwMode="auto">
            <a:xfrm>
              <a:off x="7417187" y="3908543"/>
              <a:ext cx="287337"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4" name="Text Box 20">
              <a:extLst>
                <a:ext uri="{FF2B5EF4-FFF2-40B4-BE49-F238E27FC236}">
                  <a16:creationId xmlns:a16="http://schemas.microsoft.com/office/drawing/2014/main" id="{4986B9A6-7C29-0AE9-6460-79D29FFC3658}"/>
                </a:ext>
              </a:extLst>
            </p:cNvPr>
            <p:cNvSpPr txBox="1">
              <a:spLocks noChangeArrowheads="1"/>
            </p:cNvSpPr>
            <p:nvPr/>
          </p:nvSpPr>
          <p:spPr bwMode="auto">
            <a:xfrm>
              <a:off x="6698049" y="3908543"/>
              <a:ext cx="287338"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5" name="Text Box 21">
              <a:extLst>
                <a:ext uri="{FF2B5EF4-FFF2-40B4-BE49-F238E27FC236}">
                  <a16:creationId xmlns:a16="http://schemas.microsoft.com/office/drawing/2014/main" id="{384D01F6-4AC0-5C77-484D-3EEC0999B44B}"/>
                </a:ext>
              </a:extLst>
            </p:cNvPr>
            <p:cNvSpPr txBox="1">
              <a:spLocks noChangeArrowheads="1"/>
            </p:cNvSpPr>
            <p:nvPr/>
          </p:nvSpPr>
          <p:spPr bwMode="auto">
            <a:xfrm>
              <a:off x="7129849" y="4557831"/>
              <a:ext cx="287338"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6" name="Text Box 22">
              <a:extLst>
                <a:ext uri="{FF2B5EF4-FFF2-40B4-BE49-F238E27FC236}">
                  <a16:creationId xmlns:a16="http://schemas.microsoft.com/office/drawing/2014/main" id="{E0836E9F-98CF-A419-E8AD-CB7CFCB8C230}"/>
                </a:ext>
              </a:extLst>
            </p:cNvPr>
            <p:cNvSpPr txBox="1">
              <a:spLocks noChangeArrowheads="1"/>
            </p:cNvSpPr>
            <p:nvPr/>
          </p:nvSpPr>
          <p:spPr bwMode="auto">
            <a:xfrm>
              <a:off x="9217412" y="3116381"/>
              <a:ext cx="287337"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7" name="Text Box 23">
              <a:extLst>
                <a:ext uri="{FF2B5EF4-FFF2-40B4-BE49-F238E27FC236}">
                  <a16:creationId xmlns:a16="http://schemas.microsoft.com/office/drawing/2014/main" id="{86461131-CC12-0563-B8BE-3AF883B9C451}"/>
                </a:ext>
              </a:extLst>
            </p:cNvPr>
            <p:cNvSpPr txBox="1">
              <a:spLocks noChangeArrowheads="1"/>
            </p:cNvSpPr>
            <p:nvPr/>
          </p:nvSpPr>
          <p:spPr bwMode="auto">
            <a:xfrm>
              <a:off x="9649212" y="4053006"/>
              <a:ext cx="287337"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8" name="Text Box 24">
              <a:extLst>
                <a:ext uri="{FF2B5EF4-FFF2-40B4-BE49-F238E27FC236}">
                  <a16:creationId xmlns:a16="http://schemas.microsoft.com/office/drawing/2014/main" id="{3DBF2946-532D-9F55-C044-D7F9F4575C29}"/>
                </a:ext>
              </a:extLst>
            </p:cNvPr>
            <p:cNvSpPr txBox="1">
              <a:spLocks noChangeArrowheads="1"/>
            </p:cNvSpPr>
            <p:nvPr/>
          </p:nvSpPr>
          <p:spPr bwMode="auto">
            <a:xfrm>
              <a:off x="8857049" y="3981568"/>
              <a:ext cx="287338"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sp>
          <p:nvSpPr>
            <p:cNvPr id="59" name="Text Box 25">
              <a:extLst>
                <a:ext uri="{FF2B5EF4-FFF2-40B4-BE49-F238E27FC236}">
                  <a16:creationId xmlns:a16="http://schemas.microsoft.com/office/drawing/2014/main" id="{FEC8E1CA-BFD2-DBAA-46BB-E374EC1E3EB6}"/>
                </a:ext>
              </a:extLst>
            </p:cNvPr>
            <p:cNvSpPr txBox="1">
              <a:spLocks noChangeArrowheads="1"/>
            </p:cNvSpPr>
            <p:nvPr/>
          </p:nvSpPr>
          <p:spPr bwMode="auto">
            <a:xfrm>
              <a:off x="10009574" y="3332281"/>
              <a:ext cx="287338" cy="6463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3600" dirty="0">
                  <a:solidFill>
                    <a:srgbClr val="000000"/>
                  </a:solidFill>
                  <a:latin typeface="Calibri"/>
                </a:rPr>
                <a:t>o</a:t>
              </a:r>
              <a:endParaRPr lang="en-US" sz="3600" dirty="0">
                <a:solidFill>
                  <a:srgbClr val="000000"/>
                </a:solidFill>
                <a:latin typeface="Calibri"/>
              </a:endParaRPr>
            </a:p>
          </p:txBody>
        </p:sp>
      </p:grpSp>
      <p:pic>
        <p:nvPicPr>
          <p:cNvPr id="3" name="Picture 2">
            <a:extLst>
              <a:ext uri="{FF2B5EF4-FFF2-40B4-BE49-F238E27FC236}">
                <a16:creationId xmlns:a16="http://schemas.microsoft.com/office/drawing/2014/main" id="{A4700A51-E91A-1E3B-5526-4DCA021C677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405FD9FA-D60D-8697-51C3-85497FA44BB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46931FD7-7EC6-486A-8C16-5A510683A43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93CAC72E-F24C-5CA1-DF15-315979CE3DE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57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3">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015" y="258588"/>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MARKET MAPPING</a:t>
            </a:r>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10" descr="Market">
            <a:extLst>
              <a:ext uri="{FF2B5EF4-FFF2-40B4-BE49-F238E27FC236}">
                <a16:creationId xmlns:a16="http://schemas.microsoft.com/office/drawing/2014/main" id="{7C0D19AA-F2B4-1A7A-E929-9A95420D35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125" y="3577660"/>
            <a:ext cx="4087368" cy="4087368"/>
          </a:xfrm>
          <a:prstGeom prst="rect">
            <a:avLst/>
          </a:prstGeom>
        </p:spPr>
      </p:pic>
      <p:sp>
        <p:nvSpPr>
          <p:cNvPr id="7" name="Content Placeholder 2"/>
          <p:cNvSpPr txBox="1">
            <a:spLocks/>
          </p:cNvSpPr>
          <p:nvPr/>
        </p:nvSpPr>
        <p:spPr>
          <a:xfrm>
            <a:off x="1497980" y="2453268"/>
            <a:ext cx="12715320" cy="3840163"/>
          </a:xfrm>
          <a:prstGeom prst="rect">
            <a:avLst/>
          </a:prstGeom>
        </p:spPr>
        <p:txBody>
          <a:bodyPr vert="horz" lIns="91440" tIns="45720" rIns="91440" bIns="45720" rtlCol="0">
            <a:normAutofit/>
          </a:bodyPr>
          <a:lst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457200" marR="0" lvl="0" indent="-457200" algn="l" defTabSz="914400" rtl="0" eaLnBrk="1" fontAlgn="auto" latinLnBrk="0" hangingPunct="1">
              <a:spcBef>
                <a:spcPts val="1800"/>
              </a:spcBef>
              <a:spcAft>
                <a:spcPts val="0"/>
              </a:spcAft>
              <a:buClr>
                <a:srgbClr val="7A7A7A"/>
              </a:buClr>
              <a:buSzPct val="80000"/>
              <a:buFont typeface="Wingdings" pitchFamily="2" charset="2"/>
              <a:buNone/>
              <a:tabLst/>
              <a:defRPr/>
            </a:pPr>
            <a:r>
              <a:rPr kumimoji="0" lang="en-GB" sz="6000" b="0" i="0" u="none" strike="noStrike" kern="1200" cap="none" spc="0" normalizeH="0" baseline="0" noProof="0">
                <a:ln>
                  <a:noFill/>
                </a:ln>
                <a:solidFill>
                  <a:srgbClr val="000000"/>
                </a:solidFill>
                <a:effectLst/>
                <a:uLnTx/>
                <a:uFillTx/>
                <a:latin typeface="Calibri"/>
                <a:ea typeface="+mn-ea"/>
                <a:cs typeface="+mn-cs"/>
              </a:rPr>
              <a:t>	</a:t>
            </a:r>
          </a:p>
        </p:txBody>
      </p:sp>
      <p:sp>
        <p:nvSpPr>
          <p:cNvPr id="3" name="Rectangle 2">
            <a:extLst>
              <a:ext uri="{FF2B5EF4-FFF2-40B4-BE49-F238E27FC236}">
                <a16:creationId xmlns:a16="http://schemas.microsoft.com/office/drawing/2014/main" id="{1FDA86CA-991D-1055-F862-15E1298CC48E}"/>
              </a:ext>
            </a:extLst>
          </p:cNvPr>
          <p:cNvSpPr/>
          <p:nvPr/>
        </p:nvSpPr>
        <p:spPr>
          <a:xfrm>
            <a:off x="4221701" y="318429"/>
            <a:ext cx="3902927" cy="253867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Where would you place the following cars?</a:t>
            </a:r>
          </a:p>
          <a:p>
            <a:pPr algn="ctr"/>
            <a:endParaRPr lang="en-GB" dirty="0"/>
          </a:p>
          <a:p>
            <a:r>
              <a:rPr lang="en-GB" dirty="0"/>
              <a:t>A. Rolls Royce </a:t>
            </a:r>
          </a:p>
          <a:p>
            <a:r>
              <a:rPr lang="en-GB" dirty="0"/>
              <a:t>B. Mini </a:t>
            </a:r>
          </a:p>
          <a:p>
            <a:r>
              <a:rPr lang="en-GB" dirty="0"/>
              <a:t>C. Fiat 500 </a:t>
            </a:r>
          </a:p>
          <a:p>
            <a:r>
              <a:rPr lang="en-GB" dirty="0"/>
              <a:t>D. Formula 1 car</a:t>
            </a:r>
          </a:p>
          <a:p>
            <a:r>
              <a:rPr lang="en-GB" dirty="0"/>
              <a:t>E. Ferrari </a:t>
            </a:r>
          </a:p>
          <a:p>
            <a:pPr algn="ctr"/>
            <a:endParaRPr lang="en-GB" dirty="0"/>
          </a:p>
        </p:txBody>
      </p:sp>
      <p:sp>
        <p:nvSpPr>
          <p:cNvPr id="4" name="Line 5">
            <a:extLst>
              <a:ext uri="{FF2B5EF4-FFF2-40B4-BE49-F238E27FC236}">
                <a16:creationId xmlns:a16="http://schemas.microsoft.com/office/drawing/2014/main" id="{F6D10316-1432-ECAC-4D62-08BB541CD134}"/>
              </a:ext>
            </a:extLst>
          </p:cNvPr>
          <p:cNvSpPr>
            <a:spLocks noChangeShapeType="1"/>
          </p:cNvSpPr>
          <p:nvPr/>
        </p:nvSpPr>
        <p:spPr bwMode="auto">
          <a:xfrm>
            <a:off x="8622251" y="2717163"/>
            <a:ext cx="0" cy="3313112"/>
          </a:xfrm>
          <a:prstGeom prst="line">
            <a:avLst/>
          </a:prstGeom>
          <a:noFill/>
          <a:ln w="9525">
            <a:solidFill>
              <a:srgbClr val="000000"/>
            </a:solidFill>
            <a:round/>
            <a:headEnd type="triangle" w="med" len="me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400" b="0" i="0" u="none" strike="noStrike" kern="0" cap="none" spc="0" normalizeH="0" baseline="0" noProof="0">
              <a:ln>
                <a:noFill/>
              </a:ln>
              <a:solidFill>
                <a:srgbClr val="000000"/>
              </a:solidFill>
              <a:effectLst/>
              <a:uLnTx/>
              <a:uFillTx/>
              <a:latin typeface="Calibri"/>
            </a:endParaRPr>
          </a:p>
        </p:txBody>
      </p:sp>
      <p:sp>
        <p:nvSpPr>
          <p:cNvPr id="26" name="Line 6">
            <a:extLst>
              <a:ext uri="{FF2B5EF4-FFF2-40B4-BE49-F238E27FC236}">
                <a16:creationId xmlns:a16="http://schemas.microsoft.com/office/drawing/2014/main" id="{F629D149-720A-8975-B8E4-D233F6ECE21B}"/>
              </a:ext>
            </a:extLst>
          </p:cNvPr>
          <p:cNvSpPr>
            <a:spLocks noChangeShapeType="1"/>
          </p:cNvSpPr>
          <p:nvPr/>
        </p:nvSpPr>
        <p:spPr bwMode="auto">
          <a:xfrm>
            <a:off x="5886989" y="4445950"/>
            <a:ext cx="5472112" cy="29582"/>
          </a:xfrm>
          <a:prstGeom prst="line">
            <a:avLst/>
          </a:prstGeom>
          <a:noFill/>
          <a:ln w="9525">
            <a:solidFill>
              <a:srgbClr val="000000"/>
            </a:solidFill>
            <a:round/>
            <a:headEnd type="triangle" w="med" len="me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5400" b="0" i="0" u="none" strike="noStrike" kern="0" cap="none" spc="0" normalizeH="0" baseline="0" noProof="0">
              <a:ln>
                <a:noFill/>
              </a:ln>
              <a:solidFill>
                <a:srgbClr val="000000"/>
              </a:solidFill>
              <a:effectLst/>
              <a:uLnTx/>
              <a:uFillTx/>
              <a:latin typeface="Calibri"/>
            </a:endParaRPr>
          </a:p>
        </p:txBody>
      </p:sp>
      <p:sp>
        <p:nvSpPr>
          <p:cNvPr id="30" name="Text Box 7">
            <a:extLst>
              <a:ext uri="{FF2B5EF4-FFF2-40B4-BE49-F238E27FC236}">
                <a16:creationId xmlns:a16="http://schemas.microsoft.com/office/drawing/2014/main" id="{A53D724C-DE0F-3232-0E17-C2CC5312FCAD}"/>
              </a:ext>
            </a:extLst>
          </p:cNvPr>
          <p:cNvSpPr txBox="1">
            <a:spLocks noChangeArrowheads="1"/>
          </p:cNvSpPr>
          <p:nvPr/>
        </p:nvSpPr>
        <p:spPr bwMode="auto">
          <a:xfrm>
            <a:off x="7870903" y="2095682"/>
            <a:ext cx="1757402" cy="523220"/>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2800" dirty="0">
                <a:solidFill>
                  <a:srgbClr val="000000"/>
                </a:solidFill>
                <a:latin typeface="Calibri"/>
              </a:rPr>
              <a:t>Expensive</a:t>
            </a:r>
            <a:endParaRPr lang="en-US" sz="2800" dirty="0">
              <a:solidFill>
                <a:srgbClr val="000000"/>
              </a:solidFill>
              <a:latin typeface="Calibri"/>
            </a:endParaRPr>
          </a:p>
        </p:txBody>
      </p:sp>
      <p:sp>
        <p:nvSpPr>
          <p:cNvPr id="31" name="Text Box 8">
            <a:extLst>
              <a:ext uri="{FF2B5EF4-FFF2-40B4-BE49-F238E27FC236}">
                <a16:creationId xmlns:a16="http://schemas.microsoft.com/office/drawing/2014/main" id="{0B61AD71-7AFB-4E4C-822F-AF15C6A812CB}"/>
              </a:ext>
            </a:extLst>
          </p:cNvPr>
          <p:cNvSpPr txBox="1">
            <a:spLocks noChangeArrowheads="1"/>
          </p:cNvSpPr>
          <p:nvPr/>
        </p:nvSpPr>
        <p:spPr bwMode="auto">
          <a:xfrm>
            <a:off x="5455189" y="4301488"/>
            <a:ext cx="1757402" cy="523220"/>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2800" dirty="0">
                <a:solidFill>
                  <a:srgbClr val="000000"/>
                </a:solidFill>
                <a:latin typeface="Calibri"/>
              </a:rPr>
              <a:t>Slow</a:t>
            </a:r>
            <a:endParaRPr lang="en-US" sz="2800" dirty="0">
              <a:solidFill>
                <a:srgbClr val="000000"/>
              </a:solidFill>
              <a:latin typeface="Calibri"/>
            </a:endParaRPr>
          </a:p>
        </p:txBody>
      </p:sp>
      <p:sp>
        <p:nvSpPr>
          <p:cNvPr id="32" name="Text Box 9">
            <a:extLst>
              <a:ext uri="{FF2B5EF4-FFF2-40B4-BE49-F238E27FC236}">
                <a16:creationId xmlns:a16="http://schemas.microsoft.com/office/drawing/2014/main" id="{738F348D-97B7-FB48-23A0-AA7CBDF29271}"/>
              </a:ext>
            </a:extLst>
          </p:cNvPr>
          <p:cNvSpPr txBox="1">
            <a:spLocks noChangeArrowheads="1"/>
          </p:cNvSpPr>
          <p:nvPr/>
        </p:nvSpPr>
        <p:spPr bwMode="auto">
          <a:xfrm>
            <a:off x="8002628" y="6033795"/>
            <a:ext cx="1757402" cy="523220"/>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2800" dirty="0">
                <a:solidFill>
                  <a:srgbClr val="000000"/>
                </a:solidFill>
                <a:latin typeface="Calibri"/>
              </a:rPr>
              <a:t>Cheap</a:t>
            </a:r>
            <a:endParaRPr lang="en-US" sz="2800" dirty="0">
              <a:solidFill>
                <a:srgbClr val="000000"/>
              </a:solidFill>
              <a:latin typeface="Calibri"/>
            </a:endParaRPr>
          </a:p>
        </p:txBody>
      </p:sp>
      <p:sp>
        <p:nvSpPr>
          <p:cNvPr id="33" name="Text Box 10">
            <a:extLst>
              <a:ext uri="{FF2B5EF4-FFF2-40B4-BE49-F238E27FC236}">
                <a16:creationId xmlns:a16="http://schemas.microsoft.com/office/drawing/2014/main" id="{B35AC1A6-F0CD-9A24-93F7-DEEA5209A65F}"/>
              </a:ext>
            </a:extLst>
          </p:cNvPr>
          <p:cNvSpPr txBox="1">
            <a:spLocks noChangeArrowheads="1"/>
          </p:cNvSpPr>
          <p:nvPr/>
        </p:nvSpPr>
        <p:spPr bwMode="auto">
          <a:xfrm>
            <a:off x="10941230" y="4461263"/>
            <a:ext cx="1757402" cy="523220"/>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spcBef>
                <a:spcPct val="50000"/>
              </a:spcBef>
            </a:pPr>
            <a:r>
              <a:rPr lang="en-GB" sz="2800" dirty="0">
                <a:solidFill>
                  <a:srgbClr val="000000"/>
                </a:solidFill>
                <a:latin typeface="Calibri"/>
              </a:rPr>
              <a:t>Fast</a:t>
            </a:r>
            <a:endParaRPr lang="en-US" sz="2800" dirty="0">
              <a:solidFill>
                <a:srgbClr val="000000"/>
              </a:solidFill>
              <a:latin typeface="Calibri"/>
            </a:endParaRPr>
          </a:p>
        </p:txBody>
      </p:sp>
      <p:pic>
        <p:nvPicPr>
          <p:cNvPr id="5" name="Picture 4">
            <a:extLst>
              <a:ext uri="{FF2B5EF4-FFF2-40B4-BE49-F238E27FC236}">
                <a16:creationId xmlns:a16="http://schemas.microsoft.com/office/drawing/2014/main" id="{43395EC6-9DA3-C908-3585-59B1E492B77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938B552E-58E7-CADA-6F49-108D139E2D7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TextBox 7">
            <a:extLst>
              <a:ext uri="{FF2B5EF4-FFF2-40B4-BE49-F238E27FC236}">
                <a16:creationId xmlns:a16="http://schemas.microsoft.com/office/drawing/2014/main" id="{D5038868-1A12-5DAC-B6FE-9C8D4984EEF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17D0A39D-69F7-7AE4-9BBD-D938EA332FC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30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Activity</a:t>
            </a:r>
            <a:endParaRPr lang="en-US" dirty="0"/>
          </a:p>
        </p:txBody>
      </p:sp>
      <p:sp>
        <p:nvSpPr>
          <p:cNvPr id="3" name="Content Placeholder 2"/>
          <p:cNvSpPr>
            <a:spLocks noGrp="1"/>
          </p:cNvSpPr>
          <p:nvPr>
            <p:ph idx="1"/>
          </p:nvPr>
        </p:nvSpPr>
        <p:spPr>
          <a:xfrm>
            <a:off x="4810259" y="649480"/>
            <a:ext cx="6555347" cy="5546047"/>
          </a:xfrm>
        </p:spPr>
        <p:txBody>
          <a:bodyPr anchor="ctr">
            <a:normAutofit/>
          </a:bodyPr>
          <a:lstStyle/>
          <a:p>
            <a:r>
              <a:rPr lang="en-GB" sz="2000"/>
              <a:t>Choose a product that you are familiar with e.g. confectionery, ice-cream, fashion, airlines, sports wear</a:t>
            </a:r>
          </a:p>
          <a:p>
            <a:r>
              <a:rPr lang="en-GB" sz="2000"/>
              <a:t>Think of at least 3 possible sets of criteria you could use to categorise businesses within your chosen market </a:t>
            </a:r>
          </a:p>
          <a:p>
            <a:r>
              <a:rPr lang="en-GB" sz="2000"/>
              <a:t>Produce a market map, similar to the luxury car one, based upon one of the sets of criteria for your chosen market</a:t>
            </a:r>
          </a:p>
          <a:p>
            <a:r>
              <a:rPr lang="en-GB" sz="2000"/>
              <a:t>Are there any gaps in the market?</a:t>
            </a:r>
          </a:p>
          <a:p>
            <a:r>
              <a:rPr lang="en-GB" sz="2000"/>
              <a:t>Use your market map to describe the market conditions</a:t>
            </a:r>
          </a:p>
        </p:txBody>
      </p:sp>
      <p:pic>
        <p:nvPicPr>
          <p:cNvPr id="4" name="Picture 3">
            <a:extLst>
              <a:ext uri="{FF2B5EF4-FFF2-40B4-BE49-F238E27FC236}">
                <a16:creationId xmlns:a16="http://schemas.microsoft.com/office/drawing/2014/main" id="{54702EC1-8EA7-D136-9BC4-2C2D364145D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FE25D67F-7979-4B14-AF62-D0EFF3EEA11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C73E827D-8F27-B711-E218-EC1E828BC47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87A3AD18-7EF4-50AE-F62E-CFE41174589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5558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B563672E84A4AA4245A8306449AF3" ma:contentTypeVersion="11" ma:contentTypeDescription="Create a new document." ma:contentTypeScope="" ma:versionID="86afc0c9ebd21ceb7cef3015db6e98f1">
  <xsd:schema xmlns:xsd="http://www.w3.org/2001/XMLSchema" xmlns:xs="http://www.w3.org/2001/XMLSchema" xmlns:p="http://schemas.microsoft.com/office/2006/metadata/properties" xmlns:ns2="bccb2ff8-a74f-4a49-8bef-71a2916a4a90" xmlns:ns3="45eb72ab-293d-4eb1-b1d6-6aa27e13ee50" targetNamespace="http://schemas.microsoft.com/office/2006/metadata/properties" ma:root="true" ma:fieldsID="1e1ab0ff353bb9e35f96417d084413c8" ns2:_="" ns3:_="">
    <xsd:import namespace="bccb2ff8-a74f-4a49-8bef-71a2916a4a90"/>
    <xsd:import namespace="45eb72ab-293d-4eb1-b1d6-6aa27e13ee5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2ff8-a74f-4a49-8bef-71a2916a4a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b72ab-293d-4eb1-b1d6-6aa27e13ee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cc53f-04ec-4561-a02b-47c52c97faa8}" ma:internalName="TaxCatchAll" ma:showField="CatchAllData" ma:web="45eb72ab-293d-4eb1-b1d6-6aa27e13e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cb2ff8-a74f-4a49-8bef-71a2916a4a90">
      <Terms xmlns="http://schemas.microsoft.com/office/infopath/2007/PartnerControls"/>
    </lcf76f155ced4ddcb4097134ff3c332f>
    <TaxCatchAll xmlns="45eb72ab-293d-4eb1-b1d6-6aa27e13ee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63292B-3BDD-477A-A480-9AE80FAB0A61}">
  <ds:schemaRefs>
    <ds:schemaRef ds:uri="http://schemas.microsoft.com/office/2006/metadata/contentType"/>
    <ds:schemaRef ds:uri="http://schemas.microsoft.com/office/2006/metadata/properties/metaAttributes"/>
    <ds:schemaRef ds:uri="http://www.w3.org/2000/xmlns/"/>
    <ds:schemaRef ds:uri="http://www.w3.org/2001/XMLSchema"/>
    <ds:schemaRef ds:uri="bccb2ff8-a74f-4a49-8bef-71a2916a4a90"/>
    <ds:schemaRef ds:uri="45eb72ab-293d-4eb1-b1d6-6aa27e13ee5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6E57F-DAFE-4D83-9653-7B1940DA6035}">
  <ds:schemaRefs>
    <ds:schemaRef ds:uri="http://schemas.microsoft.com/office/2006/metadata/properties"/>
    <ds:schemaRef ds:uri="http://www.w3.org/2000/xmlns/"/>
    <ds:schemaRef ds:uri="bccb2ff8-a74f-4a49-8bef-71a2916a4a90"/>
    <ds:schemaRef ds:uri="http://schemas.microsoft.com/office/infopath/2007/PartnerControls"/>
    <ds:schemaRef ds:uri="45eb72ab-293d-4eb1-b1d6-6aa27e13ee50"/>
    <ds:schemaRef ds:uri="http://www.w3.org/2001/XMLSchema-instance"/>
  </ds:schemaRefs>
</ds:datastoreItem>
</file>

<file path=customXml/itemProps3.xml><?xml version="1.0" encoding="utf-8"?>
<ds:datastoreItem xmlns:ds="http://schemas.openxmlformats.org/officeDocument/2006/customXml" ds:itemID="{58209718-BF5D-49C4-BD67-612291432C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3370</TotalTime>
  <Words>2492</Words>
  <Application>Microsoft Office PowerPoint</Application>
  <PresentationFormat>Widescreen</PresentationFormat>
  <Paragraphs>331</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Cambria Math</vt:lpstr>
      <vt:lpstr>gg sans</vt:lpstr>
      <vt:lpstr>Times New Roman</vt:lpstr>
      <vt:lpstr>Verdana</vt:lpstr>
      <vt:lpstr>Wingdings</vt:lpstr>
      <vt:lpstr>Office Theme</vt:lpstr>
      <vt:lpstr>1.3.6 The Competition</vt:lpstr>
      <vt:lpstr>Recall </vt:lpstr>
      <vt:lpstr>Learning Objectives</vt:lpstr>
      <vt:lpstr>Starter</vt:lpstr>
      <vt:lpstr>Positioning</vt:lpstr>
      <vt:lpstr>Market mapping</vt:lpstr>
      <vt:lpstr>MARKET MAPPING</vt:lpstr>
      <vt:lpstr>MARKET MAPPING</vt:lpstr>
      <vt:lpstr>Activity</vt:lpstr>
      <vt:lpstr>Competitive advantage of a product or service</vt:lpstr>
      <vt:lpstr>Michael Porter’s Competitive advantage</vt:lpstr>
      <vt:lpstr>Michael Porter’s Competitive advantage</vt:lpstr>
      <vt:lpstr>Porter’s Generic Strategy</vt:lpstr>
      <vt:lpstr>Low cost</vt:lpstr>
      <vt:lpstr>differentiation</vt:lpstr>
      <vt:lpstr>Activity – Porter</vt:lpstr>
      <vt:lpstr>Product differentiation</vt:lpstr>
      <vt:lpstr>Adding Value</vt:lpstr>
      <vt:lpstr>Adding Value</vt:lpstr>
      <vt:lpstr>Adding Value</vt:lpstr>
      <vt:lpstr>In pairs</vt:lpstr>
      <vt:lpstr>How firms decide on price and level of output</vt:lpstr>
      <vt:lpstr>Nature and range of markets</vt:lpstr>
      <vt:lpstr>Mass markets</vt:lpstr>
      <vt:lpstr>Niche markets</vt:lpstr>
      <vt:lpstr>Stable markets</vt:lpstr>
      <vt:lpstr>Dynamic markets</vt:lpstr>
      <vt:lpstr>Dynamic markets</vt:lpstr>
      <vt:lpstr>Activity</vt:lpstr>
      <vt:lpstr>Dynamic market - Innovation and market growth</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168</cp:revision>
  <dcterms:created xsi:type="dcterms:W3CDTF">2019-07-31T17:05:48Z</dcterms:created>
  <dcterms:modified xsi:type="dcterms:W3CDTF">2025-03-17T11:01:28Z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0x01010054BB563672E84A4AA4245A8306449AF3</vt:lpwstr>
  </property>
</Properties>
</file>