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Lst>
  <p:sldIdLst>
    <p:sldId id="265" r:id="rId6"/>
    <p:sldId id="264" r:id="rId7"/>
    <p:sldId id="266" r:id="rId8"/>
    <p:sldId id="257" r:id="rId9"/>
    <p:sldId id="258" r:id="rId10"/>
    <p:sldId id="259" r:id="rId11"/>
    <p:sldId id="260" r:id="rId12"/>
    <p:sldId id="261" r:id="rId13"/>
    <p:sldId id="262" r:id="rId14"/>
    <p:sldId id="263" r:id="rId15"/>
    <p:sldId id="272" r:id="rId16"/>
    <p:sldId id="273" r:id="rId17"/>
    <p:sldId id="269" r:id="rId18"/>
    <p:sldId id="271" r:id="rId19"/>
    <p:sldId id="270" r:id="rId20"/>
    <p:sldId id="268"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4" autoAdjust="0"/>
    <p:restoredTop sz="94660"/>
  </p:normalViewPr>
  <p:slideViewPr>
    <p:cSldViewPr snapToGrid="0">
      <p:cViewPr varScale="1">
        <p:scale>
          <a:sx n="107" d="100"/>
          <a:sy n="107" d="100"/>
        </p:scale>
        <p:origin x="174"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2EC25-51ED-48E8-BFFC-A33AD76C7228}"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EA862709-6181-47AE-9F57-79D5C381F653}">
      <dgm:prSet/>
      <dgm:spPr/>
      <dgm:t>
        <a:bodyPr/>
        <a:lstStyle/>
        <a:p>
          <a:r>
            <a:rPr lang="en-US"/>
            <a:t>Explain the role of market research to business success. </a:t>
          </a:r>
        </a:p>
      </dgm:t>
    </dgm:pt>
    <dgm:pt modelId="{EFE47A14-C84C-47DD-BE75-75D19D7FC52C}" type="parTrans" cxnId="{CD8DB55B-B9F2-435A-8D1A-519139D9DA33}">
      <dgm:prSet/>
      <dgm:spPr/>
      <dgm:t>
        <a:bodyPr/>
        <a:lstStyle/>
        <a:p>
          <a:endParaRPr lang="en-US"/>
        </a:p>
      </dgm:t>
    </dgm:pt>
    <dgm:pt modelId="{15B473DC-EAF9-4AFE-9E2C-76FEBD81391C}" type="sibTrans" cxnId="{CD8DB55B-B9F2-435A-8D1A-519139D9DA33}">
      <dgm:prSet phldrT="1" phldr="0"/>
      <dgm:spPr/>
      <dgm:t>
        <a:bodyPr/>
        <a:lstStyle/>
        <a:p>
          <a:r>
            <a:rPr lang="en-US"/>
            <a:t>1</a:t>
          </a:r>
        </a:p>
      </dgm:t>
    </dgm:pt>
    <dgm:pt modelId="{A4D7A8CC-E8FE-4708-9F7C-C1C9F14D9FA0}">
      <dgm:prSet/>
      <dgm:spPr/>
      <dgm:t>
        <a:bodyPr/>
        <a:lstStyle/>
        <a:p>
          <a:r>
            <a:rPr lang="en-US"/>
            <a:t>Explain the term market orientation.</a:t>
          </a:r>
        </a:p>
      </dgm:t>
    </dgm:pt>
    <dgm:pt modelId="{4A0B94E8-2A3D-421F-873F-35B9FF7C1FE6}" type="parTrans" cxnId="{442EDC65-357E-4764-8AA2-5AE1EAE88441}">
      <dgm:prSet/>
      <dgm:spPr/>
      <dgm:t>
        <a:bodyPr/>
        <a:lstStyle/>
        <a:p>
          <a:endParaRPr lang="en-US"/>
        </a:p>
      </dgm:t>
    </dgm:pt>
    <dgm:pt modelId="{17191306-ACBA-48C5-9877-7C4E111DE718}" type="sibTrans" cxnId="{442EDC65-357E-4764-8AA2-5AE1EAE88441}">
      <dgm:prSet phldrT="2" phldr="0"/>
      <dgm:spPr/>
      <dgm:t>
        <a:bodyPr/>
        <a:lstStyle/>
        <a:p>
          <a:r>
            <a:rPr lang="en-US"/>
            <a:t>2</a:t>
          </a:r>
        </a:p>
      </dgm:t>
    </dgm:pt>
    <dgm:pt modelId="{52A7072B-3703-4C5F-BF0B-4D501AE5FFA1}">
      <dgm:prSet/>
      <dgm:spPr/>
      <dgm:t>
        <a:bodyPr/>
        <a:lstStyle/>
        <a:p>
          <a:r>
            <a:rPr lang="en-US"/>
            <a:t>Explain and evaluate Steve Job’s view on market research.  </a:t>
          </a:r>
        </a:p>
      </dgm:t>
    </dgm:pt>
    <dgm:pt modelId="{E3E80BE1-7E9E-484A-A629-6A1AF878E27A}" type="parTrans" cxnId="{0D3CDC5F-9698-4A4C-B7CF-7F0F520BE890}">
      <dgm:prSet/>
      <dgm:spPr/>
      <dgm:t>
        <a:bodyPr/>
        <a:lstStyle/>
        <a:p>
          <a:endParaRPr lang="en-US"/>
        </a:p>
      </dgm:t>
    </dgm:pt>
    <dgm:pt modelId="{18F3CC15-F5F7-44D9-8852-8E8AE7DC5F98}" type="sibTrans" cxnId="{0D3CDC5F-9698-4A4C-B7CF-7F0F520BE890}">
      <dgm:prSet phldrT="3" phldr="0"/>
      <dgm:spPr/>
      <dgm:t>
        <a:bodyPr/>
        <a:lstStyle/>
        <a:p>
          <a:r>
            <a:rPr lang="en-US"/>
            <a:t>3</a:t>
          </a:r>
        </a:p>
      </dgm:t>
    </dgm:pt>
    <dgm:pt modelId="{A2E346D1-5244-4E16-9D1E-1B914B4EDB45}" type="pres">
      <dgm:prSet presAssocID="{75F2EC25-51ED-48E8-BFFC-A33AD76C7228}" presName="Name0" presStyleCnt="0">
        <dgm:presLayoutVars>
          <dgm:animLvl val="lvl"/>
          <dgm:resizeHandles val="exact"/>
        </dgm:presLayoutVars>
      </dgm:prSet>
      <dgm:spPr/>
    </dgm:pt>
    <dgm:pt modelId="{52424CD6-4A02-457F-B124-F5608C376292}" type="pres">
      <dgm:prSet presAssocID="{EA862709-6181-47AE-9F57-79D5C381F653}" presName="compositeNode" presStyleCnt="0">
        <dgm:presLayoutVars>
          <dgm:bulletEnabled val="1"/>
        </dgm:presLayoutVars>
      </dgm:prSet>
      <dgm:spPr/>
    </dgm:pt>
    <dgm:pt modelId="{81E45638-0D4B-4DE4-A6F6-1BE46F1A7611}" type="pres">
      <dgm:prSet presAssocID="{EA862709-6181-47AE-9F57-79D5C381F653}" presName="bgRect" presStyleLbl="bgAccFollowNode1" presStyleIdx="0" presStyleCnt="3"/>
      <dgm:spPr/>
    </dgm:pt>
    <dgm:pt modelId="{6D93F3C1-1DBC-44A7-8D1D-947BDADBED53}" type="pres">
      <dgm:prSet presAssocID="{15B473DC-EAF9-4AFE-9E2C-76FEBD81391C}" presName="sibTransNodeCircle" presStyleLbl="alignNode1" presStyleIdx="0" presStyleCnt="6">
        <dgm:presLayoutVars>
          <dgm:chMax val="0"/>
          <dgm:bulletEnabled/>
        </dgm:presLayoutVars>
      </dgm:prSet>
      <dgm:spPr/>
    </dgm:pt>
    <dgm:pt modelId="{38DD2CAF-2CEB-487B-9747-F2180A8DADF5}" type="pres">
      <dgm:prSet presAssocID="{EA862709-6181-47AE-9F57-79D5C381F653}" presName="bottomLine" presStyleLbl="alignNode1" presStyleIdx="1" presStyleCnt="6">
        <dgm:presLayoutVars/>
      </dgm:prSet>
      <dgm:spPr/>
    </dgm:pt>
    <dgm:pt modelId="{76DB7F7E-B0CE-4495-A650-BD390A491852}" type="pres">
      <dgm:prSet presAssocID="{EA862709-6181-47AE-9F57-79D5C381F653}" presName="nodeText" presStyleLbl="bgAccFollowNode1" presStyleIdx="0" presStyleCnt="3">
        <dgm:presLayoutVars>
          <dgm:bulletEnabled val="1"/>
        </dgm:presLayoutVars>
      </dgm:prSet>
      <dgm:spPr/>
    </dgm:pt>
    <dgm:pt modelId="{4C45ED62-1985-4B8A-82B5-D9DDCEACCD24}" type="pres">
      <dgm:prSet presAssocID="{15B473DC-EAF9-4AFE-9E2C-76FEBD81391C}" presName="sibTrans" presStyleCnt="0"/>
      <dgm:spPr/>
    </dgm:pt>
    <dgm:pt modelId="{F0BEBB49-DC0D-4A6B-AEA5-0C874EA76949}" type="pres">
      <dgm:prSet presAssocID="{A4D7A8CC-E8FE-4708-9F7C-C1C9F14D9FA0}" presName="compositeNode" presStyleCnt="0">
        <dgm:presLayoutVars>
          <dgm:bulletEnabled val="1"/>
        </dgm:presLayoutVars>
      </dgm:prSet>
      <dgm:spPr/>
    </dgm:pt>
    <dgm:pt modelId="{EE320670-304D-4A05-9B63-3C6E1573DBF5}" type="pres">
      <dgm:prSet presAssocID="{A4D7A8CC-E8FE-4708-9F7C-C1C9F14D9FA0}" presName="bgRect" presStyleLbl="bgAccFollowNode1" presStyleIdx="1" presStyleCnt="3"/>
      <dgm:spPr/>
    </dgm:pt>
    <dgm:pt modelId="{33546668-766D-459E-9068-252466D5D267}" type="pres">
      <dgm:prSet presAssocID="{17191306-ACBA-48C5-9877-7C4E111DE718}" presName="sibTransNodeCircle" presStyleLbl="alignNode1" presStyleIdx="2" presStyleCnt="6">
        <dgm:presLayoutVars>
          <dgm:chMax val="0"/>
          <dgm:bulletEnabled/>
        </dgm:presLayoutVars>
      </dgm:prSet>
      <dgm:spPr/>
    </dgm:pt>
    <dgm:pt modelId="{B8996AD1-55E4-4DCD-8BE8-BCF9E9D9A7BE}" type="pres">
      <dgm:prSet presAssocID="{A4D7A8CC-E8FE-4708-9F7C-C1C9F14D9FA0}" presName="bottomLine" presStyleLbl="alignNode1" presStyleIdx="3" presStyleCnt="6">
        <dgm:presLayoutVars/>
      </dgm:prSet>
      <dgm:spPr/>
    </dgm:pt>
    <dgm:pt modelId="{94E98C28-425F-413D-9090-6DF1ACD9C591}" type="pres">
      <dgm:prSet presAssocID="{A4D7A8CC-E8FE-4708-9F7C-C1C9F14D9FA0}" presName="nodeText" presStyleLbl="bgAccFollowNode1" presStyleIdx="1" presStyleCnt="3">
        <dgm:presLayoutVars>
          <dgm:bulletEnabled val="1"/>
        </dgm:presLayoutVars>
      </dgm:prSet>
      <dgm:spPr/>
    </dgm:pt>
    <dgm:pt modelId="{30ED9A37-20D4-4EC0-BDBF-91FA376FD6CA}" type="pres">
      <dgm:prSet presAssocID="{17191306-ACBA-48C5-9877-7C4E111DE718}" presName="sibTrans" presStyleCnt="0"/>
      <dgm:spPr/>
    </dgm:pt>
    <dgm:pt modelId="{FFE5560A-9911-4ED7-9DE0-921AE9E6C2C4}" type="pres">
      <dgm:prSet presAssocID="{52A7072B-3703-4C5F-BF0B-4D501AE5FFA1}" presName="compositeNode" presStyleCnt="0">
        <dgm:presLayoutVars>
          <dgm:bulletEnabled val="1"/>
        </dgm:presLayoutVars>
      </dgm:prSet>
      <dgm:spPr/>
    </dgm:pt>
    <dgm:pt modelId="{27E3CDE7-A261-43FC-89A6-39C691B9FBB5}" type="pres">
      <dgm:prSet presAssocID="{52A7072B-3703-4C5F-BF0B-4D501AE5FFA1}" presName="bgRect" presStyleLbl="bgAccFollowNode1" presStyleIdx="2" presStyleCnt="3"/>
      <dgm:spPr/>
    </dgm:pt>
    <dgm:pt modelId="{CB84C8FD-82E6-411D-86E1-3B03084EF0F7}" type="pres">
      <dgm:prSet presAssocID="{18F3CC15-F5F7-44D9-8852-8E8AE7DC5F98}" presName="sibTransNodeCircle" presStyleLbl="alignNode1" presStyleIdx="4" presStyleCnt="6">
        <dgm:presLayoutVars>
          <dgm:chMax val="0"/>
          <dgm:bulletEnabled/>
        </dgm:presLayoutVars>
      </dgm:prSet>
      <dgm:spPr/>
    </dgm:pt>
    <dgm:pt modelId="{E6AAECDA-2CE2-477D-8D7E-70615D599A94}" type="pres">
      <dgm:prSet presAssocID="{52A7072B-3703-4C5F-BF0B-4D501AE5FFA1}" presName="bottomLine" presStyleLbl="alignNode1" presStyleIdx="5" presStyleCnt="6">
        <dgm:presLayoutVars/>
      </dgm:prSet>
      <dgm:spPr/>
    </dgm:pt>
    <dgm:pt modelId="{87184057-4827-4BAB-8795-5D4057CDAEDD}" type="pres">
      <dgm:prSet presAssocID="{52A7072B-3703-4C5F-BF0B-4D501AE5FFA1}" presName="nodeText" presStyleLbl="bgAccFollowNode1" presStyleIdx="2" presStyleCnt="3">
        <dgm:presLayoutVars>
          <dgm:bulletEnabled val="1"/>
        </dgm:presLayoutVars>
      </dgm:prSet>
      <dgm:spPr/>
    </dgm:pt>
  </dgm:ptLst>
  <dgm:cxnLst>
    <dgm:cxn modelId="{CE03AC11-D0C5-49B4-9BE6-011A7FB5E724}" type="presOf" srcId="{EA862709-6181-47AE-9F57-79D5C381F653}" destId="{81E45638-0D4B-4DE4-A6F6-1BE46F1A7611}" srcOrd="0" destOrd="0" presId="urn:microsoft.com/office/officeart/2016/7/layout/BasicLinearProcessNumbered"/>
    <dgm:cxn modelId="{3E395F1E-AD55-4F1E-83D6-924A82A6F1B8}" type="presOf" srcId="{A4D7A8CC-E8FE-4708-9F7C-C1C9F14D9FA0}" destId="{EE320670-304D-4A05-9B63-3C6E1573DBF5}" srcOrd="0" destOrd="0" presId="urn:microsoft.com/office/officeart/2016/7/layout/BasicLinearProcessNumbered"/>
    <dgm:cxn modelId="{2E0E5727-3A9B-46EB-93E6-22062117D176}" type="presOf" srcId="{15B473DC-EAF9-4AFE-9E2C-76FEBD81391C}" destId="{6D93F3C1-1DBC-44A7-8D1D-947BDADBED53}" srcOrd="0" destOrd="0" presId="urn:microsoft.com/office/officeart/2016/7/layout/BasicLinearProcessNumbered"/>
    <dgm:cxn modelId="{CD8DB55B-B9F2-435A-8D1A-519139D9DA33}" srcId="{75F2EC25-51ED-48E8-BFFC-A33AD76C7228}" destId="{EA862709-6181-47AE-9F57-79D5C381F653}" srcOrd="0" destOrd="0" parTransId="{EFE47A14-C84C-47DD-BE75-75D19D7FC52C}" sibTransId="{15B473DC-EAF9-4AFE-9E2C-76FEBD81391C}"/>
    <dgm:cxn modelId="{0D3CDC5F-9698-4A4C-B7CF-7F0F520BE890}" srcId="{75F2EC25-51ED-48E8-BFFC-A33AD76C7228}" destId="{52A7072B-3703-4C5F-BF0B-4D501AE5FFA1}" srcOrd="2" destOrd="0" parTransId="{E3E80BE1-7E9E-484A-A629-6A1AF878E27A}" sibTransId="{18F3CC15-F5F7-44D9-8852-8E8AE7DC5F98}"/>
    <dgm:cxn modelId="{442EDC65-357E-4764-8AA2-5AE1EAE88441}" srcId="{75F2EC25-51ED-48E8-BFFC-A33AD76C7228}" destId="{A4D7A8CC-E8FE-4708-9F7C-C1C9F14D9FA0}" srcOrd="1" destOrd="0" parTransId="{4A0B94E8-2A3D-421F-873F-35B9FF7C1FE6}" sibTransId="{17191306-ACBA-48C5-9877-7C4E111DE718}"/>
    <dgm:cxn modelId="{7A175B49-0755-462A-89F3-6AED6E7984CA}" type="presOf" srcId="{17191306-ACBA-48C5-9877-7C4E111DE718}" destId="{33546668-766D-459E-9068-252466D5D267}" srcOrd="0" destOrd="0" presId="urn:microsoft.com/office/officeart/2016/7/layout/BasicLinearProcessNumbered"/>
    <dgm:cxn modelId="{9DD0636C-88AD-4989-B5D9-D5EA43D166A5}" type="presOf" srcId="{52A7072B-3703-4C5F-BF0B-4D501AE5FFA1}" destId="{87184057-4827-4BAB-8795-5D4057CDAEDD}" srcOrd="1" destOrd="0" presId="urn:microsoft.com/office/officeart/2016/7/layout/BasicLinearProcessNumbered"/>
    <dgm:cxn modelId="{40F7DD53-0245-47BF-9DCF-D7D3CBC6799F}" type="presOf" srcId="{EA862709-6181-47AE-9F57-79D5C381F653}" destId="{76DB7F7E-B0CE-4495-A650-BD390A491852}" srcOrd="1" destOrd="0" presId="urn:microsoft.com/office/officeart/2016/7/layout/BasicLinearProcessNumbered"/>
    <dgm:cxn modelId="{28B22074-1729-4CE0-957D-8827E1B15312}" type="presOf" srcId="{18F3CC15-F5F7-44D9-8852-8E8AE7DC5F98}" destId="{CB84C8FD-82E6-411D-86E1-3B03084EF0F7}" srcOrd="0" destOrd="0" presId="urn:microsoft.com/office/officeart/2016/7/layout/BasicLinearProcessNumbered"/>
    <dgm:cxn modelId="{A46F309D-3AA2-46A7-A5B0-E81DDB37C41F}" type="presOf" srcId="{A4D7A8CC-E8FE-4708-9F7C-C1C9F14D9FA0}" destId="{94E98C28-425F-413D-9090-6DF1ACD9C591}" srcOrd="1" destOrd="0" presId="urn:microsoft.com/office/officeart/2016/7/layout/BasicLinearProcessNumbered"/>
    <dgm:cxn modelId="{98EA33AD-8A26-4EEB-B06C-CFEE35C24496}" type="presOf" srcId="{52A7072B-3703-4C5F-BF0B-4D501AE5FFA1}" destId="{27E3CDE7-A261-43FC-89A6-39C691B9FBB5}" srcOrd="0" destOrd="0" presId="urn:microsoft.com/office/officeart/2016/7/layout/BasicLinearProcessNumbered"/>
    <dgm:cxn modelId="{120E22E2-D918-47CF-9E1C-AEE4C94028DC}" type="presOf" srcId="{75F2EC25-51ED-48E8-BFFC-A33AD76C7228}" destId="{A2E346D1-5244-4E16-9D1E-1B914B4EDB45}" srcOrd="0" destOrd="0" presId="urn:microsoft.com/office/officeart/2016/7/layout/BasicLinearProcessNumbered"/>
    <dgm:cxn modelId="{CECFE324-DCB6-4486-BA24-9C0885886E7E}" type="presParOf" srcId="{A2E346D1-5244-4E16-9D1E-1B914B4EDB45}" destId="{52424CD6-4A02-457F-B124-F5608C376292}" srcOrd="0" destOrd="0" presId="urn:microsoft.com/office/officeart/2016/7/layout/BasicLinearProcessNumbered"/>
    <dgm:cxn modelId="{23FF3B54-68E6-4288-BE0C-497FD817618D}" type="presParOf" srcId="{52424CD6-4A02-457F-B124-F5608C376292}" destId="{81E45638-0D4B-4DE4-A6F6-1BE46F1A7611}" srcOrd="0" destOrd="0" presId="urn:microsoft.com/office/officeart/2016/7/layout/BasicLinearProcessNumbered"/>
    <dgm:cxn modelId="{54F435B0-E522-4834-8B7C-C4E6DAB0B4CF}" type="presParOf" srcId="{52424CD6-4A02-457F-B124-F5608C376292}" destId="{6D93F3C1-1DBC-44A7-8D1D-947BDADBED53}" srcOrd="1" destOrd="0" presId="urn:microsoft.com/office/officeart/2016/7/layout/BasicLinearProcessNumbered"/>
    <dgm:cxn modelId="{47F5365C-11E8-4B9E-9988-CC69865E4000}" type="presParOf" srcId="{52424CD6-4A02-457F-B124-F5608C376292}" destId="{38DD2CAF-2CEB-487B-9747-F2180A8DADF5}" srcOrd="2" destOrd="0" presId="urn:microsoft.com/office/officeart/2016/7/layout/BasicLinearProcessNumbered"/>
    <dgm:cxn modelId="{699248CE-9CC0-4CD9-8CD8-537678DCE64A}" type="presParOf" srcId="{52424CD6-4A02-457F-B124-F5608C376292}" destId="{76DB7F7E-B0CE-4495-A650-BD390A491852}" srcOrd="3" destOrd="0" presId="urn:microsoft.com/office/officeart/2016/7/layout/BasicLinearProcessNumbered"/>
    <dgm:cxn modelId="{61BEF53B-7AE1-4187-B7F8-B37D91EDEAFB}" type="presParOf" srcId="{A2E346D1-5244-4E16-9D1E-1B914B4EDB45}" destId="{4C45ED62-1985-4B8A-82B5-D9DDCEACCD24}" srcOrd="1" destOrd="0" presId="urn:microsoft.com/office/officeart/2016/7/layout/BasicLinearProcessNumbered"/>
    <dgm:cxn modelId="{2695763E-9FDD-48E8-BD69-9F6DD68BBCCB}" type="presParOf" srcId="{A2E346D1-5244-4E16-9D1E-1B914B4EDB45}" destId="{F0BEBB49-DC0D-4A6B-AEA5-0C874EA76949}" srcOrd="2" destOrd="0" presId="urn:microsoft.com/office/officeart/2016/7/layout/BasicLinearProcessNumbered"/>
    <dgm:cxn modelId="{DC8ECB6A-1DCC-4383-9C45-F8E978AD35A5}" type="presParOf" srcId="{F0BEBB49-DC0D-4A6B-AEA5-0C874EA76949}" destId="{EE320670-304D-4A05-9B63-3C6E1573DBF5}" srcOrd="0" destOrd="0" presId="urn:microsoft.com/office/officeart/2016/7/layout/BasicLinearProcessNumbered"/>
    <dgm:cxn modelId="{AE9C05D0-929B-46ED-8A95-5E07E117664E}" type="presParOf" srcId="{F0BEBB49-DC0D-4A6B-AEA5-0C874EA76949}" destId="{33546668-766D-459E-9068-252466D5D267}" srcOrd="1" destOrd="0" presId="urn:microsoft.com/office/officeart/2016/7/layout/BasicLinearProcessNumbered"/>
    <dgm:cxn modelId="{87681621-8A82-47EE-849C-AE530303C2EE}" type="presParOf" srcId="{F0BEBB49-DC0D-4A6B-AEA5-0C874EA76949}" destId="{B8996AD1-55E4-4DCD-8BE8-BCF9E9D9A7BE}" srcOrd="2" destOrd="0" presId="urn:microsoft.com/office/officeart/2016/7/layout/BasicLinearProcessNumbered"/>
    <dgm:cxn modelId="{2E8C61FA-971F-4A7E-A973-BC1393DD1E69}" type="presParOf" srcId="{F0BEBB49-DC0D-4A6B-AEA5-0C874EA76949}" destId="{94E98C28-425F-413D-9090-6DF1ACD9C591}" srcOrd="3" destOrd="0" presId="urn:microsoft.com/office/officeart/2016/7/layout/BasicLinearProcessNumbered"/>
    <dgm:cxn modelId="{214D25A6-5396-4318-AA35-D4C3C7BBCCE3}" type="presParOf" srcId="{A2E346D1-5244-4E16-9D1E-1B914B4EDB45}" destId="{30ED9A37-20D4-4EC0-BDBF-91FA376FD6CA}" srcOrd="3" destOrd="0" presId="urn:microsoft.com/office/officeart/2016/7/layout/BasicLinearProcessNumbered"/>
    <dgm:cxn modelId="{EFE865AC-0699-4A43-BA14-F6346E8D6A27}" type="presParOf" srcId="{A2E346D1-5244-4E16-9D1E-1B914B4EDB45}" destId="{FFE5560A-9911-4ED7-9DE0-921AE9E6C2C4}" srcOrd="4" destOrd="0" presId="urn:microsoft.com/office/officeart/2016/7/layout/BasicLinearProcessNumbered"/>
    <dgm:cxn modelId="{589A5938-D467-49CD-9BC5-73F5EF799A49}" type="presParOf" srcId="{FFE5560A-9911-4ED7-9DE0-921AE9E6C2C4}" destId="{27E3CDE7-A261-43FC-89A6-39C691B9FBB5}" srcOrd="0" destOrd="0" presId="urn:microsoft.com/office/officeart/2016/7/layout/BasicLinearProcessNumbered"/>
    <dgm:cxn modelId="{03592DE7-2C69-4303-99C9-0E9B5A691E2F}" type="presParOf" srcId="{FFE5560A-9911-4ED7-9DE0-921AE9E6C2C4}" destId="{CB84C8FD-82E6-411D-86E1-3B03084EF0F7}" srcOrd="1" destOrd="0" presId="urn:microsoft.com/office/officeart/2016/7/layout/BasicLinearProcessNumbered"/>
    <dgm:cxn modelId="{9DACC46F-6659-4E8E-9D60-39239A60B94C}" type="presParOf" srcId="{FFE5560A-9911-4ED7-9DE0-921AE9E6C2C4}" destId="{E6AAECDA-2CE2-477D-8D7E-70615D599A94}" srcOrd="2" destOrd="0" presId="urn:microsoft.com/office/officeart/2016/7/layout/BasicLinearProcessNumbered"/>
    <dgm:cxn modelId="{9CFE043A-DD25-4E8E-8F02-CD6F681AF37F}" type="presParOf" srcId="{FFE5560A-9911-4ED7-9DE0-921AE9E6C2C4}" destId="{87184057-4827-4BAB-8795-5D4057CDAEDD}"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97284F-92B2-454A-BC28-E0D358E2F164}"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0E6CC57A-7BDE-4019-937F-97CF5FE76CF7}">
      <dgm:prSet/>
      <dgm:spPr/>
      <dgm:t>
        <a:bodyPr/>
        <a:lstStyle/>
        <a:p>
          <a:r>
            <a:rPr lang="en-GB"/>
            <a:t>Identifies subgroups of the population based on their demographic profile or characteristics</a:t>
          </a:r>
          <a:endParaRPr lang="en-US"/>
        </a:p>
      </dgm:t>
    </dgm:pt>
    <dgm:pt modelId="{5B2B30FD-3615-4E78-A3F3-D1B3894F3703}" type="parTrans" cxnId="{6B3C2F27-E897-49A5-A7BE-2C312657CB88}">
      <dgm:prSet/>
      <dgm:spPr/>
      <dgm:t>
        <a:bodyPr/>
        <a:lstStyle/>
        <a:p>
          <a:endParaRPr lang="en-US"/>
        </a:p>
      </dgm:t>
    </dgm:pt>
    <dgm:pt modelId="{C67045D3-E481-4770-BE0E-608F37CF5FB5}" type="sibTrans" cxnId="{6B3C2F27-E897-49A5-A7BE-2C312657CB88}">
      <dgm:prSet/>
      <dgm:spPr/>
      <dgm:t>
        <a:bodyPr/>
        <a:lstStyle/>
        <a:p>
          <a:endParaRPr lang="en-US"/>
        </a:p>
      </dgm:t>
    </dgm:pt>
    <dgm:pt modelId="{0B2D587A-0057-4413-B340-D68CA9313B26}">
      <dgm:prSet/>
      <dgm:spPr/>
      <dgm:t>
        <a:bodyPr/>
        <a:lstStyle/>
        <a:p>
          <a:r>
            <a:rPr lang="en-GB"/>
            <a:t>Age</a:t>
          </a:r>
          <a:endParaRPr lang="en-US"/>
        </a:p>
      </dgm:t>
    </dgm:pt>
    <dgm:pt modelId="{825B9121-053F-4C40-832E-53307BB418AE}" type="parTrans" cxnId="{7C115AFB-DB18-436B-AA11-EB2BA34805DD}">
      <dgm:prSet/>
      <dgm:spPr/>
      <dgm:t>
        <a:bodyPr/>
        <a:lstStyle/>
        <a:p>
          <a:endParaRPr lang="en-US"/>
        </a:p>
      </dgm:t>
    </dgm:pt>
    <dgm:pt modelId="{66719C20-26D1-4564-90F1-D5E4BFA9893A}" type="sibTrans" cxnId="{7C115AFB-DB18-436B-AA11-EB2BA34805DD}">
      <dgm:prSet/>
      <dgm:spPr/>
      <dgm:t>
        <a:bodyPr/>
        <a:lstStyle/>
        <a:p>
          <a:endParaRPr lang="en-US"/>
        </a:p>
      </dgm:t>
    </dgm:pt>
    <dgm:pt modelId="{48341EDE-94F5-4292-A6D8-C7C2C36FE80F}">
      <dgm:prSet/>
      <dgm:spPr/>
      <dgm:t>
        <a:bodyPr/>
        <a:lstStyle/>
        <a:p>
          <a:r>
            <a:rPr lang="en-GB"/>
            <a:t>Gender</a:t>
          </a:r>
          <a:endParaRPr lang="en-US"/>
        </a:p>
      </dgm:t>
    </dgm:pt>
    <dgm:pt modelId="{A5DCDEF9-9146-4284-8564-85EDF65BAB47}" type="parTrans" cxnId="{CC0586AE-BFEF-410C-A40B-C080B2F28496}">
      <dgm:prSet/>
      <dgm:spPr/>
      <dgm:t>
        <a:bodyPr/>
        <a:lstStyle/>
        <a:p>
          <a:endParaRPr lang="en-US"/>
        </a:p>
      </dgm:t>
    </dgm:pt>
    <dgm:pt modelId="{894B7752-D737-4180-864F-F05027BBBC1A}" type="sibTrans" cxnId="{CC0586AE-BFEF-410C-A40B-C080B2F28496}">
      <dgm:prSet/>
      <dgm:spPr/>
      <dgm:t>
        <a:bodyPr/>
        <a:lstStyle/>
        <a:p>
          <a:endParaRPr lang="en-US"/>
        </a:p>
      </dgm:t>
    </dgm:pt>
    <dgm:pt modelId="{B600BA55-91B1-44D1-85A0-DF7296875A28}">
      <dgm:prSet/>
      <dgm:spPr/>
      <dgm:t>
        <a:bodyPr/>
        <a:lstStyle/>
        <a:p>
          <a:r>
            <a:rPr lang="en-GB"/>
            <a:t>Level of education</a:t>
          </a:r>
          <a:endParaRPr lang="en-US"/>
        </a:p>
      </dgm:t>
    </dgm:pt>
    <dgm:pt modelId="{A646C516-398C-4FD8-903C-E713ACC1C4D3}" type="parTrans" cxnId="{37072562-695A-4025-AAA9-DE2950075938}">
      <dgm:prSet/>
      <dgm:spPr/>
      <dgm:t>
        <a:bodyPr/>
        <a:lstStyle/>
        <a:p>
          <a:endParaRPr lang="en-US"/>
        </a:p>
      </dgm:t>
    </dgm:pt>
    <dgm:pt modelId="{565A1924-0B29-4EE0-AE92-056001BE1EEC}" type="sibTrans" cxnId="{37072562-695A-4025-AAA9-DE2950075938}">
      <dgm:prSet/>
      <dgm:spPr/>
      <dgm:t>
        <a:bodyPr/>
        <a:lstStyle/>
        <a:p>
          <a:endParaRPr lang="en-US"/>
        </a:p>
      </dgm:t>
    </dgm:pt>
    <dgm:pt modelId="{3CD4F5B4-7B7E-48BF-B8C8-11C58B1667F2}">
      <dgm:prSet/>
      <dgm:spPr/>
      <dgm:t>
        <a:bodyPr/>
        <a:lstStyle/>
        <a:p>
          <a:r>
            <a:rPr lang="en-GB"/>
            <a:t>Race</a:t>
          </a:r>
          <a:endParaRPr lang="en-US"/>
        </a:p>
      </dgm:t>
    </dgm:pt>
    <dgm:pt modelId="{F4DD7CD5-2D09-4B12-9F6F-DDBDB991D890}" type="parTrans" cxnId="{63B3A2FF-6C3B-4D26-AE00-8A9CE254CADB}">
      <dgm:prSet/>
      <dgm:spPr/>
      <dgm:t>
        <a:bodyPr/>
        <a:lstStyle/>
        <a:p>
          <a:endParaRPr lang="en-US"/>
        </a:p>
      </dgm:t>
    </dgm:pt>
    <dgm:pt modelId="{610192DF-A839-421A-A616-810FD53CDD40}" type="sibTrans" cxnId="{63B3A2FF-6C3B-4D26-AE00-8A9CE254CADB}">
      <dgm:prSet/>
      <dgm:spPr/>
      <dgm:t>
        <a:bodyPr/>
        <a:lstStyle/>
        <a:p>
          <a:endParaRPr lang="en-US"/>
        </a:p>
      </dgm:t>
    </dgm:pt>
    <dgm:pt modelId="{499C1768-5A77-4EB0-A393-F8E960BDA65A}">
      <dgm:prSet/>
      <dgm:spPr/>
      <dgm:t>
        <a:bodyPr/>
        <a:lstStyle/>
        <a:p>
          <a:r>
            <a:rPr lang="en-GB"/>
            <a:t>Religion</a:t>
          </a:r>
          <a:endParaRPr lang="en-US"/>
        </a:p>
      </dgm:t>
    </dgm:pt>
    <dgm:pt modelId="{7590D862-731A-4061-8936-57394D5CDC6F}" type="parTrans" cxnId="{5EAACDBD-6198-4354-9029-63877FFE964F}">
      <dgm:prSet/>
      <dgm:spPr/>
      <dgm:t>
        <a:bodyPr/>
        <a:lstStyle/>
        <a:p>
          <a:endParaRPr lang="en-US"/>
        </a:p>
      </dgm:t>
    </dgm:pt>
    <dgm:pt modelId="{CC9333FB-33A9-4825-9D3E-19D6C616F0CB}" type="sibTrans" cxnId="{5EAACDBD-6198-4354-9029-63877FFE964F}">
      <dgm:prSet/>
      <dgm:spPr/>
      <dgm:t>
        <a:bodyPr/>
        <a:lstStyle/>
        <a:p>
          <a:endParaRPr lang="en-US"/>
        </a:p>
      </dgm:t>
    </dgm:pt>
    <dgm:pt modelId="{A409B2E4-B48E-4E9A-B01B-23ADD2382276}">
      <dgm:prSet/>
      <dgm:spPr/>
      <dgm:t>
        <a:bodyPr/>
        <a:lstStyle/>
        <a:p>
          <a:r>
            <a:rPr lang="en-GB"/>
            <a:t>Family size</a:t>
          </a:r>
          <a:endParaRPr lang="en-US"/>
        </a:p>
      </dgm:t>
    </dgm:pt>
    <dgm:pt modelId="{C9D41F09-6237-4712-A871-9B089D3EE16E}" type="parTrans" cxnId="{A20C4E76-A87C-4DFD-91D9-2950850BBA88}">
      <dgm:prSet/>
      <dgm:spPr/>
      <dgm:t>
        <a:bodyPr/>
        <a:lstStyle/>
        <a:p>
          <a:endParaRPr lang="en-US"/>
        </a:p>
      </dgm:t>
    </dgm:pt>
    <dgm:pt modelId="{9811F989-1EA2-4332-8C8D-0550A4260F5F}" type="sibTrans" cxnId="{A20C4E76-A87C-4DFD-91D9-2950850BBA88}">
      <dgm:prSet/>
      <dgm:spPr/>
      <dgm:t>
        <a:bodyPr/>
        <a:lstStyle/>
        <a:p>
          <a:endParaRPr lang="en-US"/>
        </a:p>
      </dgm:t>
    </dgm:pt>
    <dgm:pt modelId="{975C2651-9777-4240-89B8-3E830EEEC3BF}">
      <dgm:prSet/>
      <dgm:spPr/>
      <dgm:t>
        <a:bodyPr/>
        <a:lstStyle/>
        <a:p>
          <a:r>
            <a:rPr lang="en-GB"/>
            <a:t>Stage in life</a:t>
          </a:r>
          <a:endParaRPr lang="en-US"/>
        </a:p>
      </dgm:t>
    </dgm:pt>
    <dgm:pt modelId="{FF0AF0D6-2691-49F9-A3A7-A991F313D19F}" type="parTrans" cxnId="{2AAD3A17-EBF0-436A-86A9-4D0DE9C13D5C}">
      <dgm:prSet/>
      <dgm:spPr/>
      <dgm:t>
        <a:bodyPr/>
        <a:lstStyle/>
        <a:p>
          <a:endParaRPr lang="en-US"/>
        </a:p>
      </dgm:t>
    </dgm:pt>
    <dgm:pt modelId="{BC57A5A7-6460-4689-919F-E7CDB84F7B33}" type="sibTrans" cxnId="{2AAD3A17-EBF0-436A-86A9-4D0DE9C13D5C}">
      <dgm:prSet/>
      <dgm:spPr/>
      <dgm:t>
        <a:bodyPr/>
        <a:lstStyle/>
        <a:p>
          <a:endParaRPr lang="en-US"/>
        </a:p>
      </dgm:t>
    </dgm:pt>
    <dgm:pt modelId="{210143F7-4E3F-4428-9239-D64329D5B04E}">
      <dgm:prSet/>
      <dgm:spPr/>
      <dgm:t>
        <a:bodyPr/>
        <a:lstStyle/>
        <a:p>
          <a:r>
            <a:rPr lang="en-GB"/>
            <a:t>Demographics looks at the social and economic characteristics of individuals and households</a:t>
          </a:r>
          <a:endParaRPr lang="en-US"/>
        </a:p>
      </dgm:t>
    </dgm:pt>
    <dgm:pt modelId="{255358C7-1B8D-4513-98AE-D94754E1E4BD}" type="parTrans" cxnId="{0615F440-7A56-41D5-BFC5-7F7B51A2C752}">
      <dgm:prSet/>
      <dgm:spPr/>
      <dgm:t>
        <a:bodyPr/>
        <a:lstStyle/>
        <a:p>
          <a:endParaRPr lang="en-US"/>
        </a:p>
      </dgm:t>
    </dgm:pt>
    <dgm:pt modelId="{229C42EF-40F1-4983-900D-48BC7CD14267}" type="sibTrans" cxnId="{0615F440-7A56-41D5-BFC5-7F7B51A2C752}">
      <dgm:prSet/>
      <dgm:spPr/>
      <dgm:t>
        <a:bodyPr/>
        <a:lstStyle/>
        <a:p>
          <a:endParaRPr lang="en-US"/>
        </a:p>
      </dgm:t>
    </dgm:pt>
    <dgm:pt modelId="{57B865AE-081E-4F39-9E64-2718B861A4D2}" type="pres">
      <dgm:prSet presAssocID="{4F97284F-92B2-454A-BC28-E0D358E2F164}" presName="linear" presStyleCnt="0">
        <dgm:presLayoutVars>
          <dgm:animLvl val="lvl"/>
          <dgm:resizeHandles val="exact"/>
        </dgm:presLayoutVars>
      </dgm:prSet>
      <dgm:spPr/>
    </dgm:pt>
    <dgm:pt modelId="{1FD6AB26-B1F7-47F1-9C8B-E046102FE0C7}" type="pres">
      <dgm:prSet presAssocID="{0E6CC57A-7BDE-4019-937F-97CF5FE76CF7}" presName="parentText" presStyleLbl="node1" presStyleIdx="0" presStyleCnt="2">
        <dgm:presLayoutVars>
          <dgm:chMax val="0"/>
          <dgm:bulletEnabled val="1"/>
        </dgm:presLayoutVars>
      </dgm:prSet>
      <dgm:spPr/>
    </dgm:pt>
    <dgm:pt modelId="{4EDA500A-DFAE-45A8-BDA4-8382A1FF2775}" type="pres">
      <dgm:prSet presAssocID="{0E6CC57A-7BDE-4019-937F-97CF5FE76CF7}" presName="childText" presStyleLbl="revTx" presStyleIdx="0" presStyleCnt="1">
        <dgm:presLayoutVars>
          <dgm:bulletEnabled val="1"/>
        </dgm:presLayoutVars>
      </dgm:prSet>
      <dgm:spPr/>
    </dgm:pt>
    <dgm:pt modelId="{8F90A6DF-DB45-41B0-A04B-8582782D0F68}" type="pres">
      <dgm:prSet presAssocID="{210143F7-4E3F-4428-9239-D64329D5B04E}" presName="parentText" presStyleLbl="node1" presStyleIdx="1" presStyleCnt="2">
        <dgm:presLayoutVars>
          <dgm:chMax val="0"/>
          <dgm:bulletEnabled val="1"/>
        </dgm:presLayoutVars>
      </dgm:prSet>
      <dgm:spPr/>
    </dgm:pt>
  </dgm:ptLst>
  <dgm:cxnLst>
    <dgm:cxn modelId="{131D2F06-1902-4D91-B4D8-BC17BBCAF521}" type="presOf" srcId="{0E6CC57A-7BDE-4019-937F-97CF5FE76CF7}" destId="{1FD6AB26-B1F7-47F1-9C8B-E046102FE0C7}" srcOrd="0" destOrd="0" presId="urn:microsoft.com/office/officeart/2005/8/layout/vList2"/>
    <dgm:cxn modelId="{2AAD3A17-EBF0-436A-86A9-4D0DE9C13D5C}" srcId="{0E6CC57A-7BDE-4019-937F-97CF5FE76CF7}" destId="{975C2651-9777-4240-89B8-3E830EEEC3BF}" srcOrd="6" destOrd="0" parTransId="{FF0AF0D6-2691-49F9-A3A7-A991F313D19F}" sibTransId="{BC57A5A7-6460-4689-919F-E7CDB84F7B33}"/>
    <dgm:cxn modelId="{6B3C2F27-E897-49A5-A7BE-2C312657CB88}" srcId="{4F97284F-92B2-454A-BC28-E0D358E2F164}" destId="{0E6CC57A-7BDE-4019-937F-97CF5FE76CF7}" srcOrd="0" destOrd="0" parTransId="{5B2B30FD-3615-4E78-A3F3-D1B3894F3703}" sibTransId="{C67045D3-E481-4770-BE0E-608F37CF5FB5}"/>
    <dgm:cxn modelId="{9656CD3F-3FD5-44EA-9B4C-7A736D8B3B0C}" type="presOf" srcId="{0B2D587A-0057-4413-B340-D68CA9313B26}" destId="{4EDA500A-DFAE-45A8-BDA4-8382A1FF2775}" srcOrd="0" destOrd="0" presId="urn:microsoft.com/office/officeart/2005/8/layout/vList2"/>
    <dgm:cxn modelId="{0615F440-7A56-41D5-BFC5-7F7B51A2C752}" srcId="{4F97284F-92B2-454A-BC28-E0D358E2F164}" destId="{210143F7-4E3F-4428-9239-D64329D5B04E}" srcOrd="1" destOrd="0" parTransId="{255358C7-1B8D-4513-98AE-D94754E1E4BD}" sibTransId="{229C42EF-40F1-4983-900D-48BC7CD14267}"/>
    <dgm:cxn modelId="{37072562-695A-4025-AAA9-DE2950075938}" srcId="{0E6CC57A-7BDE-4019-937F-97CF5FE76CF7}" destId="{B600BA55-91B1-44D1-85A0-DF7296875A28}" srcOrd="2" destOrd="0" parTransId="{A646C516-398C-4FD8-903C-E713ACC1C4D3}" sibTransId="{565A1924-0B29-4EE0-AE92-056001BE1EEC}"/>
    <dgm:cxn modelId="{A20C4E76-A87C-4DFD-91D9-2950850BBA88}" srcId="{0E6CC57A-7BDE-4019-937F-97CF5FE76CF7}" destId="{A409B2E4-B48E-4E9A-B01B-23ADD2382276}" srcOrd="5" destOrd="0" parTransId="{C9D41F09-6237-4712-A871-9B089D3EE16E}" sibTransId="{9811F989-1EA2-4332-8C8D-0550A4260F5F}"/>
    <dgm:cxn modelId="{AC52799A-9F9D-498D-B295-A286AED8E045}" type="presOf" srcId="{A409B2E4-B48E-4E9A-B01B-23ADD2382276}" destId="{4EDA500A-DFAE-45A8-BDA4-8382A1FF2775}" srcOrd="0" destOrd="5" presId="urn:microsoft.com/office/officeart/2005/8/layout/vList2"/>
    <dgm:cxn modelId="{CC0586AE-BFEF-410C-A40B-C080B2F28496}" srcId="{0E6CC57A-7BDE-4019-937F-97CF5FE76CF7}" destId="{48341EDE-94F5-4292-A6D8-C7C2C36FE80F}" srcOrd="1" destOrd="0" parTransId="{A5DCDEF9-9146-4284-8564-85EDF65BAB47}" sibTransId="{894B7752-D737-4180-864F-F05027BBBC1A}"/>
    <dgm:cxn modelId="{47EDF5B7-409E-4CE3-994E-81AB451965BC}" type="presOf" srcId="{210143F7-4E3F-4428-9239-D64329D5B04E}" destId="{8F90A6DF-DB45-41B0-A04B-8582782D0F68}" srcOrd="0" destOrd="0" presId="urn:microsoft.com/office/officeart/2005/8/layout/vList2"/>
    <dgm:cxn modelId="{7DFACAB9-1B24-497C-A212-9C419BADD683}" type="presOf" srcId="{B600BA55-91B1-44D1-85A0-DF7296875A28}" destId="{4EDA500A-DFAE-45A8-BDA4-8382A1FF2775}" srcOrd="0" destOrd="2" presId="urn:microsoft.com/office/officeart/2005/8/layout/vList2"/>
    <dgm:cxn modelId="{5EAACDBD-6198-4354-9029-63877FFE964F}" srcId="{0E6CC57A-7BDE-4019-937F-97CF5FE76CF7}" destId="{499C1768-5A77-4EB0-A393-F8E960BDA65A}" srcOrd="4" destOrd="0" parTransId="{7590D862-731A-4061-8936-57394D5CDC6F}" sibTransId="{CC9333FB-33A9-4825-9D3E-19D6C616F0CB}"/>
    <dgm:cxn modelId="{35E7E7C1-D789-4BA3-B565-E56C3A684304}" type="presOf" srcId="{4F97284F-92B2-454A-BC28-E0D358E2F164}" destId="{57B865AE-081E-4F39-9E64-2718B861A4D2}" srcOrd="0" destOrd="0" presId="urn:microsoft.com/office/officeart/2005/8/layout/vList2"/>
    <dgm:cxn modelId="{F56DFBE1-6B48-47D4-A36B-A7791B916AA7}" type="presOf" srcId="{3CD4F5B4-7B7E-48BF-B8C8-11C58B1667F2}" destId="{4EDA500A-DFAE-45A8-BDA4-8382A1FF2775}" srcOrd="0" destOrd="3" presId="urn:microsoft.com/office/officeart/2005/8/layout/vList2"/>
    <dgm:cxn modelId="{8A4D8AE7-74ED-47ED-B294-E5C59C0BC21E}" type="presOf" srcId="{975C2651-9777-4240-89B8-3E830EEEC3BF}" destId="{4EDA500A-DFAE-45A8-BDA4-8382A1FF2775}" srcOrd="0" destOrd="6" presId="urn:microsoft.com/office/officeart/2005/8/layout/vList2"/>
    <dgm:cxn modelId="{7C115AFB-DB18-436B-AA11-EB2BA34805DD}" srcId="{0E6CC57A-7BDE-4019-937F-97CF5FE76CF7}" destId="{0B2D587A-0057-4413-B340-D68CA9313B26}" srcOrd="0" destOrd="0" parTransId="{825B9121-053F-4C40-832E-53307BB418AE}" sibTransId="{66719C20-26D1-4564-90F1-D5E4BFA9893A}"/>
    <dgm:cxn modelId="{EEAA44FE-B297-4784-B262-5D8D4571C55C}" type="presOf" srcId="{48341EDE-94F5-4292-A6D8-C7C2C36FE80F}" destId="{4EDA500A-DFAE-45A8-BDA4-8382A1FF2775}" srcOrd="0" destOrd="1" presId="urn:microsoft.com/office/officeart/2005/8/layout/vList2"/>
    <dgm:cxn modelId="{63B3A2FF-6C3B-4D26-AE00-8A9CE254CADB}" srcId="{0E6CC57A-7BDE-4019-937F-97CF5FE76CF7}" destId="{3CD4F5B4-7B7E-48BF-B8C8-11C58B1667F2}" srcOrd="3" destOrd="0" parTransId="{F4DD7CD5-2D09-4B12-9F6F-DDBDB991D890}" sibTransId="{610192DF-A839-421A-A616-810FD53CDD40}"/>
    <dgm:cxn modelId="{381BAEFF-FAF1-4BAF-877A-BA8ADDACFA72}" type="presOf" srcId="{499C1768-5A77-4EB0-A393-F8E960BDA65A}" destId="{4EDA500A-DFAE-45A8-BDA4-8382A1FF2775}" srcOrd="0" destOrd="4" presId="urn:microsoft.com/office/officeart/2005/8/layout/vList2"/>
    <dgm:cxn modelId="{F7B6A8B7-82C4-429B-9785-2819048ED668}" type="presParOf" srcId="{57B865AE-081E-4F39-9E64-2718B861A4D2}" destId="{1FD6AB26-B1F7-47F1-9C8B-E046102FE0C7}" srcOrd="0" destOrd="0" presId="urn:microsoft.com/office/officeart/2005/8/layout/vList2"/>
    <dgm:cxn modelId="{E0D3A7A2-75BB-4E8E-BE96-356521189796}" type="presParOf" srcId="{57B865AE-081E-4F39-9E64-2718B861A4D2}" destId="{4EDA500A-DFAE-45A8-BDA4-8382A1FF2775}" srcOrd="1" destOrd="0" presId="urn:microsoft.com/office/officeart/2005/8/layout/vList2"/>
    <dgm:cxn modelId="{80EDC444-C5F5-4EC2-9835-E158DEF86783}" type="presParOf" srcId="{57B865AE-081E-4F39-9E64-2718B861A4D2}" destId="{8F90A6DF-DB45-41B0-A04B-8582782D0F6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D8B4F2-C490-4AC4-998B-9ABE9935832F}"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5F160575-E002-4B86-8FCF-99A3C9568AC7}">
      <dgm:prSet/>
      <dgm:spPr/>
      <dgm:t>
        <a:bodyPr/>
        <a:lstStyle/>
        <a:p>
          <a:r>
            <a:rPr lang="en-GB" dirty="0"/>
            <a:t>Identifying subgroups of the market based on their levels of income and profession</a:t>
          </a:r>
          <a:endParaRPr lang="en-US" dirty="0"/>
        </a:p>
      </dgm:t>
    </dgm:pt>
    <dgm:pt modelId="{3F0EC4E6-95AC-4067-97A5-B0D5003FF533}" type="parTrans" cxnId="{B9E075B8-338D-4702-8BA3-0F5BE2CD5A75}">
      <dgm:prSet/>
      <dgm:spPr/>
      <dgm:t>
        <a:bodyPr/>
        <a:lstStyle/>
        <a:p>
          <a:endParaRPr lang="en-US"/>
        </a:p>
      </dgm:t>
    </dgm:pt>
    <dgm:pt modelId="{2BE4C9E9-FA96-42F7-ADBD-3867B113C70A}" type="sibTrans" cxnId="{B9E075B8-338D-4702-8BA3-0F5BE2CD5A75}">
      <dgm:prSet/>
      <dgm:spPr/>
      <dgm:t>
        <a:bodyPr/>
        <a:lstStyle/>
        <a:p>
          <a:endParaRPr lang="en-US"/>
        </a:p>
      </dgm:t>
    </dgm:pt>
    <dgm:pt modelId="{51FDED14-68F6-45A7-BCDF-800061C3F27A}">
      <dgm:prSet/>
      <dgm:spPr/>
      <dgm:t>
        <a:bodyPr/>
        <a:lstStyle/>
        <a:p>
          <a:r>
            <a:rPr lang="en-GB" dirty="0"/>
            <a:t>A common method uses socio-economic groupings</a:t>
          </a:r>
          <a:endParaRPr lang="en-US" dirty="0"/>
        </a:p>
      </dgm:t>
    </dgm:pt>
    <dgm:pt modelId="{20A6D843-E402-4810-9DF9-D5E06799C52B}" type="parTrans" cxnId="{17F7A73C-1A7B-4537-A222-5464A63564DB}">
      <dgm:prSet/>
      <dgm:spPr/>
      <dgm:t>
        <a:bodyPr/>
        <a:lstStyle/>
        <a:p>
          <a:endParaRPr lang="en-US"/>
        </a:p>
      </dgm:t>
    </dgm:pt>
    <dgm:pt modelId="{9EA46C92-2680-4F80-924E-15342DDEA967}" type="sibTrans" cxnId="{17F7A73C-1A7B-4537-A222-5464A63564DB}">
      <dgm:prSet/>
      <dgm:spPr/>
      <dgm:t>
        <a:bodyPr/>
        <a:lstStyle/>
        <a:p>
          <a:endParaRPr lang="en-US"/>
        </a:p>
      </dgm:t>
    </dgm:pt>
    <dgm:pt modelId="{BF08B05C-0BD8-457D-A3FC-69C960E98782}">
      <dgm:prSet/>
      <dgm:spPr/>
      <dgm:t>
        <a:bodyPr/>
        <a:lstStyle/>
        <a:p>
          <a:r>
            <a:rPr lang="en-GB" dirty="0"/>
            <a:t>A – Higher managerial such as chief executives and directors</a:t>
          </a:r>
          <a:endParaRPr lang="en-US" dirty="0"/>
        </a:p>
      </dgm:t>
    </dgm:pt>
    <dgm:pt modelId="{C4A6BAB1-3ED4-4B21-BF12-BAA479B10AC2}" type="parTrans" cxnId="{60972223-4CD7-4974-91B8-F15E34AF5EB3}">
      <dgm:prSet/>
      <dgm:spPr/>
      <dgm:t>
        <a:bodyPr/>
        <a:lstStyle/>
        <a:p>
          <a:endParaRPr lang="en-US"/>
        </a:p>
      </dgm:t>
    </dgm:pt>
    <dgm:pt modelId="{45310F2E-0BA9-4E82-8EBC-60B85A4CB045}" type="sibTrans" cxnId="{60972223-4CD7-4974-91B8-F15E34AF5EB3}">
      <dgm:prSet/>
      <dgm:spPr/>
      <dgm:t>
        <a:bodyPr/>
        <a:lstStyle/>
        <a:p>
          <a:endParaRPr lang="en-US"/>
        </a:p>
      </dgm:t>
    </dgm:pt>
    <dgm:pt modelId="{4989CD99-15FD-4899-AE7C-45A660577802}">
      <dgm:prSet/>
      <dgm:spPr/>
      <dgm:t>
        <a:bodyPr/>
        <a:lstStyle/>
        <a:p>
          <a:r>
            <a:rPr lang="en-GB" dirty="0"/>
            <a:t>B – Intermediate managerial such as solicitors, accountants and doctors</a:t>
          </a:r>
          <a:endParaRPr lang="en-US" dirty="0"/>
        </a:p>
      </dgm:t>
    </dgm:pt>
    <dgm:pt modelId="{890B2198-17C9-4BE6-A2CD-3BC47512C231}" type="parTrans" cxnId="{A4553977-816E-4B12-8B39-C7010CF39204}">
      <dgm:prSet/>
      <dgm:spPr/>
      <dgm:t>
        <a:bodyPr/>
        <a:lstStyle/>
        <a:p>
          <a:endParaRPr lang="en-US"/>
        </a:p>
      </dgm:t>
    </dgm:pt>
    <dgm:pt modelId="{A40D32B2-3599-487F-99A8-9CC356FE386E}" type="sibTrans" cxnId="{A4553977-816E-4B12-8B39-C7010CF39204}">
      <dgm:prSet/>
      <dgm:spPr/>
      <dgm:t>
        <a:bodyPr/>
        <a:lstStyle/>
        <a:p>
          <a:endParaRPr lang="en-US"/>
        </a:p>
      </dgm:t>
    </dgm:pt>
    <dgm:pt modelId="{E498BBFF-35EB-4E1B-BC6E-78CA17F8FFDC}">
      <dgm:prSet/>
      <dgm:spPr/>
      <dgm:t>
        <a:bodyPr/>
        <a:lstStyle/>
        <a:p>
          <a:pPr rtl="0"/>
          <a:r>
            <a:rPr lang="en-GB" dirty="0"/>
            <a:t>C1 – Supervisory, clerical or junior professional such as teachers and junior managers</a:t>
          </a:r>
          <a:r>
            <a:rPr lang="en-GB" dirty="0">
              <a:latin typeface="Calibri Light" panose="020F0302020204030204"/>
            </a:rPr>
            <a:t> </a:t>
          </a:r>
          <a:endParaRPr lang="en-US">
            <a:latin typeface="Calibri Light" panose="020F0302020204030204"/>
          </a:endParaRPr>
        </a:p>
      </dgm:t>
    </dgm:pt>
    <dgm:pt modelId="{C583EC2E-318B-450A-AA88-73663E0D7ABC}" type="parTrans" cxnId="{3B583CFD-5B97-45A5-9E41-E2E6AEA413CD}">
      <dgm:prSet/>
      <dgm:spPr/>
      <dgm:t>
        <a:bodyPr/>
        <a:lstStyle/>
        <a:p>
          <a:endParaRPr lang="en-US"/>
        </a:p>
      </dgm:t>
    </dgm:pt>
    <dgm:pt modelId="{275B86FA-CCD0-49FC-A2D0-6F1AB7A49C6A}" type="sibTrans" cxnId="{3B583CFD-5B97-45A5-9E41-E2E6AEA413CD}">
      <dgm:prSet/>
      <dgm:spPr/>
      <dgm:t>
        <a:bodyPr/>
        <a:lstStyle/>
        <a:p>
          <a:endParaRPr lang="en-US"/>
        </a:p>
      </dgm:t>
    </dgm:pt>
    <dgm:pt modelId="{1F6796D4-DC24-44F5-A918-192F889C3F9D}">
      <dgm:prSet/>
      <dgm:spPr/>
      <dgm:t>
        <a:bodyPr/>
        <a:lstStyle/>
        <a:p>
          <a:r>
            <a:rPr lang="en-GB" dirty="0"/>
            <a:t>C2 – Skilled manual such as plumbers, electricians and carpenters</a:t>
          </a:r>
          <a:endParaRPr lang="en-US" dirty="0"/>
        </a:p>
      </dgm:t>
    </dgm:pt>
    <dgm:pt modelId="{61D6D729-C5D3-42BB-838F-E3307921D733}" type="parTrans" cxnId="{35730A25-7119-409C-B997-BA44F31664FD}">
      <dgm:prSet/>
      <dgm:spPr/>
      <dgm:t>
        <a:bodyPr/>
        <a:lstStyle/>
        <a:p>
          <a:endParaRPr lang="en-US"/>
        </a:p>
      </dgm:t>
    </dgm:pt>
    <dgm:pt modelId="{3F35F800-D6BF-4B6C-B4DF-514122E1A84E}" type="sibTrans" cxnId="{35730A25-7119-409C-B997-BA44F31664FD}">
      <dgm:prSet/>
      <dgm:spPr/>
      <dgm:t>
        <a:bodyPr/>
        <a:lstStyle/>
        <a:p>
          <a:endParaRPr lang="en-US"/>
        </a:p>
      </dgm:t>
    </dgm:pt>
    <dgm:pt modelId="{71B641D6-5BA7-40CE-B737-075543465F06}">
      <dgm:prSet/>
      <dgm:spPr/>
      <dgm:t>
        <a:bodyPr/>
        <a:lstStyle/>
        <a:p>
          <a:r>
            <a:rPr lang="en-GB" dirty="0"/>
            <a:t>D – Semi and unskilled workers such as refuse collectors and window cleaners</a:t>
          </a:r>
          <a:endParaRPr lang="en-US" dirty="0"/>
        </a:p>
      </dgm:t>
    </dgm:pt>
    <dgm:pt modelId="{BA15E1F2-4EA2-444A-846D-6C17A997F45B}" type="parTrans" cxnId="{755C5AB6-62ED-4A58-8415-68D7218587B1}">
      <dgm:prSet/>
      <dgm:spPr/>
      <dgm:t>
        <a:bodyPr/>
        <a:lstStyle/>
        <a:p>
          <a:endParaRPr lang="en-US"/>
        </a:p>
      </dgm:t>
    </dgm:pt>
    <dgm:pt modelId="{10B3359E-3EF8-42E6-9072-CF917D6F4F77}" type="sibTrans" cxnId="{755C5AB6-62ED-4A58-8415-68D7218587B1}">
      <dgm:prSet/>
      <dgm:spPr/>
      <dgm:t>
        <a:bodyPr/>
        <a:lstStyle/>
        <a:p>
          <a:endParaRPr lang="en-US"/>
        </a:p>
      </dgm:t>
    </dgm:pt>
    <dgm:pt modelId="{2CF75BF6-480D-4D3D-8C93-388B6786C169}">
      <dgm:prSet/>
      <dgm:spPr/>
      <dgm:t>
        <a:bodyPr/>
        <a:lstStyle/>
        <a:p>
          <a:pPr rtl="0"/>
          <a:r>
            <a:rPr lang="en-GB" dirty="0"/>
            <a:t>E -</a:t>
          </a:r>
          <a:r>
            <a:rPr lang="en-GB" dirty="0">
              <a:latin typeface="Calibri Light" panose="020F0302020204030204"/>
            </a:rPr>
            <a:t> </a:t>
          </a:r>
          <a:r>
            <a:rPr lang="en-GB" dirty="0"/>
            <a:t> Pensioners, casual workers, students and unemployed</a:t>
          </a:r>
          <a:r>
            <a:rPr lang="en-GB" dirty="0">
              <a:latin typeface="Calibri Light" panose="020F0302020204030204"/>
            </a:rPr>
            <a:t> </a:t>
          </a:r>
          <a:endParaRPr lang="en-US"/>
        </a:p>
      </dgm:t>
    </dgm:pt>
    <dgm:pt modelId="{BBAD0000-989E-4F74-8E30-F68EACC665C9}" type="parTrans" cxnId="{C0603D7F-0D4B-467C-A24B-17879EB0E8B4}">
      <dgm:prSet/>
      <dgm:spPr/>
      <dgm:t>
        <a:bodyPr/>
        <a:lstStyle/>
        <a:p>
          <a:endParaRPr lang="en-US"/>
        </a:p>
      </dgm:t>
    </dgm:pt>
    <dgm:pt modelId="{04DDF8D0-A697-4DC8-A810-4FD894C6DEC4}" type="sibTrans" cxnId="{C0603D7F-0D4B-467C-A24B-17879EB0E8B4}">
      <dgm:prSet/>
      <dgm:spPr/>
      <dgm:t>
        <a:bodyPr/>
        <a:lstStyle/>
        <a:p>
          <a:endParaRPr lang="en-US"/>
        </a:p>
      </dgm:t>
    </dgm:pt>
    <dgm:pt modelId="{181FBA78-232C-4A42-AB2C-47BA064C2EEF}">
      <dgm:prSet/>
      <dgm:spPr/>
      <dgm:t>
        <a:bodyPr/>
        <a:lstStyle/>
        <a:p>
          <a:pPr rtl="0"/>
          <a:r>
            <a:rPr lang="en-GB" dirty="0"/>
            <a:t>Task – Explain the impact on DI for the above socio-economic groups</a:t>
          </a:r>
          <a:r>
            <a:rPr lang="en-GB" dirty="0">
              <a:latin typeface="Calibri Light" panose="020F0302020204030204"/>
            </a:rPr>
            <a:t> </a:t>
          </a:r>
          <a:endParaRPr lang="en-US"/>
        </a:p>
      </dgm:t>
    </dgm:pt>
    <dgm:pt modelId="{57AC3B77-4906-4BBE-BCB1-A999E0245F9D}" type="parTrans" cxnId="{38951DCE-C218-450F-A3AF-2E7028BB6AAA}">
      <dgm:prSet/>
      <dgm:spPr/>
      <dgm:t>
        <a:bodyPr/>
        <a:lstStyle/>
        <a:p>
          <a:endParaRPr lang="en-US"/>
        </a:p>
      </dgm:t>
    </dgm:pt>
    <dgm:pt modelId="{4DC37DFD-5D90-412A-A515-F9278CCA0616}" type="sibTrans" cxnId="{38951DCE-C218-450F-A3AF-2E7028BB6AAA}">
      <dgm:prSet/>
      <dgm:spPr/>
      <dgm:t>
        <a:bodyPr/>
        <a:lstStyle/>
        <a:p>
          <a:endParaRPr lang="en-US"/>
        </a:p>
      </dgm:t>
    </dgm:pt>
    <dgm:pt modelId="{6C9F04E9-22A9-4C56-A563-588361C63982}">
      <dgm:prSet/>
      <dgm:spPr/>
      <dgm:t>
        <a:bodyPr/>
        <a:lstStyle/>
        <a:p>
          <a:pPr rtl="0"/>
          <a:r>
            <a:rPr lang="en-GB" b="1" dirty="0">
              <a:latin typeface="Calibri Light" panose="020F0302020204030204"/>
            </a:rPr>
            <a:t>Task  </a:t>
          </a:r>
          <a:r>
            <a:rPr lang="en-GB" b="1" dirty="0"/>
            <a:t>– Identify and explain which group might be subject to skills </a:t>
          </a:r>
          <a:r>
            <a:rPr lang="en-GB" b="1" dirty="0">
              <a:latin typeface="Calibri Light" panose="020F0302020204030204"/>
            </a:rPr>
            <a:t>shortages</a:t>
          </a:r>
          <a:r>
            <a:rPr lang="en-GB" b="1" dirty="0"/>
            <a:t>.</a:t>
          </a:r>
          <a:r>
            <a:rPr lang="en-GB" b="1" dirty="0">
              <a:latin typeface="Calibri Light" panose="020F0302020204030204"/>
            </a:rPr>
            <a:t> </a:t>
          </a:r>
          <a:endParaRPr lang="en-US" dirty="0"/>
        </a:p>
      </dgm:t>
    </dgm:pt>
    <dgm:pt modelId="{27EF48BB-06FC-4DA3-941C-172170CED3D8}" type="parTrans" cxnId="{DE7283C1-CAE9-481E-B611-1422082A74FA}">
      <dgm:prSet/>
      <dgm:spPr/>
      <dgm:t>
        <a:bodyPr/>
        <a:lstStyle/>
        <a:p>
          <a:endParaRPr lang="en-US"/>
        </a:p>
      </dgm:t>
    </dgm:pt>
    <dgm:pt modelId="{C42CC061-825C-470F-BE17-1450C45A0C81}" type="sibTrans" cxnId="{DE7283C1-CAE9-481E-B611-1422082A74FA}">
      <dgm:prSet/>
      <dgm:spPr/>
      <dgm:t>
        <a:bodyPr/>
        <a:lstStyle/>
        <a:p>
          <a:endParaRPr lang="en-US"/>
        </a:p>
      </dgm:t>
    </dgm:pt>
    <dgm:pt modelId="{18342E53-7DD2-405A-B933-4602BB90FDBF}" type="pres">
      <dgm:prSet presAssocID="{A2D8B4F2-C490-4AC4-998B-9ABE9935832F}" presName="linear" presStyleCnt="0">
        <dgm:presLayoutVars>
          <dgm:animLvl val="lvl"/>
          <dgm:resizeHandles val="exact"/>
        </dgm:presLayoutVars>
      </dgm:prSet>
      <dgm:spPr/>
    </dgm:pt>
    <dgm:pt modelId="{46A5DBA9-6738-4233-A89E-52ADBE9FF795}" type="pres">
      <dgm:prSet presAssocID="{5F160575-E002-4B86-8FCF-99A3C9568AC7}" presName="parentText" presStyleLbl="node1" presStyleIdx="0" presStyleCnt="2">
        <dgm:presLayoutVars>
          <dgm:chMax val="0"/>
          <dgm:bulletEnabled val="1"/>
        </dgm:presLayoutVars>
      </dgm:prSet>
      <dgm:spPr/>
    </dgm:pt>
    <dgm:pt modelId="{EF372921-2A55-40B4-A2AA-D3DE2BC1382F}" type="pres">
      <dgm:prSet presAssocID="{2BE4C9E9-FA96-42F7-ADBD-3867B113C70A}" presName="spacer" presStyleCnt="0"/>
      <dgm:spPr/>
    </dgm:pt>
    <dgm:pt modelId="{48B6332C-35EF-478B-987D-BE823E591EB9}" type="pres">
      <dgm:prSet presAssocID="{51FDED14-68F6-45A7-BCDF-800061C3F27A}" presName="parentText" presStyleLbl="node1" presStyleIdx="1" presStyleCnt="2">
        <dgm:presLayoutVars>
          <dgm:chMax val="0"/>
          <dgm:bulletEnabled val="1"/>
        </dgm:presLayoutVars>
      </dgm:prSet>
      <dgm:spPr/>
    </dgm:pt>
    <dgm:pt modelId="{6870E803-322A-49F9-AD56-80D03DF6CFBE}" type="pres">
      <dgm:prSet presAssocID="{51FDED14-68F6-45A7-BCDF-800061C3F27A}" presName="childText" presStyleLbl="revTx" presStyleIdx="0" presStyleCnt="1">
        <dgm:presLayoutVars>
          <dgm:bulletEnabled val="1"/>
        </dgm:presLayoutVars>
      </dgm:prSet>
      <dgm:spPr/>
    </dgm:pt>
  </dgm:ptLst>
  <dgm:cxnLst>
    <dgm:cxn modelId="{FB533402-6827-4007-A0AE-2DE4B1F1E453}" type="presOf" srcId="{1F6796D4-DC24-44F5-A918-192F889C3F9D}" destId="{6870E803-322A-49F9-AD56-80D03DF6CFBE}" srcOrd="0" destOrd="3" presId="urn:microsoft.com/office/officeart/2005/8/layout/vList2"/>
    <dgm:cxn modelId="{C512EB05-6B55-492E-8B54-B605582EF37C}" type="presOf" srcId="{A2D8B4F2-C490-4AC4-998B-9ABE9935832F}" destId="{18342E53-7DD2-405A-B933-4602BB90FDBF}" srcOrd="0" destOrd="0" presId="urn:microsoft.com/office/officeart/2005/8/layout/vList2"/>
    <dgm:cxn modelId="{68A89007-659E-48B3-BAA0-76054269E771}" type="presOf" srcId="{BF08B05C-0BD8-457D-A3FC-69C960E98782}" destId="{6870E803-322A-49F9-AD56-80D03DF6CFBE}" srcOrd="0" destOrd="0" presId="urn:microsoft.com/office/officeart/2005/8/layout/vList2"/>
    <dgm:cxn modelId="{60972223-4CD7-4974-91B8-F15E34AF5EB3}" srcId="{51FDED14-68F6-45A7-BCDF-800061C3F27A}" destId="{BF08B05C-0BD8-457D-A3FC-69C960E98782}" srcOrd="0" destOrd="0" parTransId="{C4A6BAB1-3ED4-4B21-BF12-BAA479B10AC2}" sibTransId="{45310F2E-0BA9-4E82-8EBC-60B85A4CB045}"/>
    <dgm:cxn modelId="{35730A25-7119-409C-B997-BA44F31664FD}" srcId="{51FDED14-68F6-45A7-BCDF-800061C3F27A}" destId="{1F6796D4-DC24-44F5-A918-192F889C3F9D}" srcOrd="3" destOrd="0" parTransId="{61D6D729-C5D3-42BB-838F-E3307921D733}" sibTransId="{3F35F800-D6BF-4B6C-B4DF-514122E1A84E}"/>
    <dgm:cxn modelId="{17F7A73C-1A7B-4537-A222-5464A63564DB}" srcId="{A2D8B4F2-C490-4AC4-998B-9ABE9935832F}" destId="{51FDED14-68F6-45A7-BCDF-800061C3F27A}" srcOrd="1" destOrd="0" parTransId="{20A6D843-E402-4810-9DF9-D5E06799C52B}" sibTransId="{9EA46C92-2680-4F80-924E-15342DDEA967}"/>
    <dgm:cxn modelId="{FC2DD850-F71C-49D8-8C19-2D71DA1B8501}" type="presOf" srcId="{6C9F04E9-22A9-4C56-A563-588361C63982}" destId="{6870E803-322A-49F9-AD56-80D03DF6CFBE}" srcOrd="0" destOrd="7" presId="urn:microsoft.com/office/officeart/2005/8/layout/vList2"/>
    <dgm:cxn modelId="{A4553977-816E-4B12-8B39-C7010CF39204}" srcId="{51FDED14-68F6-45A7-BCDF-800061C3F27A}" destId="{4989CD99-15FD-4899-AE7C-45A660577802}" srcOrd="1" destOrd="0" parTransId="{890B2198-17C9-4BE6-A2CD-3BC47512C231}" sibTransId="{A40D32B2-3599-487F-99A8-9CC356FE386E}"/>
    <dgm:cxn modelId="{8BA6767C-F1A2-413A-916F-F29B18E83A94}" type="presOf" srcId="{181FBA78-232C-4A42-AB2C-47BA064C2EEF}" destId="{6870E803-322A-49F9-AD56-80D03DF6CFBE}" srcOrd="0" destOrd="6" presId="urn:microsoft.com/office/officeart/2005/8/layout/vList2"/>
    <dgm:cxn modelId="{C0603D7F-0D4B-467C-A24B-17879EB0E8B4}" srcId="{51FDED14-68F6-45A7-BCDF-800061C3F27A}" destId="{2CF75BF6-480D-4D3D-8C93-388B6786C169}" srcOrd="5" destOrd="0" parTransId="{BBAD0000-989E-4F74-8E30-F68EACC665C9}" sibTransId="{04DDF8D0-A697-4DC8-A810-4FD894C6DEC4}"/>
    <dgm:cxn modelId="{9A4D4098-170E-4A4D-BB0E-4227AD427BB9}" type="presOf" srcId="{E498BBFF-35EB-4E1B-BC6E-78CA17F8FFDC}" destId="{6870E803-322A-49F9-AD56-80D03DF6CFBE}" srcOrd="0" destOrd="2" presId="urn:microsoft.com/office/officeart/2005/8/layout/vList2"/>
    <dgm:cxn modelId="{755C5AB6-62ED-4A58-8415-68D7218587B1}" srcId="{51FDED14-68F6-45A7-BCDF-800061C3F27A}" destId="{71B641D6-5BA7-40CE-B737-075543465F06}" srcOrd="4" destOrd="0" parTransId="{BA15E1F2-4EA2-444A-846D-6C17A997F45B}" sibTransId="{10B3359E-3EF8-42E6-9072-CF917D6F4F77}"/>
    <dgm:cxn modelId="{750805B7-DD4B-43B3-B927-79935A75435C}" type="presOf" srcId="{2CF75BF6-480D-4D3D-8C93-388B6786C169}" destId="{6870E803-322A-49F9-AD56-80D03DF6CFBE}" srcOrd="0" destOrd="5" presId="urn:microsoft.com/office/officeart/2005/8/layout/vList2"/>
    <dgm:cxn modelId="{B9E075B8-338D-4702-8BA3-0F5BE2CD5A75}" srcId="{A2D8B4F2-C490-4AC4-998B-9ABE9935832F}" destId="{5F160575-E002-4B86-8FCF-99A3C9568AC7}" srcOrd="0" destOrd="0" parTransId="{3F0EC4E6-95AC-4067-97A5-B0D5003FF533}" sibTransId="{2BE4C9E9-FA96-42F7-ADBD-3867B113C70A}"/>
    <dgm:cxn modelId="{14A6A3BA-FFD5-4FBD-A8D0-1B9376EF15D1}" type="presOf" srcId="{71B641D6-5BA7-40CE-B737-075543465F06}" destId="{6870E803-322A-49F9-AD56-80D03DF6CFBE}" srcOrd="0" destOrd="4" presId="urn:microsoft.com/office/officeart/2005/8/layout/vList2"/>
    <dgm:cxn modelId="{DE7283C1-CAE9-481E-B611-1422082A74FA}" srcId="{51FDED14-68F6-45A7-BCDF-800061C3F27A}" destId="{6C9F04E9-22A9-4C56-A563-588361C63982}" srcOrd="7" destOrd="0" parTransId="{27EF48BB-06FC-4DA3-941C-172170CED3D8}" sibTransId="{C42CC061-825C-470F-BE17-1450C45A0C81}"/>
    <dgm:cxn modelId="{FF9D71CC-BCF0-4822-94E3-B500B4817AED}" type="presOf" srcId="{5F160575-E002-4B86-8FCF-99A3C9568AC7}" destId="{46A5DBA9-6738-4233-A89E-52ADBE9FF795}" srcOrd="0" destOrd="0" presId="urn:microsoft.com/office/officeart/2005/8/layout/vList2"/>
    <dgm:cxn modelId="{38951DCE-C218-450F-A3AF-2E7028BB6AAA}" srcId="{51FDED14-68F6-45A7-BCDF-800061C3F27A}" destId="{181FBA78-232C-4A42-AB2C-47BA064C2EEF}" srcOrd="6" destOrd="0" parTransId="{57AC3B77-4906-4BBE-BCB1-A999E0245F9D}" sibTransId="{4DC37DFD-5D90-412A-A515-F9278CCA0616}"/>
    <dgm:cxn modelId="{C160E2D4-42CD-40DA-900C-07064FE7FB42}" type="presOf" srcId="{4989CD99-15FD-4899-AE7C-45A660577802}" destId="{6870E803-322A-49F9-AD56-80D03DF6CFBE}" srcOrd="0" destOrd="1" presId="urn:microsoft.com/office/officeart/2005/8/layout/vList2"/>
    <dgm:cxn modelId="{E8BA02DE-6631-4800-96F8-F723BE582252}" type="presOf" srcId="{51FDED14-68F6-45A7-BCDF-800061C3F27A}" destId="{48B6332C-35EF-478B-987D-BE823E591EB9}" srcOrd="0" destOrd="0" presId="urn:microsoft.com/office/officeart/2005/8/layout/vList2"/>
    <dgm:cxn modelId="{3B583CFD-5B97-45A5-9E41-E2E6AEA413CD}" srcId="{51FDED14-68F6-45A7-BCDF-800061C3F27A}" destId="{E498BBFF-35EB-4E1B-BC6E-78CA17F8FFDC}" srcOrd="2" destOrd="0" parTransId="{C583EC2E-318B-450A-AA88-73663E0D7ABC}" sibTransId="{275B86FA-CCD0-49FC-A2D0-6F1AB7A49C6A}"/>
    <dgm:cxn modelId="{8530A943-87F6-4177-9A10-F741CD84C4D8}" type="presParOf" srcId="{18342E53-7DD2-405A-B933-4602BB90FDBF}" destId="{46A5DBA9-6738-4233-A89E-52ADBE9FF795}" srcOrd="0" destOrd="0" presId="urn:microsoft.com/office/officeart/2005/8/layout/vList2"/>
    <dgm:cxn modelId="{042F445E-27D2-4EBC-81B2-3C8B37FDE248}" type="presParOf" srcId="{18342E53-7DD2-405A-B933-4602BB90FDBF}" destId="{EF372921-2A55-40B4-A2AA-D3DE2BC1382F}" srcOrd="1" destOrd="0" presId="urn:microsoft.com/office/officeart/2005/8/layout/vList2"/>
    <dgm:cxn modelId="{24C04971-31DD-4C33-ADC2-6E11E340370F}" type="presParOf" srcId="{18342E53-7DD2-405A-B933-4602BB90FDBF}" destId="{48B6332C-35EF-478B-987D-BE823E591EB9}" srcOrd="2" destOrd="0" presId="urn:microsoft.com/office/officeart/2005/8/layout/vList2"/>
    <dgm:cxn modelId="{1466C583-215E-4FCB-B891-C232BCAECA3C}" type="presParOf" srcId="{18342E53-7DD2-405A-B933-4602BB90FDBF}" destId="{6870E803-322A-49F9-AD56-80D03DF6CFB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185F01-3AF4-4B58-9957-A1B17EF43A06}" type="doc">
      <dgm:prSet loTypeId="urn:microsoft.com/office/officeart/2016/7/layout/VerticalDownArrowProcess" loCatId="process" qsTypeId="urn:microsoft.com/office/officeart/2005/8/quickstyle/simple4" qsCatId="simple" csTypeId="urn:microsoft.com/office/officeart/2005/8/colors/colorful1" csCatId="colorful"/>
      <dgm:spPr/>
      <dgm:t>
        <a:bodyPr/>
        <a:lstStyle/>
        <a:p>
          <a:endParaRPr lang="en-US"/>
        </a:p>
      </dgm:t>
    </dgm:pt>
    <dgm:pt modelId="{F517CB42-ACBC-4CC9-B684-B44AD16A6CDC}">
      <dgm:prSet/>
      <dgm:spPr/>
      <dgm:t>
        <a:bodyPr/>
        <a:lstStyle/>
        <a:p>
          <a:r>
            <a:rPr lang="en-US"/>
            <a:t>Explain</a:t>
          </a:r>
        </a:p>
      </dgm:t>
    </dgm:pt>
    <dgm:pt modelId="{FEE30D9C-F778-455C-815C-C94F46C757F7}" type="parTrans" cxnId="{0A8E810F-CC15-4F8C-97B9-4267B82D190D}">
      <dgm:prSet/>
      <dgm:spPr/>
      <dgm:t>
        <a:bodyPr/>
        <a:lstStyle/>
        <a:p>
          <a:endParaRPr lang="en-US"/>
        </a:p>
      </dgm:t>
    </dgm:pt>
    <dgm:pt modelId="{125D7B1A-F6E4-46B3-A6F3-959C2E2A6016}" type="sibTrans" cxnId="{0A8E810F-CC15-4F8C-97B9-4267B82D190D}">
      <dgm:prSet/>
      <dgm:spPr/>
      <dgm:t>
        <a:bodyPr/>
        <a:lstStyle/>
        <a:p>
          <a:endParaRPr lang="en-US"/>
        </a:p>
      </dgm:t>
    </dgm:pt>
    <dgm:pt modelId="{F6CC2044-C21A-4492-B053-FECA86F2EC6B}">
      <dgm:prSet/>
      <dgm:spPr/>
      <dgm:t>
        <a:bodyPr/>
        <a:lstStyle/>
        <a:p>
          <a:r>
            <a:rPr lang="en-US"/>
            <a:t>Explain the importance of targeting a market </a:t>
          </a:r>
        </a:p>
      </dgm:t>
    </dgm:pt>
    <dgm:pt modelId="{1302903B-CFE3-4145-A860-CA88807F66B9}" type="parTrans" cxnId="{F8DBA700-78FB-4BBC-BCA6-633ECDA44EE3}">
      <dgm:prSet/>
      <dgm:spPr/>
      <dgm:t>
        <a:bodyPr/>
        <a:lstStyle/>
        <a:p>
          <a:endParaRPr lang="en-US"/>
        </a:p>
      </dgm:t>
    </dgm:pt>
    <dgm:pt modelId="{1A5C099F-4059-40B1-B88C-D1C1510AB5E2}" type="sibTrans" cxnId="{F8DBA700-78FB-4BBC-BCA6-633ECDA44EE3}">
      <dgm:prSet/>
      <dgm:spPr/>
      <dgm:t>
        <a:bodyPr/>
        <a:lstStyle/>
        <a:p>
          <a:endParaRPr lang="en-US"/>
        </a:p>
      </dgm:t>
    </dgm:pt>
    <dgm:pt modelId="{ADACEB3C-776E-4180-9A8C-567B2FBDCD81}">
      <dgm:prSet/>
      <dgm:spPr/>
      <dgm:t>
        <a:bodyPr/>
        <a:lstStyle/>
        <a:p>
          <a:r>
            <a:rPr lang="en-US"/>
            <a:t>Explain</a:t>
          </a:r>
        </a:p>
      </dgm:t>
    </dgm:pt>
    <dgm:pt modelId="{3D3C44ED-E3A4-4D06-903B-4F76C00178CC}" type="parTrans" cxnId="{6879386D-94CB-4218-B7D5-82C1ABF9BB6C}">
      <dgm:prSet/>
      <dgm:spPr/>
      <dgm:t>
        <a:bodyPr/>
        <a:lstStyle/>
        <a:p>
          <a:endParaRPr lang="en-US"/>
        </a:p>
      </dgm:t>
    </dgm:pt>
    <dgm:pt modelId="{A5A27CCF-F3C5-4FBB-9D59-5A3D07AEC733}" type="sibTrans" cxnId="{6879386D-94CB-4218-B7D5-82C1ABF9BB6C}">
      <dgm:prSet/>
      <dgm:spPr/>
      <dgm:t>
        <a:bodyPr/>
        <a:lstStyle/>
        <a:p>
          <a:endParaRPr lang="en-US"/>
        </a:p>
      </dgm:t>
    </dgm:pt>
    <dgm:pt modelId="{87321F7F-07C5-43A5-AA0D-4BFF6D3A687F}">
      <dgm:prSet/>
      <dgm:spPr/>
      <dgm:t>
        <a:bodyPr/>
        <a:lstStyle/>
        <a:p>
          <a:r>
            <a:rPr lang="en-US"/>
            <a:t>Explain the meaning of product and market orientation </a:t>
          </a:r>
        </a:p>
      </dgm:t>
    </dgm:pt>
    <dgm:pt modelId="{3ED4C26B-34CF-4B8E-9B44-241B61F2ECD4}" type="parTrans" cxnId="{9C297689-1813-4411-9DD2-977286FB7956}">
      <dgm:prSet/>
      <dgm:spPr/>
      <dgm:t>
        <a:bodyPr/>
        <a:lstStyle/>
        <a:p>
          <a:endParaRPr lang="en-US"/>
        </a:p>
      </dgm:t>
    </dgm:pt>
    <dgm:pt modelId="{85B50837-AC33-4401-9664-328A6A2C7CB1}" type="sibTrans" cxnId="{9C297689-1813-4411-9DD2-977286FB7956}">
      <dgm:prSet/>
      <dgm:spPr/>
      <dgm:t>
        <a:bodyPr/>
        <a:lstStyle/>
        <a:p>
          <a:endParaRPr lang="en-US"/>
        </a:p>
      </dgm:t>
    </dgm:pt>
    <dgm:pt modelId="{6E97DC80-A4A3-42CF-BDCE-38D756972D55}">
      <dgm:prSet/>
      <dgm:spPr/>
      <dgm:t>
        <a:bodyPr/>
        <a:lstStyle/>
        <a:p>
          <a:r>
            <a:rPr lang="en-US"/>
            <a:t>Evaluate</a:t>
          </a:r>
        </a:p>
      </dgm:t>
    </dgm:pt>
    <dgm:pt modelId="{95E2446F-4F85-4086-B3BD-D9C7D42EF5D6}" type="parTrans" cxnId="{3CE8E1F9-EC53-4455-97DA-C74037016975}">
      <dgm:prSet/>
      <dgm:spPr/>
      <dgm:t>
        <a:bodyPr/>
        <a:lstStyle/>
        <a:p>
          <a:endParaRPr lang="en-US"/>
        </a:p>
      </dgm:t>
    </dgm:pt>
    <dgm:pt modelId="{E935625E-9BC3-4E0F-8A12-17F3CB25E5B7}" type="sibTrans" cxnId="{3CE8E1F9-EC53-4455-97DA-C74037016975}">
      <dgm:prSet/>
      <dgm:spPr/>
      <dgm:t>
        <a:bodyPr/>
        <a:lstStyle/>
        <a:p>
          <a:endParaRPr lang="en-US"/>
        </a:p>
      </dgm:t>
    </dgm:pt>
    <dgm:pt modelId="{39DAFD17-072A-4A02-951A-0406B8F316FC}">
      <dgm:prSet/>
      <dgm:spPr/>
      <dgm:t>
        <a:bodyPr/>
        <a:lstStyle/>
        <a:p>
          <a:r>
            <a:rPr lang="en-US"/>
            <a:t>Evaluate the impact of the Steve Jobs approach to market research. </a:t>
          </a:r>
        </a:p>
      </dgm:t>
    </dgm:pt>
    <dgm:pt modelId="{AA8B410C-5FDD-45D4-8F4D-BD519CA39D0A}" type="parTrans" cxnId="{48D838B5-A8A1-4D91-9104-43442998B587}">
      <dgm:prSet/>
      <dgm:spPr/>
      <dgm:t>
        <a:bodyPr/>
        <a:lstStyle/>
        <a:p>
          <a:endParaRPr lang="en-US"/>
        </a:p>
      </dgm:t>
    </dgm:pt>
    <dgm:pt modelId="{2DD6AC8E-593B-4D48-9A35-E3E0552E957C}" type="sibTrans" cxnId="{48D838B5-A8A1-4D91-9104-43442998B587}">
      <dgm:prSet/>
      <dgm:spPr/>
      <dgm:t>
        <a:bodyPr/>
        <a:lstStyle/>
        <a:p>
          <a:endParaRPr lang="en-US"/>
        </a:p>
      </dgm:t>
    </dgm:pt>
    <dgm:pt modelId="{D4FC6F73-75AF-4E55-B5E0-D3250B9AAB22}">
      <dgm:prSet/>
      <dgm:spPr/>
      <dgm:t>
        <a:bodyPr/>
        <a:lstStyle/>
        <a:p>
          <a:r>
            <a:rPr lang="en-US"/>
            <a:t>Analyse</a:t>
          </a:r>
        </a:p>
      </dgm:t>
    </dgm:pt>
    <dgm:pt modelId="{DFD2266C-65F2-4373-AB13-5B33DDA23421}" type="parTrans" cxnId="{8986BABA-E9F2-4ECC-B891-EC6642EF941A}">
      <dgm:prSet/>
      <dgm:spPr/>
      <dgm:t>
        <a:bodyPr/>
        <a:lstStyle/>
        <a:p>
          <a:endParaRPr lang="en-US"/>
        </a:p>
      </dgm:t>
    </dgm:pt>
    <dgm:pt modelId="{BC752E20-EE2A-4220-9CCC-DE4A085C4E81}" type="sibTrans" cxnId="{8986BABA-E9F2-4ECC-B891-EC6642EF941A}">
      <dgm:prSet/>
      <dgm:spPr/>
      <dgm:t>
        <a:bodyPr/>
        <a:lstStyle/>
        <a:p>
          <a:endParaRPr lang="en-US"/>
        </a:p>
      </dgm:t>
    </dgm:pt>
    <dgm:pt modelId="{5E7A8367-309C-4BC9-BE42-9502A0E8EF97}">
      <dgm:prSet/>
      <dgm:spPr/>
      <dgm:t>
        <a:bodyPr/>
        <a:lstStyle/>
        <a:p>
          <a:r>
            <a:rPr lang="en-US"/>
            <a:t>Analyse how market research could contribute to a firms success. </a:t>
          </a:r>
        </a:p>
      </dgm:t>
    </dgm:pt>
    <dgm:pt modelId="{EAC779EF-D458-4398-8217-4BBA1F7A17B6}" type="parTrans" cxnId="{417FDBF9-B4F8-4604-9D3B-B6C0086B77C0}">
      <dgm:prSet/>
      <dgm:spPr/>
      <dgm:t>
        <a:bodyPr/>
        <a:lstStyle/>
        <a:p>
          <a:endParaRPr lang="en-US"/>
        </a:p>
      </dgm:t>
    </dgm:pt>
    <dgm:pt modelId="{3642766E-92A1-4495-8B62-20A33FB55C2B}" type="sibTrans" cxnId="{417FDBF9-B4F8-4604-9D3B-B6C0086B77C0}">
      <dgm:prSet/>
      <dgm:spPr/>
      <dgm:t>
        <a:bodyPr/>
        <a:lstStyle/>
        <a:p>
          <a:endParaRPr lang="en-US"/>
        </a:p>
      </dgm:t>
    </dgm:pt>
    <dgm:pt modelId="{D7E4D8BD-7F72-49C6-B9DD-AF47B522004D}" type="pres">
      <dgm:prSet presAssocID="{21185F01-3AF4-4B58-9957-A1B17EF43A06}" presName="Name0" presStyleCnt="0">
        <dgm:presLayoutVars>
          <dgm:dir/>
          <dgm:animLvl val="lvl"/>
          <dgm:resizeHandles val="exact"/>
        </dgm:presLayoutVars>
      </dgm:prSet>
      <dgm:spPr/>
    </dgm:pt>
    <dgm:pt modelId="{BB7AC1F5-F19F-4EDB-AB58-FCABF9324729}" type="pres">
      <dgm:prSet presAssocID="{D4FC6F73-75AF-4E55-B5E0-D3250B9AAB22}" presName="boxAndChildren" presStyleCnt="0"/>
      <dgm:spPr/>
    </dgm:pt>
    <dgm:pt modelId="{0C2AD377-0453-48D3-B722-7DC5ED75671E}" type="pres">
      <dgm:prSet presAssocID="{D4FC6F73-75AF-4E55-B5E0-D3250B9AAB22}" presName="parentTextBox" presStyleLbl="alignNode1" presStyleIdx="0" presStyleCnt="4"/>
      <dgm:spPr/>
    </dgm:pt>
    <dgm:pt modelId="{0F21F29E-B02A-4391-AF8C-35D03EBF03AB}" type="pres">
      <dgm:prSet presAssocID="{D4FC6F73-75AF-4E55-B5E0-D3250B9AAB22}" presName="descendantBox" presStyleLbl="bgAccFollowNode1" presStyleIdx="0" presStyleCnt="4"/>
      <dgm:spPr/>
    </dgm:pt>
    <dgm:pt modelId="{66F39EB4-3262-4B1E-A0B8-4652F48468BC}" type="pres">
      <dgm:prSet presAssocID="{E935625E-9BC3-4E0F-8A12-17F3CB25E5B7}" presName="sp" presStyleCnt="0"/>
      <dgm:spPr/>
    </dgm:pt>
    <dgm:pt modelId="{68DE2403-DCA5-495B-905C-1C944789C40E}" type="pres">
      <dgm:prSet presAssocID="{6E97DC80-A4A3-42CF-BDCE-38D756972D55}" presName="arrowAndChildren" presStyleCnt="0"/>
      <dgm:spPr/>
    </dgm:pt>
    <dgm:pt modelId="{2BADA080-815B-484E-ABC4-B6D3FCA3559B}" type="pres">
      <dgm:prSet presAssocID="{6E97DC80-A4A3-42CF-BDCE-38D756972D55}" presName="parentTextArrow" presStyleLbl="node1" presStyleIdx="0" presStyleCnt="0"/>
      <dgm:spPr/>
    </dgm:pt>
    <dgm:pt modelId="{7C411956-5F56-4508-BD76-240CB2F627BF}" type="pres">
      <dgm:prSet presAssocID="{6E97DC80-A4A3-42CF-BDCE-38D756972D55}" presName="arrow" presStyleLbl="alignNode1" presStyleIdx="1" presStyleCnt="4"/>
      <dgm:spPr/>
    </dgm:pt>
    <dgm:pt modelId="{C86F50BA-8F06-4FE8-B977-9201787163B6}" type="pres">
      <dgm:prSet presAssocID="{6E97DC80-A4A3-42CF-BDCE-38D756972D55}" presName="descendantArrow" presStyleLbl="bgAccFollowNode1" presStyleIdx="1" presStyleCnt="4"/>
      <dgm:spPr/>
    </dgm:pt>
    <dgm:pt modelId="{C61F7113-1AF1-4BD1-B425-1312FC1D0D63}" type="pres">
      <dgm:prSet presAssocID="{A5A27CCF-F3C5-4FBB-9D59-5A3D07AEC733}" presName="sp" presStyleCnt="0"/>
      <dgm:spPr/>
    </dgm:pt>
    <dgm:pt modelId="{9743471D-0101-4AFA-BA7B-56818B58DBF2}" type="pres">
      <dgm:prSet presAssocID="{ADACEB3C-776E-4180-9A8C-567B2FBDCD81}" presName="arrowAndChildren" presStyleCnt="0"/>
      <dgm:spPr/>
    </dgm:pt>
    <dgm:pt modelId="{43404040-675F-4798-AC9F-3383D76858BD}" type="pres">
      <dgm:prSet presAssocID="{ADACEB3C-776E-4180-9A8C-567B2FBDCD81}" presName="parentTextArrow" presStyleLbl="node1" presStyleIdx="0" presStyleCnt="0"/>
      <dgm:spPr/>
    </dgm:pt>
    <dgm:pt modelId="{3663E24C-48A4-4A98-A3FC-D1573633C5B0}" type="pres">
      <dgm:prSet presAssocID="{ADACEB3C-776E-4180-9A8C-567B2FBDCD81}" presName="arrow" presStyleLbl="alignNode1" presStyleIdx="2" presStyleCnt="4"/>
      <dgm:spPr/>
    </dgm:pt>
    <dgm:pt modelId="{C6290882-D15E-4689-A911-B9F0B92C7010}" type="pres">
      <dgm:prSet presAssocID="{ADACEB3C-776E-4180-9A8C-567B2FBDCD81}" presName="descendantArrow" presStyleLbl="bgAccFollowNode1" presStyleIdx="2" presStyleCnt="4"/>
      <dgm:spPr/>
    </dgm:pt>
    <dgm:pt modelId="{33F49331-25ED-4461-9265-95616EA2ECD2}" type="pres">
      <dgm:prSet presAssocID="{125D7B1A-F6E4-46B3-A6F3-959C2E2A6016}" presName="sp" presStyleCnt="0"/>
      <dgm:spPr/>
    </dgm:pt>
    <dgm:pt modelId="{C6A1E40D-5326-4605-B4CF-914EC2225A96}" type="pres">
      <dgm:prSet presAssocID="{F517CB42-ACBC-4CC9-B684-B44AD16A6CDC}" presName="arrowAndChildren" presStyleCnt="0"/>
      <dgm:spPr/>
    </dgm:pt>
    <dgm:pt modelId="{64E34070-CF3A-4578-B73B-22B8882375CD}" type="pres">
      <dgm:prSet presAssocID="{F517CB42-ACBC-4CC9-B684-B44AD16A6CDC}" presName="parentTextArrow" presStyleLbl="node1" presStyleIdx="0" presStyleCnt="0"/>
      <dgm:spPr/>
    </dgm:pt>
    <dgm:pt modelId="{E5528F40-8800-42B3-85AB-D251A8C2B7CD}" type="pres">
      <dgm:prSet presAssocID="{F517CB42-ACBC-4CC9-B684-B44AD16A6CDC}" presName="arrow" presStyleLbl="alignNode1" presStyleIdx="3" presStyleCnt="4"/>
      <dgm:spPr/>
    </dgm:pt>
    <dgm:pt modelId="{53E653DE-357D-4D99-B204-42D104CFDDE1}" type="pres">
      <dgm:prSet presAssocID="{F517CB42-ACBC-4CC9-B684-B44AD16A6CDC}" presName="descendantArrow" presStyleLbl="bgAccFollowNode1" presStyleIdx="3" presStyleCnt="4"/>
      <dgm:spPr/>
    </dgm:pt>
  </dgm:ptLst>
  <dgm:cxnLst>
    <dgm:cxn modelId="{F8DBA700-78FB-4BBC-BCA6-633ECDA44EE3}" srcId="{F517CB42-ACBC-4CC9-B684-B44AD16A6CDC}" destId="{F6CC2044-C21A-4492-B053-FECA86F2EC6B}" srcOrd="0" destOrd="0" parTransId="{1302903B-CFE3-4145-A860-CA88807F66B9}" sibTransId="{1A5C099F-4059-40B1-B88C-D1C1510AB5E2}"/>
    <dgm:cxn modelId="{E5C94C01-C59D-438D-A0A4-3704BD59E4BD}" type="presOf" srcId="{21185F01-3AF4-4B58-9957-A1B17EF43A06}" destId="{D7E4D8BD-7F72-49C6-B9DD-AF47B522004D}" srcOrd="0" destOrd="0" presId="urn:microsoft.com/office/officeart/2016/7/layout/VerticalDownArrowProcess"/>
    <dgm:cxn modelId="{0A8E810F-CC15-4F8C-97B9-4267B82D190D}" srcId="{21185F01-3AF4-4B58-9957-A1B17EF43A06}" destId="{F517CB42-ACBC-4CC9-B684-B44AD16A6CDC}" srcOrd="0" destOrd="0" parTransId="{FEE30D9C-F778-455C-815C-C94F46C757F7}" sibTransId="{125D7B1A-F6E4-46B3-A6F3-959C2E2A6016}"/>
    <dgm:cxn modelId="{D4D7EC15-C0D5-4C52-AE72-2A99C4F463F2}" type="presOf" srcId="{87321F7F-07C5-43A5-AA0D-4BFF6D3A687F}" destId="{C6290882-D15E-4689-A911-B9F0B92C7010}" srcOrd="0" destOrd="0" presId="urn:microsoft.com/office/officeart/2016/7/layout/VerticalDownArrowProcess"/>
    <dgm:cxn modelId="{76DB462C-864C-4146-B636-53B21A031E18}" type="presOf" srcId="{F517CB42-ACBC-4CC9-B684-B44AD16A6CDC}" destId="{E5528F40-8800-42B3-85AB-D251A8C2B7CD}" srcOrd="1" destOrd="0" presId="urn:microsoft.com/office/officeart/2016/7/layout/VerticalDownArrowProcess"/>
    <dgm:cxn modelId="{9CEAA56B-B2A7-4759-849A-FBBC28FDF85B}" type="presOf" srcId="{ADACEB3C-776E-4180-9A8C-567B2FBDCD81}" destId="{3663E24C-48A4-4A98-A3FC-D1573633C5B0}" srcOrd="1" destOrd="0" presId="urn:microsoft.com/office/officeart/2016/7/layout/VerticalDownArrowProcess"/>
    <dgm:cxn modelId="{7D40A46C-25E2-4F68-AB1E-BB4D0E8DCC6E}" type="presOf" srcId="{5E7A8367-309C-4BC9-BE42-9502A0E8EF97}" destId="{0F21F29E-B02A-4391-AF8C-35D03EBF03AB}" srcOrd="0" destOrd="0" presId="urn:microsoft.com/office/officeart/2016/7/layout/VerticalDownArrowProcess"/>
    <dgm:cxn modelId="{6879386D-94CB-4218-B7D5-82C1ABF9BB6C}" srcId="{21185F01-3AF4-4B58-9957-A1B17EF43A06}" destId="{ADACEB3C-776E-4180-9A8C-567B2FBDCD81}" srcOrd="1" destOrd="0" parTransId="{3D3C44ED-E3A4-4D06-903B-4F76C00178CC}" sibTransId="{A5A27CCF-F3C5-4FBB-9D59-5A3D07AEC733}"/>
    <dgm:cxn modelId="{572CBC6F-1077-4711-AC7A-1ED1A2FCC142}" type="presOf" srcId="{6E97DC80-A4A3-42CF-BDCE-38D756972D55}" destId="{7C411956-5F56-4508-BD76-240CB2F627BF}" srcOrd="1" destOrd="0" presId="urn:microsoft.com/office/officeart/2016/7/layout/VerticalDownArrowProcess"/>
    <dgm:cxn modelId="{B4FE2753-46DD-4D24-879E-5FB21FC64B6E}" type="presOf" srcId="{ADACEB3C-776E-4180-9A8C-567B2FBDCD81}" destId="{43404040-675F-4798-AC9F-3383D76858BD}" srcOrd="0" destOrd="0" presId="urn:microsoft.com/office/officeart/2016/7/layout/VerticalDownArrowProcess"/>
    <dgm:cxn modelId="{AD029E77-6689-4C69-9DC0-FD1D5EEF306A}" type="presOf" srcId="{F517CB42-ACBC-4CC9-B684-B44AD16A6CDC}" destId="{64E34070-CF3A-4578-B73B-22B8882375CD}" srcOrd="0" destOrd="0" presId="urn:microsoft.com/office/officeart/2016/7/layout/VerticalDownArrowProcess"/>
    <dgm:cxn modelId="{9C297689-1813-4411-9DD2-977286FB7956}" srcId="{ADACEB3C-776E-4180-9A8C-567B2FBDCD81}" destId="{87321F7F-07C5-43A5-AA0D-4BFF6D3A687F}" srcOrd="0" destOrd="0" parTransId="{3ED4C26B-34CF-4B8E-9B44-241B61F2ECD4}" sibTransId="{85B50837-AC33-4401-9664-328A6A2C7CB1}"/>
    <dgm:cxn modelId="{392A5F8E-47DC-4E56-8128-792C280B8049}" type="presOf" srcId="{6E97DC80-A4A3-42CF-BDCE-38D756972D55}" destId="{2BADA080-815B-484E-ABC4-B6D3FCA3559B}" srcOrd="0" destOrd="0" presId="urn:microsoft.com/office/officeart/2016/7/layout/VerticalDownArrowProcess"/>
    <dgm:cxn modelId="{C7C9DE8E-A347-476A-A50C-BF7CAA3316F6}" type="presOf" srcId="{D4FC6F73-75AF-4E55-B5E0-D3250B9AAB22}" destId="{0C2AD377-0453-48D3-B722-7DC5ED75671E}" srcOrd="0" destOrd="0" presId="urn:microsoft.com/office/officeart/2016/7/layout/VerticalDownArrowProcess"/>
    <dgm:cxn modelId="{A9AC089A-2BEF-4E22-A3C3-18F1CE2C5C78}" type="presOf" srcId="{39DAFD17-072A-4A02-951A-0406B8F316FC}" destId="{C86F50BA-8F06-4FE8-B977-9201787163B6}" srcOrd="0" destOrd="0" presId="urn:microsoft.com/office/officeart/2016/7/layout/VerticalDownArrowProcess"/>
    <dgm:cxn modelId="{BA640DAE-7E95-43E1-9D5D-8A4C4CC7B73C}" type="presOf" srcId="{F6CC2044-C21A-4492-B053-FECA86F2EC6B}" destId="{53E653DE-357D-4D99-B204-42D104CFDDE1}" srcOrd="0" destOrd="0" presId="urn:microsoft.com/office/officeart/2016/7/layout/VerticalDownArrowProcess"/>
    <dgm:cxn modelId="{48D838B5-A8A1-4D91-9104-43442998B587}" srcId="{6E97DC80-A4A3-42CF-BDCE-38D756972D55}" destId="{39DAFD17-072A-4A02-951A-0406B8F316FC}" srcOrd="0" destOrd="0" parTransId="{AA8B410C-5FDD-45D4-8F4D-BD519CA39D0A}" sibTransId="{2DD6AC8E-593B-4D48-9A35-E3E0552E957C}"/>
    <dgm:cxn modelId="{8986BABA-E9F2-4ECC-B891-EC6642EF941A}" srcId="{21185F01-3AF4-4B58-9957-A1B17EF43A06}" destId="{D4FC6F73-75AF-4E55-B5E0-D3250B9AAB22}" srcOrd="3" destOrd="0" parTransId="{DFD2266C-65F2-4373-AB13-5B33DDA23421}" sibTransId="{BC752E20-EE2A-4220-9CCC-DE4A085C4E81}"/>
    <dgm:cxn modelId="{417FDBF9-B4F8-4604-9D3B-B6C0086B77C0}" srcId="{D4FC6F73-75AF-4E55-B5E0-D3250B9AAB22}" destId="{5E7A8367-309C-4BC9-BE42-9502A0E8EF97}" srcOrd="0" destOrd="0" parTransId="{EAC779EF-D458-4398-8217-4BBA1F7A17B6}" sibTransId="{3642766E-92A1-4495-8B62-20A33FB55C2B}"/>
    <dgm:cxn modelId="{3CE8E1F9-EC53-4455-97DA-C74037016975}" srcId="{21185F01-3AF4-4B58-9957-A1B17EF43A06}" destId="{6E97DC80-A4A3-42CF-BDCE-38D756972D55}" srcOrd="2" destOrd="0" parTransId="{95E2446F-4F85-4086-B3BD-D9C7D42EF5D6}" sibTransId="{E935625E-9BC3-4E0F-8A12-17F3CB25E5B7}"/>
    <dgm:cxn modelId="{DD144CB5-EC6C-43DF-9391-EE61169CF0C3}" type="presParOf" srcId="{D7E4D8BD-7F72-49C6-B9DD-AF47B522004D}" destId="{BB7AC1F5-F19F-4EDB-AB58-FCABF9324729}" srcOrd="0" destOrd="0" presId="urn:microsoft.com/office/officeart/2016/7/layout/VerticalDownArrowProcess"/>
    <dgm:cxn modelId="{D0C1EB72-972D-4EA6-8608-1D2B4B12DE44}" type="presParOf" srcId="{BB7AC1F5-F19F-4EDB-AB58-FCABF9324729}" destId="{0C2AD377-0453-48D3-B722-7DC5ED75671E}" srcOrd="0" destOrd="0" presId="urn:microsoft.com/office/officeart/2016/7/layout/VerticalDownArrowProcess"/>
    <dgm:cxn modelId="{40213A74-7435-471C-A2FA-8F00B9C38313}" type="presParOf" srcId="{BB7AC1F5-F19F-4EDB-AB58-FCABF9324729}" destId="{0F21F29E-B02A-4391-AF8C-35D03EBF03AB}" srcOrd="1" destOrd="0" presId="urn:microsoft.com/office/officeart/2016/7/layout/VerticalDownArrowProcess"/>
    <dgm:cxn modelId="{4F64315A-BDA5-4D74-9D6A-20E18D160BE4}" type="presParOf" srcId="{D7E4D8BD-7F72-49C6-B9DD-AF47B522004D}" destId="{66F39EB4-3262-4B1E-A0B8-4652F48468BC}" srcOrd="1" destOrd="0" presId="urn:microsoft.com/office/officeart/2016/7/layout/VerticalDownArrowProcess"/>
    <dgm:cxn modelId="{11A4FCEE-605F-4AF4-938B-D935C050166D}" type="presParOf" srcId="{D7E4D8BD-7F72-49C6-B9DD-AF47B522004D}" destId="{68DE2403-DCA5-495B-905C-1C944789C40E}" srcOrd="2" destOrd="0" presId="urn:microsoft.com/office/officeart/2016/7/layout/VerticalDownArrowProcess"/>
    <dgm:cxn modelId="{1EB0C6FB-21BF-45A0-BC20-3B44FAC07378}" type="presParOf" srcId="{68DE2403-DCA5-495B-905C-1C944789C40E}" destId="{2BADA080-815B-484E-ABC4-B6D3FCA3559B}" srcOrd="0" destOrd="0" presId="urn:microsoft.com/office/officeart/2016/7/layout/VerticalDownArrowProcess"/>
    <dgm:cxn modelId="{0EFB8947-8710-4E0A-8C9A-BBFD5EA82478}" type="presParOf" srcId="{68DE2403-DCA5-495B-905C-1C944789C40E}" destId="{7C411956-5F56-4508-BD76-240CB2F627BF}" srcOrd="1" destOrd="0" presId="urn:microsoft.com/office/officeart/2016/7/layout/VerticalDownArrowProcess"/>
    <dgm:cxn modelId="{B7452EB8-C12A-4795-A4B4-CD3B81CCDC92}" type="presParOf" srcId="{68DE2403-DCA5-495B-905C-1C944789C40E}" destId="{C86F50BA-8F06-4FE8-B977-9201787163B6}" srcOrd="2" destOrd="0" presId="urn:microsoft.com/office/officeart/2016/7/layout/VerticalDownArrowProcess"/>
    <dgm:cxn modelId="{C2F39CBB-0ACA-4DC9-82F7-D8FD2F13D5A0}" type="presParOf" srcId="{D7E4D8BD-7F72-49C6-B9DD-AF47B522004D}" destId="{C61F7113-1AF1-4BD1-B425-1312FC1D0D63}" srcOrd="3" destOrd="0" presId="urn:microsoft.com/office/officeart/2016/7/layout/VerticalDownArrowProcess"/>
    <dgm:cxn modelId="{BAA976E5-E59D-4A25-A7B6-C864A8177B43}" type="presParOf" srcId="{D7E4D8BD-7F72-49C6-B9DD-AF47B522004D}" destId="{9743471D-0101-4AFA-BA7B-56818B58DBF2}" srcOrd="4" destOrd="0" presId="urn:microsoft.com/office/officeart/2016/7/layout/VerticalDownArrowProcess"/>
    <dgm:cxn modelId="{F782DDDE-523E-4E79-9E37-C2961D5BD5D6}" type="presParOf" srcId="{9743471D-0101-4AFA-BA7B-56818B58DBF2}" destId="{43404040-675F-4798-AC9F-3383D76858BD}" srcOrd="0" destOrd="0" presId="urn:microsoft.com/office/officeart/2016/7/layout/VerticalDownArrowProcess"/>
    <dgm:cxn modelId="{353BC9FD-2605-490C-9259-00144E65878F}" type="presParOf" srcId="{9743471D-0101-4AFA-BA7B-56818B58DBF2}" destId="{3663E24C-48A4-4A98-A3FC-D1573633C5B0}" srcOrd="1" destOrd="0" presId="urn:microsoft.com/office/officeart/2016/7/layout/VerticalDownArrowProcess"/>
    <dgm:cxn modelId="{8CA6A796-BE04-42E7-AA48-0B0BD71499AF}" type="presParOf" srcId="{9743471D-0101-4AFA-BA7B-56818B58DBF2}" destId="{C6290882-D15E-4689-A911-B9F0B92C7010}" srcOrd="2" destOrd="0" presId="urn:microsoft.com/office/officeart/2016/7/layout/VerticalDownArrowProcess"/>
    <dgm:cxn modelId="{1B5AC1B8-46EB-4B2F-B823-17E69D534C3C}" type="presParOf" srcId="{D7E4D8BD-7F72-49C6-B9DD-AF47B522004D}" destId="{33F49331-25ED-4461-9265-95616EA2ECD2}" srcOrd="5" destOrd="0" presId="urn:microsoft.com/office/officeart/2016/7/layout/VerticalDownArrowProcess"/>
    <dgm:cxn modelId="{B3E594D4-25C7-4301-9D0C-C8E9238BD55C}" type="presParOf" srcId="{D7E4D8BD-7F72-49C6-B9DD-AF47B522004D}" destId="{C6A1E40D-5326-4605-B4CF-914EC2225A96}" srcOrd="6" destOrd="0" presId="urn:microsoft.com/office/officeart/2016/7/layout/VerticalDownArrowProcess"/>
    <dgm:cxn modelId="{F8D2F1F4-4B4C-4FB2-A396-0221F91E2D1C}" type="presParOf" srcId="{C6A1E40D-5326-4605-B4CF-914EC2225A96}" destId="{64E34070-CF3A-4578-B73B-22B8882375CD}" srcOrd="0" destOrd="0" presId="urn:microsoft.com/office/officeart/2016/7/layout/VerticalDownArrowProcess"/>
    <dgm:cxn modelId="{8D9DFC16-DFE6-441A-94EB-217D1D1BBCE5}" type="presParOf" srcId="{C6A1E40D-5326-4605-B4CF-914EC2225A96}" destId="{E5528F40-8800-42B3-85AB-D251A8C2B7CD}" srcOrd="1" destOrd="0" presId="urn:microsoft.com/office/officeart/2016/7/layout/VerticalDownArrowProcess"/>
    <dgm:cxn modelId="{A9EAC85F-8B37-49D4-A568-E09D6E1CEB59}" type="presParOf" srcId="{C6A1E40D-5326-4605-B4CF-914EC2225A96}" destId="{53E653DE-357D-4D99-B204-42D104CFDDE1}"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E45638-0D4B-4DE4-A6F6-1BE46F1A7611}">
      <dsp:nvSpPr>
        <dsp:cNvPr id="0" name=""/>
        <dsp:cNvSpPr/>
      </dsp:nvSpPr>
      <dsp:spPr>
        <a:xfrm>
          <a:off x="0" y="0"/>
          <a:ext cx="3414946" cy="419280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243" tIns="330200" rIns="266243" bIns="330200" numCol="1" spcCol="1270" anchor="t" anchorCtr="0">
          <a:noAutofit/>
        </a:bodyPr>
        <a:lstStyle/>
        <a:p>
          <a:pPr marL="0" lvl="0" indent="0" algn="l" defTabSz="1155700">
            <a:lnSpc>
              <a:spcPct val="90000"/>
            </a:lnSpc>
            <a:spcBef>
              <a:spcPct val="0"/>
            </a:spcBef>
            <a:spcAft>
              <a:spcPct val="35000"/>
            </a:spcAft>
            <a:buNone/>
          </a:pPr>
          <a:r>
            <a:rPr lang="en-US" sz="2600" kern="1200"/>
            <a:t>Explain the role of market research to business success. </a:t>
          </a:r>
        </a:p>
      </dsp:txBody>
      <dsp:txXfrm>
        <a:off x="0" y="1593265"/>
        <a:ext cx="3414946" cy="2515683"/>
      </dsp:txXfrm>
    </dsp:sp>
    <dsp:sp modelId="{6D93F3C1-1DBC-44A7-8D1D-947BDADBED53}">
      <dsp:nvSpPr>
        <dsp:cNvPr id="0" name=""/>
        <dsp:cNvSpPr/>
      </dsp:nvSpPr>
      <dsp:spPr>
        <a:xfrm>
          <a:off x="1078552" y="419280"/>
          <a:ext cx="1257841" cy="1257841"/>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066" tIns="12700" rIns="9806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62759" y="603487"/>
        <a:ext cx="889427" cy="889427"/>
      </dsp:txXfrm>
    </dsp:sp>
    <dsp:sp modelId="{38DD2CAF-2CEB-487B-9747-F2180A8DADF5}">
      <dsp:nvSpPr>
        <dsp:cNvPr id="0" name=""/>
        <dsp:cNvSpPr/>
      </dsp:nvSpPr>
      <dsp:spPr>
        <a:xfrm>
          <a:off x="0" y="4192733"/>
          <a:ext cx="3414946" cy="72"/>
        </a:xfrm>
        <a:prstGeom prst="rect">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320670-304D-4A05-9B63-3C6E1573DBF5}">
      <dsp:nvSpPr>
        <dsp:cNvPr id="0" name=""/>
        <dsp:cNvSpPr/>
      </dsp:nvSpPr>
      <dsp:spPr>
        <a:xfrm>
          <a:off x="3756441" y="0"/>
          <a:ext cx="3414946" cy="4192805"/>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243" tIns="330200" rIns="266243" bIns="330200" numCol="1" spcCol="1270" anchor="t" anchorCtr="0">
          <a:noAutofit/>
        </a:bodyPr>
        <a:lstStyle/>
        <a:p>
          <a:pPr marL="0" lvl="0" indent="0" algn="l" defTabSz="1155700">
            <a:lnSpc>
              <a:spcPct val="90000"/>
            </a:lnSpc>
            <a:spcBef>
              <a:spcPct val="0"/>
            </a:spcBef>
            <a:spcAft>
              <a:spcPct val="35000"/>
            </a:spcAft>
            <a:buNone/>
          </a:pPr>
          <a:r>
            <a:rPr lang="en-US" sz="2600" kern="1200"/>
            <a:t>Explain the term market orientation.</a:t>
          </a:r>
        </a:p>
      </dsp:txBody>
      <dsp:txXfrm>
        <a:off x="3756441" y="1593265"/>
        <a:ext cx="3414946" cy="2515683"/>
      </dsp:txXfrm>
    </dsp:sp>
    <dsp:sp modelId="{33546668-766D-459E-9068-252466D5D267}">
      <dsp:nvSpPr>
        <dsp:cNvPr id="0" name=""/>
        <dsp:cNvSpPr/>
      </dsp:nvSpPr>
      <dsp:spPr>
        <a:xfrm>
          <a:off x="4834993" y="419280"/>
          <a:ext cx="1257841" cy="1257841"/>
        </a:xfrm>
        <a:prstGeom prst="ellips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066" tIns="12700" rIns="9806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19200" y="603487"/>
        <a:ext cx="889427" cy="889427"/>
      </dsp:txXfrm>
    </dsp:sp>
    <dsp:sp modelId="{B8996AD1-55E4-4DCD-8BE8-BCF9E9D9A7BE}">
      <dsp:nvSpPr>
        <dsp:cNvPr id="0" name=""/>
        <dsp:cNvSpPr/>
      </dsp:nvSpPr>
      <dsp:spPr>
        <a:xfrm>
          <a:off x="3756441" y="4192733"/>
          <a:ext cx="3414946" cy="72"/>
        </a:xfrm>
        <a:prstGeom prst="rect">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E3CDE7-A261-43FC-89A6-39C691B9FBB5}">
      <dsp:nvSpPr>
        <dsp:cNvPr id="0" name=""/>
        <dsp:cNvSpPr/>
      </dsp:nvSpPr>
      <dsp:spPr>
        <a:xfrm>
          <a:off x="7512882" y="0"/>
          <a:ext cx="3414946" cy="4192805"/>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243" tIns="330200" rIns="266243" bIns="330200" numCol="1" spcCol="1270" anchor="t" anchorCtr="0">
          <a:noAutofit/>
        </a:bodyPr>
        <a:lstStyle/>
        <a:p>
          <a:pPr marL="0" lvl="0" indent="0" algn="l" defTabSz="1155700">
            <a:lnSpc>
              <a:spcPct val="90000"/>
            </a:lnSpc>
            <a:spcBef>
              <a:spcPct val="0"/>
            </a:spcBef>
            <a:spcAft>
              <a:spcPct val="35000"/>
            </a:spcAft>
            <a:buNone/>
          </a:pPr>
          <a:r>
            <a:rPr lang="en-US" sz="2600" kern="1200"/>
            <a:t>Explain and evaluate Steve Job’s view on market research.  </a:t>
          </a:r>
        </a:p>
      </dsp:txBody>
      <dsp:txXfrm>
        <a:off x="7512882" y="1593265"/>
        <a:ext cx="3414946" cy="2515683"/>
      </dsp:txXfrm>
    </dsp:sp>
    <dsp:sp modelId="{CB84C8FD-82E6-411D-86E1-3B03084EF0F7}">
      <dsp:nvSpPr>
        <dsp:cNvPr id="0" name=""/>
        <dsp:cNvSpPr/>
      </dsp:nvSpPr>
      <dsp:spPr>
        <a:xfrm>
          <a:off x="8591434" y="419280"/>
          <a:ext cx="1257841" cy="1257841"/>
        </a:xfrm>
        <a:prstGeom prst="ellips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066" tIns="12700" rIns="9806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775641" y="603487"/>
        <a:ext cx="889427" cy="889427"/>
      </dsp:txXfrm>
    </dsp:sp>
    <dsp:sp modelId="{E6AAECDA-2CE2-477D-8D7E-70615D599A94}">
      <dsp:nvSpPr>
        <dsp:cNvPr id="0" name=""/>
        <dsp:cNvSpPr/>
      </dsp:nvSpPr>
      <dsp:spPr>
        <a:xfrm>
          <a:off x="7512882" y="4192733"/>
          <a:ext cx="3414946"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D6AB26-B1F7-47F1-9C8B-E046102FE0C7}">
      <dsp:nvSpPr>
        <dsp:cNvPr id="0" name=""/>
        <dsp:cNvSpPr/>
      </dsp:nvSpPr>
      <dsp:spPr>
        <a:xfrm>
          <a:off x="0" y="74404"/>
          <a:ext cx="7759511" cy="181467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Identifies subgroups of the population based on their demographic profile or characteristics</a:t>
          </a:r>
          <a:endParaRPr lang="en-US" sz="3300" kern="1200"/>
        </a:p>
      </dsp:txBody>
      <dsp:txXfrm>
        <a:off x="88585" y="162989"/>
        <a:ext cx="7582341" cy="1637500"/>
      </dsp:txXfrm>
    </dsp:sp>
    <dsp:sp modelId="{4EDA500A-DFAE-45A8-BDA4-8382A1FF2775}">
      <dsp:nvSpPr>
        <dsp:cNvPr id="0" name=""/>
        <dsp:cNvSpPr/>
      </dsp:nvSpPr>
      <dsp:spPr>
        <a:xfrm>
          <a:off x="0" y="1889074"/>
          <a:ext cx="7759511" cy="314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36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GB" sz="2600" kern="1200"/>
            <a:t>Age</a:t>
          </a:r>
          <a:endParaRPr lang="en-US" sz="2600" kern="1200"/>
        </a:p>
        <a:p>
          <a:pPr marL="228600" lvl="1" indent="-228600" algn="l" defTabSz="1155700">
            <a:lnSpc>
              <a:spcPct val="90000"/>
            </a:lnSpc>
            <a:spcBef>
              <a:spcPct val="0"/>
            </a:spcBef>
            <a:spcAft>
              <a:spcPct val="20000"/>
            </a:spcAft>
            <a:buChar char="•"/>
          </a:pPr>
          <a:r>
            <a:rPr lang="en-GB" sz="2600" kern="1200"/>
            <a:t>Gender</a:t>
          </a:r>
          <a:endParaRPr lang="en-US" sz="2600" kern="1200"/>
        </a:p>
        <a:p>
          <a:pPr marL="228600" lvl="1" indent="-228600" algn="l" defTabSz="1155700">
            <a:lnSpc>
              <a:spcPct val="90000"/>
            </a:lnSpc>
            <a:spcBef>
              <a:spcPct val="0"/>
            </a:spcBef>
            <a:spcAft>
              <a:spcPct val="20000"/>
            </a:spcAft>
            <a:buChar char="•"/>
          </a:pPr>
          <a:r>
            <a:rPr lang="en-GB" sz="2600" kern="1200"/>
            <a:t>Level of education</a:t>
          </a:r>
          <a:endParaRPr lang="en-US" sz="2600" kern="1200"/>
        </a:p>
        <a:p>
          <a:pPr marL="228600" lvl="1" indent="-228600" algn="l" defTabSz="1155700">
            <a:lnSpc>
              <a:spcPct val="90000"/>
            </a:lnSpc>
            <a:spcBef>
              <a:spcPct val="0"/>
            </a:spcBef>
            <a:spcAft>
              <a:spcPct val="20000"/>
            </a:spcAft>
            <a:buChar char="•"/>
          </a:pPr>
          <a:r>
            <a:rPr lang="en-GB" sz="2600" kern="1200"/>
            <a:t>Race</a:t>
          </a:r>
          <a:endParaRPr lang="en-US" sz="2600" kern="1200"/>
        </a:p>
        <a:p>
          <a:pPr marL="228600" lvl="1" indent="-228600" algn="l" defTabSz="1155700">
            <a:lnSpc>
              <a:spcPct val="90000"/>
            </a:lnSpc>
            <a:spcBef>
              <a:spcPct val="0"/>
            </a:spcBef>
            <a:spcAft>
              <a:spcPct val="20000"/>
            </a:spcAft>
            <a:buChar char="•"/>
          </a:pPr>
          <a:r>
            <a:rPr lang="en-GB" sz="2600" kern="1200"/>
            <a:t>Religion</a:t>
          </a:r>
          <a:endParaRPr lang="en-US" sz="2600" kern="1200"/>
        </a:p>
        <a:p>
          <a:pPr marL="228600" lvl="1" indent="-228600" algn="l" defTabSz="1155700">
            <a:lnSpc>
              <a:spcPct val="90000"/>
            </a:lnSpc>
            <a:spcBef>
              <a:spcPct val="0"/>
            </a:spcBef>
            <a:spcAft>
              <a:spcPct val="20000"/>
            </a:spcAft>
            <a:buChar char="•"/>
          </a:pPr>
          <a:r>
            <a:rPr lang="en-GB" sz="2600" kern="1200"/>
            <a:t>Family size</a:t>
          </a:r>
          <a:endParaRPr lang="en-US" sz="2600" kern="1200"/>
        </a:p>
        <a:p>
          <a:pPr marL="228600" lvl="1" indent="-228600" algn="l" defTabSz="1155700">
            <a:lnSpc>
              <a:spcPct val="90000"/>
            </a:lnSpc>
            <a:spcBef>
              <a:spcPct val="0"/>
            </a:spcBef>
            <a:spcAft>
              <a:spcPct val="20000"/>
            </a:spcAft>
            <a:buChar char="•"/>
          </a:pPr>
          <a:r>
            <a:rPr lang="en-GB" sz="2600" kern="1200"/>
            <a:t>Stage in life</a:t>
          </a:r>
          <a:endParaRPr lang="en-US" sz="2600" kern="1200"/>
        </a:p>
      </dsp:txBody>
      <dsp:txXfrm>
        <a:off x="0" y="1889074"/>
        <a:ext cx="7759511" cy="3142260"/>
      </dsp:txXfrm>
    </dsp:sp>
    <dsp:sp modelId="{8F90A6DF-DB45-41B0-A04B-8582782D0F68}">
      <dsp:nvSpPr>
        <dsp:cNvPr id="0" name=""/>
        <dsp:cNvSpPr/>
      </dsp:nvSpPr>
      <dsp:spPr>
        <a:xfrm>
          <a:off x="0" y="5031334"/>
          <a:ext cx="7759511" cy="181467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Demographics looks at the social and economic characteristics of individuals and households</a:t>
          </a:r>
          <a:endParaRPr lang="en-US" sz="3300" kern="1200"/>
        </a:p>
      </dsp:txBody>
      <dsp:txXfrm>
        <a:off x="88585" y="5119919"/>
        <a:ext cx="7582341" cy="1637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5DBA9-6738-4233-A89E-52ADBE9FF795}">
      <dsp:nvSpPr>
        <dsp:cNvPr id="0" name=""/>
        <dsp:cNvSpPr/>
      </dsp:nvSpPr>
      <dsp:spPr>
        <a:xfrm>
          <a:off x="0" y="28639"/>
          <a:ext cx="7615738" cy="10740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Identifying subgroups of the market based on their levels of income and profession</a:t>
          </a:r>
          <a:endParaRPr lang="en-US" sz="2700" kern="1200" dirty="0"/>
        </a:p>
      </dsp:txBody>
      <dsp:txXfrm>
        <a:off x="52431" y="81070"/>
        <a:ext cx="7510876" cy="969198"/>
      </dsp:txXfrm>
    </dsp:sp>
    <dsp:sp modelId="{48B6332C-35EF-478B-987D-BE823E591EB9}">
      <dsp:nvSpPr>
        <dsp:cNvPr id="0" name=""/>
        <dsp:cNvSpPr/>
      </dsp:nvSpPr>
      <dsp:spPr>
        <a:xfrm>
          <a:off x="0" y="1180459"/>
          <a:ext cx="7615738" cy="107406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A common method uses socio-economic groupings</a:t>
          </a:r>
          <a:endParaRPr lang="en-US" sz="2700" kern="1200" dirty="0"/>
        </a:p>
      </dsp:txBody>
      <dsp:txXfrm>
        <a:off x="52431" y="1232890"/>
        <a:ext cx="7510876" cy="969198"/>
      </dsp:txXfrm>
    </dsp:sp>
    <dsp:sp modelId="{6870E803-322A-49F9-AD56-80D03DF6CFBE}">
      <dsp:nvSpPr>
        <dsp:cNvPr id="0" name=""/>
        <dsp:cNvSpPr/>
      </dsp:nvSpPr>
      <dsp:spPr>
        <a:xfrm>
          <a:off x="0" y="2254519"/>
          <a:ext cx="7615738" cy="4694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dirty="0"/>
            <a:t>A – Higher managerial such as chief executives and directors</a:t>
          </a:r>
          <a:endParaRPr lang="en-US" sz="2100" kern="1200" dirty="0"/>
        </a:p>
        <a:p>
          <a:pPr marL="228600" lvl="1" indent="-228600" algn="l" defTabSz="933450">
            <a:lnSpc>
              <a:spcPct val="90000"/>
            </a:lnSpc>
            <a:spcBef>
              <a:spcPct val="0"/>
            </a:spcBef>
            <a:spcAft>
              <a:spcPct val="20000"/>
            </a:spcAft>
            <a:buChar char="•"/>
          </a:pPr>
          <a:r>
            <a:rPr lang="en-GB" sz="2100" kern="1200" dirty="0"/>
            <a:t>B – Intermediate managerial such as solicitors, accountants and doctors</a:t>
          </a:r>
          <a:endParaRPr lang="en-US" sz="2100" kern="1200" dirty="0"/>
        </a:p>
        <a:p>
          <a:pPr marL="228600" lvl="1" indent="-228600" algn="l" defTabSz="933450" rtl="0">
            <a:lnSpc>
              <a:spcPct val="90000"/>
            </a:lnSpc>
            <a:spcBef>
              <a:spcPct val="0"/>
            </a:spcBef>
            <a:spcAft>
              <a:spcPct val="20000"/>
            </a:spcAft>
            <a:buChar char="•"/>
          </a:pPr>
          <a:r>
            <a:rPr lang="en-GB" sz="2100" kern="1200" dirty="0"/>
            <a:t>C1 – Supervisory, clerical or junior professional such as teachers and junior managers</a:t>
          </a:r>
          <a:r>
            <a:rPr lang="en-GB" sz="2100" kern="1200" dirty="0">
              <a:latin typeface="Calibri Light" panose="020F0302020204030204"/>
            </a:rPr>
            <a:t> </a:t>
          </a:r>
          <a:endParaRPr lang="en-US" sz="2100" kern="1200">
            <a:latin typeface="Calibri Light" panose="020F0302020204030204"/>
          </a:endParaRPr>
        </a:p>
        <a:p>
          <a:pPr marL="228600" lvl="1" indent="-228600" algn="l" defTabSz="933450">
            <a:lnSpc>
              <a:spcPct val="90000"/>
            </a:lnSpc>
            <a:spcBef>
              <a:spcPct val="0"/>
            </a:spcBef>
            <a:spcAft>
              <a:spcPct val="20000"/>
            </a:spcAft>
            <a:buChar char="•"/>
          </a:pPr>
          <a:r>
            <a:rPr lang="en-GB" sz="2100" kern="1200" dirty="0"/>
            <a:t>C2 – Skilled manual such as plumbers, electricians and carpenters</a:t>
          </a:r>
          <a:endParaRPr lang="en-US" sz="2100" kern="1200" dirty="0"/>
        </a:p>
        <a:p>
          <a:pPr marL="228600" lvl="1" indent="-228600" algn="l" defTabSz="933450">
            <a:lnSpc>
              <a:spcPct val="90000"/>
            </a:lnSpc>
            <a:spcBef>
              <a:spcPct val="0"/>
            </a:spcBef>
            <a:spcAft>
              <a:spcPct val="20000"/>
            </a:spcAft>
            <a:buChar char="•"/>
          </a:pPr>
          <a:r>
            <a:rPr lang="en-GB" sz="2100" kern="1200" dirty="0"/>
            <a:t>D – Semi and unskilled workers such as refuse collectors and window cleaners</a:t>
          </a:r>
          <a:endParaRPr lang="en-US" sz="2100" kern="1200" dirty="0"/>
        </a:p>
        <a:p>
          <a:pPr marL="228600" lvl="1" indent="-228600" algn="l" defTabSz="933450" rtl="0">
            <a:lnSpc>
              <a:spcPct val="90000"/>
            </a:lnSpc>
            <a:spcBef>
              <a:spcPct val="0"/>
            </a:spcBef>
            <a:spcAft>
              <a:spcPct val="20000"/>
            </a:spcAft>
            <a:buChar char="•"/>
          </a:pPr>
          <a:r>
            <a:rPr lang="en-GB" sz="2100" kern="1200" dirty="0"/>
            <a:t>E -</a:t>
          </a:r>
          <a:r>
            <a:rPr lang="en-GB" sz="2100" kern="1200" dirty="0">
              <a:latin typeface="Calibri Light" panose="020F0302020204030204"/>
            </a:rPr>
            <a:t> </a:t>
          </a:r>
          <a:r>
            <a:rPr lang="en-GB" sz="2100" kern="1200" dirty="0"/>
            <a:t> Pensioners, casual workers, students and unemployed</a:t>
          </a:r>
          <a:r>
            <a:rPr lang="en-GB" sz="2100" kern="1200" dirty="0">
              <a:latin typeface="Calibri Light" panose="020F0302020204030204"/>
            </a:rPr>
            <a:t> </a:t>
          </a:r>
          <a:endParaRPr lang="en-US" sz="2100" kern="1200"/>
        </a:p>
        <a:p>
          <a:pPr marL="228600" lvl="1" indent="-228600" algn="l" defTabSz="933450" rtl="0">
            <a:lnSpc>
              <a:spcPct val="90000"/>
            </a:lnSpc>
            <a:spcBef>
              <a:spcPct val="0"/>
            </a:spcBef>
            <a:spcAft>
              <a:spcPct val="20000"/>
            </a:spcAft>
            <a:buChar char="•"/>
          </a:pPr>
          <a:r>
            <a:rPr lang="en-GB" sz="2100" kern="1200" dirty="0"/>
            <a:t>Task – Explain the impact on DI for the above socio-economic groups</a:t>
          </a:r>
          <a:r>
            <a:rPr lang="en-GB" sz="2100" kern="1200" dirty="0">
              <a:latin typeface="Calibri Light" panose="020F0302020204030204"/>
            </a:rPr>
            <a:t> </a:t>
          </a:r>
          <a:endParaRPr lang="en-US" sz="2100" kern="1200"/>
        </a:p>
        <a:p>
          <a:pPr marL="228600" lvl="1" indent="-228600" algn="l" defTabSz="933450" rtl="0">
            <a:lnSpc>
              <a:spcPct val="90000"/>
            </a:lnSpc>
            <a:spcBef>
              <a:spcPct val="0"/>
            </a:spcBef>
            <a:spcAft>
              <a:spcPct val="20000"/>
            </a:spcAft>
            <a:buChar char="•"/>
          </a:pPr>
          <a:r>
            <a:rPr lang="en-GB" sz="2100" b="1" kern="1200" dirty="0">
              <a:latin typeface="Calibri Light" panose="020F0302020204030204"/>
            </a:rPr>
            <a:t>Task  </a:t>
          </a:r>
          <a:r>
            <a:rPr lang="en-GB" sz="2100" b="1" kern="1200" dirty="0"/>
            <a:t>– Identify and explain which group might be subject to skills </a:t>
          </a:r>
          <a:r>
            <a:rPr lang="en-GB" sz="2100" b="1" kern="1200" dirty="0">
              <a:latin typeface="Calibri Light" panose="020F0302020204030204"/>
            </a:rPr>
            <a:t>shortages</a:t>
          </a:r>
          <a:r>
            <a:rPr lang="en-GB" sz="2100" b="1" kern="1200" dirty="0"/>
            <a:t>.</a:t>
          </a:r>
          <a:r>
            <a:rPr lang="en-GB" sz="2100" b="1" kern="1200" dirty="0">
              <a:latin typeface="Calibri Light" panose="020F0302020204030204"/>
            </a:rPr>
            <a:t> </a:t>
          </a:r>
          <a:endParaRPr lang="en-US" sz="2100" kern="1200" dirty="0"/>
        </a:p>
      </dsp:txBody>
      <dsp:txXfrm>
        <a:off x="0" y="2254519"/>
        <a:ext cx="7615738" cy="46947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AD377-0453-48D3-B722-7DC5ED75671E}">
      <dsp:nvSpPr>
        <dsp:cNvPr id="0" name=""/>
        <dsp:cNvSpPr/>
      </dsp:nvSpPr>
      <dsp:spPr>
        <a:xfrm>
          <a:off x="0" y="5381421"/>
          <a:ext cx="1882368" cy="117732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874" tIns="256032" rIns="133874" bIns="256032" numCol="1" spcCol="1270" anchor="ctr" anchorCtr="0">
          <a:noAutofit/>
        </a:bodyPr>
        <a:lstStyle/>
        <a:p>
          <a:pPr marL="0" lvl="0" indent="0" algn="ctr" defTabSz="1600200">
            <a:lnSpc>
              <a:spcPct val="90000"/>
            </a:lnSpc>
            <a:spcBef>
              <a:spcPct val="0"/>
            </a:spcBef>
            <a:spcAft>
              <a:spcPct val="35000"/>
            </a:spcAft>
            <a:buNone/>
          </a:pPr>
          <a:r>
            <a:rPr lang="en-US" sz="3600" kern="1200"/>
            <a:t>Analyse</a:t>
          </a:r>
        </a:p>
      </dsp:txBody>
      <dsp:txXfrm>
        <a:off x="0" y="5381421"/>
        <a:ext cx="1882368" cy="1177323"/>
      </dsp:txXfrm>
    </dsp:sp>
    <dsp:sp modelId="{0F21F29E-B02A-4391-AF8C-35D03EBF03AB}">
      <dsp:nvSpPr>
        <dsp:cNvPr id="0" name=""/>
        <dsp:cNvSpPr/>
      </dsp:nvSpPr>
      <dsp:spPr>
        <a:xfrm>
          <a:off x="1882368" y="5381421"/>
          <a:ext cx="5647105" cy="1177323"/>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4550" tIns="279400" rIns="114550" bIns="279400" numCol="1" spcCol="1270" anchor="ctr" anchorCtr="0">
          <a:noAutofit/>
        </a:bodyPr>
        <a:lstStyle/>
        <a:p>
          <a:pPr marL="0" lvl="0" indent="0" algn="l" defTabSz="977900">
            <a:lnSpc>
              <a:spcPct val="90000"/>
            </a:lnSpc>
            <a:spcBef>
              <a:spcPct val="0"/>
            </a:spcBef>
            <a:spcAft>
              <a:spcPct val="35000"/>
            </a:spcAft>
            <a:buNone/>
          </a:pPr>
          <a:r>
            <a:rPr lang="en-US" sz="2200" kern="1200"/>
            <a:t>Analyse how market research could contribute to a firms success. </a:t>
          </a:r>
        </a:p>
      </dsp:txBody>
      <dsp:txXfrm>
        <a:off x="1882368" y="5381421"/>
        <a:ext cx="5647105" cy="1177323"/>
      </dsp:txXfrm>
    </dsp:sp>
    <dsp:sp modelId="{7C411956-5F56-4508-BD76-240CB2F627BF}">
      <dsp:nvSpPr>
        <dsp:cNvPr id="0" name=""/>
        <dsp:cNvSpPr/>
      </dsp:nvSpPr>
      <dsp:spPr>
        <a:xfrm rot="10800000">
          <a:off x="0" y="3588357"/>
          <a:ext cx="1882368" cy="1810723"/>
        </a:xfrm>
        <a:prstGeom prst="upArrowCallout">
          <a:avLst>
            <a:gd name="adj1" fmla="val 5000"/>
            <a:gd name="adj2" fmla="val 10000"/>
            <a:gd name="adj3" fmla="val 15000"/>
            <a:gd name="adj4" fmla="val 64977"/>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874" tIns="256032" rIns="133874" bIns="256032" numCol="1" spcCol="1270" anchor="ctr" anchorCtr="0">
          <a:noAutofit/>
        </a:bodyPr>
        <a:lstStyle/>
        <a:p>
          <a:pPr marL="0" lvl="0" indent="0" algn="ctr" defTabSz="1600200">
            <a:lnSpc>
              <a:spcPct val="90000"/>
            </a:lnSpc>
            <a:spcBef>
              <a:spcPct val="0"/>
            </a:spcBef>
            <a:spcAft>
              <a:spcPct val="35000"/>
            </a:spcAft>
            <a:buNone/>
          </a:pPr>
          <a:r>
            <a:rPr lang="en-US" sz="3600" kern="1200"/>
            <a:t>Evaluate</a:t>
          </a:r>
        </a:p>
      </dsp:txBody>
      <dsp:txXfrm rot="-10800000">
        <a:off x="0" y="3588357"/>
        <a:ext cx="1882368" cy="1176970"/>
      </dsp:txXfrm>
    </dsp:sp>
    <dsp:sp modelId="{C86F50BA-8F06-4FE8-B977-9201787163B6}">
      <dsp:nvSpPr>
        <dsp:cNvPr id="0" name=""/>
        <dsp:cNvSpPr/>
      </dsp:nvSpPr>
      <dsp:spPr>
        <a:xfrm>
          <a:off x="1882368" y="3588357"/>
          <a:ext cx="5647105" cy="1176970"/>
        </a:xfrm>
        <a:prstGeom prst="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4550" tIns="279400" rIns="114550" bIns="279400" numCol="1" spcCol="1270" anchor="ctr" anchorCtr="0">
          <a:noAutofit/>
        </a:bodyPr>
        <a:lstStyle/>
        <a:p>
          <a:pPr marL="0" lvl="0" indent="0" algn="l" defTabSz="977900">
            <a:lnSpc>
              <a:spcPct val="90000"/>
            </a:lnSpc>
            <a:spcBef>
              <a:spcPct val="0"/>
            </a:spcBef>
            <a:spcAft>
              <a:spcPct val="35000"/>
            </a:spcAft>
            <a:buNone/>
          </a:pPr>
          <a:r>
            <a:rPr lang="en-US" sz="2200" kern="1200"/>
            <a:t>Evaluate the impact of the Steve Jobs approach to market research. </a:t>
          </a:r>
        </a:p>
      </dsp:txBody>
      <dsp:txXfrm>
        <a:off x="1882368" y="3588357"/>
        <a:ext cx="5647105" cy="1176970"/>
      </dsp:txXfrm>
    </dsp:sp>
    <dsp:sp modelId="{3663E24C-48A4-4A98-A3FC-D1573633C5B0}">
      <dsp:nvSpPr>
        <dsp:cNvPr id="0" name=""/>
        <dsp:cNvSpPr/>
      </dsp:nvSpPr>
      <dsp:spPr>
        <a:xfrm rot="10800000">
          <a:off x="0" y="1795294"/>
          <a:ext cx="1882368" cy="1810723"/>
        </a:xfrm>
        <a:prstGeom prst="upArrowCallout">
          <a:avLst>
            <a:gd name="adj1" fmla="val 5000"/>
            <a:gd name="adj2" fmla="val 10000"/>
            <a:gd name="adj3" fmla="val 15000"/>
            <a:gd name="adj4" fmla="val 64977"/>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874" tIns="256032" rIns="133874" bIns="256032" numCol="1" spcCol="1270" anchor="ctr" anchorCtr="0">
          <a:noAutofit/>
        </a:bodyPr>
        <a:lstStyle/>
        <a:p>
          <a:pPr marL="0" lvl="0" indent="0" algn="ctr" defTabSz="1600200">
            <a:lnSpc>
              <a:spcPct val="90000"/>
            </a:lnSpc>
            <a:spcBef>
              <a:spcPct val="0"/>
            </a:spcBef>
            <a:spcAft>
              <a:spcPct val="35000"/>
            </a:spcAft>
            <a:buNone/>
          </a:pPr>
          <a:r>
            <a:rPr lang="en-US" sz="3600" kern="1200"/>
            <a:t>Explain</a:t>
          </a:r>
        </a:p>
      </dsp:txBody>
      <dsp:txXfrm rot="-10800000">
        <a:off x="0" y="1795294"/>
        <a:ext cx="1882368" cy="1176970"/>
      </dsp:txXfrm>
    </dsp:sp>
    <dsp:sp modelId="{C6290882-D15E-4689-A911-B9F0B92C7010}">
      <dsp:nvSpPr>
        <dsp:cNvPr id="0" name=""/>
        <dsp:cNvSpPr/>
      </dsp:nvSpPr>
      <dsp:spPr>
        <a:xfrm>
          <a:off x="1882368" y="1795294"/>
          <a:ext cx="5647105" cy="1176970"/>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4550" tIns="279400" rIns="114550" bIns="279400" numCol="1" spcCol="1270" anchor="ctr" anchorCtr="0">
          <a:noAutofit/>
        </a:bodyPr>
        <a:lstStyle/>
        <a:p>
          <a:pPr marL="0" lvl="0" indent="0" algn="l" defTabSz="977900">
            <a:lnSpc>
              <a:spcPct val="90000"/>
            </a:lnSpc>
            <a:spcBef>
              <a:spcPct val="0"/>
            </a:spcBef>
            <a:spcAft>
              <a:spcPct val="35000"/>
            </a:spcAft>
            <a:buNone/>
          </a:pPr>
          <a:r>
            <a:rPr lang="en-US" sz="2200" kern="1200"/>
            <a:t>Explain the meaning of product and market orientation </a:t>
          </a:r>
        </a:p>
      </dsp:txBody>
      <dsp:txXfrm>
        <a:off x="1882368" y="1795294"/>
        <a:ext cx="5647105" cy="1176970"/>
      </dsp:txXfrm>
    </dsp:sp>
    <dsp:sp modelId="{E5528F40-8800-42B3-85AB-D251A8C2B7CD}">
      <dsp:nvSpPr>
        <dsp:cNvPr id="0" name=""/>
        <dsp:cNvSpPr/>
      </dsp:nvSpPr>
      <dsp:spPr>
        <a:xfrm rot="10800000">
          <a:off x="0" y="2230"/>
          <a:ext cx="1882368" cy="1810723"/>
        </a:xfrm>
        <a:prstGeom prst="upArrowCallout">
          <a:avLst>
            <a:gd name="adj1" fmla="val 5000"/>
            <a:gd name="adj2" fmla="val 10000"/>
            <a:gd name="adj3" fmla="val 15000"/>
            <a:gd name="adj4" fmla="val 64977"/>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874" tIns="256032" rIns="133874" bIns="256032" numCol="1" spcCol="1270" anchor="ctr" anchorCtr="0">
          <a:noAutofit/>
        </a:bodyPr>
        <a:lstStyle/>
        <a:p>
          <a:pPr marL="0" lvl="0" indent="0" algn="ctr" defTabSz="1600200">
            <a:lnSpc>
              <a:spcPct val="90000"/>
            </a:lnSpc>
            <a:spcBef>
              <a:spcPct val="0"/>
            </a:spcBef>
            <a:spcAft>
              <a:spcPct val="35000"/>
            </a:spcAft>
            <a:buNone/>
          </a:pPr>
          <a:r>
            <a:rPr lang="en-US" sz="3600" kern="1200"/>
            <a:t>Explain</a:t>
          </a:r>
        </a:p>
      </dsp:txBody>
      <dsp:txXfrm rot="-10800000">
        <a:off x="0" y="2230"/>
        <a:ext cx="1882368" cy="1176970"/>
      </dsp:txXfrm>
    </dsp:sp>
    <dsp:sp modelId="{53E653DE-357D-4D99-B204-42D104CFDDE1}">
      <dsp:nvSpPr>
        <dsp:cNvPr id="0" name=""/>
        <dsp:cNvSpPr/>
      </dsp:nvSpPr>
      <dsp:spPr>
        <a:xfrm>
          <a:off x="1882368" y="2230"/>
          <a:ext cx="5647105" cy="1176970"/>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4550" tIns="279400" rIns="114550" bIns="279400" numCol="1" spcCol="1270" anchor="ctr" anchorCtr="0">
          <a:noAutofit/>
        </a:bodyPr>
        <a:lstStyle/>
        <a:p>
          <a:pPr marL="0" lvl="0" indent="0" algn="l" defTabSz="977900">
            <a:lnSpc>
              <a:spcPct val="90000"/>
            </a:lnSpc>
            <a:spcBef>
              <a:spcPct val="0"/>
            </a:spcBef>
            <a:spcAft>
              <a:spcPct val="35000"/>
            </a:spcAft>
            <a:buNone/>
          </a:pPr>
          <a:r>
            <a:rPr lang="en-US" sz="2200" kern="1200"/>
            <a:t>Explain the importance of targeting a market </a:t>
          </a:r>
        </a:p>
      </dsp:txBody>
      <dsp:txXfrm>
        <a:off x="1882368" y="2230"/>
        <a:ext cx="5647105" cy="1176970"/>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ooter Placeholder 8"/>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7067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4" y="365125"/>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988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4409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B3A1323-8D79-1946-B0D7-40001CF92E9D}" type="datetimeFigureOut">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3/17/2025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7227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BBB6-04F2-4720-8F0D-E675C62A9D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B4159DF-5840-48D6-BF10-6A02FCB86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E139CB-F44F-4299-872B-7C44CEB4687F}"/>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5" name="Footer Placeholder 4">
            <a:extLst>
              <a:ext uri="{FF2B5EF4-FFF2-40B4-BE49-F238E27FC236}">
                <a16:creationId xmlns:a16="http://schemas.microsoft.com/office/drawing/2014/main" id="{392DF3D2-03F5-4B02-9B83-B0F6262D5E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EB0D02-75BF-4510-A981-DBBEF81DEFF0}"/>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3295644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2218-9854-49E7-BA09-C36C0D52E1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8130C7-4DBB-4CD2-9992-92D0E36B46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81BA1A-72E0-45F8-A3BD-D920C29C6F45}"/>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5" name="Footer Placeholder 4">
            <a:extLst>
              <a:ext uri="{FF2B5EF4-FFF2-40B4-BE49-F238E27FC236}">
                <a16:creationId xmlns:a16="http://schemas.microsoft.com/office/drawing/2014/main" id="{46089FDD-BAB4-493C-90FC-B3EB74164D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28984-BFAB-4121-BA07-D90B6938EADF}"/>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1125470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8663B-4736-4805-BB01-6542FC8F8E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B81DEF1-391C-4962-86A8-38A056B0B2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5E5A35-3608-4BAC-9BC4-8BAC09B8608F}"/>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5" name="Footer Placeholder 4">
            <a:extLst>
              <a:ext uri="{FF2B5EF4-FFF2-40B4-BE49-F238E27FC236}">
                <a16:creationId xmlns:a16="http://schemas.microsoft.com/office/drawing/2014/main" id="{72410C6F-74C8-41B7-B507-01D2B3EA0D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4C2652-D566-425B-A1EF-0D70098B689F}"/>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2910840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307B5-5548-49B9-BBD6-27E1F4BAEF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BAEA89-0495-4A44-844F-983FA16020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5FFED6-3553-4863-AAC7-D724C30790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2DFF3E8-34A3-48C6-A4CC-D17CE217E913}"/>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6" name="Footer Placeholder 5">
            <a:extLst>
              <a:ext uri="{FF2B5EF4-FFF2-40B4-BE49-F238E27FC236}">
                <a16:creationId xmlns:a16="http://schemas.microsoft.com/office/drawing/2014/main" id="{48EF78E9-4F39-4536-9541-AA0DD28D86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CE935E-5C02-41E0-B401-C0ADD8F80412}"/>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26432972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73619-C28D-4C08-9CFA-18B0B220DA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41BFBE-9C1C-4D15-9ADA-0A8D1CE37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D617C8-B0E9-4993-8206-98E2395511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3DC15B-B36B-4FCF-9A0F-E69EF992E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B2DDA1A-81C5-40F1-B0AE-996E7A3E059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F41C7C1-072A-4AAA-BD2B-EB02B64FBCA2}"/>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8" name="Footer Placeholder 7">
            <a:extLst>
              <a:ext uri="{FF2B5EF4-FFF2-40B4-BE49-F238E27FC236}">
                <a16:creationId xmlns:a16="http://schemas.microsoft.com/office/drawing/2014/main" id="{90C9030C-7C28-40BB-AADE-A503396BF3C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F6E8E9-5CFC-4CD7-8B6C-6B7B15181FE6}"/>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4205331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96D7-4C57-4F14-9672-88F97DC28F5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F9E61B-045C-4932-9664-51B44C7394A5}"/>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4" name="Footer Placeholder 3">
            <a:extLst>
              <a:ext uri="{FF2B5EF4-FFF2-40B4-BE49-F238E27FC236}">
                <a16:creationId xmlns:a16="http://schemas.microsoft.com/office/drawing/2014/main" id="{9E99FF7D-A79D-4548-A9F4-0AE119125C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B478C4-0368-4DF6-B85A-E3D083FAE826}"/>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13226506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997AF0-12C2-44FD-9BA2-DA50E2D1A3D6}"/>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3" name="Footer Placeholder 2">
            <a:extLst>
              <a:ext uri="{FF2B5EF4-FFF2-40B4-BE49-F238E27FC236}">
                <a16:creationId xmlns:a16="http://schemas.microsoft.com/office/drawing/2014/main" id="{D821CC50-E5F6-49FB-B19A-351E55D9BA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675D45C-25CB-4274-A435-CE3315D518C5}"/>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214975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30960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ED18-9054-40C8-B678-D65A391632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F539402-ED4D-4363-BC2F-F8ACE718B4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488BAC0-7FDF-42CE-BD55-EED3FFE474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4D533CD-E5D4-48AB-8095-6BE9019D16A7}"/>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6" name="Footer Placeholder 5">
            <a:extLst>
              <a:ext uri="{FF2B5EF4-FFF2-40B4-BE49-F238E27FC236}">
                <a16:creationId xmlns:a16="http://schemas.microsoft.com/office/drawing/2014/main" id="{CAA417E5-F39E-4361-9531-E7654AD9BA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88E76D-722B-4C2E-9922-A4D69A4CD270}"/>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3783072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BE988-3566-4A84-9416-D20078EE1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7957E4-32B0-44A9-85C4-7BA11A2510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B442E3-29C7-4BD7-9DA5-A637F5A9A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9BA8DB-D5F7-4C44-A604-7085E0503B02}"/>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6" name="Footer Placeholder 5">
            <a:extLst>
              <a:ext uri="{FF2B5EF4-FFF2-40B4-BE49-F238E27FC236}">
                <a16:creationId xmlns:a16="http://schemas.microsoft.com/office/drawing/2014/main" id="{24588348-7173-4902-936A-640D11763E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692B0C-65A5-43DB-9A5D-00FD98C92DBE}"/>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1106711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FE9BE-E958-4D4E-856B-868DB294997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C49AB2-197A-4891-8122-B60BA62436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2D464E-9BCB-4B4B-BF2F-953F31FFDF8D}"/>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5" name="Footer Placeholder 4">
            <a:extLst>
              <a:ext uri="{FF2B5EF4-FFF2-40B4-BE49-F238E27FC236}">
                <a16:creationId xmlns:a16="http://schemas.microsoft.com/office/drawing/2014/main" id="{7EE3D8FD-1F4E-4394-B3B9-4FBE1C5BA7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AD6EA6-87CB-40E6-B95A-2EF5FEAD618D}"/>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8677614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127C96-3D2A-49B2-8669-7D9060E397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9B0BA4-2DC2-45A9-BE0C-35EFCAC6081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C9392E-DD67-4823-AA0E-BD60A8EC1D60}"/>
              </a:ext>
            </a:extLst>
          </p:cNvPr>
          <p:cNvSpPr>
            <a:spLocks noGrp="1"/>
          </p:cNvSpPr>
          <p:nvPr>
            <p:ph type="dt" sz="half" idx="10"/>
          </p:nvPr>
        </p:nvSpPr>
        <p:spPr/>
        <p:txBody>
          <a:bodyPr/>
          <a:lstStyle/>
          <a:p>
            <a:fld id="{FAE84025-1DF2-4A67-8C87-0B38DFBEA0AB}" type="datetimeFigureOut">
              <a:rPr lang="en-GB" smtClean="0"/>
              <a:t>17/03/2025</a:t>
            </a:fld>
            <a:endParaRPr lang="en-GB"/>
          </a:p>
        </p:txBody>
      </p:sp>
      <p:sp>
        <p:nvSpPr>
          <p:cNvPr id="5" name="Footer Placeholder 4">
            <a:extLst>
              <a:ext uri="{FF2B5EF4-FFF2-40B4-BE49-F238E27FC236}">
                <a16:creationId xmlns:a16="http://schemas.microsoft.com/office/drawing/2014/main" id="{CBA522FF-EE7F-47FE-B37E-7349F9E4B1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166B62-E863-41C0-804D-DC0FB64DDCF5}"/>
              </a:ext>
            </a:extLst>
          </p:cNvPr>
          <p:cNvSpPr>
            <a:spLocks noGrp="1"/>
          </p:cNvSpPr>
          <p:nvPr>
            <p:ph type="sldNum" sz="quarter" idx="12"/>
          </p:nvPr>
        </p:nvSpPr>
        <p:spPr/>
        <p:txBody>
          <a:bodyPr/>
          <a:lstStyle/>
          <a:p>
            <a:fld id="{5BC5F4CA-B9D9-4D50-8652-B7A36B43A5C9}" type="slidenum">
              <a:rPr lang="en-GB" smtClean="0"/>
              <a:t>‹#›</a:t>
            </a:fld>
            <a:endParaRPr lang="en-GB"/>
          </a:p>
        </p:txBody>
      </p:sp>
    </p:spTree>
    <p:extLst>
      <p:ext uri="{BB962C8B-B14F-4D97-AF65-F5344CB8AC3E}">
        <p14:creationId xmlns:p14="http://schemas.microsoft.com/office/powerpoint/2010/main" val="320389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8" y="1709738"/>
            <a:ext cx="8625271"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2722178" y="4589463"/>
            <a:ext cx="862527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288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54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5019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0" y="365125"/>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754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0865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0990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5683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5"/>
            <a:ext cx="87262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1876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467DAA-E29B-4292-8CDB-97642C21E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A1C471-7F05-4626-978F-AC387E84A0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5CB64B-93C2-4A3A-B17B-89A94DD6B0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84025-1DF2-4A67-8C87-0B38DFBEA0AB}" type="datetimeFigureOut">
              <a:rPr lang="en-GB" smtClean="0"/>
              <a:t>17/03/2025</a:t>
            </a:fld>
            <a:endParaRPr lang="en-GB"/>
          </a:p>
        </p:txBody>
      </p:sp>
      <p:sp>
        <p:nvSpPr>
          <p:cNvPr id="5" name="Footer Placeholder 4">
            <a:extLst>
              <a:ext uri="{FF2B5EF4-FFF2-40B4-BE49-F238E27FC236}">
                <a16:creationId xmlns:a16="http://schemas.microsoft.com/office/drawing/2014/main" id="{944893EA-2693-46A5-9AFF-92A45998CF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0D0D1E3-AC09-41DB-BC03-C59887CA6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C5F4CA-B9D9-4D50-8652-B7A36B43A5C9}" type="slidenum">
              <a:rPr lang="en-GB" smtClean="0"/>
              <a:t>‹#›</a:t>
            </a:fld>
            <a:endParaRPr lang="en-GB"/>
          </a:p>
        </p:txBody>
      </p:sp>
    </p:spTree>
    <p:extLst>
      <p:ext uri="{BB962C8B-B14F-4D97-AF65-F5344CB8AC3E}">
        <p14:creationId xmlns:p14="http://schemas.microsoft.com/office/powerpoint/2010/main" val="22395568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4.xml"/><Relationship Id="rId7" Type="http://schemas.openxmlformats.org/officeDocument/2006/relationships/image" Target="../media/image5.png"/><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 Id="rId9"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3.xml"/><Relationship Id="rId7" Type="http://schemas.openxmlformats.org/officeDocument/2006/relationships/image" Target="../media/image5.png"/><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492A0D-6B2B-464C-AB85-8A2AC0D77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DDC01D-1457-421B-91B7-A37911A14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pic>
        <p:nvPicPr>
          <p:cNvPr id="15" name="Graphic 14">
            <a:extLst>
              <a:ext uri="{FF2B5EF4-FFF2-40B4-BE49-F238E27FC236}">
                <a16:creationId xmlns:a16="http://schemas.microsoft.com/office/drawing/2014/main" id="{62D6955C-623F-4E24-BDCB-C554684CBF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3402303" y="-2670815"/>
            <a:ext cx="5475723" cy="12188952"/>
          </a:xfrm>
          <a:prstGeom prst="rect">
            <a:avLst/>
          </a:prstGeom>
        </p:spPr>
      </p:pic>
      <p:sp>
        <p:nvSpPr>
          <p:cNvPr id="2" name="Title 1"/>
          <p:cNvSpPr>
            <a:spLocks noGrp="1"/>
          </p:cNvSpPr>
          <p:nvPr>
            <p:ph type="title"/>
          </p:nvPr>
        </p:nvSpPr>
        <p:spPr>
          <a:xfrm>
            <a:off x="1463040" y="1160252"/>
            <a:ext cx="4897273" cy="1777854"/>
          </a:xfrm>
        </p:spPr>
        <p:txBody>
          <a:bodyPr anchor="t">
            <a:normAutofit fontScale="90000"/>
          </a:bodyPr>
          <a:lstStyle/>
          <a:p>
            <a:r>
              <a:rPr lang="en-GB" sz="5000"/>
              <a:t>1.3.5 Understanding the customer</a:t>
            </a:r>
          </a:p>
        </p:txBody>
      </p:sp>
      <p:sp>
        <p:nvSpPr>
          <p:cNvPr id="17" name="Rectangle 16">
            <a:extLst>
              <a:ext uri="{FF2B5EF4-FFF2-40B4-BE49-F238E27FC236}">
                <a16:creationId xmlns:a16="http://schemas.microsoft.com/office/drawing/2014/main" id="{FB154F73-29A0-4CF8-939B-DD0DDA229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idx="1"/>
          </p:nvPr>
        </p:nvSpPr>
        <p:spPr>
          <a:xfrm>
            <a:off x="535393" y="3133724"/>
            <a:ext cx="5810542" cy="3318603"/>
          </a:xfrm>
        </p:spPr>
        <p:txBody>
          <a:bodyPr>
            <a:normAutofit/>
          </a:bodyPr>
          <a:lstStyle/>
          <a:p>
            <a:pPr marL="457200" indent="-457200">
              <a:buFont typeface="Arial" panose="020B0604020202020204" pitchFamily="34" charset="0"/>
              <a:buChar char="•"/>
            </a:pPr>
            <a:r>
              <a:rPr lang="en-US" sz="1800" dirty="0"/>
              <a:t>Market segmentation</a:t>
            </a:r>
          </a:p>
          <a:p>
            <a:pPr marL="457200" indent="-457200">
              <a:buFont typeface="Arial" panose="020B0604020202020204" pitchFamily="34" charset="0"/>
              <a:buChar char="•"/>
            </a:pPr>
            <a:r>
              <a:rPr lang="en-US" sz="1800" dirty="0"/>
              <a:t>Identify the purpose of market segmentation </a:t>
            </a:r>
          </a:p>
          <a:p>
            <a:pPr marL="457200" indent="-457200">
              <a:buFont typeface="Arial" panose="020B0604020202020204" pitchFamily="34" charset="0"/>
              <a:buChar char="•"/>
            </a:pPr>
            <a:r>
              <a:rPr lang="en-US" sz="1800" dirty="0"/>
              <a:t>Identify the types of market segments </a:t>
            </a:r>
          </a:p>
          <a:p>
            <a:pPr marL="457200" indent="-457200">
              <a:buFont typeface="Arial" panose="020B0604020202020204" pitchFamily="34" charset="0"/>
              <a:buChar char="•"/>
            </a:pPr>
            <a:r>
              <a:rPr lang="en-US" sz="1800" dirty="0"/>
              <a:t>Evaluate how market segmentation can help a firm target customers. </a:t>
            </a:r>
            <a:endParaRPr lang="en-GB" sz="1800" dirty="0"/>
          </a:p>
        </p:txBody>
      </p:sp>
      <p:pic>
        <p:nvPicPr>
          <p:cNvPr id="8" name="Graphic 7" descr="CRM Customer Insights App">
            <a:extLst>
              <a:ext uri="{FF2B5EF4-FFF2-40B4-BE49-F238E27FC236}">
                <a16:creationId xmlns:a16="http://schemas.microsoft.com/office/drawing/2014/main" id="{687C9A07-736E-4684-B2D7-DAC5BA742F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81556" y="866556"/>
            <a:ext cx="5124887" cy="5124887"/>
          </a:xfrm>
          <a:prstGeom prst="rect">
            <a:avLst/>
          </a:prstGeom>
        </p:spPr>
      </p:pic>
      <p:sp>
        <p:nvSpPr>
          <p:cNvPr id="19" name="Rectangle 18">
            <a:extLst>
              <a:ext uri="{FF2B5EF4-FFF2-40B4-BE49-F238E27FC236}">
                <a16:creationId xmlns:a16="http://schemas.microsoft.com/office/drawing/2014/main" id="{9B0011D9-F7F7-406C-9DF8-6E5D0404D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5393" y="161562"/>
            <a:ext cx="11685362" cy="707886"/>
          </a:xfrm>
          <a:prstGeom prst="rect">
            <a:avLst/>
          </a:prstGeom>
        </p:spPr>
        <p:txBody>
          <a:bodyPr wrap="square">
            <a:spAutoFit/>
          </a:bodyPr>
          <a:lstStyle/>
          <a:p>
            <a:pPr marL="0" marR="0" lvl="0" indent="0" algn="l" defTabSz="914400" rtl="0" eaLnBrk="1" fontAlgn="auto" latinLnBrk="0" hangingPunct="1">
              <a:spcBef>
                <a:spcPts val="0"/>
              </a:spcBef>
              <a:spcAft>
                <a:spcPts val="600"/>
              </a:spcAft>
              <a:buClrTx/>
              <a:buSzTx/>
              <a:buFontTx/>
              <a:buNone/>
              <a:tabLst/>
              <a:defRPr/>
            </a:pPr>
            <a:r>
              <a:rPr kumimoji="0" lang="en-GB" sz="4000" b="1" i="0" u="none" strike="noStrike" kern="0" cap="small" spc="200" normalizeH="0" baseline="0" noProof="0" dirty="0">
                <a:ln>
                  <a:noFill/>
                </a:ln>
                <a:solidFill>
                  <a:srgbClr val="000000"/>
                </a:solidFill>
                <a:effectLst/>
                <a:uLnTx/>
                <a:uFillTx/>
                <a:latin typeface="Trebuchet MS"/>
                <a:ea typeface="+mn-ea"/>
                <a:cs typeface="+mn-cs"/>
              </a:rPr>
              <a:t>Theme 1: Markets, consumers and firms</a:t>
            </a:r>
            <a:endParaRPr kumimoji="0" lang="en-GB" sz="4000" b="1"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BBBA498-DE37-D65D-8E42-A1DD09DCD578}"/>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C3890EC8-2696-0999-1F9D-8EFA4E651F34}"/>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10507213" y="151850"/>
            <a:ext cx="933411" cy="375797"/>
          </a:xfrm>
          <a:prstGeom prst="rect">
            <a:avLst/>
          </a:prstGeom>
        </p:spPr>
      </p:pic>
      <p:sp>
        <p:nvSpPr>
          <p:cNvPr id="7" name="Footer Placeholder 2">
            <a:extLst>
              <a:ext uri="{FF2B5EF4-FFF2-40B4-BE49-F238E27FC236}">
                <a16:creationId xmlns:a16="http://schemas.microsoft.com/office/drawing/2014/main" id="{B3B25FB6-82CB-2845-C938-041D61D0478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F675A62-8465-87A4-BF27-AC0F92EB3F6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1">
                    <a:lumMod val="50000"/>
                    <a:lumOff val="50000"/>
                  </a:schemeClr>
                </a:solidFill>
                <a:effectLst/>
                <a:latin typeface="gg sans"/>
              </a:rPr>
              <a:t>© 2025 Exams Papers Practice. All Rights Reserved</a:t>
            </a:r>
            <a:endParaRPr lang="en-PH" sz="900" dirty="0">
              <a:solidFill>
                <a:schemeClr val="bg1">
                  <a:lumMod val="50000"/>
                  <a:lumOff val="50000"/>
                </a:schemeClr>
              </a:solidFill>
            </a:endParaRPr>
          </a:p>
        </p:txBody>
      </p:sp>
    </p:spTree>
    <p:custDataLst>
      <p:tags r:id="rId1"/>
    </p:custDataLst>
    <p:extLst>
      <p:ext uri="{BB962C8B-B14F-4D97-AF65-F5344CB8AC3E}">
        <p14:creationId xmlns:p14="http://schemas.microsoft.com/office/powerpoint/2010/main" val="2689993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26396" y="586855"/>
            <a:ext cx="4230100" cy="3387497"/>
          </a:xfrm>
        </p:spPr>
        <p:txBody>
          <a:bodyPr anchor="b">
            <a:normAutofit/>
          </a:bodyPr>
          <a:lstStyle/>
          <a:p>
            <a:pPr algn="r"/>
            <a:r>
              <a:rPr lang="en-GB" sz="4000">
                <a:solidFill>
                  <a:srgbClr val="FFFFFF"/>
                </a:solidFill>
              </a:rPr>
              <a:t>In pairs</a:t>
            </a:r>
          </a:p>
        </p:txBody>
      </p:sp>
      <p:sp>
        <p:nvSpPr>
          <p:cNvPr id="3" name="Content Placeholder 2"/>
          <p:cNvSpPr>
            <a:spLocks noGrp="1"/>
          </p:cNvSpPr>
          <p:nvPr>
            <p:ph idx="1"/>
          </p:nvPr>
        </p:nvSpPr>
        <p:spPr>
          <a:xfrm>
            <a:off x="5712404" y="31254"/>
            <a:ext cx="6372068" cy="6840008"/>
          </a:xfrm>
        </p:spPr>
        <p:txBody>
          <a:bodyPr anchor="ctr">
            <a:normAutofit/>
          </a:bodyPr>
          <a:lstStyle/>
          <a:p>
            <a:pPr marL="0" indent="0">
              <a:buNone/>
            </a:pPr>
            <a:r>
              <a:rPr lang="en-GB" b="1" dirty="0"/>
              <a:t>Task 1 </a:t>
            </a:r>
            <a:endParaRPr lang="en-GB" b="1">
              <a:cs typeface="Calibri"/>
            </a:endParaRPr>
          </a:p>
          <a:p>
            <a:pPr marL="0" indent="0">
              <a:buNone/>
            </a:pPr>
            <a:r>
              <a:rPr lang="en-GB" dirty="0"/>
              <a:t>Select one industry e.g. watches, jewellery,  mobile phones, hotels</a:t>
            </a:r>
            <a:endParaRPr lang="en-GB" dirty="0">
              <a:cs typeface="Calibri"/>
            </a:endParaRPr>
          </a:p>
          <a:p>
            <a:r>
              <a:rPr lang="en-GB" dirty="0"/>
              <a:t>Identify how the market is segmented</a:t>
            </a:r>
            <a:endParaRPr lang="en-GB" dirty="0">
              <a:cs typeface="Calibri"/>
            </a:endParaRPr>
          </a:p>
          <a:p>
            <a:endParaRPr lang="en-GB" dirty="0">
              <a:cs typeface="Calibri"/>
            </a:endParaRPr>
          </a:p>
          <a:p>
            <a:pPr marL="0" indent="0">
              <a:buNone/>
            </a:pPr>
            <a:r>
              <a:rPr lang="en-GB" b="1" dirty="0"/>
              <a:t>Task 2 </a:t>
            </a:r>
            <a:endParaRPr lang="en-GB" b="1">
              <a:cs typeface="Calibri"/>
            </a:endParaRPr>
          </a:p>
          <a:p>
            <a:pPr marL="0" indent="0">
              <a:buNone/>
            </a:pPr>
            <a:r>
              <a:rPr lang="en-GB" dirty="0"/>
              <a:t>Using a mind-map create 2 customers – use segmentation to describe their features – suggest products based on these features. (show your understanding of the customer). </a:t>
            </a:r>
            <a:endParaRPr lang="en-GB" dirty="0">
              <a:cs typeface="Calibri"/>
            </a:endParaRPr>
          </a:p>
        </p:txBody>
      </p:sp>
      <p:pic>
        <p:nvPicPr>
          <p:cNvPr id="4" name="Picture 3">
            <a:extLst>
              <a:ext uri="{FF2B5EF4-FFF2-40B4-BE49-F238E27FC236}">
                <a16:creationId xmlns:a16="http://schemas.microsoft.com/office/drawing/2014/main" id="{159C0465-3AB0-38BA-E28D-ABB0EEB6101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BD2AD513-5E04-ABD7-6317-F513885D5E3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520631BF-8A96-E254-7101-65F75436822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99EE50BB-FEB0-7F92-06AF-E848577772D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1578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D3A0A9-BA83-1410-7D11-7E821010DD9F}"/>
              </a:ext>
            </a:extLst>
          </p:cNvPr>
          <p:cNvSpPr>
            <a:spLocks noGrp="1"/>
          </p:cNvSpPr>
          <p:nvPr>
            <p:ph idx="1"/>
          </p:nvPr>
        </p:nvSpPr>
        <p:spPr>
          <a:xfrm>
            <a:off x="160588" y="441352"/>
            <a:ext cx="11604120" cy="6396963"/>
          </a:xfrm>
        </p:spPr>
        <p:txBody>
          <a:bodyPr vert="horz" lIns="91440" tIns="45720" rIns="91440" bIns="45720" rtlCol="0" anchor="t">
            <a:normAutofit/>
          </a:bodyPr>
          <a:lstStyle/>
          <a:p>
            <a:pPr marL="0" indent="0">
              <a:buNone/>
            </a:pPr>
            <a:r>
              <a:rPr lang="en-US" dirty="0">
                <a:ea typeface="+mn-lt"/>
                <a:cs typeface="+mn-lt"/>
              </a:rPr>
              <a:t>The UK coffee shop market is a rapidly growing industry, with a revenue of £10.1 billion in 2019, and it is expected to reach £12.4 billion by 2024. Market research can help coffee shops understand their customers and target them effectively.</a:t>
            </a:r>
            <a:endParaRPr lang="en-US" dirty="0">
              <a:cs typeface="Calibri" panose="020F0502020204030204"/>
            </a:endParaRPr>
          </a:p>
          <a:p>
            <a:r>
              <a:rPr lang="en-US" dirty="0">
                <a:ea typeface="+mn-lt"/>
                <a:cs typeface="+mn-lt"/>
              </a:rPr>
              <a:t>What are the customer preferences for coffee shops in the UK?</a:t>
            </a:r>
            <a:endParaRPr lang="en-US" dirty="0"/>
          </a:p>
          <a:p>
            <a:pPr marL="457200" lvl="1" indent="0">
              <a:buNone/>
            </a:pPr>
            <a:endParaRPr lang="en-US" dirty="0">
              <a:cs typeface="Calibri" panose="020F0502020204030204"/>
            </a:endParaRPr>
          </a:p>
          <a:p>
            <a:r>
              <a:rPr lang="en-US" dirty="0">
                <a:ea typeface="+mn-lt"/>
                <a:cs typeface="+mn-lt"/>
              </a:rPr>
              <a:t>What is the demographic of coffee shop customers in the UK?</a:t>
            </a:r>
            <a:endParaRPr lang="en-US" dirty="0"/>
          </a:p>
          <a:p>
            <a:pPr lvl="1"/>
            <a:endParaRPr lang="en-US" dirty="0">
              <a:cs typeface="Calibri"/>
            </a:endParaRPr>
          </a:p>
          <a:p>
            <a:r>
              <a:rPr lang="en-US" dirty="0">
                <a:ea typeface="+mn-lt"/>
                <a:cs typeface="+mn-lt"/>
              </a:rPr>
              <a:t>What is the competitive landscape of the UK coffee shop market?</a:t>
            </a:r>
            <a:endParaRPr lang="en-US" dirty="0"/>
          </a:p>
          <a:p>
            <a:pPr lvl="1"/>
            <a:endParaRPr lang="en-US" dirty="0"/>
          </a:p>
          <a:p>
            <a:r>
              <a:rPr lang="en-US" dirty="0">
                <a:ea typeface="+mn-lt"/>
                <a:cs typeface="+mn-lt"/>
              </a:rPr>
              <a:t>How can coffee shops effectively market to their target audience?</a:t>
            </a:r>
            <a:endParaRPr lang="en-US" dirty="0"/>
          </a:p>
          <a:p>
            <a:pPr lvl="1"/>
            <a:r>
              <a:rPr lang="en-US" dirty="0">
                <a:ea typeface="+mn-lt"/>
                <a:cs typeface="+mn-lt"/>
              </a:rPr>
              <a:t>.</a:t>
            </a:r>
            <a:endParaRPr lang="en-US" dirty="0"/>
          </a:p>
          <a:p>
            <a:r>
              <a:rPr lang="en-US" dirty="0">
                <a:ea typeface="+mn-lt"/>
                <a:cs typeface="+mn-lt"/>
              </a:rPr>
              <a:t>What are the trends in the UK coffee shop market?</a:t>
            </a:r>
            <a:endParaRPr lang="en-US" dirty="0"/>
          </a:p>
          <a:p>
            <a:pPr lvl="1"/>
            <a:endParaRPr lang="en-US" dirty="0"/>
          </a:p>
          <a:p>
            <a:endParaRPr lang="en-US" dirty="0">
              <a:cs typeface="Calibri"/>
            </a:endParaRPr>
          </a:p>
        </p:txBody>
      </p:sp>
      <p:pic>
        <p:nvPicPr>
          <p:cNvPr id="7" name="Picture 6">
            <a:extLst>
              <a:ext uri="{FF2B5EF4-FFF2-40B4-BE49-F238E27FC236}">
                <a16:creationId xmlns:a16="http://schemas.microsoft.com/office/drawing/2014/main" id="{2F660159-A0CB-D45A-BB4B-4565DBDCC70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8" name="Picture 7">
            <a:extLst>
              <a:ext uri="{FF2B5EF4-FFF2-40B4-BE49-F238E27FC236}">
                <a16:creationId xmlns:a16="http://schemas.microsoft.com/office/drawing/2014/main" id="{BDFEECB7-0382-8FFD-F232-498F79031EC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9" name="TextBox 8">
            <a:extLst>
              <a:ext uri="{FF2B5EF4-FFF2-40B4-BE49-F238E27FC236}">
                <a16:creationId xmlns:a16="http://schemas.microsoft.com/office/drawing/2014/main" id="{6A7B7EB9-CEBA-4086-353D-56E5937E196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0" name="Footer Placeholder 2">
            <a:extLst>
              <a:ext uri="{FF2B5EF4-FFF2-40B4-BE49-F238E27FC236}">
                <a16:creationId xmlns:a16="http://schemas.microsoft.com/office/drawing/2014/main" id="{607B49EB-6C17-A8AA-AF01-31661FC6B94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8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03F6-F6BD-8105-C1CE-7B0466C94186}"/>
              </a:ext>
            </a:extLst>
          </p:cNvPr>
          <p:cNvSpPr>
            <a:spLocks noGrp="1"/>
          </p:cNvSpPr>
          <p:nvPr>
            <p:ph idx="1"/>
          </p:nvPr>
        </p:nvSpPr>
        <p:spPr>
          <a:xfrm>
            <a:off x="234653" y="466050"/>
            <a:ext cx="11129668" cy="6468850"/>
          </a:xfrm>
        </p:spPr>
        <p:txBody>
          <a:bodyPr vert="horz" lIns="91440" tIns="45720" rIns="91440" bIns="45720" rtlCol="0" anchor="t">
            <a:normAutofit fontScale="92500" lnSpcReduction="20000"/>
          </a:bodyPr>
          <a:lstStyle/>
          <a:p>
            <a:r>
              <a:rPr lang="en-US" dirty="0">
                <a:cs typeface="Calibri"/>
              </a:rPr>
              <a:t>Market research can be used to understand customer preferences, such as preferred coffee flavors, types of coffee drinks, and food options.</a:t>
            </a:r>
          </a:p>
          <a:p>
            <a:endParaRPr lang="en-US" dirty="0">
              <a:cs typeface="Calibri"/>
            </a:endParaRPr>
          </a:p>
          <a:p>
            <a:r>
              <a:rPr lang="en-US" dirty="0">
                <a:cs typeface="Calibri"/>
              </a:rPr>
              <a:t>Market research can help identify the demographic of coffee shop customers, such as age, gender, income, and education level, and use this information to target marketing efforts effectively.</a:t>
            </a:r>
          </a:p>
          <a:p>
            <a:endParaRPr lang="en-US" dirty="0">
              <a:cs typeface="Calibri"/>
            </a:endParaRPr>
          </a:p>
          <a:p>
            <a:r>
              <a:rPr lang="en-US" dirty="0">
                <a:cs typeface="Calibri"/>
              </a:rPr>
              <a:t>Market research can be used to analyze the competition, such as the number of coffee shops in the area, pricing strategies, and unique selling points.</a:t>
            </a:r>
          </a:p>
          <a:p>
            <a:endParaRPr lang="en-US" dirty="0">
              <a:cs typeface="Calibri"/>
            </a:endParaRPr>
          </a:p>
          <a:p>
            <a:r>
              <a:rPr lang="en-US" dirty="0">
                <a:cs typeface="Calibri"/>
              </a:rPr>
              <a:t>Market research can help identify the most effective marketing channels and messaging that resonates with the target audience, such as social media platforms, promotions, and events</a:t>
            </a:r>
          </a:p>
          <a:p>
            <a:endParaRPr lang="en-US" dirty="0">
              <a:cs typeface="Calibri"/>
            </a:endParaRPr>
          </a:p>
          <a:p>
            <a:r>
              <a:rPr lang="en-US" dirty="0">
                <a:cs typeface="Calibri"/>
              </a:rPr>
              <a:t>Market research can be used to understand the latest trends, such as the growing demand for plant-based milk options, environmentally-friendly packaging, and contactless payments. Coffee shops can use this information to adapt their offerings and remain competitive.</a:t>
            </a:r>
          </a:p>
        </p:txBody>
      </p:sp>
      <p:pic>
        <p:nvPicPr>
          <p:cNvPr id="11" name="Picture 10">
            <a:extLst>
              <a:ext uri="{FF2B5EF4-FFF2-40B4-BE49-F238E27FC236}">
                <a16:creationId xmlns:a16="http://schemas.microsoft.com/office/drawing/2014/main" id="{C11FDD18-6F4B-853E-1883-61E5DA5C720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12" name="Picture 11">
            <a:extLst>
              <a:ext uri="{FF2B5EF4-FFF2-40B4-BE49-F238E27FC236}">
                <a16:creationId xmlns:a16="http://schemas.microsoft.com/office/drawing/2014/main" id="{1E3B0985-803D-509B-E8A7-34FA9A8F90B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3" name="TextBox 12">
            <a:extLst>
              <a:ext uri="{FF2B5EF4-FFF2-40B4-BE49-F238E27FC236}">
                <a16:creationId xmlns:a16="http://schemas.microsoft.com/office/drawing/2014/main" id="{C41E6C46-0E39-6328-99FB-8DFB45ABADAB}"/>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4" name="Footer Placeholder 2">
            <a:extLst>
              <a:ext uri="{FF2B5EF4-FFF2-40B4-BE49-F238E27FC236}">
                <a16:creationId xmlns:a16="http://schemas.microsoft.com/office/drawing/2014/main" id="{89C9616E-EC72-43FB-6353-68C685CB6CA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998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7FCB0-8587-A679-96BC-0E39574D0305}"/>
              </a:ext>
            </a:extLst>
          </p:cNvPr>
          <p:cNvSpPr>
            <a:spLocks noGrp="1"/>
          </p:cNvSpPr>
          <p:nvPr>
            <p:ph type="title"/>
          </p:nvPr>
        </p:nvSpPr>
        <p:spPr/>
        <p:txBody>
          <a:bodyPr/>
          <a:lstStyle/>
          <a:p>
            <a:r>
              <a:rPr lang="en-US" dirty="0">
                <a:cs typeface="Calibri Light"/>
              </a:rPr>
              <a:t>Essay question  </a:t>
            </a:r>
          </a:p>
        </p:txBody>
      </p:sp>
      <p:sp>
        <p:nvSpPr>
          <p:cNvPr id="3" name="Content Placeholder 2">
            <a:extLst>
              <a:ext uri="{FF2B5EF4-FFF2-40B4-BE49-F238E27FC236}">
                <a16:creationId xmlns:a16="http://schemas.microsoft.com/office/drawing/2014/main" id="{ACBA61FA-9324-3DA0-3CF3-B803053DA7DE}"/>
              </a:ext>
            </a:extLst>
          </p:cNvPr>
          <p:cNvSpPr>
            <a:spLocks noGrp="1"/>
          </p:cNvSpPr>
          <p:nvPr>
            <p:ph idx="1"/>
          </p:nvPr>
        </p:nvSpPr>
        <p:spPr>
          <a:xfrm>
            <a:off x="804335" y="1719079"/>
            <a:ext cx="10554574" cy="3636511"/>
          </a:xfrm>
        </p:spPr>
        <p:txBody>
          <a:bodyPr vert="horz" lIns="91440" tIns="45720" rIns="91440" bIns="45720" rtlCol="0" anchor="t">
            <a:normAutofit/>
          </a:bodyPr>
          <a:lstStyle/>
          <a:p>
            <a:pPr marL="0" indent="0">
              <a:buNone/>
            </a:pPr>
            <a:r>
              <a:rPr lang="en-US" dirty="0">
                <a:ea typeface="+mn-lt"/>
                <a:cs typeface="+mn-lt"/>
              </a:rPr>
              <a:t>How is market segmentation used in the UK to target different consumer groups? </a:t>
            </a:r>
            <a:endParaRPr lang="en-US">
              <a:ea typeface="+mn-lt"/>
              <a:cs typeface="+mn-lt"/>
            </a:endParaRPr>
          </a:p>
          <a:p>
            <a:pPr marL="0" indent="0">
              <a:buNone/>
            </a:pPr>
            <a:endParaRPr lang="en-US" dirty="0">
              <a:ea typeface="+mn-lt"/>
              <a:cs typeface="+mn-lt"/>
            </a:endParaRPr>
          </a:p>
          <a:p>
            <a:pPr marL="0" indent="0">
              <a:buNone/>
            </a:pPr>
            <a:r>
              <a:rPr lang="en-US" dirty="0">
                <a:ea typeface="+mn-lt"/>
                <a:cs typeface="+mn-lt"/>
              </a:rPr>
              <a:t>Provide examples of companies that have successfully used market segmentation to reach specific target audiences.</a:t>
            </a:r>
            <a:endParaRPr lang="en-US">
              <a:cs typeface="Calibri"/>
            </a:endParaRPr>
          </a:p>
          <a:p>
            <a:endParaRPr lang="en-US" dirty="0">
              <a:ea typeface="+mn-lt"/>
              <a:cs typeface="+mn-lt"/>
            </a:endParaRPr>
          </a:p>
          <a:p>
            <a:pPr marL="0" indent="0">
              <a:buNone/>
            </a:pPr>
            <a:endParaRPr lang="en-US" dirty="0">
              <a:cs typeface="Calibri"/>
            </a:endParaRPr>
          </a:p>
        </p:txBody>
      </p:sp>
      <p:pic>
        <p:nvPicPr>
          <p:cNvPr id="4" name="Picture 3">
            <a:extLst>
              <a:ext uri="{FF2B5EF4-FFF2-40B4-BE49-F238E27FC236}">
                <a16:creationId xmlns:a16="http://schemas.microsoft.com/office/drawing/2014/main" id="{A3F97777-42B8-7877-8EB7-80CE2B66BC0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E30AD297-4823-C864-DFDE-8236591E02B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CB3ECF00-B002-CF18-B328-458ACA86527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6FA08073-04A6-26B9-823F-4FCE76D7F70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30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E8D71B-93BB-2583-E600-D64D88C98B09}"/>
              </a:ext>
            </a:extLst>
          </p:cNvPr>
          <p:cNvSpPr>
            <a:spLocks noGrp="1"/>
          </p:cNvSpPr>
          <p:nvPr>
            <p:ph idx="1"/>
          </p:nvPr>
        </p:nvSpPr>
        <p:spPr>
          <a:xfrm>
            <a:off x="398217" y="430361"/>
            <a:ext cx="11546611" cy="6296322"/>
          </a:xfrm>
        </p:spPr>
        <p:txBody>
          <a:bodyPr vert="horz" lIns="91440" tIns="45720" rIns="91440" bIns="45720" rtlCol="0" anchor="t">
            <a:normAutofit lnSpcReduction="10000"/>
          </a:bodyPr>
          <a:lstStyle/>
          <a:p>
            <a:r>
              <a:rPr lang="en-US" dirty="0">
                <a:ea typeface="+mn-lt"/>
                <a:cs typeface="+mn-lt"/>
              </a:rPr>
              <a:t>Market segmentation is a marketing strategy that involves dividing a broad target market into smaller, more specific groups of consumers with similar needs or characteristics. Companies in the UK use market segmentation to better understand their customers and develop products and marketing campaigns that appeal to specific consumer groups. In this essay, we will explore the different ways that market segmentation is used in the UK and provide examples of companies that have successfully used this strategy to reach specific target audiences.</a:t>
            </a:r>
          </a:p>
          <a:p>
            <a:endParaRPr lang="en-US" dirty="0">
              <a:ea typeface="+mn-lt"/>
              <a:cs typeface="+mn-lt"/>
            </a:endParaRPr>
          </a:p>
          <a:p>
            <a:r>
              <a:rPr lang="en-US" dirty="0">
                <a:ea typeface="+mn-lt"/>
                <a:cs typeface="+mn-lt"/>
              </a:rPr>
              <a:t>One of the most common ways that companies segment their market in the UK is by demographic variables such as age, gender, income, and education. For example, companies that sell luxury goods such as high-end fashion brands like Burberry or Gucci often target affluent consumers who are willing to pay a premium for quality and exclusivity. On the other hand, companies that sell budget products such as fast-food chains like McDonald's or KFC often target young consumers who are price-sensitive and on-the-go.</a:t>
            </a:r>
            <a:endParaRPr lang="en-US" dirty="0"/>
          </a:p>
        </p:txBody>
      </p:sp>
      <p:pic>
        <p:nvPicPr>
          <p:cNvPr id="7" name="Picture 6">
            <a:extLst>
              <a:ext uri="{FF2B5EF4-FFF2-40B4-BE49-F238E27FC236}">
                <a16:creationId xmlns:a16="http://schemas.microsoft.com/office/drawing/2014/main" id="{44F3969F-F482-2ACF-D287-D41793C93E1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8" name="Picture 7">
            <a:extLst>
              <a:ext uri="{FF2B5EF4-FFF2-40B4-BE49-F238E27FC236}">
                <a16:creationId xmlns:a16="http://schemas.microsoft.com/office/drawing/2014/main" id="{0F925535-B4B2-3B15-A6BA-8E177269C15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9" name="TextBox 8">
            <a:extLst>
              <a:ext uri="{FF2B5EF4-FFF2-40B4-BE49-F238E27FC236}">
                <a16:creationId xmlns:a16="http://schemas.microsoft.com/office/drawing/2014/main" id="{E27166BA-86EA-F347-D889-A940196D27C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0" name="Footer Placeholder 2">
            <a:extLst>
              <a:ext uri="{FF2B5EF4-FFF2-40B4-BE49-F238E27FC236}">
                <a16:creationId xmlns:a16="http://schemas.microsoft.com/office/drawing/2014/main" id="{D3F27249-CA70-B8A1-041F-D81BA6B016B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874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92E17-5F45-70D2-00D7-171D610250A1}"/>
              </a:ext>
            </a:extLst>
          </p:cNvPr>
          <p:cNvSpPr>
            <a:spLocks noGrp="1"/>
          </p:cNvSpPr>
          <p:nvPr>
            <p:ph idx="1"/>
          </p:nvPr>
        </p:nvSpPr>
        <p:spPr>
          <a:xfrm>
            <a:off x="171731" y="410740"/>
            <a:ext cx="11719139" cy="6325076"/>
          </a:xfrm>
        </p:spPr>
        <p:txBody>
          <a:bodyPr vert="horz" lIns="91440" tIns="45720" rIns="91440" bIns="45720" rtlCol="0" anchor="t">
            <a:noAutofit/>
          </a:bodyPr>
          <a:lstStyle/>
          <a:p>
            <a:endParaRPr lang="en-US" sz="2000" dirty="0">
              <a:ea typeface="+mn-lt"/>
              <a:cs typeface="+mn-lt"/>
            </a:endParaRPr>
          </a:p>
          <a:p>
            <a:r>
              <a:rPr lang="en-US" sz="2000" dirty="0">
                <a:cs typeface="Calibri"/>
              </a:rPr>
              <a:t>Another way that companies segment their market is by psychographic variables such as lifestyle, personality, and values. For example, companies that sell environmentally-friendly products such as eco-friendly cleaning supplies or organic foods often target consumers who are concerned about the environment and willing to pay a premium for sustainable products. On the other hand, companies that sell convenience products such as online retailers like Amazon or Deliveroo often target busy consumers who value time and convenience over other factors.</a:t>
            </a:r>
            <a:endParaRPr lang="en-US" sz="2000" dirty="0">
              <a:ea typeface="+mn-lt"/>
              <a:cs typeface="+mn-lt"/>
            </a:endParaRPr>
          </a:p>
          <a:p>
            <a:r>
              <a:rPr lang="en-US" sz="2000" dirty="0">
                <a:cs typeface="Calibri"/>
              </a:rPr>
              <a:t>Finally, companies in the UK also use behavioral variables such as purchasing behavior, usage, and loyalty to segment their market. For example, companies that sell subscription services such as music streaming services like Spotify or video streaming services like Netflix often target consumers who are loyal and willing to pay a recurring fee for access to exclusive content. On the other hand, companies that sell impulse products such as candy or snacks often target consumers who are more likely to make unplanned purchases at the point of sale.</a:t>
            </a:r>
            <a:endParaRPr lang="en-US" sz="2000" dirty="0">
              <a:ea typeface="+mn-lt"/>
              <a:cs typeface="+mn-lt"/>
            </a:endParaRPr>
          </a:p>
          <a:p>
            <a:r>
              <a:rPr lang="en-US" sz="2000" dirty="0">
                <a:cs typeface="Calibri"/>
              </a:rPr>
              <a:t>In conclusion, market segmentation is a vital marketing strategy used by companies in the UK to target different consumer groups with specific needs and characteristics. By understanding their customers better, companies can develop products and marketing campaigns that appeal to specific target audiences and increase their revenue and profitability. Examples of companies that have successfully used market segmentation in the UK include luxury fashion brands like Burberry, environmentally-friendly products like Method, and subscription services like Spotify.</a:t>
            </a:r>
            <a:endParaRPr lang="en-US" sz="2000" dirty="0">
              <a:ea typeface="+mn-lt"/>
              <a:cs typeface="+mn-lt"/>
            </a:endParaRPr>
          </a:p>
          <a:p>
            <a:pPr marL="0" indent="0">
              <a:buNone/>
            </a:pPr>
            <a:endParaRPr lang="en-US" dirty="0">
              <a:cs typeface="Calibri"/>
            </a:endParaRPr>
          </a:p>
        </p:txBody>
      </p:sp>
      <p:pic>
        <p:nvPicPr>
          <p:cNvPr id="2" name="Picture 1">
            <a:extLst>
              <a:ext uri="{FF2B5EF4-FFF2-40B4-BE49-F238E27FC236}">
                <a16:creationId xmlns:a16="http://schemas.microsoft.com/office/drawing/2014/main" id="{3A76FC45-367C-0CFB-2249-7A2F6D318B8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F6273BE7-C944-2301-2E45-4ED4D4DAEAF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5" name="TextBox 4">
            <a:extLst>
              <a:ext uri="{FF2B5EF4-FFF2-40B4-BE49-F238E27FC236}">
                <a16:creationId xmlns:a16="http://schemas.microsoft.com/office/drawing/2014/main" id="{14514EAB-5101-C0BE-0559-48705026B39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6" name="Footer Placeholder 2">
            <a:extLst>
              <a:ext uri="{FF2B5EF4-FFF2-40B4-BE49-F238E27FC236}">
                <a16:creationId xmlns:a16="http://schemas.microsoft.com/office/drawing/2014/main" id="{7F866C0E-EBC7-DEB1-EA4F-938E8F64C5B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734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B49BDE-036D-E590-7B75-ED03287AC48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cs typeface="Calibri Light"/>
              </a:rPr>
              <a:t>Firms and objectives </a:t>
            </a:r>
            <a:endParaRPr lang="en-US" sz="4000">
              <a:solidFill>
                <a:srgbClr val="FFFFFF"/>
              </a:solidFill>
            </a:endParaRPr>
          </a:p>
        </p:txBody>
      </p:sp>
      <p:sp>
        <p:nvSpPr>
          <p:cNvPr id="3" name="Content Placeholder 2">
            <a:extLst>
              <a:ext uri="{FF2B5EF4-FFF2-40B4-BE49-F238E27FC236}">
                <a16:creationId xmlns:a16="http://schemas.microsoft.com/office/drawing/2014/main" id="{48298BF0-CD7F-11F8-CA26-B5BADE736BFB}"/>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600" dirty="0">
                <a:cs typeface="Calibri"/>
              </a:rPr>
              <a:t>Explain how market segmentation can help a firm meet sales </a:t>
            </a:r>
            <a:r>
              <a:rPr lang="en-US" sz="2600" dirty="0" err="1">
                <a:cs typeface="Calibri"/>
              </a:rPr>
              <a:t>maximiwation</a:t>
            </a:r>
            <a:r>
              <a:rPr lang="en-US" sz="2600" dirty="0">
                <a:cs typeface="Calibri"/>
              </a:rPr>
              <a:t>  </a:t>
            </a:r>
          </a:p>
          <a:p>
            <a:endParaRPr lang="en-US" sz="2600" dirty="0">
              <a:cs typeface="Calibri"/>
            </a:endParaRPr>
          </a:p>
          <a:p>
            <a:r>
              <a:rPr lang="en-US" sz="2600" dirty="0">
                <a:cs typeface="Calibri"/>
              </a:rPr>
              <a:t>Explain how firms </a:t>
            </a:r>
            <a:r>
              <a:rPr lang="en-US" sz="2600" dirty="0" err="1">
                <a:cs typeface="Calibri"/>
              </a:rPr>
              <a:t>organise</a:t>
            </a:r>
            <a:r>
              <a:rPr lang="en-US" sz="2600" dirty="0">
                <a:cs typeface="Calibri"/>
              </a:rPr>
              <a:t> the factors of production to exploit market orientation  and product orientation </a:t>
            </a:r>
          </a:p>
        </p:txBody>
      </p:sp>
      <p:pic>
        <p:nvPicPr>
          <p:cNvPr id="4" name="Picture 3">
            <a:extLst>
              <a:ext uri="{FF2B5EF4-FFF2-40B4-BE49-F238E27FC236}">
                <a16:creationId xmlns:a16="http://schemas.microsoft.com/office/drawing/2014/main" id="{43DF8A93-B1B7-6F23-AFDB-D5710ED5D53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ED191D48-4045-AFB7-53DE-001924EF3FF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C8210084-4E33-6374-CB30-46FEC09371EC}"/>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E6EA0E29-8AE3-712D-4567-BCC51C9A4A2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6100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Check your learning </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B53A2120-7487-1CD5-6229-552487B5AC14}"/>
              </a:ext>
            </a:extLst>
          </p:cNvPr>
          <p:cNvGraphicFramePr>
            <a:graphicFrameLocks noGrp="1"/>
          </p:cNvGraphicFramePr>
          <p:nvPr>
            <p:ph idx="1"/>
            <p:extLst>
              <p:ext uri="{D42A27DB-BD31-4B8C-83A1-F6EECF244321}">
                <p14:modId xmlns:p14="http://schemas.microsoft.com/office/powerpoint/2010/main" val="2223008089"/>
              </p:ext>
            </p:extLst>
          </p:nvPr>
        </p:nvGraphicFramePr>
        <p:xfrm>
          <a:off x="4387467" y="189724"/>
          <a:ext cx="7529474" cy="6560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E7BE18BB-4654-146F-BA5C-3DF8B4F238DC}"/>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143C39CC-3421-86D0-C9FA-C34E7899D4E3}"/>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89B95D3D-696A-89AF-9F6D-A7A83CBE6A3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956F7DD1-1C5B-5597-CBBF-7FE0EFD51DE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19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71597" y="348865"/>
            <a:ext cx="10044023" cy="877729"/>
          </a:xfrm>
        </p:spPr>
        <p:txBody>
          <a:bodyPr anchor="ctr">
            <a:normAutofit/>
          </a:bodyPr>
          <a:lstStyle/>
          <a:p>
            <a:r>
              <a:rPr lang="en-US" sz="4000">
                <a:solidFill>
                  <a:srgbClr val="FFFFFF"/>
                </a:solidFill>
              </a:rPr>
              <a:t>Recall </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9073C625-AF1E-9119-B803-2766FF958AA3}"/>
              </a:ext>
            </a:extLst>
          </p:cNvPr>
          <p:cNvGraphicFramePr>
            <a:graphicFrameLocks noGrp="1"/>
          </p:cNvGraphicFramePr>
          <p:nvPr>
            <p:ph idx="1"/>
            <p:extLst>
              <p:ext uri="{D42A27DB-BD31-4B8C-83A1-F6EECF244321}">
                <p14:modId xmlns:p14="http://schemas.microsoft.com/office/powerpoint/2010/main" val="244846120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CF87D2B6-2B76-AB24-396C-85465B073F09}"/>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E2AFD36B-9F90-F1BA-3A3A-857AF040F7EB}"/>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15802588-C91C-97D9-27AB-5DE6D84A0D8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ECE417B-AC89-E8D8-341E-517871DB529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1">
                    <a:lumMod val="50000"/>
                    <a:lumOff val="50000"/>
                  </a:schemeClr>
                </a:solidFill>
                <a:effectLst/>
                <a:latin typeface="gg sans"/>
              </a:rPr>
              <a:t>© 2025 Exams Papers Practice. All Rights Reserved</a:t>
            </a:r>
            <a:endParaRPr lang="en-PH" sz="900" dirty="0">
              <a:solidFill>
                <a:schemeClr val="bg1">
                  <a:lumMod val="50000"/>
                  <a:lumOff val="50000"/>
                </a:schemeClr>
              </a:solidFill>
            </a:endParaRPr>
          </a:p>
        </p:txBody>
      </p:sp>
    </p:spTree>
    <p:extLst>
      <p:ext uri="{BB962C8B-B14F-4D97-AF65-F5344CB8AC3E}">
        <p14:creationId xmlns:p14="http://schemas.microsoft.com/office/powerpoint/2010/main" val="1729992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1032">
            <a:extLst>
              <a:ext uri="{FF2B5EF4-FFF2-40B4-BE49-F238E27FC236}">
                <a16:creationId xmlns:a16="http://schemas.microsoft.com/office/drawing/2014/main" id="{928F64C6-FE22-4FC1-A763-DFCC51481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261224" y="4577975"/>
            <a:ext cx="7539349" cy="1899827"/>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603468" y="4741948"/>
            <a:ext cx="6829520" cy="862031"/>
          </a:xfrm>
        </p:spPr>
        <p:txBody>
          <a:bodyPr vert="horz" lIns="91440" tIns="45720" rIns="91440" bIns="45720" rtlCol="0" anchor="b">
            <a:normAutofit/>
          </a:bodyPr>
          <a:lstStyle/>
          <a:p>
            <a:r>
              <a:rPr lang="en-US" sz="3700" kern="1200">
                <a:solidFill>
                  <a:srgbClr val="FFFFFF"/>
                </a:solidFill>
                <a:latin typeface="+mj-lt"/>
                <a:ea typeface="+mj-ea"/>
                <a:cs typeface="+mj-cs"/>
              </a:rPr>
              <a:t>Describe the customer/consumer </a:t>
            </a:r>
          </a:p>
        </p:txBody>
      </p:sp>
      <p:pic>
        <p:nvPicPr>
          <p:cNvPr id="9" name="Picture 8"/>
          <p:cNvPicPr>
            <a:picLocks noChangeAspect="1"/>
          </p:cNvPicPr>
          <p:nvPr/>
        </p:nvPicPr>
        <p:blipFill rotWithShape="1">
          <a:blip r:embed="rId2"/>
          <a:srcRect t="845"/>
          <a:stretch/>
        </p:blipFill>
        <p:spPr>
          <a:xfrm>
            <a:off x="307840" y="321732"/>
            <a:ext cx="3793472" cy="4111323"/>
          </a:xfrm>
          <a:prstGeom prst="rect">
            <a:avLst/>
          </a:prstGeom>
        </p:spPr>
      </p:pic>
      <p:pic>
        <p:nvPicPr>
          <p:cNvPr id="6" name="Picture 5"/>
          <p:cNvPicPr>
            <a:picLocks noChangeAspect="1"/>
          </p:cNvPicPr>
          <p:nvPr/>
        </p:nvPicPr>
        <p:blipFill rotWithShape="1">
          <a:blip r:embed="rId3"/>
          <a:srcRect t="14772" r="-3" b="25331"/>
          <a:stretch/>
        </p:blipFill>
        <p:spPr>
          <a:xfrm>
            <a:off x="4194959" y="321734"/>
            <a:ext cx="3797570" cy="2010551"/>
          </a:xfrm>
          <a:prstGeom prst="rect">
            <a:avLst/>
          </a:prstGeom>
        </p:spPr>
      </p:pic>
      <p:pic>
        <p:nvPicPr>
          <p:cNvPr id="1028" name="Picture 4" descr="Home - Pedro Boat"/>
          <p:cNvPicPr>
            <a:picLocks noChangeAspect="1" noChangeArrowheads="1"/>
          </p:cNvPicPr>
          <p:nvPr/>
        </p:nvPicPr>
        <p:blipFill rotWithShape="1">
          <a:blip r:embed="rId4">
            <a:extLst>
              <a:ext uri="{28A0092B-C50C-407E-A947-70E740481C1C}">
                <a14:useLocalDpi xmlns:a14="http://schemas.microsoft.com/office/drawing/2010/main" val="0"/>
              </a:ext>
            </a:extLst>
          </a:blip>
          <a:srcRect t="12507" r="-1" b="7745"/>
          <a:stretch/>
        </p:blipFill>
        <p:spPr bwMode="auto">
          <a:xfrm>
            <a:off x="4190180" y="2422097"/>
            <a:ext cx="3794760" cy="201380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rotWithShape="1">
          <a:blip r:embed="rId5"/>
          <a:srcRect t="9791" r="1" b="1"/>
          <a:stretch/>
        </p:blipFill>
        <p:spPr>
          <a:xfrm>
            <a:off x="8086176" y="321733"/>
            <a:ext cx="3797984" cy="4111321"/>
          </a:xfrm>
          <a:prstGeom prst="rect">
            <a:avLst/>
          </a:prstGeom>
        </p:spPr>
      </p:pic>
      <p:pic>
        <p:nvPicPr>
          <p:cNvPr id="4" name="Content Placeholder 3"/>
          <p:cNvPicPr>
            <a:picLocks noGrp="1" noChangeAspect="1"/>
          </p:cNvPicPr>
          <p:nvPr>
            <p:ph idx="1"/>
          </p:nvPr>
        </p:nvPicPr>
        <p:blipFill rotWithShape="1">
          <a:blip r:embed="rId6"/>
          <a:srcRect r="2605" b="1"/>
          <a:stretch/>
        </p:blipFill>
        <p:spPr>
          <a:xfrm>
            <a:off x="307840" y="4525715"/>
            <a:ext cx="3794760" cy="2010551"/>
          </a:xfrm>
          <a:prstGeom prst="rect">
            <a:avLst/>
          </a:prstGeom>
        </p:spPr>
      </p:pic>
      <p:cxnSp>
        <p:nvCxnSpPr>
          <p:cNvPr id="1035" name="Straight Connector 1034">
            <a:extLst>
              <a:ext uri="{FF2B5EF4-FFF2-40B4-BE49-F238E27FC236}">
                <a16:creationId xmlns:a16="http://schemas.microsoft.com/office/drawing/2014/main" id="{5C34627B-48E6-4F4D-B843-97717A86B4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19934" y="5694097"/>
            <a:ext cx="54864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5" name="AutoShape 2" descr="Tesco ditch basic range after admitting shoppers are 'too embarrassed' to  buy the blue and white striped products | This is Mone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Topps Match Attax 101 2019/20 - Mini-Tin, Stickerpoin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22534FDD-8302-1020-7A5B-65EA327D53D4}"/>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10" name="Picture 9">
            <a:extLst>
              <a:ext uri="{FF2B5EF4-FFF2-40B4-BE49-F238E27FC236}">
                <a16:creationId xmlns:a16="http://schemas.microsoft.com/office/drawing/2014/main" id="{A9D0781D-1A90-82A8-E089-A67284B521B0}"/>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1" name="Footer Placeholder 2">
            <a:extLst>
              <a:ext uri="{FF2B5EF4-FFF2-40B4-BE49-F238E27FC236}">
                <a16:creationId xmlns:a16="http://schemas.microsoft.com/office/drawing/2014/main" id="{C3C3EE95-0F4C-E396-CAC5-DBE97A24830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627314DE-0744-C23B-D9F4-9925C959315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Tree>
    <p:extLst>
      <p:ext uri="{BB962C8B-B14F-4D97-AF65-F5344CB8AC3E}">
        <p14:creationId xmlns:p14="http://schemas.microsoft.com/office/powerpoint/2010/main" val="177411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4256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524256" y="491260"/>
            <a:ext cx="6594189" cy="1625210"/>
          </a:xfrm>
        </p:spPr>
        <p:txBody>
          <a:bodyPr>
            <a:normAutofit/>
          </a:bodyPr>
          <a:lstStyle/>
          <a:p>
            <a:br>
              <a:rPr lang="en-GB">
                <a:solidFill>
                  <a:srgbClr val="FFFFFF"/>
                </a:solidFill>
              </a:rPr>
            </a:br>
            <a:r>
              <a:rPr lang="en-GB" b="1">
                <a:solidFill>
                  <a:srgbClr val="FFFFFF"/>
                </a:solidFill>
              </a:rPr>
              <a:t>Market segmentation </a:t>
            </a:r>
          </a:p>
        </p:txBody>
      </p:sp>
      <p:pic>
        <p:nvPicPr>
          <p:cNvPr id="4" name="Picture 3"/>
          <p:cNvPicPr>
            <a:picLocks noChangeAspect="1"/>
          </p:cNvPicPr>
          <p:nvPr/>
        </p:nvPicPr>
        <p:blipFill rotWithShape="1">
          <a:blip r:embed="rId2"/>
          <a:srcRect r="3126" b="-1"/>
          <a:stretch/>
        </p:blipFill>
        <p:spPr>
          <a:xfrm>
            <a:off x="327547" y="2454903"/>
            <a:ext cx="7058306" cy="4080254"/>
          </a:xfrm>
          <a:prstGeom prst="rect">
            <a:avLst/>
          </a:prstGeom>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7655508" y="486405"/>
            <a:ext cx="4287380" cy="5901908"/>
          </a:xfrm>
        </p:spPr>
        <p:txBody>
          <a:bodyPr anchor="ctr">
            <a:normAutofit/>
          </a:bodyPr>
          <a:lstStyle/>
          <a:p>
            <a:pPr marL="0" indent="0">
              <a:buNone/>
            </a:pPr>
            <a:r>
              <a:rPr lang="en-GB" sz="2400" dirty="0">
                <a:solidFill>
                  <a:srgbClr val="FFFFFF"/>
                </a:solidFill>
              </a:rPr>
              <a:t>Market segmentation occurs when the market is split into subgroups of consumers with similar characteristics</a:t>
            </a:r>
            <a:endParaRPr lang="en-GB" sz="2400" dirty="0">
              <a:solidFill>
                <a:srgbClr val="FFFFFF"/>
              </a:solidFill>
              <a:cs typeface="Calibri"/>
            </a:endParaRPr>
          </a:p>
          <a:p>
            <a:endParaRPr lang="en-GB" sz="2400" dirty="0">
              <a:solidFill>
                <a:srgbClr val="FFFFFF"/>
              </a:solidFill>
              <a:cs typeface="Calibri"/>
            </a:endParaRPr>
          </a:p>
          <a:p>
            <a:pPr marL="0" indent="0">
              <a:buNone/>
            </a:pPr>
            <a:r>
              <a:rPr lang="en-GB" sz="2400" dirty="0">
                <a:solidFill>
                  <a:srgbClr val="FFFFFF"/>
                </a:solidFill>
              </a:rPr>
              <a:t>This helps to identify different types of consumer and different wants and needs</a:t>
            </a:r>
            <a:endParaRPr lang="en-GB" sz="2400" dirty="0">
              <a:solidFill>
                <a:srgbClr val="FFFFFF"/>
              </a:solidFill>
              <a:cs typeface="Calibri"/>
            </a:endParaRPr>
          </a:p>
          <a:p>
            <a:pPr marL="0" indent="0">
              <a:buNone/>
            </a:pPr>
            <a:endParaRPr lang="en-GB" sz="2400" dirty="0">
              <a:solidFill>
                <a:srgbClr val="FFFFFF"/>
              </a:solidFill>
              <a:cs typeface="Calibri"/>
            </a:endParaRPr>
          </a:p>
          <a:p>
            <a:r>
              <a:rPr lang="en-GB" sz="2400" dirty="0">
                <a:solidFill>
                  <a:srgbClr val="FFFFFF"/>
                </a:solidFill>
              </a:rPr>
              <a:t>Segmentation methods include:</a:t>
            </a:r>
            <a:endParaRPr lang="en-GB" sz="2400" dirty="0">
              <a:solidFill>
                <a:srgbClr val="FFFFFF"/>
              </a:solidFill>
              <a:cs typeface="Calibri"/>
            </a:endParaRPr>
          </a:p>
          <a:p>
            <a:pPr lvl="1"/>
            <a:r>
              <a:rPr lang="en-GB" dirty="0">
                <a:solidFill>
                  <a:srgbClr val="FFFFFF"/>
                </a:solidFill>
              </a:rPr>
              <a:t>Demographic</a:t>
            </a:r>
            <a:endParaRPr lang="en-GB" dirty="0">
              <a:solidFill>
                <a:srgbClr val="FFFFFF"/>
              </a:solidFill>
              <a:cs typeface="Calibri"/>
            </a:endParaRPr>
          </a:p>
          <a:p>
            <a:pPr lvl="1"/>
            <a:r>
              <a:rPr lang="en-GB" dirty="0">
                <a:solidFill>
                  <a:srgbClr val="FFFFFF"/>
                </a:solidFill>
              </a:rPr>
              <a:t>Geographic</a:t>
            </a:r>
            <a:endParaRPr lang="en-GB" dirty="0">
              <a:solidFill>
                <a:srgbClr val="FFFFFF"/>
              </a:solidFill>
              <a:cs typeface="Calibri"/>
            </a:endParaRPr>
          </a:p>
          <a:p>
            <a:pPr lvl="1"/>
            <a:r>
              <a:rPr lang="en-GB" dirty="0">
                <a:solidFill>
                  <a:srgbClr val="FFFFFF"/>
                </a:solidFill>
              </a:rPr>
              <a:t>Income</a:t>
            </a:r>
            <a:endParaRPr lang="en-GB" dirty="0">
              <a:solidFill>
                <a:srgbClr val="FFFFFF"/>
              </a:solidFill>
              <a:cs typeface="Calibri"/>
            </a:endParaRPr>
          </a:p>
          <a:p>
            <a:pPr lvl="1"/>
            <a:r>
              <a:rPr lang="en-GB" dirty="0">
                <a:solidFill>
                  <a:srgbClr val="FFFFFF"/>
                </a:solidFill>
              </a:rPr>
              <a:t>Behavioural</a:t>
            </a:r>
            <a:endParaRPr lang="en-GB" dirty="0">
              <a:solidFill>
                <a:srgbClr val="FFFFFF"/>
              </a:solidFill>
              <a:cs typeface="Calibri"/>
            </a:endParaRPr>
          </a:p>
        </p:txBody>
      </p:sp>
      <p:pic>
        <p:nvPicPr>
          <p:cNvPr id="5" name="Picture 4">
            <a:extLst>
              <a:ext uri="{FF2B5EF4-FFF2-40B4-BE49-F238E27FC236}">
                <a16:creationId xmlns:a16="http://schemas.microsoft.com/office/drawing/2014/main" id="{937A6733-E748-95E3-1E69-978A21BE236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EAC8AA52-76C3-6D9C-EDD7-89DC957079F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TextBox 6">
            <a:extLst>
              <a:ext uri="{FF2B5EF4-FFF2-40B4-BE49-F238E27FC236}">
                <a16:creationId xmlns:a16="http://schemas.microsoft.com/office/drawing/2014/main" id="{83E1D568-C026-6EA5-B65C-41FE01099D6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6206245C-D5C6-7BAF-B7BC-FF915699D650}"/>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383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r>
              <a:rPr lang="en-GB" sz="4000" b="1">
                <a:solidFill>
                  <a:srgbClr val="FFFFFF"/>
                </a:solidFill>
              </a:rPr>
              <a:t>Demographic segmentation</a:t>
            </a:r>
          </a:p>
        </p:txBody>
      </p:sp>
      <p:graphicFrame>
        <p:nvGraphicFramePr>
          <p:cNvPr id="5" name="Content Placeholder 2">
            <a:extLst>
              <a:ext uri="{FF2B5EF4-FFF2-40B4-BE49-F238E27FC236}">
                <a16:creationId xmlns:a16="http://schemas.microsoft.com/office/drawing/2014/main" id="{4F37B817-78E3-408E-B7BF-D9D3213228B6}"/>
              </a:ext>
            </a:extLst>
          </p:cNvPr>
          <p:cNvGraphicFramePr>
            <a:graphicFrameLocks noGrp="1"/>
          </p:cNvGraphicFramePr>
          <p:nvPr>
            <p:ph idx="1"/>
            <p:extLst>
              <p:ext uri="{D42A27DB-BD31-4B8C-83A1-F6EECF244321}">
                <p14:modId xmlns:p14="http://schemas.microsoft.com/office/powerpoint/2010/main" val="1171893030"/>
              </p:ext>
            </p:extLst>
          </p:nvPr>
        </p:nvGraphicFramePr>
        <p:xfrm>
          <a:off x="4358713" y="-198465"/>
          <a:ext cx="7759511" cy="6920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FDB09DF8-46FE-6A10-39B5-A95F3D459CE6}"/>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A707D7ED-E768-D6F2-78FE-8A48ED8CF23A}"/>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2967566" y="160435"/>
            <a:ext cx="933411" cy="375797"/>
          </a:xfrm>
          <a:prstGeom prst="rect">
            <a:avLst/>
          </a:prstGeom>
        </p:spPr>
      </p:pic>
      <p:sp>
        <p:nvSpPr>
          <p:cNvPr id="6" name="TextBox 5">
            <a:extLst>
              <a:ext uri="{FF2B5EF4-FFF2-40B4-BE49-F238E27FC236}">
                <a16:creationId xmlns:a16="http://schemas.microsoft.com/office/drawing/2014/main" id="{35EB3BF2-E8CB-3F2E-4563-DFDDF7588445}"/>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BFBDFFAC-B0A6-3BFB-549B-13D97164647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7042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6823" y="962166"/>
            <a:ext cx="3103808" cy="4421876"/>
          </a:xfrm>
        </p:spPr>
        <p:txBody>
          <a:bodyPr anchor="t">
            <a:normAutofit/>
          </a:bodyPr>
          <a:lstStyle/>
          <a:p>
            <a:pPr algn="r"/>
            <a:r>
              <a:rPr lang="en-GB" sz="4000" b="1"/>
              <a:t>Geographic segmentation</a:t>
            </a:r>
          </a:p>
        </p:txBody>
      </p:sp>
      <p:sp>
        <p:nvSpPr>
          <p:cNvPr id="3" name="Content Placeholder 2"/>
          <p:cNvSpPr>
            <a:spLocks noGrp="1"/>
          </p:cNvSpPr>
          <p:nvPr>
            <p:ph idx="1"/>
          </p:nvPr>
        </p:nvSpPr>
        <p:spPr>
          <a:xfrm>
            <a:off x="4060175" y="962167"/>
            <a:ext cx="7893282" cy="5418909"/>
          </a:xfrm>
        </p:spPr>
        <p:txBody>
          <a:bodyPr anchor="t">
            <a:normAutofit lnSpcReduction="10000"/>
          </a:bodyPr>
          <a:lstStyle/>
          <a:p>
            <a:pPr marL="0" indent="0">
              <a:buNone/>
            </a:pPr>
            <a:r>
              <a:rPr lang="en-GB" sz="2600" dirty="0"/>
              <a:t>Geographic segmentation defines market categories based on where people live e.g. regions, cities or neighbourhoods.</a:t>
            </a:r>
            <a:endParaRPr lang="en-GB" sz="2600" dirty="0">
              <a:cs typeface="Calibri"/>
            </a:endParaRPr>
          </a:p>
          <a:p>
            <a:pPr marL="0" indent="0">
              <a:buNone/>
            </a:pPr>
            <a:r>
              <a:rPr lang="en-GB" sz="2600" dirty="0"/>
              <a:t>People in different geographical areas display different characteristics and needs e.g. </a:t>
            </a:r>
            <a:endParaRPr lang="en-GB" sz="2600" dirty="0">
              <a:cs typeface="Calibri"/>
            </a:endParaRPr>
          </a:p>
          <a:p>
            <a:pPr lvl="1"/>
            <a:r>
              <a:rPr lang="en-GB" sz="2600" dirty="0"/>
              <a:t>The South East of England is generally warmer than Scotland</a:t>
            </a:r>
            <a:endParaRPr lang="en-GB" sz="2600" dirty="0">
              <a:cs typeface="Calibri"/>
            </a:endParaRPr>
          </a:p>
          <a:p>
            <a:pPr lvl="1"/>
            <a:r>
              <a:rPr lang="en-GB" sz="2600" dirty="0"/>
              <a:t>Tastes and traditions vary between countries</a:t>
            </a:r>
            <a:endParaRPr lang="en-GB" sz="2600" dirty="0">
              <a:cs typeface="Calibri"/>
            </a:endParaRPr>
          </a:p>
          <a:p>
            <a:pPr lvl="1"/>
            <a:r>
              <a:rPr lang="en-GB" sz="2600" dirty="0"/>
              <a:t>Infrastructure in rural areas will differ from that of cities</a:t>
            </a:r>
            <a:endParaRPr lang="en-GB" sz="2600" dirty="0">
              <a:cs typeface="Calibri"/>
            </a:endParaRPr>
          </a:p>
          <a:p>
            <a:pPr marL="457200" lvl="1" indent="0">
              <a:buNone/>
            </a:pPr>
            <a:endParaRPr lang="en-GB" sz="2600" b="1" dirty="0">
              <a:cs typeface="Calibri"/>
            </a:endParaRPr>
          </a:p>
          <a:p>
            <a:pPr marL="457200" lvl="1" indent="0">
              <a:buNone/>
            </a:pPr>
            <a:r>
              <a:rPr lang="en-GB" sz="2600" b="1" dirty="0"/>
              <a:t>Task</a:t>
            </a:r>
            <a:r>
              <a:rPr lang="en-GB" sz="2600" dirty="0"/>
              <a:t> Identify some products or services which are only used in certain geographical locations and explain why. </a:t>
            </a:r>
            <a:endParaRPr lang="en-GB" sz="2600" dirty="0">
              <a:cs typeface="Calibri"/>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132F88A-5011-4C77-3BC9-69A8B3A53FB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22297F96-381D-7595-B3A9-1C991E78A11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C0AB5F06-33DA-5117-5F74-5FF9ACCD9315}"/>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32910DB0-24E4-7389-E5B1-DF82B910DF5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0420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r>
              <a:rPr lang="en-GB" sz="4000" b="1">
                <a:solidFill>
                  <a:srgbClr val="FFFFFF"/>
                </a:solidFill>
              </a:rPr>
              <a:t>Income segmentation</a:t>
            </a:r>
          </a:p>
        </p:txBody>
      </p:sp>
      <p:graphicFrame>
        <p:nvGraphicFramePr>
          <p:cNvPr id="5" name="Content Placeholder 2">
            <a:extLst>
              <a:ext uri="{FF2B5EF4-FFF2-40B4-BE49-F238E27FC236}">
                <a16:creationId xmlns:a16="http://schemas.microsoft.com/office/drawing/2014/main" id="{52A00AE2-7F58-BBAE-6827-57EA9450273D}"/>
              </a:ext>
            </a:extLst>
          </p:cNvPr>
          <p:cNvGraphicFramePr>
            <a:graphicFrameLocks noGrp="1"/>
          </p:cNvGraphicFramePr>
          <p:nvPr>
            <p:ph idx="1"/>
            <p:extLst>
              <p:ext uri="{D42A27DB-BD31-4B8C-83A1-F6EECF244321}">
                <p14:modId xmlns:p14="http://schemas.microsoft.com/office/powerpoint/2010/main" val="1872782741"/>
              </p:ext>
            </p:extLst>
          </p:nvPr>
        </p:nvGraphicFramePr>
        <p:xfrm>
          <a:off x="4459354" y="17196"/>
          <a:ext cx="7615738" cy="6977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462BBF15-D248-D700-21CE-4D045FA3F6D4}"/>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04ADB1AD-48D2-B79D-BF5B-113549F1C485}"/>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5A51D668-3ABF-D8E0-70C1-3E06449946B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651BB778-0D93-163C-9590-39E4D0BBBCFD}"/>
              </a:ext>
            </a:extLst>
          </p:cNvPr>
          <p:cNvSpPr txBox="1">
            <a:spLocks/>
          </p:cNvSpPr>
          <p:nvPr/>
        </p:nvSpPr>
        <p:spPr>
          <a:xfrm>
            <a:off x="37519" y="6545694"/>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solidFill>
                <a:latin typeface="Times New Roman" panose="02020603050405020304" pitchFamily="18" charset="0"/>
                <a:cs typeface="Times New Roman" panose="02020603050405020304" pitchFamily="18" charset="0"/>
              </a:rPr>
              <a:t>For more help, please visit </a:t>
            </a:r>
            <a:r>
              <a:rPr lang="en-US" sz="1200" dirty="0">
                <a:solidFill>
                  <a:schemeClr val="bg1"/>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88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GB" sz="4000" b="1">
                <a:solidFill>
                  <a:srgbClr val="FFFFFF"/>
                </a:solidFill>
              </a:rPr>
              <a:t>Behavioural segmentation</a:t>
            </a:r>
          </a:p>
        </p:txBody>
      </p:sp>
      <p:sp>
        <p:nvSpPr>
          <p:cNvPr id="3" name="Content Placeholder 2"/>
          <p:cNvSpPr>
            <a:spLocks noGrp="1"/>
          </p:cNvSpPr>
          <p:nvPr>
            <p:ph idx="1"/>
          </p:nvPr>
        </p:nvSpPr>
        <p:spPr>
          <a:xfrm>
            <a:off x="4307052" y="103141"/>
            <a:ext cx="7705535" cy="6739367"/>
          </a:xfrm>
        </p:spPr>
        <p:txBody>
          <a:bodyPr anchor="ctr">
            <a:normAutofit/>
          </a:bodyPr>
          <a:lstStyle/>
          <a:p>
            <a:pPr marL="0" indent="0">
              <a:buNone/>
            </a:pPr>
            <a:r>
              <a:rPr lang="en-GB" sz="2500" dirty="0"/>
              <a:t>Characterises subgroups based on the behavioural patterns of the consumer rather than their characteristics</a:t>
            </a:r>
            <a:endParaRPr lang="en-GB" sz="2500" dirty="0">
              <a:cs typeface="Calibri"/>
            </a:endParaRPr>
          </a:p>
          <a:p>
            <a:pPr marL="0" indent="0">
              <a:buNone/>
            </a:pPr>
            <a:endParaRPr lang="en-GB" sz="2500" dirty="0">
              <a:cs typeface="Calibri"/>
            </a:endParaRPr>
          </a:p>
          <a:p>
            <a:pPr lvl="1"/>
            <a:r>
              <a:rPr lang="en-GB" sz="2500" dirty="0"/>
              <a:t>Reasons for making purchases e.g. needs, emotional, rewards</a:t>
            </a:r>
            <a:endParaRPr lang="en-GB" sz="2500" dirty="0">
              <a:cs typeface="Calibri"/>
            </a:endParaRPr>
          </a:p>
          <a:p>
            <a:pPr lvl="1"/>
            <a:r>
              <a:rPr lang="en-GB" sz="2500" dirty="0"/>
              <a:t>Frequency of purchase e.g. heavy user or light user</a:t>
            </a:r>
            <a:endParaRPr lang="en-GB" sz="2500" dirty="0">
              <a:cs typeface="Calibri"/>
            </a:endParaRPr>
          </a:p>
          <a:p>
            <a:pPr lvl="1"/>
            <a:r>
              <a:rPr lang="en-GB" sz="2500" dirty="0"/>
              <a:t>Time of purchase e.g. seasonal, weekly, late at night</a:t>
            </a:r>
            <a:endParaRPr lang="en-GB" sz="2500" dirty="0">
              <a:cs typeface="Calibri"/>
            </a:endParaRPr>
          </a:p>
          <a:p>
            <a:pPr lvl="1"/>
            <a:r>
              <a:rPr lang="en-GB" sz="2500" dirty="0"/>
              <a:t>Brand loyalty</a:t>
            </a:r>
            <a:endParaRPr lang="en-GB" sz="2500" dirty="0">
              <a:cs typeface="Calibri"/>
            </a:endParaRPr>
          </a:p>
          <a:p>
            <a:pPr lvl="1"/>
            <a:r>
              <a:rPr lang="en-GB" sz="2500" dirty="0"/>
              <a:t>Method of purchase e.g. online</a:t>
            </a:r>
            <a:endParaRPr lang="en-GB" sz="2500" dirty="0">
              <a:cs typeface="Calibri"/>
            </a:endParaRPr>
          </a:p>
          <a:p>
            <a:pPr lvl="1"/>
            <a:r>
              <a:rPr lang="en-GB" sz="2500" dirty="0"/>
              <a:t>Triggers e.g. response to digital marketing</a:t>
            </a:r>
            <a:endParaRPr lang="en-GB" sz="2500" dirty="0">
              <a:cs typeface="Calibri"/>
            </a:endParaRPr>
          </a:p>
        </p:txBody>
      </p:sp>
      <p:pic>
        <p:nvPicPr>
          <p:cNvPr id="4" name="Picture 3">
            <a:extLst>
              <a:ext uri="{FF2B5EF4-FFF2-40B4-BE49-F238E27FC236}">
                <a16:creationId xmlns:a16="http://schemas.microsoft.com/office/drawing/2014/main" id="{B7F0C1F0-1763-383B-A499-F7E8B45E3AD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FF2CE80A-2252-6C77-2B76-F1C5C83CC17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4392AF63-F5DB-7819-B771-2E621D17CFDB}"/>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83C43AFB-BF22-5536-DAEC-B9BE41185AA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439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6D7F65-E9B6-4775-8355-D095CC73C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963" y="-87450"/>
            <a:ext cx="7294695" cy="1554841"/>
          </a:xfrm>
        </p:spPr>
        <p:txBody>
          <a:bodyPr anchor="b">
            <a:normAutofit/>
          </a:bodyPr>
          <a:lstStyle/>
          <a:p>
            <a:r>
              <a:rPr lang="en-GB" sz="4000" b="1"/>
              <a:t>Benefits of market segmentation</a:t>
            </a:r>
          </a:p>
        </p:txBody>
      </p:sp>
      <p:sp>
        <p:nvSpPr>
          <p:cNvPr id="3" name="Content Placeholder 2"/>
          <p:cNvSpPr>
            <a:spLocks noGrp="1"/>
          </p:cNvSpPr>
          <p:nvPr>
            <p:ph idx="1"/>
          </p:nvPr>
        </p:nvSpPr>
        <p:spPr>
          <a:xfrm>
            <a:off x="173114" y="1574632"/>
            <a:ext cx="7740394" cy="4829043"/>
          </a:xfrm>
        </p:spPr>
        <p:txBody>
          <a:bodyPr vert="horz" lIns="91440" tIns="45720" rIns="91440" bIns="45720" rtlCol="0" anchor="t">
            <a:normAutofit lnSpcReduction="10000"/>
          </a:bodyPr>
          <a:lstStyle/>
          <a:p>
            <a:pPr marL="0" indent="0">
              <a:buNone/>
            </a:pPr>
            <a:r>
              <a:rPr lang="en-GB" sz="2200" b="1" dirty="0"/>
              <a:t>List the benefits of market segmentation </a:t>
            </a:r>
            <a:endParaRPr lang="en-GB" sz="2200" b="1" dirty="0">
              <a:cs typeface="Calibri"/>
            </a:endParaRPr>
          </a:p>
          <a:p>
            <a:pPr marL="0" indent="0">
              <a:buNone/>
            </a:pPr>
            <a:r>
              <a:rPr lang="en-GB" sz="2200" dirty="0"/>
              <a:t>There are a number of benefits for a firm that uses market segmentation as part of its market research:</a:t>
            </a:r>
            <a:endParaRPr lang="en-GB" sz="2200" dirty="0">
              <a:cs typeface="Calibri"/>
            </a:endParaRPr>
          </a:p>
          <a:p>
            <a:endParaRPr lang="en-GB" sz="2200" dirty="0">
              <a:cs typeface="Calibri"/>
            </a:endParaRPr>
          </a:p>
          <a:p>
            <a:pPr lvl="1"/>
            <a:r>
              <a:rPr lang="en-GB" sz="2200" dirty="0"/>
              <a:t>Advertising can be targeted at specific market segments so that advertising spend is more effective</a:t>
            </a:r>
            <a:endParaRPr lang="en-GB" sz="2200" dirty="0">
              <a:cs typeface="Calibri"/>
            </a:endParaRPr>
          </a:p>
          <a:p>
            <a:pPr lvl="1"/>
            <a:r>
              <a:rPr lang="en-GB" sz="2200" dirty="0"/>
              <a:t>The most profitable and least profitable customers can be identified</a:t>
            </a:r>
            <a:endParaRPr lang="en-GB" sz="2200" dirty="0">
              <a:cs typeface="Calibri"/>
            </a:endParaRPr>
          </a:p>
          <a:p>
            <a:pPr lvl="1"/>
            <a:r>
              <a:rPr lang="en-GB" sz="2200" dirty="0"/>
              <a:t>Least profitable markets can be avoided</a:t>
            </a:r>
            <a:endParaRPr lang="en-GB" sz="2200" dirty="0">
              <a:cs typeface="Calibri"/>
            </a:endParaRPr>
          </a:p>
          <a:p>
            <a:pPr lvl="1"/>
            <a:r>
              <a:rPr lang="en-GB" sz="2200" dirty="0"/>
              <a:t>It becomes easier to identify new products</a:t>
            </a:r>
            <a:endParaRPr lang="en-GB" sz="2200" dirty="0">
              <a:cs typeface="Calibri"/>
            </a:endParaRPr>
          </a:p>
          <a:p>
            <a:pPr lvl="1"/>
            <a:r>
              <a:rPr lang="en-GB" sz="2200" dirty="0"/>
              <a:t>It helps the firm improve existing products and customer service</a:t>
            </a:r>
            <a:endParaRPr lang="en-GB" sz="2200" dirty="0">
              <a:cs typeface="Calibri"/>
            </a:endParaRPr>
          </a:p>
          <a:p>
            <a:pPr marL="457200" lvl="1" indent="0">
              <a:buNone/>
            </a:pPr>
            <a:endParaRPr lang="en-GB" sz="2200" dirty="0">
              <a:cs typeface="Calibri"/>
            </a:endParaRPr>
          </a:p>
          <a:p>
            <a:pPr marL="457200" lvl="1" indent="0" rtl="1">
              <a:buNone/>
            </a:pPr>
            <a:r>
              <a:rPr lang="en-GB" sz="2200" b="1" dirty="0"/>
              <a:t>Task : Identify and analyse the limitations of market segmentation</a:t>
            </a:r>
            <a:endParaRPr lang="en-GB" sz="2200" b="1" dirty="0">
              <a:cs typeface="Calibri"/>
            </a:endParaRPr>
          </a:p>
        </p:txBody>
      </p:sp>
      <p:pic>
        <p:nvPicPr>
          <p:cNvPr id="5" name="Picture 4" descr="Graph">
            <a:extLst>
              <a:ext uri="{FF2B5EF4-FFF2-40B4-BE49-F238E27FC236}">
                <a16:creationId xmlns:a16="http://schemas.microsoft.com/office/drawing/2014/main" id="{A4BD9FC5-31A3-6938-C49A-C05CF818390E}"/>
              </a:ext>
            </a:extLst>
          </p:cNvPr>
          <p:cNvPicPr>
            <a:picLocks noChangeAspect="1"/>
          </p:cNvPicPr>
          <p:nvPr/>
        </p:nvPicPr>
        <p:blipFill rotWithShape="1">
          <a:blip r:embed="rId2"/>
          <a:srcRect l="28895" r="31413" b="9"/>
          <a:stretch/>
        </p:blipFill>
        <p:spPr>
          <a:xfrm>
            <a:off x="8115300" y="-12515"/>
            <a:ext cx="4076700" cy="6418631"/>
          </a:xfrm>
          <a:prstGeom prst="rect">
            <a:avLst/>
          </a:prstGeom>
        </p:spPr>
      </p:pic>
      <p:sp>
        <p:nvSpPr>
          <p:cNvPr id="11" name="Rectangle 10">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7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F97A6B9-801F-8A77-7B91-1EC9947BBDF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EDA8BDDE-CB7A-A055-E7C6-EFA46A59B81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TextBox 6">
            <a:extLst>
              <a:ext uri="{FF2B5EF4-FFF2-40B4-BE49-F238E27FC236}">
                <a16:creationId xmlns:a16="http://schemas.microsoft.com/office/drawing/2014/main" id="{6926E7D6-2E5E-225F-D469-847D465F1FC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7C0B5969-947C-298C-1931-81CD24A0700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359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ccb2ff8-a74f-4a49-8bef-71a2916a4a90">
      <Terms xmlns="http://schemas.microsoft.com/office/infopath/2007/PartnerControls"/>
    </lcf76f155ced4ddcb4097134ff3c332f>
    <TaxCatchAll xmlns="45eb72ab-293d-4eb1-b1d6-6aa27e13ee5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BB563672E84A4AA4245A8306449AF3" ma:contentTypeVersion="11" ma:contentTypeDescription="Create a new document." ma:contentTypeScope="" ma:versionID="86afc0c9ebd21ceb7cef3015db6e98f1">
  <xsd:schema xmlns:xsd="http://www.w3.org/2001/XMLSchema" xmlns:xs="http://www.w3.org/2001/XMLSchema" xmlns:p="http://schemas.microsoft.com/office/2006/metadata/properties" xmlns:ns2="bccb2ff8-a74f-4a49-8bef-71a2916a4a90" xmlns:ns3="45eb72ab-293d-4eb1-b1d6-6aa27e13ee50" targetNamespace="http://schemas.microsoft.com/office/2006/metadata/properties" ma:root="true" ma:fieldsID="1e1ab0ff353bb9e35f96417d084413c8" ns2:_="" ns3:_="">
    <xsd:import namespace="bccb2ff8-a74f-4a49-8bef-71a2916a4a90"/>
    <xsd:import namespace="45eb72ab-293d-4eb1-b1d6-6aa27e13ee5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b2ff8-a74f-4a49-8bef-71a2916a4a9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3e248ee6-8ff0-47ff-a448-2af7925d5a0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b72ab-293d-4eb1-b1d6-6aa27e13ee5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acc53f-04ec-4561-a02b-47c52c97faa8}" ma:internalName="TaxCatchAll" ma:showField="CatchAllData" ma:web="45eb72ab-293d-4eb1-b1d6-6aa27e13e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0D2B2C-5088-432C-BCA6-EEF8E83A02B9}">
  <ds:schemaRefs>
    <ds:schemaRef ds:uri="http://schemas.microsoft.com/sharepoint/v3/contenttype/forms"/>
  </ds:schemaRefs>
</ds:datastoreItem>
</file>

<file path=customXml/itemProps2.xml><?xml version="1.0" encoding="utf-8"?>
<ds:datastoreItem xmlns:ds="http://schemas.openxmlformats.org/officeDocument/2006/customXml" ds:itemID="{FA835A3B-08F0-42DE-8FAD-01EB6189B09B}">
  <ds:schemaRefs>
    <ds:schemaRef ds:uri="http://schemas.microsoft.com/office/2006/metadata/properties"/>
    <ds:schemaRef ds:uri="http://www.w3.org/2000/xmlns/"/>
    <ds:schemaRef ds:uri="bccb2ff8-a74f-4a49-8bef-71a2916a4a90"/>
    <ds:schemaRef ds:uri="http://schemas.microsoft.com/office/infopath/2007/PartnerControls"/>
    <ds:schemaRef ds:uri="45eb72ab-293d-4eb1-b1d6-6aa27e13ee50"/>
    <ds:schemaRef ds:uri="http://www.w3.org/2001/XMLSchema-instance"/>
  </ds:schemaRefs>
</ds:datastoreItem>
</file>

<file path=customXml/itemProps3.xml><?xml version="1.0" encoding="utf-8"?>
<ds:datastoreItem xmlns:ds="http://schemas.openxmlformats.org/officeDocument/2006/customXml" ds:itemID="{D242C00B-76C3-457D-B937-91E1F060B55E}">
  <ds:schemaRefs>
    <ds:schemaRef ds:uri="http://schemas.microsoft.com/office/2006/metadata/contentType"/>
    <ds:schemaRef ds:uri="http://schemas.microsoft.com/office/2006/metadata/properties/metaAttributes"/>
    <ds:schemaRef ds:uri="http://www.w3.org/2000/xmlns/"/>
    <ds:schemaRef ds:uri="http://www.w3.org/2001/XMLSchema"/>
    <ds:schemaRef ds:uri="bccb2ff8-a74f-4a49-8bef-71a2916a4a90"/>
    <ds:schemaRef ds:uri="45eb72ab-293d-4eb1-b1d6-6aa27e13ee5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1515</TotalTime>
  <Words>1750</Words>
  <Application>Microsoft Office PowerPoint</Application>
  <PresentationFormat>Widescreen</PresentationFormat>
  <Paragraphs>157</Paragraphs>
  <Slides>17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Arial</vt:lpstr>
      <vt:lpstr>Calibri</vt:lpstr>
      <vt:lpstr>Calibri Light</vt:lpstr>
      <vt:lpstr>gg sans</vt:lpstr>
      <vt:lpstr>Helvetica Neue Medium</vt:lpstr>
      <vt:lpstr>Times New Roman</vt:lpstr>
      <vt:lpstr>Trebuchet MS</vt:lpstr>
      <vt:lpstr>1_Office Theme</vt:lpstr>
      <vt:lpstr>Custom Design</vt:lpstr>
      <vt:lpstr>1.3.5 Understanding the customer</vt:lpstr>
      <vt:lpstr>Recall </vt:lpstr>
      <vt:lpstr>Describe the customer/consumer </vt:lpstr>
      <vt:lpstr> Market segmentation </vt:lpstr>
      <vt:lpstr>Demographic segmentation</vt:lpstr>
      <vt:lpstr>Geographic segmentation</vt:lpstr>
      <vt:lpstr>Income segmentation</vt:lpstr>
      <vt:lpstr>Behavioural segmentation</vt:lpstr>
      <vt:lpstr>Benefits of market segmentation</vt:lpstr>
      <vt:lpstr>In pairs</vt:lpstr>
      <vt:lpstr>PowerPoint Presentation</vt:lpstr>
      <vt:lpstr>PowerPoint Presentation</vt:lpstr>
      <vt:lpstr>Essay question  </vt:lpstr>
      <vt:lpstr>PowerPoint Presentation</vt:lpstr>
      <vt:lpstr>PowerPoint Presentation</vt:lpstr>
      <vt:lpstr>Firms and objectives </vt:lpstr>
      <vt:lpstr>Check your learning </vt:lpstr>
    </vt:vector>
  </TitlesOfParts>
  <Company>YAVSCCM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segmentation</dc:title>
  <dc:creator>Mrs K Smyth</dc:creator>
  <cp:lastModifiedBy>Chezka Mae Madrona</cp:lastModifiedBy>
  <cp:revision>125</cp:revision>
  <dcterms:created xsi:type="dcterms:W3CDTF">2022-02-16T21:05:14Z</dcterms:created>
  <dcterms:modified xsi:type="dcterms:W3CDTF">2025-03-17T11:00:59Z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0x01010054BB563672E84A4AA4245A8306449AF3</vt:lpwstr>
  </property>
</Properties>
</file>