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  <p:sldMasterId id="2147483681" r:id="rId5"/>
  </p:sldMasterIdLst>
  <p:sldIdLst>
    <p:sldId id="287" r:id="rId6"/>
    <p:sldId id="288" r:id="rId7"/>
    <p:sldId id="289" r:id="rId8"/>
    <p:sldId id="263" r:id="rId9"/>
    <p:sldId id="264" r:id="rId10"/>
    <p:sldId id="265" r:id="rId11"/>
    <p:sldId id="266" r:id="rId12"/>
    <p:sldId id="291" r:id="rId13"/>
    <p:sldId id="292" r:id="rId14"/>
    <p:sldId id="290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7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C0BA1339-0F58-46E1-A6EA-B3EF203F557E}"/>
    <pc:docChg chg="modSld">
      <pc:chgData name="Max Thrilling" userId="1a0901c82f0d6655" providerId="LiveId" clId="{C0BA1339-0F58-46E1-A6EA-B3EF203F557E}" dt="2023-03-02T16:14:41.434" v="0" actId="1076"/>
      <pc:docMkLst>
        <pc:docMk/>
      </pc:docMkLst>
      <pc:sldChg chg="modSp mod">
        <pc:chgData name="Max Thrilling" userId="1a0901c82f0d6655" providerId="LiveId" clId="{C0BA1339-0F58-46E1-A6EA-B3EF203F557E}" dt="2023-03-02T16:14:41.434" v="0" actId="1076"/>
        <pc:sldMkLst>
          <pc:docMk/>
          <pc:sldMk cId="595042696" sldId="263"/>
        </pc:sldMkLst>
        <pc:spChg chg="mod">
          <ac:chgData name="Max Thrilling" userId="1a0901c82f0d6655" providerId="LiveId" clId="{C0BA1339-0F58-46E1-A6EA-B3EF203F557E}" dt="2023-03-02T16:14:41.434" v="0" actId="1076"/>
          <ac:spMkLst>
            <pc:docMk/>
            <pc:sldMk cId="595042696" sldId="26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25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0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735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00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3C6C5-0D77-42B4-AF29-49303E959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F56C5-0E22-4C52-9E96-096D1319A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60799-A642-4DD0-A9BF-C4B7AF68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137F3-02C4-44E9-B8F9-E042B7AB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A7ADE-9463-462C-8D11-EE85C325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992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A34C-D639-4A0B-B24D-72AFCD1F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DDB77-6754-4CBE-8DAF-977CEBB1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9BC5B-9359-449C-B27B-2D8C56D18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0AFC2-C466-410E-B374-CCAC93580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D7B83-62D7-454A-A63F-11ADAF3A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896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7BB3F-3F29-4B36-92E9-2CB8B91A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051A7-E1DC-4D01-8B8B-7D50413D2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A75C-BC8A-4D73-B7A9-4462D90B9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5CAED-C4CF-4149-BC5D-870A67EF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E11B6-25BB-433B-894F-0EB1E3F3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18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986B-2935-41F2-8866-A23D464B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FA238-3F5D-4C27-8BCE-3D17EB4F40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D80D7-549E-4A9F-A186-6DDDE4178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83A50-4808-4863-845B-F7845B75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3943C4-4A4F-47CF-9B3C-9B7F97413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D0F02-2588-4BCF-A7B5-14DA8FC5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356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74CDF-0FD3-4A6E-966B-1C416E61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1FC20-E48E-43CB-8DB2-88457C97E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138D1-F825-4189-AE68-6C2091278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91D9CB-ACE8-4B0B-9730-BD97BDF61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CC8F43-D06E-439F-90B3-2DD40F658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B92262-3734-4C9D-BB99-878C28BA7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5EE489-00A5-4695-AC18-559434DDB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2D8293-E8FE-40F5-88E9-9675640C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85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1F22-1A64-4EF7-8E0E-DDBB80E16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813A4A-8906-4512-B127-3F6960D05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90D0BE-8105-4365-846B-A1AB007CA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8E027-8632-4BF9-84F6-9991D2094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408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FCB5B-15D0-4B69-BF7E-649D652A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7FBC1-023B-4C9C-B68C-A5CCD90F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FDE6F3-F83B-4448-A463-B510D273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2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20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E4172-7662-46D0-A2AB-5080D1872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3D6EF-655F-4353-962A-0221A6A80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B0A71-71DA-4A64-9CF0-D085DF8BC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CA548-986C-4C91-9886-E2A53B60F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0F77D-047F-4556-8E63-5B837305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E5386-F968-456D-874B-ED3A3BBF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074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FFE03-E0E3-481E-A02A-9C7211604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73959-EA67-40E8-A5BD-9922022A0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2D37B-7A3C-4EC5-B851-BF7B755A3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39C6D-9A74-4F55-B0ED-C1CA07D1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7FE79-7F08-4F4C-AC16-B6C76C03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FFE59-0E46-4F69-B37B-FA258BC0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30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7C2B4-951C-4DC7-91D8-0770029E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8BE57-8208-4E4F-A514-3711EE728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DB047-1FD3-4C14-86BC-032CE682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05BEE-3CB0-4E27-B585-264566845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B799-F657-4CBB-9B57-BB9B5DDF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006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C314B7-FD3A-4C63-9BF9-3C85B4821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CB2B7-91DF-4576-8E79-F04053605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A329D-EE21-4BC8-A7BC-C9E9783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AE9CF-3DFD-44F3-9BE6-1D5C09208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D973B-9A7C-460B-9B80-13730A30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9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2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97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21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4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79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50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38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2F35D-6C6B-48CF-9C04-9FC684A11D9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17/03/2025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FC3D2-4269-45B9-B33B-0A1CDC1E157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145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020685-D51A-4209-805D-ADB06A032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ECDD3-6FCE-4CB2-BA61-3D5684F0E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AA680-F8B3-45D7-B651-E9A92419B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EAFBB-1677-42C5-AF0E-1C4C2D1C2CD7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50A-AE73-42C9-A879-9A82BA6EF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A93C4-98E5-45A7-B780-13194E923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8B62-13DF-4294-BB1C-74BF4888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8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://www.exampaperspractice.co.uk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://www.exampaperspractice.co.uk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8" name="Graphic 7" descr="CRM Customer Insights App">
            <a:extLst>
              <a:ext uri="{FF2B5EF4-FFF2-40B4-BE49-F238E27FC236}">
                <a16:creationId xmlns:a16="http://schemas.microsoft.com/office/drawing/2014/main" id="{9D8C4A8D-B65A-8559-DABD-3E3528157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1830" y="320040"/>
            <a:ext cx="4305291" cy="430529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A3CD3A3-D3C1-4567-BEC0-3A50E9A3A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4782312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5010912"/>
            <a:ext cx="2889504" cy="1344168"/>
          </a:xfrm>
        </p:spPr>
        <p:txBody>
          <a:bodyPr anchor="ctr">
            <a:normAutofit/>
          </a:bodyPr>
          <a:lstStyle/>
          <a:p>
            <a:r>
              <a:rPr lang="en-GB" sz="2600">
                <a:solidFill>
                  <a:schemeClr val="bg1"/>
                </a:solidFill>
              </a:rPr>
              <a:t>1.3.5 Understanding the customer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56D13EF-D431-4D0F-BFFC-1B5A686FF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059936" y="5237979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379976" y="5010912"/>
            <a:ext cx="6976872" cy="1344168"/>
          </a:xfrm>
        </p:spPr>
        <p:txBody>
          <a:bodyPr anchor="ctr">
            <a:normAutofit/>
          </a:bodyPr>
          <a:lstStyle/>
          <a:p>
            <a:pPr marL="457200" indent="-457200"/>
            <a:r>
              <a:rPr lang="en-GB" sz="2700" dirty="0">
                <a:solidFill>
                  <a:schemeClr val="bg1"/>
                </a:solidFill>
              </a:rPr>
              <a:t>Limitations of market research, sample size and bias </a:t>
            </a:r>
            <a:endParaRPr lang="en-GB" sz="170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846" y="305335"/>
            <a:ext cx="11944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Theme 1: Markets, consumers and firms</a:t>
            </a:r>
            <a:endParaRPr kumimoji="0" lang="en-GB" sz="4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FC1896-6574-2BC7-D478-C480CFFDAA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A4C875-AEE6-5F1C-A348-0F372144E1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24D70AB-E26A-2DDE-14B3-32B03BCFDE6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D3F18E-80CE-C03B-1630-95E6F536197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5484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/>
              <a:t>Product or market orientation </a:t>
            </a:r>
            <a:endParaRPr lang="en-GB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/>
              <a:t>Task 1, Identify the advantages and disadvantages of product orientations and market orientation 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/>
              <a:t>Task 2, “</a:t>
            </a:r>
            <a:r>
              <a:rPr lang="en-US" sz="2400" i="1"/>
              <a:t>It's really hard to design products by focus groups. A lot of times, people don't know what they want until you show it to them.“ </a:t>
            </a:r>
            <a:r>
              <a:rPr lang="en-US" sz="2400"/>
              <a:t>Steve Jobs </a:t>
            </a:r>
          </a:p>
          <a:p>
            <a:pPr marL="0" indent="0">
              <a:buNone/>
            </a:pPr>
            <a:r>
              <a:rPr lang="en-US" sz="2400"/>
              <a:t>Evaluate the risk of being product orientated.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Challenge; find real life example of a business moving from product orientation to market orientation. </a:t>
            </a:r>
          </a:p>
          <a:p>
            <a:pPr marL="0" indent="0">
              <a:buNone/>
            </a:pPr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8B59B2-B3C5-2FC4-1241-63AB990F53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B427BA-E482-491A-32ED-B35F248CDF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6C507C3-46CB-E0D4-3BCC-526E8346C15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D3A387-0668-C48F-5F56-CAC2C983FDB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50000"/>
                    <a:lumOff val="5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351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Test yourself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400"/>
              <a:t>What is meant by the term market orientation?</a:t>
            </a:r>
          </a:p>
          <a:p>
            <a:pPr>
              <a:buFont typeface="+mj-lt"/>
              <a:buAutoNum type="arabicPeriod"/>
            </a:pPr>
            <a:r>
              <a:rPr lang="en-GB" sz="2400"/>
              <a:t>What is meant by the term product orientation?</a:t>
            </a:r>
          </a:p>
          <a:p>
            <a:pPr>
              <a:buFont typeface="+mj-lt"/>
              <a:buAutoNum type="arabicPeriod"/>
            </a:pPr>
            <a:r>
              <a:rPr lang="en-GB" sz="2400"/>
              <a:t>Distinguish between primary and secondary research.</a:t>
            </a:r>
          </a:p>
          <a:p>
            <a:pPr>
              <a:buFont typeface="+mj-lt"/>
              <a:buAutoNum type="arabicPeriod"/>
            </a:pPr>
            <a:r>
              <a:rPr lang="en-GB" sz="2400"/>
              <a:t>Distinguish between qualitative and quantitative data.</a:t>
            </a:r>
          </a:p>
          <a:p>
            <a:pPr>
              <a:buFont typeface="+mj-lt"/>
              <a:buAutoNum type="arabicPeriod"/>
            </a:pPr>
            <a:r>
              <a:rPr lang="en-GB" sz="2400"/>
              <a:t>What is meant by the term quota sampling?</a:t>
            </a:r>
          </a:p>
          <a:p>
            <a:pPr>
              <a:buFont typeface="+mj-lt"/>
              <a:buAutoNum type="arabicPeriod"/>
            </a:pPr>
            <a:r>
              <a:rPr lang="en-GB" sz="2400"/>
              <a:t>State two other sampling techniques.</a:t>
            </a:r>
          </a:p>
          <a:p>
            <a:pPr>
              <a:buFont typeface="+mj-lt"/>
              <a:buAutoNum type="arabicPeriod"/>
            </a:pPr>
            <a:r>
              <a:rPr lang="en-US" sz="2400"/>
              <a:t>Describe the advantages and disadvantages of each type of sampling. </a:t>
            </a:r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A49E1B-5CF8-7629-5F66-C3782BC69F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6090FD-20C3-F3A3-C605-260AC0813E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23F4F9C-20FA-3B38-47A6-873368E060E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0BB4D5-9D2B-2457-0229-8E79DBB7B40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50000"/>
                    <a:lumOff val="5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546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Recall 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US" sz="2400"/>
              <a:t>Analyse the difference between primary and secondary market research. </a:t>
            </a:r>
          </a:p>
          <a:p>
            <a:endParaRPr lang="en-US" sz="2400"/>
          </a:p>
          <a:p>
            <a:r>
              <a:rPr lang="en-US" sz="2400"/>
              <a:t>Evaluate how a firm can use market research to meet its business objectives. </a:t>
            </a:r>
            <a:endParaRPr lang="en-GB" sz="2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1B51DF-0EB7-CD8A-D6F6-622FDEE512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193916-187A-3379-9323-936FB6023E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96DC6BC-41D7-2921-2E32-EA7509DE349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0A4BB-A99B-AAA2-A3EF-9BFA22970B6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extLst>
      <p:ext uri="{BB962C8B-B14F-4D97-AF65-F5344CB8AC3E}">
        <p14:creationId xmlns:p14="http://schemas.microsoft.com/office/powerpoint/2010/main" val="2894592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Starter 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>
                <a:cs typeface="Calibri"/>
              </a:rPr>
              <a:t>Explain the importance of having a target market</a:t>
            </a:r>
            <a:endParaRPr lang="en-US" sz="2400"/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>
                <a:cs typeface="Calibri" panose="020F0502020204030204"/>
              </a:rPr>
              <a:t>List the features of market segmentation. </a:t>
            </a:r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>
                <a:cs typeface="Calibri" panose="020F0502020204030204"/>
              </a:rPr>
              <a:t>Explain how market segmentation can contribute sales maximization</a:t>
            </a:r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endParaRPr lang="en-GB" sz="2400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871B4B-367C-D869-9402-9EBAD0BC60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1634F1-F12F-BC9F-82DD-BD62698944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E7A2956-A3A6-9A40-3A6B-28DE31423D6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C59304-D10C-FE15-1514-2BDD33EA5EB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extLst>
      <p:ext uri="{BB962C8B-B14F-4D97-AF65-F5344CB8AC3E}">
        <p14:creationId xmlns:p14="http://schemas.microsoft.com/office/powerpoint/2010/main" val="3198205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Limitations of market research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963877"/>
            <a:ext cx="6967240" cy="5577227"/>
          </a:xfrm>
        </p:spPr>
        <p:txBody>
          <a:bodyPr anchor="ctr">
            <a:normAutofit/>
          </a:bodyPr>
          <a:lstStyle/>
          <a:p>
            <a:r>
              <a:rPr lang="en-GB" sz="2400"/>
              <a:t>Past data and trends may not be a fair indication of the future</a:t>
            </a:r>
          </a:p>
          <a:p>
            <a:r>
              <a:rPr lang="en-GB" sz="2400"/>
              <a:t>Accuracy of research findings</a:t>
            </a:r>
          </a:p>
          <a:p>
            <a:r>
              <a:rPr lang="en-GB" sz="2400"/>
              <a:t>Dependent upon ability to correctly analyse findings</a:t>
            </a:r>
          </a:p>
          <a:p>
            <a:r>
              <a:rPr lang="en-GB" sz="2400"/>
              <a:t>Financial and opportunity costs</a:t>
            </a:r>
          </a:p>
          <a:p>
            <a:r>
              <a:rPr lang="en-GB" sz="2400"/>
              <a:t>Bias:</a:t>
            </a:r>
          </a:p>
          <a:p>
            <a:pPr lvl="1"/>
            <a:r>
              <a:rPr lang="en-GB"/>
              <a:t>Questionnaire bias</a:t>
            </a:r>
          </a:p>
          <a:p>
            <a:pPr lvl="1"/>
            <a:r>
              <a:rPr lang="en-GB"/>
              <a:t>Sampling bias</a:t>
            </a:r>
          </a:p>
          <a:p>
            <a:pPr lvl="1"/>
            <a:r>
              <a:rPr lang="en-GB"/>
              <a:t>Respondent bias e.g. exaggerating or not telling truth</a:t>
            </a:r>
          </a:p>
          <a:p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466CE1-AF7F-8A14-BF5E-02E6160289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9DA8AF-B6B1-2DD7-8DAA-08B9F887C5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66D4592-EF51-E6ED-7509-B2ECE0E946F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217B2-35C6-0327-23C9-AF30A5F67E6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extLst>
      <p:ext uri="{BB962C8B-B14F-4D97-AF65-F5344CB8AC3E}">
        <p14:creationId xmlns:p14="http://schemas.microsoft.com/office/powerpoint/2010/main" val="595042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b="1" dirty="0"/>
              <a:t>Value of sampling</a:t>
            </a:r>
            <a:endParaRPr lang="en-GB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475" y="1439232"/>
            <a:ext cx="9039805" cy="5160694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GB" sz="2200" dirty="0"/>
              <a:t>Businesses cannot ask for the opinions of all potential customers and therefore try to choose a representative sample. </a:t>
            </a:r>
            <a:endParaRPr lang="en-GB" sz="2200" dirty="0">
              <a:cs typeface="Calibri"/>
            </a:endParaRPr>
          </a:p>
          <a:p>
            <a:pPr marL="0" indent="0">
              <a:buNone/>
            </a:pPr>
            <a:endParaRPr lang="en-GB" sz="2200" dirty="0">
              <a:cs typeface="Calibri"/>
            </a:endParaRPr>
          </a:p>
          <a:p>
            <a:pPr marL="0" indent="0">
              <a:buNone/>
            </a:pPr>
            <a:r>
              <a:rPr lang="en-GB" sz="2200" dirty="0"/>
              <a:t>A sample is a group of subjects that has been chosen from a larger group, the population, for investigation. </a:t>
            </a:r>
            <a:endParaRPr lang="en-GB" sz="2200" dirty="0">
              <a:cs typeface="Calibri"/>
            </a:endParaRPr>
          </a:p>
          <a:p>
            <a:pPr marL="0" indent="0">
              <a:buNone/>
            </a:pPr>
            <a:endParaRPr lang="en-GB" sz="2200" dirty="0">
              <a:cs typeface="Calibri"/>
            </a:endParaRPr>
          </a:p>
          <a:p>
            <a:pPr marL="0" indent="0">
              <a:buNone/>
            </a:pPr>
            <a:r>
              <a:rPr lang="en-GB" sz="2200" dirty="0"/>
              <a:t>The value of sampling will depend upon:</a:t>
            </a:r>
            <a:endParaRPr lang="en-GB" sz="2200" dirty="0">
              <a:cs typeface="Calibri"/>
            </a:endParaRPr>
          </a:p>
          <a:p>
            <a:pPr lvl="1"/>
            <a:r>
              <a:rPr lang="en-GB" sz="2200" dirty="0"/>
              <a:t>The sample technique used</a:t>
            </a:r>
            <a:endParaRPr lang="en-GB" sz="2200" dirty="0">
              <a:cs typeface="Calibri"/>
            </a:endParaRPr>
          </a:p>
          <a:p>
            <a:pPr lvl="1"/>
            <a:r>
              <a:rPr lang="en-GB" sz="2200" dirty="0"/>
              <a:t>How the sample was carried out</a:t>
            </a:r>
            <a:endParaRPr lang="en-GB" sz="2200" dirty="0">
              <a:cs typeface="Calibri"/>
            </a:endParaRPr>
          </a:p>
          <a:p>
            <a:pPr lvl="1"/>
            <a:r>
              <a:rPr lang="en-GB" sz="2200" dirty="0"/>
              <a:t>The size of the sample</a:t>
            </a:r>
            <a:endParaRPr lang="en-GB" sz="2200" dirty="0">
              <a:cs typeface="Calibri"/>
            </a:endParaRPr>
          </a:p>
          <a:p>
            <a:pPr marL="0" indent="0">
              <a:buNone/>
            </a:pPr>
            <a:r>
              <a:rPr lang="en-GB" sz="2200" dirty="0"/>
              <a:t>The size of a sample will depend upon a number of factors including:</a:t>
            </a:r>
            <a:endParaRPr lang="en-GB" sz="2200" dirty="0">
              <a:cs typeface="Calibri"/>
            </a:endParaRPr>
          </a:p>
          <a:p>
            <a:pPr lvl="1"/>
            <a:r>
              <a:rPr lang="en-GB" sz="2200" dirty="0"/>
              <a:t>The budget available</a:t>
            </a:r>
            <a:endParaRPr lang="en-GB" sz="2200" dirty="0">
              <a:cs typeface="Calibri"/>
            </a:endParaRPr>
          </a:p>
          <a:p>
            <a:pPr lvl="1"/>
            <a:r>
              <a:rPr lang="en-GB" sz="2200" dirty="0"/>
              <a:t>The importance of accuracy</a:t>
            </a:r>
            <a:endParaRPr lang="en-GB" sz="2200" dirty="0">
              <a:cs typeface="Calibri"/>
            </a:endParaRPr>
          </a:p>
          <a:p>
            <a:pPr lvl="1"/>
            <a:r>
              <a:rPr lang="en-GB" sz="2200" dirty="0"/>
              <a:t>Degree of confidence in results</a:t>
            </a:r>
            <a:endParaRPr lang="en-GB" sz="2200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DF044C-6B94-6045-00FB-28361DCE5C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4F574D-DED7-E510-91C8-5DE96F02DD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8D873E5-E574-A0BF-399F-E8D39080003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C54BB7-4522-D805-5186-E603C6E680D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extLst>
      <p:ext uri="{BB962C8B-B14F-4D97-AF65-F5344CB8AC3E}">
        <p14:creationId xmlns:p14="http://schemas.microsoft.com/office/powerpoint/2010/main" val="3659185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b="1" dirty="0"/>
              <a:t>Types of sampling techniques</a:t>
            </a:r>
            <a:endParaRPr lang="en-GB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2000"/>
              <a:t>Random</a:t>
            </a:r>
          </a:p>
          <a:p>
            <a:pPr lvl="1"/>
            <a:r>
              <a:rPr lang="en-GB" sz="2000"/>
              <a:t>a sample is selected for study from a population where each individual is chosen entirely by chance and has an equal chance of being selected</a:t>
            </a:r>
          </a:p>
          <a:p>
            <a:pPr lvl="1"/>
            <a:endParaRPr lang="en-GB" sz="2000"/>
          </a:p>
          <a:p>
            <a:pPr marL="0" indent="0">
              <a:buNone/>
            </a:pPr>
            <a:r>
              <a:rPr lang="en-GB" sz="2000"/>
              <a:t>Quota</a:t>
            </a:r>
          </a:p>
          <a:p>
            <a:pPr lvl="1"/>
            <a:r>
              <a:rPr lang="en-GB" sz="2000"/>
              <a:t>The population is first segmented into subgroups before a judgement is made in selecting respondents that are representative of that subgroup</a:t>
            </a:r>
          </a:p>
          <a:p>
            <a:pPr lvl="2"/>
            <a:r>
              <a:rPr lang="en-GB"/>
              <a:t>e.g.  within a sub group of women 60% may be aged 20-40, 20% 41-60 and 20% 61+, the sample should represent this</a:t>
            </a:r>
          </a:p>
          <a:p>
            <a:pPr lvl="1"/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7E90E0-848D-ED66-8AFA-F55A388509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F3CA25-65C1-5946-5731-35E78B0DB2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0C2C933-7219-626C-868B-2D660432C3B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7F4206-8C71-C096-ABE7-2BA8B073A36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extLst>
      <p:ext uri="{BB962C8B-B14F-4D97-AF65-F5344CB8AC3E}">
        <p14:creationId xmlns:p14="http://schemas.microsoft.com/office/powerpoint/2010/main" val="1317801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br>
              <a:rPr lang="en-GB" sz="4100" b="1"/>
            </a:br>
            <a:r>
              <a:rPr lang="en-GB" sz="4100" b="1"/>
              <a:t>	Types of sampling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2400" dirty="0"/>
              <a:t>Stratified</a:t>
            </a:r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population is first segmented into subgroups before respondents are randomly selected from within that subgroup</a:t>
            </a:r>
            <a:endParaRPr lang="en-GB" dirty="0">
              <a:cs typeface="Calibri" panose="020F0502020204030204"/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e.g. within a subgroup of 16-18 year olds any member of the population has an equal chance of being selected</a:t>
            </a:r>
            <a:endParaRPr lang="en-GB">
              <a:cs typeface="Calibri"/>
            </a:endParaRPr>
          </a:p>
          <a:p>
            <a:endParaRPr lang="en-GB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4373A3-8CC7-9AD1-2A1B-C481E46281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57E968-B2C7-BBED-84F3-7DC3CC89E1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A6666DF-0004-8BED-CD54-CD239A31AAE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FC119E-E796-EA50-D10F-3875FB99D6A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extLst>
      <p:ext uri="{BB962C8B-B14F-4D97-AF65-F5344CB8AC3E}">
        <p14:creationId xmlns:p14="http://schemas.microsoft.com/office/powerpoint/2010/main" val="129218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672" y="260478"/>
            <a:ext cx="4399106" cy="8511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Product orientation </a:t>
            </a:r>
            <a:endParaRPr lang="en-GB" b="1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EEE8F11-3582-44B7-9869-F2D26D7DD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141F1CC-6A53-4BCF-9127-AABB52E24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842188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20C2C41-D9A8-45BE-9E21-91268EC18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07251"/>
            <a:ext cx="3155071" cy="2850749"/>
          </a:xfrm>
          <a:custGeom>
            <a:avLst/>
            <a:gdLst>
              <a:gd name="connsiteX0" fmla="*/ 1358746 w 3155071"/>
              <a:gd name="connsiteY0" fmla="*/ 0 h 2850749"/>
              <a:gd name="connsiteX1" fmla="*/ 3155071 w 3155071"/>
              <a:gd name="connsiteY1" fmla="*/ 1796325 h 2850749"/>
              <a:gd name="connsiteX2" fmla="*/ 2848287 w 3155071"/>
              <a:gd name="connsiteY2" fmla="*/ 2800668 h 2850749"/>
              <a:gd name="connsiteX3" fmla="*/ 2810837 w 3155071"/>
              <a:gd name="connsiteY3" fmla="*/ 2850749 h 2850749"/>
              <a:gd name="connsiteX4" fmla="*/ 0 w 3155071"/>
              <a:gd name="connsiteY4" fmla="*/ 2850749 h 2850749"/>
              <a:gd name="connsiteX5" fmla="*/ 0 w 3155071"/>
              <a:gd name="connsiteY5" fmla="*/ 623564 h 2850749"/>
              <a:gd name="connsiteX6" fmla="*/ 88552 w 3155071"/>
              <a:gd name="connsiteY6" fmla="*/ 526132 h 2850749"/>
              <a:gd name="connsiteX7" fmla="*/ 1358746 w 3155071"/>
              <a:gd name="connsiteY7" fmla="*/ 0 h 28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61B2B49-7142-4CA8-A929-4671548E6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6095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38B1FC8-38BF-4066-8F4A-12EEC1C1A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1748" y="2662321"/>
            <a:ext cx="2788920" cy="27889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78B4B56-5CC4-4608-A9A9-996108D35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67973" cy="3383280"/>
          </a:xfrm>
          <a:custGeom>
            <a:avLst/>
            <a:gdLst>
              <a:gd name="connsiteX0" fmla="*/ 0 w 3967973"/>
              <a:gd name="connsiteY0" fmla="*/ 0 h 3383280"/>
              <a:gd name="connsiteX1" fmla="*/ 3605273 w 3967973"/>
              <a:gd name="connsiteY1" fmla="*/ 0 h 3383280"/>
              <a:gd name="connsiteX2" fmla="*/ 3704836 w 3967973"/>
              <a:gd name="connsiteY2" fmla="*/ 163887 h 3383280"/>
              <a:gd name="connsiteX3" fmla="*/ 3967973 w 3967973"/>
              <a:gd name="connsiteY3" fmla="*/ 1203093 h 3383280"/>
              <a:gd name="connsiteX4" fmla="*/ 1787786 w 3967973"/>
              <a:gd name="connsiteY4" fmla="*/ 3383280 h 3383280"/>
              <a:gd name="connsiteX5" fmla="*/ 105448 w 3967973"/>
              <a:gd name="connsiteY5" fmla="*/ 2589894 h 3383280"/>
              <a:gd name="connsiteX6" fmla="*/ 0 w 3967973"/>
              <a:gd name="connsiteY6" fmla="*/ 2448881 h 338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578109"/>
            <a:ext cx="3112094" cy="16363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4744106"/>
            <a:ext cx="2346459" cy="17508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390" y="3366657"/>
            <a:ext cx="1858273" cy="13919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7495" y="1304850"/>
            <a:ext cx="4770525" cy="5295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600" dirty="0"/>
              <a:t>When a business takes a product orientation approach, it focuses on its product or service’s quality and performance. </a:t>
            </a:r>
            <a:endParaRPr lang="en-US" sz="2600" dirty="0">
              <a:cs typeface="Calibri"/>
            </a:endParaRPr>
          </a:p>
          <a:p>
            <a:endParaRPr lang="en-US" sz="2600" dirty="0">
              <a:cs typeface="Calibri"/>
            </a:endParaRPr>
          </a:p>
          <a:p>
            <a:pPr marL="0" indent="0">
              <a:buNone/>
            </a:pPr>
            <a:r>
              <a:rPr lang="en-US" sz="2600" dirty="0"/>
              <a:t>When businesses take this approach, their goals are product innovation and improvement. They might create high-quality new products to solve existing customer problems, or regularly survey customers to identify improvement areas. </a:t>
            </a:r>
            <a:endParaRPr lang="en-US" sz="2600" dirty="0">
              <a:cs typeface="Calibri"/>
            </a:endParaRPr>
          </a:p>
          <a:p>
            <a:endParaRPr lang="en-US" sz="1800"/>
          </a:p>
          <a:p>
            <a:endParaRPr lang="en-US" sz="1800"/>
          </a:p>
          <a:p>
            <a:endParaRPr lang="en-GB" sz="18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A2E483-BD21-75F4-119F-68FD6E6992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C51D20-0E9F-EBDD-7DE4-7AC68AFA3E2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1BE3EBEC-5FC2-EC06-6375-1A5399519BC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9982B1-6DD9-2B1D-14F1-9505C0720D7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gg sans"/>
              </a:rPr>
              <a:t>© 2025 Exams Papers Practice. All Rights Reserved</a:t>
            </a:r>
            <a:endParaRPr lang="en-PH" sz="900" dirty="0"/>
          </a:p>
        </p:txBody>
      </p:sp>
    </p:spTree>
    <p:extLst>
      <p:ext uri="{BB962C8B-B14F-4D97-AF65-F5344CB8AC3E}">
        <p14:creationId xmlns:p14="http://schemas.microsoft.com/office/powerpoint/2010/main" val="4055171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55" y="260478"/>
            <a:ext cx="5712824" cy="67858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Market orientation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223" y="1175454"/>
            <a:ext cx="4989629" cy="543892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/>
              <a:t>This approach </a:t>
            </a:r>
            <a:r>
              <a:rPr lang="en-US" sz="2200" dirty="0" err="1"/>
              <a:t>prioritises</a:t>
            </a:r>
            <a:r>
              <a:rPr lang="en-US" sz="2200" dirty="0"/>
              <a:t> identifying consumers’ needs and delivering products and services to satisfy them. </a:t>
            </a:r>
            <a:endParaRPr lang="en-US" sz="2200" dirty="0">
              <a:cs typeface="Calibri"/>
            </a:endParaRPr>
          </a:p>
          <a:p>
            <a:endParaRPr lang="en-US" sz="2200" dirty="0">
              <a:cs typeface="Calibri"/>
            </a:endParaRPr>
          </a:p>
          <a:p>
            <a:pPr marL="0" indent="0">
              <a:buNone/>
            </a:pPr>
            <a:r>
              <a:rPr lang="en-US" sz="2200" dirty="0"/>
              <a:t>The primary focus of sales orientation is on pleasing existing customers and generating sales, and a marketing orientation aims to promote products to attract new customers. </a:t>
            </a:r>
            <a:endParaRPr lang="en-US" sz="2200" dirty="0">
              <a:cs typeface="Calibri"/>
            </a:endParaRPr>
          </a:p>
          <a:p>
            <a:pPr marL="0" indent="0">
              <a:buNone/>
            </a:pPr>
            <a:endParaRPr lang="en-US" sz="2200" dirty="0">
              <a:cs typeface="Calibri"/>
            </a:endParaRPr>
          </a:p>
          <a:p>
            <a:pPr marL="0" indent="0">
              <a:buNone/>
            </a:pPr>
            <a:r>
              <a:rPr lang="en-US" sz="2200" dirty="0"/>
              <a:t>A market-oriented business is outward-looking. It focuses on fulfilling its target markets’ wants and needs to achieve success. </a:t>
            </a:r>
            <a:endParaRPr lang="en-GB" sz="15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-2" b="-2"/>
          <a:stretch/>
        </p:blipFill>
        <p:spPr>
          <a:xfrm>
            <a:off x="5969353" y="2815228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22999" b="2"/>
          <a:stretch/>
        </p:blipFill>
        <p:spPr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2897" r="3" b="12337"/>
          <a:stretch/>
        </p:blipFill>
        <p:spPr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79C5DD-3718-10A6-5112-55F043EF7E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278135-FEC8-CDDF-42D5-EEABF8907DA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1B9D9F4A-5139-C3D5-E9C9-F6DBB6D0790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C5CB29-A96F-20D5-4319-C130F42FA72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50000"/>
                    <a:lumOff val="50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27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1" ma:contentTypeDescription="Create a new document." ma:contentTypeScope="" ma:versionID="86afc0c9ebd21ceb7cef3015db6e98f1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1e1ab0ff353bb9e35f96417d084413c8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Props1.xml><?xml version="1.0" encoding="utf-8"?>
<ds:datastoreItem xmlns:ds="http://schemas.openxmlformats.org/officeDocument/2006/customXml" ds:itemID="{12B12DDC-6B43-4646-9CAE-F66EE0F476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BAB5DE-2CDA-4B09-BC58-2E7C32E572D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ccb2ff8-a74f-4a49-8bef-71a2916a4a90"/>
    <ds:schemaRef ds:uri="45eb72ab-293d-4eb1-b1d6-6aa27e13ee5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7FF663-17B6-46EF-90A0-8217B5CAF4BE}">
  <ds:schemaRefs>
    <ds:schemaRef ds:uri="http://schemas.microsoft.com/office/2006/metadata/properties"/>
    <ds:schemaRef ds:uri="http://www.w3.org/2000/xmlns/"/>
    <ds:schemaRef ds:uri="bccb2ff8-a74f-4a49-8bef-71a2916a4a90"/>
    <ds:schemaRef ds:uri="http://schemas.microsoft.com/office/infopath/2007/PartnerControls"/>
    <ds:schemaRef ds:uri="45eb72ab-293d-4eb1-b1d6-6aa27e13ee50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5698</TotalTime>
  <Words>843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gg sans</vt:lpstr>
      <vt:lpstr>Times New Roman</vt:lpstr>
      <vt:lpstr>Trebuchet MS</vt:lpstr>
      <vt:lpstr>Tw Cen MT</vt:lpstr>
      <vt:lpstr>Office Theme</vt:lpstr>
      <vt:lpstr>Custom Design</vt:lpstr>
      <vt:lpstr>1.3.5 Understanding the customer</vt:lpstr>
      <vt:lpstr>Recall </vt:lpstr>
      <vt:lpstr>Starter </vt:lpstr>
      <vt:lpstr>Limitations of market research</vt:lpstr>
      <vt:lpstr>Value of sampling</vt:lpstr>
      <vt:lpstr>Types of sampling techniques</vt:lpstr>
      <vt:lpstr>  Types of sampling techniques</vt:lpstr>
      <vt:lpstr>Product orientation </vt:lpstr>
      <vt:lpstr>Market orientation </vt:lpstr>
      <vt:lpstr>Product or market orientation </vt:lpstr>
      <vt:lpstr>Test yourself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101</cp:revision>
  <dcterms:created xsi:type="dcterms:W3CDTF">2019-07-31T17:05:48Z</dcterms:created>
  <dcterms:modified xsi:type="dcterms:W3CDTF">2025-03-17T10:58:36Z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