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86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30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575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617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3A1323-8D79-1946-B0D7-40001CF92E9D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3/17/2025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00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28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29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8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35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61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55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13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13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46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ED2895B-C79F-4775-994F-1C4D2A4AF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6613" y="555625"/>
            <a:ext cx="5184775" cy="5567363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small" spc="20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Theme 1: Markets, consumers and firms</a:t>
            </a:r>
            <a:endParaRPr kumimoji="0" lang="en-GB" sz="2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86209" y="4072042"/>
            <a:ext cx="4961615" cy="205383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Primary and secondary market research data (quantitative and qualitative) used to quantify likely demand and gain insight into consumer behaviour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86209" y="585216"/>
            <a:ext cx="4961615" cy="33151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1.3.5 Understanding the customer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A19A56-255E-DDA2-52A4-7E187F3732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46A4CA-0752-7E32-B91C-055D580B8A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266AC73-C3DF-A778-5505-E05A001A522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28C0FA-7A3D-DBD2-65FE-14733F629AA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9794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0C29BB-55D0-C093-7C20-4CBE49210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Census data 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9C2B-19B0-A996-2359-42B0473F7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640987" cy="48253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cs typeface="Calibri"/>
              </a:rPr>
              <a:t>Explain the purpose of collecting this information </a:t>
            </a:r>
          </a:p>
          <a:p>
            <a:endParaRPr lang="en-US" sz="3000" dirty="0">
              <a:cs typeface="Calibri"/>
            </a:endParaRPr>
          </a:p>
          <a:p>
            <a:r>
              <a:rPr lang="en-US" sz="3000" dirty="0">
                <a:cs typeface="Calibri"/>
              </a:rPr>
              <a:t>How do the government and external agencies use this information </a:t>
            </a:r>
          </a:p>
          <a:p>
            <a:endParaRPr lang="en-US" sz="3000" dirty="0">
              <a:cs typeface="Calibri"/>
            </a:endParaRPr>
          </a:p>
          <a:p>
            <a:r>
              <a:rPr lang="en-US" sz="3000" dirty="0">
                <a:cs typeface="Calibri"/>
              </a:rPr>
              <a:t>How can this data be used to help support the economy. 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5" descr="What Are The Uses Of Population Statistics? - WorldAtlas.com">
            <a:extLst>
              <a:ext uri="{FF2B5EF4-FFF2-40B4-BE49-F238E27FC236}">
                <a16:creationId xmlns:a16="http://schemas.microsoft.com/office/drawing/2014/main" id="{9DB62009-D915-2FD7-D429-991B8E202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289" y="1782981"/>
            <a:ext cx="6231274" cy="436189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AE081B35-AF1D-79F1-4E8C-93459D9268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90DFC6-F41B-AF59-CF52-DE80788447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0A6B219-7CC1-DB9E-E351-AF1901EFA11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2ED2B1-6440-09B2-762D-3398DD7DCEB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58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532992" y="1825625"/>
            <a:ext cx="882080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Explain the purpose of market research.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Evaluate how market research can contribute to the success of a firm.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Identify the types of data which can </a:t>
            </a:r>
            <a:r>
              <a:rPr lang="en-US"/>
              <a:t>be collected.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900518" y="215153"/>
            <a:ext cx="9592235" cy="12371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/>
              <a:t>Check my learning </a:t>
            </a:r>
            <a:endParaRPr lang="en-GB" sz="4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FF24E5-A22F-276B-B685-DDE392D291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6FD4BF-D25E-4E69-3EA0-E667D5B94D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A8E2A8E-7972-A666-1CED-0C56F9F60C3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822CB-A51C-B214-11C8-683025CB53C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0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99137" y="1652588"/>
            <a:ext cx="7953742" cy="331129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dirty="0"/>
              <a:t>Define the following terms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2600" dirty="0"/>
              <a:t>Explain why the price mechanism tends to lead to firms reallocating resources to markets with potential growth</a:t>
            </a:r>
          </a:p>
          <a:p>
            <a:pPr>
              <a:buFontTx/>
              <a:buChar char="-"/>
            </a:pP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99138" y="327025"/>
            <a:ext cx="10292862" cy="1325563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b="1" dirty="0"/>
              <a:t>Recall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803483-B8BB-4C49-94BA-1B405309A9AE}"/>
              </a:ext>
            </a:extLst>
          </p:cNvPr>
          <p:cNvSpPr/>
          <p:nvPr/>
        </p:nvSpPr>
        <p:spPr>
          <a:xfrm>
            <a:off x="1899137" y="4963888"/>
            <a:ext cx="9530863" cy="15806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99137" y="2200441"/>
          <a:ext cx="9758456" cy="15554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28753">
                  <a:extLst>
                    <a:ext uri="{9D8B030D-6E8A-4147-A177-3AD203B41FA5}">
                      <a16:colId xmlns:a16="http://schemas.microsoft.com/office/drawing/2014/main" val="2256421874"/>
                    </a:ext>
                  </a:extLst>
                </a:gridCol>
                <a:gridCol w="7129703">
                  <a:extLst>
                    <a:ext uri="{9D8B030D-6E8A-4147-A177-3AD203B41FA5}">
                      <a16:colId xmlns:a16="http://schemas.microsoft.com/office/drawing/2014/main" val="1046687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Price Mechanism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4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Rationing Funding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13151"/>
                  </a:ext>
                </a:extLst>
              </a:tr>
              <a:tr h="442900">
                <a:tc>
                  <a:txBody>
                    <a:bodyPr/>
                    <a:lstStyle/>
                    <a:p>
                      <a:r>
                        <a:rPr lang="en-GB" b="1" dirty="0"/>
                        <a:t>Incentives Function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427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Signalling Function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60481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FBA32A2-C27C-1C02-966F-2F661CF791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8EC050-1F91-8BD3-22E5-9EF07387F3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E1E60CB-E760-803D-5E00-1E8F638DF8D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AD24E3-737F-1293-3C2F-E88F1ACB5316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985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 b="1">
                <a:solidFill>
                  <a:srgbClr val="FFFFFF"/>
                </a:solidFill>
              </a:rPr>
              <a:t>Learning aims </a:t>
            </a:r>
            <a:endParaRPr lang="en-GB" sz="5600" b="1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3000" dirty="0">
                <a:solidFill>
                  <a:schemeClr val="tx1">
                    <a:alpha val="80000"/>
                  </a:schemeClr>
                </a:solidFill>
              </a:rPr>
              <a:t>Identify the importance of market research </a:t>
            </a:r>
            <a:endParaRPr lang="en-US" sz="30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endParaRPr lang="en-US" sz="30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r>
              <a:rPr lang="en-US" sz="3000" dirty="0">
                <a:solidFill>
                  <a:schemeClr val="tx1">
                    <a:alpha val="80000"/>
                  </a:schemeClr>
                </a:solidFill>
              </a:rPr>
              <a:t>List the features of the types of market research </a:t>
            </a:r>
            <a:endParaRPr lang="en-US" sz="30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endParaRPr lang="en-US" sz="30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r>
              <a:rPr lang="en-US" sz="3000" dirty="0">
                <a:solidFill>
                  <a:schemeClr val="tx1">
                    <a:alpha val="80000"/>
                  </a:schemeClr>
                </a:solidFill>
              </a:rPr>
              <a:t>Evaluate how market research can influence business decision making </a:t>
            </a:r>
            <a:endParaRPr lang="en-US" sz="30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endParaRPr lang="en-GB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64CC4EA-C617-A6A7-2F45-61EA4C17ED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C00E1A-88C0-46B9-1AB2-E18D416065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E521C47-1F13-E01D-DD0A-501D37FF05C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F0184D-BDC3-1D70-47B1-4D6FC9CCD44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600" b="1">
                <a:solidFill>
                  <a:srgbClr val="FFFFFF"/>
                </a:solidFill>
              </a:rPr>
              <a:t>Market research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177" y="144588"/>
            <a:ext cx="5936172" cy="649930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200" dirty="0">
                <a:solidFill>
                  <a:schemeClr val="tx1">
                    <a:alpha val="80000"/>
                  </a:schemeClr>
                </a:solidFill>
              </a:rPr>
              <a:t>Market research is the collection and analysis of data and information to inform a business about its market</a:t>
            </a:r>
            <a:endParaRPr lang="en-GB" sz="22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GB" sz="22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GB" sz="2200" dirty="0">
                <a:solidFill>
                  <a:schemeClr val="tx1">
                    <a:alpha val="80000"/>
                  </a:schemeClr>
                </a:solidFill>
              </a:rPr>
              <a:t>Data collected and analysed is used to:</a:t>
            </a:r>
            <a:endParaRPr lang="en-GB" sz="22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pPr lvl="1"/>
            <a:r>
              <a:rPr lang="en-GB" sz="2200" dirty="0">
                <a:solidFill>
                  <a:schemeClr val="tx1">
                    <a:alpha val="80000"/>
                  </a:schemeClr>
                </a:solidFill>
              </a:rPr>
              <a:t>identify and anticipate customer needs and wants</a:t>
            </a:r>
            <a:endParaRPr lang="en-GB" sz="22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pPr lvl="1"/>
            <a:r>
              <a:rPr lang="en-GB" sz="2200" dirty="0">
                <a:solidFill>
                  <a:schemeClr val="tx1">
                    <a:alpha val="80000"/>
                  </a:schemeClr>
                </a:solidFill>
              </a:rPr>
              <a:t>quantify likely demand</a:t>
            </a:r>
            <a:endParaRPr lang="en-GB" sz="22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pPr lvl="1"/>
            <a:r>
              <a:rPr lang="en-GB" sz="2200" dirty="0">
                <a:solidFill>
                  <a:schemeClr val="tx1">
                    <a:alpha val="80000"/>
                  </a:schemeClr>
                </a:solidFill>
              </a:rPr>
              <a:t>gain insight into consumer behaviour</a:t>
            </a:r>
            <a:endParaRPr lang="en-GB" sz="22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pPr lvl="1"/>
            <a:endParaRPr lang="en-GB" sz="22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GB" sz="2200" dirty="0">
                <a:solidFill>
                  <a:schemeClr val="tx1">
                    <a:alpha val="80000"/>
                  </a:schemeClr>
                </a:solidFill>
              </a:rPr>
              <a:t>Primary market research (field research) involves the collection of first hand data that did not exist before and therefore it is original data</a:t>
            </a:r>
            <a:endParaRPr lang="en-GB" sz="22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GB" sz="2200" dirty="0">
                <a:solidFill>
                  <a:schemeClr val="tx1">
                    <a:alpha val="80000"/>
                  </a:schemeClr>
                </a:solidFill>
              </a:rPr>
              <a:t>Secondary market research (desk research) is research that has already been undertaken by another organisation and therefore already exists</a:t>
            </a:r>
            <a:endParaRPr lang="en-GB" sz="2200" dirty="0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AA157B2-AE91-9A16-C825-A06912CDBA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0699CB-2C74-B50F-4E6F-09ABD41A8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0A18B5E-F252-855D-65CA-04B430B2F83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2C5023-2AEF-5612-0E71-063D49C4FDB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0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94" y="-27264"/>
            <a:ext cx="10866404" cy="1444902"/>
          </a:xfrm>
        </p:spPr>
        <p:txBody>
          <a:bodyPr/>
          <a:lstStyle/>
          <a:p>
            <a:r>
              <a:rPr lang="en-GB" b="1" dirty="0"/>
              <a:t>Primary 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066" y="1417638"/>
            <a:ext cx="5519852" cy="5144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/>
              <a:t>Examples of primary market research include:</a:t>
            </a:r>
          </a:p>
          <a:p>
            <a:pPr marL="0" indent="0">
              <a:buNone/>
            </a:pPr>
            <a:endParaRPr lang="en-GB" sz="2200" dirty="0"/>
          </a:p>
          <a:p>
            <a:pPr lvl="1"/>
            <a:r>
              <a:rPr lang="en-GB" sz="2200" dirty="0"/>
              <a:t>Surveys and questionnaire</a:t>
            </a:r>
          </a:p>
          <a:p>
            <a:pPr lvl="1"/>
            <a:r>
              <a:rPr lang="en-GB" sz="2200" dirty="0"/>
              <a:t>Postal</a:t>
            </a:r>
          </a:p>
          <a:p>
            <a:pPr lvl="1"/>
            <a:r>
              <a:rPr lang="en-GB" sz="2200" dirty="0"/>
              <a:t>Telephone</a:t>
            </a:r>
          </a:p>
          <a:p>
            <a:pPr lvl="1"/>
            <a:r>
              <a:rPr lang="en-GB" sz="2200" dirty="0"/>
              <a:t>Face–to-face</a:t>
            </a:r>
          </a:p>
          <a:p>
            <a:pPr lvl="1"/>
            <a:r>
              <a:rPr lang="en-GB" sz="2200" dirty="0"/>
              <a:t>On-line</a:t>
            </a:r>
          </a:p>
          <a:p>
            <a:pPr lvl="1"/>
            <a:r>
              <a:rPr lang="en-GB" sz="2200" dirty="0"/>
              <a:t>In depth interviews</a:t>
            </a:r>
          </a:p>
          <a:p>
            <a:pPr lvl="1"/>
            <a:r>
              <a:rPr lang="en-GB" sz="2200" dirty="0"/>
              <a:t>Focus groups</a:t>
            </a:r>
          </a:p>
          <a:p>
            <a:pPr lvl="1"/>
            <a:r>
              <a:rPr lang="en-GB" sz="2200" dirty="0"/>
              <a:t>Observations</a:t>
            </a:r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6687671" y="1417638"/>
            <a:ext cx="4984376" cy="514452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List the benefits of collecting primary research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Evaluate how this information could be helpful to a firm, provide a real life example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List the drawbacks of collecting primary data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Evaluate how this data could be unhelpful to a firm, explain with an example.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7AFC80-E9C0-410B-B5F4-0AA0ABE1D1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331CD4-2F67-888F-C8D6-77251DB75E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4EF6AE3-EF69-23B5-13F0-FCAF21A1DEC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B5E848-2165-96B5-D932-3B91D0D4EB3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25" y="346547"/>
            <a:ext cx="11139573" cy="1071091"/>
          </a:xfrm>
        </p:spPr>
        <p:txBody>
          <a:bodyPr/>
          <a:lstStyle/>
          <a:p>
            <a:r>
              <a:rPr lang="en-GB" b="1" dirty="0"/>
              <a:t>Secondary 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12" y="1417638"/>
            <a:ext cx="7915289" cy="53260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Examples of secondary market research include:</a:t>
            </a:r>
          </a:p>
          <a:p>
            <a:pPr lvl="1"/>
            <a:r>
              <a:rPr lang="en-GB" dirty="0"/>
              <a:t>National and Local Government  e.g. Office for National Statistics</a:t>
            </a:r>
          </a:p>
          <a:p>
            <a:pPr lvl="1"/>
            <a:r>
              <a:rPr lang="en-GB" dirty="0"/>
              <a:t>Market Research organisations e.g. MORI, MINTEL</a:t>
            </a:r>
          </a:p>
          <a:p>
            <a:pPr lvl="1"/>
            <a:r>
              <a:rPr lang="en-GB" dirty="0"/>
              <a:t>Professional bodies e.g. ACCA</a:t>
            </a:r>
          </a:p>
          <a:p>
            <a:pPr lvl="1"/>
            <a:r>
              <a:rPr lang="en-GB" dirty="0"/>
              <a:t>Trade unions and Confederation of British Industry (CBI)</a:t>
            </a:r>
          </a:p>
          <a:p>
            <a:pPr lvl="1"/>
            <a:r>
              <a:rPr lang="en-GB" dirty="0"/>
              <a:t>International bodies e.g. EU, OECD</a:t>
            </a:r>
          </a:p>
          <a:p>
            <a:pPr lvl="1"/>
            <a:r>
              <a:rPr lang="en-GB" dirty="0"/>
              <a:t>Academic organisations e.g. universities</a:t>
            </a:r>
          </a:p>
          <a:p>
            <a:pPr lvl="1"/>
            <a:r>
              <a:rPr lang="en-GB" dirty="0"/>
              <a:t>Newspapers and magazines</a:t>
            </a:r>
          </a:p>
          <a:p>
            <a:pPr lvl="1"/>
            <a:r>
              <a:rPr lang="en-GB" dirty="0"/>
              <a:t>The Internet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1" y="640140"/>
            <a:ext cx="3152397" cy="618630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List the benefits of collecting primary research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Evaluate how this information could be helpful to a firm, provide a real life example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List the drawbacks of collecting primary data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Evaluate how this data could be unhelpful to a firm, explain with an example.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D5CCD4-986E-DCF4-2954-4A01C9AD19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6713B7-E35B-1AA4-4A85-6B2B049820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180DB90-0043-7059-8C68-DE695BB42B2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AEBB6E-4BD6-BD6A-0E7B-2CC83E393A4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93775" y="478232"/>
            <a:ext cx="5809306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47446" y="1053711"/>
            <a:ext cx="4933490" cy="1424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Qualitative and quantitative data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9782" y="2639023"/>
            <a:ext cx="4800600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47447" y="2799889"/>
            <a:ext cx="4933490" cy="29875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Qualitative research is the gathering of non-statistical information that gives a company in depth insight into the reasons for human behaviour</a:t>
            </a:r>
          </a:p>
          <a:p>
            <a:endParaRPr lang="en-US" sz="2000">
              <a:solidFill>
                <a:srgbClr val="FFFFFF"/>
              </a:solidFill>
            </a:endParaRPr>
          </a:p>
          <a:p>
            <a:r>
              <a:rPr lang="en-US" sz="2000">
                <a:solidFill>
                  <a:srgbClr val="FFFFFF"/>
                </a:solidFill>
              </a:rPr>
              <a:t>Quantitative research is the gathering of statistical data to inform the company about people’s behaviour but does not identify the reasons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3289"/>
          <a:stretch/>
        </p:blipFill>
        <p:spPr>
          <a:xfrm>
            <a:off x="6835674" y="909802"/>
            <a:ext cx="4855464" cy="184714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85"/>
          <a:stretch/>
        </p:blipFill>
        <p:spPr bwMode="auto">
          <a:xfrm>
            <a:off x="6835673" y="3854555"/>
            <a:ext cx="4855464" cy="239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020AC6-C54E-8D12-5185-95928B0CED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CDC0EE-9006-C223-1FE6-3CA8A2027D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743" y="102435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FA6CE314-13DA-0E25-9A7B-83DA9C1BA6E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5014D2-1CC2-8710-8CBB-3B7A0AEE634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093" y="180741"/>
            <a:ext cx="8726214" cy="1325563"/>
          </a:xfrm>
        </p:spPr>
        <p:txBody>
          <a:bodyPr/>
          <a:lstStyle/>
          <a:p>
            <a:r>
              <a:rPr lang="en-GB" b="1" dirty="0"/>
              <a:t>In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394" y="1377012"/>
            <a:ext cx="4896507" cy="2064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/>
              <a:t>How can each type of research data be used by businesses, for example can primary quantitative data from a questionnaire identify and anticipate needs and wants?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902823" y="180742"/>
          <a:ext cx="5073588" cy="6384866"/>
        </p:xfrm>
        <a:graphic>
          <a:graphicData uri="http://schemas.openxmlformats.org/drawingml/2006/table">
            <a:tbl>
              <a:tblPr firstRow="1" bandRow="1"/>
              <a:tblGrid>
                <a:gridCol w="1691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1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64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Primary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Secondary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421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Quantitative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21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Qualitative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09502" y="3317280"/>
            <a:ext cx="5074024" cy="32093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and anticipate customer needs and wants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Quantify likely demand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Gain insight into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ADBA47-DC14-31B5-9AA1-F314A812B4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A13B6D-09BC-3C0F-DD46-A0B4C19954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5786CEA-D240-0AF4-3D6A-4CF5C2D48F85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BB25EA-42C2-B471-8704-6FC2F7B7E0E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05900" y="77577"/>
            <a:ext cx="8682548" cy="67719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2021" y="203758"/>
            <a:ext cx="3236766" cy="6654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data shows the growth or decline of sports over a five year period. Examine the secondary data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Explain the key findings </a:t>
            </a: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Explore how this relates </a:t>
            </a:r>
            <a:r>
              <a:rPr lang="en-US">
                <a:solidFill>
                  <a:schemeClr val="tx1"/>
                </a:solidFill>
              </a:rPr>
              <a:t>to demand 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576431-D5B2-9E5B-F596-8941EAD5F7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15D582-C2B5-E692-B077-3DB916D16D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79D249D-1B22-F415-95E8-E67BDD36ABA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C6A769-B3C0-AC75-4B25-19955A904C3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98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1" ma:contentTypeDescription="Create a new document." ma:contentTypeScope="" ma:versionID="86afc0c9ebd21ceb7cef3015db6e98f1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1e1ab0ff353bb9e35f96417d084413c8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1705F4-260C-472B-9134-B4DB7A72E229}">
  <ds:schemaRefs>
    <ds:schemaRef ds:uri="http://schemas.microsoft.com/office/2006/metadata/properties"/>
    <ds:schemaRef ds:uri="http://www.w3.org/2000/xmlns/"/>
    <ds:schemaRef ds:uri="bccb2ff8-a74f-4a49-8bef-71a2916a4a90"/>
    <ds:schemaRef ds:uri="http://schemas.microsoft.com/office/infopath/2007/PartnerControls"/>
    <ds:schemaRef ds:uri="45eb72ab-293d-4eb1-b1d6-6aa27e13ee50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C6F4184F-3E9D-4161-A46A-1A3B46F605C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ccb2ff8-a74f-4a49-8bef-71a2916a4a90"/>
    <ds:schemaRef ds:uri="45eb72ab-293d-4eb1-b1d6-6aa27e13ee5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2F68D4-A9D3-4242-90CB-F6480C3100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812</Words>
  <Application>Microsoft Office PowerPoint</Application>
  <PresentationFormat>Widescreen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gg sans</vt:lpstr>
      <vt:lpstr>Times New Roman</vt:lpstr>
      <vt:lpstr>Trebuchet MS</vt:lpstr>
      <vt:lpstr>1_Office Theme</vt:lpstr>
      <vt:lpstr>1.3.5 Understanding the customer</vt:lpstr>
      <vt:lpstr>Recall</vt:lpstr>
      <vt:lpstr>Learning aims </vt:lpstr>
      <vt:lpstr>Market research</vt:lpstr>
      <vt:lpstr>Primary market research</vt:lpstr>
      <vt:lpstr>Secondary market research</vt:lpstr>
      <vt:lpstr>Qualitative and quantitative data</vt:lpstr>
      <vt:lpstr>In pairs</vt:lpstr>
      <vt:lpstr>PowerPoint Presentation</vt:lpstr>
      <vt:lpstr>Census data </vt:lpstr>
      <vt:lpstr>PowerPoint Presentation</vt:lpstr>
    </vt:vector>
  </TitlesOfParts>
  <Company>YAVSCCM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K Smyth</dc:creator>
  <cp:lastModifiedBy>Chezka Mae Madrona</cp:lastModifiedBy>
  <cp:revision>42</cp:revision>
  <dcterms:created xsi:type="dcterms:W3CDTF">2022-02-16T16:08:43Z</dcterms:created>
  <dcterms:modified xsi:type="dcterms:W3CDTF">2025-03-17T10:56:31Z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