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20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32F35D-6C6B-48CF-9C04-9FC684A11D9A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17/03/2025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CFC3D2-4269-45B9-B33B-0A1CDC1E157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8862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5544" y="365125"/>
            <a:ext cx="8768255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5544" y="1825625"/>
            <a:ext cx="8768256" cy="43513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32F35D-6C6B-48CF-9C04-9FC684A11D9A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17/03/2025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CFC3D2-4269-45B9-B33B-0A1CDC1E157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2303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32F35D-6C6B-48CF-9C04-9FC684A11D9A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17/03/2025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CFC3D2-4269-45B9-B33B-0A1CDC1E157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65751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36176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3A1323-8D79-1946-B0D7-40001CF92E9D}" type="datetimeFigureOut"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3/17/2025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700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6285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2178" y="1709738"/>
            <a:ext cx="8625271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22178" y="4589463"/>
            <a:ext cx="862527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32F35D-6C6B-48CF-9C04-9FC684A11D9A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17/03/2025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CFC3D2-4269-45B9-B33B-0A1CDC1E157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6296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32F35D-6C6B-48CF-9C04-9FC684A11D9A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17/03/2025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CFC3D2-4269-45B9-B33B-0A1CDC1E157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6287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32F35D-6C6B-48CF-9C04-9FC684A11D9A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17/03/2025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CFC3D2-4269-45B9-B33B-0A1CDC1E157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0351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9930" y="365125"/>
            <a:ext cx="8883869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32F35D-6C6B-48CF-9C04-9FC684A11D9A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17/03/2025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CFC3D2-4269-45B9-B33B-0A1CDC1E157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7613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32F35D-6C6B-48CF-9C04-9FC684A11D9A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17/03/2025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CFC3D2-4269-45B9-B33B-0A1CDC1E157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1552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32F35D-6C6B-48CF-9C04-9FC684A11D9A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17/03/2025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CFC3D2-4269-45B9-B33B-0A1CDC1E157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5137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32F35D-6C6B-48CF-9C04-9FC684A11D9A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17/03/2025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CFC3D2-4269-45B9-B33B-0A1CDC1E157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2133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27586" y="365125"/>
            <a:ext cx="872621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7586" y="1825625"/>
            <a:ext cx="872621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32F35D-6C6B-48CF-9C04-9FC684A11D9A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17/03/2025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CFC3D2-4269-45B9-B33B-0A1CDC1E157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4467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www.exampaperspractice.co.uk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www.exampaperspractice.co.uk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www.exampaperspractice.co.uk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www.exampaperspractice.co.uk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xampaperspractice.co.uk/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exampaperspractice.co.uk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ED2895B-C79F-4775-994F-1C4D2A4AFC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836613" y="555625"/>
            <a:ext cx="5184775" cy="5567363"/>
          </a:xfrm>
          <a:prstGeom prst="rect">
            <a:avLst/>
          </a:prstGeom>
        </p:spPr>
        <p:txBody>
          <a:bodyPr wrap="square" anchor="t">
            <a:normAutofit/>
          </a:bodyPr>
          <a:lstStyle/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0" cap="small" spc="20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Theme 1: Markets, consumers and firms</a:t>
            </a:r>
            <a:endParaRPr kumimoji="0" lang="en-GB" sz="28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6386209" y="4072042"/>
            <a:ext cx="4961615" cy="205383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Primary and secondary market research data (quantitative and qualitative) used to quantify likely demand and gain insight into consumer behaviour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386209" y="585216"/>
            <a:ext cx="4961615" cy="331511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1.3.5 Understanding the customer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9A19A56-255E-DDA2-52A4-7E187F37326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D46A4CA-0752-7E32-B91C-055D580B8A7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5266AC73-C3DF-A778-5505-E05A001A522F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628C0FA-7A3D-DBD2-65FE-14733F629AA9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79794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0C29BB-55D0-C093-7C20-4CBE49210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US" sz="3600">
                <a:cs typeface="Calibri Light"/>
              </a:rPr>
              <a:t>Census data </a:t>
            </a:r>
            <a:endParaRPr lang="en-US" sz="36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99C2B-19B0-A996-2359-42B0473F7F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9" y="1782981"/>
            <a:ext cx="4640987" cy="482530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000" dirty="0">
                <a:cs typeface="Calibri"/>
              </a:rPr>
              <a:t>Explain the purpose of collecting this information </a:t>
            </a:r>
          </a:p>
          <a:p>
            <a:endParaRPr lang="en-US" sz="3000" dirty="0">
              <a:cs typeface="Calibri"/>
            </a:endParaRPr>
          </a:p>
          <a:p>
            <a:r>
              <a:rPr lang="en-US" sz="3000" dirty="0">
                <a:cs typeface="Calibri"/>
              </a:rPr>
              <a:t>How do the government and external agencies use this information </a:t>
            </a:r>
          </a:p>
          <a:p>
            <a:endParaRPr lang="en-US" sz="3000" dirty="0">
              <a:cs typeface="Calibri"/>
            </a:endParaRPr>
          </a:p>
          <a:p>
            <a:r>
              <a:rPr lang="en-US" sz="3000" dirty="0">
                <a:cs typeface="Calibri"/>
              </a:rPr>
              <a:t>How can this data be used to help support the economy. 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Picture 5" descr="What Are The Uses Of Population Statistics? - WorldAtlas.com">
            <a:extLst>
              <a:ext uri="{FF2B5EF4-FFF2-40B4-BE49-F238E27FC236}">
                <a16:creationId xmlns:a16="http://schemas.microsoft.com/office/drawing/2014/main" id="{9DB62009-D915-2FD7-D429-991B8E202F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6289" y="1782981"/>
            <a:ext cx="6231274" cy="4361892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AE081B35-AF1D-79F1-4E8C-93459D92687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190DFC6-F41B-AF59-CF52-DE80788447C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60A6B219-7CC1-DB9E-E351-AF1901EFA11B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2ED2B1-6440-09B2-762D-3398DD7DCEB4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7587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2532992" y="1825625"/>
            <a:ext cx="8820808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Explain the purpose of market research.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Evaluate how market research can contribute to the success of a firm.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Identify the types of data which can </a:t>
            </a:r>
            <a:r>
              <a:rPr lang="en-US"/>
              <a:t>be collected.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1900518" y="215153"/>
            <a:ext cx="9592235" cy="12371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800" dirty="0"/>
              <a:t>Check my learning </a:t>
            </a:r>
            <a:endParaRPr lang="en-GB" sz="48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BFF24E5-A22F-276B-B685-DDE392D291B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A6FD4BF-D25E-4E69-3EA0-E667D5B94DE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7A8E2A8E-7972-A666-1CED-0C56F9F60C36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CF822CB-A51C-B214-11C8-683025CB53CA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5506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899137" y="1652588"/>
            <a:ext cx="7953742" cy="3311298"/>
          </a:xfrm>
          <a:ln>
            <a:noFill/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600" dirty="0"/>
              <a:t>Define the following terms</a:t>
            </a:r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sz="2600" dirty="0"/>
              <a:t>Explain why the price mechanism tends to lead to firms reallocating resources to markets with potential growth</a:t>
            </a:r>
          </a:p>
          <a:p>
            <a:pPr>
              <a:buFontTx/>
              <a:buChar char="-"/>
            </a:pPr>
            <a:endParaRPr lang="en-GB" i="1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99138" y="327025"/>
            <a:ext cx="10292862" cy="1325563"/>
          </a:xfrm>
          <a:prstGeom prst="roundRect">
            <a:avLst/>
          </a:prstGeom>
          <a:ln>
            <a:noFill/>
          </a:ln>
        </p:spPr>
        <p:txBody>
          <a:bodyPr/>
          <a:lstStyle/>
          <a:p>
            <a:r>
              <a:rPr lang="en-GB" b="1" dirty="0"/>
              <a:t>Recall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3803483-B8BB-4C49-94BA-1B405309A9AE}"/>
              </a:ext>
            </a:extLst>
          </p:cNvPr>
          <p:cNvSpPr/>
          <p:nvPr/>
        </p:nvSpPr>
        <p:spPr>
          <a:xfrm>
            <a:off x="1899137" y="4963888"/>
            <a:ext cx="9530863" cy="1580604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899137" y="2200441"/>
          <a:ext cx="9758456" cy="15554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628753">
                  <a:extLst>
                    <a:ext uri="{9D8B030D-6E8A-4147-A177-3AD203B41FA5}">
                      <a16:colId xmlns:a16="http://schemas.microsoft.com/office/drawing/2014/main" val="2256421874"/>
                    </a:ext>
                  </a:extLst>
                </a:gridCol>
                <a:gridCol w="7129703">
                  <a:extLst>
                    <a:ext uri="{9D8B030D-6E8A-4147-A177-3AD203B41FA5}">
                      <a16:colId xmlns:a16="http://schemas.microsoft.com/office/drawing/2014/main" val="10466877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Price Mechanism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449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Rationing Funding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913151"/>
                  </a:ext>
                </a:extLst>
              </a:tr>
              <a:tr h="442900">
                <a:tc>
                  <a:txBody>
                    <a:bodyPr/>
                    <a:lstStyle/>
                    <a:p>
                      <a:r>
                        <a:rPr lang="en-GB" b="1" dirty="0"/>
                        <a:t>Incentives Function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3427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Signalling Function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5604818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2FBA32A2-C27C-1C02-966F-2F661CF7915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08EC050-1F91-8BD3-22E5-9EF07387F33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FE1E60CB-E760-803D-5E00-1E8F638DF8D6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2AD24E3-737F-1293-3C2F-E88F1ACB5316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89855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5072" y="1289765"/>
            <a:ext cx="3651101" cy="4270963"/>
          </a:xfrm>
        </p:spPr>
        <p:txBody>
          <a:bodyPr anchor="ctr">
            <a:normAutofit/>
          </a:bodyPr>
          <a:lstStyle/>
          <a:p>
            <a:pPr algn="ctr"/>
            <a:r>
              <a:rPr lang="en-US" sz="5600" b="1">
                <a:solidFill>
                  <a:srgbClr val="FFFFFF"/>
                </a:solidFill>
              </a:rPr>
              <a:t>Learning aims </a:t>
            </a:r>
            <a:endParaRPr lang="en-GB" sz="5600" b="1">
              <a:solidFill>
                <a:srgbClr val="FFFFFF"/>
              </a:solidFill>
            </a:endParaRP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5837949"/>
          </a:xfrm>
        </p:spPr>
        <p:txBody>
          <a:bodyPr anchor="ctr">
            <a:normAutofit/>
          </a:bodyPr>
          <a:lstStyle/>
          <a:p>
            <a:r>
              <a:rPr lang="en-US" sz="3000" dirty="0">
                <a:solidFill>
                  <a:schemeClr val="tx1">
                    <a:alpha val="80000"/>
                  </a:schemeClr>
                </a:solidFill>
              </a:rPr>
              <a:t>Identify the importance of market research </a:t>
            </a:r>
            <a:endParaRPr lang="en-US" sz="3000" dirty="0">
              <a:solidFill>
                <a:schemeClr val="tx1">
                  <a:alpha val="80000"/>
                </a:schemeClr>
              </a:solidFill>
              <a:cs typeface="Calibri"/>
            </a:endParaRPr>
          </a:p>
          <a:p>
            <a:endParaRPr lang="en-US" sz="3000" dirty="0">
              <a:solidFill>
                <a:schemeClr val="tx1">
                  <a:alpha val="80000"/>
                </a:schemeClr>
              </a:solidFill>
              <a:cs typeface="Calibri"/>
            </a:endParaRPr>
          </a:p>
          <a:p>
            <a:r>
              <a:rPr lang="en-US" sz="3000" dirty="0">
                <a:solidFill>
                  <a:schemeClr val="tx1">
                    <a:alpha val="80000"/>
                  </a:schemeClr>
                </a:solidFill>
              </a:rPr>
              <a:t>List the features of the types of market research </a:t>
            </a:r>
            <a:endParaRPr lang="en-US" sz="3000" dirty="0">
              <a:solidFill>
                <a:schemeClr val="tx1">
                  <a:alpha val="80000"/>
                </a:schemeClr>
              </a:solidFill>
              <a:cs typeface="Calibri"/>
            </a:endParaRPr>
          </a:p>
          <a:p>
            <a:endParaRPr lang="en-US" sz="3000" dirty="0">
              <a:solidFill>
                <a:schemeClr val="tx1">
                  <a:alpha val="80000"/>
                </a:schemeClr>
              </a:solidFill>
              <a:cs typeface="Calibri"/>
            </a:endParaRPr>
          </a:p>
          <a:p>
            <a:r>
              <a:rPr lang="en-US" sz="3000" dirty="0">
                <a:solidFill>
                  <a:schemeClr val="tx1">
                    <a:alpha val="80000"/>
                  </a:schemeClr>
                </a:solidFill>
              </a:rPr>
              <a:t>Evaluate how market research can influence business decision making </a:t>
            </a:r>
            <a:endParaRPr lang="en-US" sz="3000" dirty="0">
              <a:solidFill>
                <a:schemeClr val="tx1">
                  <a:alpha val="80000"/>
                </a:schemeClr>
              </a:solidFill>
              <a:cs typeface="Calibri"/>
            </a:endParaRPr>
          </a:p>
          <a:p>
            <a:endParaRPr lang="en-US" sz="2000">
              <a:solidFill>
                <a:schemeClr val="tx1">
                  <a:alpha val="80000"/>
                </a:schemeClr>
              </a:solidFill>
            </a:endParaRPr>
          </a:p>
          <a:p>
            <a:endParaRPr lang="en-GB" sz="2000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A64CC4EA-C617-A6A7-2F45-61EA4C17ED3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8C00E1A-88C0-46B9-1AB2-E18D416065F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E521C47-1F13-E01D-DD0A-501D37FF05CD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3F0184D-BDC3-1D70-47B1-4D6FC9CCD44A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53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5072" y="1289765"/>
            <a:ext cx="3651101" cy="4270963"/>
          </a:xfrm>
        </p:spPr>
        <p:txBody>
          <a:bodyPr anchor="ctr">
            <a:normAutofit/>
          </a:bodyPr>
          <a:lstStyle/>
          <a:p>
            <a:pPr algn="ctr"/>
            <a:r>
              <a:rPr lang="en-GB" sz="5600" b="1">
                <a:solidFill>
                  <a:srgbClr val="FFFFFF"/>
                </a:solidFill>
              </a:rPr>
              <a:t>Market research</a:t>
            </a: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2177" y="144588"/>
            <a:ext cx="5936172" cy="649930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sz="2200" dirty="0">
                <a:solidFill>
                  <a:schemeClr val="tx1">
                    <a:alpha val="80000"/>
                  </a:schemeClr>
                </a:solidFill>
              </a:rPr>
              <a:t>Market research is the collection and analysis of data and information to inform a business about its market</a:t>
            </a:r>
            <a:endParaRPr lang="en-GB" sz="2200" dirty="0">
              <a:solidFill>
                <a:schemeClr val="tx1">
                  <a:alpha val="80000"/>
                </a:schemeClr>
              </a:solidFill>
              <a:cs typeface="Calibri"/>
            </a:endParaRPr>
          </a:p>
          <a:p>
            <a:pPr marL="0" indent="0">
              <a:buNone/>
            </a:pPr>
            <a:endParaRPr lang="en-GB" sz="2200" dirty="0">
              <a:solidFill>
                <a:schemeClr val="tx1">
                  <a:alpha val="80000"/>
                </a:schemeClr>
              </a:solidFill>
              <a:cs typeface="Calibri"/>
            </a:endParaRPr>
          </a:p>
          <a:p>
            <a:pPr marL="0" indent="0">
              <a:buNone/>
            </a:pPr>
            <a:r>
              <a:rPr lang="en-GB" sz="2200" dirty="0">
                <a:solidFill>
                  <a:schemeClr val="tx1">
                    <a:alpha val="80000"/>
                  </a:schemeClr>
                </a:solidFill>
              </a:rPr>
              <a:t>Data collected and analysed is used to:</a:t>
            </a:r>
            <a:endParaRPr lang="en-GB" sz="2200" dirty="0">
              <a:solidFill>
                <a:schemeClr val="tx1">
                  <a:alpha val="80000"/>
                </a:schemeClr>
              </a:solidFill>
              <a:cs typeface="Calibri"/>
            </a:endParaRPr>
          </a:p>
          <a:p>
            <a:pPr lvl="1"/>
            <a:r>
              <a:rPr lang="en-GB" sz="2200" dirty="0">
                <a:solidFill>
                  <a:schemeClr val="tx1">
                    <a:alpha val="80000"/>
                  </a:schemeClr>
                </a:solidFill>
              </a:rPr>
              <a:t>identify and anticipate customer needs and wants</a:t>
            </a:r>
            <a:endParaRPr lang="en-GB" sz="2200" dirty="0">
              <a:solidFill>
                <a:schemeClr val="tx1">
                  <a:alpha val="80000"/>
                </a:schemeClr>
              </a:solidFill>
              <a:cs typeface="Calibri"/>
            </a:endParaRPr>
          </a:p>
          <a:p>
            <a:pPr lvl="1"/>
            <a:r>
              <a:rPr lang="en-GB" sz="2200" dirty="0">
                <a:solidFill>
                  <a:schemeClr val="tx1">
                    <a:alpha val="80000"/>
                  </a:schemeClr>
                </a:solidFill>
              </a:rPr>
              <a:t>quantify likely demand</a:t>
            </a:r>
            <a:endParaRPr lang="en-GB" sz="2200" dirty="0">
              <a:solidFill>
                <a:schemeClr val="tx1">
                  <a:alpha val="80000"/>
                </a:schemeClr>
              </a:solidFill>
              <a:cs typeface="Calibri"/>
            </a:endParaRPr>
          </a:p>
          <a:p>
            <a:pPr lvl="1"/>
            <a:r>
              <a:rPr lang="en-GB" sz="2200" dirty="0">
                <a:solidFill>
                  <a:schemeClr val="tx1">
                    <a:alpha val="80000"/>
                  </a:schemeClr>
                </a:solidFill>
              </a:rPr>
              <a:t>gain insight into consumer behaviour</a:t>
            </a:r>
            <a:endParaRPr lang="en-GB" sz="2200" dirty="0">
              <a:solidFill>
                <a:schemeClr val="tx1">
                  <a:alpha val="80000"/>
                </a:schemeClr>
              </a:solidFill>
              <a:cs typeface="Calibri"/>
            </a:endParaRPr>
          </a:p>
          <a:p>
            <a:pPr lvl="1"/>
            <a:endParaRPr lang="en-GB" sz="2200" dirty="0">
              <a:solidFill>
                <a:schemeClr val="tx1">
                  <a:alpha val="80000"/>
                </a:schemeClr>
              </a:solidFill>
              <a:cs typeface="Calibri"/>
            </a:endParaRPr>
          </a:p>
          <a:p>
            <a:pPr marL="0" indent="0">
              <a:buNone/>
            </a:pPr>
            <a:r>
              <a:rPr lang="en-GB" sz="2200" dirty="0">
                <a:solidFill>
                  <a:schemeClr val="tx1">
                    <a:alpha val="80000"/>
                  </a:schemeClr>
                </a:solidFill>
              </a:rPr>
              <a:t>Primary market research (field research) involves the collection of first hand data that did not exist before and therefore it is original data</a:t>
            </a:r>
            <a:endParaRPr lang="en-GB" sz="2200" dirty="0">
              <a:solidFill>
                <a:schemeClr val="tx1">
                  <a:alpha val="80000"/>
                </a:schemeClr>
              </a:solidFill>
              <a:cs typeface="Calibri"/>
            </a:endParaRPr>
          </a:p>
          <a:p>
            <a:pPr marL="0" indent="0">
              <a:buNone/>
            </a:pPr>
            <a:r>
              <a:rPr lang="en-GB" sz="2200" dirty="0">
                <a:solidFill>
                  <a:schemeClr val="tx1">
                    <a:alpha val="80000"/>
                  </a:schemeClr>
                </a:solidFill>
              </a:rPr>
              <a:t>Secondary market research (desk research) is research that has already been undertaken by another organisation and therefore already exists</a:t>
            </a:r>
            <a:endParaRPr lang="en-GB" sz="2200" dirty="0">
              <a:solidFill>
                <a:schemeClr val="tx1">
                  <a:alpha val="80000"/>
                </a:schemeClr>
              </a:solidFill>
              <a:cs typeface="Calibri"/>
            </a:endParaRPr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AAA157B2-AE91-9A16-C825-A06912CDBA1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90699CB-2C74-B50F-4E6F-09ABD41A851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E0A18B5E-F252-855D-65CA-04B430B2F833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A2C5023-2AEF-5612-0E71-063D49C4FDB3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0304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594" y="-27264"/>
            <a:ext cx="10866404" cy="1444902"/>
          </a:xfrm>
        </p:spPr>
        <p:txBody>
          <a:bodyPr/>
          <a:lstStyle/>
          <a:p>
            <a:r>
              <a:rPr lang="en-GB" b="1" dirty="0"/>
              <a:t>Primary market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066" y="1417638"/>
            <a:ext cx="5519852" cy="51445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200" dirty="0"/>
              <a:t>Examples of primary market research include:</a:t>
            </a:r>
          </a:p>
          <a:p>
            <a:pPr marL="0" indent="0">
              <a:buNone/>
            </a:pPr>
            <a:endParaRPr lang="en-GB" sz="2200" dirty="0"/>
          </a:p>
          <a:p>
            <a:pPr lvl="1"/>
            <a:r>
              <a:rPr lang="en-GB" sz="2200" dirty="0"/>
              <a:t>Surveys and questionnaire</a:t>
            </a:r>
          </a:p>
          <a:p>
            <a:pPr lvl="1"/>
            <a:r>
              <a:rPr lang="en-GB" sz="2200" dirty="0"/>
              <a:t>Postal</a:t>
            </a:r>
          </a:p>
          <a:p>
            <a:pPr lvl="1"/>
            <a:r>
              <a:rPr lang="en-GB" sz="2200" dirty="0"/>
              <a:t>Telephone</a:t>
            </a:r>
          </a:p>
          <a:p>
            <a:pPr lvl="1"/>
            <a:r>
              <a:rPr lang="en-GB" sz="2200" dirty="0"/>
              <a:t>Face–to-face</a:t>
            </a:r>
          </a:p>
          <a:p>
            <a:pPr lvl="1"/>
            <a:r>
              <a:rPr lang="en-GB" sz="2200" dirty="0"/>
              <a:t>On-line</a:t>
            </a:r>
          </a:p>
          <a:p>
            <a:pPr lvl="1"/>
            <a:r>
              <a:rPr lang="en-GB" sz="2200" dirty="0"/>
              <a:t>In depth interviews</a:t>
            </a:r>
          </a:p>
          <a:p>
            <a:pPr lvl="1"/>
            <a:r>
              <a:rPr lang="en-GB" sz="2200" dirty="0"/>
              <a:t>Focus groups</a:t>
            </a:r>
          </a:p>
          <a:p>
            <a:pPr lvl="1"/>
            <a:r>
              <a:rPr lang="en-GB" sz="2200" dirty="0"/>
              <a:t>Observations</a:t>
            </a:r>
          </a:p>
          <a:p>
            <a:pPr marL="457200" lvl="1" indent="0">
              <a:buNone/>
            </a:pPr>
            <a:endParaRPr lang="en-GB" sz="1800" dirty="0"/>
          </a:p>
          <a:p>
            <a:pPr marL="457200" lvl="1" indent="0">
              <a:buNone/>
            </a:pPr>
            <a:endParaRPr lang="en-GB" sz="1800" dirty="0"/>
          </a:p>
        </p:txBody>
      </p:sp>
      <p:sp>
        <p:nvSpPr>
          <p:cNvPr id="4" name="Rectangle 3"/>
          <p:cNvSpPr/>
          <p:nvPr/>
        </p:nvSpPr>
        <p:spPr>
          <a:xfrm>
            <a:off x="6687671" y="1417638"/>
            <a:ext cx="4984376" cy="5144527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Activity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1) List the benefits of collecting primary research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2) Evaluate how this information could be helpful to a firm, provide a real life example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3) List the drawbacks of collecting primary data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4) Evaluate how this data could be unhelpful to a firm, explain with an example.</a:t>
            </a: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C7AFC80-E9C0-410B-B5F4-0AA0ABE1D1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3331CD4-2F67-888F-C8D6-77251DB75EF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34EF6AE3-EF69-23B5-13F0-FCAF21A1DECF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B5E848-2165-96B5-D932-3B91D0D4EB34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88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425" y="346547"/>
            <a:ext cx="11139573" cy="1071091"/>
          </a:xfrm>
        </p:spPr>
        <p:txBody>
          <a:bodyPr/>
          <a:lstStyle/>
          <a:p>
            <a:r>
              <a:rPr lang="en-GB" b="1" dirty="0"/>
              <a:t>Secondary market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12" y="1417638"/>
            <a:ext cx="7915289" cy="53260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dirty="0"/>
              <a:t>Examples of secondary market research include:</a:t>
            </a:r>
          </a:p>
          <a:p>
            <a:pPr lvl="1"/>
            <a:r>
              <a:rPr lang="en-GB" dirty="0"/>
              <a:t>National and Local Government  e.g. Office for National Statistics</a:t>
            </a:r>
          </a:p>
          <a:p>
            <a:pPr lvl="1"/>
            <a:r>
              <a:rPr lang="en-GB" dirty="0"/>
              <a:t>Market Research organisations e.g. MORI, MINTEL</a:t>
            </a:r>
          </a:p>
          <a:p>
            <a:pPr lvl="1"/>
            <a:r>
              <a:rPr lang="en-GB" dirty="0"/>
              <a:t>Professional bodies e.g. ACCA</a:t>
            </a:r>
          </a:p>
          <a:p>
            <a:pPr lvl="1"/>
            <a:r>
              <a:rPr lang="en-GB" dirty="0"/>
              <a:t>Trade unions and Confederation of British Industry (CBI)</a:t>
            </a:r>
          </a:p>
          <a:p>
            <a:pPr lvl="1"/>
            <a:r>
              <a:rPr lang="en-GB" dirty="0"/>
              <a:t>International bodies e.g. EU, OECD</a:t>
            </a:r>
          </a:p>
          <a:p>
            <a:pPr lvl="1"/>
            <a:r>
              <a:rPr lang="en-GB" dirty="0"/>
              <a:t>Academic organisations e.g. universities</a:t>
            </a:r>
          </a:p>
          <a:p>
            <a:pPr lvl="1"/>
            <a:r>
              <a:rPr lang="en-GB" dirty="0"/>
              <a:t>Newspapers and magazines</a:t>
            </a:r>
          </a:p>
          <a:p>
            <a:pPr lvl="1"/>
            <a:r>
              <a:rPr lang="en-GB" dirty="0"/>
              <a:t>The Internet</a:t>
            </a:r>
          </a:p>
        </p:txBody>
      </p:sp>
      <p:sp>
        <p:nvSpPr>
          <p:cNvPr id="4" name="Rectangle 3"/>
          <p:cNvSpPr/>
          <p:nvPr/>
        </p:nvSpPr>
        <p:spPr>
          <a:xfrm>
            <a:off x="8229601" y="640140"/>
            <a:ext cx="3152397" cy="6186309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Activity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1) List the benefits of collecting primary research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2) Evaluate how this information could be helpful to a firm, provide a real life example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3) List the drawbacks of collecting primary data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4) Evaluate how this data could be unhelpful to a firm, explain with an example.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D5CCD4-986E-DCF4-2954-4A01C9AD19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76713B7-E35B-1AA4-4A85-6B2B049820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0180DB90-0043-7059-8C68-DE695BB42B2F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1AEBB6E-4BD6-BD6A-0E7B-2CC83E393A44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951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9899462-FC16-43B0-966B-FCA2634507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93775" y="478232"/>
            <a:ext cx="5809306" cy="5918673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47446" y="1053711"/>
            <a:ext cx="4933490" cy="142444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b="1">
                <a:solidFill>
                  <a:srgbClr val="FFFFFF"/>
                </a:solidFill>
              </a:rPr>
              <a:t>Qualitative and quantitative data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AFEA932-2DF1-410C-A00A-7A1E7DBF75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79782" y="2639023"/>
            <a:ext cx="4800600" cy="0"/>
          </a:xfrm>
          <a:prstGeom prst="line">
            <a:avLst/>
          </a:prstGeom>
          <a:ln w="22225">
            <a:solidFill>
              <a:srgbClr val="E7E6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947447" y="2799889"/>
            <a:ext cx="4933490" cy="298754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>
                <a:solidFill>
                  <a:srgbClr val="FFFFFF"/>
                </a:solidFill>
              </a:rPr>
              <a:t>Qualitative research is the gathering of non-statistical information that gives a company in depth insight into the reasons for human behaviour</a:t>
            </a:r>
          </a:p>
          <a:p>
            <a:endParaRPr lang="en-US" sz="2000">
              <a:solidFill>
                <a:srgbClr val="FFFFFF"/>
              </a:solidFill>
            </a:endParaRPr>
          </a:p>
          <a:p>
            <a:r>
              <a:rPr lang="en-US" sz="2000">
                <a:solidFill>
                  <a:srgbClr val="FFFFFF"/>
                </a:solidFill>
              </a:rPr>
              <a:t>Quantitative research is the gathering of statistical data to inform the company about people’s behaviour but does not identify the reasons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63289"/>
          <a:stretch/>
        </p:blipFill>
        <p:spPr>
          <a:xfrm>
            <a:off x="6835674" y="909802"/>
            <a:ext cx="4855464" cy="1847140"/>
          </a:xfrm>
          <a:prstGeom prst="rect">
            <a:avLst/>
          </a:prstGeom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985"/>
          <a:stretch/>
        </p:blipFill>
        <p:spPr bwMode="auto">
          <a:xfrm>
            <a:off x="6835673" y="3854555"/>
            <a:ext cx="4855464" cy="2395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C020AC6-C54E-8D12-5185-95928B0CEDB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4CDC0EE-9006-C223-1FE6-3CA8A2027D5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2743" y="102435"/>
            <a:ext cx="933411" cy="375797"/>
          </a:xfrm>
          <a:prstGeom prst="rect">
            <a:avLst/>
          </a:prstGeom>
        </p:spPr>
      </p:pic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FA6CE314-13DA-0E25-9A7B-83DA9C1BA6E9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75014D2-1CC2-8710-8CBB-3B7A0AEE6342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12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9093" y="180741"/>
            <a:ext cx="8726214" cy="1325563"/>
          </a:xfrm>
        </p:spPr>
        <p:txBody>
          <a:bodyPr/>
          <a:lstStyle/>
          <a:p>
            <a:r>
              <a:rPr lang="en-GB" b="1" dirty="0"/>
              <a:t>In pairs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1394" y="1377012"/>
            <a:ext cx="4896507" cy="20642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200" dirty="0"/>
              <a:t>How can each type of research data be used by businesses, for example can primary quantitative data from a questionnaire identify and anticipate needs and wants?</a:t>
            </a:r>
          </a:p>
        </p:txBody>
      </p:sp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6902823" y="180742"/>
          <a:ext cx="5073588" cy="6384866"/>
        </p:xfrm>
        <a:graphic>
          <a:graphicData uri="http://schemas.openxmlformats.org/drawingml/2006/table">
            <a:tbl>
              <a:tblPr firstRow="1" bandRow="1"/>
              <a:tblGrid>
                <a:gridCol w="16911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11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11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764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endParaRPr lang="en-GB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GB" dirty="0"/>
                        <a:t>Primary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GB" dirty="0"/>
                        <a:t>Secondary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4217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GB" dirty="0"/>
                        <a:t>Quantitative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GB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4217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GB" dirty="0"/>
                        <a:t>Qualitative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GB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409502" y="3317280"/>
            <a:ext cx="5074024" cy="320936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Identify and anticipate customer needs and wants</a:t>
            </a: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Quantify likely demand</a:t>
            </a: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Gain insight into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9ADBA47-DC14-31B5-9AA1-F314A812B4A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0A13B6D-09BC-3C0F-DD46-A0B4C199547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A5786CEA-D240-0AF4-3D6A-4CF5C2D48F85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7BB25EA-42C2-B471-8704-6FC2F7B7E0E3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90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505900" y="77577"/>
            <a:ext cx="8682548" cy="677196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72021" y="203758"/>
            <a:ext cx="3236766" cy="6654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The data shows the growth or decline of sports over a five year period. Examine the secondary data 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marL="285750" indent="-285750" algn="ctr">
              <a:buFontTx/>
              <a:buChar char="-"/>
            </a:pPr>
            <a:r>
              <a:rPr lang="en-US" dirty="0">
                <a:solidFill>
                  <a:schemeClr val="tx1"/>
                </a:solidFill>
              </a:rPr>
              <a:t>Explain the key findings </a:t>
            </a:r>
          </a:p>
          <a:p>
            <a:pPr marL="285750" indent="-285750" algn="ctr">
              <a:buFontTx/>
              <a:buChar char="-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 algn="ctr">
              <a:buFontTx/>
              <a:buChar char="-"/>
            </a:pPr>
            <a:r>
              <a:rPr lang="en-US" dirty="0">
                <a:solidFill>
                  <a:schemeClr val="tx1"/>
                </a:solidFill>
              </a:rPr>
              <a:t>Explore how this relates </a:t>
            </a:r>
            <a:r>
              <a:rPr lang="en-US">
                <a:solidFill>
                  <a:schemeClr val="tx1"/>
                </a:solidFill>
              </a:rPr>
              <a:t>to demand </a:t>
            </a:r>
            <a:endParaRPr lang="en-US" dirty="0">
              <a:solidFill>
                <a:schemeClr val="tx1"/>
              </a:solidFill>
            </a:endParaRPr>
          </a:p>
          <a:p>
            <a:pPr marL="285750" indent="-285750" algn="ctr">
              <a:buFontTx/>
              <a:buChar char="-"/>
            </a:pPr>
            <a:endParaRPr lang="en-US" dirty="0"/>
          </a:p>
          <a:p>
            <a:pPr marL="285750" indent="-285750" algn="ctr">
              <a:buFontTx/>
              <a:buChar char="-"/>
            </a:pP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2576431-D5B2-9E5B-F596-8941EAD5F71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E15D582-C2B5-E692-B077-3DB916D16D8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479D249D-1B22-F415-95E8-E67BDD36ABAC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C6A769-B3C0-AC75-4B25-19955A904C31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8980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ccb2ff8-a74f-4a49-8bef-71a2916a4a90">
      <Terms xmlns="http://schemas.microsoft.com/office/infopath/2007/PartnerControls"/>
    </lcf76f155ced4ddcb4097134ff3c332f>
    <TaxCatchAll xmlns="45eb72ab-293d-4eb1-b1d6-6aa27e13ee5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BB563672E84A4AA4245A8306449AF3" ma:contentTypeVersion="11" ma:contentTypeDescription="Create a new document." ma:contentTypeScope="" ma:versionID="86afc0c9ebd21ceb7cef3015db6e98f1">
  <xsd:schema xmlns:xsd="http://www.w3.org/2001/XMLSchema" xmlns:xs="http://www.w3.org/2001/XMLSchema" xmlns:p="http://schemas.microsoft.com/office/2006/metadata/properties" xmlns:ns2="bccb2ff8-a74f-4a49-8bef-71a2916a4a90" xmlns:ns3="45eb72ab-293d-4eb1-b1d6-6aa27e13ee50" targetNamespace="http://schemas.microsoft.com/office/2006/metadata/properties" ma:root="true" ma:fieldsID="1e1ab0ff353bb9e35f96417d084413c8" ns2:_="" ns3:_="">
    <xsd:import namespace="bccb2ff8-a74f-4a49-8bef-71a2916a4a90"/>
    <xsd:import namespace="45eb72ab-293d-4eb1-b1d6-6aa27e13ee50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b2ff8-a74f-4a49-8bef-71a2916a4a90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3e248ee6-8ff0-47ff-a448-2af7925d5a0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eb72ab-293d-4eb1-b1d6-6aa27e13ee50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5facc53f-04ec-4561-a02b-47c52c97faa8}" ma:internalName="TaxCatchAll" ma:showField="CatchAllData" ma:web="45eb72ab-293d-4eb1-b1d6-6aa27e13ee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91705F4-260C-472B-9134-B4DB7A72E229}">
  <ds:schemaRefs>
    <ds:schemaRef ds:uri="http://schemas.microsoft.com/office/2006/metadata/properties"/>
    <ds:schemaRef ds:uri="http://www.w3.org/2000/xmlns/"/>
    <ds:schemaRef ds:uri="bccb2ff8-a74f-4a49-8bef-71a2916a4a90"/>
    <ds:schemaRef ds:uri="http://schemas.microsoft.com/office/infopath/2007/PartnerControls"/>
    <ds:schemaRef ds:uri="45eb72ab-293d-4eb1-b1d6-6aa27e13ee50"/>
    <ds:schemaRef ds:uri="http://www.w3.org/2001/XMLSchema-instance"/>
  </ds:schemaRefs>
</ds:datastoreItem>
</file>

<file path=customXml/itemProps2.xml><?xml version="1.0" encoding="utf-8"?>
<ds:datastoreItem xmlns:ds="http://schemas.openxmlformats.org/officeDocument/2006/customXml" ds:itemID="{C6F4184F-3E9D-4161-A46A-1A3B46F605C0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bccb2ff8-a74f-4a49-8bef-71a2916a4a90"/>
    <ds:schemaRef ds:uri="45eb72ab-293d-4eb1-b1d6-6aa27e13ee50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62F68D4-A9D3-4242-90CB-F6480C31001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812</Words>
  <Application>Microsoft Office PowerPoint</Application>
  <PresentationFormat>Widescreen</PresentationFormat>
  <Paragraphs>126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gg sans</vt:lpstr>
      <vt:lpstr>Times New Roman</vt:lpstr>
      <vt:lpstr>Trebuchet MS</vt:lpstr>
      <vt:lpstr>1_Office Theme</vt:lpstr>
      <vt:lpstr>1.3.5 Understanding the customer</vt:lpstr>
      <vt:lpstr>Recall</vt:lpstr>
      <vt:lpstr>Learning aims </vt:lpstr>
      <vt:lpstr>Market research</vt:lpstr>
      <vt:lpstr>Primary market research</vt:lpstr>
      <vt:lpstr>Secondary market research</vt:lpstr>
      <vt:lpstr>Qualitative and quantitative data</vt:lpstr>
      <vt:lpstr>In pairs</vt:lpstr>
      <vt:lpstr>PowerPoint Presentation</vt:lpstr>
      <vt:lpstr>Census data </vt:lpstr>
      <vt:lpstr>PowerPoint Presentation</vt:lpstr>
    </vt:vector>
  </TitlesOfParts>
  <Company>YAVSCCM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K Smyth</dc:creator>
  <cp:lastModifiedBy>Chezka Mae Madrona</cp:lastModifiedBy>
  <cp:revision>42</cp:revision>
  <dcterms:created xsi:type="dcterms:W3CDTF">2022-02-16T16:08:43Z</dcterms:created>
  <dcterms:modified xsi:type="dcterms:W3CDTF">2025-03-17T10:56:31Z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0x01010054BB563672E84A4AA4245A8306449AF3</vt:lpwstr>
  </property>
</Properties>
</file>