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4"/>
  </p:sldMasterIdLst>
  <p:sldIdLst>
    <p:sldId id="256" r:id="rId5"/>
    <p:sldId id="277" r:id="rId6"/>
    <p:sldId id="263" r:id="rId7"/>
    <p:sldId id="264" r:id="rId8"/>
    <p:sldId id="268" r:id="rId9"/>
    <p:sldId id="265" r:id="rId10"/>
    <p:sldId id="266" r:id="rId11"/>
    <p:sldId id="275" r:id="rId12"/>
    <p:sldId id="267" r:id="rId13"/>
    <p:sldId id="276" r:id="rId14"/>
    <p:sldId id="271" r:id="rId15"/>
    <p:sldId id="269" r:id="rId16"/>
    <p:sldId id="270" r:id="rId17"/>
    <p:sldId id="272" r:id="rId18"/>
    <p:sldId id="273" r:id="rId19"/>
    <p:sldId id="274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62D5E-067A-454D-BD9B-F5DC018CE759}" v="1" dt="2023-03-02T15:44:08.96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0E362D5E-067A-454D-BD9B-F5DC018CE759}"/>
    <pc:docChg chg="undo custSel addSld delSld modSld">
      <pc:chgData name="Max Thrilling" userId="1a0901c82f0d6655" providerId="LiveId" clId="{0E362D5E-067A-454D-BD9B-F5DC018CE759}" dt="2023-03-02T15:46:57.581" v="5" actId="47"/>
      <pc:docMkLst>
        <pc:docMk/>
      </pc:docMkLst>
      <pc:sldChg chg="addSp delSp modSp new del mod setBg">
        <pc:chgData name="Max Thrilling" userId="1a0901c82f0d6655" providerId="LiveId" clId="{0E362D5E-067A-454D-BD9B-F5DC018CE759}" dt="2023-03-02T15:46:57.581" v="5" actId="47"/>
        <pc:sldMkLst>
          <pc:docMk/>
          <pc:sldMk cId="197554173" sldId="278"/>
        </pc:sldMkLst>
        <pc:spChg chg="mod">
          <ac:chgData name="Max Thrilling" userId="1a0901c82f0d6655" providerId="LiveId" clId="{0E362D5E-067A-454D-BD9B-F5DC018CE759}" dt="2023-03-02T15:44:23.278" v="4" actId="26606"/>
          <ac:spMkLst>
            <pc:docMk/>
            <pc:sldMk cId="197554173" sldId="278"/>
            <ac:spMk id="2" creationId="{F0F68B94-5D0B-93AB-5659-A2FF433AC7EF}"/>
          </ac:spMkLst>
        </pc:spChg>
        <pc:spChg chg="del">
          <ac:chgData name="Max Thrilling" userId="1a0901c82f0d6655" providerId="LiveId" clId="{0E362D5E-067A-454D-BD9B-F5DC018CE759}" dt="2023-03-02T15:44:08.961" v="1"/>
          <ac:spMkLst>
            <pc:docMk/>
            <pc:sldMk cId="197554173" sldId="278"/>
            <ac:spMk id="3" creationId="{1CBBC59C-8B6A-498C-CC92-EC08526179A0}"/>
          </ac:spMkLst>
        </pc:spChg>
        <pc:spChg chg="add del">
          <ac:chgData name="Max Thrilling" userId="1a0901c82f0d6655" providerId="LiveId" clId="{0E362D5E-067A-454D-BD9B-F5DC018CE759}" dt="2023-03-02T15:44:23.198" v="3" actId="26606"/>
          <ac:spMkLst>
            <pc:docMk/>
            <pc:sldMk cId="197554173" sldId="278"/>
            <ac:spMk id="9" creationId="{A59D69FB-9DA8-45F0-A355-D3FE58E3BCF5}"/>
          </ac:spMkLst>
        </pc:spChg>
        <pc:spChg chg="add del">
          <ac:chgData name="Max Thrilling" userId="1a0901c82f0d6655" providerId="LiveId" clId="{0E362D5E-067A-454D-BD9B-F5DC018CE759}" dt="2023-03-02T15:44:23.198" v="3" actId="26606"/>
          <ac:spMkLst>
            <pc:docMk/>
            <pc:sldMk cId="197554173" sldId="278"/>
            <ac:spMk id="11" creationId="{A5271697-90F1-4A23-8EF2-0179F2EAFACB}"/>
          </ac:spMkLst>
        </pc:spChg>
        <pc:spChg chg="add del">
          <ac:chgData name="Max Thrilling" userId="1a0901c82f0d6655" providerId="LiveId" clId="{0E362D5E-067A-454D-BD9B-F5DC018CE759}" dt="2023-03-02T15:44:23.198" v="3" actId="26606"/>
          <ac:spMkLst>
            <pc:docMk/>
            <pc:sldMk cId="197554173" sldId="278"/>
            <ac:spMk id="13" creationId="{9D800584-727A-48CF-8223-244AD9717CAA}"/>
          </ac:spMkLst>
        </pc:spChg>
        <pc:spChg chg="add del">
          <ac:chgData name="Max Thrilling" userId="1a0901c82f0d6655" providerId="LiveId" clId="{0E362D5E-067A-454D-BD9B-F5DC018CE759}" dt="2023-03-02T15:44:23.198" v="3" actId="26606"/>
          <ac:spMkLst>
            <pc:docMk/>
            <pc:sldMk cId="197554173" sldId="278"/>
            <ac:spMk id="37" creationId="{D9F5512A-48E1-4C07-B75E-3CCC517B6804}"/>
          </ac:spMkLst>
        </pc:spChg>
        <pc:spChg chg="add">
          <ac:chgData name="Max Thrilling" userId="1a0901c82f0d6655" providerId="LiveId" clId="{0E362D5E-067A-454D-BD9B-F5DC018CE759}" dt="2023-03-02T15:44:23.278" v="4" actId="26606"/>
          <ac:spMkLst>
            <pc:docMk/>
            <pc:sldMk cId="197554173" sldId="278"/>
            <ac:spMk id="39" creationId="{7301F447-EEF7-48F5-AF73-7566EE7F64AD}"/>
          </ac:spMkLst>
        </pc:spChg>
        <pc:spChg chg="add">
          <ac:chgData name="Max Thrilling" userId="1a0901c82f0d6655" providerId="LiveId" clId="{0E362D5E-067A-454D-BD9B-F5DC018CE759}" dt="2023-03-02T15:44:23.278" v="4" actId="26606"/>
          <ac:spMkLst>
            <pc:docMk/>
            <pc:sldMk cId="197554173" sldId="278"/>
            <ac:spMk id="40" creationId="{F7117410-A2A4-4085-9ADC-46744551DBDE}"/>
          </ac:spMkLst>
        </pc:spChg>
        <pc:spChg chg="add">
          <ac:chgData name="Max Thrilling" userId="1a0901c82f0d6655" providerId="LiveId" clId="{0E362D5E-067A-454D-BD9B-F5DC018CE759}" dt="2023-03-02T15:44:23.278" v="4" actId="26606"/>
          <ac:spMkLst>
            <pc:docMk/>
            <pc:sldMk cId="197554173" sldId="278"/>
            <ac:spMk id="41" creationId="{99F74EB5-E547-4FB4-95F5-BCC788F3C4A0}"/>
          </ac:spMkLst>
        </pc:spChg>
        <pc:grpChg chg="add del">
          <ac:chgData name="Max Thrilling" userId="1a0901c82f0d6655" providerId="LiveId" clId="{0E362D5E-067A-454D-BD9B-F5DC018CE759}" dt="2023-03-02T15:44:23.198" v="3" actId="26606"/>
          <ac:grpSpMkLst>
            <pc:docMk/>
            <pc:sldMk cId="197554173" sldId="278"/>
            <ac:grpSpMk id="15" creationId="{A050C9B1-9793-4ED0-9883-0876E4BA0543}"/>
          </ac:grpSpMkLst>
        </pc:grpChg>
        <pc:graphicFrameChg chg="add mod modGraphic">
          <ac:chgData name="Max Thrilling" userId="1a0901c82f0d6655" providerId="LiveId" clId="{0E362D5E-067A-454D-BD9B-F5DC018CE759}" dt="2023-03-02T15:44:23.278" v="4" actId="26606"/>
          <ac:graphicFrameMkLst>
            <pc:docMk/>
            <pc:sldMk cId="197554173" sldId="278"/>
            <ac:graphicFrameMk id="4" creationId="{7991062F-CC6F-6D5A-1A50-B7F446AF7957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E4C63-9113-4328-820E-D1742FB1633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4049F4-49C0-4B9E-A13A-4595D1AF271B}">
      <dgm:prSet/>
      <dgm:spPr/>
      <dgm:t>
        <a:bodyPr/>
        <a:lstStyle/>
        <a:p>
          <a:r>
            <a:rPr lang="en-GB"/>
            <a:t>Functions of the price mechanism to allocate resources: rationing, incentives, signalling</a:t>
          </a:r>
          <a:endParaRPr lang="en-US"/>
        </a:p>
      </dgm:t>
    </dgm:pt>
    <dgm:pt modelId="{AB48DC31-C599-41D3-8D8C-2F37A982446B}" type="parTrans" cxnId="{A7D38B38-57F9-475A-9CC0-82FAFC33C651}">
      <dgm:prSet/>
      <dgm:spPr/>
      <dgm:t>
        <a:bodyPr/>
        <a:lstStyle/>
        <a:p>
          <a:endParaRPr lang="en-US"/>
        </a:p>
      </dgm:t>
    </dgm:pt>
    <dgm:pt modelId="{DED8E7A8-3809-47AD-85AD-9404895706D5}" type="sibTrans" cxnId="{A7D38B38-57F9-475A-9CC0-82FAFC33C651}">
      <dgm:prSet/>
      <dgm:spPr/>
      <dgm:t>
        <a:bodyPr/>
        <a:lstStyle/>
        <a:p>
          <a:endParaRPr lang="en-US"/>
        </a:p>
      </dgm:t>
    </dgm:pt>
    <dgm:pt modelId="{5DF3C588-180B-473C-8EAC-1C8AEDB98DCD}">
      <dgm:prSet/>
      <dgm:spPr/>
      <dgm:t>
        <a:bodyPr/>
        <a:lstStyle/>
        <a:p>
          <a:r>
            <a:rPr lang="en-GB"/>
            <a:t>How firms respond to a change in demand</a:t>
          </a:r>
          <a:endParaRPr lang="en-US"/>
        </a:p>
      </dgm:t>
    </dgm:pt>
    <dgm:pt modelId="{C5956767-025B-43A1-89D6-695F16E5EA18}" type="parTrans" cxnId="{F0795CA4-2C32-4340-AD45-C97EF6F15135}">
      <dgm:prSet/>
      <dgm:spPr/>
      <dgm:t>
        <a:bodyPr/>
        <a:lstStyle/>
        <a:p>
          <a:endParaRPr lang="en-US"/>
        </a:p>
      </dgm:t>
    </dgm:pt>
    <dgm:pt modelId="{5044775B-0402-46C1-89B0-6F68EB8E05FE}" type="sibTrans" cxnId="{F0795CA4-2C32-4340-AD45-C97EF6F15135}">
      <dgm:prSet/>
      <dgm:spPr/>
      <dgm:t>
        <a:bodyPr/>
        <a:lstStyle/>
        <a:p>
          <a:endParaRPr lang="en-US"/>
        </a:p>
      </dgm:t>
    </dgm:pt>
    <dgm:pt modelId="{F2601297-0835-437C-8182-FB9E8D8962EF}">
      <dgm:prSet/>
      <dgm:spPr/>
      <dgm:t>
        <a:bodyPr/>
        <a:lstStyle/>
        <a:p>
          <a:r>
            <a:rPr lang="en-GB"/>
            <a:t>The price mechanism in the context of different types of markets:</a:t>
          </a:r>
          <a:endParaRPr lang="en-US"/>
        </a:p>
      </dgm:t>
    </dgm:pt>
    <dgm:pt modelId="{E590A6CC-D9FD-40D3-82AB-C7D66BC8EDEE}" type="parTrans" cxnId="{5D40E94D-139C-427B-B7A8-C6796A80C5D1}">
      <dgm:prSet/>
      <dgm:spPr/>
      <dgm:t>
        <a:bodyPr/>
        <a:lstStyle/>
        <a:p>
          <a:endParaRPr lang="en-US"/>
        </a:p>
      </dgm:t>
    </dgm:pt>
    <dgm:pt modelId="{757FD7D1-9CCC-4859-A129-BEB3FC9B26F2}" type="sibTrans" cxnId="{5D40E94D-139C-427B-B7A8-C6796A80C5D1}">
      <dgm:prSet/>
      <dgm:spPr/>
      <dgm:t>
        <a:bodyPr/>
        <a:lstStyle/>
        <a:p>
          <a:endParaRPr lang="en-US"/>
        </a:p>
      </dgm:t>
    </dgm:pt>
    <dgm:pt modelId="{7B7F6B90-44AC-4927-B4BE-B95B4360993E}">
      <dgm:prSet/>
      <dgm:spPr/>
      <dgm:t>
        <a:bodyPr/>
        <a:lstStyle/>
        <a:p>
          <a:r>
            <a:rPr lang="en-GB"/>
            <a:t>Mass markets</a:t>
          </a:r>
          <a:endParaRPr lang="en-US"/>
        </a:p>
      </dgm:t>
    </dgm:pt>
    <dgm:pt modelId="{7A281A8F-E8F3-4E3D-B7FF-6FBE833985D3}" type="parTrans" cxnId="{D5900A66-CF57-471F-A472-96E738460926}">
      <dgm:prSet/>
      <dgm:spPr/>
      <dgm:t>
        <a:bodyPr/>
        <a:lstStyle/>
        <a:p>
          <a:endParaRPr lang="en-US"/>
        </a:p>
      </dgm:t>
    </dgm:pt>
    <dgm:pt modelId="{AFAA8132-05EF-4EAA-B90F-D61D8E41DE97}" type="sibTrans" cxnId="{D5900A66-CF57-471F-A472-96E738460926}">
      <dgm:prSet/>
      <dgm:spPr/>
      <dgm:t>
        <a:bodyPr/>
        <a:lstStyle/>
        <a:p>
          <a:endParaRPr lang="en-US"/>
        </a:p>
      </dgm:t>
    </dgm:pt>
    <dgm:pt modelId="{2CCB214C-B549-4E3E-B4D4-28A9DB219BD3}">
      <dgm:prSet/>
      <dgm:spPr/>
      <dgm:t>
        <a:bodyPr/>
        <a:lstStyle/>
        <a:p>
          <a:r>
            <a:rPr lang="en-GB"/>
            <a:t>Niche markets</a:t>
          </a:r>
          <a:endParaRPr lang="en-US"/>
        </a:p>
      </dgm:t>
    </dgm:pt>
    <dgm:pt modelId="{73C2FF5E-6EE4-445F-9DE5-E8815C8531A5}" type="parTrans" cxnId="{89B39182-0A1F-4ECE-8A8F-6EE695DA2A49}">
      <dgm:prSet/>
      <dgm:spPr/>
      <dgm:t>
        <a:bodyPr/>
        <a:lstStyle/>
        <a:p>
          <a:endParaRPr lang="en-US"/>
        </a:p>
      </dgm:t>
    </dgm:pt>
    <dgm:pt modelId="{89A22AAD-0239-44F2-A11C-506D83802867}" type="sibTrans" cxnId="{89B39182-0A1F-4ECE-8A8F-6EE695DA2A49}">
      <dgm:prSet/>
      <dgm:spPr/>
      <dgm:t>
        <a:bodyPr/>
        <a:lstStyle/>
        <a:p>
          <a:endParaRPr lang="en-US"/>
        </a:p>
      </dgm:t>
    </dgm:pt>
    <dgm:pt modelId="{FEE03B5E-08E2-4954-B26D-BDC619F39A4A}">
      <dgm:prSet/>
      <dgm:spPr/>
      <dgm:t>
        <a:bodyPr/>
        <a:lstStyle/>
        <a:p>
          <a:r>
            <a:rPr lang="en-GB"/>
            <a:t>Potential market growth</a:t>
          </a:r>
          <a:endParaRPr lang="en-US"/>
        </a:p>
      </dgm:t>
    </dgm:pt>
    <dgm:pt modelId="{68584AA1-AB7C-4B55-BB8B-01B7164EA341}" type="parTrans" cxnId="{BFB22B9D-1FDE-4A4C-93C5-608734B1CE1E}">
      <dgm:prSet/>
      <dgm:spPr/>
      <dgm:t>
        <a:bodyPr/>
        <a:lstStyle/>
        <a:p>
          <a:endParaRPr lang="en-US"/>
        </a:p>
      </dgm:t>
    </dgm:pt>
    <dgm:pt modelId="{15BE9BD3-383F-4A49-B064-7F134E37B8CA}" type="sibTrans" cxnId="{BFB22B9D-1FDE-4A4C-93C5-608734B1CE1E}">
      <dgm:prSet/>
      <dgm:spPr/>
      <dgm:t>
        <a:bodyPr/>
        <a:lstStyle/>
        <a:p>
          <a:endParaRPr lang="en-US"/>
        </a:p>
      </dgm:t>
    </dgm:pt>
    <dgm:pt modelId="{2FBEE3FA-74EA-4234-9754-7287E295A23E}" type="pres">
      <dgm:prSet presAssocID="{3BBE4C63-9113-4328-820E-D1742FB16338}" presName="linear" presStyleCnt="0">
        <dgm:presLayoutVars>
          <dgm:animLvl val="lvl"/>
          <dgm:resizeHandles val="exact"/>
        </dgm:presLayoutVars>
      </dgm:prSet>
      <dgm:spPr/>
    </dgm:pt>
    <dgm:pt modelId="{DD9F85DE-F961-4786-808F-4BA184C3E18C}" type="pres">
      <dgm:prSet presAssocID="{034049F4-49C0-4B9E-A13A-4595D1AF27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2A9EED-6195-40DD-AC8D-B8E7B9A2AB35}" type="pres">
      <dgm:prSet presAssocID="{DED8E7A8-3809-47AD-85AD-9404895706D5}" presName="spacer" presStyleCnt="0"/>
      <dgm:spPr/>
    </dgm:pt>
    <dgm:pt modelId="{B3C9ED2C-FB00-4EAF-8982-F05E6F141473}" type="pres">
      <dgm:prSet presAssocID="{5DF3C588-180B-473C-8EAC-1C8AEDB98D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4127F3-2874-468B-AC49-88CAC122A73A}" type="pres">
      <dgm:prSet presAssocID="{5044775B-0402-46C1-89B0-6F68EB8E05FE}" presName="spacer" presStyleCnt="0"/>
      <dgm:spPr/>
    </dgm:pt>
    <dgm:pt modelId="{270D68C5-9558-45A6-97F5-A3EB0D8EA972}" type="pres">
      <dgm:prSet presAssocID="{F2601297-0835-437C-8182-FB9E8D8962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E3F845-2D99-4A95-8F0E-77BF09C6BEBA}" type="pres">
      <dgm:prSet presAssocID="{F2601297-0835-437C-8182-FB9E8D8962EF}" presName="childText" presStyleLbl="revTx" presStyleIdx="0" presStyleCnt="1">
        <dgm:presLayoutVars>
          <dgm:bulletEnabled val="1"/>
        </dgm:presLayoutVars>
      </dgm:prSet>
      <dgm:spPr/>
    </dgm:pt>
    <dgm:pt modelId="{F75F58D2-E8EA-49C8-A382-40BA84361142}" type="pres">
      <dgm:prSet presAssocID="{FEE03B5E-08E2-4954-B26D-BDC619F39A4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C5ABF09-7641-4722-B104-9E3D22D92DFD}" type="presOf" srcId="{034049F4-49C0-4B9E-A13A-4595D1AF271B}" destId="{DD9F85DE-F961-4786-808F-4BA184C3E18C}" srcOrd="0" destOrd="0" presId="urn:microsoft.com/office/officeart/2005/8/layout/vList2"/>
    <dgm:cxn modelId="{A7D38B38-57F9-475A-9CC0-82FAFC33C651}" srcId="{3BBE4C63-9113-4328-820E-D1742FB16338}" destId="{034049F4-49C0-4B9E-A13A-4595D1AF271B}" srcOrd="0" destOrd="0" parTransId="{AB48DC31-C599-41D3-8D8C-2F37A982446B}" sibTransId="{DED8E7A8-3809-47AD-85AD-9404895706D5}"/>
    <dgm:cxn modelId="{D5900A66-CF57-471F-A472-96E738460926}" srcId="{F2601297-0835-437C-8182-FB9E8D8962EF}" destId="{7B7F6B90-44AC-4927-B4BE-B95B4360993E}" srcOrd="0" destOrd="0" parTransId="{7A281A8F-E8F3-4E3D-B7FF-6FBE833985D3}" sibTransId="{AFAA8132-05EF-4EAA-B90F-D61D8E41DE97}"/>
    <dgm:cxn modelId="{05A07A4A-E41F-4D07-A496-24117F08F639}" type="presOf" srcId="{F2601297-0835-437C-8182-FB9E8D8962EF}" destId="{270D68C5-9558-45A6-97F5-A3EB0D8EA972}" srcOrd="0" destOrd="0" presId="urn:microsoft.com/office/officeart/2005/8/layout/vList2"/>
    <dgm:cxn modelId="{5D40E94D-139C-427B-B7A8-C6796A80C5D1}" srcId="{3BBE4C63-9113-4328-820E-D1742FB16338}" destId="{F2601297-0835-437C-8182-FB9E8D8962EF}" srcOrd="2" destOrd="0" parTransId="{E590A6CC-D9FD-40D3-82AB-C7D66BC8EDEE}" sibTransId="{757FD7D1-9CCC-4859-A129-BEB3FC9B26F2}"/>
    <dgm:cxn modelId="{9B8E436F-1EF9-42D9-866D-BAC6E497FC9E}" type="presOf" srcId="{2CCB214C-B549-4E3E-B4D4-28A9DB219BD3}" destId="{07E3F845-2D99-4A95-8F0E-77BF09C6BEBA}" srcOrd="0" destOrd="1" presId="urn:microsoft.com/office/officeart/2005/8/layout/vList2"/>
    <dgm:cxn modelId="{89B39182-0A1F-4ECE-8A8F-6EE695DA2A49}" srcId="{F2601297-0835-437C-8182-FB9E8D8962EF}" destId="{2CCB214C-B549-4E3E-B4D4-28A9DB219BD3}" srcOrd="1" destOrd="0" parTransId="{73C2FF5E-6EE4-445F-9DE5-E8815C8531A5}" sibTransId="{89A22AAD-0239-44F2-A11C-506D83802867}"/>
    <dgm:cxn modelId="{B60F9F8B-7297-417A-A05A-1B8A7167D371}" type="presOf" srcId="{7B7F6B90-44AC-4927-B4BE-B95B4360993E}" destId="{07E3F845-2D99-4A95-8F0E-77BF09C6BEBA}" srcOrd="0" destOrd="0" presId="urn:microsoft.com/office/officeart/2005/8/layout/vList2"/>
    <dgm:cxn modelId="{9CDE1891-FBA2-445E-8973-BDDEAC1CE231}" type="presOf" srcId="{3BBE4C63-9113-4328-820E-D1742FB16338}" destId="{2FBEE3FA-74EA-4234-9754-7287E295A23E}" srcOrd="0" destOrd="0" presId="urn:microsoft.com/office/officeart/2005/8/layout/vList2"/>
    <dgm:cxn modelId="{E0CFDB97-A676-49EC-9A7D-9447393E2027}" type="presOf" srcId="{FEE03B5E-08E2-4954-B26D-BDC619F39A4A}" destId="{F75F58D2-E8EA-49C8-A382-40BA84361142}" srcOrd="0" destOrd="0" presId="urn:microsoft.com/office/officeart/2005/8/layout/vList2"/>
    <dgm:cxn modelId="{BFB22B9D-1FDE-4A4C-93C5-608734B1CE1E}" srcId="{3BBE4C63-9113-4328-820E-D1742FB16338}" destId="{FEE03B5E-08E2-4954-B26D-BDC619F39A4A}" srcOrd="3" destOrd="0" parTransId="{68584AA1-AB7C-4B55-BB8B-01B7164EA341}" sibTransId="{15BE9BD3-383F-4A49-B064-7F134E37B8CA}"/>
    <dgm:cxn modelId="{F0795CA4-2C32-4340-AD45-C97EF6F15135}" srcId="{3BBE4C63-9113-4328-820E-D1742FB16338}" destId="{5DF3C588-180B-473C-8EAC-1C8AEDB98DCD}" srcOrd="1" destOrd="0" parTransId="{C5956767-025B-43A1-89D6-695F16E5EA18}" sibTransId="{5044775B-0402-46C1-89B0-6F68EB8E05FE}"/>
    <dgm:cxn modelId="{735B60D4-0641-4BE2-B339-6401F01C4F86}" type="presOf" srcId="{5DF3C588-180B-473C-8EAC-1C8AEDB98DCD}" destId="{B3C9ED2C-FB00-4EAF-8982-F05E6F141473}" srcOrd="0" destOrd="0" presId="urn:microsoft.com/office/officeart/2005/8/layout/vList2"/>
    <dgm:cxn modelId="{773F2435-5011-4435-A3D8-02C2DEB6FFF3}" type="presParOf" srcId="{2FBEE3FA-74EA-4234-9754-7287E295A23E}" destId="{DD9F85DE-F961-4786-808F-4BA184C3E18C}" srcOrd="0" destOrd="0" presId="urn:microsoft.com/office/officeart/2005/8/layout/vList2"/>
    <dgm:cxn modelId="{2BDE312E-BA32-424C-B50F-1F2CFDD8D97B}" type="presParOf" srcId="{2FBEE3FA-74EA-4234-9754-7287E295A23E}" destId="{A72A9EED-6195-40DD-AC8D-B8E7B9A2AB35}" srcOrd="1" destOrd="0" presId="urn:microsoft.com/office/officeart/2005/8/layout/vList2"/>
    <dgm:cxn modelId="{D933A76C-A091-457E-82EA-6E6ED2DF327C}" type="presParOf" srcId="{2FBEE3FA-74EA-4234-9754-7287E295A23E}" destId="{B3C9ED2C-FB00-4EAF-8982-F05E6F141473}" srcOrd="2" destOrd="0" presId="urn:microsoft.com/office/officeart/2005/8/layout/vList2"/>
    <dgm:cxn modelId="{E00391E0-C151-4B8A-B294-64E940452733}" type="presParOf" srcId="{2FBEE3FA-74EA-4234-9754-7287E295A23E}" destId="{534127F3-2874-468B-AC49-88CAC122A73A}" srcOrd="3" destOrd="0" presId="urn:microsoft.com/office/officeart/2005/8/layout/vList2"/>
    <dgm:cxn modelId="{015873CD-7D2E-46B3-BA5F-1FFC60CC23F8}" type="presParOf" srcId="{2FBEE3FA-74EA-4234-9754-7287E295A23E}" destId="{270D68C5-9558-45A6-97F5-A3EB0D8EA972}" srcOrd="4" destOrd="0" presId="urn:microsoft.com/office/officeart/2005/8/layout/vList2"/>
    <dgm:cxn modelId="{0BF74C3D-9E2D-4290-9A14-EC1E9AB22CDD}" type="presParOf" srcId="{2FBEE3FA-74EA-4234-9754-7287E295A23E}" destId="{07E3F845-2D99-4A95-8F0E-77BF09C6BEBA}" srcOrd="5" destOrd="0" presId="urn:microsoft.com/office/officeart/2005/8/layout/vList2"/>
    <dgm:cxn modelId="{D7906B8F-8B4E-4FBE-9492-B75235063029}" type="presParOf" srcId="{2FBEE3FA-74EA-4234-9754-7287E295A23E}" destId="{F75F58D2-E8EA-49C8-A382-40BA843611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D2E3B6-CF7B-4F0D-81A8-68FBE98540F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5FF25B-E0E2-4B15-A1FA-3E8204F2C723}">
      <dgm:prSet/>
      <dgm:spPr/>
      <dgm:t>
        <a:bodyPr/>
        <a:lstStyle/>
        <a:p>
          <a:r>
            <a:rPr lang="en-GB"/>
            <a:t>Economic incentives provide the reasons for economic agents to provide goods and services</a:t>
          </a:r>
          <a:endParaRPr lang="en-US"/>
        </a:p>
      </dgm:t>
    </dgm:pt>
    <dgm:pt modelId="{F7EFDBFC-5F76-4DA5-BB62-89D8AF89E120}" type="parTrans" cxnId="{2D283986-F722-4CE8-96B0-8F7E3A0993EF}">
      <dgm:prSet/>
      <dgm:spPr/>
      <dgm:t>
        <a:bodyPr/>
        <a:lstStyle/>
        <a:p>
          <a:endParaRPr lang="en-US"/>
        </a:p>
      </dgm:t>
    </dgm:pt>
    <dgm:pt modelId="{42FCAEF3-9C58-40FD-AD20-67EC8FF2B435}" type="sibTrans" cxnId="{2D283986-F722-4CE8-96B0-8F7E3A0993EF}">
      <dgm:prSet/>
      <dgm:spPr/>
      <dgm:t>
        <a:bodyPr/>
        <a:lstStyle/>
        <a:p>
          <a:endParaRPr lang="en-US"/>
        </a:p>
      </dgm:t>
    </dgm:pt>
    <dgm:pt modelId="{3DC5B5C8-920E-4FAD-8F90-F5A0420672BA}">
      <dgm:prSet/>
      <dgm:spPr/>
      <dgm:t>
        <a:bodyPr/>
        <a:lstStyle/>
        <a:p>
          <a:r>
            <a:rPr lang="en-GB"/>
            <a:t>These are based on the price mechanism, the method by which prices for goods and services are achieved</a:t>
          </a:r>
          <a:endParaRPr lang="en-US"/>
        </a:p>
      </dgm:t>
    </dgm:pt>
    <dgm:pt modelId="{8B2EF4B9-4E00-4D72-96BD-29A998DCE981}" type="parTrans" cxnId="{A9488986-8C1B-452A-AA2E-DD16829021F6}">
      <dgm:prSet/>
      <dgm:spPr/>
      <dgm:t>
        <a:bodyPr/>
        <a:lstStyle/>
        <a:p>
          <a:endParaRPr lang="en-US"/>
        </a:p>
      </dgm:t>
    </dgm:pt>
    <dgm:pt modelId="{3061C460-3E35-49B2-A22E-43C255C14B72}" type="sibTrans" cxnId="{A9488986-8C1B-452A-AA2E-DD16829021F6}">
      <dgm:prSet/>
      <dgm:spPr/>
      <dgm:t>
        <a:bodyPr/>
        <a:lstStyle/>
        <a:p>
          <a:endParaRPr lang="en-US"/>
        </a:p>
      </dgm:t>
    </dgm:pt>
    <dgm:pt modelId="{E8FCDCF1-5890-4066-93EA-6675CA18CB8B}">
      <dgm:prSet/>
      <dgm:spPr/>
      <dgm:t>
        <a:bodyPr/>
        <a:lstStyle/>
        <a:p>
          <a:r>
            <a:rPr lang="en-GB"/>
            <a:t>The rationing function occurs because increased demand or reduced supply of a product will lead to a price rise</a:t>
          </a:r>
          <a:endParaRPr lang="en-US"/>
        </a:p>
      </dgm:t>
    </dgm:pt>
    <dgm:pt modelId="{70A8F583-6ACB-4224-A462-FC4C1FE429BE}" type="parTrans" cxnId="{24A97660-2E53-462D-9D06-1F7FA5B4347E}">
      <dgm:prSet/>
      <dgm:spPr/>
      <dgm:t>
        <a:bodyPr/>
        <a:lstStyle/>
        <a:p>
          <a:endParaRPr lang="en-US"/>
        </a:p>
      </dgm:t>
    </dgm:pt>
    <dgm:pt modelId="{AC76F0FA-381F-489E-9F0E-14B68F96CECF}" type="sibTrans" cxnId="{24A97660-2E53-462D-9D06-1F7FA5B4347E}">
      <dgm:prSet/>
      <dgm:spPr/>
      <dgm:t>
        <a:bodyPr/>
        <a:lstStyle/>
        <a:p>
          <a:endParaRPr lang="en-US"/>
        </a:p>
      </dgm:t>
    </dgm:pt>
    <dgm:pt modelId="{C6AE5B61-9C39-4B1A-9BAC-05E344E058A6}" type="pres">
      <dgm:prSet presAssocID="{1DD2E3B6-CF7B-4F0D-81A8-68FBE98540FC}" presName="linear" presStyleCnt="0">
        <dgm:presLayoutVars>
          <dgm:animLvl val="lvl"/>
          <dgm:resizeHandles val="exact"/>
        </dgm:presLayoutVars>
      </dgm:prSet>
      <dgm:spPr/>
    </dgm:pt>
    <dgm:pt modelId="{9871FF29-9D8F-4126-B5D6-65DD8286D675}" type="pres">
      <dgm:prSet presAssocID="{425FF25B-E0E2-4B15-A1FA-3E8204F2C7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B577FE-5D0F-4736-9CCF-2502CBB031DC}" type="pres">
      <dgm:prSet presAssocID="{42FCAEF3-9C58-40FD-AD20-67EC8FF2B435}" presName="spacer" presStyleCnt="0"/>
      <dgm:spPr/>
    </dgm:pt>
    <dgm:pt modelId="{DB69D6BF-6DC9-4296-9782-049839A732B7}" type="pres">
      <dgm:prSet presAssocID="{3DC5B5C8-920E-4FAD-8F90-F5A0420672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AA1A48-A873-4079-87BF-53F56B9BF8D5}" type="pres">
      <dgm:prSet presAssocID="{3061C460-3E35-49B2-A22E-43C255C14B72}" presName="spacer" presStyleCnt="0"/>
      <dgm:spPr/>
    </dgm:pt>
    <dgm:pt modelId="{5E582708-8FD8-431E-846F-663EF015B2B0}" type="pres">
      <dgm:prSet presAssocID="{E8FCDCF1-5890-4066-93EA-6675CA18CB8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3CE21E-A1C8-4C8C-A7BF-2B3466D09D7C}" type="presOf" srcId="{1DD2E3B6-CF7B-4F0D-81A8-68FBE98540FC}" destId="{C6AE5B61-9C39-4B1A-9BAC-05E344E058A6}" srcOrd="0" destOrd="0" presId="urn:microsoft.com/office/officeart/2005/8/layout/vList2"/>
    <dgm:cxn modelId="{7166DD28-749B-4240-BC82-B6A8CD2484B1}" type="presOf" srcId="{3DC5B5C8-920E-4FAD-8F90-F5A0420672BA}" destId="{DB69D6BF-6DC9-4296-9782-049839A732B7}" srcOrd="0" destOrd="0" presId="urn:microsoft.com/office/officeart/2005/8/layout/vList2"/>
    <dgm:cxn modelId="{04EE8E3B-5DA8-4E74-A47F-A7379CA1F9BD}" type="presOf" srcId="{E8FCDCF1-5890-4066-93EA-6675CA18CB8B}" destId="{5E582708-8FD8-431E-846F-663EF015B2B0}" srcOrd="0" destOrd="0" presId="urn:microsoft.com/office/officeart/2005/8/layout/vList2"/>
    <dgm:cxn modelId="{24A97660-2E53-462D-9D06-1F7FA5B4347E}" srcId="{1DD2E3B6-CF7B-4F0D-81A8-68FBE98540FC}" destId="{E8FCDCF1-5890-4066-93EA-6675CA18CB8B}" srcOrd="2" destOrd="0" parTransId="{70A8F583-6ACB-4224-A462-FC4C1FE429BE}" sibTransId="{AC76F0FA-381F-489E-9F0E-14B68F96CECF}"/>
    <dgm:cxn modelId="{A86C5583-F9F1-46E3-83BE-9344CFC1D0B8}" type="presOf" srcId="{425FF25B-E0E2-4B15-A1FA-3E8204F2C723}" destId="{9871FF29-9D8F-4126-B5D6-65DD8286D675}" srcOrd="0" destOrd="0" presId="urn:microsoft.com/office/officeart/2005/8/layout/vList2"/>
    <dgm:cxn modelId="{2D283986-F722-4CE8-96B0-8F7E3A0993EF}" srcId="{1DD2E3B6-CF7B-4F0D-81A8-68FBE98540FC}" destId="{425FF25B-E0E2-4B15-A1FA-3E8204F2C723}" srcOrd="0" destOrd="0" parTransId="{F7EFDBFC-5F76-4DA5-BB62-89D8AF89E120}" sibTransId="{42FCAEF3-9C58-40FD-AD20-67EC8FF2B435}"/>
    <dgm:cxn modelId="{A9488986-8C1B-452A-AA2E-DD16829021F6}" srcId="{1DD2E3B6-CF7B-4F0D-81A8-68FBE98540FC}" destId="{3DC5B5C8-920E-4FAD-8F90-F5A0420672BA}" srcOrd="1" destOrd="0" parTransId="{8B2EF4B9-4E00-4D72-96BD-29A998DCE981}" sibTransId="{3061C460-3E35-49B2-A22E-43C255C14B72}"/>
    <dgm:cxn modelId="{690E00BC-8E8B-42AE-9DF0-AF0E642E59F7}" type="presParOf" srcId="{C6AE5B61-9C39-4B1A-9BAC-05E344E058A6}" destId="{9871FF29-9D8F-4126-B5D6-65DD8286D675}" srcOrd="0" destOrd="0" presId="urn:microsoft.com/office/officeart/2005/8/layout/vList2"/>
    <dgm:cxn modelId="{778A0AC7-7604-4B63-8B47-C5229157113A}" type="presParOf" srcId="{C6AE5B61-9C39-4B1A-9BAC-05E344E058A6}" destId="{17B577FE-5D0F-4736-9CCF-2502CBB031DC}" srcOrd="1" destOrd="0" presId="urn:microsoft.com/office/officeart/2005/8/layout/vList2"/>
    <dgm:cxn modelId="{53D52573-5727-48CF-A468-70496627E8D2}" type="presParOf" srcId="{C6AE5B61-9C39-4B1A-9BAC-05E344E058A6}" destId="{DB69D6BF-6DC9-4296-9782-049839A732B7}" srcOrd="2" destOrd="0" presId="urn:microsoft.com/office/officeart/2005/8/layout/vList2"/>
    <dgm:cxn modelId="{DBE7A091-3160-4C06-B3A1-C8CF6D71DEEC}" type="presParOf" srcId="{C6AE5B61-9C39-4B1A-9BAC-05E344E058A6}" destId="{5BAA1A48-A873-4079-87BF-53F56B9BF8D5}" srcOrd="3" destOrd="0" presId="urn:microsoft.com/office/officeart/2005/8/layout/vList2"/>
    <dgm:cxn modelId="{E6D92A5F-D2C3-4CB7-8DC1-854AA7B6215D}" type="presParOf" srcId="{C6AE5B61-9C39-4B1A-9BAC-05E344E058A6}" destId="{5E582708-8FD8-431E-846F-663EF015B2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6C578-9EE4-4A42-8A63-3FE51304E6F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DA7D87F-3883-46C6-86C8-2213F3CE11FF}">
      <dgm:prSet/>
      <dgm:spPr/>
      <dgm:t>
        <a:bodyPr/>
        <a:lstStyle/>
        <a:p>
          <a:r>
            <a:rPr lang="en-GB"/>
            <a:t>Higher prices act as a motivator for producers to increase the supply of a good or service</a:t>
          </a:r>
          <a:endParaRPr lang="en-US"/>
        </a:p>
      </dgm:t>
    </dgm:pt>
    <dgm:pt modelId="{D97635CF-7212-4719-9C1D-7D3F789B81EB}" type="parTrans" cxnId="{96E0C34C-6E3E-41F1-92C6-C67C27677DFC}">
      <dgm:prSet/>
      <dgm:spPr/>
      <dgm:t>
        <a:bodyPr/>
        <a:lstStyle/>
        <a:p>
          <a:endParaRPr lang="en-US"/>
        </a:p>
      </dgm:t>
    </dgm:pt>
    <dgm:pt modelId="{D7086E6C-7438-406C-A599-0A1638F2F16E}" type="sibTrans" cxnId="{96E0C34C-6E3E-41F1-92C6-C67C27677DFC}">
      <dgm:prSet/>
      <dgm:spPr/>
      <dgm:t>
        <a:bodyPr/>
        <a:lstStyle/>
        <a:p>
          <a:endParaRPr lang="en-US"/>
        </a:p>
      </dgm:t>
    </dgm:pt>
    <dgm:pt modelId="{14512EEA-27B2-4C9B-9710-3C84281DFC76}">
      <dgm:prSet/>
      <dgm:spPr/>
      <dgm:t>
        <a:bodyPr/>
        <a:lstStyle/>
        <a:p>
          <a:r>
            <a:rPr lang="en-GB"/>
            <a:t>This is due to greater contribution per unit i.e. the difference between selling price and variable cost</a:t>
          </a:r>
          <a:endParaRPr lang="en-US"/>
        </a:p>
      </dgm:t>
    </dgm:pt>
    <dgm:pt modelId="{0EAD363C-7ECC-40BB-9068-912D1139B7E2}" type="parTrans" cxnId="{811E6F35-1838-4A69-AF0E-19AF37183149}">
      <dgm:prSet/>
      <dgm:spPr/>
      <dgm:t>
        <a:bodyPr/>
        <a:lstStyle/>
        <a:p>
          <a:endParaRPr lang="en-US"/>
        </a:p>
      </dgm:t>
    </dgm:pt>
    <dgm:pt modelId="{AEA0DB75-F165-4A49-A97B-7A75DEC0CD25}" type="sibTrans" cxnId="{811E6F35-1838-4A69-AF0E-19AF37183149}">
      <dgm:prSet/>
      <dgm:spPr/>
      <dgm:t>
        <a:bodyPr/>
        <a:lstStyle/>
        <a:p>
          <a:endParaRPr lang="en-US"/>
        </a:p>
      </dgm:t>
    </dgm:pt>
    <dgm:pt modelId="{C91CD3D1-B9FF-4280-BC76-C9A5BA399636}">
      <dgm:prSet/>
      <dgm:spPr/>
      <dgm:t>
        <a:bodyPr/>
        <a:lstStyle/>
        <a:p>
          <a:r>
            <a:rPr lang="en-GB"/>
            <a:t>As prices rise so do revenue and profit</a:t>
          </a:r>
          <a:endParaRPr lang="en-US"/>
        </a:p>
      </dgm:t>
    </dgm:pt>
    <dgm:pt modelId="{B67E922B-0B93-4A55-B719-6236F06A80CC}" type="parTrans" cxnId="{948A1E5B-1083-42B8-94AB-A88B6BE37D82}">
      <dgm:prSet/>
      <dgm:spPr/>
      <dgm:t>
        <a:bodyPr/>
        <a:lstStyle/>
        <a:p>
          <a:endParaRPr lang="en-US"/>
        </a:p>
      </dgm:t>
    </dgm:pt>
    <dgm:pt modelId="{43F52DFC-5925-447A-B8CD-5A01C0BA9D42}" type="sibTrans" cxnId="{948A1E5B-1083-42B8-94AB-A88B6BE37D82}">
      <dgm:prSet/>
      <dgm:spPr/>
      <dgm:t>
        <a:bodyPr/>
        <a:lstStyle/>
        <a:p>
          <a:endParaRPr lang="en-US"/>
        </a:p>
      </dgm:t>
    </dgm:pt>
    <dgm:pt modelId="{C1709301-F213-4594-90F4-C8CB4112CC55}">
      <dgm:prSet/>
      <dgm:spPr/>
      <dgm:t>
        <a:bodyPr/>
        <a:lstStyle/>
        <a:p>
          <a:r>
            <a:rPr lang="en-GB"/>
            <a:t>There will be a movement along the supply curve showing a increase in quantity supplied and a decrease in price</a:t>
          </a:r>
          <a:endParaRPr lang="en-US"/>
        </a:p>
      </dgm:t>
    </dgm:pt>
    <dgm:pt modelId="{802E6DB2-6D51-4AFC-876A-0AA23D977952}" type="parTrans" cxnId="{B2D31EBC-F0DC-40D1-B5A4-C8B02AF3BBFC}">
      <dgm:prSet/>
      <dgm:spPr/>
      <dgm:t>
        <a:bodyPr/>
        <a:lstStyle/>
        <a:p>
          <a:endParaRPr lang="en-US"/>
        </a:p>
      </dgm:t>
    </dgm:pt>
    <dgm:pt modelId="{1A88EC23-360C-4DF8-A4AD-1F2E3B99C6D5}" type="sibTrans" cxnId="{B2D31EBC-F0DC-40D1-B5A4-C8B02AF3BBFC}">
      <dgm:prSet/>
      <dgm:spPr/>
      <dgm:t>
        <a:bodyPr/>
        <a:lstStyle/>
        <a:p>
          <a:endParaRPr lang="en-US"/>
        </a:p>
      </dgm:t>
    </dgm:pt>
    <dgm:pt modelId="{2C12F87E-5C9A-479F-ACE1-2B7921239F94}">
      <dgm:prSet/>
      <dgm:spPr/>
      <dgm:t>
        <a:bodyPr/>
        <a:lstStyle/>
        <a:p>
          <a:r>
            <a:rPr lang="en-GB"/>
            <a:t>Draw a supply curve to show this</a:t>
          </a:r>
          <a:endParaRPr lang="en-US"/>
        </a:p>
      </dgm:t>
    </dgm:pt>
    <dgm:pt modelId="{26666971-C97F-4139-9CA7-C199E898CBF2}" type="parTrans" cxnId="{14404314-4AFF-49FE-A6F5-EC72EC1AC876}">
      <dgm:prSet/>
      <dgm:spPr/>
      <dgm:t>
        <a:bodyPr/>
        <a:lstStyle/>
        <a:p>
          <a:endParaRPr lang="en-US"/>
        </a:p>
      </dgm:t>
    </dgm:pt>
    <dgm:pt modelId="{59DF019D-B015-41ED-A650-FACDF5A99D01}" type="sibTrans" cxnId="{14404314-4AFF-49FE-A6F5-EC72EC1AC876}">
      <dgm:prSet/>
      <dgm:spPr/>
      <dgm:t>
        <a:bodyPr/>
        <a:lstStyle/>
        <a:p>
          <a:endParaRPr lang="en-US"/>
        </a:p>
      </dgm:t>
    </dgm:pt>
    <dgm:pt modelId="{8CADB414-2F7D-4FA7-B269-634A5CEE06CB}" type="pres">
      <dgm:prSet presAssocID="{FFA6C578-9EE4-4A42-8A63-3FE51304E6F6}" presName="outerComposite" presStyleCnt="0">
        <dgm:presLayoutVars>
          <dgm:chMax val="5"/>
          <dgm:dir/>
          <dgm:resizeHandles val="exact"/>
        </dgm:presLayoutVars>
      </dgm:prSet>
      <dgm:spPr/>
    </dgm:pt>
    <dgm:pt modelId="{5CF4CBAB-EB7A-4BC9-9FCB-B08902320267}" type="pres">
      <dgm:prSet presAssocID="{FFA6C578-9EE4-4A42-8A63-3FE51304E6F6}" presName="dummyMaxCanvas" presStyleCnt="0">
        <dgm:presLayoutVars/>
      </dgm:prSet>
      <dgm:spPr/>
    </dgm:pt>
    <dgm:pt modelId="{70926D16-F8FA-4731-B39E-07F064DAA3CC}" type="pres">
      <dgm:prSet presAssocID="{FFA6C578-9EE4-4A42-8A63-3FE51304E6F6}" presName="FiveNodes_1" presStyleLbl="node1" presStyleIdx="0" presStyleCnt="5">
        <dgm:presLayoutVars>
          <dgm:bulletEnabled val="1"/>
        </dgm:presLayoutVars>
      </dgm:prSet>
      <dgm:spPr/>
    </dgm:pt>
    <dgm:pt modelId="{6F9D9636-F13E-4327-A7ED-160133083A32}" type="pres">
      <dgm:prSet presAssocID="{FFA6C578-9EE4-4A42-8A63-3FE51304E6F6}" presName="FiveNodes_2" presStyleLbl="node1" presStyleIdx="1" presStyleCnt="5">
        <dgm:presLayoutVars>
          <dgm:bulletEnabled val="1"/>
        </dgm:presLayoutVars>
      </dgm:prSet>
      <dgm:spPr/>
    </dgm:pt>
    <dgm:pt modelId="{A3BBDF5C-EEA1-481A-B58B-8F2FA13C34E6}" type="pres">
      <dgm:prSet presAssocID="{FFA6C578-9EE4-4A42-8A63-3FE51304E6F6}" presName="FiveNodes_3" presStyleLbl="node1" presStyleIdx="2" presStyleCnt="5">
        <dgm:presLayoutVars>
          <dgm:bulletEnabled val="1"/>
        </dgm:presLayoutVars>
      </dgm:prSet>
      <dgm:spPr/>
    </dgm:pt>
    <dgm:pt modelId="{D6442154-0C38-4D7F-98ED-A24DFBF60B29}" type="pres">
      <dgm:prSet presAssocID="{FFA6C578-9EE4-4A42-8A63-3FE51304E6F6}" presName="FiveNodes_4" presStyleLbl="node1" presStyleIdx="3" presStyleCnt="5">
        <dgm:presLayoutVars>
          <dgm:bulletEnabled val="1"/>
        </dgm:presLayoutVars>
      </dgm:prSet>
      <dgm:spPr/>
    </dgm:pt>
    <dgm:pt modelId="{4E68D59E-EC16-46F8-AA31-C1E47AE844C2}" type="pres">
      <dgm:prSet presAssocID="{FFA6C578-9EE4-4A42-8A63-3FE51304E6F6}" presName="FiveNodes_5" presStyleLbl="node1" presStyleIdx="4" presStyleCnt="5">
        <dgm:presLayoutVars>
          <dgm:bulletEnabled val="1"/>
        </dgm:presLayoutVars>
      </dgm:prSet>
      <dgm:spPr/>
    </dgm:pt>
    <dgm:pt modelId="{0DCB1FAD-9237-41EE-8769-A22D0F05A4ED}" type="pres">
      <dgm:prSet presAssocID="{FFA6C578-9EE4-4A42-8A63-3FE51304E6F6}" presName="FiveConn_1-2" presStyleLbl="fgAccFollowNode1" presStyleIdx="0" presStyleCnt="4">
        <dgm:presLayoutVars>
          <dgm:bulletEnabled val="1"/>
        </dgm:presLayoutVars>
      </dgm:prSet>
      <dgm:spPr/>
    </dgm:pt>
    <dgm:pt modelId="{49DD14E4-32F3-45CD-B9FC-14C76892772A}" type="pres">
      <dgm:prSet presAssocID="{FFA6C578-9EE4-4A42-8A63-3FE51304E6F6}" presName="FiveConn_2-3" presStyleLbl="fgAccFollowNode1" presStyleIdx="1" presStyleCnt="4">
        <dgm:presLayoutVars>
          <dgm:bulletEnabled val="1"/>
        </dgm:presLayoutVars>
      </dgm:prSet>
      <dgm:spPr/>
    </dgm:pt>
    <dgm:pt modelId="{03C0AFDC-FB67-4306-A86E-E217AD0146E8}" type="pres">
      <dgm:prSet presAssocID="{FFA6C578-9EE4-4A42-8A63-3FE51304E6F6}" presName="FiveConn_3-4" presStyleLbl="fgAccFollowNode1" presStyleIdx="2" presStyleCnt="4">
        <dgm:presLayoutVars>
          <dgm:bulletEnabled val="1"/>
        </dgm:presLayoutVars>
      </dgm:prSet>
      <dgm:spPr/>
    </dgm:pt>
    <dgm:pt modelId="{5064FEFA-0D9D-42A4-8634-3D3E3C293A07}" type="pres">
      <dgm:prSet presAssocID="{FFA6C578-9EE4-4A42-8A63-3FE51304E6F6}" presName="FiveConn_4-5" presStyleLbl="fgAccFollowNode1" presStyleIdx="3" presStyleCnt="4">
        <dgm:presLayoutVars>
          <dgm:bulletEnabled val="1"/>
        </dgm:presLayoutVars>
      </dgm:prSet>
      <dgm:spPr/>
    </dgm:pt>
    <dgm:pt modelId="{EECE2A78-43EE-480C-8CEC-E27AB7EB704E}" type="pres">
      <dgm:prSet presAssocID="{FFA6C578-9EE4-4A42-8A63-3FE51304E6F6}" presName="FiveNodes_1_text" presStyleLbl="node1" presStyleIdx="4" presStyleCnt="5">
        <dgm:presLayoutVars>
          <dgm:bulletEnabled val="1"/>
        </dgm:presLayoutVars>
      </dgm:prSet>
      <dgm:spPr/>
    </dgm:pt>
    <dgm:pt modelId="{BFCD8F14-244C-48BE-AC98-CD60D56A5A45}" type="pres">
      <dgm:prSet presAssocID="{FFA6C578-9EE4-4A42-8A63-3FE51304E6F6}" presName="FiveNodes_2_text" presStyleLbl="node1" presStyleIdx="4" presStyleCnt="5">
        <dgm:presLayoutVars>
          <dgm:bulletEnabled val="1"/>
        </dgm:presLayoutVars>
      </dgm:prSet>
      <dgm:spPr/>
    </dgm:pt>
    <dgm:pt modelId="{7D13950B-0E31-4BCC-A1D5-B3A2C8FB7E09}" type="pres">
      <dgm:prSet presAssocID="{FFA6C578-9EE4-4A42-8A63-3FE51304E6F6}" presName="FiveNodes_3_text" presStyleLbl="node1" presStyleIdx="4" presStyleCnt="5">
        <dgm:presLayoutVars>
          <dgm:bulletEnabled val="1"/>
        </dgm:presLayoutVars>
      </dgm:prSet>
      <dgm:spPr/>
    </dgm:pt>
    <dgm:pt modelId="{DBB7E416-CFD0-43D7-884C-1E6B1D0E6753}" type="pres">
      <dgm:prSet presAssocID="{FFA6C578-9EE4-4A42-8A63-3FE51304E6F6}" presName="FiveNodes_4_text" presStyleLbl="node1" presStyleIdx="4" presStyleCnt="5">
        <dgm:presLayoutVars>
          <dgm:bulletEnabled val="1"/>
        </dgm:presLayoutVars>
      </dgm:prSet>
      <dgm:spPr/>
    </dgm:pt>
    <dgm:pt modelId="{9112FCC4-48AE-42C1-A18D-825A7BF0C405}" type="pres">
      <dgm:prSet presAssocID="{FFA6C578-9EE4-4A42-8A63-3FE51304E6F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3C3110D-CB95-4AAF-A51B-AD1ACE67CF7C}" type="presOf" srcId="{1A88EC23-360C-4DF8-A4AD-1F2E3B99C6D5}" destId="{5064FEFA-0D9D-42A4-8634-3D3E3C293A07}" srcOrd="0" destOrd="0" presId="urn:microsoft.com/office/officeart/2005/8/layout/vProcess5"/>
    <dgm:cxn modelId="{14404314-4AFF-49FE-A6F5-EC72EC1AC876}" srcId="{FFA6C578-9EE4-4A42-8A63-3FE51304E6F6}" destId="{2C12F87E-5C9A-479F-ACE1-2B7921239F94}" srcOrd="4" destOrd="0" parTransId="{26666971-C97F-4139-9CA7-C199E898CBF2}" sibTransId="{59DF019D-B015-41ED-A650-FACDF5A99D01}"/>
    <dgm:cxn modelId="{F2303723-45B6-4813-A644-6CC98E60FF9B}" type="presOf" srcId="{2C12F87E-5C9A-479F-ACE1-2B7921239F94}" destId="{9112FCC4-48AE-42C1-A18D-825A7BF0C405}" srcOrd="1" destOrd="0" presId="urn:microsoft.com/office/officeart/2005/8/layout/vProcess5"/>
    <dgm:cxn modelId="{A7AB7634-BCA7-4629-B279-EF00593739F2}" type="presOf" srcId="{14512EEA-27B2-4C9B-9710-3C84281DFC76}" destId="{BFCD8F14-244C-48BE-AC98-CD60D56A5A45}" srcOrd="1" destOrd="0" presId="urn:microsoft.com/office/officeart/2005/8/layout/vProcess5"/>
    <dgm:cxn modelId="{811E6F35-1838-4A69-AF0E-19AF37183149}" srcId="{FFA6C578-9EE4-4A42-8A63-3FE51304E6F6}" destId="{14512EEA-27B2-4C9B-9710-3C84281DFC76}" srcOrd="1" destOrd="0" parTransId="{0EAD363C-7ECC-40BB-9068-912D1139B7E2}" sibTransId="{AEA0DB75-F165-4A49-A97B-7A75DEC0CD25}"/>
    <dgm:cxn modelId="{948A1E5B-1083-42B8-94AB-A88B6BE37D82}" srcId="{FFA6C578-9EE4-4A42-8A63-3FE51304E6F6}" destId="{C91CD3D1-B9FF-4280-BC76-C9A5BA399636}" srcOrd="2" destOrd="0" parTransId="{B67E922B-0B93-4A55-B719-6236F06A80CC}" sibTransId="{43F52DFC-5925-447A-B8CD-5A01C0BA9D42}"/>
    <dgm:cxn modelId="{706A276B-A91F-4F06-BEC5-5517065197AA}" type="presOf" srcId="{ADA7D87F-3883-46C6-86C8-2213F3CE11FF}" destId="{70926D16-F8FA-4731-B39E-07F064DAA3CC}" srcOrd="0" destOrd="0" presId="urn:microsoft.com/office/officeart/2005/8/layout/vProcess5"/>
    <dgm:cxn modelId="{96E0C34C-6E3E-41F1-92C6-C67C27677DFC}" srcId="{FFA6C578-9EE4-4A42-8A63-3FE51304E6F6}" destId="{ADA7D87F-3883-46C6-86C8-2213F3CE11FF}" srcOrd="0" destOrd="0" parTransId="{D97635CF-7212-4719-9C1D-7D3F789B81EB}" sibTransId="{D7086E6C-7438-406C-A599-0A1638F2F16E}"/>
    <dgm:cxn modelId="{143DF44F-8578-4F74-8C29-BFEB640FBBC2}" type="presOf" srcId="{2C12F87E-5C9A-479F-ACE1-2B7921239F94}" destId="{4E68D59E-EC16-46F8-AA31-C1E47AE844C2}" srcOrd="0" destOrd="0" presId="urn:microsoft.com/office/officeart/2005/8/layout/vProcess5"/>
    <dgm:cxn modelId="{B80AB67A-634B-4C45-ACB5-AEC21FB48BFA}" type="presOf" srcId="{ADA7D87F-3883-46C6-86C8-2213F3CE11FF}" destId="{EECE2A78-43EE-480C-8CEC-E27AB7EB704E}" srcOrd="1" destOrd="0" presId="urn:microsoft.com/office/officeart/2005/8/layout/vProcess5"/>
    <dgm:cxn modelId="{63261792-7F0A-4101-9F7F-86507427CDC1}" type="presOf" srcId="{FFA6C578-9EE4-4A42-8A63-3FE51304E6F6}" destId="{8CADB414-2F7D-4FA7-B269-634A5CEE06CB}" srcOrd="0" destOrd="0" presId="urn:microsoft.com/office/officeart/2005/8/layout/vProcess5"/>
    <dgm:cxn modelId="{B9F2D194-8916-4C2B-9C9A-E2059AFA667A}" type="presOf" srcId="{D7086E6C-7438-406C-A599-0A1638F2F16E}" destId="{0DCB1FAD-9237-41EE-8769-A22D0F05A4ED}" srcOrd="0" destOrd="0" presId="urn:microsoft.com/office/officeart/2005/8/layout/vProcess5"/>
    <dgm:cxn modelId="{F64C56A2-7907-47F6-8CA5-EEE4883FFF9F}" type="presOf" srcId="{C1709301-F213-4594-90F4-C8CB4112CC55}" destId="{DBB7E416-CFD0-43D7-884C-1E6B1D0E6753}" srcOrd="1" destOrd="0" presId="urn:microsoft.com/office/officeart/2005/8/layout/vProcess5"/>
    <dgm:cxn modelId="{83FD95AE-18C1-4530-B2D5-FB4A28F7DA1D}" type="presOf" srcId="{AEA0DB75-F165-4A49-A97B-7A75DEC0CD25}" destId="{49DD14E4-32F3-45CD-B9FC-14C76892772A}" srcOrd="0" destOrd="0" presId="urn:microsoft.com/office/officeart/2005/8/layout/vProcess5"/>
    <dgm:cxn modelId="{B2D31EBC-F0DC-40D1-B5A4-C8B02AF3BBFC}" srcId="{FFA6C578-9EE4-4A42-8A63-3FE51304E6F6}" destId="{C1709301-F213-4594-90F4-C8CB4112CC55}" srcOrd="3" destOrd="0" parTransId="{802E6DB2-6D51-4AFC-876A-0AA23D977952}" sibTransId="{1A88EC23-360C-4DF8-A4AD-1F2E3B99C6D5}"/>
    <dgm:cxn modelId="{35E7BFC7-20E2-4A89-AF90-06A037F23F9E}" type="presOf" srcId="{14512EEA-27B2-4C9B-9710-3C84281DFC76}" destId="{6F9D9636-F13E-4327-A7ED-160133083A32}" srcOrd="0" destOrd="0" presId="urn:microsoft.com/office/officeart/2005/8/layout/vProcess5"/>
    <dgm:cxn modelId="{0A8E9CD3-3FA0-441E-8F43-2C52AE861646}" type="presOf" srcId="{C1709301-F213-4594-90F4-C8CB4112CC55}" destId="{D6442154-0C38-4D7F-98ED-A24DFBF60B29}" srcOrd="0" destOrd="0" presId="urn:microsoft.com/office/officeart/2005/8/layout/vProcess5"/>
    <dgm:cxn modelId="{02689ED3-54B1-4DA5-94DE-9787A5BF297F}" type="presOf" srcId="{43F52DFC-5925-447A-B8CD-5A01C0BA9D42}" destId="{03C0AFDC-FB67-4306-A86E-E217AD0146E8}" srcOrd="0" destOrd="0" presId="urn:microsoft.com/office/officeart/2005/8/layout/vProcess5"/>
    <dgm:cxn modelId="{CF65FCE4-8763-4769-A08D-55F2EF1478F7}" type="presOf" srcId="{C91CD3D1-B9FF-4280-BC76-C9A5BA399636}" destId="{7D13950B-0E31-4BCC-A1D5-B3A2C8FB7E09}" srcOrd="1" destOrd="0" presId="urn:microsoft.com/office/officeart/2005/8/layout/vProcess5"/>
    <dgm:cxn modelId="{6DA328ED-DAA2-4F90-8DA7-71ABACF983D3}" type="presOf" srcId="{C91CD3D1-B9FF-4280-BC76-C9A5BA399636}" destId="{A3BBDF5C-EEA1-481A-B58B-8F2FA13C34E6}" srcOrd="0" destOrd="0" presId="urn:microsoft.com/office/officeart/2005/8/layout/vProcess5"/>
    <dgm:cxn modelId="{0F4CFCF6-6753-42D0-BD6F-A5FB1EBD009A}" type="presParOf" srcId="{8CADB414-2F7D-4FA7-B269-634A5CEE06CB}" destId="{5CF4CBAB-EB7A-4BC9-9FCB-B08902320267}" srcOrd="0" destOrd="0" presId="urn:microsoft.com/office/officeart/2005/8/layout/vProcess5"/>
    <dgm:cxn modelId="{51300761-ED11-46FB-9804-58910D9A821A}" type="presParOf" srcId="{8CADB414-2F7D-4FA7-B269-634A5CEE06CB}" destId="{70926D16-F8FA-4731-B39E-07F064DAA3CC}" srcOrd="1" destOrd="0" presId="urn:microsoft.com/office/officeart/2005/8/layout/vProcess5"/>
    <dgm:cxn modelId="{2C2455B4-65B4-4B55-A8C5-E15B89999EBB}" type="presParOf" srcId="{8CADB414-2F7D-4FA7-B269-634A5CEE06CB}" destId="{6F9D9636-F13E-4327-A7ED-160133083A32}" srcOrd="2" destOrd="0" presId="urn:microsoft.com/office/officeart/2005/8/layout/vProcess5"/>
    <dgm:cxn modelId="{C7F5461E-E0A9-445E-903D-154E6387BA72}" type="presParOf" srcId="{8CADB414-2F7D-4FA7-B269-634A5CEE06CB}" destId="{A3BBDF5C-EEA1-481A-B58B-8F2FA13C34E6}" srcOrd="3" destOrd="0" presId="urn:microsoft.com/office/officeart/2005/8/layout/vProcess5"/>
    <dgm:cxn modelId="{7CD31AAD-BDC1-45B6-8255-2DCD48416EA5}" type="presParOf" srcId="{8CADB414-2F7D-4FA7-B269-634A5CEE06CB}" destId="{D6442154-0C38-4D7F-98ED-A24DFBF60B29}" srcOrd="4" destOrd="0" presId="urn:microsoft.com/office/officeart/2005/8/layout/vProcess5"/>
    <dgm:cxn modelId="{C8CD3F23-544D-424A-9886-E75376841151}" type="presParOf" srcId="{8CADB414-2F7D-4FA7-B269-634A5CEE06CB}" destId="{4E68D59E-EC16-46F8-AA31-C1E47AE844C2}" srcOrd="5" destOrd="0" presId="urn:microsoft.com/office/officeart/2005/8/layout/vProcess5"/>
    <dgm:cxn modelId="{FBF09DCD-8AB8-4AF0-8AE3-C75EF0DBED35}" type="presParOf" srcId="{8CADB414-2F7D-4FA7-B269-634A5CEE06CB}" destId="{0DCB1FAD-9237-41EE-8769-A22D0F05A4ED}" srcOrd="6" destOrd="0" presId="urn:microsoft.com/office/officeart/2005/8/layout/vProcess5"/>
    <dgm:cxn modelId="{C7674D48-76B1-42F0-B456-43BCCEC7E10D}" type="presParOf" srcId="{8CADB414-2F7D-4FA7-B269-634A5CEE06CB}" destId="{49DD14E4-32F3-45CD-B9FC-14C76892772A}" srcOrd="7" destOrd="0" presId="urn:microsoft.com/office/officeart/2005/8/layout/vProcess5"/>
    <dgm:cxn modelId="{FD0996E2-7BAA-441E-A2AE-B9A88A40DF25}" type="presParOf" srcId="{8CADB414-2F7D-4FA7-B269-634A5CEE06CB}" destId="{03C0AFDC-FB67-4306-A86E-E217AD0146E8}" srcOrd="8" destOrd="0" presId="urn:microsoft.com/office/officeart/2005/8/layout/vProcess5"/>
    <dgm:cxn modelId="{26721603-0381-4F13-9AD6-904B11C0EF45}" type="presParOf" srcId="{8CADB414-2F7D-4FA7-B269-634A5CEE06CB}" destId="{5064FEFA-0D9D-42A4-8634-3D3E3C293A07}" srcOrd="9" destOrd="0" presId="urn:microsoft.com/office/officeart/2005/8/layout/vProcess5"/>
    <dgm:cxn modelId="{7BFFBE47-3C77-44C5-88BC-B178E4349FEF}" type="presParOf" srcId="{8CADB414-2F7D-4FA7-B269-634A5CEE06CB}" destId="{EECE2A78-43EE-480C-8CEC-E27AB7EB704E}" srcOrd="10" destOrd="0" presId="urn:microsoft.com/office/officeart/2005/8/layout/vProcess5"/>
    <dgm:cxn modelId="{1FB24016-122D-4F54-9E73-742A3F662EE3}" type="presParOf" srcId="{8CADB414-2F7D-4FA7-B269-634A5CEE06CB}" destId="{BFCD8F14-244C-48BE-AC98-CD60D56A5A45}" srcOrd="11" destOrd="0" presId="urn:microsoft.com/office/officeart/2005/8/layout/vProcess5"/>
    <dgm:cxn modelId="{7DE66D1C-D59F-4482-9496-BAE0F7ED478F}" type="presParOf" srcId="{8CADB414-2F7D-4FA7-B269-634A5CEE06CB}" destId="{7D13950B-0E31-4BCC-A1D5-B3A2C8FB7E09}" srcOrd="12" destOrd="0" presId="urn:microsoft.com/office/officeart/2005/8/layout/vProcess5"/>
    <dgm:cxn modelId="{FBCC7ABA-EDB6-4910-9C50-FD34BA0EDB4D}" type="presParOf" srcId="{8CADB414-2F7D-4FA7-B269-634A5CEE06CB}" destId="{DBB7E416-CFD0-43D7-884C-1E6B1D0E6753}" srcOrd="13" destOrd="0" presId="urn:microsoft.com/office/officeart/2005/8/layout/vProcess5"/>
    <dgm:cxn modelId="{682A87E0-4C09-4CAA-A865-602A24B1A409}" type="presParOf" srcId="{8CADB414-2F7D-4FA7-B269-634A5CEE06CB}" destId="{9112FCC4-48AE-42C1-A18D-825A7BF0C40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4ECB98-094A-4E24-8A6F-58CDC9FC1A8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38ED39-CED9-496E-97C0-FE3FE888B73F}">
      <dgm:prSet/>
      <dgm:spPr/>
      <dgm:t>
        <a:bodyPr/>
        <a:lstStyle/>
        <a:p>
          <a:r>
            <a:rPr lang="en-GB"/>
            <a:t>Sales Revenue = Selling Price x Quantity Sold</a:t>
          </a:r>
          <a:endParaRPr lang="en-US"/>
        </a:p>
      </dgm:t>
    </dgm:pt>
    <dgm:pt modelId="{8F826DC8-70A7-44D1-9B7B-20BCD9EA63B0}" type="parTrans" cxnId="{295E6F78-CF2E-4E1E-A8D4-F697E7A6D76B}">
      <dgm:prSet/>
      <dgm:spPr/>
      <dgm:t>
        <a:bodyPr/>
        <a:lstStyle/>
        <a:p>
          <a:endParaRPr lang="en-US"/>
        </a:p>
      </dgm:t>
    </dgm:pt>
    <dgm:pt modelId="{386D0071-DE88-4308-80D1-8A5030DDE0C2}" type="sibTrans" cxnId="{295E6F78-CF2E-4E1E-A8D4-F697E7A6D76B}">
      <dgm:prSet/>
      <dgm:spPr/>
      <dgm:t>
        <a:bodyPr/>
        <a:lstStyle/>
        <a:p>
          <a:endParaRPr lang="en-US"/>
        </a:p>
      </dgm:t>
    </dgm:pt>
    <dgm:pt modelId="{627CFA57-1C0C-41C1-9762-F98263C835C4}">
      <dgm:prSet/>
      <dgm:spPr/>
      <dgm:t>
        <a:bodyPr/>
        <a:lstStyle/>
        <a:p>
          <a:r>
            <a:rPr lang="en-GB"/>
            <a:t>Total Costs = Cost per Unit x Quantity Sold</a:t>
          </a:r>
          <a:endParaRPr lang="en-US"/>
        </a:p>
      </dgm:t>
    </dgm:pt>
    <dgm:pt modelId="{9E5F7059-0021-4EE3-B8F2-5634FB28A72A}" type="parTrans" cxnId="{15DB3E1F-0A25-43B0-A588-370E4576CDAB}">
      <dgm:prSet/>
      <dgm:spPr/>
      <dgm:t>
        <a:bodyPr/>
        <a:lstStyle/>
        <a:p>
          <a:endParaRPr lang="en-US"/>
        </a:p>
      </dgm:t>
    </dgm:pt>
    <dgm:pt modelId="{D0314632-6981-4AD9-86DD-DD4C9A54CA41}" type="sibTrans" cxnId="{15DB3E1F-0A25-43B0-A588-370E4576CDAB}">
      <dgm:prSet/>
      <dgm:spPr/>
      <dgm:t>
        <a:bodyPr/>
        <a:lstStyle/>
        <a:p>
          <a:endParaRPr lang="en-US"/>
        </a:p>
      </dgm:t>
    </dgm:pt>
    <dgm:pt modelId="{20B4379F-8988-4492-893B-2486DF636F71}">
      <dgm:prSet/>
      <dgm:spPr/>
      <dgm:t>
        <a:bodyPr/>
        <a:lstStyle/>
        <a:p>
          <a:r>
            <a:rPr lang="en-GB"/>
            <a:t>Profit = Sales Revenue – Total Costs </a:t>
          </a:r>
          <a:endParaRPr lang="en-US"/>
        </a:p>
      </dgm:t>
    </dgm:pt>
    <dgm:pt modelId="{59EDA4CA-7271-4ED2-9DCA-8A337426F5C8}" type="parTrans" cxnId="{D7A0D3C0-AC60-4016-85C3-986A5C3621DA}">
      <dgm:prSet/>
      <dgm:spPr/>
      <dgm:t>
        <a:bodyPr/>
        <a:lstStyle/>
        <a:p>
          <a:endParaRPr lang="en-US"/>
        </a:p>
      </dgm:t>
    </dgm:pt>
    <dgm:pt modelId="{DE4A88DB-1938-4A7D-A6C4-D4423366113C}" type="sibTrans" cxnId="{D7A0D3C0-AC60-4016-85C3-986A5C3621DA}">
      <dgm:prSet/>
      <dgm:spPr/>
      <dgm:t>
        <a:bodyPr/>
        <a:lstStyle/>
        <a:p>
          <a:endParaRPr lang="en-US"/>
        </a:p>
      </dgm:t>
    </dgm:pt>
    <dgm:pt modelId="{CD783DA4-18B1-4E43-BE92-3D6371781CA0}" type="pres">
      <dgm:prSet presAssocID="{8B4ECB98-094A-4E24-8A6F-58CDC9FC1A8E}" presName="root" presStyleCnt="0">
        <dgm:presLayoutVars>
          <dgm:dir/>
          <dgm:resizeHandles val="exact"/>
        </dgm:presLayoutVars>
      </dgm:prSet>
      <dgm:spPr/>
    </dgm:pt>
    <dgm:pt modelId="{F28BAD4A-407E-43E2-979A-0DF7D709661E}" type="pres">
      <dgm:prSet presAssocID="{1B38ED39-CED9-496E-97C0-FE3FE888B73F}" presName="compNode" presStyleCnt="0"/>
      <dgm:spPr/>
    </dgm:pt>
    <dgm:pt modelId="{8AAF823D-0646-4A66-ABDD-EE433A617387}" type="pres">
      <dgm:prSet presAssocID="{1B38ED39-CED9-496E-97C0-FE3FE888B7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l"/>
        </a:ext>
      </dgm:extLst>
    </dgm:pt>
    <dgm:pt modelId="{10261AFB-54A5-45E1-BAE9-646FBCCE5CD8}" type="pres">
      <dgm:prSet presAssocID="{1B38ED39-CED9-496E-97C0-FE3FE888B73F}" presName="spaceRect" presStyleCnt="0"/>
      <dgm:spPr/>
    </dgm:pt>
    <dgm:pt modelId="{E10BF3EA-68DE-4EE3-A51D-25157AAA7917}" type="pres">
      <dgm:prSet presAssocID="{1B38ED39-CED9-496E-97C0-FE3FE888B73F}" presName="textRect" presStyleLbl="revTx" presStyleIdx="0" presStyleCnt="3">
        <dgm:presLayoutVars>
          <dgm:chMax val="1"/>
          <dgm:chPref val="1"/>
        </dgm:presLayoutVars>
      </dgm:prSet>
      <dgm:spPr/>
    </dgm:pt>
    <dgm:pt modelId="{6A9D5FFB-181F-4C94-AEE5-C4A1E9A37923}" type="pres">
      <dgm:prSet presAssocID="{386D0071-DE88-4308-80D1-8A5030DDE0C2}" presName="sibTrans" presStyleCnt="0"/>
      <dgm:spPr/>
    </dgm:pt>
    <dgm:pt modelId="{446E0322-2C84-4D62-997B-27ED82C80586}" type="pres">
      <dgm:prSet presAssocID="{627CFA57-1C0C-41C1-9762-F98263C835C4}" presName="compNode" presStyleCnt="0"/>
      <dgm:spPr/>
    </dgm:pt>
    <dgm:pt modelId="{44A01A21-CD18-43C8-BC16-15121C47ED9E}" type="pres">
      <dgm:prSet presAssocID="{627CFA57-1C0C-41C1-9762-F98263C835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ufacturing"/>
        </a:ext>
      </dgm:extLst>
    </dgm:pt>
    <dgm:pt modelId="{4F97A8FF-D289-4F33-8FC3-5AE1A87A4EFD}" type="pres">
      <dgm:prSet presAssocID="{627CFA57-1C0C-41C1-9762-F98263C835C4}" presName="spaceRect" presStyleCnt="0"/>
      <dgm:spPr/>
    </dgm:pt>
    <dgm:pt modelId="{BD69BF8D-6D3D-47A4-86EC-F238DD3B3868}" type="pres">
      <dgm:prSet presAssocID="{627CFA57-1C0C-41C1-9762-F98263C835C4}" presName="textRect" presStyleLbl="revTx" presStyleIdx="1" presStyleCnt="3">
        <dgm:presLayoutVars>
          <dgm:chMax val="1"/>
          <dgm:chPref val="1"/>
        </dgm:presLayoutVars>
      </dgm:prSet>
      <dgm:spPr/>
    </dgm:pt>
    <dgm:pt modelId="{4B940E30-1A08-482D-A5B1-92062ABDDEFF}" type="pres">
      <dgm:prSet presAssocID="{D0314632-6981-4AD9-86DD-DD4C9A54CA41}" presName="sibTrans" presStyleCnt="0"/>
      <dgm:spPr/>
    </dgm:pt>
    <dgm:pt modelId="{AB4C8BB9-77A0-4852-AD00-B63F9A26857E}" type="pres">
      <dgm:prSet presAssocID="{20B4379F-8988-4492-893B-2486DF636F71}" presName="compNode" presStyleCnt="0"/>
      <dgm:spPr/>
    </dgm:pt>
    <dgm:pt modelId="{BED6A990-CFFD-4794-95A1-2B2A5F070BED}" type="pres">
      <dgm:prSet presAssocID="{20B4379F-8988-4492-893B-2486DF636F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M Customer Insights App"/>
        </a:ext>
      </dgm:extLst>
    </dgm:pt>
    <dgm:pt modelId="{D03BAD70-AF72-4AD7-A592-0B1B1B014887}" type="pres">
      <dgm:prSet presAssocID="{20B4379F-8988-4492-893B-2486DF636F71}" presName="spaceRect" presStyleCnt="0"/>
      <dgm:spPr/>
    </dgm:pt>
    <dgm:pt modelId="{23FD4A5C-AD36-42CF-81FE-E83554008CA0}" type="pres">
      <dgm:prSet presAssocID="{20B4379F-8988-4492-893B-2486DF636F7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5DB3E1F-0A25-43B0-A588-370E4576CDAB}" srcId="{8B4ECB98-094A-4E24-8A6F-58CDC9FC1A8E}" destId="{627CFA57-1C0C-41C1-9762-F98263C835C4}" srcOrd="1" destOrd="0" parTransId="{9E5F7059-0021-4EE3-B8F2-5634FB28A72A}" sibTransId="{D0314632-6981-4AD9-86DD-DD4C9A54CA41}"/>
    <dgm:cxn modelId="{5B6F0C71-5D03-404E-832B-E6ED2D826C24}" type="presOf" srcId="{8B4ECB98-094A-4E24-8A6F-58CDC9FC1A8E}" destId="{CD783DA4-18B1-4E43-BE92-3D6371781CA0}" srcOrd="0" destOrd="0" presId="urn:microsoft.com/office/officeart/2018/2/layout/IconLabelList"/>
    <dgm:cxn modelId="{295E6F78-CF2E-4E1E-A8D4-F697E7A6D76B}" srcId="{8B4ECB98-094A-4E24-8A6F-58CDC9FC1A8E}" destId="{1B38ED39-CED9-496E-97C0-FE3FE888B73F}" srcOrd="0" destOrd="0" parTransId="{8F826DC8-70A7-44D1-9B7B-20BCD9EA63B0}" sibTransId="{386D0071-DE88-4308-80D1-8A5030DDE0C2}"/>
    <dgm:cxn modelId="{AF19507B-457B-42B7-BF2F-4ABFEF111E82}" type="presOf" srcId="{20B4379F-8988-4492-893B-2486DF636F71}" destId="{23FD4A5C-AD36-42CF-81FE-E83554008CA0}" srcOrd="0" destOrd="0" presId="urn:microsoft.com/office/officeart/2018/2/layout/IconLabelList"/>
    <dgm:cxn modelId="{60FAFC96-69AB-4665-B2A7-865521C3D3B7}" type="presOf" srcId="{1B38ED39-CED9-496E-97C0-FE3FE888B73F}" destId="{E10BF3EA-68DE-4EE3-A51D-25157AAA7917}" srcOrd="0" destOrd="0" presId="urn:microsoft.com/office/officeart/2018/2/layout/IconLabelList"/>
    <dgm:cxn modelId="{FF79C9A3-C559-42F2-826A-1C270CAB4AA0}" type="presOf" srcId="{627CFA57-1C0C-41C1-9762-F98263C835C4}" destId="{BD69BF8D-6D3D-47A4-86EC-F238DD3B3868}" srcOrd="0" destOrd="0" presId="urn:microsoft.com/office/officeart/2018/2/layout/IconLabelList"/>
    <dgm:cxn modelId="{D7A0D3C0-AC60-4016-85C3-986A5C3621DA}" srcId="{8B4ECB98-094A-4E24-8A6F-58CDC9FC1A8E}" destId="{20B4379F-8988-4492-893B-2486DF636F71}" srcOrd="2" destOrd="0" parTransId="{59EDA4CA-7271-4ED2-9DCA-8A337426F5C8}" sibTransId="{DE4A88DB-1938-4A7D-A6C4-D4423366113C}"/>
    <dgm:cxn modelId="{7BD1D362-3308-4AB9-BF52-D6B995A58F78}" type="presParOf" srcId="{CD783DA4-18B1-4E43-BE92-3D6371781CA0}" destId="{F28BAD4A-407E-43E2-979A-0DF7D709661E}" srcOrd="0" destOrd="0" presId="urn:microsoft.com/office/officeart/2018/2/layout/IconLabelList"/>
    <dgm:cxn modelId="{3A9C6779-0C88-42B9-9535-9405D8FEC8AB}" type="presParOf" srcId="{F28BAD4A-407E-43E2-979A-0DF7D709661E}" destId="{8AAF823D-0646-4A66-ABDD-EE433A617387}" srcOrd="0" destOrd="0" presId="urn:microsoft.com/office/officeart/2018/2/layout/IconLabelList"/>
    <dgm:cxn modelId="{3D202B28-E71C-4020-9715-06FA5AADC69E}" type="presParOf" srcId="{F28BAD4A-407E-43E2-979A-0DF7D709661E}" destId="{10261AFB-54A5-45E1-BAE9-646FBCCE5CD8}" srcOrd="1" destOrd="0" presId="urn:microsoft.com/office/officeart/2018/2/layout/IconLabelList"/>
    <dgm:cxn modelId="{D7B33B1B-8C08-4B60-9342-0A7C64E0A352}" type="presParOf" srcId="{F28BAD4A-407E-43E2-979A-0DF7D709661E}" destId="{E10BF3EA-68DE-4EE3-A51D-25157AAA7917}" srcOrd="2" destOrd="0" presId="urn:microsoft.com/office/officeart/2018/2/layout/IconLabelList"/>
    <dgm:cxn modelId="{228A8884-A789-4320-9AB1-25E856E33C53}" type="presParOf" srcId="{CD783DA4-18B1-4E43-BE92-3D6371781CA0}" destId="{6A9D5FFB-181F-4C94-AEE5-C4A1E9A37923}" srcOrd="1" destOrd="0" presId="urn:microsoft.com/office/officeart/2018/2/layout/IconLabelList"/>
    <dgm:cxn modelId="{874CD330-B5F4-4609-8EE9-E4340C6E93E3}" type="presParOf" srcId="{CD783DA4-18B1-4E43-BE92-3D6371781CA0}" destId="{446E0322-2C84-4D62-997B-27ED82C80586}" srcOrd="2" destOrd="0" presId="urn:microsoft.com/office/officeart/2018/2/layout/IconLabelList"/>
    <dgm:cxn modelId="{F5442F16-7D16-4C61-8954-54BC1FAD4099}" type="presParOf" srcId="{446E0322-2C84-4D62-997B-27ED82C80586}" destId="{44A01A21-CD18-43C8-BC16-15121C47ED9E}" srcOrd="0" destOrd="0" presId="urn:microsoft.com/office/officeart/2018/2/layout/IconLabelList"/>
    <dgm:cxn modelId="{C1FF16AC-0088-4004-AB6C-263771C393D9}" type="presParOf" srcId="{446E0322-2C84-4D62-997B-27ED82C80586}" destId="{4F97A8FF-D289-4F33-8FC3-5AE1A87A4EFD}" srcOrd="1" destOrd="0" presId="urn:microsoft.com/office/officeart/2018/2/layout/IconLabelList"/>
    <dgm:cxn modelId="{075936E8-634A-46B2-B9B6-0D3C5B560284}" type="presParOf" srcId="{446E0322-2C84-4D62-997B-27ED82C80586}" destId="{BD69BF8D-6D3D-47A4-86EC-F238DD3B3868}" srcOrd="2" destOrd="0" presId="urn:microsoft.com/office/officeart/2018/2/layout/IconLabelList"/>
    <dgm:cxn modelId="{DF2ED267-7C28-48B4-94D5-ABA85E341BFD}" type="presParOf" srcId="{CD783DA4-18B1-4E43-BE92-3D6371781CA0}" destId="{4B940E30-1A08-482D-A5B1-92062ABDDEFF}" srcOrd="3" destOrd="0" presId="urn:microsoft.com/office/officeart/2018/2/layout/IconLabelList"/>
    <dgm:cxn modelId="{E386F35A-D16D-4E7A-BD6C-E99BE2F49624}" type="presParOf" srcId="{CD783DA4-18B1-4E43-BE92-3D6371781CA0}" destId="{AB4C8BB9-77A0-4852-AD00-B63F9A26857E}" srcOrd="4" destOrd="0" presId="urn:microsoft.com/office/officeart/2018/2/layout/IconLabelList"/>
    <dgm:cxn modelId="{73971F5D-6084-4C6C-9280-F6A86398BE14}" type="presParOf" srcId="{AB4C8BB9-77A0-4852-AD00-B63F9A26857E}" destId="{BED6A990-CFFD-4794-95A1-2B2A5F070BED}" srcOrd="0" destOrd="0" presId="urn:microsoft.com/office/officeart/2018/2/layout/IconLabelList"/>
    <dgm:cxn modelId="{E85D312D-4FC2-42E7-8D7F-DB15BA4AB2F3}" type="presParOf" srcId="{AB4C8BB9-77A0-4852-AD00-B63F9A26857E}" destId="{D03BAD70-AF72-4AD7-A592-0B1B1B014887}" srcOrd="1" destOrd="0" presId="urn:microsoft.com/office/officeart/2018/2/layout/IconLabelList"/>
    <dgm:cxn modelId="{1D64BAEB-B4EE-4C83-BD24-2EEC45844D50}" type="presParOf" srcId="{AB4C8BB9-77A0-4852-AD00-B63F9A26857E}" destId="{23FD4A5C-AD36-42CF-81FE-E83554008CA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E93E70-4E4E-43ED-ADCF-9C745DA977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D1E2E7-E725-4CC6-B62F-1847DC0E25FC}">
      <dgm:prSet/>
      <dgm:spPr/>
      <dgm:t>
        <a:bodyPr/>
        <a:lstStyle/>
        <a:p>
          <a:r>
            <a:rPr lang="en-GB" b="1"/>
            <a:t>Variable costs</a:t>
          </a:r>
          <a:endParaRPr lang="en-US"/>
        </a:p>
      </dgm:t>
    </dgm:pt>
    <dgm:pt modelId="{21846AF0-E493-426D-9E1B-29B6919DBC66}" type="parTrans" cxnId="{AF6AE4AE-51B7-4BE2-B996-23845DF4952B}">
      <dgm:prSet/>
      <dgm:spPr/>
      <dgm:t>
        <a:bodyPr/>
        <a:lstStyle/>
        <a:p>
          <a:endParaRPr lang="en-US"/>
        </a:p>
      </dgm:t>
    </dgm:pt>
    <dgm:pt modelId="{E036AD3D-D622-4744-AB7D-17D3DE44ED89}" type="sibTrans" cxnId="{AF6AE4AE-51B7-4BE2-B996-23845DF4952B}">
      <dgm:prSet/>
      <dgm:spPr/>
      <dgm:t>
        <a:bodyPr/>
        <a:lstStyle/>
        <a:p>
          <a:endParaRPr lang="en-US"/>
        </a:p>
      </dgm:t>
    </dgm:pt>
    <dgm:pt modelId="{500195E2-5EE3-4F9D-BC5E-3C04D5C6B352}">
      <dgm:prSet/>
      <dgm:spPr/>
      <dgm:t>
        <a:bodyPr/>
        <a:lstStyle/>
        <a:p>
          <a:r>
            <a:rPr lang="en-GB"/>
            <a:t>Costs that change with output</a:t>
          </a:r>
          <a:endParaRPr lang="en-US"/>
        </a:p>
      </dgm:t>
    </dgm:pt>
    <dgm:pt modelId="{A00BA288-16FA-457E-9ADB-55804A0E40A5}" type="parTrans" cxnId="{C0D9BC9B-2F06-41E4-B535-79C7CBEC5B17}">
      <dgm:prSet/>
      <dgm:spPr/>
      <dgm:t>
        <a:bodyPr/>
        <a:lstStyle/>
        <a:p>
          <a:endParaRPr lang="en-US"/>
        </a:p>
      </dgm:t>
    </dgm:pt>
    <dgm:pt modelId="{4C790636-9B9F-44D6-A843-D08AC7D25848}" type="sibTrans" cxnId="{C0D9BC9B-2F06-41E4-B535-79C7CBEC5B17}">
      <dgm:prSet/>
      <dgm:spPr/>
      <dgm:t>
        <a:bodyPr/>
        <a:lstStyle/>
        <a:p>
          <a:endParaRPr lang="en-US"/>
        </a:p>
      </dgm:t>
    </dgm:pt>
    <dgm:pt modelId="{B7746A2A-AFBF-4FC0-AF90-4E75D304EB40}">
      <dgm:prSet/>
      <dgm:spPr/>
      <dgm:t>
        <a:bodyPr/>
        <a:lstStyle/>
        <a:p>
          <a:r>
            <a:rPr lang="en-GB"/>
            <a:t>E.g</a:t>
          </a:r>
          <a:endParaRPr lang="en-US"/>
        </a:p>
      </dgm:t>
    </dgm:pt>
    <dgm:pt modelId="{E3977D3D-BE45-4FBC-B7F1-93594AB98094}" type="parTrans" cxnId="{2C06EBF0-63F3-47DB-B34F-CEE6161EBCF9}">
      <dgm:prSet/>
      <dgm:spPr/>
      <dgm:t>
        <a:bodyPr/>
        <a:lstStyle/>
        <a:p>
          <a:endParaRPr lang="en-US"/>
        </a:p>
      </dgm:t>
    </dgm:pt>
    <dgm:pt modelId="{9035A8B3-DB0A-4F18-8DF8-7072051BB321}" type="sibTrans" cxnId="{2C06EBF0-63F3-47DB-B34F-CEE6161EBCF9}">
      <dgm:prSet/>
      <dgm:spPr/>
      <dgm:t>
        <a:bodyPr/>
        <a:lstStyle/>
        <a:p>
          <a:endParaRPr lang="en-US"/>
        </a:p>
      </dgm:t>
    </dgm:pt>
    <dgm:pt modelId="{D363346F-5E14-4F62-9016-E25854040A77}">
      <dgm:prSet/>
      <dgm:spPr/>
      <dgm:t>
        <a:bodyPr/>
        <a:lstStyle/>
        <a:p>
          <a:r>
            <a:rPr lang="en-GB"/>
            <a:t>Raw Materials</a:t>
          </a:r>
          <a:endParaRPr lang="en-US"/>
        </a:p>
      </dgm:t>
    </dgm:pt>
    <dgm:pt modelId="{1673F70E-9EB0-44A7-89DD-6116FC4A3B65}" type="parTrans" cxnId="{ABC76CC8-7F18-417A-B05D-134649F9D084}">
      <dgm:prSet/>
      <dgm:spPr/>
      <dgm:t>
        <a:bodyPr/>
        <a:lstStyle/>
        <a:p>
          <a:endParaRPr lang="en-US"/>
        </a:p>
      </dgm:t>
    </dgm:pt>
    <dgm:pt modelId="{EE9479BA-2796-4D94-9199-A27AA0F6157F}" type="sibTrans" cxnId="{ABC76CC8-7F18-417A-B05D-134649F9D084}">
      <dgm:prSet/>
      <dgm:spPr/>
      <dgm:t>
        <a:bodyPr/>
        <a:lstStyle/>
        <a:p>
          <a:endParaRPr lang="en-US"/>
        </a:p>
      </dgm:t>
    </dgm:pt>
    <dgm:pt modelId="{CBF1F559-268F-4348-B385-8F2C26A16543}">
      <dgm:prSet/>
      <dgm:spPr/>
      <dgm:t>
        <a:bodyPr/>
        <a:lstStyle/>
        <a:p>
          <a:r>
            <a:rPr lang="en-GB"/>
            <a:t>Wages – Per Hour</a:t>
          </a:r>
          <a:endParaRPr lang="en-US"/>
        </a:p>
      </dgm:t>
    </dgm:pt>
    <dgm:pt modelId="{20620C53-14B4-4450-964E-70B0EB1FF44C}" type="parTrans" cxnId="{16DB32D7-D609-4605-876F-EEFF92D314C4}">
      <dgm:prSet/>
      <dgm:spPr/>
      <dgm:t>
        <a:bodyPr/>
        <a:lstStyle/>
        <a:p>
          <a:endParaRPr lang="en-US"/>
        </a:p>
      </dgm:t>
    </dgm:pt>
    <dgm:pt modelId="{562F46EC-017F-4E42-80DF-F7CA9D339385}" type="sibTrans" cxnId="{16DB32D7-D609-4605-876F-EEFF92D314C4}">
      <dgm:prSet/>
      <dgm:spPr/>
      <dgm:t>
        <a:bodyPr/>
        <a:lstStyle/>
        <a:p>
          <a:endParaRPr lang="en-US"/>
        </a:p>
      </dgm:t>
    </dgm:pt>
    <dgm:pt modelId="{BB314C41-AB9B-447B-8F34-4D17BBB8C7C0}">
      <dgm:prSet/>
      <dgm:spPr/>
      <dgm:t>
        <a:bodyPr/>
        <a:lstStyle/>
        <a:p>
          <a:r>
            <a:rPr lang="en-GB"/>
            <a:t>Packaging</a:t>
          </a:r>
          <a:endParaRPr lang="en-US"/>
        </a:p>
      </dgm:t>
    </dgm:pt>
    <dgm:pt modelId="{07B7C225-F5B0-460E-ABA9-894180150EFB}" type="parTrans" cxnId="{233D93F2-3609-4A13-9BAA-033D536D31AB}">
      <dgm:prSet/>
      <dgm:spPr/>
      <dgm:t>
        <a:bodyPr/>
        <a:lstStyle/>
        <a:p>
          <a:endParaRPr lang="en-US"/>
        </a:p>
      </dgm:t>
    </dgm:pt>
    <dgm:pt modelId="{59B7E04F-BB15-4DE6-8B96-4CC45D8ACA02}" type="sibTrans" cxnId="{233D93F2-3609-4A13-9BAA-033D536D31AB}">
      <dgm:prSet/>
      <dgm:spPr/>
      <dgm:t>
        <a:bodyPr/>
        <a:lstStyle/>
        <a:p>
          <a:endParaRPr lang="en-US"/>
        </a:p>
      </dgm:t>
    </dgm:pt>
    <dgm:pt modelId="{DB5580AE-72F2-4E7A-9AE6-A1FD397FDB58}">
      <dgm:prSet/>
      <dgm:spPr/>
      <dgm:t>
        <a:bodyPr/>
        <a:lstStyle/>
        <a:p>
          <a:r>
            <a:rPr lang="en-GB"/>
            <a:t>Delivery</a:t>
          </a:r>
          <a:endParaRPr lang="en-US"/>
        </a:p>
      </dgm:t>
    </dgm:pt>
    <dgm:pt modelId="{BAF594F1-0CA6-4BC7-AB17-A8FEBF8C1FCE}" type="parTrans" cxnId="{9123C1BE-544F-4C8E-9209-33E1B2037DEB}">
      <dgm:prSet/>
      <dgm:spPr/>
      <dgm:t>
        <a:bodyPr/>
        <a:lstStyle/>
        <a:p>
          <a:endParaRPr lang="en-US"/>
        </a:p>
      </dgm:t>
    </dgm:pt>
    <dgm:pt modelId="{0EA65421-53EC-47CD-AAB4-2BDF01FBE689}" type="sibTrans" cxnId="{9123C1BE-544F-4C8E-9209-33E1B2037DEB}">
      <dgm:prSet/>
      <dgm:spPr/>
      <dgm:t>
        <a:bodyPr/>
        <a:lstStyle/>
        <a:p>
          <a:endParaRPr lang="en-US"/>
        </a:p>
      </dgm:t>
    </dgm:pt>
    <dgm:pt modelId="{1846BECF-FC26-498E-9AFF-22ADCA1B0125}" type="pres">
      <dgm:prSet presAssocID="{09E93E70-4E4E-43ED-ADCF-9C745DA977D1}" presName="linear" presStyleCnt="0">
        <dgm:presLayoutVars>
          <dgm:animLvl val="lvl"/>
          <dgm:resizeHandles val="exact"/>
        </dgm:presLayoutVars>
      </dgm:prSet>
      <dgm:spPr/>
    </dgm:pt>
    <dgm:pt modelId="{C9377F0C-23B8-4852-9B46-3275F3CDE47B}" type="pres">
      <dgm:prSet presAssocID="{CDD1E2E7-E725-4CC6-B62F-1847DC0E25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42C75B-3B7C-4C5C-B7FA-3C08C5EACFBA}" type="pres">
      <dgm:prSet presAssocID="{E036AD3D-D622-4744-AB7D-17D3DE44ED89}" presName="spacer" presStyleCnt="0"/>
      <dgm:spPr/>
    </dgm:pt>
    <dgm:pt modelId="{F76DAE97-D279-4C59-B915-3819276D787E}" type="pres">
      <dgm:prSet presAssocID="{500195E2-5EE3-4F9D-BC5E-3C04D5C6B35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40D1A80-0496-4629-AFE3-3AF67AED317F}" type="pres">
      <dgm:prSet presAssocID="{500195E2-5EE3-4F9D-BC5E-3C04D5C6B35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5D378C-352B-4A88-921B-B81022FC87F9}" type="presOf" srcId="{09E93E70-4E4E-43ED-ADCF-9C745DA977D1}" destId="{1846BECF-FC26-498E-9AFF-22ADCA1B0125}" srcOrd="0" destOrd="0" presId="urn:microsoft.com/office/officeart/2005/8/layout/vList2"/>
    <dgm:cxn modelId="{C24DF698-55A3-4DFE-93B0-71B62DCF5E5D}" type="presOf" srcId="{D363346F-5E14-4F62-9016-E25854040A77}" destId="{B40D1A80-0496-4629-AFE3-3AF67AED317F}" srcOrd="0" destOrd="1" presId="urn:microsoft.com/office/officeart/2005/8/layout/vList2"/>
    <dgm:cxn modelId="{C0D9BC9B-2F06-41E4-B535-79C7CBEC5B17}" srcId="{09E93E70-4E4E-43ED-ADCF-9C745DA977D1}" destId="{500195E2-5EE3-4F9D-BC5E-3C04D5C6B352}" srcOrd="1" destOrd="0" parTransId="{A00BA288-16FA-457E-9ADB-55804A0E40A5}" sibTransId="{4C790636-9B9F-44D6-A843-D08AC7D25848}"/>
    <dgm:cxn modelId="{4BD2BBA3-EB93-40E0-B559-0A898AA35D42}" type="presOf" srcId="{B7746A2A-AFBF-4FC0-AF90-4E75D304EB40}" destId="{B40D1A80-0496-4629-AFE3-3AF67AED317F}" srcOrd="0" destOrd="0" presId="urn:microsoft.com/office/officeart/2005/8/layout/vList2"/>
    <dgm:cxn modelId="{AF6AE4AE-51B7-4BE2-B996-23845DF4952B}" srcId="{09E93E70-4E4E-43ED-ADCF-9C745DA977D1}" destId="{CDD1E2E7-E725-4CC6-B62F-1847DC0E25FC}" srcOrd="0" destOrd="0" parTransId="{21846AF0-E493-426D-9E1B-29B6919DBC66}" sibTransId="{E036AD3D-D622-4744-AB7D-17D3DE44ED89}"/>
    <dgm:cxn modelId="{6112FCB3-91E1-4996-AA4E-45D400342D4F}" type="presOf" srcId="{CDD1E2E7-E725-4CC6-B62F-1847DC0E25FC}" destId="{C9377F0C-23B8-4852-9B46-3275F3CDE47B}" srcOrd="0" destOrd="0" presId="urn:microsoft.com/office/officeart/2005/8/layout/vList2"/>
    <dgm:cxn modelId="{9123C1BE-544F-4C8E-9209-33E1B2037DEB}" srcId="{B7746A2A-AFBF-4FC0-AF90-4E75D304EB40}" destId="{DB5580AE-72F2-4E7A-9AE6-A1FD397FDB58}" srcOrd="3" destOrd="0" parTransId="{BAF594F1-0CA6-4BC7-AB17-A8FEBF8C1FCE}" sibTransId="{0EA65421-53EC-47CD-AAB4-2BDF01FBE689}"/>
    <dgm:cxn modelId="{9A1AD9C7-AA24-4C2D-A1D1-B6302E5EB882}" type="presOf" srcId="{BB314C41-AB9B-447B-8F34-4D17BBB8C7C0}" destId="{B40D1A80-0496-4629-AFE3-3AF67AED317F}" srcOrd="0" destOrd="3" presId="urn:microsoft.com/office/officeart/2005/8/layout/vList2"/>
    <dgm:cxn modelId="{ABC76CC8-7F18-417A-B05D-134649F9D084}" srcId="{B7746A2A-AFBF-4FC0-AF90-4E75D304EB40}" destId="{D363346F-5E14-4F62-9016-E25854040A77}" srcOrd="0" destOrd="0" parTransId="{1673F70E-9EB0-44A7-89DD-6116FC4A3B65}" sibTransId="{EE9479BA-2796-4D94-9199-A27AA0F6157F}"/>
    <dgm:cxn modelId="{8ED89ECE-491C-4C62-8B90-328500956861}" type="presOf" srcId="{DB5580AE-72F2-4E7A-9AE6-A1FD397FDB58}" destId="{B40D1A80-0496-4629-AFE3-3AF67AED317F}" srcOrd="0" destOrd="4" presId="urn:microsoft.com/office/officeart/2005/8/layout/vList2"/>
    <dgm:cxn modelId="{0F4378D4-C1BC-4D4D-B530-6A21544AF8F3}" type="presOf" srcId="{CBF1F559-268F-4348-B385-8F2C26A16543}" destId="{B40D1A80-0496-4629-AFE3-3AF67AED317F}" srcOrd="0" destOrd="2" presId="urn:microsoft.com/office/officeart/2005/8/layout/vList2"/>
    <dgm:cxn modelId="{CFA38ED5-7A5F-4CF0-9AB3-18BE5C2DF2C7}" type="presOf" srcId="{500195E2-5EE3-4F9D-BC5E-3C04D5C6B352}" destId="{F76DAE97-D279-4C59-B915-3819276D787E}" srcOrd="0" destOrd="0" presId="urn:microsoft.com/office/officeart/2005/8/layout/vList2"/>
    <dgm:cxn modelId="{16DB32D7-D609-4605-876F-EEFF92D314C4}" srcId="{B7746A2A-AFBF-4FC0-AF90-4E75D304EB40}" destId="{CBF1F559-268F-4348-B385-8F2C26A16543}" srcOrd="1" destOrd="0" parTransId="{20620C53-14B4-4450-964E-70B0EB1FF44C}" sibTransId="{562F46EC-017F-4E42-80DF-F7CA9D339385}"/>
    <dgm:cxn modelId="{2C06EBF0-63F3-47DB-B34F-CEE6161EBCF9}" srcId="{500195E2-5EE3-4F9D-BC5E-3C04D5C6B352}" destId="{B7746A2A-AFBF-4FC0-AF90-4E75D304EB40}" srcOrd="0" destOrd="0" parTransId="{E3977D3D-BE45-4FBC-B7F1-93594AB98094}" sibTransId="{9035A8B3-DB0A-4F18-8DF8-7072051BB321}"/>
    <dgm:cxn modelId="{233D93F2-3609-4A13-9BAA-033D536D31AB}" srcId="{B7746A2A-AFBF-4FC0-AF90-4E75D304EB40}" destId="{BB314C41-AB9B-447B-8F34-4D17BBB8C7C0}" srcOrd="2" destOrd="0" parTransId="{07B7C225-F5B0-460E-ABA9-894180150EFB}" sibTransId="{59B7E04F-BB15-4DE6-8B96-4CC45D8ACA02}"/>
    <dgm:cxn modelId="{52A8501E-F0F9-4AF8-A239-DE5F4744DEE5}" type="presParOf" srcId="{1846BECF-FC26-498E-9AFF-22ADCA1B0125}" destId="{C9377F0C-23B8-4852-9B46-3275F3CDE47B}" srcOrd="0" destOrd="0" presId="urn:microsoft.com/office/officeart/2005/8/layout/vList2"/>
    <dgm:cxn modelId="{FFB38D0C-180A-464A-B733-ABC947732F11}" type="presParOf" srcId="{1846BECF-FC26-498E-9AFF-22ADCA1B0125}" destId="{6542C75B-3B7C-4C5C-B7FA-3C08C5EACFBA}" srcOrd="1" destOrd="0" presId="urn:microsoft.com/office/officeart/2005/8/layout/vList2"/>
    <dgm:cxn modelId="{CACD5E9F-7896-43AF-A42B-29EF1147255F}" type="presParOf" srcId="{1846BECF-FC26-498E-9AFF-22ADCA1B0125}" destId="{F76DAE97-D279-4C59-B915-3819276D787E}" srcOrd="2" destOrd="0" presId="urn:microsoft.com/office/officeart/2005/8/layout/vList2"/>
    <dgm:cxn modelId="{38B5B873-DB9F-4E96-9D4D-9499A5BBFB02}" type="presParOf" srcId="{1846BECF-FC26-498E-9AFF-22ADCA1B0125}" destId="{B40D1A80-0496-4629-AFE3-3AF67AED31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C66B43-CE6F-4E20-8037-66E1E83138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D28D94-F627-47B9-8D68-8333DB168FE9}">
      <dgm:prSet/>
      <dgm:spPr/>
      <dgm:t>
        <a:bodyPr/>
        <a:lstStyle/>
        <a:p>
          <a:r>
            <a:rPr lang="en-GB"/>
            <a:t>An increase in price will give an indication to producers that they should increase supply</a:t>
          </a:r>
          <a:endParaRPr lang="en-US"/>
        </a:p>
      </dgm:t>
    </dgm:pt>
    <dgm:pt modelId="{6F407889-F1EC-4DDD-A555-A8DE5CC337D5}" type="parTrans" cxnId="{D4965A91-27E9-4B94-A5D1-6D23D858798F}">
      <dgm:prSet/>
      <dgm:spPr/>
      <dgm:t>
        <a:bodyPr/>
        <a:lstStyle/>
        <a:p>
          <a:endParaRPr lang="en-US"/>
        </a:p>
      </dgm:t>
    </dgm:pt>
    <dgm:pt modelId="{ED16ED5F-0E0F-449F-9A51-4EC784D29AB6}" type="sibTrans" cxnId="{D4965A91-27E9-4B94-A5D1-6D23D858798F}">
      <dgm:prSet/>
      <dgm:spPr/>
      <dgm:t>
        <a:bodyPr/>
        <a:lstStyle/>
        <a:p>
          <a:endParaRPr lang="en-US"/>
        </a:p>
      </dgm:t>
    </dgm:pt>
    <dgm:pt modelId="{CBC23C36-4536-41BE-BEA4-9322003968B5}">
      <dgm:prSet/>
      <dgm:spPr/>
      <dgm:t>
        <a:bodyPr/>
        <a:lstStyle/>
        <a:p>
          <a:r>
            <a:rPr lang="en-GB"/>
            <a:t>An increase in price will give an indication to consumers that they should reduce demand</a:t>
          </a:r>
          <a:endParaRPr lang="en-US"/>
        </a:p>
      </dgm:t>
    </dgm:pt>
    <dgm:pt modelId="{B0A9962A-BF05-4AD3-8E9A-C60157E1B544}" type="parTrans" cxnId="{346406F1-DD74-47D0-95A4-A5EC4CD96B54}">
      <dgm:prSet/>
      <dgm:spPr/>
      <dgm:t>
        <a:bodyPr/>
        <a:lstStyle/>
        <a:p>
          <a:endParaRPr lang="en-US"/>
        </a:p>
      </dgm:t>
    </dgm:pt>
    <dgm:pt modelId="{191ABDAF-36E5-481B-81CA-161D6EA4A6B7}" type="sibTrans" cxnId="{346406F1-DD74-47D0-95A4-A5EC4CD96B54}">
      <dgm:prSet/>
      <dgm:spPr/>
      <dgm:t>
        <a:bodyPr/>
        <a:lstStyle/>
        <a:p>
          <a:endParaRPr lang="en-US"/>
        </a:p>
      </dgm:t>
    </dgm:pt>
    <dgm:pt modelId="{56067D30-3D3B-46AC-9790-EE212DCB6225}">
      <dgm:prSet/>
      <dgm:spPr/>
      <dgm:t>
        <a:bodyPr/>
        <a:lstStyle/>
        <a:p>
          <a:r>
            <a:rPr lang="en-GB"/>
            <a:t>A decrease in price will give an indication to producers that they should decrease supply</a:t>
          </a:r>
          <a:endParaRPr lang="en-US"/>
        </a:p>
      </dgm:t>
    </dgm:pt>
    <dgm:pt modelId="{4064199F-5428-4574-BC27-E209F409ACDB}" type="parTrans" cxnId="{B0D87C3E-EF9F-4839-BDD3-DA6255FBEA99}">
      <dgm:prSet/>
      <dgm:spPr/>
      <dgm:t>
        <a:bodyPr/>
        <a:lstStyle/>
        <a:p>
          <a:endParaRPr lang="en-US"/>
        </a:p>
      </dgm:t>
    </dgm:pt>
    <dgm:pt modelId="{F392504C-709A-40DD-8EC4-C3C1BFEBB875}" type="sibTrans" cxnId="{B0D87C3E-EF9F-4839-BDD3-DA6255FBEA99}">
      <dgm:prSet/>
      <dgm:spPr/>
      <dgm:t>
        <a:bodyPr/>
        <a:lstStyle/>
        <a:p>
          <a:endParaRPr lang="en-US"/>
        </a:p>
      </dgm:t>
    </dgm:pt>
    <dgm:pt modelId="{172385B5-CCDF-4D66-B014-01771A1FC0A8}">
      <dgm:prSet/>
      <dgm:spPr/>
      <dgm:t>
        <a:bodyPr/>
        <a:lstStyle/>
        <a:p>
          <a:r>
            <a:rPr lang="en-GB"/>
            <a:t>A decrease in price will give an indication to consumers that they should increase demand</a:t>
          </a:r>
          <a:endParaRPr lang="en-US"/>
        </a:p>
      </dgm:t>
    </dgm:pt>
    <dgm:pt modelId="{B9680F28-1FC2-4F85-A3B5-FFBC2BDEB03D}" type="parTrans" cxnId="{AE10A76E-EB00-4483-B4D4-8A0CEC081FD7}">
      <dgm:prSet/>
      <dgm:spPr/>
      <dgm:t>
        <a:bodyPr/>
        <a:lstStyle/>
        <a:p>
          <a:endParaRPr lang="en-US"/>
        </a:p>
      </dgm:t>
    </dgm:pt>
    <dgm:pt modelId="{256A3F62-CCED-4028-A1CA-910D940BDEB8}" type="sibTrans" cxnId="{AE10A76E-EB00-4483-B4D4-8A0CEC081FD7}">
      <dgm:prSet/>
      <dgm:spPr/>
      <dgm:t>
        <a:bodyPr/>
        <a:lstStyle/>
        <a:p>
          <a:endParaRPr lang="en-US"/>
        </a:p>
      </dgm:t>
    </dgm:pt>
    <dgm:pt modelId="{BB1AA046-CA9F-4527-9A64-ED66F7A70804}">
      <dgm:prSet/>
      <dgm:spPr/>
      <dgm:t>
        <a:bodyPr/>
        <a:lstStyle/>
        <a:p>
          <a:r>
            <a:rPr lang="en-GB"/>
            <a:t>All of these signals will lead to shifts in the supply or demand curves</a:t>
          </a:r>
          <a:endParaRPr lang="en-US"/>
        </a:p>
      </dgm:t>
    </dgm:pt>
    <dgm:pt modelId="{592C7936-1709-4E4E-B3FD-EA93530FF650}" type="parTrans" cxnId="{33B68CAB-88EF-4E00-B7F1-7FA5D4D077B4}">
      <dgm:prSet/>
      <dgm:spPr/>
      <dgm:t>
        <a:bodyPr/>
        <a:lstStyle/>
        <a:p>
          <a:endParaRPr lang="en-US"/>
        </a:p>
      </dgm:t>
    </dgm:pt>
    <dgm:pt modelId="{B3A76411-C726-485E-AD09-2533E6924970}" type="sibTrans" cxnId="{33B68CAB-88EF-4E00-B7F1-7FA5D4D077B4}">
      <dgm:prSet/>
      <dgm:spPr/>
      <dgm:t>
        <a:bodyPr/>
        <a:lstStyle/>
        <a:p>
          <a:endParaRPr lang="en-US"/>
        </a:p>
      </dgm:t>
    </dgm:pt>
    <dgm:pt modelId="{C77C09B2-A3C6-461B-B159-E21F91EA67A6}" type="pres">
      <dgm:prSet presAssocID="{BBC66B43-CE6F-4E20-8037-66E1E831380B}" presName="linear" presStyleCnt="0">
        <dgm:presLayoutVars>
          <dgm:animLvl val="lvl"/>
          <dgm:resizeHandles val="exact"/>
        </dgm:presLayoutVars>
      </dgm:prSet>
      <dgm:spPr/>
    </dgm:pt>
    <dgm:pt modelId="{06A5FFE7-DFFF-48FD-9F3D-C58CAB2D92FE}" type="pres">
      <dgm:prSet presAssocID="{CAD28D94-F627-47B9-8D68-8333DB168F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AAA0D8E-CED0-4858-B4C3-F565C26E1A46}" type="pres">
      <dgm:prSet presAssocID="{ED16ED5F-0E0F-449F-9A51-4EC784D29AB6}" presName="spacer" presStyleCnt="0"/>
      <dgm:spPr/>
    </dgm:pt>
    <dgm:pt modelId="{2B9CFB06-F98E-4976-8F26-07C3D0DD6515}" type="pres">
      <dgm:prSet presAssocID="{CBC23C36-4536-41BE-BEA4-9322003968B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4306460-2420-4832-BEA0-1859AA0644AA}" type="pres">
      <dgm:prSet presAssocID="{191ABDAF-36E5-481B-81CA-161D6EA4A6B7}" presName="spacer" presStyleCnt="0"/>
      <dgm:spPr/>
    </dgm:pt>
    <dgm:pt modelId="{559962A4-66D3-4E93-8FE4-84D2BEE5AADD}" type="pres">
      <dgm:prSet presAssocID="{56067D30-3D3B-46AC-9790-EE212DCB622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9FC531A-919E-4FEF-9580-F9CD158E2641}" type="pres">
      <dgm:prSet presAssocID="{F392504C-709A-40DD-8EC4-C3C1BFEBB875}" presName="spacer" presStyleCnt="0"/>
      <dgm:spPr/>
    </dgm:pt>
    <dgm:pt modelId="{674FC559-39B7-4FAF-87F1-E88C8A6ED37A}" type="pres">
      <dgm:prSet presAssocID="{172385B5-CCDF-4D66-B014-01771A1FC0A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D0AD872-5A33-4782-B9B9-7339954FCB41}" type="pres">
      <dgm:prSet presAssocID="{256A3F62-CCED-4028-A1CA-910D940BDEB8}" presName="spacer" presStyleCnt="0"/>
      <dgm:spPr/>
    </dgm:pt>
    <dgm:pt modelId="{B248E5B4-6E06-4F0C-925A-E59DC6AAE53B}" type="pres">
      <dgm:prSet presAssocID="{BB1AA046-CA9F-4527-9A64-ED66F7A7080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417491D-9C7E-40E5-B4BB-17CE3B3E0216}" type="presOf" srcId="{BBC66B43-CE6F-4E20-8037-66E1E831380B}" destId="{C77C09B2-A3C6-461B-B159-E21F91EA67A6}" srcOrd="0" destOrd="0" presId="urn:microsoft.com/office/officeart/2005/8/layout/vList2"/>
    <dgm:cxn modelId="{096C3F34-9B2A-4AAF-937F-D3D1A826A173}" type="presOf" srcId="{172385B5-CCDF-4D66-B014-01771A1FC0A8}" destId="{674FC559-39B7-4FAF-87F1-E88C8A6ED37A}" srcOrd="0" destOrd="0" presId="urn:microsoft.com/office/officeart/2005/8/layout/vList2"/>
    <dgm:cxn modelId="{B0D87C3E-EF9F-4839-BDD3-DA6255FBEA99}" srcId="{BBC66B43-CE6F-4E20-8037-66E1E831380B}" destId="{56067D30-3D3B-46AC-9790-EE212DCB6225}" srcOrd="2" destOrd="0" parTransId="{4064199F-5428-4574-BC27-E209F409ACDB}" sibTransId="{F392504C-709A-40DD-8EC4-C3C1BFEBB875}"/>
    <dgm:cxn modelId="{AE10A76E-EB00-4483-B4D4-8A0CEC081FD7}" srcId="{BBC66B43-CE6F-4E20-8037-66E1E831380B}" destId="{172385B5-CCDF-4D66-B014-01771A1FC0A8}" srcOrd="3" destOrd="0" parTransId="{B9680F28-1FC2-4F85-A3B5-FFBC2BDEB03D}" sibTransId="{256A3F62-CCED-4028-A1CA-910D940BDEB8}"/>
    <dgm:cxn modelId="{76145572-6249-4D02-82BB-CF87FFCA281B}" type="presOf" srcId="{CAD28D94-F627-47B9-8D68-8333DB168FE9}" destId="{06A5FFE7-DFFF-48FD-9F3D-C58CAB2D92FE}" srcOrd="0" destOrd="0" presId="urn:microsoft.com/office/officeart/2005/8/layout/vList2"/>
    <dgm:cxn modelId="{D4965A91-27E9-4B94-A5D1-6D23D858798F}" srcId="{BBC66B43-CE6F-4E20-8037-66E1E831380B}" destId="{CAD28D94-F627-47B9-8D68-8333DB168FE9}" srcOrd="0" destOrd="0" parTransId="{6F407889-F1EC-4DDD-A555-A8DE5CC337D5}" sibTransId="{ED16ED5F-0E0F-449F-9A51-4EC784D29AB6}"/>
    <dgm:cxn modelId="{33B68CAB-88EF-4E00-B7F1-7FA5D4D077B4}" srcId="{BBC66B43-CE6F-4E20-8037-66E1E831380B}" destId="{BB1AA046-CA9F-4527-9A64-ED66F7A70804}" srcOrd="4" destOrd="0" parTransId="{592C7936-1709-4E4E-B3FD-EA93530FF650}" sibTransId="{B3A76411-C726-485E-AD09-2533E6924970}"/>
    <dgm:cxn modelId="{74B52EB3-5E29-44A7-BF17-2310ED60BA10}" type="presOf" srcId="{56067D30-3D3B-46AC-9790-EE212DCB6225}" destId="{559962A4-66D3-4E93-8FE4-84D2BEE5AADD}" srcOrd="0" destOrd="0" presId="urn:microsoft.com/office/officeart/2005/8/layout/vList2"/>
    <dgm:cxn modelId="{16980BB4-8CEA-437A-89EA-F514E4719C96}" type="presOf" srcId="{CBC23C36-4536-41BE-BEA4-9322003968B5}" destId="{2B9CFB06-F98E-4976-8F26-07C3D0DD6515}" srcOrd="0" destOrd="0" presId="urn:microsoft.com/office/officeart/2005/8/layout/vList2"/>
    <dgm:cxn modelId="{19C918EE-FE0C-48D5-ABF0-618CE8DC4FD9}" type="presOf" srcId="{BB1AA046-CA9F-4527-9A64-ED66F7A70804}" destId="{B248E5B4-6E06-4F0C-925A-E59DC6AAE53B}" srcOrd="0" destOrd="0" presId="urn:microsoft.com/office/officeart/2005/8/layout/vList2"/>
    <dgm:cxn modelId="{346406F1-DD74-47D0-95A4-A5EC4CD96B54}" srcId="{BBC66B43-CE6F-4E20-8037-66E1E831380B}" destId="{CBC23C36-4536-41BE-BEA4-9322003968B5}" srcOrd="1" destOrd="0" parTransId="{B0A9962A-BF05-4AD3-8E9A-C60157E1B544}" sibTransId="{191ABDAF-36E5-481B-81CA-161D6EA4A6B7}"/>
    <dgm:cxn modelId="{31F3A5CB-38C1-4F40-9BA7-6BBBC2575752}" type="presParOf" srcId="{C77C09B2-A3C6-461B-B159-E21F91EA67A6}" destId="{06A5FFE7-DFFF-48FD-9F3D-C58CAB2D92FE}" srcOrd="0" destOrd="0" presId="urn:microsoft.com/office/officeart/2005/8/layout/vList2"/>
    <dgm:cxn modelId="{32476167-3D15-4D4F-B61F-899F10895299}" type="presParOf" srcId="{C77C09B2-A3C6-461B-B159-E21F91EA67A6}" destId="{7AAA0D8E-CED0-4858-B4C3-F565C26E1A46}" srcOrd="1" destOrd="0" presId="urn:microsoft.com/office/officeart/2005/8/layout/vList2"/>
    <dgm:cxn modelId="{66B2C43D-FD2B-43C9-9171-F4A897485C11}" type="presParOf" srcId="{C77C09B2-A3C6-461B-B159-E21F91EA67A6}" destId="{2B9CFB06-F98E-4976-8F26-07C3D0DD6515}" srcOrd="2" destOrd="0" presId="urn:microsoft.com/office/officeart/2005/8/layout/vList2"/>
    <dgm:cxn modelId="{9C3DF7C4-43B8-4142-B931-519433763295}" type="presParOf" srcId="{C77C09B2-A3C6-461B-B159-E21F91EA67A6}" destId="{34306460-2420-4832-BEA0-1859AA0644AA}" srcOrd="3" destOrd="0" presId="urn:microsoft.com/office/officeart/2005/8/layout/vList2"/>
    <dgm:cxn modelId="{600B977D-EB93-4D6C-ACA0-CA43C387C5D2}" type="presParOf" srcId="{C77C09B2-A3C6-461B-B159-E21F91EA67A6}" destId="{559962A4-66D3-4E93-8FE4-84D2BEE5AADD}" srcOrd="4" destOrd="0" presId="urn:microsoft.com/office/officeart/2005/8/layout/vList2"/>
    <dgm:cxn modelId="{53AD55DC-C424-4B2A-8822-797ACBD2508F}" type="presParOf" srcId="{C77C09B2-A3C6-461B-B159-E21F91EA67A6}" destId="{99FC531A-919E-4FEF-9580-F9CD158E2641}" srcOrd="5" destOrd="0" presId="urn:microsoft.com/office/officeart/2005/8/layout/vList2"/>
    <dgm:cxn modelId="{B5407F24-4E68-469D-957B-E9ECBAD6AF76}" type="presParOf" srcId="{C77C09B2-A3C6-461B-B159-E21F91EA67A6}" destId="{674FC559-39B7-4FAF-87F1-E88C8A6ED37A}" srcOrd="6" destOrd="0" presId="urn:microsoft.com/office/officeart/2005/8/layout/vList2"/>
    <dgm:cxn modelId="{50045BC7-1FDD-4354-A1CB-52C5416C7323}" type="presParOf" srcId="{C77C09B2-A3C6-461B-B159-E21F91EA67A6}" destId="{1D0AD872-5A33-4782-B9B9-7339954FCB41}" srcOrd="7" destOrd="0" presId="urn:microsoft.com/office/officeart/2005/8/layout/vList2"/>
    <dgm:cxn modelId="{B5231B22-2B9D-4D80-8822-030150312CFC}" type="presParOf" srcId="{C77C09B2-A3C6-461B-B159-E21F91EA67A6}" destId="{B248E5B4-6E06-4F0C-925A-E59DC6AAE5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24CF99-6C52-41C2-82B2-4954D49A261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767AB0-B6F9-41D2-BA6B-370E9E5D317A}">
      <dgm:prSet/>
      <dgm:spPr/>
      <dgm:t>
        <a:bodyPr/>
        <a:lstStyle/>
        <a:p>
          <a:r>
            <a:rPr lang="en-GB"/>
            <a:t>A niche market is one that identifies small gaps in the market</a:t>
          </a:r>
          <a:endParaRPr lang="en-US"/>
        </a:p>
      </dgm:t>
    </dgm:pt>
    <dgm:pt modelId="{2BE584B5-7593-48C9-A2D0-75B2530447F3}" type="parTrans" cxnId="{18383693-1051-4D74-AD14-F0410762BD85}">
      <dgm:prSet/>
      <dgm:spPr/>
      <dgm:t>
        <a:bodyPr/>
        <a:lstStyle/>
        <a:p>
          <a:endParaRPr lang="en-US"/>
        </a:p>
      </dgm:t>
    </dgm:pt>
    <dgm:pt modelId="{3BEEDA37-4518-4686-BA39-39B7EB605C18}" type="sibTrans" cxnId="{18383693-1051-4D74-AD14-F0410762BD85}">
      <dgm:prSet/>
      <dgm:spPr/>
      <dgm:t>
        <a:bodyPr/>
        <a:lstStyle/>
        <a:p>
          <a:endParaRPr lang="en-US"/>
        </a:p>
      </dgm:t>
    </dgm:pt>
    <dgm:pt modelId="{7A46854D-4DC7-4BF2-BB2A-B7AFB66BC9E1}">
      <dgm:prSet/>
      <dgm:spPr/>
      <dgm:t>
        <a:bodyPr/>
        <a:lstStyle/>
        <a:p>
          <a:r>
            <a:rPr lang="en-GB"/>
            <a:t>The target market is well defined with distinct characteristics</a:t>
          </a:r>
          <a:endParaRPr lang="en-US"/>
        </a:p>
      </dgm:t>
    </dgm:pt>
    <dgm:pt modelId="{C65BDC75-D716-4737-9834-77AB29A83450}" type="parTrans" cxnId="{6771B489-4CCF-4A8F-9313-46DB531A286E}">
      <dgm:prSet/>
      <dgm:spPr/>
      <dgm:t>
        <a:bodyPr/>
        <a:lstStyle/>
        <a:p>
          <a:endParaRPr lang="en-US"/>
        </a:p>
      </dgm:t>
    </dgm:pt>
    <dgm:pt modelId="{C658627B-E059-4B97-AF4C-2F3CABA20F6E}" type="sibTrans" cxnId="{6771B489-4CCF-4A8F-9313-46DB531A286E}">
      <dgm:prSet/>
      <dgm:spPr/>
      <dgm:t>
        <a:bodyPr/>
        <a:lstStyle/>
        <a:p>
          <a:endParaRPr lang="en-US"/>
        </a:p>
      </dgm:t>
    </dgm:pt>
    <dgm:pt modelId="{BD7F6745-33E1-4BDA-BB2F-F416043F7DB3}">
      <dgm:prSet/>
      <dgm:spPr/>
      <dgm:t>
        <a:bodyPr/>
        <a:lstStyle/>
        <a:p>
          <a:r>
            <a:rPr lang="en-GB"/>
            <a:t>Promotional activities will be targeted at just a small subsection of the whole market</a:t>
          </a:r>
          <a:endParaRPr lang="en-US"/>
        </a:p>
      </dgm:t>
    </dgm:pt>
    <dgm:pt modelId="{B3AF978C-4D38-4BCD-A881-83512FAB9C85}" type="parTrans" cxnId="{6FE1FCC6-960D-4E16-AB91-44B883506280}">
      <dgm:prSet/>
      <dgm:spPr/>
      <dgm:t>
        <a:bodyPr/>
        <a:lstStyle/>
        <a:p>
          <a:endParaRPr lang="en-US"/>
        </a:p>
      </dgm:t>
    </dgm:pt>
    <dgm:pt modelId="{4E784D5D-246C-4493-AE0B-7FF7ABB9536D}" type="sibTrans" cxnId="{6FE1FCC6-960D-4E16-AB91-44B883506280}">
      <dgm:prSet/>
      <dgm:spPr/>
      <dgm:t>
        <a:bodyPr/>
        <a:lstStyle/>
        <a:p>
          <a:endParaRPr lang="en-US"/>
        </a:p>
      </dgm:t>
    </dgm:pt>
    <dgm:pt modelId="{40B0DB7E-F913-48CF-8BF6-A7994C343E1E}">
      <dgm:prSet/>
      <dgm:spPr/>
      <dgm:t>
        <a:bodyPr/>
        <a:lstStyle/>
        <a:p>
          <a:r>
            <a:rPr lang="en-GB"/>
            <a:t>This form of specialism means that the firm can often charge higher prices</a:t>
          </a:r>
          <a:endParaRPr lang="en-US"/>
        </a:p>
      </dgm:t>
    </dgm:pt>
    <dgm:pt modelId="{83D68D4D-6D0C-49B6-BC91-3FD0997F2242}" type="parTrans" cxnId="{7DB87518-5E97-456A-86FD-CB4E88C6C1F0}">
      <dgm:prSet/>
      <dgm:spPr/>
      <dgm:t>
        <a:bodyPr/>
        <a:lstStyle/>
        <a:p>
          <a:endParaRPr lang="en-US"/>
        </a:p>
      </dgm:t>
    </dgm:pt>
    <dgm:pt modelId="{1D9B2ABD-60E7-462C-9AAB-B9F828F6688D}" type="sibTrans" cxnId="{7DB87518-5E97-456A-86FD-CB4E88C6C1F0}">
      <dgm:prSet/>
      <dgm:spPr/>
      <dgm:t>
        <a:bodyPr/>
        <a:lstStyle/>
        <a:p>
          <a:endParaRPr lang="en-US"/>
        </a:p>
      </dgm:t>
    </dgm:pt>
    <dgm:pt modelId="{5FDCD99D-420C-47A9-8177-C639A1A6AA59}">
      <dgm:prSet/>
      <dgm:spPr/>
      <dgm:t>
        <a:bodyPr/>
        <a:lstStyle/>
        <a:p>
          <a:r>
            <a:rPr lang="en-GB"/>
            <a:t>Profit margins are high but the firm does not produce en masse, restricting the level of profit</a:t>
          </a:r>
          <a:endParaRPr lang="en-US"/>
        </a:p>
      </dgm:t>
    </dgm:pt>
    <dgm:pt modelId="{4806BB24-F3C8-4E90-8318-5912461698F1}" type="parTrans" cxnId="{EA3205F9-E02E-4204-9B36-0DC69FEAE9BB}">
      <dgm:prSet/>
      <dgm:spPr/>
      <dgm:t>
        <a:bodyPr/>
        <a:lstStyle/>
        <a:p>
          <a:endParaRPr lang="en-US"/>
        </a:p>
      </dgm:t>
    </dgm:pt>
    <dgm:pt modelId="{D5F20D38-87C0-4833-93E0-02B5258A5747}" type="sibTrans" cxnId="{EA3205F9-E02E-4204-9B36-0DC69FEAE9BB}">
      <dgm:prSet/>
      <dgm:spPr/>
      <dgm:t>
        <a:bodyPr/>
        <a:lstStyle/>
        <a:p>
          <a:endParaRPr lang="en-US"/>
        </a:p>
      </dgm:t>
    </dgm:pt>
    <dgm:pt modelId="{B378ED89-9943-4BA3-B0D2-A6FE105804CD}" type="pres">
      <dgm:prSet presAssocID="{0E24CF99-6C52-41C2-82B2-4954D49A2618}" presName="vert0" presStyleCnt="0">
        <dgm:presLayoutVars>
          <dgm:dir/>
          <dgm:animOne val="branch"/>
          <dgm:animLvl val="lvl"/>
        </dgm:presLayoutVars>
      </dgm:prSet>
      <dgm:spPr/>
    </dgm:pt>
    <dgm:pt modelId="{9C985CFA-A401-4244-B889-A52BACBDE689}" type="pres">
      <dgm:prSet presAssocID="{8A767AB0-B6F9-41D2-BA6B-370E9E5D317A}" presName="thickLine" presStyleLbl="alignNode1" presStyleIdx="0" presStyleCnt="5"/>
      <dgm:spPr/>
    </dgm:pt>
    <dgm:pt modelId="{8ABC646E-A670-4C0D-A5D6-FCA20D06E73D}" type="pres">
      <dgm:prSet presAssocID="{8A767AB0-B6F9-41D2-BA6B-370E9E5D317A}" presName="horz1" presStyleCnt="0"/>
      <dgm:spPr/>
    </dgm:pt>
    <dgm:pt modelId="{D8834FDC-9C2B-4A49-8515-46C889D1B685}" type="pres">
      <dgm:prSet presAssocID="{8A767AB0-B6F9-41D2-BA6B-370E9E5D317A}" presName="tx1" presStyleLbl="revTx" presStyleIdx="0" presStyleCnt="5"/>
      <dgm:spPr/>
    </dgm:pt>
    <dgm:pt modelId="{1F91EE65-11F5-4693-978E-911DD34FF8EA}" type="pres">
      <dgm:prSet presAssocID="{8A767AB0-B6F9-41D2-BA6B-370E9E5D317A}" presName="vert1" presStyleCnt="0"/>
      <dgm:spPr/>
    </dgm:pt>
    <dgm:pt modelId="{14AC69FF-E4B3-435F-B1F4-E47B3E884DC9}" type="pres">
      <dgm:prSet presAssocID="{7A46854D-4DC7-4BF2-BB2A-B7AFB66BC9E1}" presName="thickLine" presStyleLbl="alignNode1" presStyleIdx="1" presStyleCnt="5"/>
      <dgm:spPr/>
    </dgm:pt>
    <dgm:pt modelId="{3E877512-0B8F-4CDE-8141-25794F60D7DC}" type="pres">
      <dgm:prSet presAssocID="{7A46854D-4DC7-4BF2-BB2A-B7AFB66BC9E1}" presName="horz1" presStyleCnt="0"/>
      <dgm:spPr/>
    </dgm:pt>
    <dgm:pt modelId="{EF7E6945-F72E-4961-9CC7-5FC4DCF70141}" type="pres">
      <dgm:prSet presAssocID="{7A46854D-4DC7-4BF2-BB2A-B7AFB66BC9E1}" presName="tx1" presStyleLbl="revTx" presStyleIdx="1" presStyleCnt="5"/>
      <dgm:spPr/>
    </dgm:pt>
    <dgm:pt modelId="{5C53D735-65DB-4432-B172-F71303397DD5}" type="pres">
      <dgm:prSet presAssocID="{7A46854D-4DC7-4BF2-BB2A-B7AFB66BC9E1}" presName="vert1" presStyleCnt="0"/>
      <dgm:spPr/>
    </dgm:pt>
    <dgm:pt modelId="{FDA54D5F-2026-45BF-A1EA-6DEDF917A0EC}" type="pres">
      <dgm:prSet presAssocID="{BD7F6745-33E1-4BDA-BB2F-F416043F7DB3}" presName="thickLine" presStyleLbl="alignNode1" presStyleIdx="2" presStyleCnt="5"/>
      <dgm:spPr/>
    </dgm:pt>
    <dgm:pt modelId="{179D799E-FFDB-460E-975E-71FF362137DD}" type="pres">
      <dgm:prSet presAssocID="{BD7F6745-33E1-4BDA-BB2F-F416043F7DB3}" presName="horz1" presStyleCnt="0"/>
      <dgm:spPr/>
    </dgm:pt>
    <dgm:pt modelId="{BF27D769-4F73-4C93-A3EF-6BD2D04BB55F}" type="pres">
      <dgm:prSet presAssocID="{BD7F6745-33E1-4BDA-BB2F-F416043F7DB3}" presName="tx1" presStyleLbl="revTx" presStyleIdx="2" presStyleCnt="5"/>
      <dgm:spPr/>
    </dgm:pt>
    <dgm:pt modelId="{3F035A27-91D8-4362-ADC2-3F08B6A7A4B7}" type="pres">
      <dgm:prSet presAssocID="{BD7F6745-33E1-4BDA-BB2F-F416043F7DB3}" presName="vert1" presStyleCnt="0"/>
      <dgm:spPr/>
    </dgm:pt>
    <dgm:pt modelId="{1C549522-1F98-4783-A502-640DCBC2A2AC}" type="pres">
      <dgm:prSet presAssocID="{40B0DB7E-F913-48CF-8BF6-A7994C343E1E}" presName="thickLine" presStyleLbl="alignNode1" presStyleIdx="3" presStyleCnt="5"/>
      <dgm:spPr/>
    </dgm:pt>
    <dgm:pt modelId="{8BAC57E5-F35A-4E84-8644-6E12CC297D46}" type="pres">
      <dgm:prSet presAssocID="{40B0DB7E-F913-48CF-8BF6-A7994C343E1E}" presName="horz1" presStyleCnt="0"/>
      <dgm:spPr/>
    </dgm:pt>
    <dgm:pt modelId="{F3CE412B-25C7-4B08-9D59-635474E6109D}" type="pres">
      <dgm:prSet presAssocID="{40B0DB7E-F913-48CF-8BF6-A7994C343E1E}" presName="tx1" presStyleLbl="revTx" presStyleIdx="3" presStyleCnt="5"/>
      <dgm:spPr/>
    </dgm:pt>
    <dgm:pt modelId="{F23AF215-0EA8-4FBD-A5C3-E1B00FCEA1A4}" type="pres">
      <dgm:prSet presAssocID="{40B0DB7E-F913-48CF-8BF6-A7994C343E1E}" presName="vert1" presStyleCnt="0"/>
      <dgm:spPr/>
    </dgm:pt>
    <dgm:pt modelId="{1DC375C3-EB42-40E6-BA78-E5F87D84FCBA}" type="pres">
      <dgm:prSet presAssocID="{5FDCD99D-420C-47A9-8177-C639A1A6AA59}" presName="thickLine" presStyleLbl="alignNode1" presStyleIdx="4" presStyleCnt="5"/>
      <dgm:spPr/>
    </dgm:pt>
    <dgm:pt modelId="{EC510AAA-2BB5-4C52-801E-AC25EA6A3303}" type="pres">
      <dgm:prSet presAssocID="{5FDCD99D-420C-47A9-8177-C639A1A6AA59}" presName="horz1" presStyleCnt="0"/>
      <dgm:spPr/>
    </dgm:pt>
    <dgm:pt modelId="{89BB1874-E9E9-4099-81D8-6B461DCBC7A3}" type="pres">
      <dgm:prSet presAssocID="{5FDCD99D-420C-47A9-8177-C639A1A6AA59}" presName="tx1" presStyleLbl="revTx" presStyleIdx="4" presStyleCnt="5"/>
      <dgm:spPr/>
    </dgm:pt>
    <dgm:pt modelId="{1C008527-6477-40A1-B629-E4AD61BBB9EF}" type="pres">
      <dgm:prSet presAssocID="{5FDCD99D-420C-47A9-8177-C639A1A6AA59}" presName="vert1" presStyleCnt="0"/>
      <dgm:spPr/>
    </dgm:pt>
  </dgm:ptLst>
  <dgm:cxnLst>
    <dgm:cxn modelId="{0785B601-A07D-43C8-90D6-4F6D37E93DEA}" type="presOf" srcId="{8A767AB0-B6F9-41D2-BA6B-370E9E5D317A}" destId="{D8834FDC-9C2B-4A49-8515-46C889D1B685}" srcOrd="0" destOrd="0" presId="urn:microsoft.com/office/officeart/2008/layout/LinedList"/>
    <dgm:cxn modelId="{7DB87518-5E97-456A-86FD-CB4E88C6C1F0}" srcId="{0E24CF99-6C52-41C2-82B2-4954D49A2618}" destId="{40B0DB7E-F913-48CF-8BF6-A7994C343E1E}" srcOrd="3" destOrd="0" parTransId="{83D68D4D-6D0C-49B6-BC91-3FD0997F2242}" sibTransId="{1D9B2ABD-60E7-462C-9AAB-B9F828F6688D}"/>
    <dgm:cxn modelId="{F116C565-B22A-45E0-84E6-A19B8412DA93}" type="presOf" srcId="{40B0DB7E-F913-48CF-8BF6-A7994C343E1E}" destId="{F3CE412B-25C7-4B08-9D59-635474E6109D}" srcOrd="0" destOrd="0" presId="urn:microsoft.com/office/officeart/2008/layout/LinedList"/>
    <dgm:cxn modelId="{9A18556F-579D-4A85-9C29-9FA14CAA72A3}" type="presOf" srcId="{0E24CF99-6C52-41C2-82B2-4954D49A2618}" destId="{B378ED89-9943-4BA3-B0D2-A6FE105804CD}" srcOrd="0" destOrd="0" presId="urn:microsoft.com/office/officeart/2008/layout/LinedList"/>
    <dgm:cxn modelId="{016BCC80-C608-47F5-9ED4-09599BD19BE5}" type="presOf" srcId="{5FDCD99D-420C-47A9-8177-C639A1A6AA59}" destId="{89BB1874-E9E9-4099-81D8-6B461DCBC7A3}" srcOrd="0" destOrd="0" presId="urn:microsoft.com/office/officeart/2008/layout/LinedList"/>
    <dgm:cxn modelId="{6771B489-4CCF-4A8F-9313-46DB531A286E}" srcId="{0E24CF99-6C52-41C2-82B2-4954D49A2618}" destId="{7A46854D-4DC7-4BF2-BB2A-B7AFB66BC9E1}" srcOrd="1" destOrd="0" parTransId="{C65BDC75-D716-4737-9834-77AB29A83450}" sibTransId="{C658627B-E059-4B97-AF4C-2F3CABA20F6E}"/>
    <dgm:cxn modelId="{18383693-1051-4D74-AD14-F0410762BD85}" srcId="{0E24CF99-6C52-41C2-82B2-4954D49A2618}" destId="{8A767AB0-B6F9-41D2-BA6B-370E9E5D317A}" srcOrd="0" destOrd="0" parTransId="{2BE584B5-7593-48C9-A2D0-75B2530447F3}" sibTransId="{3BEEDA37-4518-4686-BA39-39B7EB605C18}"/>
    <dgm:cxn modelId="{F2FA1E9F-7266-4DB9-943E-FC6B96AD9697}" type="presOf" srcId="{BD7F6745-33E1-4BDA-BB2F-F416043F7DB3}" destId="{BF27D769-4F73-4C93-A3EF-6BD2D04BB55F}" srcOrd="0" destOrd="0" presId="urn:microsoft.com/office/officeart/2008/layout/LinedList"/>
    <dgm:cxn modelId="{7B8F33A6-B76B-45A1-A0CD-438390EF1132}" type="presOf" srcId="{7A46854D-4DC7-4BF2-BB2A-B7AFB66BC9E1}" destId="{EF7E6945-F72E-4961-9CC7-5FC4DCF70141}" srcOrd="0" destOrd="0" presId="urn:microsoft.com/office/officeart/2008/layout/LinedList"/>
    <dgm:cxn modelId="{6FE1FCC6-960D-4E16-AB91-44B883506280}" srcId="{0E24CF99-6C52-41C2-82B2-4954D49A2618}" destId="{BD7F6745-33E1-4BDA-BB2F-F416043F7DB3}" srcOrd="2" destOrd="0" parTransId="{B3AF978C-4D38-4BCD-A881-83512FAB9C85}" sibTransId="{4E784D5D-246C-4493-AE0B-7FF7ABB9536D}"/>
    <dgm:cxn modelId="{EA3205F9-E02E-4204-9B36-0DC69FEAE9BB}" srcId="{0E24CF99-6C52-41C2-82B2-4954D49A2618}" destId="{5FDCD99D-420C-47A9-8177-C639A1A6AA59}" srcOrd="4" destOrd="0" parTransId="{4806BB24-F3C8-4E90-8318-5912461698F1}" sibTransId="{D5F20D38-87C0-4833-93E0-02B5258A5747}"/>
    <dgm:cxn modelId="{DA5C6A03-1E1D-4AAB-9816-AEA0E0B3B809}" type="presParOf" srcId="{B378ED89-9943-4BA3-B0D2-A6FE105804CD}" destId="{9C985CFA-A401-4244-B889-A52BACBDE689}" srcOrd="0" destOrd="0" presId="urn:microsoft.com/office/officeart/2008/layout/LinedList"/>
    <dgm:cxn modelId="{196135A7-DF03-4C44-A9D6-5BEEC75E0080}" type="presParOf" srcId="{B378ED89-9943-4BA3-B0D2-A6FE105804CD}" destId="{8ABC646E-A670-4C0D-A5D6-FCA20D06E73D}" srcOrd="1" destOrd="0" presId="urn:microsoft.com/office/officeart/2008/layout/LinedList"/>
    <dgm:cxn modelId="{ED0CF208-DD51-411B-84E8-0DE4135E8D8B}" type="presParOf" srcId="{8ABC646E-A670-4C0D-A5D6-FCA20D06E73D}" destId="{D8834FDC-9C2B-4A49-8515-46C889D1B685}" srcOrd="0" destOrd="0" presId="urn:microsoft.com/office/officeart/2008/layout/LinedList"/>
    <dgm:cxn modelId="{70283B64-A14C-4EC5-BBB5-3B63A74A7AA4}" type="presParOf" srcId="{8ABC646E-A670-4C0D-A5D6-FCA20D06E73D}" destId="{1F91EE65-11F5-4693-978E-911DD34FF8EA}" srcOrd="1" destOrd="0" presId="urn:microsoft.com/office/officeart/2008/layout/LinedList"/>
    <dgm:cxn modelId="{CB3078CD-6E14-4AEF-A087-00FB3FAD31F7}" type="presParOf" srcId="{B378ED89-9943-4BA3-B0D2-A6FE105804CD}" destId="{14AC69FF-E4B3-435F-B1F4-E47B3E884DC9}" srcOrd="2" destOrd="0" presId="urn:microsoft.com/office/officeart/2008/layout/LinedList"/>
    <dgm:cxn modelId="{C226B09B-E163-4915-A2FD-FA38A11D7E53}" type="presParOf" srcId="{B378ED89-9943-4BA3-B0D2-A6FE105804CD}" destId="{3E877512-0B8F-4CDE-8141-25794F60D7DC}" srcOrd="3" destOrd="0" presId="urn:microsoft.com/office/officeart/2008/layout/LinedList"/>
    <dgm:cxn modelId="{29107ECE-3251-48AE-A519-BB6939CAB6A1}" type="presParOf" srcId="{3E877512-0B8F-4CDE-8141-25794F60D7DC}" destId="{EF7E6945-F72E-4961-9CC7-5FC4DCF70141}" srcOrd="0" destOrd="0" presId="urn:microsoft.com/office/officeart/2008/layout/LinedList"/>
    <dgm:cxn modelId="{364D9CC2-DDDB-4487-82C1-8228A4F01994}" type="presParOf" srcId="{3E877512-0B8F-4CDE-8141-25794F60D7DC}" destId="{5C53D735-65DB-4432-B172-F71303397DD5}" srcOrd="1" destOrd="0" presId="urn:microsoft.com/office/officeart/2008/layout/LinedList"/>
    <dgm:cxn modelId="{E4A28FD1-1270-43C8-A55B-955D32DA19A5}" type="presParOf" srcId="{B378ED89-9943-4BA3-B0D2-A6FE105804CD}" destId="{FDA54D5F-2026-45BF-A1EA-6DEDF917A0EC}" srcOrd="4" destOrd="0" presId="urn:microsoft.com/office/officeart/2008/layout/LinedList"/>
    <dgm:cxn modelId="{206238CD-3DE2-429E-B3FD-E83A3865B784}" type="presParOf" srcId="{B378ED89-9943-4BA3-B0D2-A6FE105804CD}" destId="{179D799E-FFDB-460E-975E-71FF362137DD}" srcOrd="5" destOrd="0" presId="urn:microsoft.com/office/officeart/2008/layout/LinedList"/>
    <dgm:cxn modelId="{76FB80D6-63CA-4118-82EF-2C1D9BFFFAA8}" type="presParOf" srcId="{179D799E-FFDB-460E-975E-71FF362137DD}" destId="{BF27D769-4F73-4C93-A3EF-6BD2D04BB55F}" srcOrd="0" destOrd="0" presId="urn:microsoft.com/office/officeart/2008/layout/LinedList"/>
    <dgm:cxn modelId="{4F358205-E40A-4F57-8A0D-B5E979BD923B}" type="presParOf" srcId="{179D799E-FFDB-460E-975E-71FF362137DD}" destId="{3F035A27-91D8-4362-ADC2-3F08B6A7A4B7}" srcOrd="1" destOrd="0" presId="urn:microsoft.com/office/officeart/2008/layout/LinedList"/>
    <dgm:cxn modelId="{FDC82F13-9C4E-49C5-9726-DEADED743880}" type="presParOf" srcId="{B378ED89-9943-4BA3-B0D2-A6FE105804CD}" destId="{1C549522-1F98-4783-A502-640DCBC2A2AC}" srcOrd="6" destOrd="0" presId="urn:microsoft.com/office/officeart/2008/layout/LinedList"/>
    <dgm:cxn modelId="{4565CE12-0203-4E08-9324-82CC94795206}" type="presParOf" srcId="{B378ED89-9943-4BA3-B0D2-A6FE105804CD}" destId="{8BAC57E5-F35A-4E84-8644-6E12CC297D46}" srcOrd="7" destOrd="0" presId="urn:microsoft.com/office/officeart/2008/layout/LinedList"/>
    <dgm:cxn modelId="{A6516EBE-7224-43D4-972A-109878411D67}" type="presParOf" srcId="{8BAC57E5-F35A-4E84-8644-6E12CC297D46}" destId="{F3CE412B-25C7-4B08-9D59-635474E6109D}" srcOrd="0" destOrd="0" presId="urn:microsoft.com/office/officeart/2008/layout/LinedList"/>
    <dgm:cxn modelId="{3A5555B2-BE69-4F6B-BC7C-AD426AE1E670}" type="presParOf" srcId="{8BAC57E5-F35A-4E84-8644-6E12CC297D46}" destId="{F23AF215-0EA8-4FBD-A5C3-E1B00FCEA1A4}" srcOrd="1" destOrd="0" presId="urn:microsoft.com/office/officeart/2008/layout/LinedList"/>
    <dgm:cxn modelId="{2A37EB82-5AC3-41AE-B356-3CD6A22EFDF5}" type="presParOf" srcId="{B378ED89-9943-4BA3-B0D2-A6FE105804CD}" destId="{1DC375C3-EB42-40E6-BA78-E5F87D84FCBA}" srcOrd="8" destOrd="0" presId="urn:microsoft.com/office/officeart/2008/layout/LinedList"/>
    <dgm:cxn modelId="{5C3A6C42-E9C3-4489-9608-D110DC7D8D7C}" type="presParOf" srcId="{B378ED89-9943-4BA3-B0D2-A6FE105804CD}" destId="{EC510AAA-2BB5-4C52-801E-AC25EA6A3303}" srcOrd="9" destOrd="0" presId="urn:microsoft.com/office/officeart/2008/layout/LinedList"/>
    <dgm:cxn modelId="{B6957106-8306-469C-BD8D-D7531483918E}" type="presParOf" srcId="{EC510AAA-2BB5-4C52-801E-AC25EA6A3303}" destId="{89BB1874-E9E9-4099-81D8-6B461DCBC7A3}" srcOrd="0" destOrd="0" presId="urn:microsoft.com/office/officeart/2008/layout/LinedList"/>
    <dgm:cxn modelId="{4B2EEBB3-0CA1-4622-B8D4-A4D63D4FF624}" type="presParOf" srcId="{EC510AAA-2BB5-4C52-801E-AC25EA6A3303}" destId="{1C008527-6477-40A1-B629-E4AD61BBB9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F85DE-F961-4786-808F-4BA184C3E18C}">
      <dsp:nvSpPr>
        <dsp:cNvPr id="0" name=""/>
        <dsp:cNvSpPr/>
      </dsp:nvSpPr>
      <dsp:spPr>
        <a:xfrm>
          <a:off x="0" y="348500"/>
          <a:ext cx="626364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Functions of the price mechanism to allocate resources: rationing, incentives, signalling</a:t>
          </a:r>
          <a:endParaRPr lang="en-US" sz="2500" kern="1200"/>
        </a:p>
      </dsp:txBody>
      <dsp:txXfrm>
        <a:off x="48547" y="397047"/>
        <a:ext cx="6166546" cy="897406"/>
      </dsp:txXfrm>
    </dsp:sp>
    <dsp:sp modelId="{B3C9ED2C-FB00-4EAF-8982-F05E6F141473}">
      <dsp:nvSpPr>
        <dsp:cNvPr id="0" name=""/>
        <dsp:cNvSpPr/>
      </dsp:nvSpPr>
      <dsp:spPr>
        <a:xfrm>
          <a:off x="0" y="1415000"/>
          <a:ext cx="6263640" cy="9945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How firms respond to a change in demand</a:t>
          </a:r>
          <a:endParaRPr lang="en-US" sz="2500" kern="1200"/>
        </a:p>
      </dsp:txBody>
      <dsp:txXfrm>
        <a:off x="48547" y="1463547"/>
        <a:ext cx="6166546" cy="897406"/>
      </dsp:txXfrm>
    </dsp:sp>
    <dsp:sp modelId="{270D68C5-9558-45A6-97F5-A3EB0D8EA972}">
      <dsp:nvSpPr>
        <dsp:cNvPr id="0" name=""/>
        <dsp:cNvSpPr/>
      </dsp:nvSpPr>
      <dsp:spPr>
        <a:xfrm>
          <a:off x="0" y="2481500"/>
          <a:ext cx="6263640" cy="9945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 price mechanism in the context of different types of markets:</a:t>
          </a:r>
          <a:endParaRPr lang="en-US" sz="2500" kern="1200"/>
        </a:p>
      </dsp:txBody>
      <dsp:txXfrm>
        <a:off x="48547" y="2530047"/>
        <a:ext cx="6166546" cy="897406"/>
      </dsp:txXfrm>
    </dsp:sp>
    <dsp:sp modelId="{07E3F845-2D99-4A95-8F0E-77BF09C6BEBA}">
      <dsp:nvSpPr>
        <dsp:cNvPr id="0" name=""/>
        <dsp:cNvSpPr/>
      </dsp:nvSpPr>
      <dsp:spPr>
        <a:xfrm>
          <a:off x="0" y="3476000"/>
          <a:ext cx="626364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Mass markets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Niche markets</a:t>
          </a:r>
          <a:endParaRPr lang="en-US" sz="2000" kern="1200"/>
        </a:p>
      </dsp:txBody>
      <dsp:txXfrm>
        <a:off x="0" y="3476000"/>
        <a:ext cx="6263640" cy="685687"/>
      </dsp:txXfrm>
    </dsp:sp>
    <dsp:sp modelId="{F75F58D2-E8EA-49C8-A382-40BA84361142}">
      <dsp:nvSpPr>
        <dsp:cNvPr id="0" name=""/>
        <dsp:cNvSpPr/>
      </dsp:nvSpPr>
      <dsp:spPr>
        <a:xfrm>
          <a:off x="0" y="4161687"/>
          <a:ext cx="6263640" cy="9945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Potential market growth</a:t>
          </a:r>
          <a:endParaRPr lang="en-US" sz="2500" kern="1200"/>
        </a:p>
      </dsp:txBody>
      <dsp:txXfrm>
        <a:off x="48547" y="4210234"/>
        <a:ext cx="6166546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1FF29-9D8F-4126-B5D6-65DD8286D675}">
      <dsp:nvSpPr>
        <dsp:cNvPr id="0" name=""/>
        <dsp:cNvSpPr/>
      </dsp:nvSpPr>
      <dsp:spPr>
        <a:xfrm>
          <a:off x="0" y="362123"/>
          <a:ext cx="6263640" cy="1539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Economic incentives provide the reasons for economic agents to provide goods and services</a:t>
          </a:r>
          <a:endParaRPr lang="en-US" sz="2800" kern="1200"/>
        </a:p>
      </dsp:txBody>
      <dsp:txXfrm>
        <a:off x="75163" y="437286"/>
        <a:ext cx="6113314" cy="1389393"/>
      </dsp:txXfrm>
    </dsp:sp>
    <dsp:sp modelId="{DB69D6BF-6DC9-4296-9782-049839A732B7}">
      <dsp:nvSpPr>
        <dsp:cNvPr id="0" name=""/>
        <dsp:cNvSpPr/>
      </dsp:nvSpPr>
      <dsp:spPr>
        <a:xfrm>
          <a:off x="0" y="1982484"/>
          <a:ext cx="6263640" cy="15397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These are based on the price mechanism, the method by which prices for goods and services are achieved</a:t>
          </a:r>
          <a:endParaRPr lang="en-US" sz="2800" kern="1200"/>
        </a:p>
      </dsp:txBody>
      <dsp:txXfrm>
        <a:off x="75163" y="2057647"/>
        <a:ext cx="6113314" cy="1389393"/>
      </dsp:txXfrm>
    </dsp:sp>
    <dsp:sp modelId="{5E582708-8FD8-431E-846F-663EF015B2B0}">
      <dsp:nvSpPr>
        <dsp:cNvPr id="0" name=""/>
        <dsp:cNvSpPr/>
      </dsp:nvSpPr>
      <dsp:spPr>
        <a:xfrm>
          <a:off x="0" y="3602844"/>
          <a:ext cx="6263640" cy="1539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The rationing function occurs because increased demand or reduced supply of a product will lead to a price rise</a:t>
          </a:r>
          <a:endParaRPr lang="en-US" sz="2800" kern="1200"/>
        </a:p>
      </dsp:txBody>
      <dsp:txXfrm>
        <a:off x="75163" y="3678007"/>
        <a:ext cx="6113314" cy="1389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26D16-F8FA-4731-B39E-07F064DAA3CC}">
      <dsp:nvSpPr>
        <dsp:cNvPr id="0" name=""/>
        <dsp:cNvSpPr/>
      </dsp:nvSpPr>
      <dsp:spPr>
        <a:xfrm>
          <a:off x="0" y="0"/>
          <a:ext cx="8894092" cy="783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Higher prices act as a motivator for producers to increase the supply of a good or service</a:t>
          </a:r>
          <a:endParaRPr lang="en-US" sz="2000" kern="1200"/>
        </a:p>
      </dsp:txBody>
      <dsp:txXfrm>
        <a:off x="22940" y="22940"/>
        <a:ext cx="7957275" cy="737360"/>
      </dsp:txXfrm>
    </dsp:sp>
    <dsp:sp modelId="{6F9D9636-F13E-4327-A7ED-160133083A32}">
      <dsp:nvSpPr>
        <dsp:cNvPr id="0" name=""/>
        <dsp:cNvSpPr/>
      </dsp:nvSpPr>
      <dsp:spPr>
        <a:xfrm>
          <a:off x="664169" y="892024"/>
          <a:ext cx="8894092" cy="783240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This is due to greater contribution per unit i.e. the difference between selling price and variable cost</a:t>
          </a:r>
          <a:endParaRPr lang="en-US" sz="2000" kern="1200"/>
        </a:p>
      </dsp:txBody>
      <dsp:txXfrm>
        <a:off x="687109" y="914964"/>
        <a:ext cx="7674936" cy="737360"/>
      </dsp:txXfrm>
    </dsp:sp>
    <dsp:sp modelId="{A3BBDF5C-EEA1-481A-B58B-8F2FA13C34E6}">
      <dsp:nvSpPr>
        <dsp:cNvPr id="0" name=""/>
        <dsp:cNvSpPr/>
      </dsp:nvSpPr>
      <dsp:spPr>
        <a:xfrm>
          <a:off x="1328338" y="1784048"/>
          <a:ext cx="8894092" cy="78324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As prices rise so do revenue and profit</a:t>
          </a:r>
          <a:endParaRPr lang="en-US" sz="2000" kern="1200"/>
        </a:p>
      </dsp:txBody>
      <dsp:txXfrm>
        <a:off x="1351278" y="1806988"/>
        <a:ext cx="7674936" cy="737360"/>
      </dsp:txXfrm>
    </dsp:sp>
    <dsp:sp modelId="{D6442154-0C38-4D7F-98ED-A24DFBF60B29}">
      <dsp:nvSpPr>
        <dsp:cNvPr id="0" name=""/>
        <dsp:cNvSpPr/>
      </dsp:nvSpPr>
      <dsp:spPr>
        <a:xfrm>
          <a:off x="1992507" y="2676072"/>
          <a:ext cx="8894092" cy="783240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There will be a movement along the supply curve showing a increase in quantity supplied and a decrease in price</a:t>
          </a:r>
          <a:endParaRPr lang="en-US" sz="2000" kern="1200"/>
        </a:p>
      </dsp:txBody>
      <dsp:txXfrm>
        <a:off x="2015447" y="2699012"/>
        <a:ext cx="7674936" cy="737360"/>
      </dsp:txXfrm>
    </dsp:sp>
    <dsp:sp modelId="{4E68D59E-EC16-46F8-AA31-C1E47AE844C2}">
      <dsp:nvSpPr>
        <dsp:cNvPr id="0" name=""/>
        <dsp:cNvSpPr/>
      </dsp:nvSpPr>
      <dsp:spPr>
        <a:xfrm>
          <a:off x="2656676" y="3568097"/>
          <a:ext cx="8894092" cy="78324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Draw a supply curve to show this</a:t>
          </a:r>
          <a:endParaRPr lang="en-US" sz="2000" kern="1200"/>
        </a:p>
      </dsp:txBody>
      <dsp:txXfrm>
        <a:off x="2679616" y="3591037"/>
        <a:ext cx="7674936" cy="737360"/>
      </dsp:txXfrm>
    </dsp:sp>
    <dsp:sp modelId="{0DCB1FAD-9237-41EE-8769-A22D0F05A4ED}">
      <dsp:nvSpPr>
        <dsp:cNvPr id="0" name=""/>
        <dsp:cNvSpPr/>
      </dsp:nvSpPr>
      <dsp:spPr>
        <a:xfrm>
          <a:off x="838498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499534" y="572200"/>
        <a:ext cx="280008" cy="383102"/>
      </dsp:txXfrm>
    </dsp:sp>
    <dsp:sp modelId="{49DD14E4-32F3-45CD-B9FC-14C76892772A}">
      <dsp:nvSpPr>
        <dsp:cNvPr id="0" name=""/>
        <dsp:cNvSpPr/>
      </dsp:nvSpPr>
      <dsp:spPr>
        <a:xfrm>
          <a:off x="9049154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163703" y="1464225"/>
        <a:ext cx="280008" cy="383102"/>
      </dsp:txXfrm>
    </dsp:sp>
    <dsp:sp modelId="{03C0AFDC-FB67-4306-A86E-E217AD0146E8}">
      <dsp:nvSpPr>
        <dsp:cNvPr id="0" name=""/>
        <dsp:cNvSpPr/>
      </dsp:nvSpPr>
      <dsp:spPr>
        <a:xfrm>
          <a:off x="9713324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827873" y="2343195"/>
        <a:ext cx="280008" cy="383102"/>
      </dsp:txXfrm>
    </dsp:sp>
    <dsp:sp modelId="{5064FEFA-0D9D-42A4-8634-3D3E3C293A07}">
      <dsp:nvSpPr>
        <dsp:cNvPr id="0" name=""/>
        <dsp:cNvSpPr/>
      </dsp:nvSpPr>
      <dsp:spPr>
        <a:xfrm>
          <a:off x="10377493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10492042" y="3243922"/>
        <a:ext cx="280008" cy="383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F823D-0646-4A66-ABDD-EE433A617387}">
      <dsp:nvSpPr>
        <dsp:cNvPr id="0" name=""/>
        <dsp:cNvSpPr/>
      </dsp:nvSpPr>
      <dsp:spPr>
        <a:xfrm>
          <a:off x="1102185" y="875222"/>
          <a:ext cx="1490546" cy="1490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BF3EA-68DE-4EE3-A51D-25157AAA7917}">
      <dsp:nvSpPr>
        <dsp:cNvPr id="0" name=""/>
        <dsp:cNvSpPr/>
      </dsp:nvSpPr>
      <dsp:spPr>
        <a:xfrm>
          <a:off x="191296" y="2756115"/>
          <a:ext cx="33123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Sales Revenue = Selling Price x Quantity Sold</a:t>
          </a:r>
          <a:endParaRPr lang="en-US" sz="2500" kern="1200"/>
        </a:p>
      </dsp:txBody>
      <dsp:txXfrm>
        <a:off x="191296" y="2756115"/>
        <a:ext cx="3312325" cy="720000"/>
      </dsp:txXfrm>
    </dsp:sp>
    <dsp:sp modelId="{44A01A21-CD18-43C8-BC16-15121C47ED9E}">
      <dsp:nvSpPr>
        <dsp:cNvPr id="0" name=""/>
        <dsp:cNvSpPr/>
      </dsp:nvSpPr>
      <dsp:spPr>
        <a:xfrm>
          <a:off x="4994167" y="875222"/>
          <a:ext cx="1490546" cy="14905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9BF8D-6D3D-47A4-86EC-F238DD3B3868}">
      <dsp:nvSpPr>
        <dsp:cNvPr id="0" name=""/>
        <dsp:cNvSpPr/>
      </dsp:nvSpPr>
      <dsp:spPr>
        <a:xfrm>
          <a:off x="4083278" y="2756115"/>
          <a:ext cx="33123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Total Costs = Cost per Unit x Quantity Sold</a:t>
          </a:r>
          <a:endParaRPr lang="en-US" sz="2500" kern="1200"/>
        </a:p>
      </dsp:txBody>
      <dsp:txXfrm>
        <a:off x="4083278" y="2756115"/>
        <a:ext cx="3312325" cy="720000"/>
      </dsp:txXfrm>
    </dsp:sp>
    <dsp:sp modelId="{BED6A990-CFFD-4794-95A1-2B2A5F070BED}">
      <dsp:nvSpPr>
        <dsp:cNvPr id="0" name=""/>
        <dsp:cNvSpPr/>
      </dsp:nvSpPr>
      <dsp:spPr>
        <a:xfrm>
          <a:off x="8886150" y="875222"/>
          <a:ext cx="1490546" cy="14905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D4A5C-AD36-42CF-81FE-E83554008CA0}">
      <dsp:nvSpPr>
        <dsp:cNvPr id="0" name=""/>
        <dsp:cNvSpPr/>
      </dsp:nvSpPr>
      <dsp:spPr>
        <a:xfrm>
          <a:off x="7975260" y="2756115"/>
          <a:ext cx="33123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Profit = Sales Revenue – Total Costs </a:t>
          </a:r>
          <a:endParaRPr lang="en-US" sz="2500" kern="1200"/>
        </a:p>
      </dsp:txBody>
      <dsp:txXfrm>
        <a:off x="7975260" y="2756115"/>
        <a:ext cx="3312325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77F0C-23B8-4852-9B46-3275F3CDE47B}">
      <dsp:nvSpPr>
        <dsp:cNvPr id="0" name=""/>
        <dsp:cNvSpPr/>
      </dsp:nvSpPr>
      <dsp:spPr>
        <a:xfrm>
          <a:off x="0" y="37842"/>
          <a:ext cx="3615558" cy="1996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/>
            <a:t>Variable costs</a:t>
          </a:r>
          <a:endParaRPr lang="en-US" sz="3600" kern="1200"/>
        </a:p>
      </dsp:txBody>
      <dsp:txXfrm>
        <a:off x="97473" y="135315"/>
        <a:ext cx="3420612" cy="1801805"/>
      </dsp:txXfrm>
    </dsp:sp>
    <dsp:sp modelId="{F76DAE97-D279-4C59-B915-3819276D787E}">
      <dsp:nvSpPr>
        <dsp:cNvPr id="0" name=""/>
        <dsp:cNvSpPr/>
      </dsp:nvSpPr>
      <dsp:spPr>
        <a:xfrm>
          <a:off x="0" y="2138274"/>
          <a:ext cx="3615558" cy="1996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Costs that change with output</a:t>
          </a:r>
          <a:endParaRPr lang="en-US" sz="3600" kern="1200"/>
        </a:p>
      </dsp:txBody>
      <dsp:txXfrm>
        <a:off x="97473" y="2235747"/>
        <a:ext cx="3420612" cy="1801805"/>
      </dsp:txXfrm>
    </dsp:sp>
    <dsp:sp modelId="{B40D1A80-0496-4629-AFE3-3AF67AED317F}">
      <dsp:nvSpPr>
        <dsp:cNvPr id="0" name=""/>
        <dsp:cNvSpPr/>
      </dsp:nvSpPr>
      <dsp:spPr>
        <a:xfrm>
          <a:off x="0" y="4135025"/>
          <a:ext cx="3615558" cy="245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9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/>
            <a:t>E.g</a:t>
          </a:r>
          <a:endParaRPr lang="en-US" sz="2800" kern="120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/>
            <a:t>Raw Materials</a:t>
          </a:r>
          <a:endParaRPr lang="en-US" sz="2800" kern="120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/>
            <a:t>Wages – Per Hour</a:t>
          </a:r>
          <a:endParaRPr lang="en-US" sz="2800" kern="120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/>
            <a:t>Packaging</a:t>
          </a:r>
          <a:endParaRPr lang="en-US" sz="2800" kern="120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/>
            <a:t>Delivery</a:t>
          </a:r>
          <a:endParaRPr lang="en-US" sz="2800" kern="1200"/>
        </a:p>
      </dsp:txBody>
      <dsp:txXfrm>
        <a:off x="0" y="4135025"/>
        <a:ext cx="3615558" cy="2459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5FFE7-DFFF-48FD-9F3D-C58CAB2D92FE}">
      <dsp:nvSpPr>
        <dsp:cNvPr id="0" name=""/>
        <dsp:cNvSpPr/>
      </dsp:nvSpPr>
      <dsp:spPr>
        <a:xfrm>
          <a:off x="0" y="78223"/>
          <a:ext cx="8050891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An increase in price will give an indication to producers that they should increase supply</a:t>
          </a:r>
          <a:endParaRPr lang="en-US" sz="2800" kern="1200"/>
        </a:p>
      </dsp:txBody>
      <dsp:txXfrm>
        <a:off x="54373" y="132596"/>
        <a:ext cx="7942145" cy="1005094"/>
      </dsp:txXfrm>
    </dsp:sp>
    <dsp:sp modelId="{2B9CFB06-F98E-4976-8F26-07C3D0DD6515}">
      <dsp:nvSpPr>
        <dsp:cNvPr id="0" name=""/>
        <dsp:cNvSpPr/>
      </dsp:nvSpPr>
      <dsp:spPr>
        <a:xfrm>
          <a:off x="0" y="1272703"/>
          <a:ext cx="8050891" cy="111384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An increase in price will give an indication to consumers that they should reduce demand</a:t>
          </a:r>
          <a:endParaRPr lang="en-US" sz="2800" kern="1200"/>
        </a:p>
      </dsp:txBody>
      <dsp:txXfrm>
        <a:off x="54373" y="1327076"/>
        <a:ext cx="7942145" cy="1005094"/>
      </dsp:txXfrm>
    </dsp:sp>
    <dsp:sp modelId="{559962A4-66D3-4E93-8FE4-84D2BEE5AADD}">
      <dsp:nvSpPr>
        <dsp:cNvPr id="0" name=""/>
        <dsp:cNvSpPr/>
      </dsp:nvSpPr>
      <dsp:spPr>
        <a:xfrm>
          <a:off x="0" y="2467183"/>
          <a:ext cx="8050891" cy="11138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 decrease in price will give an indication to producers that they should decrease supply</a:t>
          </a:r>
          <a:endParaRPr lang="en-US" sz="2800" kern="1200"/>
        </a:p>
      </dsp:txBody>
      <dsp:txXfrm>
        <a:off x="54373" y="2521556"/>
        <a:ext cx="7942145" cy="1005094"/>
      </dsp:txXfrm>
    </dsp:sp>
    <dsp:sp modelId="{674FC559-39B7-4FAF-87F1-E88C8A6ED37A}">
      <dsp:nvSpPr>
        <dsp:cNvPr id="0" name=""/>
        <dsp:cNvSpPr/>
      </dsp:nvSpPr>
      <dsp:spPr>
        <a:xfrm>
          <a:off x="0" y="3661663"/>
          <a:ext cx="8050891" cy="111384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 decrease in price will give an indication to consumers that they should increase demand</a:t>
          </a:r>
          <a:endParaRPr lang="en-US" sz="2800" kern="1200"/>
        </a:p>
      </dsp:txBody>
      <dsp:txXfrm>
        <a:off x="54373" y="3716036"/>
        <a:ext cx="7942145" cy="1005094"/>
      </dsp:txXfrm>
    </dsp:sp>
    <dsp:sp modelId="{B248E5B4-6E06-4F0C-925A-E59DC6AAE53B}">
      <dsp:nvSpPr>
        <dsp:cNvPr id="0" name=""/>
        <dsp:cNvSpPr/>
      </dsp:nvSpPr>
      <dsp:spPr>
        <a:xfrm>
          <a:off x="0" y="4856143"/>
          <a:ext cx="8050891" cy="1113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All of these signals will lead to shifts in the supply or demand curves</a:t>
          </a:r>
          <a:endParaRPr lang="en-US" sz="2800" kern="1200"/>
        </a:p>
      </dsp:txBody>
      <dsp:txXfrm>
        <a:off x="54373" y="4910516"/>
        <a:ext cx="7942145" cy="10050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85CFA-A401-4244-B889-A52BACBDE689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34FDC-9C2B-4A49-8515-46C889D1B685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 niche market is one that identifies small gaps in the market</a:t>
          </a:r>
          <a:endParaRPr lang="en-US" sz="2700" kern="1200"/>
        </a:p>
      </dsp:txBody>
      <dsp:txXfrm>
        <a:off x="0" y="675"/>
        <a:ext cx="6900512" cy="1106957"/>
      </dsp:txXfrm>
    </dsp:sp>
    <dsp:sp modelId="{14AC69FF-E4B3-435F-B1F4-E47B3E884DC9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E6945-F72E-4961-9CC7-5FC4DCF70141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The target market is well defined with distinct characteristics</a:t>
          </a:r>
          <a:endParaRPr lang="en-US" sz="2700" kern="1200"/>
        </a:p>
      </dsp:txBody>
      <dsp:txXfrm>
        <a:off x="0" y="1107633"/>
        <a:ext cx="6900512" cy="1106957"/>
      </dsp:txXfrm>
    </dsp:sp>
    <dsp:sp modelId="{FDA54D5F-2026-45BF-A1EA-6DEDF917A0EC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7D769-4F73-4C93-A3EF-6BD2D04BB55F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Promotional activities will be targeted at just a small subsection of the whole market</a:t>
          </a:r>
          <a:endParaRPr lang="en-US" sz="2700" kern="1200"/>
        </a:p>
      </dsp:txBody>
      <dsp:txXfrm>
        <a:off x="0" y="2214591"/>
        <a:ext cx="6900512" cy="1106957"/>
      </dsp:txXfrm>
    </dsp:sp>
    <dsp:sp modelId="{1C549522-1F98-4783-A502-640DCBC2A2AC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E412B-25C7-4B08-9D59-635474E6109D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This form of specialism means that the firm can often charge higher prices</a:t>
          </a:r>
          <a:endParaRPr lang="en-US" sz="2700" kern="1200"/>
        </a:p>
      </dsp:txBody>
      <dsp:txXfrm>
        <a:off x="0" y="3321549"/>
        <a:ext cx="6900512" cy="1106957"/>
      </dsp:txXfrm>
    </dsp:sp>
    <dsp:sp modelId="{1DC375C3-EB42-40E6-BA78-E5F87D84FCBA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B1874-E9E9-4099-81D8-6B461DCBC7A3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Profit margins are high but the firm does not produce en masse, restricting the level of profit</a:t>
          </a:r>
          <a:endParaRPr lang="en-US" sz="2700" kern="120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0B36-A9B8-4E11-B6D5-082BE71BF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E725A-135D-4942-976A-9D81B765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EB659-C92C-4A38-B624-7EF49650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D0085-FE2C-4BE9-9908-A7A7F37D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C0FE-8222-487F-B618-C1550E38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1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4A94-9359-4F91-BCBF-9F7B7E6A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EDACC-DD85-47BE-A229-516EB44B3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EDF22-F8A3-4E77-8A7C-5EC55876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2964A-7BBD-4008-A0EF-08C94322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D64D6-8086-497F-838E-59A0D683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9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D6DC5-48D0-4A0D-9E4C-F8136DA2F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22DA1-BFC9-453B-89DD-B3A177413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63078-C85E-422B-B60D-962A9849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1CE9-772E-479E-BB9E-2E83B70F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DC4AD-CA9E-4E74-BB60-E72EBAA1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9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4B30-9690-48CE-9613-02963491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7A43-4997-44F1-942E-B61C46ED2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7B3A-6938-409C-B473-5C5D5642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7925-DB25-4486-9617-6F59F3E8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B8CE8-8A61-40E8-AF9C-70F0464B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8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41F9-449B-4698-8225-8AE52FB8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89A10-792D-4556-89E2-DFCDC1877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834DB-F98E-486A-B092-1704605D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CE3CA-2029-493E-BF1A-F3D97569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DC700-ABC5-4372-892C-3CBFD405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9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85AE-6A7D-43B0-A580-A83EEBCB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F2B8-F855-4819-A93D-9552B1A79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8847A-BE10-4CC2-9737-B1355B3F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A52E7-ACD2-4306-AD08-1A64D004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C75A0-7BB6-481A-8993-1AF3FB19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3A387-C939-4760-B157-3C981294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018B-C706-45A9-B12D-42F25987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037B4-CFDA-4778-88AB-681E421CF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AC3BA-C7C1-4149-905F-F82C1ED0A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851F-14D3-4312-A70F-70A7C550E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14B40-06B9-44A1-9B74-3F72CE390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9874B-0AC1-4E66-BFD3-CF8BB2DC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12C1A-296D-4012-8AA2-E085B03A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ABD57-0FD1-47A4-A4FD-8757D6A4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6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117C-7FE9-451E-870F-D520D1DA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8E71D-4256-483B-8370-F77D3EB3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5E251-7E30-447E-B51F-9D4A501D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BA40A-D08B-4FA0-9E9B-AEE7C7D5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14B81-7A4A-4F44-B8AB-F56C12F9E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40220-53BE-4317-8B92-7316B1A1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A24A7-2F4E-42A4-B01A-67427FC9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4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61C0-4DE9-4611-B9D1-72182E95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35AB0-681E-4B94-B0DB-E81C154C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ADC8-5BD1-4510-A542-17818C10E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96E4C-55EE-4E0D-9587-FA4EBFD1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C99FF-1707-47EB-8764-B8D1DC30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E904F-1889-4EE8-A728-F12F3B21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7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6C71-BAEC-4F0F-8957-E25E8236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15E65-83BF-495B-9DAD-395A0853E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B9141-7CFC-49B9-A10C-416D99922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1E6D3-D351-4A04-B2F7-C6BECFB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FFC58-B511-4243-BF88-451166E1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B6817-BF5F-49BF-9D06-B1A76DA2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861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EF250-2B4D-4667-B7BD-DA5989A2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E00A-3809-493F-92BF-9E45D6A09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75BDE-C5CA-4F26-A500-CA7C685D0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95349-5DB6-4FA1-BD48-C9B83F71D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C951C-164C-427F-B740-C306FA25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6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www.exampaperspractice.co.uk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hyperlink" Target="http://www.exampaperspractice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://www.exampaperspractice.co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AAA59-9C90-E01A-AEAC-D4372877C3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1.3.4 Price Mechanism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endParaRPr lang="en-US" b="1">
              <a:solidFill>
                <a:srgbClr val="FFFFFF"/>
              </a:solidFill>
            </a:endParaRPr>
          </a:p>
          <a:p>
            <a:r>
              <a:rPr lang="en-US" b="1">
                <a:solidFill>
                  <a:srgbClr val="FFFFFF"/>
                </a:solidFill>
              </a:rPr>
              <a:t>1.3 Introducing the market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00" y="1155700"/>
            <a:ext cx="10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sm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Theme 1:</a:t>
            </a:r>
            <a:r>
              <a:rPr kumimoji="0" lang="en-GB" sz="4000" b="1" i="0" u="none" strike="noStrike" kern="0" cap="small" spc="2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en-GB" sz="4000" b="1" i="0" u="none" strike="noStrike" kern="0" cap="sm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Markets, consumers and firms</a:t>
            </a:r>
            <a:endParaRPr kumimoji="0" lang="en-GB" sz="4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FF6E0-8C2B-6C0A-CF3D-2A15FE27C3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8D5B6-5350-C7E3-8D9E-49119B0D8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C796CB5-464B-F52D-F3CC-DDBAFCBA45C7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8BD7A-A622-B72F-03F2-FC038688A651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8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92DC6B0-9FE0-A417-DCD0-511C61A226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39807" y="105103"/>
          <a:ext cx="3615558" cy="663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241542" y="105103"/>
            <a:ext cx="3457903" cy="6516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Fixed costs</a:t>
            </a:r>
            <a:endParaRPr lang="en-US" sz="3600" dirty="0"/>
          </a:p>
          <a:p>
            <a:pPr marL="0" indent="0">
              <a:buNone/>
            </a:pPr>
            <a:r>
              <a:rPr lang="en-GB" sz="2400" dirty="0"/>
              <a:t>Costs that DO NOT change with output</a:t>
            </a:r>
            <a:endParaRPr lang="en-US" sz="3600" dirty="0">
              <a:cs typeface="Calibri" panose="020F0502020204030204"/>
            </a:endParaRPr>
          </a:p>
          <a:p>
            <a:pPr lvl="2"/>
            <a:endParaRPr lang="en-GB" sz="2400" dirty="0">
              <a:cs typeface="Calibri" panose="020F0502020204030204"/>
            </a:endParaRPr>
          </a:p>
          <a:p>
            <a:pPr lvl="3"/>
            <a:r>
              <a:rPr lang="en-GB" sz="2000" dirty="0"/>
              <a:t>Advertising</a:t>
            </a:r>
          </a:p>
          <a:p>
            <a:pPr lvl="3"/>
            <a:r>
              <a:rPr lang="en-GB" sz="2000" dirty="0"/>
              <a:t>Rent</a:t>
            </a:r>
          </a:p>
          <a:p>
            <a:pPr lvl="3"/>
            <a:r>
              <a:rPr lang="en-GB" sz="2000" dirty="0"/>
              <a:t>Salaries</a:t>
            </a:r>
          </a:p>
          <a:p>
            <a:pPr lvl="3"/>
            <a:r>
              <a:rPr lang="en-GB" sz="2000" dirty="0"/>
              <a:t>Insurance</a:t>
            </a:r>
          </a:p>
          <a:p>
            <a:pPr lvl="3"/>
            <a:r>
              <a:rPr lang="en-GB" sz="2000" dirty="0"/>
              <a:t>Cleaning</a:t>
            </a:r>
          </a:p>
          <a:p>
            <a:pPr lvl="3"/>
            <a:endParaRPr lang="en-GB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61847" y="105103"/>
            <a:ext cx="3615558" cy="6516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Semi-Variable</a:t>
            </a:r>
            <a:r>
              <a:rPr lang="en-GB" sz="3600" dirty="0"/>
              <a:t> </a:t>
            </a:r>
            <a:r>
              <a:rPr lang="en-GB" sz="3600" b="1" dirty="0"/>
              <a:t>Costs</a:t>
            </a:r>
            <a:endParaRPr lang="en-US" b="1"/>
          </a:p>
          <a:p>
            <a:pPr marL="457200" lvl="1" indent="0">
              <a:buNone/>
            </a:pPr>
            <a:r>
              <a:rPr lang="en-GB" sz="2000" dirty="0"/>
              <a:t>Costs that are fixed up until a given amount and then vary</a:t>
            </a:r>
            <a:endParaRPr lang="en-GB" sz="2000" dirty="0">
              <a:cs typeface="Calibri" panose="020F0502020204030204"/>
            </a:endParaRPr>
          </a:p>
          <a:p>
            <a:pPr marL="914400" lvl="2" indent="0">
              <a:buNone/>
            </a:pPr>
            <a:r>
              <a:rPr lang="en-GB" sz="3200" dirty="0" err="1"/>
              <a:t>E.g</a:t>
            </a:r>
            <a:endParaRPr lang="en-GB" sz="3200" dirty="0">
              <a:cs typeface="Calibri" panose="020F0502020204030204"/>
            </a:endParaRPr>
          </a:p>
          <a:p>
            <a:pPr marL="1371600" lvl="3" indent="0">
              <a:buNone/>
            </a:pPr>
            <a:r>
              <a:rPr lang="en-GB" sz="2800" dirty="0"/>
              <a:t>Electricity</a:t>
            </a:r>
            <a:endParaRPr lang="en-GB" sz="2800" dirty="0">
              <a:cs typeface="Calibri" panose="020F0502020204030204"/>
            </a:endParaRPr>
          </a:p>
          <a:p>
            <a:pPr marL="1371600" lvl="3" indent="0">
              <a:buNone/>
            </a:pPr>
            <a:r>
              <a:rPr lang="en-GB" sz="2800" dirty="0"/>
              <a:t>Phone Bill</a:t>
            </a:r>
            <a:endParaRPr lang="en-GB" sz="2800" dirty="0">
              <a:cs typeface="Calibri" panose="020F0502020204030204"/>
            </a:endParaRPr>
          </a:p>
          <a:p>
            <a:pPr marL="1371600" lvl="3" indent="0">
              <a:buNone/>
            </a:pPr>
            <a:r>
              <a:rPr lang="en-GB" sz="2800" dirty="0"/>
              <a:t>Water</a:t>
            </a:r>
            <a:endParaRPr lang="en-GB" sz="2800" dirty="0"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4A430-35A7-7C0B-27F0-AE96C28A0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097B93-6C45-4671-26C6-432EDF74CD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8B829E2-9662-F430-2BEE-62125CB4A5BF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A31852-C2C9-3984-3550-716967FAFB6E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0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95992"/>
            <a:ext cx="3159971" cy="5638831"/>
          </a:xfrm>
          <a:noFill/>
        </p:spPr>
        <p:txBody>
          <a:bodyPr anchor="ctr">
            <a:normAutofit/>
          </a:bodyPr>
          <a:lstStyle/>
          <a:p>
            <a:r>
              <a:rPr lang="en-GB" sz="4800"/>
              <a:t>The signalling function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BC0FC2-7DE8-6D76-582B-466BD6F33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943489"/>
              </p:ext>
            </p:extLst>
          </p:nvPr>
        </p:nvGraphicFramePr>
        <p:xfrm>
          <a:off x="3895155" y="492775"/>
          <a:ext cx="8050891" cy="604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C28878E-EAAA-8A60-7482-895A012A32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084ABD-06F9-8210-226E-D1DAC5D087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F548101-3B3D-FB36-D0F4-CE09AFDB5071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3A16E-8345-FB20-F82E-D3AEA22BC82B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0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firms respond to a change in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163" y="2289507"/>
            <a:ext cx="7296795" cy="440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Allocative efficiency occurs where consumer satisfaction is </a:t>
            </a:r>
            <a:r>
              <a:rPr lang="en-US" sz="2400" dirty="0" err="1"/>
              <a:t>maximised</a:t>
            </a:r>
            <a:r>
              <a:rPr lang="en-US" sz="2400" dirty="0"/>
              <a:t> in the production of goods and services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At this point quantity supplied will equal quantity demanded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Therefore, firms will respond to a change in demand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This occurs because firms profit </a:t>
            </a:r>
            <a:r>
              <a:rPr lang="en-US" sz="2400" dirty="0" err="1"/>
              <a:t>maximise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When demand increases, prices rise, signaling to firms that they should increase supply to </a:t>
            </a:r>
            <a:r>
              <a:rPr lang="en-US" sz="2400" dirty="0" err="1"/>
              <a:t>maximise</a:t>
            </a:r>
            <a:r>
              <a:rPr lang="en-US" sz="2400" dirty="0"/>
              <a:t> profit</a:t>
            </a:r>
            <a:endParaRPr lang="en-US" sz="2400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604" y="319809"/>
            <a:ext cx="6937363" cy="1387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Allocative efficiency </a:t>
            </a:r>
            <a:r>
              <a:rPr lang="en-US" sz="2400" dirty="0"/>
              <a:t>occurs when society is producing goods to match the needs of consumers.</a:t>
            </a:r>
            <a:endParaRPr lang="en-US" sz="24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2D646-EE1B-B100-787A-5F7AFB9D8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E30BF3-16CA-80DA-691D-133DFBDF0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A51162F-3B9D-0929-471A-E9640D568336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59B0F-49C7-80A6-0CD9-5D43753854DD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9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firms respond to a change in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1417638"/>
            <a:ext cx="12192000" cy="5440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65663" y="1654831"/>
            <a:ext cx="6779096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SzPct val="8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A7A7A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5C20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A7A7A"/>
              </a:buClr>
              <a:buSzPct val="80000"/>
              <a:buFont typeface="Wingdings" pitchFamily="2" charset="2"/>
              <a:buChar char=""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A7A7A"/>
              </a:buClr>
              <a:buSzPct val="80000"/>
              <a:buFont typeface="Wingdings" pitchFamily="2" charset="2"/>
              <a:buChar char="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31381" y="1654831"/>
            <a:ext cx="5134818" cy="2831879"/>
            <a:chOff x="1796473" y="2475449"/>
            <a:chExt cx="4321214" cy="254512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84458" y="2510634"/>
              <a:ext cx="0" cy="2065747"/>
            </a:xfrm>
            <a:prstGeom prst="line">
              <a:avLst/>
            </a:prstGeom>
            <a:noFill/>
            <a:ln w="28575" cap="flat" cmpd="sng" algn="ctr">
              <a:solidFill>
                <a:srgbClr val="D1282E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2484458" y="4576381"/>
              <a:ext cx="2714333" cy="0"/>
            </a:xfrm>
            <a:prstGeom prst="line">
              <a:avLst/>
            </a:prstGeom>
            <a:noFill/>
            <a:ln w="28575" cap="flat" cmpd="sng" algn="ctr">
              <a:solidFill>
                <a:srgbClr val="D1282E"/>
              </a:solidFill>
              <a:prstDash val="solid"/>
            </a:ln>
            <a:effectLst/>
          </p:spPr>
        </p:cxn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796473" y="2518695"/>
              <a:ext cx="683557" cy="35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Price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655556" y="4660981"/>
              <a:ext cx="1462131" cy="35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Quantity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4589924" y="3895012"/>
              <a:ext cx="908400" cy="35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131519" y="2703092"/>
              <a:ext cx="1795682" cy="129624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2530043" y="3357655"/>
              <a:ext cx="1499317" cy="2016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4023828" y="3351213"/>
              <a:ext cx="5532" cy="1225168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977691" y="3236560"/>
              <a:ext cx="506766" cy="35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P1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131519" y="2703092"/>
              <a:ext cx="1806746" cy="125443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589924" y="2475449"/>
              <a:ext cx="908400" cy="35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10065" y="3663959"/>
              <a:ext cx="1059355" cy="0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2042359" y="3561311"/>
              <a:ext cx="467704" cy="35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569420" y="3663959"/>
              <a:ext cx="0" cy="915017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3747289" y="4593336"/>
              <a:ext cx="501802" cy="35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Q1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318519" y="4581003"/>
              <a:ext cx="501802" cy="35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180221" y="1466850"/>
            <a:ext cx="67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>
                <a:solidFill>
                  <a:srgbClr val="000000"/>
                </a:solidFill>
                <a:latin typeface="Calibri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08226" y="1492267"/>
            <a:ext cx="67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>
                <a:solidFill>
                  <a:srgbClr val="000000"/>
                </a:solidFill>
                <a:latin typeface="Calibri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6018" y="1590710"/>
            <a:ext cx="2632682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600" dirty="0">
                <a:latin typeface="Calibri"/>
              </a:rPr>
              <a:t>In diagram A current output of apples is Q2, above the equilibrium price.  </a:t>
            </a:r>
          </a:p>
          <a:p>
            <a:pPr algn="ctr" defTabSz="914400"/>
            <a:endParaRPr lang="en-GB" sz="1600" dirty="0">
              <a:latin typeface="Calibri"/>
            </a:endParaRPr>
          </a:p>
          <a:p>
            <a:pPr algn="ctr" defTabSz="914400"/>
            <a:r>
              <a:rPr lang="en-GB" sz="1600" dirty="0">
                <a:latin typeface="Calibri"/>
              </a:rPr>
              <a:t>In diagram B current output of pears is Q2, below the equilibrium price.</a:t>
            </a:r>
          </a:p>
          <a:p>
            <a:pPr algn="ctr" defTabSz="914400"/>
            <a:endParaRPr lang="en-GB" sz="1600" dirty="0">
              <a:latin typeface="Calibri"/>
            </a:endParaRPr>
          </a:p>
          <a:p>
            <a:pPr algn="ctr" defTabSz="914400"/>
            <a:r>
              <a:rPr lang="en-GB" sz="1600" dirty="0">
                <a:latin typeface="Calibri"/>
              </a:rPr>
              <a:t>In both markets we have allocative inefficiency.</a:t>
            </a:r>
          </a:p>
          <a:p>
            <a:pPr algn="ctr" defTabSz="914400"/>
            <a:endParaRPr lang="en-GB" sz="1600" dirty="0">
              <a:latin typeface="Calibri"/>
            </a:endParaRPr>
          </a:p>
          <a:p>
            <a:pPr algn="ctr" defTabSz="914400"/>
            <a:r>
              <a:rPr lang="en-GB" sz="1600" dirty="0">
                <a:latin typeface="Calibri"/>
              </a:rPr>
              <a:t>By reallocating resources from the production of apples to that of pears we can increase allocative efficiency.</a:t>
            </a:r>
          </a:p>
          <a:p>
            <a:pPr algn="ctr" defTabSz="914400"/>
            <a:endParaRPr lang="en-GB" sz="1600" dirty="0">
              <a:latin typeface="Calibri"/>
            </a:endParaRPr>
          </a:p>
          <a:p>
            <a:pPr algn="ctr" defTabSz="914400"/>
            <a:r>
              <a:rPr lang="en-GB" sz="1600" dirty="0">
                <a:latin typeface="Calibri"/>
              </a:rPr>
              <a:t>If apples were produced at Q1 and pears were produced at Q1 we have allocative efficiency.</a:t>
            </a:r>
          </a:p>
          <a:p>
            <a:pPr defTabSz="914400"/>
            <a:endParaRPr lang="en-GB" sz="1600" dirty="0"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1961" y="4803166"/>
            <a:ext cx="4602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dirty="0">
                <a:solidFill>
                  <a:srgbClr val="000000"/>
                </a:solidFill>
                <a:latin typeface="Calibri"/>
              </a:rPr>
              <a:t>In diagram A suppose the market price is P2. Consumers value the last unit produced at Q1, where price is P1.  However, firms produce at Q2.  </a:t>
            </a:r>
          </a:p>
          <a:p>
            <a:pPr defTabSz="914400"/>
            <a:endParaRPr lang="en-GB" sz="1400" dirty="0">
              <a:solidFill>
                <a:srgbClr val="000000"/>
              </a:solidFill>
              <a:latin typeface="Calibri"/>
            </a:endParaRPr>
          </a:p>
          <a:p>
            <a:pPr defTabSz="914400"/>
            <a:r>
              <a:rPr lang="en-GB" sz="1400" dirty="0">
                <a:solidFill>
                  <a:srgbClr val="000000"/>
                </a:solidFill>
                <a:latin typeface="Calibri"/>
              </a:rPr>
              <a:t>Consumers are not willing to pay the higher price so price will fall and firms will reduce supply.  </a:t>
            </a:r>
          </a:p>
          <a:p>
            <a:pPr defTabSz="914400"/>
            <a:endParaRPr lang="en-GB" sz="1400" dirty="0">
              <a:solidFill>
                <a:srgbClr val="000000"/>
              </a:solidFill>
              <a:latin typeface="Calibri"/>
            </a:endParaRPr>
          </a:p>
          <a:p>
            <a:pPr defTabSz="914400"/>
            <a:r>
              <a:rPr lang="en-GB" sz="1400" dirty="0">
                <a:solidFill>
                  <a:srgbClr val="000000"/>
                </a:solidFill>
                <a:latin typeface="Calibri"/>
              </a:rPr>
              <a:t>This might lead to a reallocation of a firms’ resources to another use e.g. from apples to pears.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94201" y="1785999"/>
            <a:ext cx="5185497" cy="3084419"/>
            <a:chOff x="1800660" y="1831976"/>
            <a:chExt cx="3900436" cy="282999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382306" y="1885739"/>
              <a:ext cx="0" cy="2065747"/>
            </a:xfrm>
            <a:prstGeom prst="line">
              <a:avLst/>
            </a:prstGeom>
            <a:noFill/>
            <a:ln w="28575" cap="flat" cmpd="sng" algn="ctr">
              <a:solidFill>
                <a:srgbClr val="D1282E"/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2382306" y="3951486"/>
              <a:ext cx="2479420" cy="0"/>
            </a:xfrm>
            <a:prstGeom prst="line">
              <a:avLst/>
            </a:prstGeom>
            <a:noFill/>
            <a:ln w="28575" cap="flat" cmpd="sng" algn="ctr">
              <a:solidFill>
                <a:srgbClr val="D1282E"/>
              </a:solidFill>
              <a:prstDash val="solid"/>
            </a:ln>
            <a:effectLst/>
          </p:spPr>
        </p:cxn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1800660" y="1893800"/>
              <a:ext cx="58164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Price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365506" y="4036086"/>
              <a:ext cx="13355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Quantity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365506" y="3251328"/>
              <a:ext cx="7014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973367" y="2078197"/>
              <a:ext cx="1640274" cy="129624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2423946" y="2732760"/>
              <a:ext cx="1369558" cy="2016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3788451" y="2726318"/>
              <a:ext cx="5053" cy="1225168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979712" y="2611665"/>
              <a:ext cx="40259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P1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569370" y="3951486"/>
              <a:ext cx="4583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Q1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2973367" y="2078197"/>
              <a:ext cx="1650381" cy="125443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4324974" y="1831976"/>
              <a:ext cx="7825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382306" y="2319785"/>
              <a:ext cx="1933218" cy="0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1979712" y="2200606"/>
              <a:ext cx="40259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315524" y="2363353"/>
              <a:ext cx="5053" cy="1588133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4060203" y="3954081"/>
              <a:ext cx="4583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2091482" y="3941358"/>
              <a:ext cx="3431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677405" y="4771561"/>
            <a:ext cx="4435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dirty="0">
                <a:solidFill>
                  <a:srgbClr val="000000"/>
                </a:solidFill>
                <a:latin typeface="Calibri"/>
              </a:rPr>
              <a:t>In diagram B suppose the market price is P2. Consumers value the last unit produced at Q1, where price is P1.  However, firms produce at Q2.  </a:t>
            </a:r>
          </a:p>
          <a:p>
            <a:pPr defTabSz="914400"/>
            <a:endParaRPr lang="en-GB" sz="1400" dirty="0">
              <a:solidFill>
                <a:srgbClr val="000000"/>
              </a:solidFill>
              <a:latin typeface="Calibri"/>
            </a:endParaRPr>
          </a:p>
          <a:p>
            <a:pPr defTabSz="914400"/>
            <a:r>
              <a:rPr lang="en-GB" sz="1400" dirty="0">
                <a:solidFill>
                  <a:srgbClr val="000000"/>
                </a:solidFill>
                <a:latin typeface="Calibri"/>
              </a:rPr>
              <a:t>Consumers are willing to pay the higher price so price will rise to P2 and firms will increase supply.</a:t>
            </a:r>
          </a:p>
          <a:p>
            <a:pPr defTabSz="914400"/>
            <a:endParaRPr lang="en-GB" sz="1400" dirty="0">
              <a:solidFill>
                <a:srgbClr val="000000"/>
              </a:solidFill>
              <a:latin typeface="Calibri"/>
            </a:endParaRPr>
          </a:p>
          <a:p>
            <a:pPr defTabSz="914400"/>
            <a:r>
              <a:rPr lang="en-GB" sz="1400" dirty="0">
                <a:solidFill>
                  <a:srgbClr val="000000"/>
                </a:solidFill>
                <a:latin typeface="Calibri"/>
              </a:rPr>
              <a:t>This might lead to a reallocation of a firms’ resources from another use e.g. from apples to pears.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41279" y="4514903"/>
            <a:ext cx="1568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300" b="1" dirty="0">
                <a:solidFill>
                  <a:srgbClr val="000000"/>
                </a:solidFill>
                <a:latin typeface="Calibri"/>
              </a:rPr>
              <a:t>Apples and pears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3B4D735-146E-BF68-2A22-DFB12810D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24CEB9E-E0B8-111E-97AE-5C906160D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7" name="Footer Placeholder 2">
            <a:extLst>
              <a:ext uri="{FF2B5EF4-FFF2-40B4-BE49-F238E27FC236}">
                <a16:creationId xmlns:a16="http://schemas.microsoft.com/office/drawing/2014/main" id="{15906F15-758A-4CF5-BEE1-CCAEBA17CB7C}"/>
              </a:ext>
            </a:extLst>
          </p:cNvPr>
          <p:cNvSpPr txBox="1">
            <a:spLocks/>
          </p:cNvSpPr>
          <p:nvPr/>
        </p:nvSpPr>
        <p:spPr>
          <a:xfrm>
            <a:off x="4984863" y="6639385"/>
            <a:ext cx="4200290" cy="2143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C92B3D-744B-39E0-8403-4D2EB8A13AB9}"/>
              </a:ext>
            </a:extLst>
          </p:cNvPr>
          <p:cNvSpPr txBox="1"/>
          <p:nvPr/>
        </p:nvSpPr>
        <p:spPr>
          <a:xfrm>
            <a:off x="9264424" y="668127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2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4027"/>
            <a:ext cx="2991155" cy="4782873"/>
          </a:xfrm>
        </p:spPr>
        <p:txBody>
          <a:bodyPr>
            <a:normAutofit/>
          </a:bodyPr>
          <a:lstStyle/>
          <a:p>
            <a:pPr algn="r"/>
            <a:r>
              <a:rPr lang="en-GB" sz="4000" dirty="0"/>
              <a:t>The price mechanism in mass markets</a:t>
            </a:r>
            <a:endParaRPr lang="en-GB" sz="4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00" y="894027"/>
            <a:ext cx="7182900" cy="4782873"/>
          </a:xfrm>
        </p:spPr>
        <p:txBody>
          <a:bodyPr anchor="ctr">
            <a:normAutofit/>
          </a:bodyPr>
          <a:lstStyle/>
          <a:p>
            <a:r>
              <a:rPr lang="en-GB" sz="2400" dirty="0"/>
              <a:t>A mass market is one that targets all consumers</a:t>
            </a:r>
          </a:p>
          <a:p>
            <a:r>
              <a:rPr lang="en-GB" sz="2400" dirty="0"/>
              <a:t>The market is not segmented i.e. the characteristics of types of customers are not an important factor</a:t>
            </a:r>
          </a:p>
          <a:p>
            <a:r>
              <a:rPr lang="en-GB" sz="2400" dirty="0"/>
              <a:t>Suppliers tend to produce in bulk leading to lower unit costs</a:t>
            </a:r>
          </a:p>
          <a:p>
            <a:r>
              <a:rPr lang="en-GB" sz="2400" dirty="0"/>
              <a:t>This low cost strategy allows firms to sell high volumes at low prices</a:t>
            </a:r>
          </a:p>
          <a:p>
            <a:r>
              <a:rPr lang="en-GB" sz="2400" dirty="0"/>
              <a:t>Although profit margins are low profit is high due to the high volume of sales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E4FC3-72AF-E569-A143-7B8612F99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BF5B9-569C-394F-098B-E7707F0D6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09E525E-225E-6F78-3615-5CEFC24E3C00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5149A-0D4A-9EED-865D-0D3064355338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8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The price mechanism in niche markets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AC386B-4CAC-67BD-6FB1-CB57F63E9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53822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BB52C9D-8013-692F-C884-B8D3FA069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0CCFF9-1AD7-B21E-851B-0F9E463255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88CD4E9-89E0-D452-4CE2-AEF32ED9CBC2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EA4FD-4CFD-046C-2C94-28DD30C3C7BB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90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price mechanism and potential market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754" y="2035734"/>
            <a:ext cx="10514490" cy="4269114"/>
          </a:xfrm>
        </p:spPr>
        <p:txBody>
          <a:bodyPr>
            <a:noAutofit/>
          </a:bodyPr>
          <a:lstStyle/>
          <a:p>
            <a:r>
              <a:rPr lang="en-GB" sz="2600" dirty="0"/>
              <a:t>The price mechanism gives an indication to firms of what goods and services to supply</a:t>
            </a:r>
          </a:p>
          <a:p>
            <a:r>
              <a:rPr lang="en-GB" sz="2600" dirty="0"/>
              <a:t>Firms will follow trends in different markets in order to decide what to produce in the future</a:t>
            </a:r>
          </a:p>
          <a:p>
            <a:r>
              <a:rPr lang="en-GB" sz="2600" dirty="0"/>
              <a:t>As some markets die others grow meaning that firms are constantly using market research to inform them regarding production decisions</a:t>
            </a:r>
          </a:p>
          <a:p>
            <a:r>
              <a:rPr lang="en-GB" sz="2600" dirty="0"/>
              <a:t>If a market shows potential for growth a firm might reallocate its resources to maximise profits in the future</a:t>
            </a:r>
          </a:p>
          <a:p>
            <a:r>
              <a:rPr lang="en-GB" sz="2600" dirty="0"/>
              <a:t>There is an opportunity cost to all production decisions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A612F-366E-4F36-CDAB-3585B7BBF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706A0-25E3-FFF3-4A73-579269983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E9435CD-3D03-837A-72F8-AFE27A031FCA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BEBE54-1E28-A279-102B-D5050A71509F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7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89" y="365125"/>
            <a:ext cx="10889411" cy="1339940"/>
          </a:xfrm>
        </p:spPr>
        <p:txBody>
          <a:bodyPr/>
          <a:lstStyle/>
          <a:p>
            <a:r>
              <a:rPr lang="en-GB" dirty="0"/>
              <a:t>Test yourself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760" y="3481323"/>
            <a:ext cx="6035040" cy="3322001"/>
          </a:xfrm>
          <a:prstGeom prst="rec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5760" y="1598085"/>
            <a:ext cx="11452860" cy="170279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/>
              <a:t>For a number of years the supply of organic produce grew at a rate just enough to meet its demand.  In the recession consumers started to cut back on organic produce but supply continued to increase at the same rate.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01522" y="3481323"/>
            <a:ext cx="5217098" cy="3322001"/>
          </a:xfrm>
          <a:prstGeom prst="rec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GB" sz="2300" dirty="0"/>
              <a:t>Explain whether the market for organic produce is working efficiently.  </a:t>
            </a:r>
          </a:p>
          <a:p>
            <a:pPr marL="228600" indent="-228600">
              <a:buFont typeface="+mj-lt"/>
              <a:buAutoNum type="arabicPeriod"/>
            </a:pPr>
            <a:endParaRPr lang="en-GB" sz="2300" dirty="0"/>
          </a:p>
          <a:p>
            <a:pPr marL="228600" indent="-228600">
              <a:buFont typeface="+mj-lt"/>
              <a:buAutoNum type="arabicPeriod"/>
            </a:pPr>
            <a:r>
              <a:rPr lang="en-GB" sz="2300" dirty="0"/>
              <a:t>In the diagram below the price of a product is P2 and output is Q2.  Explain why this combination of price and output is allocatively inefficient.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87036" y="3992953"/>
            <a:ext cx="4392488" cy="2810371"/>
            <a:chOff x="1800660" y="1831976"/>
            <a:chExt cx="3900436" cy="2481109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82306" y="1885739"/>
              <a:ext cx="0" cy="2065747"/>
            </a:xfrm>
            <a:prstGeom prst="line">
              <a:avLst/>
            </a:prstGeom>
            <a:noFill/>
            <a:ln w="28575" cap="flat" cmpd="sng" algn="ctr">
              <a:solidFill>
                <a:srgbClr val="D1282E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2382306" y="3951486"/>
              <a:ext cx="2479420" cy="0"/>
            </a:xfrm>
            <a:prstGeom prst="line">
              <a:avLst/>
            </a:prstGeom>
            <a:noFill/>
            <a:ln w="28575" cap="flat" cmpd="sng" algn="ctr">
              <a:solidFill>
                <a:srgbClr val="D1282E"/>
              </a:solidFill>
              <a:prstDash val="solid"/>
            </a:ln>
            <a:effectLst/>
          </p:spPr>
        </p:cxn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800660" y="1893800"/>
              <a:ext cx="5816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Price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4365506" y="4036086"/>
              <a:ext cx="13355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Quantity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4365506" y="3251328"/>
              <a:ext cx="7014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973367" y="2078197"/>
              <a:ext cx="1640274" cy="129624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2423946" y="2732760"/>
              <a:ext cx="1369558" cy="2016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3788451" y="2726318"/>
              <a:ext cx="5053" cy="1225168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2039158" y="2611665"/>
              <a:ext cx="3431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569370" y="3951486"/>
              <a:ext cx="4583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973367" y="2078197"/>
              <a:ext cx="1650381" cy="125443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4324974" y="1831976"/>
              <a:ext cx="7825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382306" y="2319785"/>
              <a:ext cx="1933218" cy="0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2039158" y="2200606"/>
              <a:ext cx="3431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P2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315524" y="2363353"/>
              <a:ext cx="5053" cy="1588133"/>
            </a:xfrm>
            <a:prstGeom prst="line">
              <a:avLst/>
            </a:prstGeom>
            <a:noFill/>
            <a:ln w="9525" cap="flat" cmpd="sng" algn="ctr">
              <a:solidFill>
                <a:srgbClr val="D1282E"/>
              </a:solidFill>
              <a:prstDash val="dash"/>
            </a:ln>
            <a:effectLst/>
          </p:spPr>
        </p:cxn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4060203" y="3954081"/>
              <a:ext cx="4583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Q2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2091482" y="3941358"/>
              <a:ext cx="3431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491854-DABE-068B-2519-CB0EE2CA8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0DEF31-88E5-6592-5092-A50BBF73C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00717EC-BAD7-DEC6-9329-72CA48AEA0B1}"/>
              </a:ext>
            </a:extLst>
          </p:cNvPr>
          <p:cNvSpPr txBox="1">
            <a:spLocks/>
          </p:cNvSpPr>
          <p:nvPr/>
        </p:nvSpPr>
        <p:spPr>
          <a:xfrm>
            <a:off x="316284" y="6533956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47AED-AA8B-470C-48BD-A4C24AA9448F}"/>
              </a:ext>
            </a:extLst>
          </p:cNvPr>
          <p:cNvSpPr txBox="1"/>
          <p:nvPr/>
        </p:nvSpPr>
        <p:spPr>
          <a:xfrm>
            <a:off x="8827716" y="655180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6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Desk with productivity items">
            <a:extLst>
              <a:ext uri="{FF2B5EF4-FFF2-40B4-BE49-F238E27FC236}">
                <a16:creationId xmlns:a16="http://schemas.microsoft.com/office/drawing/2014/main" id="{23EE6A82-5F79-A79C-9DC3-41D353E62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-2" b="156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C25C2-5C3B-AEDD-98B0-F7AF7F3B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Recall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95CB33-0DC5-8A20-D334-FD1200AD8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FFFFFF"/>
                </a:solidFill>
                <a:cs typeface="Calibri" panose="020F0502020204030204"/>
              </a:rPr>
              <a:t>Produce a diagram and explain the following </a:t>
            </a:r>
          </a:p>
          <a:p>
            <a:pPr>
              <a:buFont typeface="Calibri" panose="020B0604020202020204" pitchFamily="34" charset="0"/>
              <a:buChar char="-"/>
            </a:pPr>
            <a:endParaRPr lang="en-US" sz="3500" dirty="0">
              <a:solidFill>
                <a:srgbClr val="FFFFFF"/>
              </a:solidFill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sz="3500" dirty="0">
                <a:solidFill>
                  <a:srgbClr val="FFFFFF"/>
                </a:solidFill>
                <a:cs typeface="Calibri" panose="020F0502020204030204"/>
              </a:rPr>
              <a:t>The market for bread following in an increase in the price of flour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sz="3500" dirty="0">
                <a:solidFill>
                  <a:srgbClr val="FFFFFF"/>
                </a:solidFill>
                <a:cs typeface="Calibri" panose="020F0502020204030204"/>
              </a:rPr>
              <a:t>The market for foreign holidays following an increase in income tax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sz="3500" dirty="0">
                <a:solidFill>
                  <a:srgbClr val="FFFFFF"/>
                </a:solidFill>
                <a:cs typeface="Calibri" panose="020F0502020204030204"/>
              </a:rPr>
              <a:t>The car marker after an increase to real wages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DC784-1A88-2D36-B4E5-DE29DDDF1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11F577-2D89-E69C-A3A6-FEFFB0B4E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C3762F0-0B8B-AF19-8A5A-4D2C0451EB5A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15130-C7BB-8E3F-A301-DD282DDD2E11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5600">
                <a:solidFill>
                  <a:schemeClr val="bg1"/>
                </a:solidFill>
              </a:rPr>
              <a:t>1.3.4 Price mechanism </a:t>
            </a:r>
            <a:br>
              <a:rPr lang="en-GB" sz="5600">
                <a:solidFill>
                  <a:schemeClr val="bg1"/>
                </a:solidFill>
                <a:cs typeface="Calibri Light"/>
              </a:rPr>
            </a:br>
            <a:r>
              <a:rPr lang="en-GB" sz="5600">
                <a:solidFill>
                  <a:schemeClr val="bg1"/>
                </a:solidFill>
              </a:rPr>
              <a:t>Learning outcomes </a:t>
            </a:r>
            <a:endParaRPr lang="en-GB" sz="5600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BAF9237-47E0-F16E-A1B1-D4F575F87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2650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6E9B504-DB4E-9F11-C365-550C81C56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995918-82FE-CD0E-7910-AC7D916BEB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2AE1CE8-A5E9-EAF1-1411-1BC25B29B5EE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AD18D-4D93-CBF2-CAFD-A566687C134D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7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The role of economic incentives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10420F-4318-F20D-7777-73689EA0EA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05515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707F63F-A44F-A5B7-10CF-678E010E41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2EEAFC-A91E-95BB-AEED-789EB8FD75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C202963-6CCF-0E99-8EED-D6C39AE1A4A7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45303-C0BB-F28D-B1D2-6E0B9BE83CC1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6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GB" sz="4000"/>
              <a:t>The role of economic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The signalling function occurs because changing prices give a signal to consumers and producers as to whether to leave or enter a market e.g. higher prices suggests that consumers should buy less</a:t>
            </a:r>
            <a:endParaRPr lang="en-GB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GB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GB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The incentive function occurs because a consumer or producer is motivated to a course of action e.g. higher prices will incentivise a producer to supply more of a good or service</a:t>
            </a:r>
            <a:endParaRPr lang="en-GB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96266-A51B-AB98-4054-D960E5F38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C0345B-3C04-A3DC-B487-B8D1F1053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1E42749-125B-50C2-2C7C-AF17000D62EF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8ABA7-40A4-A91E-8219-54A3E545CAA9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71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The rationing function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GB" sz="2400"/>
              <a:t>Excess demand for a good or service will lead to a rise in the price of a good or service</a:t>
            </a:r>
          </a:p>
          <a:p>
            <a:r>
              <a:rPr lang="en-GB" sz="2400"/>
              <a:t>This is due to the scarcity of the product</a:t>
            </a:r>
          </a:p>
          <a:p>
            <a:r>
              <a:rPr lang="en-GB" sz="2400"/>
              <a:t>The price rise will lead to a reduction in demand</a:t>
            </a:r>
          </a:p>
          <a:p>
            <a:r>
              <a:rPr lang="en-GB" sz="2400"/>
              <a:t>The more scarce a product the higher the price</a:t>
            </a:r>
          </a:p>
          <a:p>
            <a:r>
              <a:rPr lang="en-GB" sz="2400"/>
              <a:t>This leads to a rationing of the product as its use is restricted </a:t>
            </a:r>
          </a:p>
          <a:p>
            <a:r>
              <a:rPr lang="en-GB" sz="2400"/>
              <a:t>There will be a movement along the demand curve showing a decrease in quantity demanded and a decrease in price</a:t>
            </a:r>
          </a:p>
          <a:p>
            <a:pPr lvl="1"/>
            <a:r>
              <a:rPr lang="en-GB"/>
              <a:t>Draw a demand curve to show this</a:t>
            </a:r>
          </a:p>
          <a:p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0CF2C-4FC7-A6DF-051C-8BC241768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21C74-6D71-A062-D0F7-CA957887B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3FF3C01-ADE0-6C29-1F2F-680EEDE6D9B8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2E050-C1FB-BE65-06B3-9D5A1E2AF92B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72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46DC1-4B2C-98F0-1B8A-30E40B6AD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175" b="14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incentive function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B075B7-C1BB-F991-0404-A19EF627D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390581"/>
              </p:ext>
            </p:extLst>
          </p:nvPr>
        </p:nvGraphicFramePr>
        <p:xfrm>
          <a:off x="421257" y="1825625"/>
          <a:ext cx="1155076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D1C6A88-D6E7-87BA-D795-03FC62F1EF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F25C4-B8E0-12E5-776F-66CDDD01D6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F5B6068-C2FB-D24F-1A27-B7D8D412FE2F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45DD6-F127-5886-3F2D-71BBCA34BD56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10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33AA5-1EDC-7C47-289B-72FFB175D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2B2194-EDD9-F693-028B-B1AF9A105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222907"/>
              </p:ext>
            </p:extLst>
          </p:nvPr>
        </p:nvGraphicFramePr>
        <p:xfrm>
          <a:off x="464389" y="1825625"/>
          <a:ext cx="114788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278B511-AE45-C656-730D-E1092B8A8F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B3EF4E-A9B9-8FEF-DBD9-C2387E1095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17574E5-F202-0F09-B58D-D69A920ADDEE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19B0C-8D19-8ED9-AE29-6661BCF9DA9C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44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16BC098D-086C-4307-9083-7A7CF6D5C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8D751D-0DD2-441B-8F53-769CC95FB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6669D5C6-C7D2-8EEE-8440-5C1B67371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1560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37" y="957695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The incentive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66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Contribution per unit of a product is the difference between the selling price of a product and the variable cost.</a:t>
            </a:r>
            <a:endParaRPr lang="en-GB" dirty="0">
              <a:solidFill>
                <a:schemeClr val="bg1"/>
              </a:solidFill>
              <a:cs typeface="Calibri"/>
            </a:endParaRPr>
          </a:p>
          <a:p>
            <a:endParaRPr lang="en-GB" dirty="0">
              <a:solidFill>
                <a:schemeClr val="bg1"/>
              </a:solidFill>
              <a:cs typeface="Calibri"/>
            </a:endParaRPr>
          </a:p>
          <a:p>
            <a:r>
              <a:rPr lang="en-GB" dirty="0">
                <a:solidFill>
                  <a:schemeClr val="bg1"/>
                </a:solidFill>
              </a:rPr>
              <a:t>The variable costs of a product are the costs that change as output increases e.g. the cost of the raw materials used to make a good.</a:t>
            </a:r>
            <a:endParaRPr lang="en-GB" dirty="0">
              <a:solidFill>
                <a:schemeClr val="bg1"/>
              </a:solidFill>
              <a:cs typeface="Calibri"/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4EC84052-44EC-43C9-822F-65E473CB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2184" y="2209249"/>
            <a:ext cx="27432" cy="250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7FBAD-742C-0F28-4036-008C0F0C8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1310314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4AF272-58E6-EC0F-78D2-2DD801EEE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0AA0E10-FC9C-6FDA-E2F5-6EF8ED805C35}"/>
              </a:ext>
            </a:extLst>
          </p:cNvPr>
          <p:cNvSpPr txBox="1">
            <a:spLocks/>
          </p:cNvSpPr>
          <p:nvPr/>
        </p:nvSpPr>
        <p:spPr>
          <a:xfrm>
            <a:off x="394334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CFB52-2C74-2BCB-A1FB-D121BADF3166}"/>
              </a:ext>
            </a:extLst>
          </p:cNvPr>
          <p:cNvSpPr txBox="1"/>
          <p:nvPr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2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cb2ff8-a74f-4a49-8bef-71a2916a4a90">
      <Terms xmlns="http://schemas.microsoft.com/office/infopath/2007/PartnerControls"/>
    </lcf76f155ced4ddcb4097134ff3c332f>
    <TaxCatchAll xmlns="45eb72ab-293d-4eb1-b1d6-6aa27e13ee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B563672E84A4AA4245A8306449AF3" ma:contentTypeVersion="11" ma:contentTypeDescription="Create a new document." ma:contentTypeScope="" ma:versionID="86afc0c9ebd21ceb7cef3015db6e98f1">
  <xsd:schema xmlns:xsd="http://www.w3.org/2001/XMLSchema" xmlns:xs="http://www.w3.org/2001/XMLSchema" xmlns:p="http://schemas.microsoft.com/office/2006/metadata/properties" xmlns:ns2="bccb2ff8-a74f-4a49-8bef-71a2916a4a90" xmlns:ns3="45eb72ab-293d-4eb1-b1d6-6aa27e13ee50" targetNamespace="http://schemas.microsoft.com/office/2006/metadata/properties" ma:root="true" ma:fieldsID="1e1ab0ff353bb9e35f96417d084413c8" ns2:_="" ns3:_="">
    <xsd:import namespace="bccb2ff8-a74f-4a49-8bef-71a2916a4a90"/>
    <xsd:import namespace="45eb72ab-293d-4eb1-b1d6-6aa27e13ee5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b2ff8-a74f-4a49-8bef-71a2916a4a9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b72ab-293d-4eb1-b1d6-6aa27e13ee5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cc53f-04ec-4561-a02b-47c52c97faa8}" ma:internalName="TaxCatchAll" ma:showField="CatchAllData" ma:web="45eb72ab-293d-4eb1-b1d6-6aa27e13e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BFE6D5-5769-4EE5-90FA-232D2CF82B74}">
  <ds:schemaRefs>
    <ds:schemaRef ds:uri="http://schemas.microsoft.com/office/2006/metadata/properties"/>
    <ds:schemaRef ds:uri="http://www.w3.org/2000/xmlns/"/>
    <ds:schemaRef ds:uri="bccb2ff8-a74f-4a49-8bef-71a2916a4a90"/>
    <ds:schemaRef ds:uri="http://schemas.microsoft.com/office/infopath/2007/PartnerControls"/>
    <ds:schemaRef ds:uri="45eb72ab-293d-4eb1-b1d6-6aa27e13ee50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E4B131AF-3580-44F3-BFC3-6AC4B97C61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F21954-2AE1-405B-BA54-224D6908B05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ccb2ff8-a74f-4a49-8bef-71a2916a4a90"/>
    <ds:schemaRef ds:uri="45eb72ab-293d-4eb1-b1d6-6aa27e13ee5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1637</Words>
  <Application>Microsoft Office PowerPoint</Application>
  <PresentationFormat>Widescreen</PresentationFormat>
  <Paragraphs>190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gg sans</vt:lpstr>
      <vt:lpstr>Times New Roman</vt:lpstr>
      <vt:lpstr>Trebuchet MS</vt:lpstr>
      <vt:lpstr>Wingdings</vt:lpstr>
      <vt:lpstr>Office Theme</vt:lpstr>
      <vt:lpstr>1.3.4 Price Mechanism</vt:lpstr>
      <vt:lpstr>Recall </vt:lpstr>
      <vt:lpstr>1.3.4 Price mechanism  Learning outcomes </vt:lpstr>
      <vt:lpstr>The role of economic incentives</vt:lpstr>
      <vt:lpstr>The role of economic incentives</vt:lpstr>
      <vt:lpstr>The rationing function</vt:lpstr>
      <vt:lpstr>The incentive function</vt:lpstr>
      <vt:lpstr>PowerPoint Presentation</vt:lpstr>
      <vt:lpstr>The incentive function</vt:lpstr>
      <vt:lpstr>PowerPoint Presentation</vt:lpstr>
      <vt:lpstr>The signalling function</vt:lpstr>
      <vt:lpstr>How firms respond to a change in demand</vt:lpstr>
      <vt:lpstr>How firms respond to a change in demand</vt:lpstr>
      <vt:lpstr>The price mechanism in mass markets</vt:lpstr>
      <vt:lpstr>The price mechanism in niche markets</vt:lpstr>
      <vt:lpstr>The price mechanism and potential market growth</vt:lpstr>
      <vt:lpstr>Test yourself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 The economic problem</dc:title>
  <dc:creator>Mr B Pieters</dc:creator>
  <cp:lastModifiedBy>Chezka Mae Madrona</cp:lastModifiedBy>
  <cp:revision>150</cp:revision>
  <dcterms:created xsi:type="dcterms:W3CDTF">2019-07-31T17:05:48Z</dcterms:created>
  <dcterms:modified xsi:type="dcterms:W3CDTF">2025-03-17T10:56:09Z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0x01010054BB563672E84A4AA4245A8306449AF3</vt:lpwstr>
  </property>
</Properties>
</file>