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8" r:id="rId4"/>
  </p:sldMasterIdLst>
  <p:sldIdLst>
    <p:sldId id="256" r:id="rId5"/>
    <p:sldId id="263" r:id="rId6"/>
    <p:sldId id="279" r:id="rId7"/>
    <p:sldId id="264" r:id="rId8"/>
    <p:sldId id="262" r:id="rId9"/>
    <p:sldId id="280" r:id="rId10"/>
    <p:sldId id="282" r:id="rId11"/>
    <p:sldId id="281" r:id="rId12"/>
    <p:sldId id="283" r:id="rId13"/>
    <p:sldId id="270" r:id="rId14"/>
    <p:sldId id="271" r:id="rId15"/>
    <p:sldId id="272" r:id="rId16"/>
    <p:sldId id="265" r:id="rId17"/>
    <p:sldId id="273" r:id="rId18"/>
    <p:sldId id="266" r:id="rId19"/>
    <p:sldId id="267" r:id="rId20"/>
    <p:sldId id="268" r:id="rId21"/>
    <p:sldId id="274" r:id="rId22"/>
    <p:sldId id="277" r:id="rId23"/>
    <p:sldId id="278" r:id="rId24"/>
    <p:sldId id="27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78"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5BB8A0-7DD4-412A-83DD-0E3AFF1A1D17}" type="doc">
      <dgm:prSet loTypeId="urn:microsoft.com/office/officeart/2005/8/layout/default" loCatId="list" qsTypeId="urn:microsoft.com/office/officeart/2005/8/quickstyle/simple4" qsCatId="simple" csTypeId="urn:microsoft.com/office/officeart/2005/8/colors/colorful1" csCatId="colorful"/>
      <dgm:spPr/>
      <dgm:t>
        <a:bodyPr/>
        <a:lstStyle/>
        <a:p>
          <a:endParaRPr lang="en-US"/>
        </a:p>
      </dgm:t>
    </dgm:pt>
    <dgm:pt modelId="{B238BD9E-14EF-4C4B-8169-06CEE1B0BB29}">
      <dgm:prSet/>
      <dgm:spPr/>
      <dgm:t>
        <a:bodyPr/>
        <a:lstStyle/>
        <a:p>
          <a:r>
            <a:rPr lang="en-GB"/>
            <a:t>Equilibrium price and quantity and how they are determined</a:t>
          </a:r>
          <a:endParaRPr lang="en-US"/>
        </a:p>
      </dgm:t>
    </dgm:pt>
    <dgm:pt modelId="{81961BE6-E551-49B9-B61E-A8E67ECCD0DA}" type="parTrans" cxnId="{1455D308-3A20-420D-8F91-9A4C77E74CAA}">
      <dgm:prSet/>
      <dgm:spPr/>
      <dgm:t>
        <a:bodyPr/>
        <a:lstStyle/>
        <a:p>
          <a:endParaRPr lang="en-US"/>
        </a:p>
      </dgm:t>
    </dgm:pt>
    <dgm:pt modelId="{9C43EED1-E8F8-4BCB-83FD-B1F69289FB21}" type="sibTrans" cxnId="{1455D308-3A20-420D-8F91-9A4C77E74CAA}">
      <dgm:prSet/>
      <dgm:spPr/>
      <dgm:t>
        <a:bodyPr/>
        <a:lstStyle/>
        <a:p>
          <a:endParaRPr lang="en-US"/>
        </a:p>
      </dgm:t>
    </dgm:pt>
    <dgm:pt modelId="{AAF68BA1-B1D2-4ED9-B367-A410BF5A6DF5}">
      <dgm:prSet/>
      <dgm:spPr/>
      <dgm:t>
        <a:bodyPr/>
        <a:lstStyle/>
        <a:p>
          <a:r>
            <a:rPr lang="en-GB"/>
            <a:t>The use of supply and demand diagrams to depict excess supply and excess demand</a:t>
          </a:r>
          <a:endParaRPr lang="en-US"/>
        </a:p>
      </dgm:t>
    </dgm:pt>
    <dgm:pt modelId="{4B4A001B-2963-4AC5-B512-CE434A395508}" type="parTrans" cxnId="{A8B4E7CC-8511-4BB8-AB36-33F105E36CA7}">
      <dgm:prSet/>
      <dgm:spPr/>
      <dgm:t>
        <a:bodyPr/>
        <a:lstStyle/>
        <a:p>
          <a:endParaRPr lang="en-US"/>
        </a:p>
      </dgm:t>
    </dgm:pt>
    <dgm:pt modelId="{66007FD1-04FF-4F52-AE93-C907F3B11CAB}" type="sibTrans" cxnId="{A8B4E7CC-8511-4BB8-AB36-33F105E36CA7}">
      <dgm:prSet/>
      <dgm:spPr/>
      <dgm:t>
        <a:bodyPr/>
        <a:lstStyle/>
        <a:p>
          <a:endParaRPr lang="en-US"/>
        </a:p>
      </dgm:t>
    </dgm:pt>
    <dgm:pt modelId="{0035B339-1E1C-4437-98B1-11021F24AC3A}">
      <dgm:prSet/>
      <dgm:spPr/>
      <dgm:t>
        <a:bodyPr/>
        <a:lstStyle/>
        <a:p>
          <a:r>
            <a:rPr lang="en-GB"/>
            <a:t>The operation of market forces to eliminate excess demand and excess supply</a:t>
          </a:r>
          <a:endParaRPr lang="en-US"/>
        </a:p>
      </dgm:t>
    </dgm:pt>
    <dgm:pt modelId="{C917F44D-E67F-469C-8D90-6533E2A10C73}" type="parTrans" cxnId="{07C618D3-656E-42E3-A945-6158A0E00CAB}">
      <dgm:prSet/>
      <dgm:spPr/>
      <dgm:t>
        <a:bodyPr/>
        <a:lstStyle/>
        <a:p>
          <a:endParaRPr lang="en-US"/>
        </a:p>
      </dgm:t>
    </dgm:pt>
    <dgm:pt modelId="{BA679497-1B0F-43A6-B257-0A07F8A1747A}" type="sibTrans" cxnId="{07C618D3-656E-42E3-A945-6158A0E00CAB}">
      <dgm:prSet/>
      <dgm:spPr/>
      <dgm:t>
        <a:bodyPr/>
        <a:lstStyle/>
        <a:p>
          <a:endParaRPr lang="en-US"/>
        </a:p>
      </dgm:t>
    </dgm:pt>
    <dgm:pt modelId="{DF639C8B-C3A9-44AA-85A6-156C26122367}">
      <dgm:prSet/>
      <dgm:spPr/>
      <dgm:t>
        <a:bodyPr/>
        <a:lstStyle/>
        <a:p>
          <a:r>
            <a:rPr lang="en-GB"/>
            <a:t>The use of the supply and demand model to show how shifts in demand and supply curves cause the equilibrium price and quantity to change in real-world situations</a:t>
          </a:r>
          <a:endParaRPr lang="en-US"/>
        </a:p>
      </dgm:t>
    </dgm:pt>
    <dgm:pt modelId="{BC66484D-1964-454B-BA8D-D3D99F7180D7}" type="parTrans" cxnId="{CFA9E86E-9027-4755-B23A-DE2AF2442712}">
      <dgm:prSet/>
      <dgm:spPr/>
      <dgm:t>
        <a:bodyPr/>
        <a:lstStyle/>
        <a:p>
          <a:endParaRPr lang="en-US"/>
        </a:p>
      </dgm:t>
    </dgm:pt>
    <dgm:pt modelId="{210BF1C2-33BA-446A-8159-865487733CED}" type="sibTrans" cxnId="{CFA9E86E-9027-4755-B23A-DE2AF2442712}">
      <dgm:prSet/>
      <dgm:spPr/>
      <dgm:t>
        <a:bodyPr/>
        <a:lstStyle/>
        <a:p>
          <a:endParaRPr lang="en-US"/>
        </a:p>
      </dgm:t>
    </dgm:pt>
    <dgm:pt modelId="{C155D73A-0DC4-4754-8FB0-5002BF8B9637}">
      <dgm:prSet/>
      <dgm:spPr/>
      <dgm:t>
        <a:bodyPr/>
        <a:lstStyle/>
        <a:p>
          <a:r>
            <a:rPr lang="en-GB"/>
            <a:t>The limitations of the supply and demand model and its predictions </a:t>
          </a:r>
          <a:endParaRPr lang="en-US"/>
        </a:p>
      </dgm:t>
    </dgm:pt>
    <dgm:pt modelId="{100FCF45-2B54-4B61-84CF-13B9E30E22A7}" type="parTrans" cxnId="{EBC1C40F-40E8-4324-AD2F-F347E7F9E003}">
      <dgm:prSet/>
      <dgm:spPr/>
      <dgm:t>
        <a:bodyPr/>
        <a:lstStyle/>
        <a:p>
          <a:endParaRPr lang="en-US"/>
        </a:p>
      </dgm:t>
    </dgm:pt>
    <dgm:pt modelId="{D84891E0-4851-41BD-B3E8-A89F68FFC54C}" type="sibTrans" cxnId="{EBC1C40F-40E8-4324-AD2F-F347E7F9E003}">
      <dgm:prSet/>
      <dgm:spPr/>
      <dgm:t>
        <a:bodyPr/>
        <a:lstStyle/>
        <a:p>
          <a:endParaRPr lang="en-US"/>
        </a:p>
      </dgm:t>
    </dgm:pt>
    <dgm:pt modelId="{45736617-9AAC-467E-9D3A-2BCF624452CE}" type="pres">
      <dgm:prSet presAssocID="{D25BB8A0-7DD4-412A-83DD-0E3AFF1A1D17}" presName="diagram" presStyleCnt="0">
        <dgm:presLayoutVars>
          <dgm:dir/>
          <dgm:resizeHandles val="exact"/>
        </dgm:presLayoutVars>
      </dgm:prSet>
      <dgm:spPr/>
    </dgm:pt>
    <dgm:pt modelId="{B5F5BFF2-993D-44F0-9527-40C1707B6A39}" type="pres">
      <dgm:prSet presAssocID="{B238BD9E-14EF-4C4B-8169-06CEE1B0BB29}" presName="node" presStyleLbl="node1" presStyleIdx="0" presStyleCnt="5">
        <dgm:presLayoutVars>
          <dgm:bulletEnabled val="1"/>
        </dgm:presLayoutVars>
      </dgm:prSet>
      <dgm:spPr/>
    </dgm:pt>
    <dgm:pt modelId="{7B5B8DFC-BC12-44F1-8547-31C79650FFFD}" type="pres">
      <dgm:prSet presAssocID="{9C43EED1-E8F8-4BCB-83FD-B1F69289FB21}" presName="sibTrans" presStyleCnt="0"/>
      <dgm:spPr/>
    </dgm:pt>
    <dgm:pt modelId="{99748A47-04D6-4099-9CC5-848DC2349E2C}" type="pres">
      <dgm:prSet presAssocID="{AAF68BA1-B1D2-4ED9-B367-A410BF5A6DF5}" presName="node" presStyleLbl="node1" presStyleIdx="1" presStyleCnt="5">
        <dgm:presLayoutVars>
          <dgm:bulletEnabled val="1"/>
        </dgm:presLayoutVars>
      </dgm:prSet>
      <dgm:spPr/>
    </dgm:pt>
    <dgm:pt modelId="{34072041-BA1B-464C-BEBC-3575FFD35BDB}" type="pres">
      <dgm:prSet presAssocID="{66007FD1-04FF-4F52-AE93-C907F3B11CAB}" presName="sibTrans" presStyleCnt="0"/>
      <dgm:spPr/>
    </dgm:pt>
    <dgm:pt modelId="{D5E416DA-29B4-4B6D-B00B-A4B8267DF0FF}" type="pres">
      <dgm:prSet presAssocID="{0035B339-1E1C-4437-98B1-11021F24AC3A}" presName="node" presStyleLbl="node1" presStyleIdx="2" presStyleCnt="5">
        <dgm:presLayoutVars>
          <dgm:bulletEnabled val="1"/>
        </dgm:presLayoutVars>
      </dgm:prSet>
      <dgm:spPr/>
    </dgm:pt>
    <dgm:pt modelId="{D8349AAF-8413-4DD6-BEA4-6A90CB3D23A5}" type="pres">
      <dgm:prSet presAssocID="{BA679497-1B0F-43A6-B257-0A07F8A1747A}" presName="sibTrans" presStyleCnt="0"/>
      <dgm:spPr/>
    </dgm:pt>
    <dgm:pt modelId="{5218CB03-FCA0-4D34-8470-7FC0F171872E}" type="pres">
      <dgm:prSet presAssocID="{DF639C8B-C3A9-44AA-85A6-156C26122367}" presName="node" presStyleLbl="node1" presStyleIdx="3" presStyleCnt="5">
        <dgm:presLayoutVars>
          <dgm:bulletEnabled val="1"/>
        </dgm:presLayoutVars>
      </dgm:prSet>
      <dgm:spPr/>
    </dgm:pt>
    <dgm:pt modelId="{D6A51C1A-BC6C-4077-9305-D1A4EB77E09C}" type="pres">
      <dgm:prSet presAssocID="{210BF1C2-33BA-446A-8159-865487733CED}" presName="sibTrans" presStyleCnt="0"/>
      <dgm:spPr/>
    </dgm:pt>
    <dgm:pt modelId="{F720B7A7-131B-44BA-A01D-00989EDAE820}" type="pres">
      <dgm:prSet presAssocID="{C155D73A-0DC4-4754-8FB0-5002BF8B9637}" presName="node" presStyleLbl="node1" presStyleIdx="4" presStyleCnt="5">
        <dgm:presLayoutVars>
          <dgm:bulletEnabled val="1"/>
        </dgm:presLayoutVars>
      </dgm:prSet>
      <dgm:spPr/>
    </dgm:pt>
  </dgm:ptLst>
  <dgm:cxnLst>
    <dgm:cxn modelId="{1455D308-3A20-420D-8F91-9A4C77E74CAA}" srcId="{D25BB8A0-7DD4-412A-83DD-0E3AFF1A1D17}" destId="{B238BD9E-14EF-4C4B-8169-06CEE1B0BB29}" srcOrd="0" destOrd="0" parTransId="{81961BE6-E551-49B9-B61E-A8E67ECCD0DA}" sibTransId="{9C43EED1-E8F8-4BCB-83FD-B1F69289FB21}"/>
    <dgm:cxn modelId="{EBC1C40F-40E8-4324-AD2F-F347E7F9E003}" srcId="{D25BB8A0-7DD4-412A-83DD-0E3AFF1A1D17}" destId="{C155D73A-0DC4-4754-8FB0-5002BF8B9637}" srcOrd="4" destOrd="0" parTransId="{100FCF45-2B54-4B61-84CF-13B9E30E22A7}" sibTransId="{D84891E0-4851-41BD-B3E8-A89F68FFC54C}"/>
    <dgm:cxn modelId="{F852BB12-CFC5-475C-BEF0-5279D5DB8B69}" type="presOf" srcId="{DF639C8B-C3A9-44AA-85A6-156C26122367}" destId="{5218CB03-FCA0-4D34-8470-7FC0F171872E}" srcOrd="0" destOrd="0" presId="urn:microsoft.com/office/officeart/2005/8/layout/default"/>
    <dgm:cxn modelId="{FD7F9E17-B069-4099-A285-0E5D1CDE1734}" type="presOf" srcId="{B238BD9E-14EF-4C4B-8169-06CEE1B0BB29}" destId="{B5F5BFF2-993D-44F0-9527-40C1707B6A39}" srcOrd="0" destOrd="0" presId="urn:microsoft.com/office/officeart/2005/8/layout/default"/>
    <dgm:cxn modelId="{71751F21-5967-4B8D-B00A-B109820FE21A}" type="presOf" srcId="{D25BB8A0-7DD4-412A-83DD-0E3AFF1A1D17}" destId="{45736617-9AAC-467E-9D3A-2BCF624452CE}" srcOrd="0" destOrd="0" presId="urn:microsoft.com/office/officeart/2005/8/layout/default"/>
    <dgm:cxn modelId="{09BD3644-DA24-4AC1-9EE9-010DDFC09D8F}" type="presOf" srcId="{0035B339-1E1C-4437-98B1-11021F24AC3A}" destId="{D5E416DA-29B4-4B6D-B00B-A4B8267DF0FF}" srcOrd="0" destOrd="0" presId="urn:microsoft.com/office/officeart/2005/8/layout/default"/>
    <dgm:cxn modelId="{CFA9E86E-9027-4755-B23A-DE2AF2442712}" srcId="{D25BB8A0-7DD4-412A-83DD-0E3AFF1A1D17}" destId="{DF639C8B-C3A9-44AA-85A6-156C26122367}" srcOrd="3" destOrd="0" parTransId="{BC66484D-1964-454B-BA8D-D3D99F7180D7}" sibTransId="{210BF1C2-33BA-446A-8159-865487733CED}"/>
    <dgm:cxn modelId="{6C2C188D-3024-426E-9618-9F3DDE66F4E8}" type="presOf" srcId="{AAF68BA1-B1D2-4ED9-B367-A410BF5A6DF5}" destId="{99748A47-04D6-4099-9CC5-848DC2349E2C}" srcOrd="0" destOrd="0" presId="urn:microsoft.com/office/officeart/2005/8/layout/default"/>
    <dgm:cxn modelId="{70F60FB5-6DF9-4D15-8B4B-71BEC1DE3936}" type="presOf" srcId="{C155D73A-0DC4-4754-8FB0-5002BF8B9637}" destId="{F720B7A7-131B-44BA-A01D-00989EDAE820}" srcOrd="0" destOrd="0" presId="urn:microsoft.com/office/officeart/2005/8/layout/default"/>
    <dgm:cxn modelId="{A8B4E7CC-8511-4BB8-AB36-33F105E36CA7}" srcId="{D25BB8A0-7DD4-412A-83DD-0E3AFF1A1D17}" destId="{AAF68BA1-B1D2-4ED9-B367-A410BF5A6DF5}" srcOrd="1" destOrd="0" parTransId="{4B4A001B-2963-4AC5-B512-CE434A395508}" sibTransId="{66007FD1-04FF-4F52-AE93-C907F3B11CAB}"/>
    <dgm:cxn modelId="{07C618D3-656E-42E3-A945-6158A0E00CAB}" srcId="{D25BB8A0-7DD4-412A-83DD-0E3AFF1A1D17}" destId="{0035B339-1E1C-4437-98B1-11021F24AC3A}" srcOrd="2" destOrd="0" parTransId="{C917F44D-E67F-469C-8D90-6533E2A10C73}" sibTransId="{BA679497-1B0F-43A6-B257-0A07F8A1747A}"/>
    <dgm:cxn modelId="{CA3261F3-2D3F-4316-993A-2CABDEA0E845}" type="presParOf" srcId="{45736617-9AAC-467E-9D3A-2BCF624452CE}" destId="{B5F5BFF2-993D-44F0-9527-40C1707B6A39}" srcOrd="0" destOrd="0" presId="urn:microsoft.com/office/officeart/2005/8/layout/default"/>
    <dgm:cxn modelId="{BEF5BA64-F19B-4328-ADF9-FEC8B5094017}" type="presParOf" srcId="{45736617-9AAC-467E-9D3A-2BCF624452CE}" destId="{7B5B8DFC-BC12-44F1-8547-31C79650FFFD}" srcOrd="1" destOrd="0" presId="urn:microsoft.com/office/officeart/2005/8/layout/default"/>
    <dgm:cxn modelId="{B9DADED2-2E15-4864-A4CB-4A9C8097711B}" type="presParOf" srcId="{45736617-9AAC-467E-9D3A-2BCF624452CE}" destId="{99748A47-04D6-4099-9CC5-848DC2349E2C}" srcOrd="2" destOrd="0" presId="urn:microsoft.com/office/officeart/2005/8/layout/default"/>
    <dgm:cxn modelId="{980CF283-A071-491F-8452-7A22FD44314B}" type="presParOf" srcId="{45736617-9AAC-467E-9D3A-2BCF624452CE}" destId="{34072041-BA1B-464C-BEBC-3575FFD35BDB}" srcOrd="3" destOrd="0" presId="urn:microsoft.com/office/officeart/2005/8/layout/default"/>
    <dgm:cxn modelId="{757ADF33-7619-4365-82BB-6FFFBD3AB1B5}" type="presParOf" srcId="{45736617-9AAC-467E-9D3A-2BCF624452CE}" destId="{D5E416DA-29B4-4B6D-B00B-A4B8267DF0FF}" srcOrd="4" destOrd="0" presId="urn:microsoft.com/office/officeart/2005/8/layout/default"/>
    <dgm:cxn modelId="{B5600C84-D562-4807-B972-8FA3844AB763}" type="presParOf" srcId="{45736617-9AAC-467E-9D3A-2BCF624452CE}" destId="{D8349AAF-8413-4DD6-BEA4-6A90CB3D23A5}" srcOrd="5" destOrd="0" presId="urn:microsoft.com/office/officeart/2005/8/layout/default"/>
    <dgm:cxn modelId="{AB2D8B9B-7D22-4459-8B52-61805B7745AD}" type="presParOf" srcId="{45736617-9AAC-467E-9D3A-2BCF624452CE}" destId="{5218CB03-FCA0-4D34-8470-7FC0F171872E}" srcOrd="6" destOrd="0" presId="urn:microsoft.com/office/officeart/2005/8/layout/default"/>
    <dgm:cxn modelId="{08625326-3D90-4E4B-B246-1BE76AA8E81E}" type="presParOf" srcId="{45736617-9AAC-467E-9D3A-2BCF624452CE}" destId="{D6A51C1A-BC6C-4077-9305-D1A4EB77E09C}" srcOrd="7" destOrd="0" presId="urn:microsoft.com/office/officeart/2005/8/layout/default"/>
    <dgm:cxn modelId="{1A74AB9D-385A-45DD-B11D-27F34E49EC45}" type="presParOf" srcId="{45736617-9AAC-467E-9D3A-2BCF624452CE}" destId="{F720B7A7-131B-44BA-A01D-00989EDAE820}"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B749C1-0158-4A02-8DE4-70EB35D3F1CA}" type="doc">
      <dgm:prSet loTypeId="urn:microsoft.com/office/officeart/2005/8/layout/arrow1" loCatId="relationship" qsTypeId="urn:microsoft.com/office/officeart/2005/8/quickstyle/simple1" qsCatId="simple" csTypeId="urn:microsoft.com/office/officeart/2005/8/colors/accent1_2" csCatId="accent1"/>
      <dgm:spPr/>
      <dgm:t>
        <a:bodyPr/>
        <a:lstStyle/>
        <a:p>
          <a:endParaRPr lang="en-US"/>
        </a:p>
      </dgm:t>
    </dgm:pt>
    <dgm:pt modelId="{28432B23-D5FD-49AB-B98D-DFE85170E5A0}">
      <dgm:prSet/>
      <dgm:spPr/>
      <dgm:t>
        <a:bodyPr/>
        <a:lstStyle/>
        <a:p>
          <a:r>
            <a:rPr lang="en-US"/>
            <a:t>Excess demand occurs when the quantity demanded outstrips the quantity supplied. The price is too low for the market to clear </a:t>
          </a:r>
        </a:p>
      </dgm:t>
    </dgm:pt>
    <dgm:pt modelId="{73C7C425-B13F-4306-8F6B-D6B613D9AB96}" type="parTrans" cxnId="{BB5649BF-FF0A-41FA-8041-7F5147052DE0}">
      <dgm:prSet/>
      <dgm:spPr/>
      <dgm:t>
        <a:bodyPr/>
        <a:lstStyle/>
        <a:p>
          <a:endParaRPr lang="en-US"/>
        </a:p>
      </dgm:t>
    </dgm:pt>
    <dgm:pt modelId="{2F71A185-91AD-4EF3-8D47-D05AC5360A8F}" type="sibTrans" cxnId="{BB5649BF-FF0A-41FA-8041-7F5147052DE0}">
      <dgm:prSet/>
      <dgm:spPr/>
      <dgm:t>
        <a:bodyPr/>
        <a:lstStyle/>
        <a:p>
          <a:endParaRPr lang="en-US"/>
        </a:p>
      </dgm:t>
    </dgm:pt>
    <dgm:pt modelId="{2E77E098-2BDD-44A2-A25A-26AA3F34C113}">
      <dgm:prSet/>
      <dgm:spPr/>
      <dgm:t>
        <a:bodyPr/>
        <a:lstStyle/>
        <a:p>
          <a:r>
            <a:rPr lang="en-US"/>
            <a:t>Excess supply occurs when the quantity supplied is greater than the quantity demanded.  The price is too high for the market. </a:t>
          </a:r>
        </a:p>
      </dgm:t>
    </dgm:pt>
    <dgm:pt modelId="{9FCDFA15-9269-46E9-8F03-73E8C88C8AD6}" type="parTrans" cxnId="{844D43DE-E57A-4EF4-B15F-9A45621BE54C}">
      <dgm:prSet/>
      <dgm:spPr/>
      <dgm:t>
        <a:bodyPr/>
        <a:lstStyle/>
        <a:p>
          <a:endParaRPr lang="en-US"/>
        </a:p>
      </dgm:t>
    </dgm:pt>
    <dgm:pt modelId="{6E17F37F-DE28-4252-9586-A8FC30D0B3AA}" type="sibTrans" cxnId="{844D43DE-E57A-4EF4-B15F-9A45621BE54C}">
      <dgm:prSet/>
      <dgm:spPr/>
      <dgm:t>
        <a:bodyPr/>
        <a:lstStyle/>
        <a:p>
          <a:endParaRPr lang="en-US"/>
        </a:p>
      </dgm:t>
    </dgm:pt>
    <dgm:pt modelId="{92B440FE-31B6-4C42-B2D3-A94C5789AFF1}" type="pres">
      <dgm:prSet presAssocID="{49B749C1-0158-4A02-8DE4-70EB35D3F1CA}" presName="cycle" presStyleCnt="0">
        <dgm:presLayoutVars>
          <dgm:dir/>
          <dgm:resizeHandles val="exact"/>
        </dgm:presLayoutVars>
      </dgm:prSet>
      <dgm:spPr/>
    </dgm:pt>
    <dgm:pt modelId="{AF0E8897-CBB6-41A7-B8F2-4BBCBBB36F27}" type="pres">
      <dgm:prSet presAssocID="{28432B23-D5FD-49AB-B98D-DFE85170E5A0}" presName="arrow" presStyleLbl="node1" presStyleIdx="0" presStyleCnt="2">
        <dgm:presLayoutVars>
          <dgm:bulletEnabled val="1"/>
        </dgm:presLayoutVars>
      </dgm:prSet>
      <dgm:spPr/>
    </dgm:pt>
    <dgm:pt modelId="{0F714C20-DD14-49F4-9638-FC17AE4A1DFC}" type="pres">
      <dgm:prSet presAssocID="{2E77E098-2BDD-44A2-A25A-26AA3F34C113}" presName="arrow" presStyleLbl="node1" presStyleIdx="1" presStyleCnt="2">
        <dgm:presLayoutVars>
          <dgm:bulletEnabled val="1"/>
        </dgm:presLayoutVars>
      </dgm:prSet>
      <dgm:spPr/>
    </dgm:pt>
  </dgm:ptLst>
  <dgm:cxnLst>
    <dgm:cxn modelId="{C68D9C98-5621-48C8-8227-A7E4E637BA0D}" type="presOf" srcId="{2E77E098-2BDD-44A2-A25A-26AA3F34C113}" destId="{0F714C20-DD14-49F4-9638-FC17AE4A1DFC}" srcOrd="0" destOrd="0" presId="urn:microsoft.com/office/officeart/2005/8/layout/arrow1"/>
    <dgm:cxn modelId="{400792A1-7B45-4D5E-83FA-F9C70B2BFBD4}" type="presOf" srcId="{28432B23-D5FD-49AB-B98D-DFE85170E5A0}" destId="{AF0E8897-CBB6-41A7-B8F2-4BBCBBB36F27}" srcOrd="0" destOrd="0" presId="urn:microsoft.com/office/officeart/2005/8/layout/arrow1"/>
    <dgm:cxn modelId="{BB5649BF-FF0A-41FA-8041-7F5147052DE0}" srcId="{49B749C1-0158-4A02-8DE4-70EB35D3F1CA}" destId="{28432B23-D5FD-49AB-B98D-DFE85170E5A0}" srcOrd="0" destOrd="0" parTransId="{73C7C425-B13F-4306-8F6B-D6B613D9AB96}" sibTransId="{2F71A185-91AD-4EF3-8D47-D05AC5360A8F}"/>
    <dgm:cxn modelId="{844D43DE-E57A-4EF4-B15F-9A45621BE54C}" srcId="{49B749C1-0158-4A02-8DE4-70EB35D3F1CA}" destId="{2E77E098-2BDD-44A2-A25A-26AA3F34C113}" srcOrd="1" destOrd="0" parTransId="{9FCDFA15-9269-46E9-8F03-73E8C88C8AD6}" sibTransId="{6E17F37F-DE28-4252-9586-A8FC30D0B3AA}"/>
    <dgm:cxn modelId="{C2F2D2E5-E448-4FAD-9CB5-2921F4062E87}" type="presOf" srcId="{49B749C1-0158-4A02-8DE4-70EB35D3F1CA}" destId="{92B440FE-31B6-4C42-B2D3-A94C5789AFF1}" srcOrd="0" destOrd="0" presId="urn:microsoft.com/office/officeart/2005/8/layout/arrow1"/>
    <dgm:cxn modelId="{C6411BE2-350C-46CA-ACF0-18451B504971}" type="presParOf" srcId="{92B440FE-31B6-4C42-B2D3-A94C5789AFF1}" destId="{AF0E8897-CBB6-41A7-B8F2-4BBCBBB36F27}" srcOrd="0" destOrd="0" presId="urn:microsoft.com/office/officeart/2005/8/layout/arrow1"/>
    <dgm:cxn modelId="{0CDC5EA2-F03B-4EA5-9108-EFB3E0108201}" type="presParOf" srcId="{92B440FE-31B6-4C42-B2D3-A94C5789AFF1}" destId="{0F714C20-DD14-49F4-9638-FC17AE4A1DFC}"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F5BFF2-993D-44F0-9527-40C1707B6A39}">
      <dsp:nvSpPr>
        <dsp:cNvPr id="0" name=""/>
        <dsp:cNvSpPr/>
      </dsp:nvSpPr>
      <dsp:spPr>
        <a:xfrm>
          <a:off x="0" y="39687"/>
          <a:ext cx="3286125" cy="197167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Equilibrium price and quantity and how they are determined</a:t>
          </a:r>
          <a:endParaRPr lang="en-US" sz="2100" kern="1200"/>
        </a:p>
      </dsp:txBody>
      <dsp:txXfrm>
        <a:off x="0" y="39687"/>
        <a:ext cx="3286125" cy="1971675"/>
      </dsp:txXfrm>
    </dsp:sp>
    <dsp:sp modelId="{99748A47-04D6-4099-9CC5-848DC2349E2C}">
      <dsp:nvSpPr>
        <dsp:cNvPr id="0" name=""/>
        <dsp:cNvSpPr/>
      </dsp:nvSpPr>
      <dsp:spPr>
        <a:xfrm>
          <a:off x="3614737" y="39687"/>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The use of supply and demand diagrams to depict excess supply and excess demand</a:t>
          </a:r>
          <a:endParaRPr lang="en-US" sz="2100" kern="1200"/>
        </a:p>
      </dsp:txBody>
      <dsp:txXfrm>
        <a:off x="3614737" y="39687"/>
        <a:ext cx="3286125" cy="1971675"/>
      </dsp:txXfrm>
    </dsp:sp>
    <dsp:sp modelId="{D5E416DA-29B4-4B6D-B00B-A4B8267DF0FF}">
      <dsp:nvSpPr>
        <dsp:cNvPr id="0" name=""/>
        <dsp:cNvSpPr/>
      </dsp:nvSpPr>
      <dsp:spPr>
        <a:xfrm>
          <a:off x="7229475" y="39687"/>
          <a:ext cx="3286125" cy="1971675"/>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The operation of market forces to eliminate excess demand and excess supply</a:t>
          </a:r>
          <a:endParaRPr lang="en-US" sz="2100" kern="1200"/>
        </a:p>
      </dsp:txBody>
      <dsp:txXfrm>
        <a:off x="7229475" y="39687"/>
        <a:ext cx="3286125" cy="1971675"/>
      </dsp:txXfrm>
    </dsp:sp>
    <dsp:sp modelId="{5218CB03-FCA0-4D34-8470-7FC0F171872E}">
      <dsp:nvSpPr>
        <dsp:cNvPr id="0" name=""/>
        <dsp:cNvSpPr/>
      </dsp:nvSpPr>
      <dsp:spPr>
        <a:xfrm>
          <a:off x="1807368" y="2339975"/>
          <a:ext cx="3286125" cy="1971675"/>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The use of the supply and demand model to show how shifts in demand and supply curves cause the equilibrium price and quantity to change in real-world situations</a:t>
          </a:r>
          <a:endParaRPr lang="en-US" sz="2100" kern="1200"/>
        </a:p>
      </dsp:txBody>
      <dsp:txXfrm>
        <a:off x="1807368" y="2339975"/>
        <a:ext cx="3286125" cy="1971675"/>
      </dsp:txXfrm>
    </dsp:sp>
    <dsp:sp modelId="{F720B7A7-131B-44BA-A01D-00989EDAE820}">
      <dsp:nvSpPr>
        <dsp:cNvPr id="0" name=""/>
        <dsp:cNvSpPr/>
      </dsp:nvSpPr>
      <dsp:spPr>
        <a:xfrm>
          <a:off x="5422106" y="2339975"/>
          <a:ext cx="3286125" cy="1971675"/>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The limitations of the supply and demand model and its predictions </a:t>
          </a:r>
          <a:endParaRPr lang="en-US" sz="2100" kern="1200"/>
        </a:p>
      </dsp:txBody>
      <dsp:txXfrm>
        <a:off x="5422106" y="2339975"/>
        <a:ext cx="3286125" cy="1971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E8897-CBB6-41A7-B8F2-4BBCBBB36F27}">
      <dsp:nvSpPr>
        <dsp:cNvPr id="0" name=""/>
        <dsp:cNvSpPr/>
      </dsp:nvSpPr>
      <dsp:spPr>
        <a:xfrm rot="16200000">
          <a:off x="437" y="175772"/>
          <a:ext cx="5006206" cy="5006206"/>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a:t>Excess demand occurs when the quantity demanded outstrips the quantity supplied. The price is too low for the market to clear </a:t>
          </a:r>
        </a:p>
      </dsp:txBody>
      <dsp:txXfrm rot="5400000">
        <a:off x="876524" y="1427322"/>
        <a:ext cx="4130120" cy="2503103"/>
      </dsp:txXfrm>
    </dsp:sp>
    <dsp:sp modelId="{0F714C20-DD14-49F4-9638-FC17AE4A1DFC}">
      <dsp:nvSpPr>
        <dsp:cNvPr id="0" name=""/>
        <dsp:cNvSpPr/>
      </dsp:nvSpPr>
      <dsp:spPr>
        <a:xfrm rot="5400000">
          <a:off x="5508956" y="175772"/>
          <a:ext cx="5006206" cy="5006206"/>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a:t>Excess supply occurs when the quantity supplied is greater than the quantity demanded.  The price is too high for the market. </a:t>
          </a:r>
        </a:p>
      </dsp:txBody>
      <dsp:txXfrm rot="-5400000">
        <a:off x="5508957" y="1427324"/>
        <a:ext cx="4130120" cy="250310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519B8-CBAE-455C-8F2C-35C559AE49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2A96BA4-0889-4D36-9402-A724DD6186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B00124-C603-472E-AF70-41DF1D1D34C9}"/>
              </a:ext>
            </a:extLst>
          </p:cNvPr>
          <p:cNvSpPr>
            <a:spLocks noGrp="1"/>
          </p:cNvSpPr>
          <p:nvPr>
            <p:ph type="dt" sz="half" idx="10"/>
          </p:nvPr>
        </p:nvSpPr>
        <p:spPr/>
        <p:txBody>
          <a:bodyPr/>
          <a:lstStyle/>
          <a:p>
            <a:fld id="{AFE4F615-8AF4-4803-A37D-71FDD193E84B}" type="datetimeFigureOut">
              <a:rPr lang="en-GB" smtClean="0"/>
              <a:t>17/03/2025</a:t>
            </a:fld>
            <a:endParaRPr lang="en-GB"/>
          </a:p>
        </p:txBody>
      </p:sp>
      <p:sp>
        <p:nvSpPr>
          <p:cNvPr id="5" name="Footer Placeholder 4">
            <a:extLst>
              <a:ext uri="{FF2B5EF4-FFF2-40B4-BE49-F238E27FC236}">
                <a16:creationId xmlns:a16="http://schemas.microsoft.com/office/drawing/2014/main" id="{DF8727C3-D9D7-4AE2-A28B-CC5F5DA70D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D15848-9B64-4937-AF54-8D3952E1938D}"/>
              </a:ext>
            </a:extLst>
          </p:cNvPr>
          <p:cNvSpPr>
            <a:spLocks noGrp="1"/>
          </p:cNvSpPr>
          <p:nvPr>
            <p:ph type="sldNum" sz="quarter" idx="12"/>
          </p:nvPr>
        </p:nvSpPr>
        <p:spPr/>
        <p:txBody>
          <a:bodyPr/>
          <a:lstStyle/>
          <a:p>
            <a:fld id="{073FF54A-3A8E-4969-88DB-11B387AD60B6}" type="slidenum">
              <a:rPr lang="en-GB" smtClean="0"/>
              <a:t>‹#›</a:t>
            </a:fld>
            <a:endParaRPr lang="en-GB"/>
          </a:p>
        </p:txBody>
      </p:sp>
    </p:spTree>
    <p:extLst>
      <p:ext uri="{BB962C8B-B14F-4D97-AF65-F5344CB8AC3E}">
        <p14:creationId xmlns:p14="http://schemas.microsoft.com/office/powerpoint/2010/main" val="2451019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CD59F-14B1-4B42-B2B3-B07A6BAA991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387094-F3C1-4313-83B1-3B5464B110B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F333A9-BD04-4297-AFC5-C5E0B0766F22}"/>
              </a:ext>
            </a:extLst>
          </p:cNvPr>
          <p:cNvSpPr>
            <a:spLocks noGrp="1"/>
          </p:cNvSpPr>
          <p:nvPr>
            <p:ph type="dt" sz="half" idx="10"/>
          </p:nvPr>
        </p:nvSpPr>
        <p:spPr/>
        <p:txBody>
          <a:bodyPr/>
          <a:lstStyle/>
          <a:p>
            <a:fld id="{AFE4F615-8AF4-4803-A37D-71FDD193E84B}" type="datetimeFigureOut">
              <a:rPr lang="en-GB" smtClean="0"/>
              <a:t>17/03/2025</a:t>
            </a:fld>
            <a:endParaRPr lang="en-GB"/>
          </a:p>
        </p:txBody>
      </p:sp>
      <p:sp>
        <p:nvSpPr>
          <p:cNvPr id="5" name="Footer Placeholder 4">
            <a:extLst>
              <a:ext uri="{FF2B5EF4-FFF2-40B4-BE49-F238E27FC236}">
                <a16:creationId xmlns:a16="http://schemas.microsoft.com/office/drawing/2014/main" id="{E02631AA-6043-4379-A0EB-DC3F4C1FCA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2E78E6-98C8-46C2-829D-48045C758EBC}"/>
              </a:ext>
            </a:extLst>
          </p:cNvPr>
          <p:cNvSpPr>
            <a:spLocks noGrp="1"/>
          </p:cNvSpPr>
          <p:nvPr>
            <p:ph type="sldNum" sz="quarter" idx="12"/>
          </p:nvPr>
        </p:nvSpPr>
        <p:spPr/>
        <p:txBody>
          <a:bodyPr/>
          <a:lstStyle/>
          <a:p>
            <a:fld id="{073FF54A-3A8E-4969-88DB-11B387AD60B6}" type="slidenum">
              <a:rPr lang="en-GB" smtClean="0"/>
              <a:t>‹#›</a:t>
            </a:fld>
            <a:endParaRPr lang="en-GB"/>
          </a:p>
        </p:txBody>
      </p:sp>
    </p:spTree>
    <p:extLst>
      <p:ext uri="{BB962C8B-B14F-4D97-AF65-F5344CB8AC3E}">
        <p14:creationId xmlns:p14="http://schemas.microsoft.com/office/powerpoint/2010/main" val="1527954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4CF9DF-1898-43C1-AE0B-3E7B00B979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ACE1E6-B53A-4806-ADEE-00D32E5E007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C715B7-64CA-46AD-B00E-DF3BAD3774DF}"/>
              </a:ext>
            </a:extLst>
          </p:cNvPr>
          <p:cNvSpPr>
            <a:spLocks noGrp="1"/>
          </p:cNvSpPr>
          <p:nvPr>
            <p:ph type="dt" sz="half" idx="10"/>
          </p:nvPr>
        </p:nvSpPr>
        <p:spPr/>
        <p:txBody>
          <a:bodyPr/>
          <a:lstStyle/>
          <a:p>
            <a:fld id="{AFE4F615-8AF4-4803-A37D-71FDD193E84B}" type="datetimeFigureOut">
              <a:rPr lang="en-GB" smtClean="0"/>
              <a:t>17/03/2025</a:t>
            </a:fld>
            <a:endParaRPr lang="en-GB"/>
          </a:p>
        </p:txBody>
      </p:sp>
      <p:sp>
        <p:nvSpPr>
          <p:cNvPr id="5" name="Footer Placeholder 4">
            <a:extLst>
              <a:ext uri="{FF2B5EF4-FFF2-40B4-BE49-F238E27FC236}">
                <a16:creationId xmlns:a16="http://schemas.microsoft.com/office/drawing/2014/main" id="{7B397A9A-AF7D-493E-B955-293FBF25E5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BD9017-BB86-4B18-B92A-6561BE883B65}"/>
              </a:ext>
            </a:extLst>
          </p:cNvPr>
          <p:cNvSpPr>
            <a:spLocks noGrp="1"/>
          </p:cNvSpPr>
          <p:nvPr>
            <p:ph type="sldNum" sz="quarter" idx="12"/>
          </p:nvPr>
        </p:nvSpPr>
        <p:spPr/>
        <p:txBody>
          <a:bodyPr/>
          <a:lstStyle/>
          <a:p>
            <a:fld id="{073FF54A-3A8E-4969-88DB-11B387AD60B6}" type="slidenum">
              <a:rPr lang="en-GB" smtClean="0"/>
              <a:t>‹#›</a:t>
            </a:fld>
            <a:endParaRPr lang="en-GB"/>
          </a:p>
        </p:txBody>
      </p:sp>
    </p:spTree>
    <p:extLst>
      <p:ext uri="{BB962C8B-B14F-4D97-AF65-F5344CB8AC3E}">
        <p14:creationId xmlns:p14="http://schemas.microsoft.com/office/powerpoint/2010/main" val="1573607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832F35D-6C6B-48CF-9C04-9FC684A11D9A}"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17/03/2025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Footer Placeholder 8"/>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CFC3D2-4269-45B9-B33B-0A1CDC1E157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9886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7BA43-AE89-4F44-9546-3F03EF9D51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BCA58F-9910-48C1-82A0-C9EB54FD9D9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BEE103-3A25-4940-8162-066414F58B96}"/>
              </a:ext>
            </a:extLst>
          </p:cNvPr>
          <p:cNvSpPr>
            <a:spLocks noGrp="1"/>
          </p:cNvSpPr>
          <p:nvPr>
            <p:ph type="dt" sz="half" idx="10"/>
          </p:nvPr>
        </p:nvSpPr>
        <p:spPr/>
        <p:txBody>
          <a:bodyPr/>
          <a:lstStyle/>
          <a:p>
            <a:fld id="{AFE4F615-8AF4-4803-A37D-71FDD193E84B}" type="datetimeFigureOut">
              <a:rPr lang="en-GB" smtClean="0"/>
              <a:t>17/03/2025</a:t>
            </a:fld>
            <a:endParaRPr lang="en-GB"/>
          </a:p>
        </p:txBody>
      </p:sp>
      <p:sp>
        <p:nvSpPr>
          <p:cNvPr id="5" name="Footer Placeholder 4">
            <a:extLst>
              <a:ext uri="{FF2B5EF4-FFF2-40B4-BE49-F238E27FC236}">
                <a16:creationId xmlns:a16="http://schemas.microsoft.com/office/drawing/2014/main" id="{20DE2001-6328-4491-A8F9-7135A29518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EF1FFF-961B-4304-9E26-42F29DA61A52}"/>
              </a:ext>
            </a:extLst>
          </p:cNvPr>
          <p:cNvSpPr>
            <a:spLocks noGrp="1"/>
          </p:cNvSpPr>
          <p:nvPr>
            <p:ph type="sldNum" sz="quarter" idx="12"/>
          </p:nvPr>
        </p:nvSpPr>
        <p:spPr/>
        <p:txBody>
          <a:bodyPr/>
          <a:lstStyle/>
          <a:p>
            <a:fld id="{073FF54A-3A8E-4969-88DB-11B387AD60B6}" type="slidenum">
              <a:rPr lang="en-GB" smtClean="0"/>
              <a:t>‹#›</a:t>
            </a:fld>
            <a:endParaRPr lang="en-GB"/>
          </a:p>
        </p:txBody>
      </p:sp>
    </p:spTree>
    <p:extLst>
      <p:ext uri="{BB962C8B-B14F-4D97-AF65-F5344CB8AC3E}">
        <p14:creationId xmlns:p14="http://schemas.microsoft.com/office/powerpoint/2010/main" val="1651220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82BB6-3698-4966-B06D-D74C811A09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6B4EFAC-FE89-458E-8C18-6B95AD56EF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0C229AD-0FE8-461A-8EDF-B1DB948539A9}"/>
              </a:ext>
            </a:extLst>
          </p:cNvPr>
          <p:cNvSpPr>
            <a:spLocks noGrp="1"/>
          </p:cNvSpPr>
          <p:nvPr>
            <p:ph type="dt" sz="half" idx="10"/>
          </p:nvPr>
        </p:nvSpPr>
        <p:spPr/>
        <p:txBody>
          <a:bodyPr/>
          <a:lstStyle/>
          <a:p>
            <a:fld id="{AFE4F615-8AF4-4803-A37D-71FDD193E84B}" type="datetimeFigureOut">
              <a:rPr lang="en-GB" smtClean="0"/>
              <a:t>17/03/2025</a:t>
            </a:fld>
            <a:endParaRPr lang="en-GB"/>
          </a:p>
        </p:txBody>
      </p:sp>
      <p:sp>
        <p:nvSpPr>
          <p:cNvPr id="5" name="Footer Placeholder 4">
            <a:extLst>
              <a:ext uri="{FF2B5EF4-FFF2-40B4-BE49-F238E27FC236}">
                <a16:creationId xmlns:a16="http://schemas.microsoft.com/office/drawing/2014/main" id="{84A9578E-C2F4-4CA5-86E2-87C62ACECA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FD16B3-B9F2-481E-9FAD-4DE41E2B6F0F}"/>
              </a:ext>
            </a:extLst>
          </p:cNvPr>
          <p:cNvSpPr>
            <a:spLocks noGrp="1"/>
          </p:cNvSpPr>
          <p:nvPr>
            <p:ph type="sldNum" sz="quarter" idx="12"/>
          </p:nvPr>
        </p:nvSpPr>
        <p:spPr/>
        <p:txBody>
          <a:bodyPr/>
          <a:lstStyle/>
          <a:p>
            <a:fld id="{073FF54A-3A8E-4969-88DB-11B387AD60B6}" type="slidenum">
              <a:rPr lang="en-GB" smtClean="0"/>
              <a:t>‹#›</a:t>
            </a:fld>
            <a:endParaRPr lang="en-GB"/>
          </a:p>
        </p:txBody>
      </p:sp>
    </p:spTree>
    <p:extLst>
      <p:ext uri="{BB962C8B-B14F-4D97-AF65-F5344CB8AC3E}">
        <p14:creationId xmlns:p14="http://schemas.microsoft.com/office/powerpoint/2010/main" val="3344568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17711-9370-40EB-9D8F-9868E277B0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8AE2B9-039A-4317-8D5C-8F207F448A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CB6C690-24BC-4FED-91FE-2E7B6E31E82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81BC4C1-30CF-4D9C-8E5D-333DCE904D20}"/>
              </a:ext>
            </a:extLst>
          </p:cNvPr>
          <p:cNvSpPr>
            <a:spLocks noGrp="1"/>
          </p:cNvSpPr>
          <p:nvPr>
            <p:ph type="dt" sz="half" idx="10"/>
          </p:nvPr>
        </p:nvSpPr>
        <p:spPr/>
        <p:txBody>
          <a:bodyPr/>
          <a:lstStyle/>
          <a:p>
            <a:fld id="{AFE4F615-8AF4-4803-A37D-71FDD193E84B}" type="datetimeFigureOut">
              <a:rPr lang="en-GB" smtClean="0"/>
              <a:t>17/03/2025</a:t>
            </a:fld>
            <a:endParaRPr lang="en-GB"/>
          </a:p>
        </p:txBody>
      </p:sp>
      <p:sp>
        <p:nvSpPr>
          <p:cNvPr id="6" name="Footer Placeholder 5">
            <a:extLst>
              <a:ext uri="{FF2B5EF4-FFF2-40B4-BE49-F238E27FC236}">
                <a16:creationId xmlns:a16="http://schemas.microsoft.com/office/drawing/2014/main" id="{86AFEEDB-A0AB-4346-AEEF-4738C6D9FA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277B9A-5BB8-454C-B27A-947A735550C1}"/>
              </a:ext>
            </a:extLst>
          </p:cNvPr>
          <p:cNvSpPr>
            <a:spLocks noGrp="1"/>
          </p:cNvSpPr>
          <p:nvPr>
            <p:ph type="sldNum" sz="quarter" idx="12"/>
          </p:nvPr>
        </p:nvSpPr>
        <p:spPr/>
        <p:txBody>
          <a:bodyPr/>
          <a:lstStyle/>
          <a:p>
            <a:fld id="{073FF54A-3A8E-4969-88DB-11B387AD60B6}" type="slidenum">
              <a:rPr lang="en-GB" smtClean="0"/>
              <a:t>‹#›</a:t>
            </a:fld>
            <a:endParaRPr lang="en-GB"/>
          </a:p>
        </p:txBody>
      </p:sp>
    </p:spTree>
    <p:extLst>
      <p:ext uri="{BB962C8B-B14F-4D97-AF65-F5344CB8AC3E}">
        <p14:creationId xmlns:p14="http://schemas.microsoft.com/office/powerpoint/2010/main" val="233140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884F1-B3B2-49F1-BDA2-E3EEAE5BE2C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5F2CA7C-6CC5-4510-8CE9-A252649C22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803C361-44CE-4F2F-BE7C-CC3BD56E1F2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CBE9606-5264-4CC9-85C9-DFFC123A7F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903777C-4112-4DA3-9FCA-D6A6831D2C1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D2DC917-4518-4F48-9363-39386AD86251}"/>
              </a:ext>
            </a:extLst>
          </p:cNvPr>
          <p:cNvSpPr>
            <a:spLocks noGrp="1"/>
          </p:cNvSpPr>
          <p:nvPr>
            <p:ph type="dt" sz="half" idx="10"/>
          </p:nvPr>
        </p:nvSpPr>
        <p:spPr/>
        <p:txBody>
          <a:bodyPr/>
          <a:lstStyle/>
          <a:p>
            <a:fld id="{AFE4F615-8AF4-4803-A37D-71FDD193E84B}" type="datetimeFigureOut">
              <a:rPr lang="en-GB" smtClean="0"/>
              <a:t>17/03/2025</a:t>
            </a:fld>
            <a:endParaRPr lang="en-GB"/>
          </a:p>
        </p:txBody>
      </p:sp>
      <p:sp>
        <p:nvSpPr>
          <p:cNvPr id="8" name="Footer Placeholder 7">
            <a:extLst>
              <a:ext uri="{FF2B5EF4-FFF2-40B4-BE49-F238E27FC236}">
                <a16:creationId xmlns:a16="http://schemas.microsoft.com/office/drawing/2014/main" id="{68D36B26-AB92-42E1-AF1D-7E91FE0A76E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8BDBB0C-0491-42C2-9CA8-A8226B9A88B8}"/>
              </a:ext>
            </a:extLst>
          </p:cNvPr>
          <p:cNvSpPr>
            <a:spLocks noGrp="1"/>
          </p:cNvSpPr>
          <p:nvPr>
            <p:ph type="sldNum" sz="quarter" idx="12"/>
          </p:nvPr>
        </p:nvSpPr>
        <p:spPr/>
        <p:txBody>
          <a:bodyPr/>
          <a:lstStyle/>
          <a:p>
            <a:fld id="{073FF54A-3A8E-4969-88DB-11B387AD60B6}" type="slidenum">
              <a:rPr lang="en-GB" smtClean="0"/>
              <a:t>‹#›</a:t>
            </a:fld>
            <a:endParaRPr lang="en-GB"/>
          </a:p>
        </p:txBody>
      </p:sp>
    </p:spTree>
    <p:extLst>
      <p:ext uri="{BB962C8B-B14F-4D97-AF65-F5344CB8AC3E}">
        <p14:creationId xmlns:p14="http://schemas.microsoft.com/office/powerpoint/2010/main" val="462185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30BD5-C865-4019-A727-46F7B0EAC15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3567319-FB95-4CF6-ABDF-59030616AA82}"/>
              </a:ext>
            </a:extLst>
          </p:cNvPr>
          <p:cNvSpPr>
            <a:spLocks noGrp="1"/>
          </p:cNvSpPr>
          <p:nvPr>
            <p:ph type="dt" sz="half" idx="10"/>
          </p:nvPr>
        </p:nvSpPr>
        <p:spPr/>
        <p:txBody>
          <a:bodyPr/>
          <a:lstStyle/>
          <a:p>
            <a:fld id="{AFE4F615-8AF4-4803-A37D-71FDD193E84B}" type="datetimeFigureOut">
              <a:rPr lang="en-GB" smtClean="0"/>
              <a:t>17/03/2025</a:t>
            </a:fld>
            <a:endParaRPr lang="en-GB"/>
          </a:p>
        </p:txBody>
      </p:sp>
      <p:sp>
        <p:nvSpPr>
          <p:cNvPr id="4" name="Footer Placeholder 3">
            <a:extLst>
              <a:ext uri="{FF2B5EF4-FFF2-40B4-BE49-F238E27FC236}">
                <a16:creationId xmlns:a16="http://schemas.microsoft.com/office/drawing/2014/main" id="{CAC0D76D-C4DE-4F9F-85DF-EF0ECF5121B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A6CF0B0-A75D-49D6-9EF5-5DDFEA9DC283}"/>
              </a:ext>
            </a:extLst>
          </p:cNvPr>
          <p:cNvSpPr>
            <a:spLocks noGrp="1"/>
          </p:cNvSpPr>
          <p:nvPr>
            <p:ph type="sldNum" sz="quarter" idx="12"/>
          </p:nvPr>
        </p:nvSpPr>
        <p:spPr/>
        <p:txBody>
          <a:bodyPr/>
          <a:lstStyle/>
          <a:p>
            <a:fld id="{073FF54A-3A8E-4969-88DB-11B387AD60B6}" type="slidenum">
              <a:rPr lang="en-GB" smtClean="0"/>
              <a:t>‹#›</a:t>
            </a:fld>
            <a:endParaRPr lang="en-GB"/>
          </a:p>
        </p:txBody>
      </p:sp>
    </p:spTree>
    <p:extLst>
      <p:ext uri="{BB962C8B-B14F-4D97-AF65-F5344CB8AC3E}">
        <p14:creationId xmlns:p14="http://schemas.microsoft.com/office/powerpoint/2010/main" val="339567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145811-4920-4E59-ACEA-2BAFF3C1D83F}"/>
              </a:ext>
            </a:extLst>
          </p:cNvPr>
          <p:cNvSpPr>
            <a:spLocks noGrp="1"/>
          </p:cNvSpPr>
          <p:nvPr>
            <p:ph type="dt" sz="half" idx="10"/>
          </p:nvPr>
        </p:nvSpPr>
        <p:spPr/>
        <p:txBody>
          <a:bodyPr/>
          <a:lstStyle/>
          <a:p>
            <a:fld id="{AFE4F615-8AF4-4803-A37D-71FDD193E84B}" type="datetimeFigureOut">
              <a:rPr lang="en-GB" smtClean="0"/>
              <a:t>17/03/2025</a:t>
            </a:fld>
            <a:endParaRPr lang="en-GB"/>
          </a:p>
        </p:txBody>
      </p:sp>
      <p:sp>
        <p:nvSpPr>
          <p:cNvPr id="3" name="Footer Placeholder 2">
            <a:extLst>
              <a:ext uri="{FF2B5EF4-FFF2-40B4-BE49-F238E27FC236}">
                <a16:creationId xmlns:a16="http://schemas.microsoft.com/office/drawing/2014/main" id="{054C5D41-579A-4C35-9847-366FAB66439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F1681D6-524D-4989-95F0-F8612DF31985}"/>
              </a:ext>
            </a:extLst>
          </p:cNvPr>
          <p:cNvSpPr>
            <a:spLocks noGrp="1"/>
          </p:cNvSpPr>
          <p:nvPr>
            <p:ph type="sldNum" sz="quarter" idx="12"/>
          </p:nvPr>
        </p:nvSpPr>
        <p:spPr/>
        <p:txBody>
          <a:bodyPr/>
          <a:lstStyle/>
          <a:p>
            <a:fld id="{073FF54A-3A8E-4969-88DB-11B387AD60B6}" type="slidenum">
              <a:rPr lang="en-GB" smtClean="0"/>
              <a:t>‹#›</a:t>
            </a:fld>
            <a:endParaRPr lang="en-GB"/>
          </a:p>
        </p:txBody>
      </p:sp>
    </p:spTree>
    <p:extLst>
      <p:ext uri="{BB962C8B-B14F-4D97-AF65-F5344CB8AC3E}">
        <p14:creationId xmlns:p14="http://schemas.microsoft.com/office/powerpoint/2010/main" val="3955935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3FEA-2F1A-42A3-80B0-3C77F6A6D0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3F97282-AE2D-47E4-A718-2D7D9C6BA8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E29A080-2024-422F-93BF-9A1A68000C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92C714-5232-42D5-86CF-1B1CF3C497EA}"/>
              </a:ext>
            </a:extLst>
          </p:cNvPr>
          <p:cNvSpPr>
            <a:spLocks noGrp="1"/>
          </p:cNvSpPr>
          <p:nvPr>
            <p:ph type="dt" sz="half" idx="10"/>
          </p:nvPr>
        </p:nvSpPr>
        <p:spPr/>
        <p:txBody>
          <a:bodyPr/>
          <a:lstStyle/>
          <a:p>
            <a:fld id="{AFE4F615-8AF4-4803-A37D-71FDD193E84B}" type="datetimeFigureOut">
              <a:rPr lang="en-GB" smtClean="0"/>
              <a:t>17/03/2025</a:t>
            </a:fld>
            <a:endParaRPr lang="en-GB"/>
          </a:p>
        </p:txBody>
      </p:sp>
      <p:sp>
        <p:nvSpPr>
          <p:cNvPr id="6" name="Footer Placeholder 5">
            <a:extLst>
              <a:ext uri="{FF2B5EF4-FFF2-40B4-BE49-F238E27FC236}">
                <a16:creationId xmlns:a16="http://schemas.microsoft.com/office/drawing/2014/main" id="{080F420B-A3FF-4976-91E0-72A5C71B28D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7EC69D-4756-4A34-910E-83C74F266F1C}"/>
              </a:ext>
            </a:extLst>
          </p:cNvPr>
          <p:cNvSpPr>
            <a:spLocks noGrp="1"/>
          </p:cNvSpPr>
          <p:nvPr>
            <p:ph type="sldNum" sz="quarter" idx="12"/>
          </p:nvPr>
        </p:nvSpPr>
        <p:spPr/>
        <p:txBody>
          <a:bodyPr/>
          <a:lstStyle/>
          <a:p>
            <a:fld id="{073FF54A-3A8E-4969-88DB-11B387AD60B6}" type="slidenum">
              <a:rPr lang="en-GB" smtClean="0"/>
              <a:t>‹#›</a:t>
            </a:fld>
            <a:endParaRPr lang="en-GB"/>
          </a:p>
        </p:txBody>
      </p:sp>
    </p:spTree>
    <p:extLst>
      <p:ext uri="{BB962C8B-B14F-4D97-AF65-F5344CB8AC3E}">
        <p14:creationId xmlns:p14="http://schemas.microsoft.com/office/powerpoint/2010/main" val="189764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179FC-1576-4909-A873-03E3130B34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82DA74E-EF30-4901-98D0-FB949DADF3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611E2D5-5B92-4237-A0BD-B061454D96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381DC4-1081-4648-AB2C-C42706469396}"/>
              </a:ext>
            </a:extLst>
          </p:cNvPr>
          <p:cNvSpPr>
            <a:spLocks noGrp="1"/>
          </p:cNvSpPr>
          <p:nvPr>
            <p:ph type="dt" sz="half" idx="10"/>
          </p:nvPr>
        </p:nvSpPr>
        <p:spPr/>
        <p:txBody>
          <a:bodyPr/>
          <a:lstStyle/>
          <a:p>
            <a:fld id="{AFE4F615-8AF4-4803-A37D-71FDD193E84B}" type="datetimeFigureOut">
              <a:rPr lang="en-GB" smtClean="0"/>
              <a:t>17/03/2025</a:t>
            </a:fld>
            <a:endParaRPr lang="en-GB"/>
          </a:p>
        </p:txBody>
      </p:sp>
      <p:sp>
        <p:nvSpPr>
          <p:cNvPr id="6" name="Footer Placeholder 5">
            <a:extLst>
              <a:ext uri="{FF2B5EF4-FFF2-40B4-BE49-F238E27FC236}">
                <a16:creationId xmlns:a16="http://schemas.microsoft.com/office/drawing/2014/main" id="{21717847-D6CD-43D6-B47B-311C369D78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2CE721-B263-4E76-A600-FDB4CE9F6C92}"/>
              </a:ext>
            </a:extLst>
          </p:cNvPr>
          <p:cNvSpPr>
            <a:spLocks noGrp="1"/>
          </p:cNvSpPr>
          <p:nvPr>
            <p:ph type="sldNum" sz="quarter" idx="12"/>
          </p:nvPr>
        </p:nvSpPr>
        <p:spPr/>
        <p:txBody>
          <a:bodyPr/>
          <a:lstStyle/>
          <a:p>
            <a:fld id="{073FF54A-3A8E-4969-88DB-11B387AD60B6}" type="slidenum">
              <a:rPr lang="en-GB" smtClean="0"/>
              <a:t>‹#›</a:t>
            </a:fld>
            <a:endParaRPr lang="en-GB"/>
          </a:p>
        </p:txBody>
      </p:sp>
    </p:spTree>
    <p:extLst>
      <p:ext uri="{BB962C8B-B14F-4D97-AF65-F5344CB8AC3E}">
        <p14:creationId xmlns:p14="http://schemas.microsoft.com/office/powerpoint/2010/main" val="3165783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24476C-BA3E-496E-9A1D-4D2417A49D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67251F-4CB9-4498-AE42-35C46D1ADF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ADC75A-D537-403A-AF34-1E4DFE0F87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E4F615-8AF4-4803-A37D-71FDD193E84B}" type="datetimeFigureOut">
              <a:rPr lang="en-GB" smtClean="0"/>
              <a:t>17/03/2025</a:t>
            </a:fld>
            <a:endParaRPr lang="en-GB"/>
          </a:p>
        </p:txBody>
      </p:sp>
      <p:sp>
        <p:nvSpPr>
          <p:cNvPr id="5" name="Footer Placeholder 4">
            <a:extLst>
              <a:ext uri="{FF2B5EF4-FFF2-40B4-BE49-F238E27FC236}">
                <a16:creationId xmlns:a16="http://schemas.microsoft.com/office/drawing/2014/main" id="{D5407790-D0CA-4C58-BDE2-B94CDAD787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6EA24F0-4CE4-4B20-ABA5-D88CEEE9CC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FF54A-3A8E-4969-88DB-11B387AD60B6}" type="slidenum">
              <a:rPr lang="en-GB" smtClean="0"/>
              <a:t>‹#›</a:t>
            </a:fld>
            <a:endParaRPr lang="en-GB"/>
          </a:p>
        </p:txBody>
      </p:sp>
    </p:spTree>
    <p:extLst>
      <p:ext uri="{BB962C8B-B14F-4D97-AF65-F5344CB8AC3E}">
        <p14:creationId xmlns:p14="http://schemas.microsoft.com/office/powerpoint/2010/main" val="2453297628"/>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hyperlink" Target="http://www.exampaperspractice.co.uk/" TargetMode="External"/><Relationship Id="rId4" Type="http://schemas.openxmlformats.org/officeDocument/2006/relationships/diagramLayout" Target="../diagrams/layout1.xml"/><Relationship Id="rId9"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hyperlink" Target="http://www.exampaperspractice.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05494DE-B078-4D87-BB01-C8432061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A0576B0-CD8C-4661-95C8-A9F2CE7CD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4724288" cy="6861324"/>
          </a:xfrm>
          <a:prstGeom prst="rect">
            <a:avLst/>
          </a:prstGeom>
          <a:solidFill>
            <a:srgbClr val="000000">
              <a:alpha val="8039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FF60E2B-3919-423C-B1FF-56CDE6681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19042"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rgbClr val="000000">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p:cNvSpPr/>
          <p:nvPr/>
        </p:nvSpPr>
        <p:spPr>
          <a:xfrm>
            <a:off x="5319713" y="642938"/>
            <a:ext cx="6273800" cy="5570538"/>
          </a:xfrm>
          <a:prstGeom prst="rect">
            <a:avLst/>
          </a:prstGeom>
        </p:spPr>
        <p:txBody>
          <a:bodyPr wrap="square" anchor="t">
            <a:normAutofit/>
          </a:bodyPr>
          <a:lstStyle/>
          <a:p>
            <a:pPr marL="0" marR="0" lvl="0" indent="0" defTabSz="914400" eaLnBrk="1" fontAlgn="auto" latinLnBrk="0" hangingPunct="1">
              <a:spcBef>
                <a:spcPts val="0"/>
              </a:spcBef>
              <a:spcAft>
                <a:spcPts val="600"/>
              </a:spcAft>
              <a:buClrTx/>
              <a:buSzTx/>
              <a:buFontTx/>
              <a:buNone/>
              <a:tabLst/>
              <a:defRPr/>
            </a:pPr>
            <a:r>
              <a:rPr kumimoji="0" lang="en-GB" sz="2800" b="1" i="0" u="none" strike="noStrike" kern="0" cap="small" spc="200" normalizeH="0" baseline="0" noProof="0">
                <a:ln>
                  <a:noFill/>
                </a:ln>
                <a:solidFill>
                  <a:srgbClr val="000000"/>
                </a:solidFill>
                <a:effectLst/>
                <a:uLnTx/>
                <a:uFillTx/>
                <a:latin typeface="Trebuchet MS"/>
              </a:rPr>
              <a:t>Theme 1:</a:t>
            </a:r>
            <a:r>
              <a:rPr kumimoji="0" lang="en-GB" sz="2800" b="1" i="0" u="none" strike="noStrike" kern="0" cap="small" spc="200" normalizeH="0" noProof="0">
                <a:ln>
                  <a:noFill/>
                </a:ln>
                <a:solidFill>
                  <a:srgbClr val="000000"/>
                </a:solidFill>
                <a:effectLst/>
                <a:uLnTx/>
                <a:uFillTx/>
                <a:latin typeface="Trebuchet MS"/>
              </a:rPr>
              <a:t> </a:t>
            </a:r>
            <a:r>
              <a:rPr kumimoji="0" lang="en-GB" sz="2800" b="1" i="0" u="none" strike="noStrike" kern="0" cap="small" spc="200" normalizeH="0" baseline="0" noProof="0">
                <a:ln>
                  <a:noFill/>
                </a:ln>
                <a:solidFill>
                  <a:srgbClr val="000000"/>
                </a:solidFill>
                <a:effectLst/>
                <a:uLnTx/>
                <a:uFillTx/>
                <a:latin typeface="Trebuchet MS"/>
              </a:rPr>
              <a:t>Markets, consumers and firms</a:t>
            </a:r>
            <a:endParaRPr kumimoji="0" lang="en-GB" sz="2800" b="1" i="0" u="none" strike="noStrike" kern="0" cap="none" spc="0" normalizeH="0" baseline="0" noProof="0">
              <a:ln>
                <a:noFill/>
              </a:ln>
              <a:solidFill>
                <a:prstClr val="white"/>
              </a:solidFill>
              <a:effectLst/>
              <a:uLnTx/>
              <a:uFillTx/>
            </a:endParaRPr>
          </a:p>
        </p:txBody>
      </p:sp>
      <p:sp>
        <p:nvSpPr>
          <p:cNvPr id="3" name="Subtitle 2"/>
          <p:cNvSpPr>
            <a:spLocks noGrp="1"/>
          </p:cNvSpPr>
          <p:nvPr>
            <p:ph type="subTitle" idx="4294967295"/>
          </p:nvPr>
        </p:nvSpPr>
        <p:spPr>
          <a:xfrm>
            <a:off x="804672" y="3602038"/>
            <a:ext cx="3308131" cy="1655762"/>
          </a:xfrm>
        </p:spPr>
        <p:txBody>
          <a:bodyPr vert="horz" lIns="91440" tIns="45720" rIns="91440" bIns="45720" rtlCol="0">
            <a:normAutofit/>
          </a:bodyPr>
          <a:lstStyle/>
          <a:p>
            <a:pPr marL="0" indent="0">
              <a:buNone/>
            </a:pPr>
            <a:r>
              <a:rPr lang="en-US" sz="2000" b="1" kern="1200">
                <a:solidFill>
                  <a:srgbClr val="FFFFFF"/>
                </a:solidFill>
                <a:latin typeface="+mn-lt"/>
                <a:ea typeface="+mn-ea"/>
                <a:cs typeface="+mn-cs"/>
              </a:rPr>
              <a:t>1.3 Introducing the market</a:t>
            </a:r>
          </a:p>
        </p:txBody>
      </p:sp>
      <p:sp>
        <p:nvSpPr>
          <p:cNvPr id="2" name="Title 1"/>
          <p:cNvSpPr>
            <a:spLocks noGrp="1"/>
          </p:cNvSpPr>
          <p:nvPr>
            <p:ph type="title" idx="4294967295"/>
          </p:nvPr>
        </p:nvSpPr>
        <p:spPr>
          <a:xfrm>
            <a:off x="804672" y="1122363"/>
            <a:ext cx="3308130" cy="2387600"/>
          </a:xfrm>
        </p:spPr>
        <p:txBody>
          <a:bodyPr vert="horz" lIns="91440" tIns="45720" rIns="91440" bIns="45720" rtlCol="0" anchor="b">
            <a:normAutofit/>
          </a:bodyPr>
          <a:lstStyle/>
          <a:p>
            <a:r>
              <a:rPr lang="en-US" sz="4200" kern="1200">
                <a:solidFill>
                  <a:srgbClr val="FFFFFF"/>
                </a:solidFill>
                <a:latin typeface="+mj-lt"/>
                <a:ea typeface="+mj-ea"/>
                <a:cs typeface="+mj-cs"/>
              </a:rPr>
              <a:t>1.3.3 Price Determination</a:t>
            </a:r>
          </a:p>
        </p:txBody>
      </p:sp>
      <p:pic>
        <p:nvPicPr>
          <p:cNvPr id="5" name="Picture 4">
            <a:extLst>
              <a:ext uri="{FF2B5EF4-FFF2-40B4-BE49-F238E27FC236}">
                <a16:creationId xmlns:a16="http://schemas.microsoft.com/office/drawing/2014/main" id="{7043AB41-E55A-9918-B324-61C0F934191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8D41BB31-8774-2BC1-7B8E-6284E500BE7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Footer Placeholder 2">
            <a:extLst>
              <a:ext uri="{FF2B5EF4-FFF2-40B4-BE49-F238E27FC236}">
                <a16:creationId xmlns:a16="http://schemas.microsoft.com/office/drawing/2014/main" id="{66328E1C-0173-512C-E390-E84C8B28D55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F6C8115-11A8-CA38-BA9A-935698094735}"/>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841487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155" y="447188"/>
            <a:ext cx="10935842" cy="970450"/>
          </a:xfrm>
        </p:spPr>
        <p:txBody>
          <a:bodyPr>
            <a:normAutofit fontScale="90000"/>
          </a:bodyPr>
          <a:lstStyle/>
          <a:p>
            <a:r>
              <a:rPr lang="en-GB" dirty="0"/>
              <a:t>Determination of equilibrium price and quantity in a market</a:t>
            </a:r>
          </a:p>
        </p:txBody>
      </p:sp>
      <p:sp>
        <p:nvSpPr>
          <p:cNvPr id="17" name="Rectangle 16"/>
          <p:cNvSpPr/>
          <p:nvPr/>
        </p:nvSpPr>
        <p:spPr>
          <a:xfrm>
            <a:off x="365760" y="2423160"/>
            <a:ext cx="6652260" cy="4046444"/>
          </a:xfrm>
          <a:prstGeom prst="rect">
            <a:avLst/>
          </a:prstGeom>
          <a:ln w="76200">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 name="Rectangle 2"/>
          <p:cNvSpPr/>
          <p:nvPr/>
        </p:nvSpPr>
        <p:spPr>
          <a:xfrm>
            <a:off x="7292340" y="2148840"/>
            <a:ext cx="4526280" cy="4526280"/>
          </a:xfrm>
          <a:prstGeom prst="rect">
            <a:avLst/>
          </a:prstGeom>
          <a:ln w="76200"/>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r>
              <a:rPr lang="en-GB" sz="2000" b="1" dirty="0"/>
              <a:t>Excess Supply:</a:t>
            </a:r>
            <a:endParaRPr lang="en-GB" sz="2000" b="1">
              <a:cs typeface="Calibri"/>
            </a:endParaRPr>
          </a:p>
          <a:p>
            <a:endParaRPr lang="en-GB" sz="2000" dirty="0">
              <a:cs typeface="Calibri"/>
            </a:endParaRPr>
          </a:p>
          <a:p>
            <a:r>
              <a:rPr lang="en-GB" sz="2000" dirty="0"/>
              <a:t>If price were to rise to</a:t>
            </a:r>
            <a:r>
              <a:rPr lang="en-GB" sz="2000" dirty="0">
                <a:solidFill>
                  <a:schemeClr val="tx2"/>
                </a:solidFill>
              </a:rPr>
              <a:t> </a:t>
            </a:r>
            <a:r>
              <a:rPr lang="en-GB" sz="2000" b="1" dirty="0">
                <a:solidFill>
                  <a:schemeClr val="tx2"/>
                </a:solidFill>
              </a:rPr>
              <a:t>P1</a:t>
            </a:r>
            <a:r>
              <a:rPr lang="en-GB" sz="2000" dirty="0">
                <a:solidFill>
                  <a:schemeClr val="tx2"/>
                </a:solidFill>
              </a:rPr>
              <a:t> </a:t>
            </a:r>
            <a:r>
              <a:rPr lang="en-GB" sz="2000" dirty="0"/>
              <a:t>we would have a position </a:t>
            </a:r>
            <a:r>
              <a:rPr lang="en-GB" sz="2000" dirty="0">
                <a:solidFill>
                  <a:schemeClr val="tx2"/>
                </a:solidFill>
              </a:rPr>
              <a:t>of </a:t>
            </a:r>
            <a:r>
              <a:rPr lang="en-GB" sz="2000" b="1" dirty="0">
                <a:solidFill>
                  <a:schemeClr val="tx2"/>
                </a:solidFill>
              </a:rPr>
              <a:t>excess supply</a:t>
            </a:r>
            <a:r>
              <a:rPr lang="en-GB" sz="2000" dirty="0"/>
              <a:t>.  Buyers would demand less </a:t>
            </a:r>
            <a:r>
              <a:rPr lang="en-GB" sz="2000" dirty="0">
                <a:solidFill>
                  <a:schemeClr val="tx2"/>
                </a:solidFill>
              </a:rPr>
              <a:t>(</a:t>
            </a:r>
            <a:r>
              <a:rPr lang="en-GB" sz="2000" b="1" dirty="0">
                <a:solidFill>
                  <a:schemeClr val="tx2"/>
                </a:solidFill>
              </a:rPr>
              <a:t>Q1</a:t>
            </a:r>
            <a:r>
              <a:rPr lang="en-GB" sz="2000" dirty="0"/>
              <a:t>) at the higher price but firms would wish to supply more (</a:t>
            </a:r>
            <a:r>
              <a:rPr lang="en-GB" sz="2000" b="1" dirty="0">
                <a:solidFill>
                  <a:schemeClr val="tx2"/>
                </a:solidFill>
              </a:rPr>
              <a:t>Q2</a:t>
            </a:r>
            <a:r>
              <a:rPr lang="en-GB" sz="2000" dirty="0"/>
              <a:t>) at this price.  This would lead to a situation of too much </a:t>
            </a:r>
            <a:r>
              <a:rPr lang="en-GB" sz="2000" b="1" dirty="0">
                <a:solidFill>
                  <a:schemeClr val="tx2"/>
                </a:solidFill>
              </a:rPr>
              <a:t>supply (Q2 – Q1) </a:t>
            </a:r>
            <a:r>
              <a:rPr lang="en-GB" sz="2000" dirty="0">
                <a:solidFill>
                  <a:schemeClr val="tx2"/>
                </a:solidFill>
              </a:rPr>
              <a:t>i</a:t>
            </a:r>
            <a:r>
              <a:rPr lang="en-GB" sz="2000" dirty="0"/>
              <a:t>n the market.</a:t>
            </a:r>
          </a:p>
          <a:p>
            <a:endParaRPr lang="en-GB" sz="2000" dirty="0"/>
          </a:p>
          <a:p>
            <a:r>
              <a:rPr lang="en-GB" sz="2000" dirty="0"/>
              <a:t>To solve this problem firms would need to lower price to get rid of excess products. </a:t>
            </a:r>
          </a:p>
        </p:txBody>
      </p:sp>
      <p:grpSp>
        <p:nvGrpSpPr>
          <p:cNvPr id="18" name="Group 17"/>
          <p:cNvGrpSpPr/>
          <p:nvPr/>
        </p:nvGrpSpPr>
        <p:grpSpPr>
          <a:xfrm>
            <a:off x="365760" y="2662610"/>
            <a:ext cx="7315200" cy="4469710"/>
            <a:chOff x="1889664" y="2540551"/>
            <a:chExt cx="3982410" cy="2953102"/>
          </a:xfrm>
        </p:grpSpPr>
        <p:cxnSp>
          <p:nvCxnSpPr>
            <p:cNvPr id="19" name="Straight Connector 18"/>
            <p:cNvCxnSpPr/>
            <p:nvPr/>
          </p:nvCxnSpPr>
          <p:spPr>
            <a:xfrm>
              <a:off x="2455619" y="2594314"/>
              <a:ext cx="0" cy="2065747"/>
            </a:xfrm>
            <a:prstGeom prst="line">
              <a:avLst/>
            </a:prstGeom>
            <a:noFill/>
            <a:ln w="28575" cap="flat" cmpd="sng" algn="ctr">
              <a:solidFill>
                <a:srgbClr val="D1282E"/>
              </a:solidFill>
              <a:prstDash val="solid"/>
            </a:ln>
            <a:effectLst/>
          </p:spPr>
        </p:cxnSp>
        <p:cxnSp>
          <p:nvCxnSpPr>
            <p:cNvPr id="20" name="Straight Connector 19"/>
            <p:cNvCxnSpPr/>
            <p:nvPr/>
          </p:nvCxnSpPr>
          <p:spPr>
            <a:xfrm>
              <a:off x="2455619" y="4660061"/>
              <a:ext cx="2714333" cy="0"/>
            </a:xfrm>
            <a:prstGeom prst="line">
              <a:avLst/>
            </a:prstGeom>
            <a:noFill/>
            <a:ln w="28575" cap="flat" cmpd="sng" algn="ctr">
              <a:solidFill>
                <a:srgbClr val="D1282E"/>
              </a:solidFill>
              <a:prstDash val="solid"/>
            </a:ln>
            <a:effectLst/>
          </p:spPr>
        </p:cxnSp>
        <p:sp>
          <p:nvSpPr>
            <p:cNvPr id="21" name="TextBox 20"/>
            <p:cNvSpPr txBox="1">
              <a:spLocks noChangeArrowheads="1"/>
            </p:cNvSpPr>
            <p:nvPr/>
          </p:nvSpPr>
          <p:spPr bwMode="auto">
            <a:xfrm>
              <a:off x="1889664" y="2602375"/>
              <a:ext cx="5615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Price</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22" name="TextBox 21"/>
            <p:cNvSpPr txBox="1">
              <a:spLocks noChangeArrowheads="1"/>
            </p:cNvSpPr>
            <p:nvPr/>
          </p:nvSpPr>
          <p:spPr bwMode="auto">
            <a:xfrm>
              <a:off x="4409943" y="4744661"/>
              <a:ext cx="14621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Quantity</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23" name="TextBox 22"/>
            <p:cNvSpPr txBox="1">
              <a:spLocks noChangeArrowheads="1"/>
            </p:cNvSpPr>
            <p:nvPr/>
          </p:nvSpPr>
          <p:spPr bwMode="auto">
            <a:xfrm>
              <a:off x="4794291" y="4058424"/>
              <a:ext cx="3756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D</a:t>
              </a:r>
              <a:endParaRPr kumimoji="0" lang="en-US" sz="2400" b="0" i="0" u="none" strike="noStrike" kern="0" cap="none" spc="0" normalizeH="0" baseline="0" noProof="0" dirty="0">
                <a:ln>
                  <a:noFill/>
                </a:ln>
                <a:solidFill>
                  <a:srgbClr val="000000"/>
                </a:solidFill>
                <a:effectLst/>
                <a:uLnTx/>
                <a:uFillTx/>
                <a:latin typeface="Arial" charset="0"/>
              </a:endParaRPr>
            </a:p>
          </p:txBody>
        </p:sp>
        <p:cxnSp>
          <p:nvCxnSpPr>
            <p:cNvPr id="24" name="Straight Connector 23"/>
            <p:cNvCxnSpPr/>
            <p:nvPr/>
          </p:nvCxnSpPr>
          <p:spPr>
            <a:xfrm>
              <a:off x="3102680" y="2786772"/>
              <a:ext cx="1795682" cy="1296242"/>
            </a:xfrm>
            <a:prstGeom prst="line">
              <a:avLst/>
            </a:prstGeom>
            <a:noFill/>
            <a:ln w="28575" cap="flat" cmpd="sng" algn="ctr">
              <a:solidFill>
                <a:srgbClr val="FF0000"/>
              </a:solidFill>
              <a:prstDash val="solid"/>
            </a:ln>
            <a:effectLst/>
          </p:spPr>
        </p:cxnSp>
        <p:cxnSp>
          <p:nvCxnSpPr>
            <p:cNvPr id="25" name="Straight Connector 24"/>
            <p:cNvCxnSpPr/>
            <p:nvPr/>
          </p:nvCxnSpPr>
          <p:spPr>
            <a:xfrm>
              <a:off x="2501204" y="3441335"/>
              <a:ext cx="1499317" cy="2016"/>
            </a:xfrm>
            <a:prstGeom prst="line">
              <a:avLst/>
            </a:prstGeom>
            <a:noFill/>
            <a:ln w="9525" cap="flat" cmpd="sng" algn="ctr">
              <a:solidFill>
                <a:srgbClr val="D1282E"/>
              </a:solidFill>
              <a:prstDash val="dash"/>
            </a:ln>
            <a:effectLst/>
          </p:spPr>
        </p:cxnSp>
        <p:cxnSp>
          <p:nvCxnSpPr>
            <p:cNvPr id="26" name="Straight Connector 25"/>
            <p:cNvCxnSpPr/>
            <p:nvPr/>
          </p:nvCxnSpPr>
          <p:spPr>
            <a:xfrm>
              <a:off x="3994989" y="3434893"/>
              <a:ext cx="5532" cy="1225168"/>
            </a:xfrm>
            <a:prstGeom prst="line">
              <a:avLst/>
            </a:prstGeom>
            <a:noFill/>
            <a:ln w="9525" cap="flat" cmpd="sng" algn="ctr">
              <a:solidFill>
                <a:srgbClr val="D1282E"/>
              </a:solidFill>
              <a:prstDash val="dash"/>
            </a:ln>
            <a:effectLst/>
          </p:spPr>
        </p:cxnSp>
        <p:sp>
          <p:nvSpPr>
            <p:cNvPr id="27" name="TextBox 26"/>
            <p:cNvSpPr txBox="1">
              <a:spLocks noChangeArrowheads="1"/>
            </p:cNvSpPr>
            <p:nvPr/>
          </p:nvSpPr>
          <p:spPr bwMode="auto">
            <a:xfrm>
              <a:off x="2205179" y="3320240"/>
              <a:ext cx="250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P</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28" name="TextBox 27"/>
            <p:cNvSpPr txBox="1">
              <a:spLocks noChangeArrowheads="1"/>
            </p:cNvSpPr>
            <p:nvPr/>
          </p:nvSpPr>
          <p:spPr bwMode="auto">
            <a:xfrm>
              <a:off x="3755152" y="4660061"/>
              <a:ext cx="5018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Q</a:t>
              </a:r>
              <a:endParaRPr kumimoji="0" lang="en-US" sz="2400" b="0" i="0" u="none" strike="noStrike" kern="0" cap="none" spc="0" normalizeH="0" baseline="0" noProof="0" dirty="0">
                <a:ln>
                  <a:noFill/>
                </a:ln>
                <a:solidFill>
                  <a:srgbClr val="000000"/>
                </a:solidFill>
                <a:effectLst/>
                <a:uLnTx/>
                <a:uFillTx/>
                <a:latin typeface="Arial" charset="0"/>
              </a:endParaRPr>
            </a:p>
          </p:txBody>
        </p:sp>
        <p:cxnSp>
          <p:nvCxnSpPr>
            <p:cNvPr id="29" name="Straight Connector 28"/>
            <p:cNvCxnSpPr/>
            <p:nvPr/>
          </p:nvCxnSpPr>
          <p:spPr>
            <a:xfrm flipV="1">
              <a:off x="3102680" y="2786772"/>
              <a:ext cx="1806746" cy="1254430"/>
            </a:xfrm>
            <a:prstGeom prst="line">
              <a:avLst/>
            </a:prstGeom>
            <a:noFill/>
            <a:ln w="28575" cap="flat" cmpd="sng" algn="ctr">
              <a:solidFill>
                <a:srgbClr val="FF0000"/>
              </a:solidFill>
              <a:prstDash val="solid"/>
            </a:ln>
            <a:effectLst/>
          </p:spPr>
        </p:cxnSp>
        <p:sp>
          <p:nvSpPr>
            <p:cNvPr id="30" name="TextBox 29"/>
            <p:cNvSpPr txBox="1">
              <a:spLocks noChangeArrowheads="1"/>
            </p:cNvSpPr>
            <p:nvPr/>
          </p:nvSpPr>
          <p:spPr bwMode="auto">
            <a:xfrm>
              <a:off x="4763920" y="2540551"/>
              <a:ext cx="3756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S</a:t>
              </a:r>
              <a:endParaRPr kumimoji="0" lang="en-US" sz="2400" b="0" i="0" u="none" strike="noStrike" kern="0" cap="none" spc="0" normalizeH="0" baseline="0" noProof="0" dirty="0">
                <a:ln>
                  <a:noFill/>
                </a:ln>
                <a:solidFill>
                  <a:srgbClr val="000000"/>
                </a:solidFill>
                <a:effectLst/>
                <a:uLnTx/>
                <a:uFillTx/>
                <a:latin typeface="Arial" charset="0"/>
              </a:endParaRPr>
            </a:p>
          </p:txBody>
        </p:sp>
        <p:cxnSp>
          <p:nvCxnSpPr>
            <p:cNvPr id="44" name="Straight Connector 43"/>
            <p:cNvCxnSpPr/>
            <p:nvPr/>
          </p:nvCxnSpPr>
          <p:spPr>
            <a:xfrm>
              <a:off x="2455619" y="3028360"/>
              <a:ext cx="2116381" cy="0"/>
            </a:xfrm>
            <a:prstGeom prst="line">
              <a:avLst/>
            </a:prstGeom>
            <a:noFill/>
            <a:ln w="9525" cap="flat" cmpd="sng" algn="ctr">
              <a:solidFill>
                <a:srgbClr val="D1282E"/>
              </a:solidFill>
              <a:prstDash val="dash"/>
            </a:ln>
            <a:effectLst/>
          </p:spPr>
        </p:cxnSp>
        <p:sp>
          <p:nvSpPr>
            <p:cNvPr id="45" name="TextBox 44"/>
            <p:cNvSpPr txBox="1">
              <a:spLocks noChangeArrowheads="1"/>
            </p:cNvSpPr>
            <p:nvPr/>
          </p:nvSpPr>
          <p:spPr bwMode="auto">
            <a:xfrm>
              <a:off x="2079959" y="2909181"/>
              <a:ext cx="37566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F5C201"/>
                  </a:solidFill>
                  <a:effectLst/>
                  <a:uLnTx/>
                  <a:uFillTx/>
                  <a:latin typeface="Arial" charset="0"/>
                </a:rPr>
                <a:t>P1</a:t>
              </a:r>
              <a:endParaRPr kumimoji="0" lang="en-US" sz="2400" b="1" i="0" u="none" strike="noStrike" kern="0" cap="none" spc="0" normalizeH="0" baseline="0" noProof="0" dirty="0">
                <a:ln>
                  <a:noFill/>
                </a:ln>
                <a:solidFill>
                  <a:srgbClr val="F5C201"/>
                </a:solidFill>
                <a:effectLst/>
                <a:uLnTx/>
                <a:uFillTx/>
                <a:latin typeface="Arial" charset="0"/>
              </a:endParaRPr>
            </a:p>
          </p:txBody>
        </p:sp>
        <p:cxnSp>
          <p:nvCxnSpPr>
            <p:cNvPr id="46" name="Straight Connector 45"/>
            <p:cNvCxnSpPr/>
            <p:nvPr/>
          </p:nvCxnSpPr>
          <p:spPr>
            <a:xfrm>
              <a:off x="3419872" y="3032291"/>
              <a:ext cx="5532" cy="1627770"/>
            </a:xfrm>
            <a:prstGeom prst="line">
              <a:avLst/>
            </a:prstGeom>
            <a:noFill/>
            <a:ln w="9525" cap="flat" cmpd="sng" algn="ctr">
              <a:solidFill>
                <a:srgbClr val="D1282E"/>
              </a:solidFill>
              <a:prstDash val="dash"/>
            </a:ln>
            <a:effectLst/>
          </p:spPr>
        </p:cxnSp>
        <p:cxnSp>
          <p:nvCxnSpPr>
            <p:cNvPr id="47" name="Straight Connector 46"/>
            <p:cNvCxnSpPr/>
            <p:nvPr/>
          </p:nvCxnSpPr>
          <p:spPr>
            <a:xfrm>
              <a:off x="4572000" y="3071928"/>
              <a:ext cx="5532" cy="1588133"/>
            </a:xfrm>
            <a:prstGeom prst="line">
              <a:avLst/>
            </a:prstGeom>
            <a:noFill/>
            <a:ln w="9525" cap="flat" cmpd="sng" algn="ctr">
              <a:solidFill>
                <a:srgbClr val="D1282E"/>
              </a:solidFill>
              <a:prstDash val="dash"/>
            </a:ln>
            <a:effectLst/>
          </p:spPr>
        </p:cxnSp>
        <p:sp>
          <p:nvSpPr>
            <p:cNvPr id="48" name="TextBox 47"/>
            <p:cNvSpPr txBox="1">
              <a:spLocks noChangeArrowheads="1"/>
            </p:cNvSpPr>
            <p:nvPr/>
          </p:nvSpPr>
          <p:spPr bwMode="auto">
            <a:xfrm>
              <a:off x="4292489" y="4662656"/>
              <a:ext cx="50180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F5C201"/>
                  </a:solidFill>
                  <a:effectLst/>
                  <a:uLnTx/>
                  <a:uFillTx/>
                  <a:latin typeface="Arial" charset="0"/>
                </a:rPr>
                <a:t>Q2</a:t>
              </a:r>
              <a:endParaRPr kumimoji="0" lang="en-US" sz="2400" b="1" i="0" u="none" strike="noStrike" kern="0" cap="none" spc="0" normalizeH="0" baseline="0" noProof="0" dirty="0">
                <a:ln>
                  <a:noFill/>
                </a:ln>
                <a:solidFill>
                  <a:srgbClr val="F5C201"/>
                </a:solidFill>
                <a:effectLst/>
                <a:uLnTx/>
                <a:uFillTx/>
                <a:latin typeface="Arial" charset="0"/>
              </a:endParaRPr>
            </a:p>
          </p:txBody>
        </p:sp>
        <p:sp>
          <p:nvSpPr>
            <p:cNvPr id="49" name="TextBox 48"/>
            <p:cNvSpPr txBox="1">
              <a:spLocks noChangeArrowheads="1"/>
            </p:cNvSpPr>
            <p:nvPr/>
          </p:nvSpPr>
          <p:spPr bwMode="auto">
            <a:xfrm>
              <a:off x="3171737" y="4662305"/>
              <a:ext cx="50180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F5C201"/>
                  </a:solidFill>
                  <a:effectLst/>
                  <a:uLnTx/>
                  <a:uFillTx/>
                  <a:latin typeface="Arial" charset="0"/>
                </a:rPr>
                <a:t>Q1</a:t>
              </a:r>
              <a:endParaRPr kumimoji="0" lang="en-US" sz="2400" b="1" i="0" u="none" strike="noStrike" kern="0" cap="none" spc="0" normalizeH="0" baseline="0" noProof="0" dirty="0">
                <a:ln>
                  <a:noFill/>
                </a:ln>
                <a:solidFill>
                  <a:srgbClr val="F5C201"/>
                </a:solidFill>
                <a:effectLst/>
                <a:uLnTx/>
                <a:uFillTx/>
                <a:latin typeface="Arial" charset="0"/>
              </a:endParaRPr>
            </a:p>
          </p:txBody>
        </p:sp>
      </p:grpSp>
      <p:pic>
        <p:nvPicPr>
          <p:cNvPr id="4" name="Picture 3">
            <a:extLst>
              <a:ext uri="{FF2B5EF4-FFF2-40B4-BE49-F238E27FC236}">
                <a16:creationId xmlns:a16="http://schemas.microsoft.com/office/drawing/2014/main" id="{CED4F642-C5CC-CAE8-D36F-7B62DBF2FCC8}"/>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C7CF5594-1F98-3C6A-2083-D72547F0451E}"/>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21128425-A027-BBF4-BCDF-0C5C1B8D3972}"/>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10D9051-B26F-043D-87A1-23CC9C62C904}"/>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96847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323" y="447188"/>
            <a:ext cx="11023674" cy="970450"/>
          </a:xfrm>
        </p:spPr>
        <p:txBody>
          <a:bodyPr>
            <a:normAutofit fontScale="90000"/>
          </a:bodyPr>
          <a:lstStyle/>
          <a:p>
            <a:r>
              <a:rPr lang="en-GB" dirty="0"/>
              <a:t>Determination of equilibrium price and quantity in a market</a:t>
            </a:r>
          </a:p>
        </p:txBody>
      </p:sp>
      <p:sp>
        <p:nvSpPr>
          <p:cNvPr id="17" name="Rectangle 16"/>
          <p:cNvSpPr/>
          <p:nvPr/>
        </p:nvSpPr>
        <p:spPr>
          <a:xfrm>
            <a:off x="365760" y="2423160"/>
            <a:ext cx="6652260" cy="4046444"/>
          </a:xfrm>
          <a:prstGeom prst="rect">
            <a:avLst/>
          </a:prstGeom>
          <a:ln w="76200">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 name="Rectangle 2"/>
          <p:cNvSpPr/>
          <p:nvPr/>
        </p:nvSpPr>
        <p:spPr>
          <a:xfrm>
            <a:off x="7292340" y="1070539"/>
            <a:ext cx="4526280" cy="5604581"/>
          </a:xfrm>
          <a:prstGeom prst="rect">
            <a:avLst/>
          </a:prstGeom>
          <a:ln w="76200"/>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r>
              <a:rPr lang="en-GB" sz="2400" dirty="0"/>
              <a:t>If price were to fall to </a:t>
            </a:r>
            <a:r>
              <a:rPr lang="en-GB" sz="2400" b="1" dirty="0">
                <a:solidFill>
                  <a:srgbClr val="0070C0"/>
                </a:solidFill>
              </a:rPr>
              <a:t>P2 </a:t>
            </a:r>
            <a:r>
              <a:rPr lang="en-GB" sz="2400" dirty="0"/>
              <a:t>we would have a position of </a:t>
            </a:r>
            <a:r>
              <a:rPr lang="en-GB" sz="2400" b="1" dirty="0">
                <a:solidFill>
                  <a:srgbClr val="0070C0"/>
                </a:solidFill>
              </a:rPr>
              <a:t>excess demand</a:t>
            </a:r>
            <a:r>
              <a:rPr lang="en-GB" sz="2400" dirty="0"/>
              <a:t>.  </a:t>
            </a:r>
            <a:endParaRPr lang="en-GB" sz="2400" dirty="0">
              <a:cs typeface="Calibri"/>
            </a:endParaRPr>
          </a:p>
          <a:p>
            <a:endParaRPr lang="en-GB" sz="2400" dirty="0"/>
          </a:p>
          <a:p>
            <a:r>
              <a:rPr lang="en-GB" sz="2400" dirty="0"/>
              <a:t>Buyers would demand more </a:t>
            </a:r>
            <a:r>
              <a:rPr lang="en-GB" sz="2400" b="1" dirty="0">
                <a:solidFill>
                  <a:srgbClr val="0070C0"/>
                </a:solidFill>
              </a:rPr>
              <a:t>(Q2) </a:t>
            </a:r>
            <a:r>
              <a:rPr lang="en-GB" sz="2400" dirty="0"/>
              <a:t>at the lower price but firms would wish to supply less (Q1) at this price.  This would lead to a situation of too much demand </a:t>
            </a:r>
            <a:r>
              <a:rPr lang="en-GB" sz="2400" b="1" dirty="0">
                <a:solidFill>
                  <a:srgbClr val="0070C0"/>
                </a:solidFill>
              </a:rPr>
              <a:t>(Q2 – Q1) </a:t>
            </a:r>
            <a:r>
              <a:rPr lang="en-GB" sz="2400" dirty="0"/>
              <a:t>in the market.</a:t>
            </a:r>
            <a:endParaRPr lang="en-GB" sz="2400" dirty="0">
              <a:cs typeface="Calibri"/>
            </a:endParaRPr>
          </a:p>
          <a:p>
            <a:endParaRPr lang="en-GB" sz="2400" dirty="0">
              <a:cs typeface="Calibri"/>
            </a:endParaRPr>
          </a:p>
          <a:p>
            <a:r>
              <a:rPr lang="en-GB" sz="2400" dirty="0"/>
              <a:t>To improve profitability firms could raise price, thus reducing the excess demand.</a:t>
            </a:r>
            <a:endParaRPr lang="en-GB" sz="2400" dirty="0">
              <a:cs typeface="Calibri"/>
            </a:endParaRPr>
          </a:p>
        </p:txBody>
      </p:sp>
      <p:grpSp>
        <p:nvGrpSpPr>
          <p:cNvPr id="31" name="Group 30"/>
          <p:cNvGrpSpPr/>
          <p:nvPr/>
        </p:nvGrpSpPr>
        <p:grpSpPr>
          <a:xfrm>
            <a:off x="532676" y="2622006"/>
            <a:ext cx="7011124" cy="4235994"/>
            <a:chOff x="1840466" y="2456871"/>
            <a:chExt cx="4028463" cy="2955129"/>
          </a:xfrm>
        </p:grpSpPr>
        <p:cxnSp>
          <p:nvCxnSpPr>
            <p:cNvPr id="32" name="Straight Connector 31"/>
            <p:cNvCxnSpPr/>
            <p:nvPr/>
          </p:nvCxnSpPr>
          <p:spPr>
            <a:xfrm>
              <a:off x="2484458" y="2510634"/>
              <a:ext cx="0" cy="2065747"/>
            </a:xfrm>
            <a:prstGeom prst="line">
              <a:avLst/>
            </a:prstGeom>
            <a:noFill/>
            <a:ln w="28575" cap="flat" cmpd="sng" algn="ctr">
              <a:solidFill>
                <a:srgbClr val="D1282E"/>
              </a:solidFill>
              <a:prstDash val="solid"/>
            </a:ln>
            <a:effectLst/>
          </p:spPr>
        </p:cxnSp>
        <p:cxnSp>
          <p:nvCxnSpPr>
            <p:cNvPr id="33" name="Straight Connector 32"/>
            <p:cNvCxnSpPr/>
            <p:nvPr/>
          </p:nvCxnSpPr>
          <p:spPr>
            <a:xfrm>
              <a:off x="2484458" y="4576381"/>
              <a:ext cx="2714333" cy="0"/>
            </a:xfrm>
            <a:prstGeom prst="line">
              <a:avLst/>
            </a:prstGeom>
            <a:noFill/>
            <a:ln w="28575" cap="flat" cmpd="sng" algn="ctr">
              <a:solidFill>
                <a:srgbClr val="D1282E"/>
              </a:solidFill>
              <a:prstDash val="solid"/>
            </a:ln>
            <a:effectLst/>
          </p:spPr>
        </p:cxnSp>
        <p:sp>
          <p:nvSpPr>
            <p:cNvPr id="34" name="TextBox 33"/>
            <p:cNvSpPr txBox="1">
              <a:spLocks noChangeArrowheads="1"/>
            </p:cNvSpPr>
            <p:nvPr/>
          </p:nvSpPr>
          <p:spPr bwMode="auto">
            <a:xfrm>
              <a:off x="1840466" y="2518695"/>
              <a:ext cx="63956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Price</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35" name="TextBox 34"/>
            <p:cNvSpPr txBox="1">
              <a:spLocks noChangeArrowheads="1"/>
            </p:cNvSpPr>
            <p:nvPr/>
          </p:nvSpPr>
          <p:spPr bwMode="auto">
            <a:xfrm>
              <a:off x="4406798" y="4660981"/>
              <a:ext cx="14621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Quantity</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36" name="TextBox 35"/>
            <p:cNvSpPr txBox="1">
              <a:spLocks noChangeArrowheads="1"/>
            </p:cNvSpPr>
            <p:nvPr/>
          </p:nvSpPr>
          <p:spPr bwMode="auto">
            <a:xfrm>
              <a:off x="4823130" y="3974744"/>
              <a:ext cx="3756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D</a:t>
              </a:r>
              <a:endParaRPr kumimoji="0" lang="en-US" sz="2400" b="0" i="0" u="none" strike="noStrike" kern="0" cap="none" spc="0" normalizeH="0" baseline="0" noProof="0" dirty="0">
                <a:ln>
                  <a:noFill/>
                </a:ln>
                <a:solidFill>
                  <a:srgbClr val="000000"/>
                </a:solidFill>
                <a:effectLst/>
                <a:uLnTx/>
                <a:uFillTx/>
                <a:latin typeface="Arial" charset="0"/>
              </a:endParaRPr>
            </a:p>
          </p:txBody>
        </p:sp>
        <p:cxnSp>
          <p:nvCxnSpPr>
            <p:cNvPr id="37" name="Straight Connector 36"/>
            <p:cNvCxnSpPr/>
            <p:nvPr/>
          </p:nvCxnSpPr>
          <p:spPr>
            <a:xfrm>
              <a:off x="3131519" y="2703092"/>
              <a:ext cx="1795682" cy="1296242"/>
            </a:xfrm>
            <a:prstGeom prst="line">
              <a:avLst/>
            </a:prstGeom>
            <a:noFill/>
            <a:ln w="28575" cap="flat" cmpd="sng" algn="ctr">
              <a:solidFill>
                <a:srgbClr val="FF0000"/>
              </a:solidFill>
              <a:prstDash val="solid"/>
            </a:ln>
            <a:effectLst/>
          </p:spPr>
        </p:cxnSp>
        <p:cxnSp>
          <p:nvCxnSpPr>
            <p:cNvPr id="38" name="Straight Connector 37"/>
            <p:cNvCxnSpPr/>
            <p:nvPr/>
          </p:nvCxnSpPr>
          <p:spPr>
            <a:xfrm>
              <a:off x="2530043" y="3357655"/>
              <a:ext cx="1499317" cy="2016"/>
            </a:xfrm>
            <a:prstGeom prst="line">
              <a:avLst/>
            </a:prstGeom>
            <a:noFill/>
            <a:ln w="9525" cap="flat" cmpd="sng" algn="ctr">
              <a:solidFill>
                <a:srgbClr val="D1282E"/>
              </a:solidFill>
              <a:prstDash val="dash"/>
            </a:ln>
            <a:effectLst/>
          </p:spPr>
        </p:cxnSp>
        <p:cxnSp>
          <p:nvCxnSpPr>
            <p:cNvPr id="39" name="Straight Connector 38"/>
            <p:cNvCxnSpPr/>
            <p:nvPr/>
          </p:nvCxnSpPr>
          <p:spPr>
            <a:xfrm>
              <a:off x="4023828" y="3351213"/>
              <a:ext cx="5532" cy="1225168"/>
            </a:xfrm>
            <a:prstGeom prst="line">
              <a:avLst/>
            </a:prstGeom>
            <a:noFill/>
            <a:ln w="9525" cap="flat" cmpd="sng" algn="ctr">
              <a:solidFill>
                <a:srgbClr val="D1282E"/>
              </a:solidFill>
              <a:prstDash val="dash"/>
            </a:ln>
            <a:effectLst/>
          </p:spPr>
        </p:cxnSp>
        <p:sp>
          <p:nvSpPr>
            <p:cNvPr id="40" name="TextBox 39"/>
            <p:cNvSpPr txBox="1">
              <a:spLocks noChangeArrowheads="1"/>
            </p:cNvSpPr>
            <p:nvPr/>
          </p:nvSpPr>
          <p:spPr bwMode="auto">
            <a:xfrm>
              <a:off x="2234018" y="3236560"/>
              <a:ext cx="250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P</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41" name="TextBox 40"/>
            <p:cNvSpPr txBox="1">
              <a:spLocks noChangeArrowheads="1"/>
            </p:cNvSpPr>
            <p:nvPr/>
          </p:nvSpPr>
          <p:spPr bwMode="auto">
            <a:xfrm>
              <a:off x="3783991" y="4576381"/>
              <a:ext cx="5018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Q</a:t>
              </a:r>
              <a:endParaRPr kumimoji="0" lang="en-US" sz="2400" b="0" i="0" u="none" strike="noStrike" kern="0" cap="none" spc="0" normalizeH="0" baseline="0" noProof="0" dirty="0">
                <a:ln>
                  <a:noFill/>
                </a:ln>
                <a:solidFill>
                  <a:srgbClr val="000000"/>
                </a:solidFill>
                <a:effectLst/>
                <a:uLnTx/>
                <a:uFillTx/>
                <a:latin typeface="Arial" charset="0"/>
              </a:endParaRPr>
            </a:p>
          </p:txBody>
        </p:sp>
        <p:cxnSp>
          <p:nvCxnSpPr>
            <p:cNvPr id="42" name="Straight Connector 41"/>
            <p:cNvCxnSpPr/>
            <p:nvPr/>
          </p:nvCxnSpPr>
          <p:spPr>
            <a:xfrm flipV="1">
              <a:off x="3131519" y="2703092"/>
              <a:ext cx="1806746" cy="1254430"/>
            </a:xfrm>
            <a:prstGeom prst="line">
              <a:avLst/>
            </a:prstGeom>
            <a:noFill/>
            <a:ln w="28575" cap="flat" cmpd="sng" algn="ctr">
              <a:solidFill>
                <a:srgbClr val="FF0000"/>
              </a:solidFill>
              <a:prstDash val="solid"/>
            </a:ln>
            <a:effectLst/>
          </p:spPr>
        </p:cxnSp>
        <p:sp>
          <p:nvSpPr>
            <p:cNvPr id="43" name="TextBox 42"/>
            <p:cNvSpPr txBox="1">
              <a:spLocks noChangeArrowheads="1"/>
            </p:cNvSpPr>
            <p:nvPr/>
          </p:nvSpPr>
          <p:spPr bwMode="auto">
            <a:xfrm>
              <a:off x="4792759" y="2456871"/>
              <a:ext cx="3756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S</a:t>
              </a:r>
              <a:endParaRPr kumimoji="0" lang="en-US" sz="2400" b="0" i="0" u="none" strike="noStrike" kern="0" cap="none" spc="0" normalizeH="0" baseline="0" noProof="0" dirty="0">
                <a:ln>
                  <a:noFill/>
                </a:ln>
                <a:solidFill>
                  <a:srgbClr val="000000"/>
                </a:solidFill>
                <a:effectLst/>
                <a:uLnTx/>
                <a:uFillTx/>
                <a:latin typeface="Arial" charset="0"/>
              </a:endParaRPr>
            </a:p>
          </p:txBody>
        </p:sp>
        <p:cxnSp>
          <p:nvCxnSpPr>
            <p:cNvPr id="50" name="Straight Connector 49"/>
            <p:cNvCxnSpPr/>
            <p:nvPr/>
          </p:nvCxnSpPr>
          <p:spPr>
            <a:xfrm>
              <a:off x="2510065" y="3663959"/>
              <a:ext cx="1989927" cy="0"/>
            </a:xfrm>
            <a:prstGeom prst="line">
              <a:avLst/>
            </a:prstGeom>
            <a:noFill/>
            <a:ln w="9525" cap="flat" cmpd="sng" algn="ctr">
              <a:solidFill>
                <a:srgbClr val="D1282E"/>
              </a:solidFill>
              <a:prstDash val="dash"/>
            </a:ln>
            <a:effectLst/>
          </p:spPr>
        </p:cxnSp>
        <p:sp>
          <p:nvSpPr>
            <p:cNvPr id="51" name="TextBox 50"/>
            <p:cNvSpPr txBox="1">
              <a:spLocks noChangeArrowheads="1"/>
            </p:cNvSpPr>
            <p:nvPr/>
          </p:nvSpPr>
          <p:spPr bwMode="auto">
            <a:xfrm>
              <a:off x="2134405" y="3561311"/>
              <a:ext cx="37566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0070C0"/>
                  </a:solidFill>
                  <a:effectLst/>
                  <a:uLnTx/>
                  <a:uFillTx/>
                  <a:latin typeface="Arial" charset="0"/>
                </a:rPr>
                <a:t>P2</a:t>
              </a:r>
              <a:endParaRPr kumimoji="0" lang="en-US" sz="2400" b="1" i="0" u="none" strike="noStrike" kern="0" cap="none" spc="0" normalizeH="0" baseline="0" noProof="0" dirty="0">
                <a:ln>
                  <a:noFill/>
                </a:ln>
                <a:solidFill>
                  <a:srgbClr val="0070C0"/>
                </a:solidFill>
                <a:effectLst/>
                <a:uLnTx/>
                <a:uFillTx/>
                <a:latin typeface="Arial" charset="0"/>
              </a:endParaRPr>
            </a:p>
          </p:txBody>
        </p:sp>
        <p:cxnSp>
          <p:nvCxnSpPr>
            <p:cNvPr id="52" name="Straight Connector 51"/>
            <p:cNvCxnSpPr/>
            <p:nvPr/>
          </p:nvCxnSpPr>
          <p:spPr>
            <a:xfrm>
              <a:off x="3569420" y="3663959"/>
              <a:ext cx="0" cy="915017"/>
            </a:xfrm>
            <a:prstGeom prst="line">
              <a:avLst/>
            </a:prstGeom>
            <a:noFill/>
            <a:ln w="9525" cap="flat" cmpd="sng" algn="ctr">
              <a:solidFill>
                <a:srgbClr val="D1282E"/>
              </a:solidFill>
              <a:prstDash val="dash"/>
            </a:ln>
            <a:effectLst/>
          </p:spPr>
        </p:cxnSp>
        <p:cxnSp>
          <p:nvCxnSpPr>
            <p:cNvPr id="53" name="Straight Connector 52"/>
            <p:cNvCxnSpPr/>
            <p:nvPr/>
          </p:nvCxnSpPr>
          <p:spPr>
            <a:xfrm flipH="1">
              <a:off x="4498852" y="3663959"/>
              <a:ext cx="1140" cy="912422"/>
            </a:xfrm>
            <a:prstGeom prst="line">
              <a:avLst/>
            </a:prstGeom>
            <a:noFill/>
            <a:ln w="9525" cap="flat" cmpd="sng" algn="ctr">
              <a:solidFill>
                <a:srgbClr val="D1282E"/>
              </a:solidFill>
              <a:prstDash val="dash"/>
            </a:ln>
            <a:effectLst/>
          </p:spPr>
        </p:cxnSp>
        <p:sp>
          <p:nvSpPr>
            <p:cNvPr id="54" name="TextBox 53"/>
            <p:cNvSpPr txBox="1">
              <a:spLocks noChangeArrowheads="1"/>
            </p:cNvSpPr>
            <p:nvPr/>
          </p:nvSpPr>
          <p:spPr bwMode="auto">
            <a:xfrm>
              <a:off x="4249091" y="4578976"/>
              <a:ext cx="50180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0070C0"/>
                  </a:solidFill>
                  <a:effectLst/>
                  <a:uLnTx/>
                  <a:uFillTx/>
                  <a:latin typeface="Arial" charset="0"/>
                </a:rPr>
                <a:t>Q2</a:t>
              </a:r>
              <a:endParaRPr kumimoji="0" lang="en-US" sz="2400" b="1" i="0" u="none" strike="noStrike" kern="0" cap="none" spc="0" normalizeH="0" baseline="0" noProof="0" dirty="0">
                <a:ln>
                  <a:noFill/>
                </a:ln>
                <a:solidFill>
                  <a:srgbClr val="0070C0"/>
                </a:solidFill>
                <a:effectLst/>
                <a:uLnTx/>
                <a:uFillTx/>
                <a:latin typeface="Arial" charset="0"/>
              </a:endParaRPr>
            </a:p>
          </p:txBody>
        </p:sp>
        <p:sp>
          <p:nvSpPr>
            <p:cNvPr id="55" name="TextBox 54"/>
            <p:cNvSpPr txBox="1">
              <a:spLocks noChangeArrowheads="1"/>
            </p:cNvSpPr>
            <p:nvPr/>
          </p:nvSpPr>
          <p:spPr bwMode="auto">
            <a:xfrm>
              <a:off x="3318519" y="4581003"/>
              <a:ext cx="50180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0070C0"/>
                  </a:solidFill>
                  <a:effectLst/>
                  <a:uLnTx/>
                  <a:uFillTx/>
                  <a:latin typeface="Arial" charset="0"/>
                </a:rPr>
                <a:t>Q1</a:t>
              </a:r>
              <a:endParaRPr kumimoji="0" lang="en-US" sz="2400" b="1" i="0" u="none" strike="noStrike" kern="0" cap="none" spc="0" normalizeH="0" baseline="0" noProof="0" dirty="0">
                <a:ln>
                  <a:noFill/>
                </a:ln>
                <a:solidFill>
                  <a:srgbClr val="0070C0"/>
                </a:solidFill>
                <a:effectLst/>
                <a:uLnTx/>
                <a:uFillTx/>
                <a:latin typeface="Arial" charset="0"/>
              </a:endParaRPr>
            </a:p>
          </p:txBody>
        </p:sp>
      </p:grpSp>
      <p:pic>
        <p:nvPicPr>
          <p:cNvPr id="4" name="Picture 3">
            <a:extLst>
              <a:ext uri="{FF2B5EF4-FFF2-40B4-BE49-F238E27FC236}">
                <a16:creationId xmlns:a16="http://schemas.microsoft.com/office/drawing/2014/main" id="{94FA867F-BFF6-EAEB-3B99-DF40ACEDD049}"/>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0358496B-4E22-B6B4-8F69-C18BD3A7B3D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6E1CD9C9-9618-895F-18EF-993BD9D0EB2F}"/>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BAF9A7F-66B3-8BB1-1610-CF19FA968040}"/>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026750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851" y="447188"/>
            <a:ext cx="11010146" cy="970450"/>
          </a:xfrm>
        </p:spPr>
        <p:txBody>
          <a:bodyPr>
            <a:normAutofit fontScale="90000"/>
          </a:bodyPr>
          <a:lstStyle/>
          <a:p>
            <a:r>
              <a:rPr lang="en-GB" dirty="0"/>
              <a:t>Determination of equilibrium price and quantity in a market</a:t>
            </a:r>
          </a:p>
        </p:txBody>
      </p:sp>
      <p:sp>
        <p:nvSpPr>
          <p:cNvPr id="17" name="Rectangle 16"/>
          <p:cNvSpPr/>
          <p:nvPr/>
        </p:nvSpPr>
        <p:spPr>
          <a:xfrm>
            <a:off x="365760" y="2423160"/>
            <a:ext cx="6652260" cy="4046444"/>
          </a:xfrm>
          <a:prstGeom prst="rect">
            <a:avLst/>
          </a:prstGeom>
          <a:ln w="76200">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 name="Rectangle 2"/>
          <p:cNvSpPr/>
          <p:nvPr/>
        </p:nvSpPr>
        <p:spPr>
          <a:xfrm>
            <a:off x="7292340" y="1243067"/>
            <a:ext cx="4526280" cy="5432053"/>
          </a:xfrm>
          <a:prstGeom prst="rect">
            <a:avLst/>
          </a:prstGeom>
          <a:ln w="76200"/>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r>
              <a:rPr lang="en-GB" sz="2600" b="1" dirty="0">
                <a:solidFill>
                  <a:schemeClr val="tx2"/>
                </a:solidFill>
              </a:rPr>
              <a:t>Market forces </a:t>
            </a:r>
            <a:r>
              <a:rPr lang="en-GB" sz="2600" dirty="0">
                <a:solidFill>
                  <a:schemeClr val="tx2"/>
                </a:solidFill>
              </a:rPr>
              <a:t>a</a:t>
            </a:r>
            <a:r>
              <a:rPr lang="en-GB" sz="2600" dirty="0"/>
              <a:t>re always pushing prices towards market equilibrium – the price at which demand equals supply and there are no products left over in the market. Too much supply leads to lower prices, too much demand to higher prices.</a:t>
            </a:r>
            <a:endParaRPr lang="en-GB" sz="2600" dirty="0">
              <a:cs typeface="Calibri"/>
            </a:endParaRPr>
          </a:p>
          <a:p>
            <a:endParaRPr lang="en-GB" sz="2600" dirty="0">
              <a:cs typeface="Calibri"/>
            </a:endParaRPr>
          </a:p>
          <a:p>
            <a:r>
              <a:rPr lang="en-GB" sz="2600" dirty="0"/>
              <a:t>Where demand is equal to supply we have the market equilibrium price</a:t>
            </a:r>
            <a:r>
              <a:rPr lang="en-GB" sz="2200" dirty="0"/>
              <a:t>.</a:t>
            </a:r>
          </a:p>
        </p:txBody>
      </p:sp>
      <p:grpSp>
        <p:nvGrpSpPr>
          <p:cNvPr id="24" name="Group 23"/>
          <p:cNvGrpSpPr/>
          <p:nvPr/>
        </p:nvGrpSpPr>
        <p:grpSpPr>
          <a:xfrm>
            <a:off x="365760" y="2583900"/>
            <a:ext cx="6926580" cy="3885703"/>
            <a:chOff x="1835696" y="2484846"/>
            <a:chExt cx="4054419" cy="2493114"/>
          </a:xfrm>
        </p:grpSpPr>
        <p:cxnSp>
          <p:nvCxnSpPr>
            <p:cNvPr id="25" name="Straight Connector 24"/>
            <p:cNvCxnSpPr/>
            <p:nvPr/>
          </p:nvCxnSpPr>
          <p:spPr>
            <a:xfrm>
              <a:off x="2469417" y="2538609"/>
              <a:ext cx="0" cy="2065747"/>
            </a:xfrm>
            <a:prstGeom prst="line">
              <a:avLst/>
            </a:prstGeom>
            <a:noFill/>
            <a:ln w="28575" cap="flat" cmpd="sng" algn="ctr">
              <a:solidFill>
                <a:srgbClr val="D1282E"/>
              </a:solidFill>
              <a:prstDash val="solid"/>
            </a:ln>
            <a:effectLst/>
          </p:spPr>
        </p:cxnSp>
        <p:cxnSp>
          <p:nvCxnSpPr>
            <p:cNvPr id="26" name="Straight Connector 25"/>
            <p:cNvCxnSpPr/>
            <p:nvPr/>
          </p:nvCxnSpPr>
          <p:spPr>
            <a:xfrm>
              <a:off x="2469417" y="4604356"/>
              <a:ext cx="2714333" cy="0"/>
            </a:xfrm>
            <a:prstGeom prst="line">
              <a:avLst/>
            </a:prstGeom>
            <a:noFill/>
            <a:ln w="28575" cap="flat" cmpd="sng" algn="ctr">
              <a:solidFill>
                <a:srgbClr val="D1282E"/>
              </a:solidFill>
              <a:prstDash val="solid"/>
            </a:ln>
            <a:effectLst/>
          </p:spPr>
        </p:cxnSp>
        <p:sp>
          <p:nvSpPr>
            <p:cNvPr id="27" name="TextBox 26"/>
            <p:cNvSpPr txBox="1">
              <a:spLocks noChangeArrowheads="1"/>
            </p:cNvSpPr>
            <p:nvPr/>
          </p:nvSpPr>
          <p:spPr bwMode="auto">
            <a:xfrm>
              <a:off x="1835696" y="2546670"/>
              <a:ext cx="629293" cy="289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Price</a:t>
              </a:r>
              <a:endParaRPr kumimoji="0" lang="en-US" sz="2000" b="0" i="0" u="none" strike="noStrike" kern="0" cap="none" spc="0" normalizeH="0" baseline="0" noProof="0" dirty="0">
                <a:ln>
                  <a:noFill/>
                </a:ln>
                <a:solidFill>
                  <a:srgbClr val="000000"/>
                </a:solidFill>
                <a:effectLst/>
                <a:uLnTx/>
                <a:uFillTx/>
                <a:latin typeface="Arial" charset="0"/>
              </a:endParaRPr>
            </a:p>
          </p:txBody>
        </p:sp>
        <p:sp>
          <p:nvSpPr>
            <p:cNvPr id="28" name="TextBox 27"/>
            <p:cNvSpPr txBox="1">
              <a:spLocks noChangeArrowheads="1"/>
            </p:cNvSpPr>
            <p:nvPr/>
          </p:nvSpPr>
          <p:spPr bwMode="auto">
            <a:xfrm>
              <a:off x="4427984" y="4688956"/>
              <a:ext cx="1462131" cy="289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Quantity</a:t>
              </a:r>
              <a:endParaRPr kumimoji="0" lang="en-US" sz="2000" b="0" i="0" u="none" strike="noStrike" kern="0" cap="none" spc="0" normalizeH="0" baseline="0" noProof="0" dirty="0">
                <a:ln>
                  <a:noFill/>
                </a:ln>
                <a:solidFill>
                  <a:srgbClr val="000000"/>
                </a:solidFill>
                <a:effectLst/>
                <a:uLnTx/>
                <a:uFillTx/>
                <a:latin typeface="Arial" charset="0"/>
              </a:endParaRPr>
            </a:p>
          </p:txBody>
        </p:sp>
        <p:sp>
          <p:nvSpPr>
            <p:cNvPr id="29" name="TextBox 28"/>
            <p:cNvSpPr txBox="1">
              <a:spLocks noChangeArrowheads="1"/>
            </p:cNvSpPr>
            <p:nvPr/>
          </p:nvSpPr>
          <p:spPr bwMode="auto">
            <a:xfrm>
              <a:off x="4808089" y="4002719"/>
              <a:ext cx="375661" cy="289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D</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30" name="Straight Connector 29"/>
            <p:cNvCxnSpPr/>
            <p:nvPr/>
          </p:nvCxnSpPr>
          <p:spPr>
            <a:xfrm>
              <a:off x="3116478" y="2731067"/>
              <a:ext cx="1795682" cy="1296242"/>
            </a:xfrm>
            <a:prstGeom prst="line">
              <a:avLst/>
            </a:prstGeom>
            <a:noFill/>
            <a:ln w="28575" cap="flat" cmpd="sng" algn="ctr">
              <a:solidFill>
                <a:srgbClr val="FF0000"/>
              </a:solidFill>
              <a:prstDash val="solid"/>
            </a:ln>
            <a:effectLst/>
          </p:spPr>
        </p:cxnSp>
        <p:cxnSp>
          <p:nvCxnSpPr>
            <p:cNvPr id="44" name="Straight Connector 43"/>
            <p:cNvCxnSpPr/>
            <p:nvPr/>
          </p:nvCxnSpPr>
          <p:spPr>
            <a:xfrm>
              <a:off x="2515002" y="3385630"/>
              <a:ext cx="1499317" cy="2016"/>
            </a:xfrm>
            <a:prstGeom prst="line">
              <a:avLst/>
            </a:prstGeom>
            <a:noFill/>
            <a:ln w="9525" cap="flat" cmpd="sng" algn="ctr">
              <a:solidFill>
                <a:srgbClr val="D1282E"/>
              </a:solidFill>
              <a:prstDash val="dash"/>
            </a:ln>
            <a:effectLst/>
          </p:spPr>
        </p:cxnSp>
        <p:cxnSp>
          <p:nvCxnSpPr>
            <p:cNvPr id="45" name="Straight Connector 44"/>
            <p:cNvCxnSpPr/>
            <p:nvPr/>
          </p:nvCxnSpPr>
          <p:spPr>
            <a:xfrm>
              <a:off x="4008787" y="3379188"/>
              <a:ext cx="5532" cy="1225168"/>
            </a:xfrm>
            <a:prstGeom prst="line">
              <a:avLst/>
            </a:prstGeom>
            <a:noFill/>
            <a:ln w="9525" cap="flat" cmpd="sng" algn="ctr">
              <a:solidFill>
                <a:srgbClr val="D1282E"/>
              </a:solidFill>
              <a:prstDash val="dash"/>
            </a:ln>
            <a:effectLst/>
          </p:spPr>
        </p:cxnSp>
        <p:sp>
          <p:nvSpPr>
            <p:cNvPr id="46" name="TextBox 45"/>
            <p:cNvSpPr txBox="1">
              <a:spLocks noChangeArrowheads="1"/>
            </p:cNvSpPr>
            <p:nvPr/>
          </p:nvSpPr>
          <p:spPr bwMode="auto">
            <a:xfrm>
              <a:off x="2218977" y="3264535"/>
              <a:ext cx="250440" cy="289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P</a:t>
              </a:r>
              <a:endParaRPr kumimoji="0" lang="en-US" sz="2000" b="0" i="0" u="none" strike="noStrike" kern="0" cap="none" spc="0" normalizeH="0" baseline="0" noProof="0" dirty="0">
                <a:ln>
                  <a:noFill/>
                </a:ln>
                <a:solidFill>
                  <a:srgbClr val="000000"/>
                </a:solidFill>
                <a:effectLst/>
                <a:uLnTx/>
                <a:uFillTx/>
                <a:latin typeface="Arial" charset="0"/>
              </a:endParaRPr>
            </a:p>
          </p:txBody>
        </p:sp>
        <p:sp>
          <p:nvSpPr>
            <p:cNvPr id="47" name="TextBox 46"/>
            <p:cNvSpPr txBox="1">
              <a:spLocks noChangeArrowheads="1"/>
            </p:cNvSpPr>
            <p:nvPr/>
          </p:nvSpPr>
          <p:spPr bwMode="auto">
            <a:xfrm>
              <a:off x="3768950" y="4604356"/>
              <a:ext cx="501802" cy="289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Q</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48" name="Straight Connector 47"/>
            <p:cNvCxnSpPr/>
            <p:nvPr/>
          </p:nvCxnSpPr>
          <p:spPr>
            <a:xfrm flipV="1">
              <a:off x="3116478" y="2731067"/>
              <a:ext cx="1806746" cy="1254430"/>
            </a:xfrm>
            <a:prstGeom prst="line">
              <a:avLst/>
            </a:prstGeom>
            <a:noFill/>
            <a:ln w="28575" cap="flat" cmpd="sng" algn="ctr">
              <a:solidFill>
                <a:srgbClr val="FF0000"/>
              </a:solidFill>
              <a:prstDash val="solid"/>
            </a:ln>
            <a:effectLst/>
          </p:spPr>
        </p:cxnSp>
        <p:sp>
          <p:nvSpPr>
            <p:cNvPr id="49" name="TextBox 48"/>
            <p:cNvSpPr txBox="1">
              <a:spLocks noChangeArrowheads="1"/>
            </p:cNvSpPr>
            <p:nvPr/>
          </p:nvSpPr>
          <p:spPr bwMode="auto">
            <a:xfrm>
              <a:off x="4777718" y="2484846"/>
              <a:ext cx="375661" cy="289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S</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56" name="Straight Connector 55"/>
            <p:cNvCxnSpPr/>
            <p:nvPr/>
          </p:nvCxnSpPr>
          <p:spPr>
            <a:xfrm>
              <a:off x="2495024" y="3691934"/>
              <a:ext cx="1989927" cy="0"/>
            </a:xfrm>
            <a:prstGeom prst="line">
              <a:avLst/>
            </a:prstGeom>
            <a:noFill/>
            <a:ln w="9525" cap="flat" cmpd="sng" algn="ctr">
              <a:solidFill>
                <a:srgbClr val="D1282E"/>
              </a:solidFill>
              <a:prstDash val="dash"/>
            </a:ln>
            <a:effectLst/>
          </p:spPr>
        </p:cxnSp>
        <p:sp>
          <p:nvSpPr>
            <p:cNvPr id="57" name="TextBox 56"/>
            <p:cNvSpPr txBox="1">
              <a:spLocks noChangeArrowheads="1"/>
            </p:cNvSpPr>
            <p:nvPr/>
          </p:nvSpPr>
          <p:spPr bwMode="auto">
            <a:xfrm>
              <a:off x="2119364" y="3589286"/>
              <a:ext cx="375660" cy="289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P2</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58" name="Straight Connector 57"/>
            <p:cNvCxnSpPr/>
            <p:nvPr/>
          </p:nvCxnSpPr>
          <p:spPr>
            <a:xfrm>
              <a:off x="3554379" y="3068960"/>
              <a:ext cx="0" cy="1537991"/>
            </a:xfrm>
            <a:prstGeom prst="line">
              <a:avLst/>
            </a:prstGeom>
            <a:noFill/>
            <a:ln w="9525" cap="flat" cmpd="sng" algn="ctr">
              <a:solidFill>
                <a:srgbClr val="D1282E"/>
              </a:solidFill>
              <a:prstDash val="dash"/>
            </a:ln>
            <a:effectLst/>
          </p:spPr>
        </p:cxnSp>
        <p:cxnSp>
          <p:nvCxnSpPr>
            <p:cNvPr id="59" name="Straight Connector 58"/>
            <p:cNvCxnSpPr/>
            <p:nvPr/>
          </p:nvCxnSpPr>
          <p:spPr>
            <a:xfrm flipH="1">
              <a:off x="4483811" y="3068960"/>
              <a:ext cx="1140" cy="1535396"/>
            </a:xfrm>
            <a:prstGeom prst="line">
              <a:avLst/>
            </a:prstGeom>
            <a:noFill/>
            <a:ln w="9525" cap="flat" cmpd="sng" algn="ctr">
              <a:solidFill>
                <a:srgbClr val="D1282E"/>
              </a:solidFill>
              <a:prstDash val="dash"/>
            </a:ln>
            <a:effectLst/>
          </p:spPr>
        </p:cxnSp>
        <p:sp>
          <p:nvSpPr>
            <p:cNvPr id="60" name="TextBox 59"/>
            <p:cNvSpPr txBox="1">
              <a:spLocks noChangeArrowheads="1"/>
            </p:cNvSpPr>
            <p:nvPr/>
          </p:nvSpPr>
          <p:spPr bwMode="auto">
            <a:xfrm>
              <a:off x="4234050" y="4606951"/>
              <a:ext cx="501802" cy="289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Q2</a:t>
              </a:r>
              <a:endParaRPr kumimoji="0" lang="en-US" sz="2000" b="0" i="0" u="none" strike="noStrike" kern="0" cap="none" spc="0" normalizeH="0" baseline="0" noProof="0" dirty="0">
                <a:ln>
                  <a:noFill/>
                </a:ln>
                <a:solidFill>
                  <a:srgbClr val="000000"/>
                </a:solidFill>
                <a:effectLst/>
                <a:uLnTx/>
                <a:uFillTx/>
                <a:latin typeface="Arial" charset="0"/>
              </a:endParaRPr>
            </a:p>
          </p:txBody>
        </p:sp>
        <p:sp>
          <p:nvSpPr>
            <p:cNvPr id="61" name="TextBox 60"/>
            <p:cNvSpPr txBox="1">
              <a:spLocks noChangeArrowheads="1"/>
            </p:cNvSpPr>
            <p:nvPr/>
          </p:nvSpPr>
          <p:spPr bwMode="auto">
            <a:xfrm>
              <a:off x="3303478" y="4608978"/>
              <a:ext cx="501802" cy="289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Q1</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62" name="Straight Connector 61"/>
            <p:cNvCxnSpPr/>
            <p:nvPr/>
          </p:nvCxnSpPr>
          <p:spPr>
            <a:xfrm>
              <a:off x="2464989" y="3068960"/>
              <a:ext cx="1989927" cy="0"/>
            </a:xfrm>
            <a:prstGeom prst="line">
              <a:avLst/>
            </a:prstGeom>
            <a:noFill/>
            <a:ln w="9525" cap="flat" cmpd="sng" algn="ctr">
              <a:solidFill>
                <a:srgbClr val="D1282E"/>
              </a:solidFill>
              <a:prstDash val="dash"/>
            </a:ln>
            <a:effectLst/>
          </p:spPr>
        </p:cxnSp>
        <p:sp>
          <p:nvSpPr>
            <p:cNvPr id="63" name="TextBox 62"/>
            <p:cNvSpPr txBox="1">
              <a:spLocks noChangeArrowheads="1"/>
            </p:cNvSpPr>
            <p:nvPr/>
          </p:nvSpPr>
          <p:spPr bwMode="auto">
            <a:xfrm>
              <a:off x="2119364" y="2945849"/>
              <a:ext cx="375660" cy="289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Arial" charset="0"/>
                </a:rPr>
                <a:t>P1</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64" name="Straight Arrow Connector 63"/>
            <p:cNvCxnSpPr/>
            <p:nvPr/>
          </p:nvCxnSpPr>
          <p:spPr>
            <a:xfrm flipH="1">
              <a:off x="4139952" y="3358282"/>
              <a:ext cx="668137" cy="0"/>
            </a:xfrm>
            <a:prstGeom prst="straightConnector1">
              <a:avLst/>
            </a:prstGeom>
            <a:noFill/>
            <a:ln w="9525" cap="flat" cmpd="sng" algn="ctr">
              <a:solidFill>
                <a:srgbClr val="0070C0"/>
              </a:solidFill>
              <a:prstDash val="solid"/>
              <a:tailEnd type="arrow"/>
            </a:ln>
            <a:effectLst/>
          </p:spPr>
        </p:cxnSp>
        <p:sp>
          <p:nvSpPr>
            <p:cNvPr id="65" name="TextBox 64"/>
            <p:cNvSpPr txBox="1"/>
            <p:nvPr/>
          </p:nvSpPr>
          <p:spPr>
            <a:xfrm>
              <a:off x="4821296" y="3192070"/>
              <a:ext cx="974839" cy="51131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effectLst/>
                  <a:uLnTx/>
                  <a:uFillTx/>
                  <a:latin typeface="Calibri"/>
                </a:rPr>
                <a:t>Market equilibrium</a:t>
              </a:r>
            </a:p>
          </p:txBody>
        </p:sp>
        <p:cxnSp>
          <p:nvCxnSpPr>
            <p:cNvPr id="66" name="Straight Arrow Connector 65"/>
            <p:cNvCxnSpPr/>
            <p:nvPr/>
          </p:nvCxnSpPr>
          <p:spPr>
            <a:xfrm>
              <a:off x="3303478" y="2669780"/>
              <a:ext cx="705309" cy="522290"/>
            </a:xfrm>
            <a:prstGeom prst="straightConnector1">
              <a:avLst/>
            </a:prstGeom>
            <a:noFill/>
            <a:ln w="9525" cap="flat" cmpd="sng" algn="ctr">
              <a:solidFill>
                <a:srgbClr val="7A7A7A">
                  <a:tint val="90000"/>
                  <a:satMod val="105000"/>
                </a:srgbClr>
              </a:solidFill>
              <a:prstDash val="solid"/>
              <a:tailEnd type="arrow"/>
            </a:ln>
            <a:effectLst/>
          </p:spPr>
        </p:cxnSp>
        <p:cxnSp>
          <p:nvCxnSpPr>
            <p:cNvPr id="67" name="Straight Arrow Connector 66"/>
            <p:cNvCxnSpPr/>
            <p:nvPr/>
          </p:nvCxnSpPr>
          <p:spPr>
            <a:xfrm flipH="1">
              <a:off x="4139952" y="2669780"/>
              <a:ext cx="681345" cy="522290"/>
            </a:xfrm>
            <a:prstGeom prst="straightConnector1">
              <a:avLst/>
            </a:prstGeom>
            <a:noFill/>
            <a:ln w="9525" cap="flat" cmpd="sng" algn="ctr">
              <a:solidFill>
                <a:srgbClr val="7A7A7A">
                  <a:tint val="90000"/>
                  <a:satMod val="105000"/>
                </a:srgbClr>
              </a:solidFill>
              <a:prstDash val="solid"/>
              <a:tailEnd type="arrow"/>
            </a:ln>
            <a:effectLst/>
          </p:spPr>
        </p:cxnSp>
        <p:cxnSp>
          <p:nvCxnSpPr>
            <p:cNvPr id="68" name="Straight Arrow Connector 67"/>
            <p:cNvCxnSpPr/>
            <p:nvPr/>
          </p:nvCxnSpPr>
          <p:spPr>
            <a:xfrm flipH="1" flipV="1">
              <a:off x="4019852" y="3510756"/>
              <a:ext cx="716000" cy="516553"/>
            </a:xfrm>
            <a:prstGeom prst="straightConnector1">
              <a:avLst/>
            </a:prstGeom>
            <a:noFill/>
            <a:ln w="9525" cap="flat" cmpd="sng" algn="ctr">
              <a:solidFill>
                <a:srgbClr val="7A7A7A">
                  <a:tint val="90000"/>
                  <a:satMod val="105000"/>
                </a:srgbClr>
              </a:solidFill>
              <a:prstDash val="solid"/>
              <a:tailEnd type="arrow"/>
            </a:ln>
            <a:effectLst/>
          </p:spPr>
        </p:cxnSp>
        <p:cxnSp>
          <p:nvCxnSpPr>
            <p:cNvPr id="69" name="Straight Arrow Connector 68"/>
            <p:cNvCxnSpPr/>
            <p:nvPr/>
          </p:nvCxnSpPr>
          <p:spPr>
            <a:xfrm flipV="1">
              <a:off x="3314542" y="3496870"/>
              <a:ext cx="697011" cy="494902"/>
            </a:xfrm>
            <a:prstGeom prst="straightConnector1">
              <a:avLst/>
            </a:prstGeom>
            <a:noFill/>
            <a:ln w="9525" cap="flat" cmpd="sng" algn="ctr">
              <a:solidFill>
                <a:srgbClr val="7A7A7A">
                  <a:tint val="90000"/>
                  <a:satMod val="105000"/>
                </a:srgbClr>
              </a:solidFill>
              <a:prstDash val="solid"/>
              <a:tailEnd type="arrow"/>
            </a:ln>
            <a:effectLst/>
          </p:spPr>
        </p:cxnSp>
      </p:grpSp>
      <p:pic>
        <p:nvPicPr>
          <p:cNvPr id="4" name="Picture 3">
            <a:extLst>
              <a:ext uri="{FF2B5EF4-FFF2-40B4-BE49-F238E27FC236}">
                <a16:creationId xmlns:a16="http://schemas.microsoft.com/office/drawing/2014/main" id="{DC72085A-4294-A6F6-DD73-5998475954A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C90F55E8-F42F-3486-A301-AA42D0142B3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61242F01-46B2-704A-642B-2207EC2691B2}"/>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64F3980-C86C-3016-6FCC-6670B9AE63D0}"/>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456744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179F7551-E956-43CB-8F36-268A5DA443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9">
            <a:extLst>
              <a:ext uri="{FF2B5EF4-FFF2-40B4-BE49-F238E27FC236}">
                <a16:creationId xmlns:a16="http://schemas.microsoft.com/office/drawing/2014/main" id="{80677D43-DB57-4254-BD60-C0C10917DB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155" y="457200"/>
            <a:ext cx="7898845" cy="5909113"/>
          </a:xfrm>
          <a:custGeom>
            <a:avLst/>
            <a:gdLst>
              <a:gd name="connsiteX0" fmla="*/ 3848214 w 7898845"/>
              <a:gd name="connsiteY0" fmla="*/ 0 h 5909113"/>
              <a:gd name="connsiteX1" fmla="*/ 7898845 w 7898845"/>
              <a:gd name="connsiteY1" fmla="*/ 0 h 5909113"/>
              <a:gd name="connsiteX2" fmla="*/ 7898845 w 7898845"/>
              <a:gd name="connsiteY2" fmla="*/ 5907437 h 5909113"/>
              <a:gd name="connsiteX3" fmla="*/ 7778213 w 7898845"/>
              <a:gd name="connsiteY3" fmla="*/ 5907437 h 5909113"/>
              <a:gd name="connsiteX4" fmla="*/ 7778213 w 7898845"/>
              <a:gd name="connsiteY4" fmla="*/ 5909093 h 5909113"/>
              <a:gd name="connsiteX5" fmla="*/ 7485321 w 7898845"/>
              <a:gd name="connsiteY5" fmla="*/ 5909093 h 5909113"/>
              <a:gd name="connsiteX6" fmla="*/ 7485321 w 7898845"/>
              <a:gd name="connsiteY6" fmla="*/ 5909094 h 5909113"/>
              <a:gd name="connsiteX7" fmla="*/ 4228895 w 7898845"/>
              <a:gd name="connsiteY7" fmla="*/ 5909094 h 5909113"/>
              <a:gd name="connsiteX8" fmla="*/ 4228895 w 7898845"/>
              <a:gd name="connsiteY8" fmla="*/ 5909112 h 5909113"/>
              <a:gd name="connsiteX9" fmla="*/ 3936003 w 7898845"/>
              <a:gd name="connsiteY9" fmla="*/ 5909112 h 5909113"/>
              <a:gd name="connsiteX10" fmla="*/ 3936003 w 7898845"/>
              <a:gd name="connsiteY10" fmla="*/ 5909113 h 5909113"/>
              <a:gd name="connsiteX11" fmla="*/ 0 w 7898845"/>
              <a:gd name="connsiteY11" fmla="*/ 5909113 h 5909113"/>
              <a:gd name="connsiteX12" fmla="*/ 2796838 w 7898845"/>
              <a:gd name="connsiteY12" fmla="*/ 1676 h 5909113"/>
              <a:gd name="connsiteX13" fmla="*/ 2916686 w 7898845"/>
              <a:gd name="connsiteY13" fmla="*/ 1676 h 5909113"/>
              <a:gd name="connsiteX14" fmla="*/ 2917470 w 7898845"/>
              <a:gd name="connsiteY14" fmla="*/ 20 h 5909113"/>
              <a:gd name="connsiteX15" fmla="*/ 3210362 w 7898845"/>
              <a:gd name="connsiteY15" fmla="*/ 20 h 5909113"/>
              <a:gd name="connsiteX16" fmla="*/ 3210362 w 7898845"/>
              <a:gd name="connsiteY16" fmla="*/ 19 h 5909113"/>
              <a:gd name="connsiteX17" fmla="*/ 3555322 w 7898845"/>
              <a:gd name="connsiteY17" fmla="*/ 19 h 5909113"/>
              <a:gd name="connsiteX18" fmla="*/ 3555322 w 7898845"/>
              <a:gd name="connsiteY18" fmla="*/ 1 h 5909113"/>
              <a:gd name="connsiteX19" fmla="*/ 3848214 w 7898845"/>
              <a:gd name="connsiteY19" fmla="*/ 1 h 590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898845" h="5909113">
                <a:moveTo>
                  <a:pt x="3848214" y="0"/>
                </a:moveTo>
                <a:lnTo>
                  <a:pt x="7898845" y="0"/>
                </a:lnTo>
                <a:lnTo>
                  <a:pt x="7898845" y="5907437"/>
                </a:lnTo>
                <a:lnTo>
                  <a:pt x="7778213" y="5907437"/>
                </a:lnTo>
                <a:lnTo>
                  <a:pt x="7778213" y="5909093"/>
                </a:lnTo>
                <a:lnTo>
                  <a:pt x="7485321" y="5909093"/>
                </a:lnTo>
                <a:lnTo>
                  <a:pt x="7485321" y="5909094"/>
                </a:lnTo>
                <a:lnTo>
                  <a:pt x="4228895" y="5909094"/>
                </a:lnTo>
                <a:lnTo>
                  <a:pt x="4228895" y="5909112"/>
                </a:lnTo>
                <a:lnTo>
                  <a:pt x="3936003" y="5909112"/>
                </a:lnTo>
                <a:lnTo>
                  <a:pt x="3936003" y="5909113"/>
                </a:lnTo>
                <a:lnTo>
                  <a:pt x="0" y="5909113"/>
                </a:lnTo>
                <a:lnTo>
                  <a:pt x="2796838" y="1676"/>
                </a:lnTo>
                <a:lnTo>
                  <a:pt x="2916686" y="1676"/>
                </a:lnTo>
                <a:lnTo>
                  <a:pt x="2917470" y="20"/>
                </a:lnTo>
                <a:lnTo>
                  <a:pt x="3210362" y="20"/>
                </a:lnTo>
                <a:lnTo>
                  <a:pt x="3210362" y="19"/>
                </a:lnTo>
                <a:lnTo>
                  <a:pt x="3555322" y="19"/>
                </a:lnTo>
                <a:lnTo>
                  <a:pt x="3555322" y="1"/>
                </a:lnTo>
                <a:lnTo>
                  <a:pt x="3848214" y="1"/>
                </a:lnTo>
                <a:close/>
              </a:path>
            </a:pathLst>
          </a:custGeom>
          <a:solidFill>
            <a:srgbClr val="B4B4B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Freeform: Shape 11">
            <a:extLst>
              <a:ext uri="{FF2B5EF4-FFF2-40B4-BE49-F238E27FC236}">
                <a16:creationId xmlns:a16="http://schemas.microsoft.com/office/drawing/2014/main" id="{DF0924E5-8F0D-47CB-B59E-155AFCF8C3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8858"/>
            <a:ext cx="6769978" cy="5907437"/>
          </a:xfrm>
          <a:custGeom>
            <a:avLst/>
            <a:gdLst>
              <a:gd name="connsiteX0" fmla="*/ 0 w 6769978"/>
              <a:gd name="connsiteY0" fmla="*/ 0 h 5905761"/>
              <a:gd name="connsiteX1" fmla="*/ 6769978 w 6769978"/>
              <a:gd name="connsiteY1" fmla="*/ 0 h 5905761"/>
              <a:gd name="connsiteX2" fmla="*/ 3973138 w 6769978"/>
              <a:gd name="connsiteY2" fmla="*/ 5905761 h 5905761"/>
              <a:gd name="connsiteX3" fmla="*/ 0 w 6769978"/>
              <a:gd name="connsiteY3" fmla="*/ 5905761 h 5905761"/>
            </a:gdLst>
            <a:ahLst/>
            <a:cxnLst>
              <a:cxn ang="0">
                <a:pos x="connsiteX0" y="connsiteY0"/>
              </a:cxn>
              <a:cxn ang="0">
                <a:pos x="connsiteX1" y="connsiteY1"/>
              </a:cxn>
              <a:cxn ang="0">
                <a:pos x="connsiteX2" y="connsiteY2"/>
              </a:cxn>
              <a:cxn ang="0">
                <a:pos x="connsiteX3" y="connsiteY3"/>
              </a:cxn>
            </a:cxnLst>
            <a:rect l="l" t="t" r="r" b="b"/>
            <a:pathLst>
              <a:path w="6769978" h="5905761">
                <a:moveTo>
                  <a:pt x="0" y="0"/>
                </a:moveTo>
                <a:lnTo>
                  <a:pt x="6769978" y="0"/>
                </a:lnTo>
                <a:lnTo>
                  <a:pt x="3973138" y="5905761"/>
                </a:lnTo>
                <a:lnTo>
                  <a:pt x="0" y="5905761"/>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lumMod val="95000"/>
                </a:prstClr>
              </a:solidFill>
              <a:effectLst/>
              <a:uLnTx/>
              <a:uFillTx/>
              <a:latin typeface="Calibri" panose="020F0502020204030204"/>
              <a:ea typeface="+mn-ea"/>
              <a:cs typeface="+mn-cs"/>
            </a:endParaRPr>
          </a:p>
        </p:txBody>
      </p:sp>
      <p:sp>
        <p:nvSpPr>
          <p:cNvPr id="2" name="Title 1"/>
          <p:cNvSpPr>
            <a:spLocks noGrp="1"/>
          </p:cNvSpPr>
          <p:nvPr>
            <p:ph type="title"/>
          </p:nvPr>
        </p:nvSpPr>
        <p:spPr>
          <a:xfrm>
            <a:off x="838201" y="1710127"/>
            <a:ext cx="3431650" cy="3666346"/>
          </a:xfrm>
        </p:spPr>
        <p:txBody>
          <a:bodyPr>
            <a:normAutofit/>
          </a:bodyPr>
          <a:lstStyle/>
          <a:p>
            <a:r>
              <a:rPr lang="en-GB">
                <a:solidFill>
                  <a:schemeClr val="bg1"/>
                </a:solidFill>
              </a:rPr>
              <a:t>Test Yourself</a:t>
            </a:r>
          </a:p>
        </p:txBody>
      </p:sp>
      <p:sp>
        <p:nvSpPr>
          <p:cNvPr id="3" name="Content Placeholder 2"/>
          <p:cNvSpPr>
            <a:spLocks noGrp="1"/>
          </p:cNvSpPr>
          <p:nvPr>
            <p:ph idx="1"/>
          </p:nvPr>
        </p:nvSpPr>
        <p:spPr>
          <a:xfrm>
            <a:off x="6435882" y="688043"/>
            <a:ext cx="5760085" cy="6256853"/>
          </a:xfrm>
        </p:spPr>
        <p:txBody>
          <a:bodyPr anchor="ctr">
            <a:normAutofit/>
          </a:bodyPr>
          <a:lstStyle/>
          <a:p>
            <a:pPr marL="0" indent="0">
              <a:buNone/>
            </a:pPr>
            <a:r>
              <a:rPr lang="en-GB" sz="2400" dirty="0"/>
              <a:t>Which of the following statements best defines market equilibrium?</a:t>
            </a:r>
            <a:endParaRPr lang="en-GB" sz="2400" dirty="0">
              <a:cs typeface="Calibri"/>
            </a:endParaRPr>
          </a:p>
          <a:p>
            <a:pPr marL="0" indent="0">
              <a:buNone/>
            </a:pPr>
            <a:endParaRPr lang="en-GB" dirty="0"/>
          </a:p>
          <a:p>
            <a:pPr marL="800100" lvl="1" indent="-342900">
              <a:buFont typeface="+mj-lt"/>
              <a:buAutoNum type="alphaUcPeriod"/>
            </a:pPr>
            <a:r>
              <a:rPr lang="en-GB" dirty="0"/>
              <a:t>Prices are kept low leading to consumer satisfaction</a:t>
            </a:r>
            <a:endParaRPr lang="en-GB" dirty="0">
              <a:cs typeface="Calibri"/>
            </a:endParaRPr>
          </a:p>
          <a:p>
            <a:pPr marL="800100" lvl="1" indent="-342900">
              <a:buFont typeface="+mj-lt"/>
              <a:buAutoNum type="alphaUcPeriod"/>
            </a:pPr>
            <a:r>
              <a:rPr lang="en-GB" dirty="0"/>
              <a:t>Quantity demanded in the market matches supply</a:t>
            </a:r>
            <a:endParaRPr lang="en-GB" dirty="0">
              <a:cs typeface="Calibri"/>
            </a:endParaRPr>
          </a:p>
          <a:p>
            <a:pPr marL="800100" lvl="1" indent="-342900">
              <a:buFont typeface="+mj-lt"/>
              <a:buAutoNum type="alphaUcPeriod"/>
            </a:pPr>
            <a:r>
              <a:rPr lang="en-GB" dirty="0"/>
              <a:t>The market is saturated by cheap supplies</a:t>
            </a:r>
            <a:endParaRPr lang="en-GB" dirty="0">
              <a:cs typeface="Calibri"/>
            </a:endParaRPr>
          </a:p>
          <a:p>
            <a:pPr marL="800100" lvl="1" indent="-342900">
              <a:buFont typeface="+mj-lt"/>
              <a:buAutoNum type="alphaUcPeriod"/>
            </a:pPr>
            <a:r>
              <a:rPr lang="en-GB" dirty="0"/>
              <a:t>More suppliers can enter the market to maximise profits</a:t>
            </a:r>
            <a:endParaRPr lang="en-GB" dirty="0">
              <a:cs typeface="Calibri"/>
            </a:endParaRPr>
          </a:p>
        </p:txBody>
      </p:sp>
      <p:pic>
        <p:nvPicPr>
          <p:cNvPr id="4" name="Picture 3">
            <a:extLst>
              <a:ext uri="{FF2B5EF4-FFF2-40B4-BE49-F238E27FC236}">
                <a16:creationId xmlns:a16="http://schemas.microsoft.com/office/drawing/2014/main" id="{11E20100-2E5F-C39A-1DE1-2DE3898DD45A}"/>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C4B11635-F1CE-A81F-94A5-D1629103595C}"/>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994DC84F-B072-73F3-FA7D-8E55D7105D9F}"/>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78A8D78-9568-B092-FA35-AD3C5318B00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755481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50" y="447188"/>
            <a:ext cx="11031647" cy="970450"/>
          </a:xfrm>
        </p:spPr>
        <p:txBody>
          <a:bodyPr>
            <a:normAutofit fontScale="90000"/>
          </a:bodyPr>
          <a:lstStyle/>
          <a:p>
            <a:r>
              <a:rPr lang="en-GB" dirty="0"/>
              <a:t>Determination of equilibrium price and quantity in a market</a:t>
            </a:r>
          </a:p>
        </p:txBody>
      </p:sp>
      <p:sp>
        <p:nvSpPr>
          <p:cNvPr id="17" name="Rectangle 16"/>
          <p:cNvSpPr/>
          <p:nvPr/>
        </p:nvSpPr>
        <p:spPr>
          <a:xfrm>
            <a:off x="365760" y="2423160"/>
            <a:ext cx="6652260" cy="4046444"/>
          </a:xfrm>
          <a:prstGeom prst="rect">
            <a:avLst/>
          </a:prstGeom>
          <a:ln w="76200">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3" name="Rectangle 2"/>
          <p:cNvSpPr/>
          <p:nvPr/>
        </p:nvSpPr>
        <p:spPr>
          <a:xfrm>
            <a:off x="7292340" y="1027407"/>
            <a:ext cx="4526280" cy="5647713"/>
          </a:xfrm>
          <a:prstGeom prst="rect">
            <a:avLst/>
          </a:prstGeom>
          <a:ln w="76200"/>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lvl="0"/>
            <a:r>
              <a:rPr lang="en-GB" sz="2400" dirty="0"/>
              <a:t>As shown on the diagram opposite price has fallen from P to P1. Which of the following statements is correct?</a:t>
            </a:r>
            <a:endParaRPr lang="en-GB" sz="2400" dirty="0">
              <a:cs typeface="Calibri"/>
            </a:endParaRPr>
          </a:p>
          <a:p>
            <a:pPr lvl="0"/>
            <a:endParaRPr lang="en-GB" sz="2400" dirty="0">
              <a:cs typeface="Calibri"/>
            </a:endParaRPr>
          </a:p>
          <a:p>
            <a:pPr marL="457200" lvl="0" indent="-457200">
              <a:buFont typeface="+mj-lt"/>
              <a:buAutoNum type="alphaUcPeriod"/>
            </a:pPr>
            <a:r>
              <a:rPr lang="en-GB" sz="2400" dirty="0"/>
              <a:t>The market is in equilibrium</a:t>
            </a:r>
            <a:endParaRPr lang="en-GB" sz="2400" dirty="0">
              <a:cs typeface="Calibri"/>
            </a:endParaRPr>
          </a:p>
          <a:p>
            <a:pPr marL="457200" lvl="0" indent="-457200">
              <a:buFont typeface="+mj-lt"/>
              <a:buAutoNum type="alphaUcPeriod"/>
            </a:pPr>
            <a:r>
              <a:rPr lang="en-GB" sz="2400" dirty="0"/>
              <a:t>The market has excess demand of Q1 - Q2</a:t>
            </a:r>
            <a:endParaRPr lang="en-GB" sz="2400" dirty="0">
              <a:cs typeface="Calibri"/>
            </a:endParaRPr>
          </a:p>
          <a:p>
            <a:pPr marL="457200" lvl="0" indent="-457200">
              <a:buFont typeface="+mj-lt"/>
              <a:buAutoNum type="alphaUcPeriod"/>
            </a:pPr>
            <a:r>
              <a:rPr lang="en-GB" sz="2400" dirty="0"/>
              <a:t>The market has excess supply of Q1 – Q2</a:t>
            </a:r>
            <a:endParaRPr lang="en-GB" sz="2400" dirty="0">
              <a:cs typeface="Calibri"/>
            </a:endParaRPr>
          </a:p>
          <a:p>
            <a:pPr marL="457200" lvl="0" indent="-457200">
              <a:buFont typeface="+mj-lt"/>
              <a:buAutoNum type="alphaUcPeriod"/>
            </a:pPr>
            <a:r>
              <a:rPr lang="en-GB" sz="2400" dirty="0"/>
              <a:t>The market has excess supply and demand of Q1 – Q2</a:t>
            </a:r>
            <a:endParaRPr lang="en-GB" sz="2400" dirty="0">
              <a:cs typeface="Calibri"/>
            </a:endParaRPr>
          </a:p>
        </p:txBody>
      </p:sp>
      <p:grpSp>
        <p:nvGrpSpPr>
          <p:cNvPr id="32" name="Group 31"/>
          <p:cNvGrpSpPr/>
          <p:nvPr/>
        </p:nvGrpSpPr>
        <p:grpSpPr>
          <a:xfrm>
            <a:off x="307008" y="2622006"/>
            <a:ext cx="7191072" cy="4578894"/>
            <a:chOff x="1849293" y="2456871"/>
            <a:chExt cx="4268394" cy="3158217"/>
          </a:xfrm>
        </p:grpSpPr>
        <p:cxnSp>
          <p:nvCxnSpPr>
            <p:cNvPr id="33" name="Straight Connector 32"/>
            <p:cNvCxnSpPr/>
            <p:nvPr/>
          </p:nvCxnSpPr>
          <p:spPr>
            <a:xfrm>
              <a:off x="2484458" y="2510634"/>
              <a:ext cx="0" cy="2065747"/>
            </a:xfrm>
            <a:prstGeom prst="line">
              <a:avLst/>
            </a:prstGeom>
            <a:noFill/>
            <a:ln w="28575" cap="flat" cmpd="sng" algn="ctr">
              <a:solidFill>
                <a:srgbClr val="D1282E"/>
              </a:solidFill>
              <a:prstDash val="solid"/>
            </a:ln>
            <a:effectLst/>
          </p:spPr>
        </p:cxnSp>
        <p:cxnSp>
          <p:nvCxnSpPr>
            <p:cNvPr id="34" name="Straight Connector 33"/>
            <p:cNvCxnSpPr/>
            <p:nvPr/>
          </p:nvCxnSpPr>
          <p:spPr>
            <a:xfrm>
              <a:off x="2484458" y="4576381"/>
              <a:ext cx="2714333" cy="0"/>
            </a:xfrm>
            <a:prstGeom prst="line">
              <a:avLst/>
            </a:prstGeom>
            <a:noFill/>
            <a:ln w="28575" cap="flat" cmpd="sng" algn="ctr">
              <a:solidFill>
                <a:srgbClr val="D1282E"/>
              </a:solidFill>
              <a:prstDash val="solid"/>
            </a:ln>
            <a:effectLst/>
          </p:spPr>
        </p:cxnSp>
        <p:sp>
          <p:nvSpPr>
            <p:cNvPr id="35" name="TextBox 34"/>
            <p:cNvSpPr txBox="1">
              <a:spLocks noChangeArrowheads="1"/>
            </p:cNvSpPr>
            <p:nvPr/>
          </p:nvSpPr>
          <p:spPr bwMode="auto">
            <a:xfrm>
              <a:off x="1849293" y="2518180"/>
              <a:ext cx="659890" cy="360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charset="0"/>
                </a:rPr>
                <a:t>Price</a:t>
              </a:r>
              <a:endParaRPr kumimoji="0" lang="en-US" sz="2800" b="0" i="0" u="none" strike="noStrike" kern="0" cap="none" spc="0" normalizeH="0" baseline="0" noProof="0" dirty="0">
                <a:ln>
                  <a:noFill/>
                </a:ln>
                <a:solidFill>
                  <a:srgbClr val="000000"/>
                </a:solidFill>
                <a:effectLst/>
                <a:uLnTx/>
                <a:uFillTx/>
                <a:latin typeface="Arial" charset="0"/>
              </a:endParaRPr>
            </a:p>
          </p:txBody>
        </p:sp>
        <p:sp>
          <p:nvSpPr>
            <p:cNvPr id="36" name="TextBox 35"/>
            <p:cNvSpPr txBox="1">
              <a:spLocks noChangeArrowheads="1"/>
            </p:cNvSpPr>
            <p:nvPr/>
          </p:nvSpPr>
          <p:spPr bwMode="auto">
            <a:xfrm>
              <a:off x="4655556" y="4660981"/>
              <a:ext cx="146213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charset="0"/>
                </a:rPr>
                <a:t>Quantity</a:t>
              </a:r>
              <a:endParaRPr kumimoji="0" lang="en-US" sz="2800" b="0" i="0" u="none" strike="noStrike" kern="0" cap="none" spc="0" normalizeH="0" baseline="0" noProof="0" dirty="0">
                <a:ln>
                  <a:noFill/>
                </a:ln>
                <a:solidFill>
                  <a:srgbClr val="000000"/>
                </a:solidFill>
                <a:effectLst/>
                <a:uLnTx/>
                <a:uFillTx/>
                <a:latin typeface="Arial" charset="0"/>
              </a:endParaRPr>
            </a:p>
          </p:txBody>
        </p:sp>
        <p:sp>
          <p:nvSpPr>
            <p:cNvPr id="37" name="TextBox 36"/>
            <p:cNvSpPr txBox="1">
              <a:spLocks noChangeArrowheads="1"/>
            </p:cNvSpPr>
            <p:nvPr/>
          </p:nvSpPr>
          <p:spPr bwMode="auto">
            <a:xfrm>
              <a:off x="4823131" y="3974744"/>
              <a:ext cx="3756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charset="0"/>
                </a:rPr>
                <a:t>D</a:t>
              </a:r>
              <a:endParaRPr kumimoji="0" lang="en-US" sz="2800" b="0" i="0" u="none" strike="noStrike" kern="0" cap="none" spc="0" normalizeH="0" baseline="0" noProof="0" dirty="0">
                <a:ln>
                  <a:noFill/>
                </a:ln>
                <a:solidFill>
                  <a:srgbClr val="000000"/>
                </a:solidFill>
                <a:effectLst/>
                <a:uLnTx/>
                <a:uFillTx/>
                <a:latin typeface="Arial" charset="0"/>
              </a:endParaRPr>
            </a:p>
          </p:txBody>
        </p:sp>
        <p:cxnSp>
          <p:nvCxnSpPr>
            <p:cNvPr id="38" name="Straight Connector 37"/>
            <p:cNvCxnSpPr/>
            <p:nvPr/>
          </p:nvCxnSpPr>
          <p:spPr>
            <a:xfrm>
              <a:off x="3131519" y="2703092"/>
              <a:ext cx="1795682" cy="1296242"/>
            </a:xfrm>
            <a:prstGeom prst="line">
              <a:avLst/>
            </a:prstGeom>
            <a:noFill/>
            <a:ln w="28575" cap="flat" cmpd="sng" algn="ctr">
              <a:solidFill>
                <a:srgbClr val="FF0000"/>
              </a:solidFill>
              <a:prstDash val="solid"/>
            </a:ln>
            <a:effectLst/>
          </p:spPr>
        </p:cxnSp>
        <p:cxnSp>
          <p:nvCxnSpPr>
            <p:cNvPr id="39" name="Straight Connector 38"/>
            <p:cNvCxnSpPr/>
            <p:nvPr/>
          </p:nvCxnSpPr>
          <p:spPr>
            <a:xfrm>
              <a:off x="2530043" y="3357655"/>
              <a:ext cx="1499317" cy="2016"/>
            </a:xfrm>
            <a:prstGeom prst="line">
              <a:avLst/>
            </a:prstGeom>
            <a:noFill/>
            <a:ln w="9525" cap="flat" cmpd="sng" algn="ctr">
              <a:solidFill>
                <a:srgbClr val="D1282E"/>
              </a:solidFill>
              <a:prstDash val="dash"/>
            </a:ln>
            <a:effectLst/>
          </p:spPr>
        </p:cxnSp>
        <p:cxnSp>
          <p:nvCxnSpPr>
            <p:cNvPr id="40" name="Straight Connector 39"/>
            <p:cNvCxnSpPr/>
            <p:nvPr/>
          </p:nvCxnSpPr>
          <p:spPr>
            <a:xfrm>
              <a:off x="4023828" y="3351213"/>
              <a:ext cx="5532" cy="1225168"/>
            </a:xfrm>
            <a:prstGeom prst="line">
              <a:avLst/>
            </a:prstGeom>
            <a:noFill/>
            <a:ln w="9525" cap="flat" cmpd="sng" algn="ctr">
              <a:solidFill>
                <a:srgbClr val="D1282E"/>
              </a:solidFill>
              <a:prstDash val="dash"/>
            </a:ln>
            <a:effectLst/>
          </p:spPr>
        </p:cxnSp>
        <p:sp>
          <p:nvSpPr>
            <p:cNvPr id="41" name="TextBox 40"/>
            <p:cNvSpPr txBox="1">
              <a:spLocks noChangeArrowheads="1"/>
            </p:cNvSpPr>
            <p:nvPr/>
          </p:nvSpPr>
          <p:spPr bwMode="auto">
            <a:xfrm>
              <a:off x="2234018" y="3236560"/>
              <a:ext cx="2504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charset="0"/>
                </a:rPr>
                <a:t>P</a:t>
              </a:r>
              <a:endParaRPr kumimoji="0" lang="en-US" sz="2800" b="0" i="0" u="none" strike="noStrike" kern="0" cap="none" spc="0" normalizeH="0" baseline="0" noProof="0" dirty="0">
                <a:ln>
                  <a:noFill/>
                </a:ln>
                <a:solidFill>
                  <a:srgbClr val="000000"/>
                </a:solidFill>
                <a:effectLst/>
                <a:uLnTx/>
                <a:uFillTx/>
                <a:latin typeface="Arial" charset="0"/>
              </a:endParaRPr>
            </a:p>
          </p:txBody>
        </p:sp>
        <p:sp>
          <p:nvSpPr>
            <p:cNvPr id="42" name="TextBox 41"/>
            <p:cNvSpPr txBox="1">
              <a:spLocks noChangeArrowheads="1"/>
            </p:cNvSpPr>
            <p:nvPr/>
          </p:nvSpPr>
          <p:spPr bwMode="auto">
            <a:xfrm>
              <a:off x="3783990" y="4576381"/>
              <a:ext cx="5018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charset="0"/>
                </a:rPr>
                <a:t>Q</a:t>
              </a:r>
              <a:endParaRPr kumimoji="0" lang="en-US" sz="2800" b="0" i="0" u="none" strike="noStrike" kern="0" cap="none" spc="0" normalizeH="0" baseline="0" noProof="0" dirty="0">
                <a:ln>
                  <a:noFill/>
                </a:ln>
                <a:solidFill>
                  <a:srgbClr val="000000"/>
                </a:solidFill>
                <a:effectLst/>
                <a:uLnTx/>
                <a:uFillTx/>
                <a:latin typeface="Arial" charset="0"/>
              </a:endParaRPr>
            </a:p>
          </p:txBody>
        </p:sp>
        <p:cxnSp>
          <p:nvCxnSpPr>
            <p:cNvPr id="43" name="Straight Connector 42"/>
            <p:cNvCxnSpPr/>
            <p:nvPr/>
          </p:nvCxnSpPr>
          <p:spPr>
            <a:xfrm flipV="1">
              <a:off x="3131519" y="2703092"/>
              <a:ext cx="1806746" cy="1254430"/>
            </a:xfrm>
            <a:prstGeom prst="line">
              <a:avLst/>
            </a:prstGeom>
            <a:noFill/>
            <a:ln w="28575" cap="flat" cmpd="sng" algn="ctr">
              <a:solidFill>
                <a:srgbClr val="FF0000"/>
              </a:solidFill>
              <a:prstDash val="solid"/>
            </a:ln>
            <a:effectLst/>
          </p:spPr>
        </p:cxnSp>
        <p:sp>
          <p:nvSpPr>
            <p:cNvPr id="50" name="TextBox 49"/>
            <p:cNvSpPr txBox="1">
              <a:spLocks noChangeArrowheads="1"/>
            </p:cNvSpPr>
            <p:nvPr/>
          </p:nvSpPr>
          <p:spPr bwMode="auto">
            <a:xfrm>
              <a:off x="4792759" y="2456871"/>
              <a:ext cx="3756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charset="0"/>
                </a:rPr>
                <a:t>S</a:t>
              </a:r>
              <a:endParaRPr kumimoji="0" lang="en-US" sz="2800" b="0" i="0" u="none" strike="noStrike" kern="0" cap="none" spc="0" normalizeH="0" baseline="0" noProof="0" dirty="0">
                <a:ln>
                  <a:noFill/>
                </a:ln>
                <a:solidFill>
                  <a:srgbClr val="000000"/>
                </a:solidFill>
                <a:effectLst/>
                <a:uLnTx/>
                <a:uFillTx/>
                <a:latin typeface="Arial" charset="0"/>
              </a:endParaRPr>
            </a:p>
          </p:txBody>
        </p:sp>
        <p:cxnSp>
          <p:nvCxnSpPr>
            <p:cNvPr id="51" name="Straight Connector 50"/>
            <p:cNvCxnSpPr/>
            <p:nvPr/>
          </p:nvCxnSpPr>
          <p:spPr>
            <a:xfrm>
              <a:off x="2510065" y="3663959"/>
              <a:ext cx="1989927" cy="0"/>
            </a:xfrm>
            <a:prstGeom prst="line">
              <a:avLst/>
            </a:prstGeom>
            <a:noFill/>
            <a:ln w="9525" cap="flat" cmpd="sng" algn="ctr">
              <a:solidFill>
                <a:srgbClr val="D1282E"/>
              </a:solidFill>
              <a:prstDash val="dash"/>
            </a:ln>
            <a:effectLst/>
          </p:spPr>
        </p:cxnSp>
        <p:sp>
          <p:nvSpPr>
            <p:cNvPr id="52" name="TextBox 51"/>
            <p:cNvSpPr txBox="1">
              <a:spLocks noChangeArrowheads="1"/>
            </p:cNvSpPr>
            <p:nvPr/>
          </p:nvSpPr>
          <p:spPr bwMode="auto">
            <a:xfrm>
              <a:off x="2134405" y="3561311"/>
              <a:ext cx="37566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charset="0"/>
                </a:rPr>
                <a:t>P</a:t>
              </a:r>
              <a:r>
                <a:rPr kumimoji="0" lang="en-GB" sz="2000" b="0" i="0" u="none" strike="noStrike" kern="0" cap="none" spc="0" normalizeH="0" baseline="0" noProof="0" dirty="0">
                  <a:ln>
                    <a:noFill/>
                  </a:ln>
                  <a:solidFill>
                    <a:srgbClr val="000000"/>
                  </a:solidFill>
                  <a:effectLst/>
                  <a:uLnTx/>
                  <a:uFillTx/>
                  <a:latin typeface="Arial" charset="0"/>
                </a:rPr>
                <a:t>1</a:t>
              </a:r>
              <a:endParaRPr kumimoji="0" lang="en-US" sz="2000" b="0" i="0" u="none" strike="noStrike" kern="0" cap="none" spc="0" normalizeH="0" baseline="0" noProof="0" dirty="0">
                <a:ln>
                  <a:noFill/>
                </a:ln>
                <a:solidFill>
                  <a:srgbClr val="000000"/>
                </a:solidFill>
                <a:effectLst/>
                <a:uLnTx/>
                <a:uFillTx/>
                <a:latin typeface="Arial" charset="0"/>
              </a:endParaRPr>
            </a:p>
          </p:txBody>
        </p:sp>
        <p:cxnSp>
          <p:nvCxnSpPr>
            <p:cNvPr id="53" name="Straight Connector 52"/>
            <p:cNvCxnSpPr/>
            <p:nvPr/>
          </p:nvCxnSpPr>
          <p:spPr>
            <a:xfrm>
              <a:off x="3569420" y="3663959"/>
              <a:ext cx="0" cy="915017"/>
            </a:xfrm>
            <a:prstGeom prst="line">
              <a:avLst/>
            </a:prstGeom>
            <a:noFill/>
            <a:ln w="9525" cap="flat" cmpd="sng" algn="ctr">
              <a:solidFill>
                <a:srgbClr val="D1282E"/>
              </a:solidFill>
              <a:prstDash val="dash"/>
            </a:ln>
            <a:effectLst/>
          </p:spPr>
        </p:cxnSp>
        <p:cxnSp>
          <p:nvCxnSpPr>
            <p:cNvPr id="54" name="Straight Connector 53"/>
            <p:cNvCxnSpPr/>
            <p:nvPr/>
          </p:nvCxnSpPr>
          <p:spPr>
            <a:xfrm flipH="1">
              <a:off x="4497712" y="3654396"/>
              <a:ext cx="1140" cy="912422"/>
            </a:xfrm>
            <a:prstGeom prst="line">
              <a:avLst/>
            </a:prstGeom>
            <a:noFill/>
            <a:ln w="9525" cap="flat" cmpd="sng" algn="ctr">
              <a:solidFill>
                <a:srgbClr val="D1282E"/>
              </a:solidFill>
              <a:prstDash val="dash"/>
            </a:ln>
            <a:effectLst/>
          </p:spPr>
        </p:cxnSp>
        <p:sp>
          <p:nvSpPr>
            <p:cNvPr id="55" name="TextBox 54"/>
            <p:cNvSpPr txBox="1">
              <a:spLocks noChangeArrowheads="1"/>
            </p:cNvSpPr>
            <p:nvPr/>
          </p:nvSpPr>
          <p:spPr bwMode="auto">
            <a:xfrm>
              <a:off x="4249091" y="4578976"/>
              <a:ext cx="50180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charset="0"/>
                </a:rPr>
                <a:t>Q</a:t>
              </a:r>
              <a:r>
                <a:rPr kumimoji="0" lang="en-GB" sz="2000" b="0" i="0" u="none" strike="noStrike" kern="0" cap="none" spc="0" normalizeH="0" baseline="0" noProof="0" dirty="0">
                  <a:ln>
                    <a:noFill/>
                  </a:ln>
                  <a:solidFill>
                    <a:srgbClr val="000000"/>
                  </a:solidFill>
                  <a:effectLst/>
                  <a:uLnTx/>
                  <a:uFillTx/>
                  <a:latin typeface="Arial" charset="0"/>
                </a:rPr>
                <a:t>2</a:t>
              </a:r>
              <a:endParaRPr kumimoji="0" lang="en-US" sz="2000" b="0" i="0" u="none" strike="noStrike" kern="0" cap="none" spc="0" normalizeH="0" baseline="0" noProof="0" dirty="0">
                <a:ln>
                  <a:noFill/>
                </a:ln>
                <a:solidFill>
                  <a:srgbClr val="000000"/>
                </a:solidFill>
                <a:effectLst/>
                <a:uLnTx/>
                <a:uFillTx/>
                <a:latin typeface="Arial" charset="0"/>
              </a:endParaRPr>
            </a:p>
          </p:txBody>
        </p:sp>
        <p:sp>
          <p:nvSpPr>
            <p:cNvPr id="70" name="TextBox 69"/>
            <p:cNvSpPr txBox="1">
              <a:spLocks noChangeArrowheads="1"/>
            </p:cNvSpPr>
            <p:nvPr/>
          </p:nvSpPr>
          <p:spPr bwMode="auto">
            <a:xfrm>
              <a:off x="3318519" y="4581003"/>
              <a:ext cx="50180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charset="0"/>
                </a:rPr>
                <a:t>Q</a:t>
              </a:r>
              <a:r>
                <a:rPr kumimoji="0" lang="en-GB" sz="2000" b="0" i="0" u="none" strike="noStrike" kern="0" cap="none" spc="0" normalizeH="0" baseline="0" noProof="0" dirty="0">
                  <a:ln>
                    <a:noFill/>
                  </a:ln>
                  <a:solidFill>
                    <a:srgbClr val="000000"/>
                  </a:solidFill>
                  <a:effectLst/>
                  <a:uLnTx/>
                  <a:uFillTx/>
                  <a:latin typeface="Arial" charset="0"/>
                </a:rPr>
                <a:t>1</a:t>
              </a:r>
              <a:endParaRPr kumimoji="0" lang="en-US" sz="2000" b="0" i="0" u="none" strike="noStrike" kern="0" cap="none" spc="0" normalizeH="0" baseline="0" noProof="0" dirty="0">
                <a:ln>
                  <a:noFill/>
                </a:ln>
                <a:solidFill>
                  <a:srgbClr val="000000"/>
                </a:solidFill>
                <a:effectLst/>
                <a:uLnTx/>
                <a:uFillTx/>
                <a:latin typeface="Arial" charset="0"/>
              </a:endParaRPr>
            </a:p>
          </p:txBody>
        </p:sp>
      </p:grpSp>
      <p:pic>
        <p:nvPicPr>
          <p:cNvPr id="4" name="Picture 3">
            <a:extLst>
              <a:ext uri="{FF2B5EF4-FFF2-40B4-BE49-F238E27FC236}">
                <a16:creationId xmlns:a16="http://schemas.microsoft.com/office/drawing/2014/main" id="{6EE1E6BB-6D7F-D7E0-BDC2-3AD3EE0B727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98B1D0EC-FA8B-655A-1B23-CE9DDCCA7F75}"/>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2BDDEDFC-97E0-F6EF-8662-44C0E2775D47}"/>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22502A9-D0C3-DA4A-6C90-CF50A4695514}"/>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593614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p:cNvSpPr/>
          <p:nvPr/>
        </p:nvSpPr>
        <p:spPr>
          <a:xfrm>
            <a:off x="313906" y="1863969"/>
            <a:ext cx="11208595" cy="482828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 name="Title 1"/>
          <p:cNvSpPr>
            <a:spLocks noGrp="1"/>
          </p:cNvSpPr>
          <p:nvPr>
            <p:ph type="title"/>
          </p:nvPr>
        </p:nvSpPr>
        <p:spPr>
          <a:xfrm>
            <a:off x="756053" y="374073"/>
            <a:ext cx="10756842" cy="1350245"/>
          </a:xfrm>
        </p:spPr>
        <p:txBody>
          <a:bodyPr>
            <a:normAutofit fontScale="90000"/>
          </a:bodyPr>
          <a:lstStyle/>
          <a:p>
            <a:r>
              <a:rPr lang="en-GB" sz="3200" dirty="0"/>
              <a:t>A change in price, shown by the red line, has led to excess supply within the textiles market. Which of the following diagrams shows this?</a:t>
            </a:r>
          </a:p>
        </p:txBody>
      </p:sp>
      <p:sp>
        <p:nvSpPr>
          <p:cNvPr id="4" name="Content Placeholder 2"/>
          <p:cNvSpPr txBox="1">
            <a:spLocks/>
          </p:cNvSpPr>
          <p:nvPr/>
        </p:nvSpPr>
        <p:spPr>
          <a:xfrm>
            <a:off x="2438400" y="2286000"/>
            <a:ext cx="6248400" cy="3840163"/>
          </a:xfrm>
          <a:prstGeom prst="rect">
            <a:avLst/>
          </a:prstGeom>
        </p:spPr>
        <p:txBody>
          <a:bodyPr vert="horz" lIns="91440" tIns="45720" rIns="91440" bIns="45720" rtlCol="0">
            <a:normAutofit/>
          </a:bodyPr>
          <a:lst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800"/>
              </a:spcBef>
              <a:spcAft>
                <a:spcPts val="0"/>
              </a:spcAft>
              <a:buClr>
                <a:srgbClr val="7A7A7A"/>
              </a:buClr>
              <a:buSzPct val="80000"/>
              <a:buFont typeface="Wingdings" pitchFamily="2" charset="2"/>
              <a:buNone/>
              <a:tabLst/>
              <a:defRPr/>
            </a:pPr>
            <a:endParaRPr kumimoji="0" lang="en-GB" sz="2200" b="0" i="0" u="none" strike="noStrike" kern="1200" cap="none" spc="0" normalizeH="0" baseline="0" noProof="0" dirty="0">
              <a:ln>
                <a:noFill/>
              </a:ln>
              <a:solidFill>
                <a:srgbClr val="000000"/>
              </a:solidFill>
              <a:effectLst/>
              <a:uLnTx/>
              <a:uFillTx/>
              <a:latin typeface="Calibri"/>
              <a:ea typeface="+mn-ea"/>
              <a:cs typeface="+mn-cs"/>
            </a:endParaRPr>
          </a:p>
        </p:txBody>
      </p:sp>
      <p:grpSp>
        <p:nvGrpSpPr>
          <p:cNvPr id="46" name="Group 45"/>
          <p:cNvGrpSpPr/>
          <p:nvPr/>
        </p:nvGrpSpPr>
        <p:grpSpPr>
          <a:xfrm>
            <a:off x="2456132" y="2606040"/>
            <a:ext cx="8562388" cy="3762778"/>
            <a:chOff x="1521604" y="3370620"/>
            <a:chExt cx="6290756" cy="2987362"/>
          </a:xfrm>
        </p:grpSpPr>
        <p:cxnSp>
          <p:nvCxnSpPr>
            <p:cNvPr id="5" name="Straight Connector 4"/>
            <p:cNvCxnSpPr/>
            <p:nvPr/>
          </p:nvCxnSpPr>
          <p:spPr>
            <a:xfrm>
              <a:off x="2010474" y="3795954"/>
              <a:ext cx="0" cy="1152128"/>
            </a:xfrm>
            <a:prstGeom prst="line">
              <a:avLst/>
            </a:prstGeom>
            <a:noFill/>
            <a:ln w="9525" cap="flat" cmpd="sng" algn="ctr">
              <a:solidFill>
                <a:srgbClr val="7A7A7A">
                  <a:tint val="90000"/>
                  <a:satMod val="105000"/>
                </a:srgbClr>
              </a:solidFill>
              <a:prstDash val="solid"/>
            </a:ln>
            <a:effectLst/>
          </p:spPr>
        </p:cxnSp>
        <p:cxnSp>
          <p:nvCxnSpPr>
            <p:cNvPr id="6" name="Straight Connector 5"/>
            <p:cNvCxnSpPr/>
            <p:nvPr/>
          </p:nvCxnSpPr>
          <p:spPr>
            <a:xfrm>
              <a:off x="2010474" y="5164106"/>
              <a:ext cx="0" cy="1152128"/>
            </a:xfrm>
            <a:prstGeom prst="line">
              <a:avLst/>
            </a:prstGeom>
            <a:noFill/>
            <a:ln w="9525" cap="flat" cmpd="sng" algn="ctr">
              <a:solidFill>
                <a:srgbClr val="7A7A7A">
                  <a:tint val="90000"/>
                  <a:satMod val="105000"/>
                </a:srgbClr>
              </a:solidFill>
              <a:prstDash val="solid"/>
            </a:ln>
            <a:effectLst/>
          </p:spPr>
        </p:cxnSp>
        <p:cxnSp>
          <p:nvCxnSpPr>
            <p:cNvPr id="7" name="Straight Connector 6"/>
            <p:cNvCxnSpPr/>
            <p:nvPr/>
          </p:nvCxnSpPr>
          <p:spPr>
            <a:xfrm>
              <a:off x="6228184" y="5157192"/>
              <a:ext cx="0" cy="1152128"/>
            </a:xfrm>
            <a:prstGeom prst="line">
              <a:avLst/>
            </a:prstGeom>
            <a:noFill/>
            <a:ln w="9525" cap="flat" cmpd="sng" algn="ctr">
              <a:solidFill>
                <a:srgbClr val="7A7A7A">
                  <a:tint val="90000"/>
                  <a:satMod val="105000"/>
                </a:srgbClr>
              </a:solidFill>
              <a:prstDash val="solid"/>
            </a:ln>
            <a:effectLst/>
          </p:spPr>
        </p:cxnSp>
        <p:cxnSp>
          <p:nvCxnSpPr>
            <p:cNvPr id="8" name="Straight Connector 7"/>
            <p:cNvCxnSpPr/>
            <p:nvPr/>
          </p:nvCxnSpPr>
          <p:spPr>
            <a:xfrm>
              <a:off x="6228184" y="3489158"/>
              <a:ext cx="0" cy="1152128"/>
            </a:xfrm>
            <a:prstGeom prst="line">
              <a:avLst/>
            </a:prstGeom>
            <a:noFill/>
            <a:ln w="9525" cap="flat" cmpd="sng" algn="ctr">
              <a:solidFill>
                <a:srgbClr val="7A7A7A">
                  <a:tint val="90000"/>
                  <a:satMod val="105000"/>
                </a:srgbClr>
              </a:solidFill>
              <a:prstDash val="solid"/>
            </a:ln>
            <a:effectLst/>
          </p:spPr>
        </p:cxnSp>
        <p:cxnSp>
          <p:nvCxnSpPr>
            <p:cNvPr id="9" name="Straight Connector 8"/>
            <p:cNvCxnSpPr/>
            <p:nvPr/>
          </p:nvCxnSpPr>
          <p:spPr>
            <a:xfrm>
              <a:off x="2010474" y="4948082"/>
              <a:ext cx="1296144" cy="0"/>
            </a:xfrm>
            <a:prstGeom prst="line">
              <a:avLst/>
            </a:prstGeom>
            <a:noFill/>
            <a:ln w="9525" cap="flat" cmpd="sng" algn="ctr">
              <a:solidFill>
                <a:srgbClr val="7A7A7A">
                  <a:tint val="90000"/>
                  <a:satMod val="105000"/>
                </a:srgbClr>
              </a:solidFill>
              <a:prstDash val="solid"/>
            </a:ln>
            <a:effectLst/>
          </p:spPr>
        </p:cxnSp>
        <p:cxnSp>
          <p:nvCxnSpPr>
            <p:cNvPr id="10" name="Straight Connector 9"/>
            <p:cNvCxnSpPr/>
            <p:nvPr/>
          </p:nvCxnSpPr>
          <p:spPr>
            <a:xfrm>
              <a:off x="6228184" y="4641286"/>
              <a:ext cx="1296144" cy="0"/>
            </a:xfrm>
            <a:prstGeom prst="line">
              <a:avLst/>
            </a:prstGeom>
            <a:noFill/>
            <a:ln w="9525" cap="flat" cmpd="sng" algn="ctr">
              <a:solidFill>
                <a:srgbClr val="7A7A7A">
                  <a:tint val="90000"/>
                  <a:satMod val="105000"/>
                </a:srgbClr>
              </a:solidFill>
              <a:prstDash val="solid"/>
            </a:ln>
            <a:effectLst/>
          </p:spPr>
        </p:cxnSp>
        <p:cxnSp>
          <p:nvCxnSpPr>
            <p:cNvPr id="11" name="Straight Connector 10"/>
            <p:cNvCxnSpPr/>
            <p:nvPr/>
          </p:nvCxnSpPr>
          <p:spPr>
            <a:xfrm>
              <a:off x="6228184" y="6309320"/>
              <a:ext cx="1296144" cy="0"/>
            </a:xfrm>
            <a:prstGeom prst="line">
              <a:avLst/>
            </a:prstGeom>
            <a:noFill/>
            <a:ln w="9525" cap="flat" cmpd="sng" algn="ctr">
              <a:solidFill>
                <a:srgbClr val="7A7A7A">
                  <a:tint val="90000"/>
                  <a:satMod val="105000"/>
                </a:srgbClr>
              </a:solidFill>
              <a:prstDash val="solid"/>
            </a:ln>
            <a:effectLst/>
          </p:spPr>
        </p:cxnSp>
        <p:cxnSp>
          <p:nvCxnSpPr>
            <p:cNvPr id="12" name="Straight Connector 11"/>
            <p:cNvCxnSpPr/>
            <p:nvPr/>
          </p:nvCxnSpPr>
          <p:spPr>
            <a:xfrm>
              <a:off x="2010474" y="6309320"/>
              <a:ext cx="1296144" cy="0"/>
            </a:xfrm>
            <a:prstGeom prst="line">
              <a:avLst/>
            </a:prstGeom>
            <a:noFill/>
            <a:ln w="9525" cap="flat" cmpd="sng" algn="ctr">
              <a:solidFill>
                <a:srgbClr val="7A7A7A">
                  <a:tint val="90000"/>
                  <a:satMod val="105000"/>
                </a:srgbClr>
              </a:solidFill>
              <a:prstDash val="solid"/>
            </a:ln>
            <a:effectLst/>
          </p:spPr>
        </p:cxnSp>
        <p:cxnSp>
          <p:nvCxnSpPr>
            <p:cNvPr id="13" name="Straight Connector 12"/>
            <p:cNvCxnSpPr/>
            <p:nvPr/>
          </p:nvCxnSpPr>
          <p:spPr>
            <a:xfrm>
              <a:off x="2010474" y="3867962"/>
              <a:ext cx="1080120" cy="936104"/>
            </a:xfrm>
            <a:prstGeom prst="line">
              <a:avLst/>
            </a:prstGeom>
            <a:noFill/>
            <a:ln w="9525" cap="flat" cmpd="sng" algn="ctr">
              <a:solidFill>
                <a:srgbClr val="7A7A7A">
                  <a:tint val="90000"/>
                  <a:satMod val="105000"/>
                </a:srgbClr>
              </a:solidFill>
              <a:prstDash val="solid"/>
            </a:ln>
            <a:effectLst/>
          </p:spPr>
        </p:cxnSp>
        <p:cxnSp>
          <p:nvCxnSpPr>
            <p:cNvPr id="14" name="Straight Connector 13"/>
            <p:cNvCxnSpPr/>
            <p:nvPr/>
          </p:nvCxnSpPr>
          <p:spPr>
            <a:xfrm>
              <a:off x="2046478" y="5272118"/>
              <a:ext cx="1080120" cy="936104"/>
            </a:xfrm>
            <a:prstGeom prst="line">
              <a:avLst/>
            </a:prstGeom>
            <a:noFill/>
            <a:ln w="9525" cap="flat" cmpd="sng" algn="ctr">
              <a:solidFill>
                <a:srgbClr val="7A7A7A">
                  <a:tint val="90000"/>
                  <a:satMod val="105000"/>
                </a:srgbClr>
              </a:solidFill>
              <a:prstDash val="solid"/>
            </a:ln>
            <a:effectLst/>
          </p:spPr>
        </p:cxnSp>
        <p:cxnSp>
          <p:nvCxnSpPr>
            <p:cNvPr id="15" name="Straight Connector 14"/>
            <p:cNvCxnSpPr/>
            <p:nvPr/>
          </p:nvCxnSpPr>
          <p:spPr>
            <a:xfrm>
              <a:off x="6300192" y="3573016"/>
              <a:ext cx="1080120" cy="936104"/>
            </a:xfrm>
            <a:prstGeom prst="line">
              <a:avLst/>
            </a:prstGeom>
            <a:noFill/>
            <a:ln w="9525" cap="flat" cmpd="sng" algn="ctr">
              <a:solidFill>
                <a:srgbClr val="7A7A7A">
                  <a:tint val="90000"/>
                  <a:satMod val="105000"/>
                </a:srgbClr>
              </a:solidFill>
              <a:prstDash val="solid"/>
            </a:ln>
            <a:effectLst/>
          </p:spPr>
        </p:cxnSp>
        <p:cxnSp>
          <p:nvCxnSpPr>
            <p:cNvPr id="16" name="Straight Connector 15"/>
            <p:cNvCxnSpPr/>
            <p:nvPr/>
          </p:nvCxnSpPr>
          <p:spPr>
            <a:xfrm>
              <a:off x="6336196" y="5157192"/>
              <a:ext cx="1080120" cy="936104"/>
            </a:xfrm>
            <a:prstGeom prst="line">
              <a:avLst/>
            </a:prstGeom>
            <a:noFill/>
            <a:ln w="9525" cap="flat" cmpd="sng" algn="ctr">
              <a:solidFill>
                <a:srgbClr val="7A7A7A">
                  <a:tint val="90000"/>
                  <a:satMod val="105000"/>
                </a:srgbClr>
              </a:solidFill>
              <a:prstDash val="solid"/>
            </a:ln>
            <a:effectLst/>
          </p:spPr>
        </p:cxnSp>
        <p:cxnSp>
          <p:nvCxnSpPr>
            <p:cNvPr id="17" name="Straight Connector 16"/>
            <p:cNvCxnSpPr/>
            <p:nvPr/>
          </p:nvCxnSpPr>
          <p:spPr>
            <a:xfrm flipV="1">
              <a:off x="2154490" y="3939970"/>
              <a:ext cx="864096" cy="936104"/>
            </a:xfrm>
            <a:prstGeom prst="line">
              <a:avLst/>
            </a:prstGeom>
            <a:noFill/>
            <a:ln w="9525" cap="flat" cmpd="sng" algn="ctr">
              <a:solidFill>
                <a:srgbClr val="7A7A7A">
                  <a:tint val="90000"/>
                  <a:satMod val="105000"/>
                </a:srgbClr>
              </a:solidFill>
              <a:prstDash val="solid"/>
            </a:ln>
            <a:effectLst/>
          </p:spPr>
        </p:cxnSp>
        <p:cxnSp>
          <p:nvCxnSpPr>
            <p:cNvPr id="18" name="Straight Connector 17"/>
            <p:cNvCxnSpPr/>
            <p:nvPr/>
          </p:nvCxnSpPr>
          <p:spPr>
            <a:xfrm flipV="1">
              <a:off x="2244790" y="5272118"/>
              <a:ext cx="901298" cy="926722"/>
            </a:xfrm>
            <a:prstGeom prst="line">
              <a:avLst/>
            </a:prstGeom>
            <a:noFill/>
            <a:ln w="9525" cap="flat" cmpd="sng" algn="ctr">
              <a:solidFill>
                <a:srgbClr val="7A7A7A">
                  <a:tint val="90000"/>
                  <a:satMod val="105000"/>
                </a:srgbClr>
              </a:solidFill>
              <a:prstDash val="solid"/>
            </a:ln>
            <a:effectLst/>
          </p:spPr>
        </p:cxnSp>
        <p:cxnSp>
          <p:nvCxnSpPr>
            <p:cNvPr id="19" name="Straight Connector 18"/>
            <p:cNvCxnSpPr/>
            <p:nvPr/>
          </p:nvCxnSpPr>
          <p:spPr>
            <a:xfrm flipV="1">
              <a:off x="6336196" y="3675747"/>
              <a:ext cx="936104" cy="905381"/>
            </a:xfrm>
            <a:prstGeom prst="line">
              <a:avLst/>
            </a:prstGeom>
            <a:noFill/>
            <a:ln w="9525" cap="flat" cmpd="sng" algn="ctr">
              <a:solidFill>
                <a:srgbClr val="7A7A7A">
                  <a:tint val="90000"/>
                  <a:satMod val="105000"/>
                </a:srgbClr>
              </a:solidFill>
              <a:prstDash val="solid"/>
            </a:ln>
            <a:effectLst/>
          </p:spPr>
        </p:cxnSp>
        <p:cxnSp>
          <p:nvCxnSpPr>
            <p:cNvPr id="20" name="Straight Connector 19"/>
            <p:cNvCxnSpPr/>
            <p:nvPr/>
          </p:nvCxnSpPr>
          <p:spPr>
            <a:xfrm flipV="1">
              <a:off x="6480212" y="5157192"/>
              <a:ext cx="936104" cy="972108"/>
            </a:xfrm>
            <a:prstGeom prst="line">
              <a:avLst/>
            </a:prstGeom>
            <a:noFill/>
            <a:ln w="9525" cap="flat" cmpd="sng" algn="ctr">
              <a:solidFill>
                <a:srgbClr val="7A7A7A">
                  <a:tint val="90000"/>
                  <a:satMod val="105000"/>
                </a:srgbClr>
              </a:solidFill>
              <a:prstDash val="solid"/>
            </a:ln>
            <a:effectLst/>
          </p:spPr>
        </p:cxnSp>
        <p:cxnSp>
          <p:nvCxnSpPr>
            <p:cNvPr id="21" name="Straight Connector 20"/>
            <p:cNvCxnSpPr/>
            <p:nvPr/>
          </p:nvCxnSpPr>
          <p:spPr>
            <a:xfrm>
              <a:off x="2046478" y="4402560"/>
              <a:ext cx="576064" cy="0"/>
            </a:xfrm>
            <a:prstGeom prst="line">
              <a:avLst/>
            </a:prstGeom>
            <a:noFill/>
            <a:ln w="9525" cap="flat" cmpd="sng" algn="ctr">
              <a:solidFill>
                <a:srgbClr val="7A7A7A">
                  <a:tint val="90000"/>
                  <a:satMod val="105000"/>
                </a:srgbClr>
              </a:solidFill>
              <a:prstDash val="dash"/>
            </a:ln>
            <a:effectLst/>
          </p:spPr>
        </p:cxnSp>
        <p:cxnSp>
          <p:nvCxnSpPr>
            <p:cNvPr id="22" name="Straight Connector 21"/>
            <p:cNvCxnSpPr/>
            <p:nvPr/>
          </p:nvCxnSpPr>
          <p:spPr>
            <a:xfrm>
              <a:off x="6228184" y="4075802"/>
              <a:ext cx="576064" cy="0"/>
            </a:xfrm>
            <a:prstGeom prst="line">
              <a:avLst/>
            </a:prstGeom>
            <a:noFill/>
            <a:ln w="9525" cap="flat" cmpd="sng" algn="ctr">
              <a:solidFill>
                <a:srgbClr val="7A7A7A">
                  <a:tint val="90000"/>
                  <a:satMod val="105000"/>
                </a:srgbClr>
              </a:solidFill>
              <a:prstDash val="dash"/>
            </a:ln>
            <a:effectLst/>
          </p:spPr>
        </p:cxnSp>
        <p:cxnSp>
          <p:nvCxnSpPr>
            <p:cNvPr id="23" name="Straight Connector 22"/>
            <p:cNvCxnSpPr/>
            <p:nvPr/>
          </p:nvCxnSpPr>
          <p:spPr>
            <a:xfrm>
              <a:off x="6228184" y="5661248"/>
              <a:ext cx="684076" cy="0"/>
            </a:xfrm>
            <a:prstGeom prst="line">
              <a:avLst/>
            </a:prstGeom>
            <a:noFill/>
            <a:ln w="9525" cap="flat" cmpd="sng" algn="ctr">
              <a:solidFill>
                <a:srgbClr val="7A7A7A">
                  <a:tint val="90000"/>
                  <a:satMod val="105000"/>
                </a:srgbClr>
              </a:solidFill>
              <a:prstDash val="dash"/>
            </a:ln>
            <a:effectLst/>
          </p:spPr>
        </p:cxnSp>
        <p:cxnSp>
          <p:nvCxnSpPr>
            <p:cNvPr id="24" name="Straight Connector 23"/>
            <p:cNvCxnSpPr/>
            <p:nvPr/>
          </p:nvCxnSpPr>
          <p:spPr>
            <a:xfrm>
              <a:off x="2046478" y="5812178"/>
              <a:ext cx="576064" cy="0"/>
            </a:xfrm>
            <a:prstGeom prst="line">
              <a:avLst/>
            </a:prstGeom>
            <a:noFill/>
            <a:ln w="9525" cap="flat" cmpd="sng" algn="ctr">
              <a:solidFill>
                <a:srgbClr val="7A7A7A">
                  <a:tint val="90000"/>
                  <a:satMod val="105000"/>
                </a:srgbClr>
              </a:solidFill>
              <a:prstDash val="dash"/>
            </a:ln>
            <a:effectLst/>
          </p:spPr>
        </p:cxnSp>
        <p:cxnSp>
          <p:nvCxnSpPr>
            <p:cNvPr id="25" name="Straight Connector 24"/>
            <p:cNvCxnSpPr/>
            <p:nvPr/>
          </p:nvCxnSpPr>
          <p:spPr>
            <a:xfrm>
              <a:off x="2622542" y="4372018"/>
              <a:ext cx="0" cy="576064"/>
            </a:xfrm>
            <a:prstGeom prst="line">
              <a:avLst/>
            </a:prstGeom>
            <a:noFill/>
            <a:ln w="9525" cap="flat" cmpd="sng" algn="ctr">
              <a:solidFill>
                <a:srgbClr val="7A7A7A">
                  <a:tint val="90000"/>
                  <a:satMod val="105000"/>
                </a:srgbClr>
              </a:solidFill>
              <a:prstDash val="dash"/>
            </a:ln>
            <a:effectLst/>
          </p:spPr>
        </p:cxnSp>
        <p:cxnSp>
          <p:nvCxnSpPr>
            <p:cNvPr id="26" name="Straight Connector 25"/>
            <p:cNvCxnSpPr/>
            <p:nvPr/>
          </p:nvCxnSpPr>
          <p:spPr>
            <a:xfrm>
              <a:off x="6919809" y="5693795"/>
              <a:ext cx="0" cy="576064"/>
            </a:xfrm>
            <a:prstGeom prst="line">
              <a:avLst/>
            </a:prstGeom>
            <a:noFill/>
            <a:ln w="9525" cap="flat" cmpd="sng" algn="ctr">
              <a:solidFill>
                <a:srgbClr val="7A7A7A">
                  <a:tint val="90000"/>
                  <a:satMod val="105000"/>
                </a:srgbClr>
              </a:solidFill>
              <a:prstDash val="dash"/>
            </a:ln>
            <a:effectLst/>
          </p:spPr>
        </p:cxnSp>
        <p:cxnSp>
          <p:nvCxnSpPr>
            <p:cNvPr id="27" name="Straight Connector 26"/>
            <p:cNvCxnSpPr/>
            <p:nvPr/>
          </p:nvCxnSpPr>
          <p:spPr>
            <a:xfrm>
              <a:off x="6876256" y="4077072"/>
              <a:ext cx="0" cy="576064"/>
            </a:xfrm>
            <a:prstGeom prst="line">
              <a:avLst/>
            </a:prstGeom>
            <a:noFill/>
            <a:ln w="9525" cap="flat" cmpd="sng" algn="ctr">
              <a:solidFill>
                <a:srgbClr val="7A7A7A">
                  <a:tint val="90000"/>
                  <a:satMod val="105000"/>
                </a:srgbClr>
              </a:solidFill>
              <a:prstDash val="dash"/>
            </a:ln>
            <a:effectLst/>
          </p:spPr>
        </p:cxnSp>
        <p:cxnSp>
          <p:nvCxnSpPr>
            <p:cNvPr id="28" name="Straight Connector 27"/>
            <p:cNvCxnSpPr/>
            <p:nvPr/>
          </p:nvCxnSpPr>
          <p:spPr>
            <a:xfrm>
              <a:off x="2658546" y="5812178"/>
              <a:ext cx="0" cy="497142"/>
            </a:xfrm>
            <a:prstGeom prst="line">
              <a:avLst/>
            </a:prstGeom>
            <a:noFill/>
            <a:ln w="9525" cap="flat" cmpd="sng" algn="ctr">
              <a:solidFill>
                <a:srgbClr val="7A7A7A">
                  <a:tint val="90000"/>
                  <a:satMod val="105000"/>
                </a:srgbClr>
              </a:solidFill>
              <a:prstDash val="dash"/>
            </a:ln>
            <a:effectLst/>
          </p:spPr>
        </p:cxnSp>
        <p:sp>
          <p:nvSpPr>
            <p:cNvPr id="29" name="TextBox 28"/>
            <p:cNvSpPr txBox="1"/>
            <p:nvPr/>
          </p:nvSpPr>
          <p:spPr>
            <a:xfrm>
              <a:off x="1521604" y="3729461"/>
              <a:ext cx="360040" cy="366527"/>
            </a:xfrm>
            <a:prstGeom prst="rect">
              <a:avLst/>
            </a:prstGeom>
            <a:noFill/>
          </p:spPr>
          <p:txBody>
            <a:bodyPr wrap="square" rtlCol="0">
              <a:spAutoFit/>
            </a:bodyPr>
            <a:lstStyle/>
            <a:p>
              <a:pPr defTabSz="914400"/>
              <a:r>
                <a:rPr lang="en-GB" sz="2400" dirty="0">
                  <a:solidFill>
                    <a:srgbClr val="000000"/>
                  </a:solidFill>
                  <a:latin typeface="Calibri"/>
                </a:rPr>
                <a:t>a)</a:t>
              </a:r>
            </a:p>
          </p:txBody>
        </p:sp>
        <p:sp>
          <p:nvSpPr>
            <p:cNvPr id="30" name="TextBox 29"/>
            <p:cNvSpPr txBox="1"/>
            <p:nvPr/>
          </p:nvSpPr>
          <p:spPr>
            <a:xfrm>
              <a:off x="5564022" y="5018692"/>
              <a:ext cx="360040" cy="366527"/>
            </a:xfrm>
            <a:prstGeom prst="rect">
              <a:avLst/>
            </a:prstGeom>
            <a:noFill/>
          </p:spPr>
          <p:txBody>
            <a:bodyPr wrap="square" rtlCol="0">
              <a:spAutoFit/>
            </a:bodyPr>
            <a:lstStyle/>
            <a:p>
              <a:pPr defTabSz="914400"/>
              <a:r>
                <a:rPr lang="en-GB" sz="2400" dirty="0">
                  <a:solidFill>
                    <a:srgbClr val="000000"/>
                  </a:solidFill>
                  <a:latin typeface="Calibri"/>
                </a:rPr>
                <a:t>d)</a:t>
              </a:r>
            </a:p>
          </p:txBody>
        </p:sp>
        <p:sp>
          <p:nvSpPr>
            <p:cNvPr id="31" name="TextBox 30"/>
            <p:cNvSpPr txBox="1"/>
            <p:nvPr/>
          </p:nvSpPr>
          <p:spPr>
            <a:xfrm>
              <a:off x="1526031" y="5105419"/>
              <a:ext cx="360040" cy="366527"/>
            </a:xfrm>
            <a:prstGeom prst="rect">
              <a:avLst/>
            </a:prstGeom>
            <a:noFill/>
          </p:spPr>
          <p:txBody>
            <a:bodyPr wrap="square" rtlCol="0">
              <a:spAutoFit/>
            </a:bodyPr>
            <a:lstStyle/>
            <a:p>
              <a:pPr defTabSz="914400"/>
              <a:r>
                <a:rPr lang="en-GB" sz="2400" dirty="0">
                  <a:solidFill>
                    <a:srgbClr val="000000"/>
                  </a:solidFill>
                  <a:latin typeface="Calibri"/>
                </a:rPr>
                <a:t>c)</a:t>
              </a:r>
            </a:p>
          </p:txBody>
        </p:sp>
        <p:sp>
          <p:nvSpPr>
            <p:cNvPr id="32" name="TextBox 31"/>
            <p:cNvSpPr txBox="1"/>
            <p:nvPr/>
          </p:nvSpPr>
          <p:spPr>
            <a:xfrm>
              <a:off x="5562600" y="3412247"/>
              <a:ext cx="343996" cy="366527"/>
            </a:xfrm>
            <a:prstGeom prst="rect">
              <a:avLst/>
            </a:prstGeom>
            <a:noFill/>
          </p:spPr>
          <p:txBody>
            <a:bodyPr wrap="square" rtlCol="0">
              <a:spAutoFit/>
            </a:bodyPr>
            <a:lstStyle/>
            <a:p>
              <a:pPr defTabSz="914400"/>
              <a:r>
                <a:rPr lang="en-GB" sz="2400" dirty="0">
                  <a:solidFill>
                    <a:srgbClr val="000000"/>
                  </a:solidFill>
                  <a:latin typeface="Calibri"/>
                </a:rPr>
                <a:t>b)</a:t>
              </a:r>
            </a:p>
          </p:txBody>
        </p:sp>
        <p:cxnSp>
          <p:nvCxnSpPr>
            <p:cNvPr id="33" name="Straight Connector 32"/>
            <p:cNvCxnSpPr/>
            <p:nvPr/>
          </p:nvCxnSpPr>
          <p:spPr>
            <a:xfrm>
              <a:off x="6250879" y="5455508"/>
              <a:ext cx="864096" cy="0"/>
            </a:xfrm>
            <a:prstGeom prst="line">
              <a:avLst/>
            </a:prstGeom>
            <a:noFill/>
            <a:ln w="9525" cap="flat" cmpd="sng" algn="ctr">
              <a:solidFill>
                <a:srgbClr val="FF0000"/>
              </a:solidFill>
              <a:prstDash val="dash"/>
            </a:ln>
            <a:effectLst/>
          </p:spPr>
        </p:cxnSp>
        <p:cxnSp>
          <p:nvCxnSpPr>
            <p:cNvPr id="34" name="Straight Connector 33"/>
            <p:cNvCxnSpPr/>
            <p:nvPr/>
          </p:nvCxnSpPr>
          <p:spPr>
            <a:xfrm>
              <a:off x="2028476" y="6091300"/>
              <a:ext cx="990110" cy="0"/>
            </a:xfrm>
            <a:prstGeom prst="line">
              <a:avLst/>
            </a:prstGeom>
            <a:noFill/>
            <a:ln w="9525" cap="flat" cmpd="sng" algn="ctr">
              <a:solidFill>
                <a:srgbClr val="FF0000"/>
              </a:solidFill>
              <a:prstDash val="dash"/>
            </a:ln>
            <a:effectLst/>
          </p:spPr>
        </p:cxnSp>
        <p:cxnSp>
          <p:nvCxnSpPr>
            <p:cNvPr id="35" name="Straight Connector 34"/>
            <p:cNvCxnSpPr/>
            <p:nvPr/>
          </p:nvCxnSpPr>
          <p:spPr>
            <a:xfrm>
              <a:off x="2028476" y="4124201"/>
              <a:ext cx="774086" cy="0"/>
            </a:xfrm>
            <a:prstGeom prst="line">
              <a:avLst/>
            </a:prstGeom>
            <a:noFill/>
            <a:ln w="9525" cap="flat" cmpd="sng" algn="ctr">
              <a:solidFill>
                <a:srgbClr val="FF0000"/>
              </a:solidFill>
              <a:prstDash val="dash"/>
            </a:ln>
            <a:effectLst/>
          </p:spPr>
        </p:cxnSp>
        <p:cxnSp>
          <p:nvCxnSpPr>
            <p:cNvPr id="36" name="Straight Connector 35"/>
            <p:cNvCxnSpPr/>
            <p:nvPr/>
          </p:nvCxnSpPr>
          <p:spPr>
            <a:xfrm>
              <a:off x="6228184" y="4308249"/>
              <a:ext cx="936104" cy="0"/>
            </a:xfrm>
            <a:prstGeom prst="line">
              <a:avLst/>
            </a:prstGeom>
            <a:noFill/>
            <a:ln w="9525" cap="flat" cmpd="sng" algn="ctr">
              <a:solidFill>
                <a:srgbClr val="FF0000"/>
              </a:solidFill>
              <a:prstDash val="dash"/>
            </a:ln>
            <a:effectLst/>
          </p:spPr>
        </p:cxnSp>
        <p:sp>
          <p:nvSpPr>
            <p:cNvPr id="37" name="TextBox 36"/>
            <p:cNvSpPr txBox="1"/>
            <p:nvPr/>
          </p:nvSpPr>
          <p:spPr>
            <a:xfrm>
              <a:off x="3167974" y="4671083"/>
              <a:ext cx="360040" cy="366527"/>
            </a:xfrm>
            <a:prstGeom prst="rect">
              <a:avLst/>
            </a:prstGeom>
            <a:noFill/>
          </p:spPr>
          <p:txBody>
            <a:bodyPr wrap="square" rtlCol="0">
              <a:spAutoFit/>
            </a:bodyPr>
            <a:lstStyle/>
            <a:p>
              <a:pPr defTabSz="914400"/>
              <a:r>
                <a:rPr lang="en-GB" sz="2400" dirty="0">
                  <a:solidFill>
                    <a:srgbClr val="000000"/>
                  </a:solidFill>
                  <a:latin typeface="Calibri"/>
                </a:rPr>
                <a:t>S</a:t>
              </a:r>
            </a:p>
          </p:txBody>
        </p:sp>
        <p:sp>
          <p:nvSpPr>
            <p:cNvPr id="38" name="TextBox 37"/>
            <p:cNvSpPr txBox="1"/>
            <p:nvPr/>
          </p:nvSpPr>
          <p:spPr>
            <a:xfrm>
              <a:off x="3097496" y="5991455"/>
              <a:ext cx="360040" cy="366527"/>
            </a:xfrm>
            <a:prstGeom prst="rect">
              <a:avLst/>
            </a:prstGeom>
            <a:noFill/>
          </p:spPr>
          <p:txBody>
            <a:bodyPr wrap="square" rtlCol="0">
              <a:spAutoFit/>
            </a:bodyPr>
            <a:lstStyle/>
            <a:p>
              <a:pPr defTabSz="914400"/>
              <a:r>
                <a:rPr lang="en-GB" sz="2400" dirty="0">
                  <a:solidFill>
                    <a:srgbClr val="000000"/>
                  </a:solidFill>
                  <a:latin typeface="Calibri"/>
                </a:rPr>
                <a:t>S</a:t>
              </a:r>
            </a:p>
          </p:txBody>
        </p:sp>
        <p:sp>
          <p:nvSpPr>
            <p:cNvPr id="39" name="TextBox 38"/>
            <p:cNvSpPr txBox="1"/>
            <p:nvPr/>
          </p:nvSpPr>
          <p:spPr>
            <a:xfrm>
              <a:off x="7184518" y="3370620"/>
              <a:ext cx="288032" cy="366527"/>
            </a:xfrm>
            <a:prstGeom prst="rect">
              <a:avLst/>
            </a:prstGeom>
            <a:noFill/>
          </p:spPr>
          <p:txBody>
            <a:bodyPr wrap="square" rtlCol="0">
              <a:spAutoFit/>
            </a:bodyPr>
            <a:lstStyle/>
            <a:p>
              <a:pPr defTabSz="914400"/>
              <a:r>
                <a:rPr lang="en-GB" sz="2400" dirty="0">
                  <a:solidFill>
                    <a:srgbClr val="000000"/>
                  </a:solidFill>
                  <a:latin typeface="Calibri"/>
                </a:rPr>
                <a:t>S</a:t>
              </a:r>
            </a:p>
          </p:txBody>
        </p:sp>
        <p:sp>
          <p:nvSpPr>
            <p:cNvPr id="40" name="TextBox 39"/>
            <p:cNvSpPr txBox="1"/>
            <p:nvPr/>
          </p:nvSpPr>
          <p:spPr>
            <a:xfrm>
              <a:off x="7416316" y="4908993"/>
              <a:ext cx="360040" cy="366527"/>
            </a:xfrm>
            <a:prstGeom prst="rect">
              <a:avLst/>
            </a:prstGeom>
            <a:noFill/>
          </p:spPr>
          <p:txBody>
            <a:bodyPr wrap="square" rtlCol="0">
              <a:spAutoFit/>
            </a:bodyPr>
            <a:lstStyle/>
            <a:p>
              <a:pPr defTabSz="914400"/>
              <a:r>
                <a:rPr lang="en-GB" sz="2400" dirty="0">
                  <a:solidFill>
                    <a:srgbClr val="000000"/>
                  </a:solidFill>
                  <a:latin typeface="Calibri"/>
                </a:rPr>
                <a:t>S</a:t>
              </a:r>
            </a:p>
          </p:txBody>
        </p:sp>
        <p:sp>
          <p:nvSpPr>
            <p:cNvPr id="41" name="TextBox 40"/>
            <p:cNvSpPr txBox="1"/>
            <p:nvPr/>
          </p:nvSpPr>
          <p:spPr>
            <a:xfrm>
              <a:off x="2966068" y="3729462"/>
              <a:ext cx="360040" cy="366527"/>
            </a:xfrm>
            <a:prstGeom prst="rect">
              <a:avLst/>
            </a:prstGeom>
            <a:noFill/>
          </p:spPr>
          <p:txBody>
            <a:bodyPr wrap="square" rtlCol="0">
              <a:spAutoFit/>
            </a:bodyPr>
            <a:lstStyle/>
            <a:p>
              <a:pPr defTabSz="914400"/>
              <a:r>
                <a:rPr lang="en-GB" sz="2400" dirty="0">
                  <a:solidFill>
                    <a:srgbClr val="000000"/>
                  </a:solidFill>
                  <a:latin typeface="Calibri"/>
                </a:rPr>
                <a:t>D</a:t>
              </a:r>
            </a:p>
          </p:txBody>
        </p:sp>
        <p:sp>
          <p:nvSpPr>
            <p:cNvPr id="42" name="TextBox 41"/>
            <p:cNvSpPr txBox="1"/>
            <p:nvPr/>
          </p:nvSpPr>
          <p:spPr>
            <a:xfrm>
              <a:off x="3079742" y="5142292"/>
              <a:ext cx="360040" cy="366527"/>
            </a:xfrm>
            <a:prstGeom prst="rect">
              <a:avLst/>
            </a:prstGeom>
            <a:noFill/>
          </p:spPr>
          <p:txBody>
            <a:bodyPr wrap="square" rtlCol="0">
              <a:spAutoFit/>
            </a:bodyPr>
            <a:lstStyle/>
            <a:p>
              <a:pPr defTabSz="914400"/>
              <a:r>
                <a:rPr lang="en-GB" sz="2400" dirty="0">
                  <a:solidFill>
                    <a:srgbClr val="000000"/>
                  </a:solidFill>
                  <a:latin typeface="Calibri"/>
                </a:rPr>
                <a:t>D</a:t>
              </a:r>
            </a:p>
          </p:txBody>
        </p:sp>
        <p:sp>
          <p:nvSpPr>
            <p:cNvPr id="43" name="TextBox 42"/>
            <p:cNvSpPr txBox="1"/>
            <p:nvPr/>
          </p:nvSpPr>
          <p:spPr>
            <a:xfrm>
              <a:off x="7421258" y="4355660"/>
              <a:ext cx="360040" cy="366527"/>
            </a:xfrm>
            <a:prstGeom prst="rect">
              <a:avLst/>
            </a:prstGeom>
            <a:noFill/>
          </p:spPr>
          <p:txBody>
            <a:bodyPr wrap="square" rtlCol="0">
              <a:spAutoFit/>
            </a:bodyPr>
            <a:lstStyle/>
            <a:p>
              <a:pPr defTabSz="914400"/>
              <a:r>
                <a:rPr lang="en-GB" sz="2400" dirty="0">
                  <a:solidFill>
                    <a:srgbClr val="000000"/>
                  </a:solidFill>
                  <a:latin typeface="Calibri"/>
                </a:rPr>
                <a:t>D</a:t>
              </a:r>
            </a:p>
          </p:txBody>
        </p:sp>
        <p:sp>
          <p:nvSpPr>
            <p:cNvPr id="44" name="TextBox 43"/>
            <p:cNvSpPr txBox="1"/>
            <p:nvPr/>
          </p:nvSpPr>
          <p:spPr>
            <a:xfrm>
              <a:off x="7452320" y="5939190"/>
              <a:ext cx="360040" cy="366527"/>
            </a:xfrm>
            <a:prstGeom prst="rect">
              <a:avLst/>
            </a:prstGeom>
            <a:noFill/>
          </p:spPr>
          <p:txBody>
            <a:bodyPr wrap="square" rtlCol="0">
              <a:spAutoFit/>
            </a:bodyPr>
            <a:lstStyle/>
            <a:p>
              <a:pPr defTabSz="914400"/>
              <a:r>
                <a:rPr lang="en-GB" sz="2400" dirty="0">
                  <a:solidFill>
                    <a:srgbClr val="000000"/>
                  </a:solidFill>
                  <a:latin typeface="Calibri"/>
                </a:rPr>
                <a:t>D</a:t>
              </a:r>
            </a:p>
          </p:txBody>
        </p:sp>
      </p:grpSp>
      <p:pic>
        <p:nvPicPr>
          <p:cNvPr id="3" name="Picture 2">
            <a:extLst>
              <a:ext uri="{FF2B5EF4-FFF2-40B4-BE49-F238E27FC236}">
                <a16:creationId xmlns:a16="http://schemas.microsoft.com/office/drawing/2014/main" id="{1DE225C9-A7A1-8F8D-BFB2-B66879C50C50}"/>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7" name="Picture 46">
            <a:extLst>
              <a:ext uri="{FF2B5EF4-FFF2-40B4-BE49-F238E27FC236}">
                <a16:creationId xmlns:a16="http://schemas.microsoft.com/office/drawing/2014/main" id="{D46E02FB-6747-C11F-EB67-6383AC2C4A72}"/>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48" name="Footer Placeholder 2">
            <a:extLst>
              <a:ext uri="{FF2B5EF4-FFF2-40B4-BE49-F238E27FC236}">
                <a16:creationId xmlns:a16="http://schemas.microsoft.com/office/drawing/2014/main" id="{3964EC62-D5BF-B3BA-E05E-865BF83BAF1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49" name="TextBox 48">
            <a:extLst>
              <a:ext uri="{FF2B5EF4-FFF2-40B4-BE49-F238E27FC236}">
                <a16:creationId xmlns:a16="http://schemas.microsoft.com/office/drawing/2014/main" id="{0EE983FA-5246-0687-6120-2ED08799A35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63093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33002" y="448253"/>
            <a:ext cx="10520702" cy="1325563"/>
          </a:xfrm>
        </p:spPr>
        <p:txBody>
          <a:bodyPr>
            <a:normAutofit/>
          </a:bodyPr>
          <a:lstStyle/>
          <a:p>
            <a:r>
              <a:rPr lang="en-GB" dirty="0"/>
              <a:t>The impact of changes in demand and supply on equilibrium </a:t>
            </a:r>
          </a:p>
        </p:txBody>
      </p:sp>
      <p:sp>
        <p:nvSpPr>
          <p:cNvPr id="3" name="Content Placeholder 2"/>
          <p:cNvSpPr>
            <a:spLocks noGrp="1"/>
          </p:cNvSpPr>
          <p:nvPr>
            <p:ph idx="1"/>
          </p:nvPr>
        </p:nvSpPr>
        <p:spPr>
          <a:xfrm>
            <a:off x="392502" y="2191807"/>
            <a:ext cx="4576633" cy="3985155"/>
          </a:xfrm>
        </p:spPr>
        <p:txBody>
          <a:bodyPr vert="horz" lIns="91440" tIns="45720" rIns="91440" bIns="45720" rtlCol="0" anchor="t">
            <a:normAutofit/>
          </a:bodyPr>
          <a:lstStyle/>
          <a:p>
            <a:pPr marL="0" indent="0">
              <a:buNone/>
            </a:pPr>
            <a:r>
              <a:rPr lang="en-GB" sz="2400" dirty="0"/>
              <a:t>It is important to remember that:</a:t>
            </a:r>
            <a:endParaRPr lang="en-GB" sz="2400">
              <a:cs typeface="Calibri"/>
            </a:endParaRPr>
          </a:p>
          <a:p>
            <a:pPr lvl="1"/>
            <a:r>
              <a:rPr lang="en-GB" dirty="0"/>
              <a:t>a change in price will lead to a movement along the supply or demand curve</a:t>
            </a:r>
            <a:endParaRPr lang="en-GB">
              <a:cs typeface="Calibri"/>
            </a:endParaRPr>
          </a:p>
          <a:p>
            <a:pPr marL="0" indent="0">
              <a:buNone/>
            </a:pPr>
            <a:r>
              <a:rPr lang="en-GB" sz="2400" dirty="0"/>
              <a:t>However:</a:t>
            </a:r>
            <a:endParaRPr lang="en-GB" sz="2400">
              <a:cs typeface="Calibri"/>
            </a:endParaRPr>
          </a:p>
          <a:p>
            <a:pPr lvl="1"/>
            <a:r>
              <a:rPr lang="en-GB" dirty="0"/>
              <a:t>a change in any other factor will lead to a shift in the demand or supply curve</a:t>
            </a:r>
            <a:endParaRPr lang="en-GB" dirty="0">
              <a:cs typeface="Calibri"/>
            </a:endParaRPr>
          </a:p>
          <a:p>
            <a:endParaRPr lang="en-GB" sz="2000"/>
          </a:p>
        </p:txBody>
      </p:sp>
      <p:graphicFrame>
        <p:nvGraphicFramePr>
          <p:cNvPr id="4" name="Table 3"/>
          <p:cNvGraphicFramePr>
            <a:graphicFrameLocks noGrp="1"/>
          </p:cNvGraphicFramePr>
          <p:nvPr>
            <p:extLst>
              <p:ext uri="{D42A27DB-BD31-4B8C-83A1-F6EECF244321}">
                <p14:modId xmlns:p14="http://schemas.microsoft.com/office/powerpoint/2010/main" val="948802225"/>
              </p:ext>
            </p:extLst>
          </p:nvPr>
        </p:nvGraphicFramePr>
        <p:xfrm>
          <a:off x="5233358" y="1380226"/>
          <a:ext cx="6518817" cy="5353404"/>
        </p:xfrm>
        <a:graphic>
          <a:graphicData uri="http://schemas.openxmlformats.org/drawingml/2006/table">
            <a:tbl>
              <a:tblPr firstRow="1" bandRow="1"/>
              <a:tblGrid>
                <a:gridCol w="3279895">
                  <a:extLst>
                    <a:ext uri="{9D8B030D-6E8A-4147-A177-3AD203B41FA5}">
                      <a16:colId xmlns:a16="http://schemas.microsoft.com/office/drawing/2014/main" val="20000"/>
                    </a:ext>
                  </a:extLst>
                </a:gridCol>
                <a:gridCol w="3238922">
                  <a:extLst>
                    <a:ext uri="{9D8B030D-6E8A-4147-A177-3AD203B41FA5}">
                      <a16:colId xmlns:a16="http://schemas.microsoft.com/office/drawing/2014/main" val="20001"/>
                    </a:ext>
                  </a:extLst>
                </a:gridCol>
              </a:tblGrid>
              <a:tr h="114104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b="1" dirty="0"/>
                        <a:t>A shift in the demand curve will occur due to changes in:</a:t>
                      </a:r>
                      <a:endParaRPr lang="en-GB" sz="2400" dirty="0"/>
                    </a:p>
                  </a:txBody>
                  <a:tcPr marL="63458" marR="63458" marT="31729" marB="31729">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7A7A7A"/>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b="1" dirty="0"/>
                        <a:t>A shift in the supply curve will occur due to changes in:</a:t>
                      </a:r>
                      <a:endParaRPr lang="en-GB" sz="2400" dirty="0"/>
                    </a:p>
                  </a:txBody>
                  <a:tcPr marL="63458" marR="63458" marT="31729" marB="31729">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7A7A7A"/>
                    </a:solidFill>
                  </a:tcPr>
                </a:tc>
                <a:extLst>
                  <a:ext uri="{0D108BD9-81ED-4DB2-BD59-A6C34878D82A}">
                    <a16:rowId xmlns:a16="http://schemas.microsoft.com/office/drawing/2014/main" val="10000"/>
                  </a:ext>
                </a:extLst>
              </a:tr>
              <a:tr h="4192666">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171450" indent="-171450">
                        <a:lnSpc>
                          <a:spcPct val="100000"/>
                        </a:lnSpc>
                        <a:spcBef>
                          <a:spcPts val="0"/>
                        </a:spcBef>
                        <a:buFont typeface="Arial" pitchFamily="34" charset="0"/>
                        <a:buChar char="•"/>
                      </a:pPr>
                      <a:r>
                        <a:rPr lang="en-GB" sz="2400" dirty="0"/>
                        <a:t>Consumer income</a:t>
                      </a:r>
                    </a:p>
                    <a:p>
                      <a:pPr marL="171450" indent="-171450">
                        <a:lnSpc>
                          <a:spcPct val="100000"/>
                        </a:lnSpc>
                        <a:spcBef>
                          <a:spcPts val="0"/>
                        </a:spcBef>
                        <a:buFont typeface="Arial" pitchFamily="34" charset="0"/>
                        <a:buChar char="•"/>
                      </a:pPr>
                      <a:r>
                        <a:rPr lang="en-GB" sz="2400" dirty="0"/>
                        <a:t>Prices of other goods and services</a:t>
                      </a:r>
                    </a:p>
                    <a:p>
                      <a:pPr marL="171450" indent="-171450">
                        <a:lnSpc>
                          <a:spcPct val="100000"/>
                        </a:lnSpc>
                        <a:spcBef>
                          <a:spcPts val="0"/>
                        </a:spcBef>
                        <a:buFont typeface="Arial" pitchFamily="34" charset="0"/>
                        <a:buChar char="•"/>
                      </a:pPr>
                      <a:r>
                        <a:rPr lang="en-GB" sz="2400" dirty="0"/>
                        <a:t>Consumer tastes and fashion</a:t>
                      </a:r>
                    </a:p>
                    <a:p>
                      <a:pPr marL="171450" indent="-171450">
                        <a:lnSpc>
                          <a:spcPct val="100000"/>
                        </a:lnSpc>
                        <a:spcBef>
                          <a:spcPts val="0"/>
                        </a:spcBef>
                        <a:buFont typeface="Arial" pitchFamily="34" charset="0"/>
                        <a:buChar char="•"/>
                      </a:pPr>
                      <a:r>
                        <a:rPr lang="en-GB" sz="2400" dirty="0"/>
                        <a:t>Other factors e.g. advertising</a:t>
                      </a:r>
                    </a:p>
                    <a:p>
                      <a:pPr>
                        <a:lnSpc>
                          <a:spcPct val="100000"/>
                        </a:lnSpc>
                        <a:spcBef>
                          <a:spcPts val="0"/>
                        </a:spcBef>
                      </a:pPr>
                      <a:endParaRPr lang="en-GB" sz="2400" dirty="0"/>
                    </a:p>
                  </a:txBody>
                  <a:tcPr marL="63458" marR="63458" marT="31729" marB="31729">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171450" indent="-171450">
                        <a:lnSpc>
                          <a:spcPct val="100000"/>
                        </a:lnSpc>
                        <a:spcBef>
                          <a:spcPts val="0"/>
                        </a:spcBef>
                        <a:buFont typeface="Arial" pitchFamily="34" charset="0"/>
                        <a:buChar char="•"/>
                      </a:pPr>
                      <a:r>
                        <a:rPr lang="en-GB" sz="2400" dirty="0"/>
                        <a:t>The impact of changing costs of production</a:t>
                      </a:r>
                    </a:p>
                    <a:p>
                      <a:pPr marL="171450" indent="-171450">
                        <a:lnSpc>
                          <a:spcPct val="100000"/>
                        </a:lnSpc>
                        <a:spcBef>
                          <a:spcPts val="0"/>
                        </a:spcBef>
                        <a:buFont typeface="Arial" pitchFamily="34" charset="0"/>
                        <a:buChar char="•"/>
                      </a:pPr>
                      <a:r>
                        <a:rPr lang="en-GB" sz="2400" dirty="0"/>
                        <a:t>Technological progress</a:t>
                      </a:r>
                    </a:p>
                    <a:p>
                      <a:pPr marL="171450" indent="-171450">
                        <a:lnSpc>
                          <a:spcPct val="100000"/>
                        </a:lnSpc>
                        <a:spcBef>
                          <a:spcPts val="0"/>
                        </a:spcBef>
                        <a:buFont typeface="Arial" pitchFamily="34" charset="0"/>
                        <a:buChar char="•"/>
                      </a:pPr>
                      <a:r>
                        <a:rPr lang="en-GB" sz="2400" dirty="0"/>
                        <a:t>Prices of other goods and services</a:t>
                      </a:r>
                    </a:p>
                    <a:p>
                      <a:pPr marL="171450" indent="-171450">
                        <a:lnSpc>
                          <a:spcPct val="100000"/>
                        </a:lnSpc>
                        <a:spcBef>
                          <a:spcPts val="0"/>
                        </a:spcBef>
                        <a:buFont typeface="Arial" pitchFamily="34" charset="0"/>
                        <a:buChar char="•"/>
                      </a:pPr>
                      <a:r>
                        <a:rPr lang="en-GB" sz="2400" dirty="0"/>
                        <a:t>Government policy e.g. taxes and subsidies</a:t>
                      </a:r>
                    </a:p>
                    <a:p>
                      <a:pPr marL="171450" indent="-171450">
                        <a:lnSpc>
                          <a:spcPct val="100000"/>
                        </a:lnSpc>
                        <a:spcBef>
                          <a:spcPts val="0"/>
                        </a:spcBef>
                        <a:buFont typeface="Arial" pitchFamily="34" charset="0"/>
                        <a:buChar char="•"/>
                      </a:pPr>
                      <a:r>
                        <a:rPr lang="en-GB" sz="2400" dirty="0"/>
                        <a:t>Other factors e.g. expectations</a:t>
                      </a:r>
                    </a:p>
                  </a:txBody>
                  <a:tcPr marL="63458" marR="63458" marT="31729" marB="31729">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7A7A7A">
                        <a:tint val="40000"/>
                      </a:srgbClr>
                    </a:solidFill>
                  </a:tcPr>
                </a:tc>
                <a:extLst>
                  <a:ext uri="{0D108BD9-81ED-4DB2-BD59-A6C34878D82A}">
                    <a16:rowId xmlns:a16="http://schemas.microsoft.com/office/drawing/2014/main" val="10001"/>
                  </a:ext>
                </a:extLst>
              </a:tr>
            </a:tbl>
          </a:graphicData>
        </a:graphic>
      </p:graphicFrame>
      <p:pic>
        <p:nvPicPr>
          <p:cNvPr id="5" name="Picture 4">
            <a:extLst>
              <a:ext uri="{FF2B5EF4-FFF2-40B4-BE49-F238E27FC236}">
                <a16:creationId xmlns:a16="http://schemas.microsoft.com/office/drawing/2014/main" id="{CDD17944-3EC8-E282-DB07-3A1D84F1E6F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2007984D-CE6C-B400-94FB-6133AFE7F098}"/>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Footer Placeholder 2">
            <a:extLst>
              <a:ext uri="{FF2B5EF4-FFF2-40B4-BE49-F238E27FC236}">
                <a16:creationId xmlns:a16="http://schemas.microsoft.com/office/drawing/2014/main" id="{5BDEFB73-943A-3A20-B9CE-A87D9517DD1B}"/>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EDB0356-ADFD-4298-D00F-B83EA86AD80C}"/>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420198516"/>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04672" y="640080"/>
            <a:ext cx="3282696" cy="5257800"/>
          </a:xfrm>
        </p:spPr>
        <p:txBody>
          <a:bodyPr>
            <a:normAutofit/>
          </a:bodyPr>
          <a:lstStyle/>
          <a:p>
            <a:r>
              <a:rPr lang="en-GB">
                <a:solidFill>
                  <a:schemeClr val="bg1"/>
                </a:solidFill>
              </a:rPr>
              <a:t>The impact of changes in demand and supply on equilibrium </a:t>
            </a:r>
          </a:p>
        </p:txBody>
      </p:sp>
      <p:sp>
        <p:nvSpPr>
          <p:cNvPr id="3" name="Content Placeholder 2"/>
          <p:cNvSpPr>
            <a:spLocks noGrp="1"/>
          </p:cNvSpPr>
          <p:nvPr>
            <p:ph idx="1"/>
          </p:nvPr>
        </p:nvSpPr>
        <p:spPr>
          <a:xfrm>
            <a:off x="5358384" y="640081"/>
            <a:ext cx="6024654" cy="5257800"/>
          </a:xfrm>
        </p:spPr>
        <p:txBody>
          <a:bodyPr anchor="ctr">
            <a:normAutofit/>
          </a:bodyPr>
          <a:lstStyle/>
          <a:p>
            <a:r>
              <a:rPr lang="en-GB" sz="2400"/>
              <a:t>A change in price will cause either:</a:t>
            </a:r>
          </a:p>
          <a:p>
            <a:endParaRPr lang="en-GB" sz="2400"/>
          </a:p>
          <a:p>
            <a:pPr lvl="1"/>
            <a:r>
              <a:rPr lang="en-GB"/>
              <a:t>A movement along the demand curve</a:t>
            </a:r>
          </a:p>
          <a:p>
            <a:pPr marL="0" indent="0">
              <a:buNone/>
            </a:pPr>
            <a:r>
              <a:rPr lang="en-GB" sz="2400"/>
              <a:t>					Or</a:t>
            </a:r>
          </a:p>
          <a:p>
            <a:pPr lvl="1"/>
            <a:r>
              <a:rPr lang="en-GB"/>
              <a:t>A movement along the supply curve</a:t>
            </a:r>
          </a:p>
          <a:p>
            <a:pPr lvl="1"/>
            <a:endParaRPr lang="en-GB"/>
          </a:p>
          <a:p>
            <a:r>
              <a:rPr lang="en-GB" sz="2400"/>
              <a:t>Disequilibrium occurs when there is an imbalance in the quantity demanded and quantity supplied of a product i.e. there is excess demand or excess supply.</a:t>
            </a:r>
          </a:p>
        </p:txBody>
      </p:sp>
      <p:pic>
        <p:nvPicPr>
          <p:cNvPr id="4" name="Picture 3">
            <a:extLst>
              <a:ext uri="{FF2B5EF4-FFF2-40B4-BE49-F238E27FC236}">
                <a16:creationId xmlns:a16="http://schemas.microsoft.com/office/drawing/2014/main" id="{76A670F2-ED87-4B9A-A9AF-EF2FEB151E3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D0A0C8A1-D3A6-E8D6-598A-900BF088C40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D44FE16C-FF20-840B-0FB7-2ECEF654C13F}"/>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43F3C90-DA49-7060-D332-A92EFFF69E57}"/>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633248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383" y="447188"/>
            <a:ext cx="10920615" cy="970450"/>
          </a:xfrm>
        </p:spPr>
        <p:txBody>
          <a:bodyPr>
            <a:normAutofit fontScale="90000"/>
          </a:bodyPr>
          <a:lstStyle/>
          <a:p>
            <a:r>
              <a:rPr lang="en-GB" dirty="0"/>
              <a:t>The impact of changes in demand and supply on equilibrium </a:t>
            </a:r>
          </a:p>
        </p:txBody>
      </p:sp>
      <p:sp>
        <p:nvSpPr>
          <p:cNvPr id="4" name="Rectangle 3"/>
          <p:cNvSpPr/>
          <p:nvPr/>
        </p:nvSpPr>
        <p:spPr>
          <a:xfrm>
            <a:off x="434340" y="2331720"/>
            <a:ext cx="6652260" cy="4046444"/>
          </a:xfrm>
          <a:prstGeom prst="rect">
            <a:avLst/>
          </a:prstGeom>
          <a:ln w="76200">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5" name="Rectangle 4"/>
          <p:cNvSpPr/>
          <p:nvPr/>
        </p:nvSpPr>
        <p:spPr>
          <a:xfrm>
            <a:off x="7338977" y="1003598"/>
            <a:ext cx="4526280" cy="5662091"/>
          </a:xfrm>
          <a:prstGeom prst="rect">
            <a:avLst/>
          </a:prstGeom>
          <a:ln w="76200"/>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r>
              <a:rPr lang="en-GB" sz="2600" dirty="0"/>
              <a:t>An increase in demand will see the demand curve shift </a:t>
            </a:r>
            <a:r>
              <a:rPr lang="en-GB" sz="2600" b="1" dirty="0">
                <a:solidFill>
                  <a:srgbClr val="0070C0"/>
                </a:solidFill>
              </a:rPr>
              <a:t>upwards</a:t>
            </a:r>
            <a:r>
              <a:rPr lang="en-GB" sz="2600" dirty="0"/>
              <a:t> and </a:t>
            </a:r>
            <a:r>
              <a:rPr lang="en-GB" sz="2600" b="1" dirty="0">
                <a:solidFill>
                  <a:srgbClr val="0070C0"/>
                </a:solidFill>
              </a:rPr>
              <a:t>towards the right </a:t>
            </a:r>
            <a:r>
              <a:rPr lang="en-GB" sz="2600" dirty="0"/>
              <a:t>from </a:t>
            </a:r>
            <a:r>
              <a:rPr lang="en-GB" sz="2600" b="1" dirty="0">
                <a:solidFill>
                  <a:srgbClr val="FFFF00"/>
                </a:solidFill>
              </a:rPr>
              <a:t>D</a:t>
            </a:r>
            <a:r>
              <a:rPr lang="en-GB" sz="2600" dirty="0"/>
              <a:t> to </a:t>
            </a:r>
            <a:r>
              <a:rPr lang="en-GB" sz="2600" b="1" dirty="0">
                <a:solidFill>
                  <a:srgbClr val="0070C0"/>
                </a:solidFill>
              </a:rPr>
              <a:t>D1</a:t>
            </a:r>
            <a:r>
              <a:rPr lang="en-GB" sz="2600" dirty="0"/>
              <a:t>. This will cause price to rise to P1 and quantity demanded to </a:t>
            </a:r>
            <a:r>
              <a:rPr lang="en-GB" sz="2600" b="1" dirty="0">
                <a:solidFill>
                  <a:srgbClr val="0070C0"/>
                </a:solidFill>
              </a:rPr>
              <a:t>Q1</a:t>
            </a:r>
            <a:r>
              <a:rPr lang="en-GB" sz="2600" dirty="0"/>
              <a:t>.  </a:t>
            </a:r>
            <a:endParaRPr lang="en-GB" sz="2600" dirty="0">
              <a:cs typeface="Calibri"/>
            </a:endParaRPr>
          </a:p>
          <a:p>
            <a:pPr lvl="0"/>
            <a:endParaRPr lang="en-GB" sz="2600" dirty="0">
              <a:cs typeface="Calibri"/>
            </a:endParaRPr>
          </a:p>
          <a:p>
            <a:r>
              <a:rPr lang="en-GB" sz="2600" dirty="0"/>
              <a:t>At this point we have a new market equilibrium </a:t>
            </a:r>
            <a:r>
              <a:rPr lang="en-GB" sz="2600" b="1" dirty="0">
                <a:solidFill>
                  <a:srgbClr val="0070C0"/>
                </a:solidFill>
              </a:rPr>
              <a:t>(P1 Q1)</a:t>
            </a:r>
            <a:r>
              <a:rPr lang="en-GB" sz="2600" dirty="0"/>
              <a:t>. </a:t>
            </a:r>
            <a:endParaRPr lang="en-GB" sz="2600" dirty="0">
              <a:cs typeface="Calibri"/>
            </a:endParaRPr>
          </a:p>
          <a:p>
            <a:pPr lvl="0"/>
            <a:endParaRPr lang="en-GB" sz="2600" dirty="0">
              <a:cs typeface="Calibri"/>
            </a:endParaRPr>
          </a:p>
          <a:p>
            <a:pPr lvl="0"/>
            <a:r>
              <a:rPr lang="en-GB" sz="2600" dirty="0"/>
              <a:t>The shift in demand has led to a movement along the supply curve.</a:t>
            </a:r>
            <a:endParaRPr lang="en-GB" sz="2600" dirty="0">
              <a:cs typeface="Calibri"/>
            </a:endParaRPr>
          </a:p>
        </p:txBody>
      </p:sp>
      <p:grpSp>
        <p:nvGrpSpPr>
          <p:cNvPr id="6" name="Group 5"/>
          <p:cNvGrpSpPr/>
          <p:nvPr/>
        </p:nvGrpSpPr>
        <p:grpSpPr>
          <a:xfrm>
            <a:off x="434340" y="2446020"/>
            <a:ext cx="7338060" cy="4411980"/>
            <a:chOff x="1964108" y="2484846"/>
            <a:chExt cx="4138538" cy="2862796"/>
          </a:xfrm>
        </p:grpSpPr>
        <p:cxnSp>
          <p:nvCxnSpPr>
            <p:cNvPr id="7" name="Straight Connector 6"/>
            <p:cNvCxnSpPr/>
            <p:nvPr/>
          </p:nvCxnSpPr>
          <p:spPr>
            <a:xfrm>
              <a:off x="2469417" y="2538609"/>
              <a:ext cx="0" cy="2065747"/>
            </a:xfrm>
            <a:prstGeom prst="line">
              <a:avLst/>
            </a:prstGeom>
            <a:noFill/>
            <a:ln w="28575" cap="flat" cmpd="sng" algn="ctr">
              <a:solidFill>
                <a:srgbClr val="D1282E"/>
              </a:solidFill>
              <a:prstDash val="solid"/>
            </a:ln>
            <a:effectLst/>
          </p:spPr>
        </p:cxnSp>
        <p:cxnSp>
          <p:nvCxnSpPr>
            <p:cNvPr id="8" name="Straight Connector 7"/>
            <p:cNvCxnSpPr/>
            <p:nvPr/>
          </p:nvCxnSpPr>
          <p:spPr>
            <a:xfrm>
              <a:off x="2469417" y="4604356"/>
              <a:ext cx="2714333" cy="0"/>
            </a:xfrm>
            <a:prstGeom prst="line">
              <a:avLst/>
            </a:prstGeom>
            <a:noFill/>
            <a:ln w="28575" cap="flat" cmpd="sng" algn="ctr">
              <a:solidFill>
                <a:srgbClr val="D1282E"/>
              </a:solidFill>
              <a:prstDash val="solid"/>
            </a:ln>
            <a:effectLst/>
          </p:spPr>
        </p:cxnSp>
        <p:sp>
          <p:nvSpPr>
            <p:cNvPr id="9" name="TextBox 8"/>
            <p:cNvSpPr txBox="1">
              <a:spLocks noChangeArrowheads="1"/>
            </p:cNvSpPr>
            <p:nvPr/>
          </p:nvSpPr>
          <p:spPr bwMode="auto">
            <a:xfrm>
              <a:off x="1964108" y="2546670"/>
              <a:ext cx="50088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Price</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10" name="TextBox 9"/>
            <p:cNvSpPr txBox="1">
              <a:spLocks noChangeArrowheads="1"/>
            </p:cNvSpPr>
            <p:nvPr/>
          </p:nvSpPr>
          <p:spPr bwMode="auto">
            <a:xfrm>
              <a:off x="4640515" y="4688956"/>
              <a:ext cx="14621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Quantity</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11" name="TextBox 10"/>
            <p:cNvSpPr txBox="1">
              <a:spLocks noChangeArrowheads="1"/>
            </p:cNvSpPr>
            <p:nvPr/>
          </p:nvSpPr>
          <p:spPr bwMode="auto">
            <a:xfrm>
              <a:off x="4808089" y="4002719"/>
              <a:ext cx="3756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F5C201"/>
                  </a:solidFill>
                  <a:effectLst/>
                  <a:uLnTx/>
                  <a:uFillTx/>
                  <a:latin typeface="Arial" charset="0"/>
                </a:rPr>
                <a:t>D</a:t>
              </a:r>
              <a:endParaRPr kumimoji="0" lang="en-US" sz="2400" b="1" i="0" u="none" strike="noStrike" kern="0" cap="none" spc="0" normalizeH="0" baseline="0" noProof="0" dirty="0">
                <a:ln>
                  <a:noFill/>
                </a:ln>
                <a:solidFill>
                  <a:srgbClr val="F5C201"/>
                </a:solidFill>
                <a:effectLst/>
                <a:uLnTx/>
                <a:uFillTx/>
                <a:latin typeface="Arial" charset="0"/>
              </a:endParaRPr>
            </a:p>
          </p:txBody>
        </p:sp>
        <p:cxnSp>
          <p:nvCxnSpPr>
            <p:cNvPr id="12" name="Straight Connector 11"/>
            <p:cNvCxnSpPr/>
            <p:nvPr/>
          </p:nvCxnSpPr>
          <p:spPr>
            <a:xfrm>
              <a:off x="3116478" y="2731067"/>
              <a:ext cx="1795682" cy="1296242"/>
            </a:xfrm>
            <a:prstGeom prst="line">
              <a:avLst/>
            </a:prstGeom>
            <a:noFill/>
            <a:ln w="28575" cap="flat" cmpd="sng" algn="ctr">
              <a:solidFill>
                <a:srgbClr val="FF0000"/>
              </a:solidFill>
              <a:prstDash val="solid"/>
            </a:ln>
            <a:effectLst/>
          </p:spPr>
        </p:cxnSp>
        <p:cxnSp>
          <p:nvCxnSpPr>
            <p:cNvPr id="13" name="Straight Connector 12"/>
            <p:cNvCxnSpPr/>
            <p:nvPr/>
          </p:nvCxnSpPr>
          <p:spPr>
            <a:xfrm>
              <a:off x="2515002" y="3385630"/>
              <a:ext cx="1499317" cy="2016"/>
            </a:xfrm>
            <a:prstGeom prst="line">
              <a:avLst/>
            </a:prstGeom>
            <a:noFill/>
            <a:ln w="9525" cap="flat" cmpd="sng" algn="ctr">
              <a:solidFill>
                <a:srgbClr val="D1282E"/>
              </a:solidFill>
              <a:prstDash val="dash"/>
            </a:ln>
            <a:effectLst/>
          </p:spPr>
        </p:cxnSp>
        <p:cxnSp>
          <p:nvCxnSpPr>
            <p:cNvPr id="14" name="Straight Connector 13"/>
            <p:cNvCxnSpPr/>
            <p:nvPr/>
          </p:nvCxnSpPr>
          <p:spPr>
            <a:xfrm>
              <a:off x="4008787" y="3379188"/>
              <a:ext cx="5532" cy="1225168"/>
            </a:xfrm>
            <a:prstGeom prst="line">
              <a:avLst/>
            </a:prstGeom>
            <a:noFill/>
            <a:ln w="9525" cap="flat" cmpd="sng" algn="ctr">
              <a:solidFill>
                <a:srgbClr val="D1282E"/>
              </a:solidFill>
              <a:prstDash val="dash"/>
            </a:ln>
            <a:effectLst/>
          </p:spPr>
        </p:cxnSp>
        <p:sp>
          <p:nvSpPr>
            <p:cNvPr id="15" name="TextBox 14"/>
            <p:cNvSpPr txBox="1">
              <a:spLocks noChangeArrowheads="1"/>
            </p:cNvSpPr>
            <p:nvPr/>
          </p:nvSpPr>
          <p:spPr bwMode="auto">
            <a:xfrm>
              <a:off x="2218977" y="3264535"/>
              <a:ext cx="250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F5C201"/>
                  </a:solidFill>
                  <a:effectLst/>
                  <a:uLnTx/>
                  <a:uFillTx/>
                  <a:latin typeface="Arial" charset="0"/>
                </a:rPr>
                <a:t>P</a:t>
              </a:r>
              <a:endParaRPr kumimoji="0" lang="en-US" sz="2400" b="1" i="0" u="none" strike="noStrike" kern="0" cap="none" spc="0" normalizeH="0" baseline="0" noProof="0" dirty="0">
                <a:ln>
                  <a:noFill/>
                </a:ln>
                <a:solidFill>
                  <a:srgbClr val="F5C201"/>
                </a:solidFill>
                <a:effectLst/>
                <a:uLnTx/>
                <a:uFillTx/>
                <a:latin typeface="Arial" charset="0"/>
              </a:endParaRPr>
            </a:p>
          </p:txBody>
        </p:sp>
        <p:sp>
          <p:nvSpPr>
            <p:cNvPr id="16" name="TextBox 15"/>
            <p:cNvSpPr txBox="1">
              <a:spLocks noChangeArrowheads="1"/>
            </p:cNvSpPr>
            <p:nvPr/>
          </p:nvSpPr>
          <p:spPr bwMode="auto">
            <a:xfrm>
              <a:off x="3768950" y="4604356"/>
              <a:ext cx="5018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F5C201"/>
                  </a:solidFill>
                  <a:effectLst/>
                  <a:uLnTx/>
                  <a:uFillTx/>
                  <a:latin typeface="Arial" charset="0"/>
                </a:rPr>
                <a:t>Q</a:t>
              </a:r>
              <a:endParaRPr kumimoji="0" lang="en-US" sz="2400" b="1" i="0" u="none" strike="noStrike" kern="0" cap="none" spc="0" normalizeH="0" baseline="0" noProof="0" dirty="0">
                <a:ln>
                  <a:noFill/>
                </a:ln>
                <a:solidFill>
                  <a:srgbClr val="F5C201"/>
                </a:solidFill>
                <a:effectLst/>
                <a:uLnTx/>
                <a:uFillTx/>
                <a:latin typeface="Arial" charset="0"/>
              </a:endParaRPr>
            </a:p>
          </p:txBody>
        </p:sp>
        <p:cxnSp>
          <p:nvCxnSpPr>
            <p:cNvPr id="17" name="Straight Connector 16"/>
            <p:cNvCxnSpPr/>
            <p:nvPr/>
          </p:nvCxnSpPr>
          <p:spPr>
            <a:xfrm flipV="1">
              <a:off x="3116478" y="2731067"/>
              <a:ext cx="1806746" cy="1254430"/>
            </a:xfrm>
            <a:prstGeom prst="line">
              <a:avLst/>
            </a:prstGeom>
            <a:noFill/>
            <a:ln w="28575" cap="flat" cmpd="sng" algn="ctr">
              <a:solidFill>
                <a:srgbClr val="FF0000"/>
              </a:solidFill>
              <a:prstDash val="solid"/>
            </a:ln>
            <a:effectLst/>
          </p:spPr>
        </p:cxnSp>
        <p:sp>
          <p:nvSpPr>
            <p:cNvPr id="18" name="TextBox 17"/>
            <p:cNvSpPr txBox="1">
              <a:spLocks noChangeArrowheads="1"/>
            </p:cNvSpPr>
            <p:nvPr/>
          </p:nvSpPr>
          <p:spPr bwMode="auto">
            <a:xfrm>
              <a:off x="4777718" y="2484846"/>
              <a:ext cx="3756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S</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19" name="TextBox 18"/>
            <p:cNvSpPr txBox="1">
              <a:spLocks noChangeArrowheads="1"/>
            </p:cNvSpPr>
            <p:nvPr/>
          </p:nvSpPr>
          <p:spPr bwMode="auto">
            <a:xfrm>
              <a:off x="2156367" y="3015713"/>
              <a:ext cx="37566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0070C0"/>
                  </a:solidFill>
                  <a:effectLst/>
                  <a:uLnTx/>
                  <a:uFillTx/>
                  <a:latin typeface="Arial" charset="0"/>
                </a:rPr>
                <a:t>P</a:t>
              </a:r>
              <a:r>
                <a:rPr kumimoji="0" lang="en-GB" b="1" i="0" u="none" strike="noStrike" kern="0" cap="none" spc="0" normalizeH="0" baseline="0" noProof="0" dirty="0">
                  <a:ln>
                    <a:noFill/>
                  </a:ln>
                  <a:solidFill>
                    <a:srgbClr val="0070C0"/>
                  </a:solidFill>
                  <a:effectLst/>
                  <a:uLnTx/>
                  <a:uFillTx/>
                  <a:latin typeface="Arial" charset="0"/>
                </a:rPr>
                <a:t>1</a:t>
              </a:r>
              <a:endParaRPr kumimoji="0" lang="en-US" b="1" i="0" u="none" strike="noStrike" kern="0" cap="none" spc="0" normalizeH="0" baseline="0" noProof="0" dirty="0">
                <a:ln>
                  <a:noFill/>
                </a:ln>
                <a:solidFill>
                  <a:srgbClr val="0070C0"/>
                </a:solidFill>
                <a:effectLst/>
                <a:uLnTx/>
                <a:uFillTx/>
                <a:latin typeface="Arial" charset="0"/>
              </a:endParaRPr>
            </a:p>
          </p:txBody>
        </p:sp>
        <p:sp>
          <p:nvSpPr>
            <p:cNvPr id="20" name="TextBox 19"/>
            <p:cNvSpPr txBox="1">
              <a:spLocks noChangeArrowheads="1"/>
            </p:cNvSpPr>
            <p:nvPr/>
          </p:nvSpPr>
          <p:spPr bwMode="auto">
            <a:xfrm>
              <a:off x="4110607" y="4608978"/>
              <a:ext cx="50180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0070C0"/>
                  </a:solidFill>
                  <a:effectLst/>
                  <a:uLnTx/>
                  <a:uFillTx/>
                  <a:latin typeface="Arial" charset="0"/>
                </a:rPr>
                <a:t>Q</a:t>
              </a:r>
              <a:r>
                <a:rPr kumimoji="0" lang="en-GB" b="1" i="0" u="none" strike="noStrike" kern="0" cap="none" spc="0" normalizeH="0" baseline="0" noProof="0" dirty="0">
                  <a:ln>
                    <a:noFill/>
                  </a:ln>
                  <a:solidFill>
                    <a:srgbClr val="0070C0"/>
                  </a:solidFill>
                  <a:effectLst/>
                  <a:uLnTx/>
                  <a:uFillTx/>
                  <a:latin typeface="Arial" charset="0"/>
                </a:rPr>
                <a:t>1</a:t>
              </a:r>
              <a:endParaRPr kumimoji="0" lang="en-US" b="1" i="0" u="none" strike="noStrike" kern="0" cap="none" spc="0" normalizeH="0" baseline="0" noProof="0" dirty="0">
                <a:ln>
                  <a:noFill/>
                </a:ln>
                <a:solidFill>
                  <a:srgbClr val="0070C0"/>
                </a:solidFill>
                <a:effectLst/>
                <a:uLnTx/>
                <a:uFillTx/>
                <a:latin typeface="Arial" charset="0"/>
              </a:endParaRPr>
            </a:p>
          </p:txBody>
        </p:sp>
        <p:cxnSp>
          <p:nvCxnSpPr>
            <p:cNvPr id="21" name="Straight Connector 20"/>
            <p:cNvCxnSpPr/>
            <p:nvPr/>
          </p:nvCxnSpPr>
          <p:spPr>
            <a:xfrm>
              <a:off x="3768950" y="2731067"/>
              <a:ext cx="1795682" cy="1296242"/>
            </a:xfrm>
            <a:prstGeom prst="line">
              <a:avLst/>
            </a:prstGeom>
            <a:noFill/>
            <a:ln w="28575" cap="flat" cmpd="sng" algn="ctr">
              <a:solidFill>
                <a:srgbClr val="FF0000"/>
              </a:solidFill>
              <a:prstDash val="solid"/>
            </a:ln>
            <a:effectLst/>
          </p:spPr>
        </p:cxnSp>
        <p:cxnSp>
          <p:nvCxnSpPr>
            <p:cNvPr id="22" name="Straight Connector 21"/>
            <p:cNvCxnSpPr/>
            <p:nvPr/>
          </p:nvCxnSpPr>
          <p:spPr>
            <a:xfrm>
              <a:off x="4355976" y="3140968"/>
              <a:ext cx="5532" cy="1463388"/>
            </a:xfrm>
            <a:prstGeom prst="line">
              <a:avLst/>
            </a:prstGeom>
            <a:noFill/>
            <a:ln w="9525" cap="flat" cmpd="sng" algn="ctr">
              <a:solidFill>
                <a:srgbClr val="D1282E"/>
              </a:solidFill>
              <a:prstDash val="dash"/>
            </a:ln>
            <a:effectLst/>
          </p:spPr>
        </p:cxnSp>
        <p:cxnSp>
          <p:nvCxnSpPr>
            <p:cNvPr id="23" name="Straight Connector 22"/>
            <p:cNvCxnSpPr/>
            <p:nvPr/>
          </p:nvCxnSpPr>
          <p:spPr>
            <a:xfrm flipV="1">
              <a:off x="2469417" y="3138824"/>
              <a:ext cx="1892091" cy="2144"/>
            </a:xfrm>
            <a:prstGeom prst="line">
              <a:avLst/>
            </a:prstGeom>
            <a:noFill/>
            <a:ln w="9525" cap="flat" cmpd="sng" algn="ctr">
              <a:solidFill>
                <a:srgbClr val="D1282E"/>
              </a:solidFill>
              <a:prstDash val="dash"/>
            </a:ln>
            <a:effectLst/>
          </p:spPr>
        </p:cxnSp>
      </p:grpSp>
      <p:pic>
        <p:nvPicPr>
          <p:cNvPr id="3" name="Picture 2">
            <a:extLst>
              <a:ext uri="{FF2B5EF4-FFF2-40B4-BE49-F238E27FC236}">
                <a16:creationId xmlns:a16="http://schemas.microsoft.com/office/drawing/2014/main" id="{7395020C-C974-80A2-0C76-F949C26B601C}"/>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24" name="Picture 23">
            <a:extLst>
              <a:ext uri="{FF2B5EF4-FFF2-40B4-BE49-F238E27FC236}">
                <a16:creationId xmlns:a16="http://schemas.microsoft.com/office/drawing/2014/main" id="{575D3673-0731-FF45-142D-9D954DE17B14}"/>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25" name="Footer Placeholder 2">
            <a:extLst>
              <a:ext uri="{FF2B5EF4-FFF2-40B4-BE49-F238E27FC236}">
                <a16:creationId xmlns:a16="http://schemas.microsoft.com/office/drawing/2014/main" id="{2EAB56F8-57EE-CD01-7E3D-4840A62B8F5D}"/>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91D7FB3C-99DF-4264-BB68-8E7F83709370}"/>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757430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773" y="447188"/>
            <a:ext cx="11069225" cy="970450"/>
          </a:xfrm>
        </p:spPr>
        <p:txBody>
          <a:bodyPr>
            <a:normAutofit fontScale="90000"/>
          </a:bodyPr>
          <a:lstStyle/>
          <a:p>
            <a:r>
              <a:rPr lang="en-GB" dirty="0"/>
              <a:t>The impact of changes in demand and supply on equilibrium </a:t>
            </a:r>
          </a:p>
        </p:txBody>
      </p:sp>
      <p:sp>
        <p:nvSpPr>
          <p:cNvPr id="4" name="Rectangle 3"/>
          <p:cNvSpPr/>
          <p:nvPr/>
        </p:nvSpPr>
        <p:spPr>
          <a:xfrm>
            <a:off x="434340" y="2331720"/>
            <a:ext cx="6652260" cy="4046444"/>
          </a:xfrm>
          <a:prstGeom prst="rect">
            <a:avLst/>
          </a:prstGeom>
          <a:ln w="76200">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5" name="Rectangle 4"/>
          <p:cNvSpPr/>
          <p:nvPr/>
        </p:nvSpPr>
        <p:spPr>
          <a:xfrm>
            <a:off x="7338977" y="1003598"/>
            <a:ext cx="4526280" cy="5662091"/>
          </a:xfrm>
          <a:prstGeom prst="rect">
            <a:avLst/>
          </a:prstGeom>
          <a:ln w="76200"/>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r>
              <a:rPr lang="en-GB" sz="2600" dirty="0"/>
              <a:t>An increase in supply will see the supply curve shift </a:t>
            </a:r>
            <a:r>
              <a:rPr lang="en-GB" sz="2600" b="1" dirty="0">
                <a:solidFill>
                  <a:srgbClr val="0070C0"/>
                </a:solidFill>
              </a:rPr>
              <a:t>downwards</a:t>
            </a:r>
            <a:r>
              <a:rPr lang="en-GB" sz="2600" dirty="0"/>
              <a:t> and </a:t>
            </a:r>
            <a:r>
              <a:rPr lang="en-GB" sz="2600" b="1" dirty="0">
                <a:solidFill>
                  <a:srgbClr val="0070C0"/>
                </a:solidFill>
              </a:rPr>
              <a:t>towards the right</a:t>
            </a:r>
            <a:r>
              <a:rPr lang="en-GB" sz="2600" dirty="0"/>
              <a:t> from </a:t>
            </a:r>
            <a:r>
              <a:rPr lang="en-GB" sz="2600" b="1" dirty="0">
                <a:solidFill>
                  <a:srgbClr val="FFFF00"/>
                </a:solidFill>
              </a:rPr>
              <a:t>S</a:t>
            </a:r>
            <a:r>
              <a:rPr lang="en-GB" sz="2600" dirty="0"/>
              <a:t> to </a:t>
            </a:r>
            <a:r>
              <a:rPr lang="en-GB" sz="2600" b="1" dirty="0">
                <a:solidFill>
                  <a:srgbClr val="0070C0"/>
                </a:solidFill>
              </a:rPr>
              <a:t>S1</a:t>
            </a:r>
            <a:r>
              <a:rPr lang="en-GB" sz="2600" dirty="0"/>
              <a:t>. This will cause price to fall to </a:t>
            </a:r>
            <a:r>
              <a:rPr lang="en-GB" sz="2600" b="1" dirty="0">
                <a:solidFill>
                  <a:srgbClr val="0070C0"/>
                </a:solidFill>
              </a:rPr>
              <a:t>P1</a:t>
            </a:r>
            <a:r>
              <a:rPr lang="en-GB" sz="2600" dirty="0"/>
              <a:t> and quantity supplied to rise to </a:t>
            </a:r>
            <a:r>
              <a:rPr lang="en-GB" sz="2600" b="1" dirty="0">
                <a:solidFill>
                  <a:srgbClr val="0070C0"/>
                </a:solidFill>
              </a:rPr>
              <a:t>Q1.  </a:t>
            </a:r>
            <a:endParaRPr lang="en-GB" sz="2600" b="1" dirty="0">
              <a:solidFill>
                <a:srgbClr val="0070C0"/>
              </a:solidFill>
              <a:cs typeface="Calibri"/>
            </a:endParaRPr>
          </a:p>
          <a:p>
            <a:pPr lvl="0"/>
            <a:endParaRPr lang="en-GB" sz="2600" dirty="0">
              <a:cs typeface="Calibri"/>
            </a:endParaRPr>
          </a:p>
          <a:p>
            <a:r>
              <a:rPr lang="en-GB" sz="2600" dirty="0"/>
              <a:t>At this point we have a new market equilibrium </a:t>
            </a:r>
            <a:r>
              <a:rPr lang="en-GB" sz="2600" b="1" dirty="0">
                <a:solidFill>
                  <a:srgbClr val="0070C0"/>
                </a:solidFill>
              </a:rPr>
              <a:t>(P1 Q1). </a:t>
            </a:r>
            <a:endParaRPr lang="en-GB" sz="2600" b="1" dirty="0">
              <a:solidFill>
                <a:srgbClr val="0070C0"/>
              </a:solidFill>
              <a:cs typeface="Calibri"/>
            </a:endParaRPr>
          </a:p>
          <a:p>
            <a:pPr lvl="0"/>
            <a:endParaRPr lang="en-GB" sz="2600" dirty="0">
              <a:cs typeface="Calibri"/>
            </a:endParaRPr>
          </a:p>
          <a:p>
            <a:pPr lvl="0"/>
            <a:r>
              <a:rPr lang="en-GB" sz="2600" dirty="0"/>
              <a:t>The shift in supply has led to a movement along the demand curve</a:t>
            </a:r>
            <a:r>
              <a:rPr lang="en-GB" sz="2200" dirty="0"/>
              <a:t>.</a:t>
            </a:r>
            <a:endParaRPr lang="en-GB" sz="2200" dirty="0">
              <a:cs typeface="Calibri"/>
            </a:endParaRPr>
          </a:p>
        </p:txBody>
      </p:sp>
      <p:grpSp>
        <p:nvGrpSpPr>
          <p:cNvPr id="24" name="Group 23"/>
          <p:cNvGrpSpPr/>
          <p:nvPr/>
        </p:nvGrpSpPr>
        <p:grpSpPr>
          <a:xfrm>
            <a:off x="615368" y="2507706"/>
            <a:ext cx="6951292" cy="3564928"/>
            <a:chOff x="1979149" y="2456871"/>
            <a:chExt cx="4138538" cy="2458851"/>
          </a:xfrm>
        </p:grpSpPr>
        <p:cxnSp>
          <p:nvCxnSpPr>
            <p:cNvPr id="25" name="Straight Connector 24"/>
            <p:cNvCxnSpPr/>
            <p:nvPr/>
          </p:nvCxnSpPr>
          <p:spPr>
            <a:xfrm>
              <a:off x="2484458" y="2510634"/>
              <a:ext cx="0" cy="2065747"/>
            </a:xfrm>
            <a:prstGeom prst="line">
              <a:avLst/>
            </a:prstGeom>
            <a:noFill/>
            <a:ln w="28575" cap="flat" cmpd="sng" algn="ctr">
              <a:solidFill>
                <a:srgbClr val="D1282E"/>
              </a:solidFill>
              <a:prstDash val="solid"/>
            </a:ln>
            <a:effectLst/>
          </p:spPr>
        </p:cxnSp>
        <p:cxnSp>
          <p:nvCxnSpPr>
            <p:cNvPr id="26" name="Straight Connector 25"/>
            <p:cNvCxnSpPr/>
            <p:nvPr/>
          </p:nvCxnSpPr>
          <p:spPr>
            <a:xfrm>
              <a:off x="2484458" y="4576381"/>
              <a:ext cx="2714333" cy="0"/>
            </a:xfrm>
            <a:prstGeom prst="line">
              <a:avLst/>
            </a:prstGeom>
            <a:noFill/>
            <a:ln w="28575" cap="flat" cmpd="sng" algn="ctr">
              <a:solidFill>
                <a:srgbClr val="D1282E"/>
              </a:solidFill>
              <a:prstDash val="solid"/>
            </a:ln>
            <a:effectLst/>
          </p:spPr>
        </p:cxnSp>
        <p:sp>
          <p:nvSpPr>
            <p:cNvPr id="27" name="TextBox 26"/>
            <p:cNvSpPr txBox="1">
              <a:spLocks noChangeArrowheads="1"/>
            </p:cNvSpPr>
            <p:nvPr/>
          </p:nvSpPr>
          <p:spPr bwMode="auto">
            <a:xfrm>
              <a:off x="1979149" y="2518695"/>
              <a:ext cx="500881" cy="254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Price</a:t>
              </a:r>
              <a:endParaRPr kumimoji="0" lang="en-US" b="0" i="0" u="none" strike="noStrike" kern="0" cap="none" spc="0" normalizeH="0" baseline="0" noProof="0" dirty="0">
                <a:ln>
                  <a:noFill/>
                </a:ln>
                <a:solidFill>
                  <a:srgbClr val="000000"/>
                </a:solidFill>
                <a:effectLst/>
                <a:uLnTx/>
                <a:uFillTx/>
                <a:latin typeface="Arial" charset="0"/>
              </a:endParaRPr>
            </a:p>
          </p:txBody>
        </p:sp>
        <p:sp>
          <p:nvSpPr>
            <p:cNvPr id="28" name="TextBox 27"/>
            <p:cNvSpPr txBox="1">
              <a:spLocks noChangeArrowheads="1"/>
            </p:cNvSpPr>
            <p:nvPr/>
          </p:nvSpPr>
          <p:spPr bwMode="auto">
            <a:xfrm>
              <a:off x="4655556" y="4660981"/>
              <a:ext cx="1462131" cy="254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Quantity</a:t>
              </a:r>
              <a:endParaRPr kumimoji="0" lang="en-US" b="0" i="0" u="none" strike="noStrike" kern="0" cap="none" spc="0" normalizeH="0" baseline="0" noProof="0" dirty="0">
                <a:ln>
                  <a:noFill/>
                </a:ln>
                <a:solidFill>
                  <a:srgbClr val="000000"/>
                </a:solidFill>
                <a:effectLst/>
                <a:uLnTx/>
                <a:uFillTx/>
                <a:latin typeface="Arial" charset="0"/>
              </a:endParaRPr>
            </a:p>
          </p:txBody>
        </p:sp>
        <p:sp>
          <p:nvSpPr>
            <p:cNvPr id="29" name="TextBox 28"/>
            <p:cNvSpPr txBox="1">
              <a:spLocks noChangeArrowheads="1"/>
            </p:cNvSpPr>
            <p:nvPr/>
          </p:nvSpPr>
          <p:spPr bwMode="auto">
            <a:xfrm>
              <a:off x="4823130" y="3974744"/>
              <a:ext cx="375661" cy="254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srgbClr val="F5C201"/>
                  </a:solidFill>
                  <a:effectLst/>
                  <a:uLnTx/>
                  <a:uFillTx/>
                  <a:latin typeface="Arial" charset="0"/>
                </a:rPr>
                <a:t>D</a:t>
              </a:r>
              <a:endParaRPr kumimoji="0" lang="en-US" b="1" i="0" u="none" strike="noStrike" kern="0" cap="none" spc="0" normalizeH="0" baseline="0" noProof="0" dirty="0">
                <a:ln>
                  <a:noFill/>
                </a:ln>
                <a:solidFill>
                  <a:srgbClr val="F5C201"/>
                </a:solidFill>
                <a:effectLst/>
                <a:uLnTx/>
                <a:uFillTx/>
                <a:latin typeface="Arial" charset="0"/>
              </a:endParaRPr>
            </a:p>
          </p:txBody>
        </p:sp>
        <p:cxnSp>
          <p:nvCxnSpPr>
            <p:cNvPr id="30" name="Straight Connector 29"/>
            <p:cNvCxnSpPr/>
            <p:nvPr/>
          </p:nvCxnSpPr>
          <p:spPr>
            <a:xfrm>
              <a:off x="3131519" y="2703092"/>
              <a:ext cx="1795682" cy="1296242"/>
            </a:xfrm>
            <a:prstGeom prst="line">
              <a:avLst/>
            </a:prstGeom>
            <a:noFill/>
            <a:ln w="28575" cap="flat" cmpd="sng" algn="ctr">
              <a:solidFill>
                <a:srgbClr val="FF0000"/>
              </a:solidFill>
              <a:prstDash val="solid"/>
            </a:ln>
            <a:effectLst/>
          </p:spPr>
        </p:cxnSp>
        <p:cxnSp>
          <p:nvCxnSpPr>
            <p:cNvPr id="31" name="Straight Connector 30"/>
            <p:cNvCxnSpPr/>
            <p:nvPr/>
          </p:nvCxnSpPr>
          <p:spPr>
            <a:xfrm>
              <a:off x="2530043" y="3357655"/>
              <a:ext cx="1499317" cy="2016"/>
            </a:xfrm>
            <a:prstGeom prst="line">
              <a:avLst/>
            </a:prstGeom>
            <a:noFill/>
            <a:ln w="9525" cap="flat" cmpd="sng" algn="ctr">
              <a:solidFill>
                <a:srgbClr val="D1282E"/>
              </a:solidFill>
              <a:prstDash val="dash"/>
            </a:ln>
            <a:effectLst/>
          </p:spPr>
        </p:cxnSp>
        <p:cxnSp>
          <p:nvCxnSpPr>
            <p:cNvPr id="32" name="Straight Connector 31"/>
            <p:cNvCxnSpPr/>
            <p:nvPr/>
          </p:nvCxnSpPr>
          <p:spPr>
            <a:xfrm>
              <a:off x="4023828" y="3351213"/>
              <a:ext cx="5532" cy="1225168"/>
            </a:xfrm>
            <a:prstGeom prst="line">
              <a:avLst/>
            </a:prstGeom>
            <a:noFill/>
            <a:ln w="9525" cap="flat" cmpd="sng" algn="ctr">
              <a:solidFill>
                <a:srgbClr val="D1282E"/>
              </a:solidFill>
              <a:prstDash val="dash"/>
            </a:ln>
            <a:effectLst/>
          </p:spPr>
        </p:cxnSp>
        <p:sp>
          <p:nvSpPr>
            <p:cNvPr id="33" name="TextBox 32"/>
            <p:cNvSpPr txBox="1">
              <a:spLocks noChangeArrowheads="1"/>
            </p:cNvSpPr>
            <p:nvPr/>
          </p:nvSpPr>
          <p:spPr bwMode="auto">
            <a:xfrm>
              <a:off x="2234018" y="3236560"/>
              <a:ext cx="250440" cy="254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srgbClr val="F5C201"/>
                  </a:solidFill>
                  <a:effectLst/>
                  <a:uLnTx/>
                  <a:uFillTx/>
                  <a:latin typeface="Arial" charset="0"/>
                </a:rPr>
                <a:t>P</a:t>
              </a:r>
              <a:endParaRPr kumimoji="0" lang="en-US" b="1" i="0" u="none" strike="noStrike" kern="0" cap="none" spc="0" normalizeH="0" baseline="0" noProof="0" dirty="0">
                <a:ln>
                  <a:noFill/>
                </a:ln>
                <a:solidFill>
                  <a:srgbClr val="F5C201"/>
                </a:solidFill>
                <a:effectLst/>
                <a:uLnTx/>
                <a:uFillTx/>
                <a:latin typeface="Arial" charset="0"/>
              </a:endParaRPr>
            </a:p>
          </p:txBody>
        </p:sp>
        <p:sp>
          <p:nvSpPr>
            <p:cNvPr id="34" name="TextBox 33"/>
            <p:cNvSpPr txBox="1">
              <a:spLocks noChangeArrowheads="1"/>
            </p:cNvSpPr>
            <p:nvPr/>
          </p:nvSpPr>
          <p:spPr bwMode="auto">
            <a:xfrm>
              <a:off x="3783991" y="4576381"/>
              <a:ext cx="501802" cy="254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Arial" charset="0"/>
                </a:rPr>
                <a:t>Q</a:t>
              </a:r>
              <a:endParaRPr kumimoji="0" lang="en-US" b="0" i="0" u="none" strike="noStrike" kern="0" cap="none" spc="0" normalizeH="0" baseline="0" noProof="0" dirty="0">
                <a:ln>
                  <a:noFill/>
                </a:ln>
                <a:solidFill>
                  <a:srgbClr val="000000"/>
                </a:solidFill>
                <a:effectLst/>
                <a:uLnTx/>
                <a:uFillTx/>
                <a:latin typeface="Arial" charset="0"/>
              </a:endParaRPr>
            </a:p>
          </p:txBody>
        </p:sp>
        <p:cxnSp>
          <p:nvCxnSpPr>
            <p:cNvPr id="35" name="Straight Connector 34"/>
            <p:cNvCxnSpPr/>
            <p:nvPr/>
          </p:nvCxnSpPr>
          <p:spPr>
            <a:xfrm flipV="1">
              <a:off x="3131519" y="2703092"/>
              <a:ext cx="1806746" cy="1254430"/>
            </a:xfrm>
            <a:prstGeom prst="line">
              <a:avLst/>
            </a:prstGeom>
            <a:noFill/>
            <a:ln w="28575" cap="flat" cmpd="sng" algn="ctr">
              <a:solidFill>
                <a:srgbClr val="FF0000"/>
              </a:solidFill>
              <a:prstDash val="solid"/>
            </a:ln>
            <a:effectLst/>
          </p:spPr>
        </p:cxnSp>
        <p:sp>
          <p:nvSpPr>
            <p:cNvPr id="36" name="TextBox 35"/>
            <p:cNvSpPr txBox="1">
              <a:spLocks noChangeArrowheads="1"/>
            </p:cNvSpPr>
            <p:nvPr/>
          </p:nvSpPr>
          <p:spPr bwMode="auto">
            <a:xfrm>
              <a:off x="4792759" y="2456871"/>
              <a:ext cx="375661" cy="254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srgbClr val="F5C201"/>
                  </a:solidFill>
                  <a:effectLst/>
                  <a:uLnTx/>
                  <a:uFillTx/>
                  <a:latin typeface="Arial" charset="0"/>
                </a:rPr>
                <a:t>S</a:t>
              </a:r>
              <a:endParaRPr kumimoji="0" lang="en-US" b="1" i="0" u="none" strike="noStrike" kern="0" cap="none" spc="0" normalizeH="0" baseline="0" noProof="0" dirty="0">
                <a:ln>
                  <a:noFill/>
                </a:ln>
                <a:solidFill>
                  <a:srgbClr val="F5C201"/>
                </a:solidFill>
                <a:effectLst/>
                <a:uLnTx/>
                <a:uFillTx/>
                <a:latin typeface="Arial" charset="0"/>
              </a:endParaRPr>
            </a:p>
          </p:txBody>
        </p:sp>
        <p:sp>
          <p:nvSpPr>
            <p:cNvPr id="37" name="TextBox 36"/>
            <p:cNvSpPr txBox="1">
              <a:spLocks noChangeArrowheads="1"/>
            </p:cNvSpPr>
            <p:nvPr/>
          </p:nvSpPr>
          <p:spPr bwMode="auto">
            <a:xfrm>
              <a:off x="2154383" y="3416525"/>
              <a:ext cx="375660" cy="254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srgbClr val="0070C0"/>
                  </a:solidFill>
                  <a:effectLst/>
                  <a:uLnTx/>
                  <a:uFillTx/>
                  <a:latin typeface="Arial" charset="0"/>
                </a:rPr>
                <a:t>P</a:t>
              </a:r>
              <a:r>
                <a:rPr kumimoji="0" lang="en-GB" sz="1400" b="1" i="0" u="none" strike="noStrike" kern="0" cap="none" spc="0" normalizeH="0" baseline="0" noProof="0" dirty="0">
                  <a:ln>
                    <a:noFill/>
                  </a:ln>
                  <a:solidFill>
                    <a:srgbClr val="0070C0"/>
                  </a:solidFill>
                  <a:effectLst/>
                  <a:uLnTx/>
                  <a:uFillTx/>
                  <a:latin typeface="Arial" charset="0"/>
                </a:rPr>
                <a:t>1</a:t>
              </a:r>
              <a:endParaRPr kumimoji="0" lang="en-US" sz="1400" b="1" i="0" u="none" strike="noStrike" kern="0" cap="none" spc="0" normalizeH="0" baseline="0" noProof="0" dirty="0">
                <a:ln>
                  <a:noFill/>
                </a:ln>
                <a:solidFill>
                  <a:srgbClr val="0070C0"/>
                </a:solidFill>
                <a:effectLst/>
                <a:uLnTx/>
                <a:uFillTx/>
                <a:latin typeface="Arial" charset="0"/>
              </a:endParaRPr>
            </a:p>
          </p:txBody>
        </p:sp>
        <p:sp>
          <p:nvSpPr>
            <p:cNvPr id="38" name="TextBox 37"/>
            <p:cNvSpPr txBox="1">
              <a:spLocks noChangeArrowheads="1"/>
            </p:cNvSpPr>
            <p:nvPr/>
          </p:nvSpPr>
          <p:spPr bwMode="auto">
            <a:xfrm>
              <a:off x="4035485" y="4576380"/>
              <a:ext cx="501802" cy="254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1" i="0" u="none" strike="noStrike" kern="0" cap="none" spc="0" normalizeH="0" baseline="0" noProof="0" dirty="0">
                  <a:ln>
                    <a:noFill/>
                  </a:ln>
                  <a:solidFill>
                    <a:srgbClr val="0070C0"/>
                  </a:solidFill>
                  <a:effectLst/>
                  <a:uLnTx/>
                  <a:uFillTx/>
                  <a:latin typeface="Arial" charset="0"/>
                </a:rPr>
                <a:t>Q</a:t>
              </a:r>
              <a:r>
                <a:rPr kumimoji="0" lang="en-GB" sz="1400" b="1" i="0" u="none" strike="noStrike" kern="0" cap="none" spc="0" normalizeH="0" baseline="0" noProof="0" dirty="0">
                  <a:ln>
                    <a:noFill/>
                  </a:ln>
                  <a:solidFill>
                    <a:srgbClr val="0070C0"/>
                  </a:solidFill>
                  <a:effectLst/>
                  <a:uLnTx/>
                  <a:uFillTx/>
                  <a:latin typeface="Arial" charset="0"/>
                </a:rPr>
                <a:t>1</a:t>
              </a:r>
              <a:endParaRPr kumimoji="0" lang="en-US" sz="1400" b="1" i="0" u="none" strike="noStrike" kern="0" cap="none" spc="0" normalizeH="0" baseline="0" noProof="0" dirty="0">
                <a:ln>
                  <a:noFill/>
                </a:ln>
                <a:solidFill>
                  <a:srgbClr val="0070C0"/>
                </a:solidFill>
                <a:effectLst/>
                <a:uLnTx/>
                <a:uFillTx/>
                <a:latin typeface="Arial" charset="0"/>
              </a:endParaRPr>
            </a:p>
          </p:txBody>
        </p:sp>
      </p:grpSp>
      <p:cxnSp>
        <p:nvCxnSpPr>
          <p:cNvPr id="39" name="Straight Connector 38"/>
          <p:cNvCxnSpPr/>
          <p:nvPr/>
        </p:nvCxnSpPr>
        <p:spPr>
          <a:xfrm>
            <a:off x="4489720" y="4087518"/>
            <a:ext cx="0" cy="1455630"/>
          </a:xfrm>
          <a:prstGeom prst="line">
            <a:avLst/>
          </a:prstGeom>
          <a:noFill/>
          <a:ln w="9525" cap="flat" cmpd="sng" algn="ctr">
            <a:solidFill>
              <a:srgbClr val="D1282E"/>
            </a:solidFill>
            <a:prstDash val="dash"/>
          </a:ln>
          <a:effectLst/>
        </p:spPr>
      </p:cxnSp>
      <p:cxnSp>
        <p:nvCxnSpPr>
          <p:cNvPr id="40" name="Straight Connector 39"/>
          <p:cNvCxnSpPr/>
          <p:nvPr/>
        </p:nvCxnSpPr>
        <p:spPr>
          <a:xfrm flipV="1">
            <a:off x="1548115" y="4087518"/>
            <a:ext cx="2941605" cy="2144"/>
          </a:xfrm>
          <a:prstGeom prst="line">
            <a:avLst/>
          </a:prstGeom>
          <a:noFill/>
          <a:ln w="9525" cap="flat" cmpd="sng" algn="ctr">
            <a:solidFill>
              <a:srgbClr val="D1282E"/>
            </a:solidFill>
            <a:prstDash val="dash"/>
          </a:ln>
          <a:effectLst/>
        </p:spPr>
      </p:cxnSp>
      <p:sp>
        <p:nvSpPr>
          <p:cNvPr id="42" name="TextBox 41"/>
          <p:cNvSpPr txBox="1">
            <a:spLocks noChangeArrowheads="1"/>
          </p:cNvSpPr>
          <p:nvPr/>
        </p:nvSpPr>
        <p:spPr bwMode="auto">
          <a:xfrm>
            <a:off x="6224602" y="2753927"/>
            <a:ext cx="3756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1" i="0" u="none" strike="noStrike" kern="0" cap="none" spc="0" normalizeH="0" baseline="0" noProof="0" dirty="0">
                <a:ln>
                  <a:noFill/>
                </a:ln>
                <a:solidFill>
                  <a:srgbClr val="0070C0"/>
                </a:solidFill>
                <a:effectLst/>
                <a:uLnTx/>
                <a:uFillTx/>
                <a:latin typeface="Arial" charset="0"/>
              </a:rPr>
              <a:t>S</a:t>
            </a:r>
            <a:r>
              <a:rPr kumimoji="0" lang="en-GB" sz="800" b="1" i="0" u="none" strike="noStrike" kern="0" cap="none" spc="0" normalizeH="0" baseline="0" noProof="0" dirty="0">
                <a:ln>
                  <a:noFill/>
                </a:ln>
                <a:solidFill>
                  <a:srgbClr val="0070C0"/>
                </a:solidFill>
                <a:effectLst/>
                <a:uLnTx/>
                <a:uFillTx/>
                <a:latin typeface="Arial" charset="0"/>
              </a:rPr>
              <a:t>1</a:t>
            </a:r>
            <a:endParaRPr kumimoji="0" lang="en-US" sz="1000" b="1" i="0" u="none" strike="noStrike" kern="0" cap="none" spc="0" normalizeH="0" baseline="0" noProof="0" dirty="0">
              <a:ln>
                <a:noFill/>
              </a:ln>
              <a:solidFill>
                <a:srgbClr val="0070C0"/>
              </a:solidFill>
              <a:effectLst/>
              <a:uLnTx/>
              <a:uFillTx/>
              <a:latin typeface="Arial" charset="0"/>
            </a:endParaRPr>
          </a:p>
        </p:txBody>
      </p:sp>
      <p:cxnSp>
        <p:nvCxnSpPr>
          <p:cNvPr id="43" name="Straight Connector 42"/>
          <p:cNvCxnSpPr/>
          <p:nvPr/>
        </p:nvCxnSpPr>
        <p:spPr>
          <a:xfrm flipV="1">
            <a:off x="3534500" y="3006837"/>
            <a:ext cx="2648728" cy="1710550"/>
          </a:xfrm>
          <a:prstGeom prst="line">
            <a:avLst/>
          </a:prstGeom>
          <a:noFill/>
          <a:ln w="28575" cap="flat" cmpd="sng" algn="ctr">
            <a:solidFill>
              <a:srgbClr val="FF0000"/>
            </a:solidFill>
            <a:prstDash val="solid"/>
          </a:ln>
          <a:effectLst/>
        </p:spPr>
      </p:cxnSp>
      <p:pic>
        <p:nvPicPr>
          <p:cNvPr id="3" name="Picture 2">
            <a:extLst>
              <a:ext uri="{FF2B5EF4-FFF2-40B4-BE49-F238E27FC236}">
                <a16:creationId xmlns:a16="http://schemas.microsoft.com/office/drawing/2014/main" id="{A43EC649-C970-9967-6FC6-F53B5006926C}"/>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1431F8C6-F705-D9D7-6BA7-54F186BF36C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Footer Placeholder 2">
            <a:extLst>
              <a:ext uri="{FF2B5EF4-FFF2-40B4-BE49-F238E27FC236}">
                <a16:creationId xmlns:a16="http://schemas.microsoft.com/office/drawing/2014/main" id="{D4E6F84D-AE36-AA89-F787-ED860132A9D3}"/>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474F683-01B2-953D-5DA5-6FD528493A7B}"/>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460316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FF2AA57-4BA8-29A4-D22E-C75A25248BF9}"/>
              </a:ext>
            </a:extLst>
          </p:cNvPr>
          <p:cNvPicPr>
            <a:picLocks noChangeAspect="1"/>
          </p:cNvPicPr>
          <p:nvPr/>
        </p:nvPicPr>
        <p:blipFill rotWithShape="1">
          <a:blip r:embed="rId2">
            <a:alphaModFix amt="35000"/>
          </a:blip>
          <a:srcRect t="15294" r="-2" b="-2"/>
          <a:stretch/>
        </p:blipFill>
        <p:spPr>
          <a:xfrm>
            <a:off x="20" y="10"/>
            <a:ext cx="12191980" cy="6857990"/>
          </a:xfrm>
          <a:prstGeom prst="rect">
            <a:avLst/>
          </a:prstGeom>
        </p:spPr>
      </p:pic>
      <p:sp>
        <p:nvSpPr>
          <p:cNvPr id="2" name="Title 1"/>
          <p:cNvSpPr>
            <a:spLocks noGrp="1"/>
          </p:cNvSpPr>
          <p:nvPr>
            <p:ph type="title"/>
          </p:nvPr>
        </p:nvSpPr>
        <p:spPr>
          <a:xfrm>
            <a:off x="838200" y="365125"/>
            <a:ext cx="10515600" cy="1325563"/>
          </a:xfrm>
        </p:spPr>
        <p:txBody>
          <a:bodyPr>
            <a:normAutofit/>
          </a:bodyPr>
          <a:lstStyle/>
          <a:p>
            <a:r>
              <a:rPr lang="en-GB">
                <a:solidFill>
                  <a:srgbClr val="FFFFFF"/>
                </a:solidFill>
              </a:rPr>
              <a:t>What we need to cover</a:t>
            </a:r>
          </a:p>
        </p:txBody>
      </p:sp>
      <p:graphicFrame>
        <p:nvGraphicFramePr>
          <p:cNvPr id="5" name="Content Placeholder 2">
            <a:extLst>
              <a:ext uri="{FF2B5EF4-FFF2-40B4-BE49-F238E27FC236}">
                <a16:creationId xmlns:a16="http://schemas.microsoft.com/office/drawing/2014/main" id="{C00B5B7B-6899-DF9F-580A-E4A99E5EDB6C}"/>
              </a:ext>
            </a:extLst>
          </p:cNvPr>
          <p:cNvGraphicFramePr>
            <a:graphicFrameLocks noGrp="1"/>
          </p:cNvGraphicFramePr>
          <p:nvPr>
            <p:ph idx="1"/>
            <p:extLst>
              <p:ext uri="{D42A27DB-BD31-4B8C-83A1-F6EECF244321}">
                <p14:modId xmlns:p14="http://schemas.microsoft.com/office/powerpoint/2010/main" val="29173780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884AEA76-7488-D71D-A43D-2DFC1DDB6C72}"/>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 name="Picture 3">
            <a:extLst>
              <a:ext uri="{FF2B5EF4-FFF2-40B4-BE49-F238E27FC236}">
                <a16:creationId xmlns:a16="http://schemas.microsoft.com/office/drawing/2014/main" id="{C231F7D2-B106-5F73-8C7E-32ABC92787B4}"/>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Footer Placeholder 2">
            <a:extLst>
              <a:ext uri="{FF2B5EF4-FFF2-40B4-BE49-F238E27FC236}">
                <a16:creationId xmlns:a16="http://schemas.microsoft.com/office/drawing/2014/main" id="{52B59DC8-904F-FE76-5619-D0A6FC045C4E}"/>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91A59B6-854A-826A-ED15-EFA8BD88EE5C}"/>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805851896"/>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6844" y="200451"/>
            <a:ext cx="10251781" cy="564039"/>
          </a:xfrm>
        </p:spPr>
        <p:txBody>
          <a:bodyPr/>
          <a:lstStyle/>
          <a:p>
            <a:r>
              <a:rPr lang="en-GB" sz="3000" dirty="0"/>
              <a:t>The impact of changes in demand and supply on equilibrium </a:t>
            </a:r>
          </a:p>
        </p:txBody>
      </p:sp>
      <p:sp>
        <p:nvSpPr>
          <p:cNvPr id="5" name="Rectangle 4"/>
          <p:cNvSpPr/>
          <p:nvPr/>
        </p:nvSpPr>
        <p:spPr>
          <a:xfrm>
            <a:off x="7160525" y="1725045"/>
            <a:ext cx="4704732" cy="2641216"/>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lvl="0"/>
            <a:r>
              <a:rPr lang="en-GB" sz="2200" dirty="0">
                <a:solidFill>
                  <a:prstClr val="black"/>
                </a:solidFill>
              </a:rPr>
              <a:t>On the diagram show what will happen when there is a decrease in supply.</a:t>
            </a:r>
          </a:p>
          <a:p>
            <a:pPr lvl="0"/>
            <a:endParaRPr lang="en-GB" sz="2200" dirty="0">
              <a:solidFill>
                <a:prstClr val="black"/>
              </a:solidFill>
            </a:endParaRPr>
          </a:p>
          <a:p>
            <a:r>
              <a:rPr lang="en-GB" sz="2400" dirty="0"/>
              <a:t>Explain what has happened.</a:t>
            </a:r>
          </a:p>
        </p:txBody>
      </p:sp>
      <p:sp>
        <p:nvSpPr>
          <p:cNvPr id="41" name="Rectangle 40"/>
          <p:cNvSpPr/>
          <p:nvPr/>
        </p:nvSpPr>
        <p:spPr>
          <a:xfrm>
            <a:off x="163370" y="5273825"/>
            <a:ext cx="11865257" cy="1352436"/>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lvl="0"/>
            <a:r>
              <a:rPr lang="en-GB" sz="2400" dirty="0"/>
              <a:t>A decrease in supply will see the supply curve shift upwards and towards the left from S to S2. This will cause price to rise to P2 and quantity supplied to fall to Q2.  At this point we have a new market equilibrium (P2 Q2). The shift in supply has led to a movement along the demand curve.</a:t>
            </a:r>
          </a:p>
        </p:txBody>
      </p:sp>
      <p:grpSp>
        <p:nvGrpSpPr>
          <p:cNvPr id="3" name="Group 2"/>
          <p:cNvGrpSpPr/>
          <p:nvPr/>
        </p:nvGrpSpPr>
        <p:grpSpPr>
          <a:xfrm>
            <a:off x="172177" y="1117782"/>
            <a:ext cx="7061615" cy="4080442"/>
            <a:chOff x="277361" y="898415"/>
            <a:chExt cx="7061615" cy="4080442"/>
          </a:xfrm>
        </p:grpSpPr>
        <p:sp>
          <p:nvSpPr>
            <p:cNvPr id="4" name="Rectangle 3"/>
            <p:cNvSpPr/>
            <p:nvPr/>
          </p:nvSpPr>
          <p:spPr>
            <a:xfrm>
              <a:off x="277361" y="898415"/>
              <a:ext cx="6652260" cy="4046444"/>
            </a:xfrm>
            <a:prstGeom prst="rect">
              <a:avLst/>
            </a:prstGeom>
            <a:ln w="76200">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grpSp>
          <p:nvGrpSpPr>
            <p:cNvPr id="44" name="Group 43"/>
            <p:cNvGrpSpPr/>
            <p:nvPr/>
          </p:nvGrpSpPr>
          <p:grpSpPr>
            <a:xfrm>
              <a:off x="546787" y="1526811"/>
              <a:ext cx="6792189" cy="3452046"/>
              <a:chOff x="1964108" y="2484845"/>
              <a:chExt cx="4138538" cy="2558943"/>
            </a:xfrm>
          </p:grpSpPr>
          <p:cxnSp>
            <p:nvCxnSpPr>
              <p:cNvPr id="45" name="Straight Connector 44"/>
              <p:cNvCxnSpPr/>
              <p:nvPr/>
            </p:nvCxnSpPr>
            <p:spPr>
              <a:xfrm>
                <a:off x="2469417" y="2538609"/>
                <a:ext cx="0" cy="2065747"/>
              </a:xfrm>
              <a:prstGeom prst="line">
                <a:avLst/>
              </a:prstGeom>
              <a:noFill/>
              <a:ln w="28575" cap="flat" cmpd="sng" algn="ctr">
                <a:solidFill>
                  <a:srgbClr val="D1282E"/>
                </a:solidFill>
                <a:prstDash val="solid"/>
              </a:ln>
              <a:effectLst/>
            </p:spPr>
          </p:cxnSp>
          <p:cxnSp>
            <p:nvCxnSpPr>
              <p:cNvPr id="46" name="Straight Connector 45"/>
              <p:cNvCxnSpPr/>
              <p:nvPr/>
            </p:nvCxnSpPr>
            <p:spPr>
              <a:xfrm>
                <a:off x="2469417" y="4604356"/>
                <a:ext cx="2714333" cy="0"/>
              </a:xfrm>
              <a:prstGeom prst="line">
                <a:avLst/>
              </a:prstGeom>
              <a:noFill/>
              <a:ln w="28575" cap="flat" cmpd="sng" algn="ctr">
                <a:solidFill>
                  <a:srgbClr val="D1282E"/>
                </a:solidFill>
                <a:prstDash val="solid"/>
              </a:ln>
              <a:effectLst/>
            </p:spPr>
          </p:cxnSp>
          <p:sp>
            <p:nvSpPr>
              <p:cNvPr id="47" name="TextBox 46"/>
              <p:cNvSpPr txBox="1">
                <a:spLocks noChangeArrowheads="1"/>
              </p:cNvSpPr>
              <p:nvPr/>
            </p:nvSpPr>
            <p:spPr bwMode="auto">
              <a:xfrm>
                <a:off x="1964108" y="2546670"/>
                <a:ext cx="500881" cy="35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uLnTx/>
                    <a:uFillTx/>
                    <a:latin typeface="Arial" charset="0"/>
                  </a:rPr>
                  <a:t>Price</a:t>
                </a:r>
                <a:endParaRPr kumimoji="0" lang="en-US" sz="2000" b="0" i="0" u="none" strike="noStrike" kern="0" cap="none" spc="0" normalizeH="0" baseline="0" noProof="0" dirty="0">
                  <a:ln>
                    <a:noFill/>
                  </a:ln>
                  <a:solidFill>
                    <a:srgbClr val="000000"/>
                  </a:solidFill>
                  <a:uLnTx/>
                  <a:uFillTx/>
                  <a:latin typeface="Arial" charset="0"/>
                </a:endParaRPr>
              </a:p>
            </p:txBody>
          </p:sp>
          <p:sp>
            <p:nvSpPr>
              <p:cNvPr id="48" name="TextBox 47"/>
              <p:cNvSpPr txBox="1">
                <a:spLocks noChangeArrowheads="1"/>
              </p:cNvSpPr>
              <p:nvPr/>
            </p:nvSpPr>
            <p:spPr bwMode="auto">
              <a:xfrm>
                <a:off x="4640515" y="4688956"/>
                <a:ext cx="1462131" cy="35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uLnTx/>
                    <a:uFillTx/>
                    <a:latin typeface="Arial" charset="0"/>
                  </a:rPr>
                  <a:t>Quantity</a:t>
                </a:r>
                <a:endParaRPr kumimoji="0" lang="en-US" sz="2000" b="0" i="0" u="none" strike="noStrike" kern="0" cap="none" spc="0" normalizeH="0" baseline="0" noProof="0" dirty="0">
                  <a:ln>
                    <a:noFill/>
                  </a:ln>
                  <a:solidFill>
                    <a:srgbClr val="000000"/>
                  </a:solidFill>
                  <a:uLnTx/>
                  <a:uFillTx/>
                  <a:latin typeface="Arial" charset="0"/>
                </a:endParaRPr>
              </a:p>
            </p:txBody>
          </p:sp>
          <p:sp>
            <p:nvSpPr>
              <p:cNvPr id="49" name="TextBox 48"/>
              <p:cNvSpPr txBox="1">
                <a:spLocks noChangeArrowheads="1"/>
              </p:cNvSpPr>
              <p:nvPr/>
            </p:nvSpPr>
            <p:spPr bwMode="auto">
              <a:xfrm>
                <a:off x="4808089" y="4002719"/>
                <a:ext cx="375661" cy="35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uLnTx/>
                    <a:uFillTx/>
                    <a:latin typeface="Arial" charset="0"/>
                  </a:rPr>
                  <a:t>D</a:t>
                </a:r>
                <a:endParaRPr kumimoji="0" lang="en-US" sz="2000" b="0" i="0" u="none" strike="noStrike" kern="0" cap="none" spc="0" normalizeH="0" baseline="0" noProof="0" dirty="0">
                  <a:ln>
                    <a:noFill/>
                  </a:ln>
                  <a:solidFill>
                    <a:srgbClr val="000000"/>
                  </a:solidFill>
                  <a:uLnTx/>
                  <a:uFillTx/>
                  <a:latin typeface="Arial" charset="0"/>
                </a:endParaRPr>
              </a:p>
            </p:txBody>
          </p:sp>
          <p:cxnSp>
            <p:nvCxnSpPr>
              <p:cNvPr id="50" name="Straight Connector 49"/>
              <p:cNvCxnSpPr/>
              <p:nvPr/>
            </p:nvCxnSpPr>
            <p:spPr>
              <a:xfrm>
                <a:off x="3116478" y="2731067"/>
                <a:ext cx="1795682" cy="1296242"/>
              </a:xfrm>
              <a:prstGeom prst="line">
                <a:avLst/>
              </a:prstGeom>
              <a:noFill/>
              <a:ln w="28575" cap="flat" cmpd="sng" algn="ctr">
                <a:solidFill>
                  <a:srgbClr val="FF0000"/>
                </a:solidFill>
                <a:prstDash val="solid"/>
              </a:ln>
              <a:effectLst/>
            </p:spPr>
          </p:cxnSp>
          <p:cxnSp>
            <p:nvCxnSpPr>
              <p:cNvPr id="51" name="Straight Connector 50"/>
              <p:cNvCxnSpPr/>
              <p:nvPr/>
            </p:nvCxnSpPr>
            <p:spPr>
              <a:xfrm>
                <a:off x="2515002" y="3385630"/>
                <a:ext cx="1499317" cy="2016"/>
              </a:xfrm>
              <a:prstGeom prst="line">
                <a:avLst/>
              </a:prstGeom>
              <a:noFill/>
              <a:ln w="9525" cap="flat" cmpd="sng" algn="ctr">
                <a:solidFill>
                  <a:srgbClr val="D1282E"/>
                </a:solidFill>
                <a:prstDash val="dash"/>
              </a:ln>
              <a:effectLst/>
            </p:spPr>
          </p:cxnSp>
          <p:cxnSp>
            <p:nvCxnSpPr>
              <p:cNvPr id="52" name="Straight Connector 51"/>
              <p:cNvCxnSpPr/>
              <p:nvPr/>
            </p:nvCxnSpPr>
            <p:spPr>
              <a:xfrm>
                <a:off x="4008787" y="3379188"/>
                <a:ext cx="5532" cy="1225168"/>
              </a:xfrm>
              <a:prstGeom prst="line">
                <a:avLst/>
              </a:prstGeom>
              <a:noFill/>
              <a:ln w="9525" cap="flat" cmpd="sng" algn="ctr">
                <a:solidFill>
                  <a:srgbClr val="D1282E"/>
                </a:solidFill>
                <a:prstDash val="dash"/>
              </a:ln>
              <a:effectLst/>
            </p:spPr>
          </p:cxnSp>
          <p:sp>
            <p:nvSpPr>
              <p:cNvPr id="53" name="TextBox 52"/>
              <p:cNvSpPr txBox="1">
                <a:spLocks noChangeArrowheads="1"/>
              </p:cNvSpPr>
              <p:nvPr/>
            </p:nvSpPr>
            <p:spPr bwMode="auto">
              <a:xfrm>
                <a:off x="2184927" y="3264535"/>
                <a:ext cx="330075" cy="35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uLnTx/>
                    <a:uFillTx/>
                    <a:latin typeface="Arial" charset="0"/>
                  </a:rPr>
                  <a:t>P</a:t>
                </a:r>
                <a:r>
                  <a:rPr kumimoji="0" lang="en-GB" sz="1600" b="0" i="0" u="none" strike="noStrike" kern="0" cap="none" spc="0" normalizeH="0" baseline="0" noProof="0" dirty="0">
                    <a:ln>
                      <a:noFill/>
                    </a:ln>
                    <a:solidFill>
                      <a:srgbClr val="000000"/>
                    </a:solidFill>
                    <a:uLnTx/>
                    <a:uFillTx/>
                    <a:latin typeface="Arial" charset="0"/>
                  </a:rPr>
                  <a:t>2</a:t>
                </a:r>
                <a:endParaRPr kumimoji="0" lang="en-US" sz="2000" b="0" i="0" u="none" strike="noStrike" kern="0" cap="none" spc="0" normalizeH="0" baseline="0" noProof="0" dirty="0">
                  <a:ln>
                    <a:noFill/>
                  </a:ln>
                  <a:solidFill>
                    <a:srgbClr val="000000"/>
                  </a:solidFill>
                  <a:uLnTx/>
                  <a:uFillTx/>
                  <a:latin typeface="Arial" charset="0"/>
                </a:endParaRPr>
              </a:p>
            </p:txBody>
          </p:sp>
          <p:sp>
            <p:nvSpPr>
              <p:cNvPr id="54" name="TextBox 53"/>
              <p:cNvSpPr txBox="1">
                <a:spLocks noChangeArrowheads="1"/>
              </p:cNvSpPr>
              <p:nvPr/>
            </p:nvSpPr>
            <p:spPr bwMode="auto">
              <a:xfrm>
                <a:off x="3768950" y="4604356"/>
                <a:ext cx="501802" cy="35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uLnTx/>
                    <a:uFillTx/>
                    <a:latin typeface="Arial" charset="0"/>
                  </a:rPr>
                  <a:t>Q</a:t>
                </a:r>
                <a:r>
                  <a:rPr kumimoji="0" lang="en-GB" sz="1600" b="0" i="0" u="none" strike="noStrike" kern="0" cap="none" spc="0" normalizeH="0" baseline="0" noProof="0" dirty="0">
                    <a:ln>
                      <a:noFill/>
                    </a:ln>
                    <a:solidFill>
                      <a:srgbClr val="000000"/>
                    </a:solidFill>
                    <a:uLnTx/>
                    <a:uFillTx/>
                    <a:latin typeface="Arial" charset="0"/>
                  </a:rPr>
                  <a:t>2</a:t>
                </a:r>
                <a:endParaRPr kumimoji="0" lang="en-US" sz="2000" b="0" i="0" u="none" strike="noStrike" kern="0" cap="none" spc="0" normalizeH="0" baseline="0" noProof="0" dirty="0">
                  <a:ln>
                    <a:noFill/>
                  </a:ln>
                  <a:solidFill>
                    <a:srgbClr val="000000"/>
                  </a:solidFill>
                  <a:uLnTx/>
                  <a:uFillTx/>
                  <a:latin typeface="Arial" charset="0"/>
                </a:endParaRPr>
              </a:p>
            </p:txBody>
          </p:sp>
          <p:cxnSp>
            <p:nvCxnSpPr>
              <p:cNvPr id="55" name="Straight Connector 54"/>
              <p:cNvCxnSpPr/>
              <p:nvPr/>
            </p:nvCxnSpPr>
            <p:spPr>
              <a:xfrm flipV="1">
                <a:off x="3116478" y="2731067"/>
                <a:ext cx="1806746" cy="1254430"/>
              </a:xfrm>
              <a:prstGeom prst="line">
                <a:avLst/>
              </a:prstGeom>
              <a:noFill/>
              <a:ln w="28575" cap="flat" cmpd="sng" algn="ctr">
                <a:solidFill>
                  <a:srgbClr val="FF0000"/>
                </a:solidFill>
                <a:prstDash val="solid"/>
              </a:ln>
              <a:effectLst/>
            </p:spPr>
          </p:cxnSp>
          <p:sp>
            <p:nvSpPr>
              <p:cNvPr id="56" name="TextBox 55"/>
              <p:cNvSpPr txBox="1">
                <a:spLocks noChangeArrowheads="1"/>
              </p:cNvSpPr>
              <p:nvPr/>
            </p:nvSpPr>
            <p:spPr bwMode="auto">
              <a:xfrm>
                <a:off x="4777718" y="2484846"/>
                <a:ext cx="375661" cy="35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uLnTx/>
                    <a:uFillTx/>
                    <a:latin typeface="Arial" charset="0"/>
                  </a:rPr>
                  <a:t>S</a:t>
                </a:r>
                <a:r>
                  <a:rPr kumimoji="0" lang="en-GB" sz="1600" b="0" i="0" u="none" strike="noStrike" kern="0" cap="none" spc="0" normalizeH="0" baseline="0" noProof="0" dirty="0">
                    <a:ln>
                      <a:noFill/>
                    </a:ln>
                    <a:solidFill>
                      <a:srgbClr val="000000"/>
                    </a:solidFill>
                    <a:uLnTx/>
                    <a:uFillTx/>
                    <a:latin typeface="Arial" charset="0"/>
                  </a:rPr>
                  <a:t>2</a:t>
                </a:r>
                <a:endParaRPr kumimoji="0" lang="en-US" sz="2000" b="0" i="0" u="none" strike="noStrike" kern="0" cap="none" spc="0" normalizeH="0" baseline="0" noProof="0" dirty="0">
                  <a:ln>
                    <a:noFill/>
                  </a:ln>
                  <a:solidFill>
                    <a:srgbClr val="000000"/>
                  </a:solidFill>
                  <a:uLnTx/>
                  <a:uFillTx/>
                  <a:latin typeface="Arial" charset="0"/>
                </a:endParaRPr>
              </a:p>
            </p:txBody>
          </p:sp>
          <p:sp>
            <p:nvSpPr>
              <p:cNvPr id="57" name="TextBox 56"/>
              <p:cNvSpPr txBox="1">
                <a:spLocks noChangeArrowheads="1"/>
              </p:cNvSpPr>
              <p:nvPr/>
            </p:nvSpPr>
            <p:spPr bwMode="auto">
              <a:xfrm>
                <a:off x="2139342" y="3444500"/>
                <a:ext cx="375660" cy="35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uLnTx/>
                    <a:uFillTx/>
                    <a:latin typeface="Arial" charset="0"/>
                  </a:rPr>
                  <a:t>P</a:t>
                </a:r>
                <a:endParaRPr kumimoji="0" lang="en-US" sz="1600" b="0" i="0" u="none" strike="noStrike" kern="0" cap="none" spc="0" normalizeH="0" baseline="0" noProof="0" dirty="0">
                  <a:ln>
                    <a:noFill/>
                  </a:ln>
                  <a:solidFill>
                    <a:srgbClr val="000000"/>
                  </a:solidFill>
                  <a:uLnTx/>
                  <a:uFillTx/>
                  <a:latin typeface="Arial" charset="0"/>
                </a:endParaRPr>
              </a:p>
            </p:txBody>
          </p:sp>
          <p:sp>
            <p:nvSpPr>
              <p:cNvPr id="58" name="TextBox 57"/>
              <p:cNvSpPr txBox="1">
                <a:spLocks noChangeArrowheads="1"/>
              </p:cNvSpPr>
              <p:nvPr/>
            </p:nvSpPr>
            <p:spPr bwMode="auto">
              <a:xfrm>
                <a:off x="4020444" y="4604355"/>
                <a:ext cx="501802" cy="35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uLnTx/>
                    <a:uFillTx/>
                    <a:latin typeface="Arial" charset="0"/>
                  </a:rPr>
                  <a:t>Q</a:t>
                </a:r>
                <a:endParaRPr kumimoji="0" lang="en-US" sz="1600" b="0" i="0" u="none" strike="noStrike" kern="0" cap="none" spc="0" normalizeH="0" baseline="0" noProof="0" dirty="0">
                  <a:ln>
                    <a:noFill/>
                  </a:ln>
                  <a:solidFill>
                    <a:srgbClr val="000000"/>
                  </a:solidFill>
                  <a:uLnTx/>
                  <a:uFillTx/>
                  <a:latin typeface="Arial" charset="0"/>
                </a:endParaRPr>
              </a:p>
            </p:txBody>
          </p:sp>
          <p:sp>
            <p:nvSpPr>
              <p:cNvPr id="59" name="TextBox 58"/>
              <p:cNvSpPr txBox="1">
                <a:spLocks noChangeArrowheads="1"/>
              </p:cNvSpPr>
              <p:nvPr/>
            </p:nvSpPr>
            <p:spPr bwMode="auto">
              <a:xfrm>
                <a:off x="5420544" y="2484845"/>
                <a:ext cx="375661" cy="35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rgbClr val="000000"/>
                    </a:solidFill>
                    <a:uLnTx/>
                    <a:uFillTx/>
                    <a:latin typeface="Arial" charset="0"/>
                  </a:rPr>
                  <a:t>S</a:t>
                </a:r>
                <a:endParaRPr kumimoji="0" lang="en-US" sz="2000" b="0" i="0" u="none" strike="noStrike" kern="0" cap="none" spc="0" normalizeH="0" baseline="0" noProof="0" dirty="0">
                  <a:ln>
                    <a:noFill/>
                  </a:ln>
                  <a:solidFill>
                    <a:srgbClr val="000000"/>
                  </a:solidFill>
                  <a:uLnTx/>
                  <a:uFillTx/>
                  <a:latin typeface="Arial" charset="0"/>
                </a:endParaRPr>
              </a:p>
            </p:txBody>
          </p:sp>
          <p:cxnSp>
            <p:nvCxnSpPr>
              <p:cNvPr id="60" name="Straight Connector 59"/>
              <p:cNvCxnSpPr/>
              <p:nvPr/>
            </p:nvCxnSpPr>
            <p:spPr>
              <a:xfrm>
                <a:off x="4264446" y="3574439"/>
                <a:ext cx="0" cy="1034539"/>
              </a:xfrm>
              <a:prstGeom prst="line">
                <a:avLst/>
              </a:prstGeom>
              <a:noFill/>
              <a:ln w="9525" cap="flat" cmpd="sng" algn="ctr">
                <a:solidFill>
                  <a:srgbClr val="D1282E"/>
                </a:solidFill>
                <a:prstDash val="dash"/>
              </a:ln>
              <a:effectLst/>
            </p:spPr>
          </p:cxnSp>
          <p:cxnSp>
            <p:nvCxnSpPr>
              <p:cNvPr id="61" name="Straight Connector 60"/>
              <p:cNvCxnSpPr/>
              <p:nvPr/>
            </p:nvCxnSpPr>
            <p:spPr>
              <a:xfrm flipV="1">
                <a:off x="2464989" y="3567611"/>
                <a:ext cx="1799457" cy="2144"/>
              </a:xfrm>
              <a:prstGeom prst="line">
                <a:avLst/>
              </a:prstGeom>
              <a:noFill/>
              <a:ln w="9525" cap="flat" cmpd="sng" algn="ctr">
                <a:solidFill>
                  <a:srgbClr val="D1282E"/>
                </a:solidFill>
                <a:prstDash val="dash"/>
              </a:ln>
              <a:effectLst/>
            </p:spPr>
          </p:cxnSp>
          <p:cxnSp>
            <p:nvCxnSpPr>
              <p:cNvPr id="62" name="Straight Connector 61"/>
              <p:cNvCxnSpPr/>
              <p:nvPr/>
            </p:nvCxnSpPr>
            <p:spPr>
              <a:xfrm flipV="1">
                <a:off x="3613798" y="2731067"/>
                <a:ext cx="1806746" cy="1254430"/>
              </a:xfrm>
              <a:prstGeom prst="line">
                <a:avLst/>
              </a:prstGeom>
              <a:noFill/>
              <a:ln w="28575" cap="flat" cmpd="sng" algn="ctr">
                <a:solidFill>
                  <a:srgbClr val="FF0000"/>
                </a:solidFill>
                <a:prstDash val="solid"/>
              </a:ln>
              <a:effectLst/>
            </p:spPr>
          </p:cxnSp>
        </p:grpSp>
      </p:grpSp>
      <p:pic>
        <p:nvPicPr>
          <p:cNvPr id="6" name="Picture 5">
            <a:extLst>
              <a:ext uri="{FF2B5EF4-FFF2-40B4-BE49-F238E27FC236}">
                <a16:creationId xmlns:a16="http://schemas.microsoft.com/office/drawing/2014/main" id="{46D3A717-634D-9F24-7A34-2098485D19BC}"/>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7" name="Picture 6">
            <a:extLst>
              <a:ext uri="{FF2B5EF4-FFF2-40B4-BE49-F238E27FC236}">
                <a16:creationId xmlns:a16="http://schemas.microsoft.com/office/drawing/2014/main" id="{C739BEC1-8112-496E-47BF-DF70BC08C79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8" name="Footer Placeholder 2">
            <a:extLst>
              <a:ext uri="{FF2B5EF4-FFF2-40B4-BE49-F238E27FC236}">
                <a16:creationId xmlns:a16="http://schemas.microsoft.com/office/drawing/2014/main" id="{7BB0F1E9-A33D-D6AF-E9E6-984911DD6A32}"/>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B87717C9-7D9A-CF76-08FA-0E15322B14F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494205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GB">
                <a:solidFill>
                  <a:srgbClr val="FFFFFF"/>
                </a:solidFill>
              </a:rPr>
              <a:t>The limitations of the supply and demand model and its predictions</a:t>
            </a:r>
          </a:p>
        </p:txBody>
      </p:sp>
      <p:sp>
        <p:nvSpPr>
          <p:cNvPr id="20"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174139" y="591344"/>
            <a:ext cx="7898527" cy="6175090"/>
          </a:xfrm>
        </p:spPr>
        <p:txBody>
          <a:bodyPr anchor="ctr">
            <a:normAutofit/>
          </a:bodyPr>
          <a:lstStyle/>
          <a:p>
            <a:pPr marL="0" indent="0">
              <a:buNone/>
            </a:pPr>
            <a:r>
              <a:rPr lang="en-GB" sz="2600" dirty="0"/>
              <a:t>Although widely used in economic research the supply and demand model is limited due to:</a:t>
            </a:r>
            <a:endParaRPr lang="en-GB" sz="2600" dirty="0">
              <a:cs typeface="Calibri"/>
            </a:endParaRPr>
          </a:p>
          <a:p>
            <a:pPr marL="0" indent="0">
              <a:buNone/>
            </a:pPr>
            <a:endParaRPr lang="en-GB" sz="2600" dirty="0">
              <a:cs typeface="Calibri"/>
            </a:endParaRPr>
          </a:p>
          <a:p>
            <a:pPr lvl="1"/>
            <a:r>
              <a:rPr lang="en-GB" sz="2600" dirty="0"/>
              <a:t>Supply and demand looks at competitive markets. In the real world the degree of competition in the market varies</a:t>
            </a:r>
            <a:endParaRPr lang="en-GB" sz="2600" dirty="0">
              <a:cs typeface="Calibri"/>
            </a:endParaRPr>
          </a:p>
          <a:p>
            <a:pPr lvl="1"/>
            <a:r>
              <a:rPr lang="en-GB" sz="2600" dirty="0"/>
              <a:t>The ceteris paribus principle – in the real world other variables change in a dynamic economy</a:t>
            </a:r>
            <a:endParaRPr lang="en-GB" sz="2600" dirty="0">
              <a:cs typeface="Calibri"/>
            </a:endParaRPr>
          </a:p>
          <a:p>
            <a:pPr lvl="1"/>
            <a:r>
              <a:rPr lang="en-GB" sz="2600" dirty="0"/>
              <a:t>Extrapolating microeconomic information to look at goods and services that have large markets means that more variables can cause change</a:t>
            </a:r>
            <a:endParaRPr lang="en-GB" sz="2600" dirty="0">
              <a:cs typeface="Calibri"/>
            </a:endParaRPr>
          </a:p>
          <a:p>
            <a:pPr lvl="1"/>
            <a:r>
              <a:rPr lang="en-GB" sz="2600" dirty="0"/>
              <a:t>Information tends to be asymmetric so that consumers do not have full information regarding products. This leads to decision making that does not maximise consumer satisfaction</a:t>
            </a:r>
            <a:endParaRPr lang="en-GB" sz="2600" dirty="0">
              <a:cs typeface="Calibri"/>
            </a:endParaRPr>
          </a:p>
        </p:txBody>
      </p:sp>
      <p:pic>
        <p:nvPicPr>
          <p:cNvPr id="4" name="Picture 3">
            <a:extLst>
              <a:ext uri="{FF2B5EF4-FFF2-40B4-BE49-F238E27FC236}">
                <a16:creationId xmlns:a16="http://schemas.microsoft.com/office/drawing/2014/main" id="{4AB54BA3-1951-33AD-1E47-5791D0508D43}"/>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8D6BCE5F-9CC8-C85B-C5DC-4EBADA21E56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C6639759-FC2C-DFE4-15CF-2F26EB57D531}"/>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0FF5D0A-8DDE-347A-08A5-28B7BAA54BF1}"/>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844894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5" descr="Record Labor Day gas prices won't last">
            <a:extLst>
              <a:ext uri="{FF2B5EF4-FFF2-40B4-BE49-F238E27FC236}">
                <a16:creationId xmlns:a16="http://schemas.microsoft.com/office/drawing/2014/main" id="{68B2E51B-8A14-89C4-18B1-7D787166D520}"/>
              </a:ext>
            </a:extLst>
          </p:cNvPr>
          <p:cNvPicPr>
            <a:picLocks noChangeAspect="1"/>
          </p:cNvPicPr>
          <p:nvPr/>
        </p:nvPicPr>
        <p:blipFill rotWithShape="1">
          <a:blip r:embed="rId2"/>
          <a:srcRect t="9091" r="9091"/>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86C7B4A1-154A-4DF0-AC46-F88D75A2E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6"/>
            <a:ext cx="7197772" cy="5896743"/>
          </a:xfrm>
          <a:prstGeom prst="rect">
            <a:avLst/>
          </a:prstGeom>
          <a:solidFill>
            <a:schemeClr val="bg1">
              <a:alpha val="90000"/>
            </a:schemeClr>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A9F5B1-00CB-4F22-C046-EDC84DEDF910}"/>
              </a:ext>
            </a:extLst>
          </p:cNvPr>
          <p:cNvSpPr>
            <a:spLocks noGrp="1"/>
          </p:cNvSpPr>
          <p:nvPr>
            <p:ph type="title"/>
          </p:nvPr>
        </p:nvSpPr>
        <p:spPr>
          <a:xfrm>
            <a:off x="594804" y="640263"/>
            <a:ext cx="6619811" cy="1344975"/>
          </a:xfrm>
        </p:spPr>
        <p:txBody>
          <a:bodyPr>
            <a:normAutofit/>
          </a:bodyPr>
          <a:lstStyle/>
          <a:p>
            <a:r>
              <a:rPr lang="en-US" sz="4000">
                <a:cs typeface="Calibri Light"/>
              </a:rPr>
              <a:t>Price determination </a:t>
            </a:r>
            <a:endParaRPr lang="en-US" sz="4000"/>
          </a:p>
        </p:txBody>
      </p:sp>
      <p:sp>
        <p:nvSpPr>
          <p:cNvPr id="3" name="Content Placeholder 2">
            <a:extLst>
              <a:ext uri="{FF2B5EF4-FFF2-40B4-BE49-F238E27FC236}">
                <a16:creationId xmlns:a16="http://schemas.microsoft.com/office/drawing/2014/main" id="{D8A8E7BD-0007-4C86-E514-C71C487FCF3F}"/>
              </a:ext>
            </a:extLst>
          </p:cNvPr>
          <p:cNvSpPr>
            <a:spLocks noGrp="1"/>
          </p:cNvSpPr>
          <p:nvPr>
            <p:ph idx="1"/>
          </p:nvPr>
        </p:nvSpPr>
        <p:spPr>
          <a:xfrm>
            <a:off x="594109" y="2121763"/>
            <a:ext cx="6620505" cy="3773010"/>
          </a:xfrm>
        </p:spPr>
        <p:txBody>
          <a:bodyPr vert="horz" lIns="91440" tIns="45720" rIns="91440" bIns="45720" rtlCol="0">
            <a:normAutofit/>
          </a:bodyPr>
          <a:lstStyle/>
          <a:p>
            <a:pPr marL="0" indent="0">
              <a:buNone/>
            </a:pPr>
            <a:r>
              <a:rPr lang="en-US" sz="2400" b="1">
                <a:ea typeface="+mn-lt"/>
                <a:cs typeface="+mn-lt"/>
              </a:rPr>
              <a:t>Price is dependent on the interaction between demand and supply components of a market</a:t>
            </a:r>
          </a:p>
          <a:p>
            <a:pPr marL="0" indent="0">
              <a:buNone/>
            </a:pPr>
            <a:endParaRPr lang="en-US" sz="2400" b="1">
              <a:cs typeface="Calibri" panose="020F0502020204030204"/>
            </a:endParaRPr>
          </a:p>
          <a:p>
            <a:pPr marL="0" indent="0">
              <a:buNone/>
            </a:pPr>
            <a:r>
              <a:rPr lang="en-US" sz="2400">
                <a:ea typeface="+mn-lt"/>
                <a:cs typeface="+mn-lt"/>
              </a:rPr>
              <a:t>In a free market, the forces of demand and supply determine the prices</a:t>
            </a:r>
            <a:endParaRPr lang="en-US" sz="2400"/>
          </a:p>
        </p:txBody>
      </p:sp>
      <p:pic>
        <p:nvPicPr>
          <p:cNvPr id="4" name="Picture 3">
            <a:extLst>
              <a:ext uri="{FF2B5EF4-FFF2-40B4-BE49-F238E27FC236}">
                <a16:creationId xmlns:a16="http://schemas.microsoft.com/office/drawing/2014/main" id="{5CB6E742-8A1D-636D-3CE8-E2C42D4BE19D}"/>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9F5DDE9B-BC3D-2D37-18C1-84C9FEF57FD9}"/>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Footer Placeholder 2">
            <a:extLst>
              <a:ext uri="{FF2B5EF4-FFF2-40B4-BE49-F238E27FC236}">
                <a16:creationId xmlns:a16="http://schemas.microsoft.com/office/drawing/2014/main" id="{47C02F80-CF9C-0BBC-6532-B08D4E2D1CE7}"/>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8691368-8FE3-6B56-4AB4-5BE761797397}"/>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683905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04672" y="640080"/>
            <a:ext cx="3282696" cy="5257800"/>
          </a:xfrm>
        </p:spPr>
        <p:txBody>
          <a:bodyPr>
            <a:normAutofit/>
          </a:bodyPr>
          <a:lstStyle/>
          <a:p>
            <a:r>
              <a:rPr lang="en-GB" sz="4100">
                <a:solidFill>
                  <a:schemeClr val="bg1"/>
                </a:solidFill>
              </a:rPr>
              <a:t>Determination of equilibrium price and quantity in a market</a:t>
            </a:r>
          </a:p>
        </p:txBody>
      </p:sp>
      <p:sp>
        <p:nvSpPr>
          <p:cNvPr id="3" name="Content Placeholder 2"/>
          <p:cNvSpPr>
            <a:spLocks noGrp="1"/>
          </p:cNvSpPr>
          <p:nvPr>
            <p:ph idx="1"/>
          </p:nvPr>
        </p:nvSpPr>
        <p:spPr>
          <a:xfrm>
            <a:off x="5042083" y="165629"/>
            <a:ext cx="6844162" cy="6609270"/>
          </a:xfrm>
        </p:spPr>
        <p:txBody>
          <a:bodyPr anchor="ctr">
            <a:normAutofit/>
          </a:bodyPr>
          <a:lstStyle/>
          <a:p>
            <a:pPr marL="0" indent="0">
              <a:buNone/>
            </a:pPr>
            <a:r>
              <a:rPr lang="en-GB" sz="2400" dirty="0"/>
              <a:t>Market equilibrium is that point at which demand is equal to supply</a:t>
            </a:r>
            <a:endParaRPr lang="en-US" dirty="0"/>
          </a:p>
          <a:p>
            <a:pPr marL="0" indent="0">
              <a:buNone/>
            </a:pPr>
            <a:endParaRPr lang="en-GB" sz="2400" dirty="0"/>
          </a:p>
          <a:p>
            <a:pPr marL="0" indent="0">
              <a:buNone/>
            </a:pPr>
            <a:r>
              <a:rPr lang="en-GB" sz="2400" dirty="0"/>
              <a:t>This is known as the market clearing price as all products will be sold at this price</a:t>
            </a:r>
            <a:endParaRPr lang="en-GB" sz="2400" dirty="0">
              <a:cs typeface="Calibri" panose="020F0502020204030204"/>
            </a:endParaRPr>
          </a:p>
          <a:p>
            <a:pPr lvl="1"/>
            <a:r>
              <a:rPr lang="en-GB" dirty="0"/>
              <a:t>all buyers can get the exact amount that they want to buy at this price and all sellers provide exactly the amount that  they want to sell at this price</a:t>
            </a:r>
            <a:endParaRPr lang="en-GB" dirty="0">
              <a:cs typeface="Calibri"/>
            </a:endParaRPr>
          </a:p>
          <a:p>
            <a:pPr lvl="1"/>
            <a:r>
              <a:rPr lang="en-GB" dirty="0"/>
              <a:t>therefore, there is nothing left over – the market has cleared</a:t>
            </a:r>
            <a:endParaRPr lang="en-GB" dirty="0">
              <a:cs typeface="Calibri"/>
            </a:endParaRPr>
          </a:p>
          <a:p>
            <a:pPr lvl="1"/>
            <a:endParaRPr lang="en-GB" dirty="0"/>
          </a:p>
          <a:p>
            <a:pPr marL="0" indent="0">
              <a:buNone/>
            </a:pPr>
            <a:r>
              <a:rPr lang="en-GB" sz="2400" dirty="0"/>
              <a:t>Any change in demand or supply will lead to a new equilibrium price </a:t>
            </a:r>
            <a:endParaRPr lang="en-GB" sz="2400">
              <a:cs typeface="Calibri" panose="020F0502020204030204"/>
            </a:endParaRPr>
          </a:p>
          <a:p>
            <a:endParaRPr lang="en-GB" sz="2400"/>
          </a:p>
        </p:txBody>
      </p:sp>
      <p:pic>
        <p:nvPicPr>
          <p:cNvPr id="4" name="Picture 3">
            <a:extLst>
              <a:ext uri="{FF2B5EF4-FFF2-40B4-BE49-F238E27FC236}">
                <a16:creationId xmlns:a16="http://schemas.microsoft.com/office/drawing/2014/main" id="{29896EB0-4817-A9D8-F310-95C48A5BCCF9}"/>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7C94FD08-2EDD-1C15-B733-563AFB62405A}"/>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284844EE-852A-BA9C-BEC2-9C503135CA9B}"/>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73D7890-A8B8-A571-A5B5-80B39ED246B8}"/>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388137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536" y="447188"/>
            <a:ext cx="11004462" cy="970450"/>
          </a:xfrm>
        </p:spPr>
        <p:txBody>
          <a:bodyPr>
            <a:normAutofit fontScale="90000"/>
          </a:bodyPr>
          <a:lstStyle/>
          <a:p>
            <a:r>
              <a:rPr lang="en-GB" dirty="0"/>
              <a:t>Determination of equilibrium price and quantity in a market</a:t>
            </a:r>
          </a:p>
        </p:txBody>
      </p:sp>
      <p:sp>
        <p:nvSpPr>
          <p:cNvPr id="17" name="Rectangle 16"/>
          <p:cNvSpPr/>
          <p:nvPr/>
        </p:nvSpPr>
        <p:spPr>
          <a:xfrm>
            <a:off x="365760" y="2423160"/>
            <a:ext cx="6652260" cy="4046444"/>
          </a:xfrm>
          <a:prstGeom prst="rect">
            <a:avLst/>
          </a:prstGeom>
          <a:ln w="76200">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 name="Rectangle 2"/>
          <p:cNvSpPr/>
          <p:nvPr/>
        </p:nvSpPr>
        <p:spPr>
          <a:xfrm>
            <a:off x="7292340" y="1099293"/>
            <a:ext cx="4526280" cy="5575827"/>
          </a:xfrm>
          <a:prstGeom prst="rect">
            <a:avLst/>
          </a:prstGeom>
          <a:ln w="76200"/>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r>
              <a:rPr lang="en-GB" sz="2700" dirty="0"/>
              <a:t>At a price of P quantity demanded (</a:t>
            </a:r>
            <a:r>
              <a:rPr lang="en-GB" sz="2700" dirty="0" err="1"/>
              <a:t>qd</a:t>
            </a:r>
            <a:r>
              <a:rPr lang="en-GB" sz="2700" dirty="0"/>
              <a:t>) is equal to quantity supplied (</a:t>
            </a:r>
            <a:r>
              <a:rPr lang="en-GB" sz="2700" dirty="0" err="1"/>
              <a:t>qs</a:t>
            </a:r>
            <a:r>
              <a:rPr lang="en-GB" sz="2700" dirty="0"/>
              <a:t>).  All products are sold and no products are left over – the market has cleared.  </a:t>
            </a:r>
            <a:endParaRPr lang="en-GB" sz="2700" dirty="0">
              <a:cs typeface="Calibri"/>
            </a:endParaRPr>
          </a:p>
          <a:p>
            <a:endParaRPr lang="en-GB" sz="2700" dirty="0">
              <a:cs typeface="Calibri"/>
            </a:endParaRPr>
          </a:p>
          <a:p>
            <a:r>
              <a:rPr lang="en-GB" sz="2700" dirty="0"/>
              <a:t>At this price all products that have been offered for sale by suppliers have been bought by buyers all supply has had an equal demand.</a:t>
            </a:r>
            <a:r>
              <a:rPr lang="en-GB" sz="2400" dirty="0"/>
              <a:t> </a:t>
            </a:r>
            <a:endParaRPr lang="en-GB" sz="2400" dirty="0">
              <a:cs typeface="Calibri"/>
            </a:endParaRPr>
          </a:p>
        </p:txBody>
      </p:sp>
      <p:grpSp>
        <p:nvGrpSpPr>
          <p:cNvPr id="31" name="Group 30"/>
          <p:cNvGrpSpPr/>
          <p:nvPr/>
        </p:nvGrpSpPr>
        <p:grpSpPr>
          <a:xfrm>
            <a:off x="532676" y="2723429"/>
            <a:ext cx="6485344" cy="3563071"/>
            <a:chOff x="2858620" y="3027076"/>
            <a:chExt cx="4253152" cy="2527662"/>
          </a:xfrm>
        </p:grpSpPr>
        <p:cxnSp>
          <p:nvCxnSpPr>
            <p:cNvPr id="32" name="Straight Connector 31"/>
            <p:cNvCxnSpPr/>
            <p:nvPr/>
          </p:nvCxnSpPr>
          <p:spPr>
            <a:xfrm>
              <a:off x="3478543" y="3080839"/>
              <a:ext cx="0" cy="2065747"/>
            </a:xfrm>
            <a:prstGeom prst="line">
              <a:avLst/>
            </a:prstGeom>
            <a:noFill/>
            <a:ln w="28575" cap="flat" cmpd="sng" algn="ctr">
              <a:solidFill>
                <a:srgbClr val="D1282E"/>
              </a:solidFill>
              <a:prstDash val="solid"/>
            </a:ln>
            <a:effectLst/>
          </p:spPr>
        </p:cxnSp>
        <p:cxnSp>
          <p:nvCxnSpPr>
            <p:cNvPr id="33" name="Straight Connector 32"/>
            <p:cNvCxnSpPr/>
            <p:nvPr/>
          </p:nvCxnSpPr>
          <p:spPr>
            <a:xfrm>
              <a:off x="3478543" y="5146586"/>
              <a:ext cx="2714333" cy="0"/>
            </a:xfrm>
            <a:prstGeom prst="line">
              <a:avLst/>
            </a:prstGeom>
            <a:noFill/>
            <a:ln w="28575" cap="flat" cmpd="sng" algn="ctr">
              <a:solidFill>
                <a:srgbClr val="D1282E"/>
              </a:solidFill>
              <a:prstDash val="solid"/>
            </a:ln>
            <a:effectLst/>
          </p:spPr>
        </p:cxnSp>
        <p:sp>
          <p:nvSpPr>
            <p:cNvPr id="34" name="TextBox 33"/>
            <p:cNvSpPr txBox="1">
              <a:spLocks noChangeArrowheads="1"/>
            </p:cNvSpPr>
            <p:nvPr/>
          </p:nvSpPr>
          <p:spPr bwMode="auto">
            <a:xfrm>
              <a:off x="2858620" y="3254689"/>
              <a:ext cx="577569" cy="582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Price</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35" name="TextBox 34"/>
            <p:cNvSpPr txBox="1">
              <a:spLocks noChangeArrowheads="1"/>
            </p:cNvSpPr>
            <p:nvPr/>
          </p:nvSpPr>
          <p:spPr bwMode="auto">
            <a:xfrm>
              <a:off x="5649641" y="5231186"/>
              <a:ext cx="1462131" cy="32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Quantity</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36" name="TextBox 35"/>
            <p:cNvSpPr txBox="1">
              <a:spLocks noChangeArrowheads="1"/>
            </p:cNvSpPr>
            <p:nvPr/>
          </p:nvSpPr>
          <p:spPr bwMode="auto">
            <a:xfrm>
              <a:off x="5817215" y="4544949"/>
              <a:ext cx="375661" cy="32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D</a:t>
              </a:r>
              <a:endParaRPr kumimoji="0" lang="en-US" sz="2400" b="0" i="0" u="none" strike="noStrike" kern="0" cap="none" spc="0" normalizeH="0" baseline="0" noProof="0" dirty="0">
                <a:ln>
                  <a:noFill/>
                </a:ln>
                <a:solidFill>
                  <a:srgbClr val="000000"/>
                </a:solidFill>
                <a:effectLst/>
                <a:uLnTx/>
                <a:uFillTx/>
                <a:latin typeface="Arial" charset="0"/>
              </a:endParaRPr>
            </a:p>
          </p:txBody>
        </p:sp>
        <p:cxnSp>
          <p:nvCxnSpPr>
            <p:cNvPr id="37" name="Straight Connector 36"/>
            <p:cNvCxnSpPr/>
            <p:nvPr/>
          </p:nvCxnSpPr>
          <p:spPr>
            <a:xfrm>
              <a:off x="4125604" y="3273297"/>
              <a:ext cx="1795682" cy="1296242"/>
            </a:xfrm>
            <a:prstGeom prst="line">
              <a:avLst/>
            </a:prstGeom>
            <a:noFill/>
            <a:ln w="28575" cap="flat" cmpd="sng" algn="ctr">
              <a:solidFill>
                <a:srgbClr val="FF0000"/>
              </a:solidFill>
              <a:prstDash val="solid"/>
            </a:ln>
            <a:effectLst/>
          </p:spPr>
        </p:cxnSp>
        <p:cxnSp>
          <p:nvCxnSpPr>
            <p:cNvPr id="38" name="Straight Connector 37"/>
            <p:cNvCxnSpPr/>
            <p:nvPr/>
          </p:nvCxnSpPr>
          <p:spPr>
            <a:xfrm>
              <a:off x="3524128" y="3927860"/>
              <a:ext cx="1499317" cy="2016"/>
            </a:xfrm>
            <a:prstGeom prst="line">
              <a:avLst/>
            </a:prstGeom>
            <a:noFill/>
            <a:ln w="9525" cap="flat" cmpd="sng" algn="ctr">
              <a:solidFill>
                <a:srgbClr val="D1282E"/>
              </a:solidFill>
              <a:prstDash val="dash"/>
            </a:ln>
            <a:effectLst/>
          </p:spPr>
        </p:cxnSp>
        <p:cxnSp>
          <p:nvCxnSpPr>
            <p:cNvPr id="39" name="Straight Connector 38"/>
            <p:cNvCxnSpPr/>
            <p:nvPr/>
          </p:nvCxnSpPr>
          <p:spPr>
            <a:xfrm>
              <a:off x="5017913" y="3921418"/>
              <a:ext cx="5532" cy="1225168"/>
            </a:xfrm>
            <a:prstGeom prst="line">
              <a:avLst/>
            </a:prstGeom>
            <a:noFill/>
            <a:ln w="9525" cap="flat" cmpd="sng" algn="ctr">
              <a:solidFill>
                <a:srgbClr val="D1282E"/>
              </a:solidFill>
              <a:prstDash val="dash"/>
            </a:ln>
            <a:effectLst/>
          </p:spPr>
        </p:cxnSp>
        <p:sp>
          <p:nvSpPr>
            <p:cNvPr id="40" name="TextBox 39"/>
            <p:cNvSpPr txBox="1">
              <a:spLocks noChangeArrowheads="1"/>
            </p:cNvSpPr>
            <p:nvPr/>
          </p:nvSpPr>
          <p:spPr bwMode="auto">
            <a:xfrm>
              <a:off x="3228103" y="3806765"/>
              <a:ext cx="250440" cy="32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P</a:t>
              </a:r>
              <a:endParaRPr kumimoji="0" lang="en-US" sz="2400" b="0" i="0" u="none" strike="noStrike" kern="0" cap="none" spc="0" normalizeH="0" baseline="0" noProof="0" dirty="0">
                <a:ln>
                  <a:noFill/>
                </a:ln>
                <a:solidFill>
                  <a:srgbClr val="000000"/>
                </a:solidFill>
                <a:effectLst/>
                <a:uLnTx/>
                <a:uFillTx/>
                <a:latin typeface="Arial" charset="0"/>
              </a:endParaRPr>
            </a:p>
          </p:txBody>
        </p:sp>
        <p:sp>
          <p:nvSpPr>
            <p:cNvPr id="41" name="TextBox 40"/>
            <p:cNvSpPr txBox="1">
              <a:spLocks noChangeArrowheads="1"/>
            </p:cNvSpPr>
            <p:nvPr/>
          </p:nvSpPr>
          <p:spPr bwMode="auto">
            <a:xfrm>
              <a:off x="4778076" y="5146586"/>
              <a:ext cx="501802" cy="32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Q</a:t>
              </a:r>
              <a:endParaRPr kumimoji="0" lang="en-US" sz="2400" b="0" i="0" u="none" strike="noStrike" kern="0" cap="none" spc="0" normalizeH="0" baseline="0" noProof="0" dirty="0">
                <a:ln>
                  <a:noFill/>
                </a:ln>
                <a:solidFill>
                  <a:srgbClr val="000000"/>
                </a:solidFill>
                <a:effectLst/>
                <a:uLnTx/>
                <a:uFillTx/>
                <a:latin typeface="Arial" charset="0"/>
              </a:endParaRPr>
            </a:p>
          </p:txBody>
        </p:sp>
        <p:cxnSp>
          <p:nvCxnSpPr>
            <p:cNvPr id="42" name="Straight Connector 41"/>
            <p:cNvCxnSpPr/>
            <p:nvPr/>
          </p:nvCxnSpPr>
          <p:spPr>
            <a:xfrm flipV="1">
              <a:off x="4125604" y="3273297"/>
              <a:ext cx="1806746" cy="1254430"/>
            </a:xfrm>
            <a:prstGeom prst="line">
              <a:avLst/>
            </a:prstGeom>
            <a:noFill/>
            <a:ln w="28575" cap="flat" cmpd="sng" algn="ctr">
              <a:solidFill>
                <a:srgbClr val="FF0000"/>
              </a:solidFill>
              <a:prstDash val="solid"/>
            </a:ln>
            <a:effectLst/>
          </p:spPr>
        </p:cxnSp>
        <p:sp>
          <p:nvSpPr>
            <p:cNvPr id="43" name="TextBox 42"/>
            <p:cNvSpPr txBox="1">
              <a:spLocks noChangeArrowheads="1"/>
            </p:cNvSpPr>
            <p:nvPr/>
          </p:nvSpPr>
          <p:spPr bwMode="auto">
            <a:xfrm>
              <a:off x="5786844" y="3027076"/>
              <a:ext cx="375661" cy="32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Arial" charset="0"/>
                </a:rPr>
                <a:t>S</a:t>
              </a:r>
              <a:endParaRPr kumimoji="0" lang="en-US" sz="2400" b="0" i="0" u="none" strike="noStrike" kern="0" cap="none" spc="0" normalizeH="0" baseline="0" noProof="0" dirty="0">
                <a:ln>
                  <a:noFill/>
                </a:ln>
                <a:solidFill>
                  <a:srgbClr val="000000"/>
                </a:solidFill>
                <a:effectLst/>
                <a:uLnTx/>
                <a:uFillTx/>
                <a:latin typeface="Arial" charset="0"/>
              </a:endParaRPr>
            </a:p>
          </p:txBody>
        </p:sp>
      </p:grpSp>
      <p:pic>
        <p:nvPicPr>
          <p:cNvPr id="4" name="Picture 3">
            <a:extLst>
              <a:ext uri="{FF2B5EF4-FFF2-40B4-BE49-F238E27FC236}">
                <a16:creationId xmlns:a16="http://schemas.microsoft.com/office/drawing/2014/main" id="{39605489-9693-580D-DA8C-AB09232D8C2A}"/>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5" name="Picture 4">
            <a:extLst>
              <a:ext uri="{FF2B5EF4-FFF2-40B4-BE49-F238E27FC236}">
                <a16:creationId xmlns:a16="http://schemas.microsoft.com/office/drawing/2014/main" id="{A8A42493-78E7-7962-BBCC-F84519982000}"/>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9B339B95-A10E-1D30-AA02-053A7E777D2C}"/>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547B604-193C-9D0C-3479-5DABF6ED665D}"/>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467767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Arc 12">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6">
            <a:extLst>
              <a:ext uri="{FF2B5EF4-FFF2-40B4-BE49-F238E27FC236}">
                <a16:creationId xmlns:a16="http://schemas.microsoft.com/office/drawing/2014/main" id="{CF381092-F1E0-D9B0-26F3-3C8EEBE1AE45}"/>
              </a:ext>
            </a:extLst>
          </p:cNvPr>
          <p:cNvPicPr>
            <a:picLocks noChangeAspect="1"/>
          </p:cNvPicPr>
          <p:nvPr/>
        </p:nvPicPr>
        <p:blipFill>
          <a:blip r:embed="rId2"/>
          <a:stretch>
            <a:fillRect/>
          </a:stretch>
        </p:blipFill>
        <p:spPr>
          <a:xfrm>
            <a:off x="257484" y="582025"/>
            <a:ext cx="5223079" cy="5682355"/>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Content Placeholder 2">
            <a:extLst>
              <a:ext uri="{FF2B5EF4-FFF2-40B4-BE49-F238E27FC236}">
                <a16:creationId xmlns:a16="http://schemas.microsoft.com/office/drawing/2014/main" id="{D1FCD150-2DB2-93A7-D41B-15F8EAE9FA81}"/>
              </a:ext>
            </a:extLst>
          </p:cNvPr>
          <p:cNvSpPr>
            <a:spLocks noGrp="1"/>
          </p:cNvSpPr>
          <p:nvPr>
            <p:ph idx="1"/>
          </p:nvPr>
        </p:nvSpPr>
        <p:spPr>
          <a:xfrm>
            <a:off x="5679302" y="690481"/>
            <a:ext cx="6249592" cy="5472105"/>
          </a:xfrm>
        </p:spPr>
        <p:txBody>
          <a:bodyPr vert="horz" lIns="91440" tIns="45720" rIns="91440" bIns="45720" rtlCol="0" anchor="t">
            <a:normAutofit/>
          </a:bodyPr>
          <a:lstStyle/>
          <a:p>
            <a:pPr marL="0" indent="0">
              <a:buNone/>
            </a:pPr>
            <a:r>
              <a:rPr lang="en-US" sz="2400" dirty="0">
                <a:ea typeface="+mn-lt"/>
                <a:cs typeface="+mn-lt"/>
              </a:rPr>
              <a:t>If the price of the good is above the market equilibrium then there will be an excess in supply. </a:t>
            </a:r>
            <a:endParaRPr lang="en-US"/>
          </a:p>
          <a:p>
            <a:pPr marL="0" indent="0">
              <a:buNone/>
            </a:pPr>
            <a:endParaRPr lang="en-US" sz="2400" dirty="0">
              <a:ea typeface="+mn-lt"/>
              <a:cs typeface="+mn-lt"/>
            </a:endParaRPr>
          </a:p>
          <a:p>
            <a:pPr marL="0" indent="0">
              <a:buNone/>
            </a:pPr>
            <a:r>
              <a:rPr lang="en-US" sz="2400" dirty="0">
                <a:ea typeface="+mn-lt"/>
                <a:cs typeface="+mn-lt"/>
              </a:rPr>
              <a:t>On the other hand, if the price of the good is below the market equilibrium price then there will be an excess of demand. In either case, the market will not be operating at equilibrium and therefore won’t clear. </a:t>
            </a:r>
          </a:p>
          <a:p>
            <a:pPr marL="0" indent="0">
              <a:buNone/>
            </a:pPr>
            <a:endParaRPr lang="en-US" sz="2400" dirty="0">
              <a:ea typeface="+mn-lt"/>
              <a:cs typeface="+mn-lt"/>
            </a:endParaRPr>
          </a:p>
          <a:p>
            <a:pPr marL="0" indent="0">
              <a:buNone/>
            </a:pPr>
            <a:r>
              <a:rPr lang="en-US" sz="2400" dirty="0">
                <a:ea typeface="+mn-lt"/>
                <a:cs typeface="+mn-lt"/>
              </a:rPr>
              <a:t>There area between demand and supply and underneath/below the equilibrium point represents the excess supply/demand</a:t>
            </a:r>
            <a:endParaRPr lang="en-US" sz="2400">
              <a:cs typeface="Calibri"/>
            </a:endParaRPr>
          </a:p>
        </p:txBody>
      </p:sp>
      <p:pic>
        <p:nvPicPr>
          <p:cNvPr id="2" name="Picture 1">
            <a:extLst>
              <a:ext uri="{FF2B5EF4-FFF2-40B4-BE49-F238E27FC236}">
                <a16:creationId xmlns:a16="http://schemas.microsoft.com/office/drawing/2014/main" id="{8C1D612E-AD83-3BAE-02F4-CDFC855697A3}"/>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 name="Picture 3">
            <a:extLst>
              <a:ext uri="{FF2B5EF4-FFF2-40B4-BE49-F238E27FC236}">
                <a16:creationId xmlns:a16="http://schemas.microsoft.com/office/drawing/2014/main" id="{1BEAE33D-33B3-4BED-8856-48C1FC2AC84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5" name="Footer Placeholder 2">
            <a:extLst>
              <a:ext uri="{FF2B5EF4-FFF2-40B4-BE49-F238E27FC236}">
                <a16:creationId xmlns:a16="http://schemas.microsoft.com/office/drawing/2014/main" id="{EA9B6BDA-D761-0822-BD8A-D70A911A0607}"/>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56CA321-276F-936A-6822-E3D830059066}"/>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768048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8DA85C-AC39-B579-F7DA-5884CEF5994D}"/>
              </a:ext>
            </a:extLst>
          </p:cNvPr>
          <p:cNvSpPr>
            <a:spLocks noGrp="1"/>
          </p:cNvSpPr>
          <p:nvPr>
            <p:ph type="title"/>
          </p:nvPr>
        </p:nvSpPr>
        <p:spPr>
          <a:xfrm>
            <a:off x="630936" y="639520"/>
            <a:ext cx="3429000" cy="1719072"/>
          </a:xfrm>
        </p:spPr>
        <p:txBody>
          <a:bodyPr anchor="b">
            <a:normAutofit/>
          </a:bodyPr>
          <a:lstStyle/>
          <a:p>
            <a:r>
              <a:rPr lang="en-US" sz="5400">
                <a:cs typeface="Calibri Light"/>
              </a:rPr>
              <a:t>Market forces </a:t>
            </a:r>
            <a:endParaRPr lang="en-US" sz="5400"/>
          </a:p>
        </p:txBody>
      </p:sp>
      <p:sp>
        <p:nvSpPr>
          <p:cNvPr id="11"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F5FC8E9-59C0-7F4C-CAC9-075A265F71FC}"/>
              </a:ext>
            </a:extLst>
          </p:cNvPr>
          <p:cNvSpPr>
            <a:spLocks noGrp="1"/>
          </p:cNvSpPr>
          <p:nvPr>
            <p:ph idx="1"/>
          </p:nvPr>
        </p:nvSpPr>
        <p:spPr>
          <a:xfrm>
            <a:off x="630936" y="2807208"/>
            <a:ext cx="3429000" cy="3410712"/>
          </a:xfrm>
        </p:spPr>
        <p:txBody>
          <a:bodyPr vert="horz" lIns="91440" tIns="45720" rIns="91440" bIns="45720" rtlCol="0" anchor="t">
            <a:normAutofit/>
          </a:bodyPr>
          <a:lstStyle/>
          <a:p>
            <a:pPr marL="0" indent="0">
              <a:buNone/>
            </a:pPr>
            <a:endParaRPr lang="en-US" sz="2200">
              <a:cs typeface="Calibri"/>
            </a:endParaRPr>
          </a:p>
          <a:p>
            <a:pPr marL="0" indent="0">
              <a:buNone/>
            </a:pPr>
            <a:endParaRPr lang="en-US" sz="2200">
              <a:cs typeface="Calibri"/>
            </a:endParaRPr>
          </a:p>
          <a:p>
            <a:pPr marL="0" indent="0">
              <a:buNone/>
            </a:pPr>
            <a:r>
              <a:rPr lang="en-US" sz="2200">
                <a:cs typeface="Calibri"/>
              </a:rPr>
              <a:t>When there is excess demand, the impact is a shortage. The marking is failing to clear because the current price at P1 is below equilibrium. </a:t>
            </a:r>
          </a:p>
          <a:p>
            <a:pPr marL="0" indent="0">
              <a:buNone/>
            </a:pPr>
            <a:endParaRPr lang="en-US" sz="2200">
              <a:cs typeface="Calibri"/>
            </a:endParaRPr>
          </a:p>
          <a:p>
            <a:pPr marL="0" indent="0">
              <a:buNone/>
            </a:pPr>
            <a:endParaRPr lang="en-US" sz="2200">
              <a:cs typeface="Calibri"/>
            </a:endParaRPr>
          </a:p>
        </p:txBody>
      </p:sp>
      <p:pic>
        <p:nvPicPr>
          <p:cNvPr id="4" name="Picture 4" descr="Chart, line chart&#10;&#10;Description automatically generated">
            <a:extLst>
              <a:ext uri="{FF2B5EF4-FFF2-40B4-BE49-F238E27FC236}">
                <a16:creationId xmlns:a16="http://schemas.microsoft.com/office/drawing/2014/main" id="{B0912985-18A3-8708-60D6-81CB446420A4}"/>
              </a:ext>
            </a:extLst>
          </p:cNvPr>
          <p:cNvPicPr>
            <a:picLocks noChangeAspect="1"/>
          </p:cNvPicPr>
          <p:nvPr/>
        </p:nvPicPr>
        <p:blipFill>
          <a:blip r:embed="rId2"/>
          <a:stretch>
            <a:fillRect/>
          </a:stretch>
        </p:blipFill>
        <p:spPr>
          <a:xfrm>
            <a:off x="4237353" y="689429"/>
            <a:ext cx="7320663" cy="6011104"/>
          </a:xfrm>
          <a:prstGeom prst="rect">
            <a:avLst/>
          </a:prstGeom>
        </p:spPr>
      </p:pic>
      <p:pic>
        <p:nvPicPr>
          <p:cNvPr id="5" name="Picture 4">
            <a:extLst>
              <a:ext uri="{FF2B5EF4-FFF2-40B4-BE49-F238E27FC236}">
                <a16:creationId xmlns:a16="http://schemas.microsoft.com/office/drawing/2014/main" id="{634B20D5-7AC9-5B11-3C03-3E5CAD413AD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18F39999-1C2F-F8C2-0EBC-98CF914202AF}"/>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Footer Placeholder 2">
            <a:extLst>
              <a:ext uri="{FF2B5EF4-FFF2-40B4-BE49-F238E27FC236}">
                <a16:creationId xmlns:a16="http://schemas.microsoft.com/office/drawing/2014/main" id="{E0F262BE-C87E-F128-431A-A8449DC2761A}"/>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74EAC53-B669-05A1-D646-ED09CADF7579}"/>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07198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C705D7-00B3-FC4E-464D-1F1858CEE475}"/>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a:solidFill>
                  <a:srgbClr val="FFFFFF"/>
                </a:solidFill>
              </a:rPr>
              <a:t>Excess supply and demand </a:t>
            </a:r>
            <a:endParaRPr lang="en-US" sz="5400" dirty="0">
              <a:solidFill>
                <a:srgbClr val="FFFFFF"/>
              </a:solidFill>
            </a:endParaRPr>
          </a:p>
        </p:txBody>
      </p:sp>
      <p:cxnSp>
        <p:nvCxnSpPr>
          <p:cNvPr id="21" name="Straight Connector 20">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Picture 4" descr="Shape&#10;&#10;Description automatically generated">
            <a:extLst>
              <a:ext uri="{FF2B5EF4-FFF2-40B4-BE49-F238E27FC236}">
                <a16:creationId xmlns:a16="http://schemas.microsoft.com/office/drawing/2014/main" id="{AC34AA70-0C88-1312-DCD5-9A637572C811}"/>
              </a:ext>
            </a:extLst>
          </p:cNvPr>
          <p:cNvPicPr>
            <a:picLocks noGrp="1" noChangeAspect="1"/>
          </p:cNvPicPr>
          <p:nvPr>
            <p:ph idx="1"/>
          </p:nvPr>
        </p:nvPicPr>
        <p:blipFill>
          <a:blip r:embed="rId2"/>
          <a:stretch>
            <a:fillRect/>
          </a:stretch>
        </p:blipFill>
        <p:spPr>
          <a:xfrm>
            <a:off x="342685" y="2426818"/>
            <a:ext cx="5433681" cy="3997637"/>
          </a:xfrm>
          <a:prstGeom prst="rect">
            <a:avLst/>
          </a:prstGeom>
        </p:spPr>
      </p:pic>
      <p:cxnSp>
        <p:nvCxnSpPr>
          <p:cNvPr id="23" name="Straight Connector 22">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Picture 5">
            <a:extLst>
              <a:ext uri="{FF2B5EF4-FFF2-40B4-BE49-F238E27FC236}">
                <a16:creationId xmlns:a16="http://schemas.microsoft.com/office/drawing/2014/main" id="{7D950A30-7AD1-009F-36EC-0D89F1B62AB0}"/>
              </a:ext>
            </a:extLst>
          </p:cNvPr>
          <p:cNvPicPr>
            <a:picLocks noChangeAspect="1"/>
          </p:cNvPicPr>
          <p:nvPr/>
        </p:nvPicPr>
        <p:blipFill>
          <a:blip r:embed="rId3"/>
          <a:stretch>
            <a:fillRect/>
          </a:stretch>
        </p:blipFill>
        <p:spPr>
          <a:xfrm>
            <a:off x="6453551" y="2426818"/>
            <a:ext cx="5438961" cy="3997637"/>
          </a:xfrm>
          <a:prstGeom prst="rect">
            <a:avLst/>
          </a:prstGeom>
        </p:spPr>
      </p:pic>
      <p:pic>
        <p:nvPicPr>
          <p:cNvPr id="3" name="Picture 2">
            <a:extLst>
              <a:ext uri="{FF2B5EF4-FFF2-40B4-BE49-F238E27FC236}">
                <a16:creationId xmlns:a16="http://schemas.microsoft.com/office/drawing/2014/main" id="{438ACE5E-1C87-B1B3-865E-EE71E93DF983}"/>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6" name="Picture 5">
            <a:extLst>
              <a:ext uri="{FF2B5EF4-FFF2-40B4-BE49-F238E27FC236}">
                <a16:creationId xmlns:a16="http://schemas.microsoft.com/office/drawing/2014/main" id="{15015C59-AEF7-079E-8B1E-5CDFEF15D6B5}"/>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7" name="Footer Placeholder 2">
            <a:extLst>
              <a:ext uri="{FF2B5EF4-FFF2-40B4-BE49-F238E27FC236}">
                <a16:creationId xmlns:a16="http://schemas.microsoft.com/office/drawing/2014/main" id="{E354094F-A549-BBF4-0EF1-4D7F219B333A}"/>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1EBE119-F04F-05FB-E422-FE6A16C382FD}"/>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167831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BFC87-69DD-45A0-C06B-CEDF8B41A6A2}"/>
              </a:ext>
            </a:extLst>
          </p:cNvPr>
          <p:cNvSpPr>
            <a:spLocks noGrp="1"/>
          </p:cNvSpPr>
          <p:nvPr>
            <p:ph type="title"/>
          </p:nvPr>
        </p:nvSpPr>
        <p:spPr/>
        <p:txBody>
          <a:bodyPr/>
          <a:lstStyle/>
          <a:p>
            <a:r>
              <a:rPr lang="en-US" dirty="0">
                <a:cs typeface="Calibri Light"/>
              </a:rPr>
              <a:t>Excess supply and demand </a:t>
            </a:r>
            <a:endParaRPr lang="en-US" dirty="0"/>
          </a:p>
        </p:txBody>
      </p:sp>
      <p:graphicFrame>
        <p:nvGraphicFramePr>
          <p:cNvPr id="5" name="Content Placeholder 2">
            <a:extLst>
              <a:ext uri="{FF2B5EF4-FFF2-40B4-BE49-F238E27FC236}">
                <a16:creationId xmlns:a16="http://schemas.microsoft.com/office/drawing/2014/main" id="{96D47275-1F0F-1ABC-F22F-019A86033865}"/>
              </a:ext>
            </a:extLst>
          </p:cNvPr>
          <p:cNvGraphicFramePr>
            <a:graphicFrameLocks noGrp="1"/>
          </p:cNvGraphicFramePr>
          <p:nvPr>
            <p:ph idx="1"/>
            <p:extLst>
              <p:ext uri="{D42A27DB-BD31-4B8C-83A1-F6EECF244321}">
                <p14:modId xmlns:p14="http://schemas.microsoft.com/office/powerpoint/2010/main" val="3431214330"/>
              </p:ext>
            </p:extLst>
          </p:nvPr>
        </p:nvGraphicFramePr>
        <p:xfrm>
          <a:off x="838200" y="1365550"/>
          <a:ext cx="10515600" cy="535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A31C4E30-973B-2664-5766-CF28557CD86D}"/>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1518199" y="1310314"/>
            <a:ext cx="8888898" cy="3578729"/>
          </a:xfrm>
          <a:prstGeom prst="rect">
            <a:avLst/>
          </a:prstGeom>
        </p:spPr>
      </p:pic>
      <p:pic>
        <p:nvPicPr>
          <p:cNvPr id="4" name="Picture 3">
            <a:extLst>
              <a:ext uri="{FF2B5EF4-FFF2-40B4-BE49-F238E27FC236}">
                <a16:creationId xmlns:a16="http://schemas.microsoft.com/office/drawing/2014/main" id="{425A9122-83B3-B3FD-2BAD-F47E115185EA}"/>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5495943" y="106283"/>
            <a:ext cx="933411" cy="375797"/>
          </a:xfrm>
          <a:prstGeom prst="rect">
            <a:avLst/>
          </a:prstGeom>
        </p:spPr>
      </p:pic>
      <p:sp>
        <p:nvSpPr>
          <p:cNvPr id="6" name="Footer Placeholder 2">
            <a:extLst>
              <a:ext uri="{FF2B5EF4-FFF2-40B4-BE49-F238E27FC236}">
                <a16:creationId xmlns:a16="http://schemas.microsoft.com/office/drawing/2014/main" id="{CD50F3FD-08DD-FF17-7239-245D26442AEF}"/>
              </a:ext>
            </a:extLst>
          </p:cNvPr>
          <p:cNvSpPr txBox="1">
            <a:spLocks/>
          </p:cNvSpPr>
          <p:nvPr/>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71449D8-74C0-4482-5990-0BD8E0E02EF3}"/>
              </a:ext>
            </a:extLst>
          </p:cNvPr>
          <p:cNvSpPr txBox="1"/>
          <p:nvPr/>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700098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BB563672E84A4AA4245A8306449AF3" ma:contentTypeVersion="11" ma:contentTypeDescription="Create a new document." ma:contentTypeScope="" ma:versionID="86afc0c9ebd21ceb7cef3015db6e98f1">
  <xsd:schema xmlns:xsd="http://www.w3.org/2001/XMLSchema" xmlns:xs="http://www.w3.org/2001/XMLSchema" xmlns:p="http://schemas.microsoft.com/office/2006/metadata/properties" xmlns:ns2="bccb2ff8-a74f-4a49-8bef-71a2916a4a90" xmlns:ns3="45eb72ab-293d-4eb1-b1d6-6aa27e13ee50" targetNamespace="http://schemas.microsoft.com/office/2006/metadata/properties" ma:root="true" ma:fieldsID="1e1ab0ff353bb9e35f96417d084413c8" ns2:_="" ns3:_="">
    <xsd:import namespace="bccb2ff8-a74f-4a49-8bef-71a2916a4a90"/>
    <xsd:import namespace="45eb72ab-293d-4eb1-b1d6-6aa27e13ee5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b2ff8-a74f-4a49-8bef-71a2916a4a90"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3e248ee6-8ff0-47ff-a448-2af7925d5a01"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5eb72ab-293d-4eb1-b1d6-6aa27e13ee5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5facc53f-04ec-4561-a02b-47c52c97faa8}" ma:internalName="TaxCatchAll" ma:showField="CatchAllData" ma:web="45eb72ab-293d-4eb1-b1d6-6aa27e13ee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ccb2ff8-a74f-4a49-8bef-71a2916a4a90">
      <Terms xmlns="http://schemas.microsoft.com/office/infopath/2007/PartnerControls"/>
    </lcf76f155ced4ddcb4097134ff3c332f>
    <TaxCatchAll xmlns="45eb72ab-293d-4eb1-b1d6-6aa27e13ee50" xsi:nil="true"/>
  </documentManagement>
</p:properties>
</file>

<file path=customXml/itemProps1.xml><?xml version="1.0" encoding="utf-8"?>
<ds:datastoreItem xmlns:ds="http://schemas.openxmlformats.org/officeDocument/2006/customXml" ds:itemID="{6BF482AC-0F44-49DF-8E2A-5D2B7B30A909}">
  <ds:schemaRefs>
    <ds:schemaRef ds:uri="http://schemas.microsoft.com/office/2006/metadata/contentType"/>
    <ds:schemaRef ds:uri="http://schemas.microsoft.com/office/2006/metadata/properties/metaAttributes"/>
    <ds:schemaRef ds:uri="http://www.w3.org/2000/xmlns/"/>
    <ds:schemaRef ds:uri="http://www.w3.org/2001/XMLSchema"/>
    <ds:schemaRef ds:uri="bccb2ff8-a74f-4a49-8bef-71a2916a4a90"/>
    <ds:schemaRef ds:uri="45eb72ab-293d-4eb1-b1d6-6aa27e13ee50"/>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6F94DF-FEDE-42BF-80A5-714E8A4D2EEF}">
  <ds:schemaRefs>
    <ds:schemaRef ds:uri="http://schemas.microsoft.com/sharepoint/v3/contenttype/forms"/>
  </ds:schemaRefs>
</ds:datastoreItem>
</file>

<file path=customXml/itemProps3.xml><?xml version="1.0" encoding="utf-8"?>
<ds:datastoreItem xmlns:ds="http://schemas.openxmlformats.org/officeDocument/2006/customXml" ds:itemID="{F165B700-F6E0-40BF-A7C6-FE9FA42F5AB4}">
  <ds:schemaRefs>
    <ds:schemaRef ds:uri="http://schemas.microsoft.com/office/2006/metadata/properties"/>
    <ds:schemaRef ds:uri="http://www.w3.org/2000/xmlns/"/>
    <ds:schemaRef ds:uri="bccb2ff8-a74f-4a49-8bef-71a2916a4a90"/>
    <ds:schemaRef ds:uri="http://schemas.microsoft.com/office/infopath/2007/PartnerControls"/>
    <ds:schemaRef ds:uri="45eb72ab-293d-4eb1-b1d6-6aa27e13ee50"/>
    <ds:schemaRef ds:uri="http://www.w3.org/2001/XMLSchema-instance"/>
  </ds:schemaRefs>
</ds:datastoreItem>
</file>

<file path=docProps/app.xml><?xml version="1.0" encoding="utf-8"?>
<Properties xmlns="http://schemas.openxmlformats.org/officeDocument/2006/extended-properties" xmlns:vt="http://schemas.openxmlformats.org/officeDocument/2006/docPropsVTypes">
  <Template/>
  <TotalTime>1785</TotalTime>
  <Words>1913</Words>
  <Application>Microsoft Office PowerPoint</Application>
  <PresentationFormat>Widescreen</PresentationFormat>
  <Paragraphs>241</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Calibri Light</vt:lpstr>
      <vt:lpstr>Century Gothic</vt:lpstr>
      <vt:lpstr>gg sans</vt:lpstr>
      <vt:lpstr>Times New Roman</vt:lpstr>
      <vt:lpstr>Trebuchet MS</vt:lpstr>
      <vt:lpstr>Wingdings</vt:lpstr>
      <vt:lpstr>Office Theme</vt:lpstr>
      <vt:lpstr>1.3.3 Price Determination</vt:lpstr>
      <vt:lpstr>What we need to cover</vt:lpstr>
      <vt:lpstr>Price determination </vt:lpstr>
      <vt:lpstr>Determination of equilibrium price and quantity in a market</vt:lpstr>
      <vt:lpstr>Determination of equilibrium price and quantity in a market</vt:lpstr>
      <vt:lpstr>PowerPoint Presentation</vt:lpstr>
      <vt:lpstr>Market forces </vt:lpstr>
      <vt:lpstr>Excess supply and demand </vt:lpstr>
      <vt:lpstr>Excess supply and demand </vt:lpstr>
      <vt:lpstr>Determination of equilibrium price and quantity in a market</vt:lpstr>
      <vt:lpstr>Determination of equilibrium price and quantity in a market</vt:lpstr>
      <vt:lpstr>Determination of equilibrium price and quantity in a market</vt:lpstr>
      <vt:lpstr>Test Yourself</vt:lpstr>
      <vt:lpstr>Determination of equilibrium price and quantity in a market</vt:lpstr>
      <vt:lpstr>A change in price, shown by the red line, has led to excess supply within the textiles market. Which of the following diagrams shows this?</vt:lpstr>
      <vt:lpstr>The impact of changes in demand and supply on equilibrium </vt:lpstr>
      <vt:lpstr>The impact of changes in demand and supply on equilibrium </vt:lpstr>
      <vt:lpstr>The impact of changes in demand and supply on equilibrium </vt:lpstr>
      <vt:lpstr>The impact of changes in demand and supply on equilibrium </vt:lpstr>
      <vt:lpstr>The impact of changes in demand and supply on equilibrium </vt:lpstr>
      <vt:lpstr>The limitations of the supply and demand model and its predictions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 The economic problem</dc:title>
  <dc:creator>Mr B Pieters</dc:creator>
  <cp:lastModifiedBy>Chezka Mae Madrona</cp:lastModifiedBy>
  <cp:revision>185</cp:revision>
  <dcterms:created xsi:type="dcterms:W3CDTF">2019-07-31T17:05:48Z</dcterms:created>
  <dcterms:modified xsi:type="dcterms:W3CDTF">2025-03-17T10:54:54Z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0x01010054BB563672E84A4AA4245A8306449AF3</vt:lpwstr>
  </property>
</Properties>
</file>