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4"/>
    <p:sldMasterId id="2147483679" r:id="rId5"/>
  </p:sldMasterIdLst>
  <p:sldIdLst>
    <p:sldId id="288" r:id="rId6"/>
    <p:sldId id="292" r:id="rId7"/>
    <p:sldId id="322" r:id="rId8"/>
    <p:sldId id="321" r:id="rId9"/>
    <p:sldId id="290" r:id="rId10"/>
    <p:sldId id="293" r:id="rId11"/>
    <p:sldId id="294" r:id="rId12"/>
    <p:sldId id="295" r:id="rId13"/>
    <p:sldId id="296" r:id="rId14"/>
    <p:sldId id="297" r:id="rId15"/>
    <p:sldId id="317" r:id="rId16"/>
    <p:sldId id="319"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20" r:id="rId34"/>
    <p:sldId id="314" r:id="rId35"/>
    <p:sldId id="315" r:id="rId36"/>
    <p:sldId id="316"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78"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27586" y="2667896"/>
            <a:ext cx="8726215" cy="2589904"/>
          </a:xfrm>
          <a:noFill/>
          <a:ln w="76200">
            <a:solidFill>
              <a:srgbClr val="FF0000"/>
            </a:solidFill>
          </a:ln>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9" name="Footer Placeholder 8"/>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10" name="Slide Number Placeholder 9"/>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dirty="0">
              <a:solidFill>
                <a:prstClr val="black">
                  <a:tint val="75000"/>
                </a:prstClr>
              </a:solidFill>
            </a:endParaRPr>
          </a:p>
        </p:txBody>
      </p:sp>
    </p:spTree>
    <p:extLst>
      <p:ext uri="{BB962C8B-B14F-4D97-AF65-F5344CB8AC3E}">
        <p14:creationId xmlns:p14="http://schemas.microsoft.com/office/powerpoint/2010/main" val="3057049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85546" y="365127"/>
            <a:ext cx="8768255"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2585544" y="1825625"/>
            <a:ext cx="8768256"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Tree>
    <p:extLst>
      <p:ext uri="{BB962C8B-B14F-4D97-AF65-F5344CB8AC3E}">
        <p14:creationId xmlns:p14="http://schemas.microsoft.com/office/powerpoint/2010/main" val="3766581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Tree>
    <p:extLst>
      <p:ext uri="{BB962C8B-B14F-4D97-AF65-F5344CB8AC3E}">
        <p14:creationId xmlns:p14="http://schemas.microsoft.com/office/powerpoint/2010/main" val="1081270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27586" y="2667896"/>
            <a:ext cx="8726214" cy="2589904"/>
          </a:xfrm>
          <a:noFill/>
          <a:ln w="76200">
            <a:solidFill>
              <a:srgbClr val="FF0000"/>
            </a:solidFill>
          </a:ln>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ooter Placeholder 8"/>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4071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992" y="1825625"/>
            <a:ext cx="8820808"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64397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22178" y="1709738"/>
            <a:ext cx="8625271"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2722178" y="4589463"/>
            <a:ext cx="8625272"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8420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4108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1794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69930" y="365125"/>
            <a:ext cx="8883869"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33377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35353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7285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992" y="1825625"/>
            <a:ext cx="8820808"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161006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5715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85544" y="365125"/>
            <a:ext cx="8768255"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2585544" y="1825625"/>
            <a:ext cx="8768256"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60164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53222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992" y="1825625"/>
            <a:ext cx="8820808"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766251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39385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22179" y="1709740"/>
            <a:ext cx="8625271"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2722179" y="4589465"/>
            <a:ext cx="8625272"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Tree>
    <p:extLst>
      <p:ext uri="{BB962C8B-B14F-4D97-AF65-F5344CB8AC3E}">
        <p14:creationId xmlns:p14="http://schemas.microsoft.com/office/powerpoint/2010/main" val="1013937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Tree>
    <p:extLst>
      <p:ext uri="{BB962C8B-B14F-4D97-AF65-F5344CB8AC3E}">
        <p14:creationId xmlns:p14="http://schemas.microsoft.com/office/powerpoint/2010/main" val="171002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Tree>
    <p:extLst>
      <p:ext uri="{BB962C8B-B14F-4D97-AF65-F5344CB8AC3E}">
        <p14:creationId xmlns:p14="http://schemas.microsoft.com/office/powerpoint/2010/main" val="2463611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69931" y="365127"/>
            <a:ext cx="8883869"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Tree>
    <p:extLst>
      <p:ext uri="{BB962C8B-B14F-4D97-AF65-F5344CB8AC3E}">
        <p14:creationId xmlns:p14="http://schemas.microsoft.com/office/powerpoint/2010/main" val="3112171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Tree>
    <p:extLst>
      <p:ext uri="{BB962C8B-B14F-4D97-AF65-F5344CB8AC3E}">
        <p14:creationId xmlns:p14="http://schemas.microsoft.com/office/powerpoint/2010/main" val="107905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Tree>
    <p:extLst>
      <p:ext uri="{BB962C8B-B14F-4D97-AF65-F5344CB8AC3E}">
        <p14:creationId xmlns:p14="http://schemas.microsoft.com/office/powerpoint/2010/main" val="3406014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pPr defTabSz="342900">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Tree>
    <p:extLst>
      <p:ext uri="{BB962C8B-B14F-4D97-AF65-F5344CB8AC3E}">
        <p14:creationId xmlns:p14="http://schemas.microsoft.com/office/powerpoint/2010/main" val="414685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27586" y="365127"/>
            <a:ext cx="8726215"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2627586" y="1825625"/>
            <a:ext cx="8726215"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342900">
              <a:defRPr/>
            </a:pPr>
            <a:fld id="{E832F35D-6C6B-48CF-9C04-9FC684A11D9A}" type="datetimeFigureOut">
              <a:rPr lang="en-GB" smtClean="0">
                <a:solidFill>
                  <a:prstClr val="black">
                    <a:tint val="75000"/>
                  </a:prstClr>
                </a:solidFill>
              </a:rPr>
              <a:pPr defTabSz="342900">
                <a:defRPr/>
              </a:pPr>
              <a:t>17/03/2025</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342900">
              <a:defRPr/>
            </a:pPr>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342900">
              <a:defRPr/>
            </a:pPr>
            <a:fld id="{9DCFC3D2-4269-45B9-B33B-0A1CDC1E157F}" type="slidenum">
              <a:rPr lang="en-GB" smtClean="0">
                <a:solidFill>
                  <a:prstClr val="black">
                    <a:tint val="75000"/>
                  </a:prstClr>
                </a:solidFill>
              </a:rPr>
              <a:pPr defTabSz="342900">
                <a:defRPr/>
              </a:pPr>
              <a:t>‹#›</a:t>
            </a:fld>
            <a:endParaRPr lang="en-GB">
              <a:solidFill>
                <a:prstClr val="black">
                  <a:tint val="75000"/>
                </a:prstClr>
              </a:solidFill>
            </a:endParaRPr>
          </a:p>
        </p:txBody>
      </p:sp>
      <p:sp>
        <p:nvSpPr>
          <p:cNvPr id="7" name="Text Box 21"/>
          <p:cNvSpPr txBox="1">
            <a:spLocks noChangeArrowheads="1"/>
          </p:cNvSpPr>
          <p:nvPr userDrawn="1"/>
        </p:nvSpPr>
        <p:spPr bwMode="auto">
          <a:xfrm rot="-5400000">
            <a:off x="-2606038" y="2606043"/>
            <a:ext cx="6858003" cy="1645916"/>
          </a:xfrm>
          <a:prstGeom prst="rect">
            <a:avLst/>
          </a:prstGeom>
          <a:solidFill>
            <a:srgbClr val="FF0000"/>
          </a:solidFill>
          <a:ln>
            <a:noFill/>
          </a:ln>
          <a:effectLst/>
        </p:spPr>
        <p:txBody>
          <a:bodyPr vert="horz" wrap="square" lIns="27432" tIns="27432" rIns="27432" bIns="27432" numCol="1" anchor="t" anchorCtr="0" compatLnSpc="1">
            <a:prstTxWarp prst="textNoShape">
              <a:avLst/>
            </a:prstTxWarp>
          </a:body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en-GB" altLang="en-US" sz="7200" b="1" i="0" u="none" strike="noStrike" kern="1200" cap="none" spc="0" normalizeH="0" baseline="0" noProof="0" dirty="0">
                <a:ln>
                  <a:noFill/>
                </a:ln>
                <a:solidFill>
                  <a:srgbClr val="FFFFFF"/>
                </a:solidFill>
                <a:effectLst/>
                <a:uLnTx/>
                <a:uFillTx/>
                <a:latin typeface="Century Gothic" panose="020B0502020202020204" pitchFamily="34" charset="0"/>
                <a:ea typeface="+mn-ea"/>
                <a:cs typeface="+mn-cs"/>
              </a:rPr>
              <a:t>Economics</a:t>
            </a:r>
            <a:endParaRPr kumimoji="0" lang="en-US" altLang="en-US" sz="405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8177036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27586" y="365125"/>
            <a:ext cx="8726214"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2627586" y="1825625"/>
            <a:ext cx="8726214"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Text Box 21"/>
          <p:cNvSpPr txBox="1">
            <a:spLocks noChangeArrowheads="1"/>
          </p:cNvSpPr>
          <p:nvPr userDrawn="1"/>
        </p:nvSpPr>
        <p:spPr bwMode="auto">
          <a:xfrm rot="-5400000">
            <a:off x="-2606039" y="2606042"/>
            <a:ext cx="6858003" cy="1645916"/>
          </a:xfrm>
          <a:prstGeom prst="rect">
            <a:avLst/>
          </a:prstGeom>
          <a:solidFill>
            <a:srgbClr val="FF0000"/>
          </a:solid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9600" b="1" i="0" u="none" strike="noStrike" kern="1200" cap="none" spc="0" normalizeH="0" baseline="0" noProof="0" dirty="0">
                <a:ln>
                  <a:noFill/>
                </a:ln>
                <a:solidFill>
                  <a:srgbClr val="FFFFFF"/>
                </a:solidFill>
                <a:effectLst/>
                <a:uLnTx/>
                <a:uFillTx/>
                <a:latin typeface="Century Gothic" panose="020B0502020202020204" pitchFamily="34" charset="0"/>
                <a:ea typeface="+mn-ea"/>
                <a:cs typeface="+mn-cs"/>
              </a:rPr>
              <a:t>Economics</a:t>
            </a:r>
            <a:endParaRPr kumimoji="0" lang="en-US" altLang="en-US" sz="5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9784137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9.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0.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3.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4.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5.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6.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7.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8.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4.xml"/><Relationship Id="rId4" Type="http://schemas.openxmlformats.org/officeDocument/2006/relationships/hyperlink" Target="http://www.exampaperspractice.co.u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19.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4.xml"/><Relationship Id="rId1" Type="http://schemas.openxmlformats.org/officeDocument/2006/relationships/tags" Target="../tags/tag2.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4.xml"/><Relationship Id="rId1" Type="http://schemas.openxmlformats.org/officeDocument/2006/relationships/tags" Target="../tags/tag3.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4.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5.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6.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7.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8.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70304040"/>
              </p:ext>
            </p:extLst>
          </p:nvPr>
        </p:nvGraphicFramePr>
        <p:xfrm>
          <a:off x="2497183" y="1931269"/>
          <a:ext cx="8856617" cy="4413166"/>
        </p:xfrm>
        <a:graphic>
          <a:graphicData uri="http://schemas.openxmlformats.org/drawingml/2006/table">
            <a:tbl>
              <a:tblPr firstRow="1" bandRow="1">
                <a:tableStyleId>{5C22544A-7EE6-4342-B048-85BDC9FD1C3A}</a:tableStyleId>
              </a:tblPr>
              <a:tblGrid>
                <a:gridCol w="8856617">
                  <a:extLst>
                    <a:ext uri="{9D8B030D-6E8A-4147-A177-3AD203B41FA5}">
                      <a16:colId xmlns:a16="http://schemas.microsoft.com/office/drawing/2014/main" val="3063122556"/>
                    </a:ext>
                  </a:extLst>
                </a:gridCol>
              </a:tblGrid>
              <a:tr h="382186">
                <a:tc>
                  <a:txBody>
                    <a:bodyPr/>
                    <a:lstStyle/>
                    <a:p>
                      <a:r>
                        <a:rPr lang="en-GB" sz="1500" b="0" dirty="0">
                          <a:solidFill>
                            <a:schemeClr val="bg1"/>
                          </a:solidFill>
                        </a:rPr>
                        <a:t>By then end of this topic I will know…</a:t>
                      </a:r>
                    </a:p>
                  </a:txBody>
                  <a:tcPr marL="68580" marR="68580" marT="34290" marB="34290">
                    <a:solidFill>
                      <a:srgbClr val="FF0000"/>
                    </a:solidFill>
                  </a:tcPr>
                </a:tc>
                <a:extLst>
                  <a:ext uri="{0D108BD9-81ED-4DB2-BD59-A6C34878D82A}">
                    <a16:rowId xmlns:a16="http://schemas.microsoft.com/office/drawing/2014/main" val="4148911456"/>
                  </a:ext>
                </a:extLst>
              </a:tr>
              <a:tr h="3459272">
                <a:tc>
                  <a:txBody>
                    <a:bodyPr/>
                    <a:lstStyle/>
                    <a:p>
                      <a:pPr marL="342900" indent="-342900">
                        <a:buFont typeface="Arial" panose="020B0604020202020204" pitchFamily="34" charset="0"/>
                        <a:buChar char="•"/>
                      </a:pPr>
                      <a:r>
                        <a:rPr lang="en-GB" sz="2400" dirty="0"/>
                        <a:t>Producer objectives and decisions</a:t>
                      </a:r>
                    </a:p>
                    <a:p>
                      <a:pPr marL="342900" indent="-342900">
                        <a:buFont typeface="Arial" panose="020B0604020202020204" pitchFamily="34" charset="0"/>
                        <a:buChar char="•"/>
                      </a:pPr>
                      <a:r>
                        <a:rPr lang="en-GB" sz="2400" dirty="0"/>
                        <a:t>The supply curve</a:t>
                      </a:r>
                    </a:p>
                    <a:p>
                      <a:pPr marL="342900" indent="-342900">
                        <a:buFont typeface="Arial" panose="020B0604020202020204" pitchFamily="34" charset="0"/>
                        <a:buChar char="•"/>
                      </a:pPr>
                      <a:r>
                        <a:rPr lang="en-GB" sz="2400" dirty="0"/>
                        <a:t>The distinction between movements along a supply curve and shifts of a supply curve</a:t>
                      </a:r>
                    </a:p>
                    <a:p>
                      <a:pPr marL="342900" indent="-342900">
                        <a:buFont typeface="Arial" panose="020B0604020202020204" pitchFamily="34" charset="0"/>
                        <a:buChar char="•"/>
                      </a:pPr>
                      <a:r>
                        <a:rPr lang="en-GB" sz="2400" dirty="0"/>
                        <a:t>The factors that may cause a shift in the supply curve:</a:t>
                      </a:r>
                    </a:p>
                    <a:p>
                      <a:pPr marL="685800" lvl="1" indent="-342900">
                        <a:buFont typeface="Arial" panose="020B0604020202020204" pitchFamily="34" charset="0"/>
                        <a:buChar char="•"/>
                      </a:pPr>
                      <a:r>
                        <a:rPr lang="en-GB" sz="2100" dirty="0"/>
                        <a:t>Changes in the costs of production</a:t>
                      </a:r>
                    </a:p>
                    <a:p>
                      <a:pPr marL="685800" lvl="1" indent="-342900">
                        <a:buFont typeface="Arial" panose="020B0604020202020204" pitchFamily="34" charset="0"/>
                        <a:buChar char="•"/>
                      </a:pPr>
                      <a:r>
                        <a:rPr lang="en-GB" sz="2100" dirty="0"/>
                        <a:t>The introduction of new technology</a:t>
                      </a:r>
                    </a:p>
                    <a:p>
                      <a:pPr marL="685800" lvl="1" indent="-342900">
                        <a:buFont typeface="Arial" panose="020B0604020202020204" pitchFamily="34" charset="0"/>
                        <a:buChar char="•"/>
                      </a:pPr>
                      <a:r>
                        <a:rPr lang="en-GB" sz="2100" dirty="0"/>
                        <a:t>Indirect taxes</a:t>
                      </a:r>
                    </a:p>
                    <a:p>
                      <a:pPr marL="685800" lvl="1" indent="-342900">
                        <a:buFont typeface="Arial" panose="020B0604020202020204" pitchFamily="34" charset="0"/>
                        <a:buChar char="•"/>
                      </a:pPr>
                      <a:r>
                        <a:rPr lang="en-GB" sz="2100" dirty="0"/>
                        <a:t>Subsidies</a:t>
                      </a:r>
                    </a:p>
                    <a:p>
                      <a:pPr marL="685800" lvl="1" indent="-342900">
                        <a:buFont typeface="Arial" panose="020B0604020202020204" pitchFamily="34" charset="0"/>
                        <a:buChar char="•"/>
                      </a:pPr>
                      <a:r>
                        <a:rPr lang="en-GB" sz="2100" dirty="0"/>
                        <a:t>Changes in the number of firms in an industry</a:t>
                      </a:r>
                    </a:p>
                    <a:p>
                      <a:pPr marL="685800" lvl="1" indent="-342900">
                        <a:buFont typeface="Arial" panose="020B0604020202020204" pitchFamily="34" charset="0"/>
                        <a:buChar char="•"/>
                      </a:pPr>
                      <a:r>
                        <a:rPr lang="en-GB" sz="2100" dirty="0"/>
                        <a:t>External shocks</a:t>
                      </a:r>
                    </a:p>
                    <a:p>
                      <a:endParaRPr lang="en-GB" sz="1400" dirty="0">
                        <a:solidFill>
                          <a:schemeClr val="bg1"/>
                        </a:solidFill>
                      </a:endParaRPr>
                    </a:p>
                  </a:txBody>
                  <a:tcPr marL="68580" marR="68580" marT="34290" marB="34290">
                    <a:solidFill>
                      <a:srgbClr val="FF0000"/>
                    </a:solidFill>
                  </a:tcPr>
                </a:tc>
                <a:extLst>
                  <a:ext uri="{0D108BD9-81ED-4DB2-BD59-A6C34878D82A}">
                    <a16:rowId xmlns:a16="http://schemas.microsoft.com/office/drawing/2014/main" val="2753046901"/>
                  </a:ext>
                </a:extLst>
              </a:tr>
            </a:tbl>
          </a:graphicData>
        </a:graphic>
      </p:graphicFrame>
      <p:sp>
        <p:nvSpPr>
          <p:cNvPr id="5" name="Title 4"/>
          <p:cNvSpPr>
            <a:spLocks noGrp="1"/>
          </p:cNvSpPr>
          <p:nvPr>
            <p:ph type="title"/>
          </p:nvPr>
        </p:nvSpPr>
        <p:spPr>
          <a:ln w="76200">
            <a:solidFill>
              <a:srgbClr val="FF0000"/>
            </a:solidFill>
          </a:ln>
        </p:spPr>
        <p:txBody>
          <a:bodyPr/>
          <a:lstStyle/>
          <a:p>
            <a:pPr algn="ctr"/>
            <a:r>
              <a:rPr lang="en-GB" sz="3200" dirty="0"/>
              <a:t>1.3.2 Supply</a:t>
            </a:r>
            <a:endParaRPr lang="en-GB" dirty="0"/>
          </a:p>
        </p:txBody>
      </p:sp>
      <p:pic>
        <p:nvPicPr>
          <p:cNvPr id="2" name="Picture 1">
            <a:extLst>
              <a:ext uri="{FF2B5EF4-FFF2-40B4-BE49-F238E27FC236}">
                <a16:creationId xmlns:a16="http://schemas.microsoft.com/office/drawing/2014/main" id="{675ACAA1-1BF5-AAF7-2CC1-B68BBBF99EAB}"/>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3" name="Picture 2">
            <a:extLst>
              <a:ext uri="{FF2B5EF4-FFF2-40B4-BE49-F238E27FC236}">
                <a16:creationId xmlns:a16="http://schemas.microsoft.com/office/drawing/2014/main" id="{CB1761BE-3EDC-E42A-BCED-3F55BDF45D7E}"/>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4D3DA0B4-B3CA-9415-2732-C3382133C22F}"/>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A3C893D6-61C4-D2EE-415D-151E2D57C694}"/>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76425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Producer objectives and decisions</a:t>
            </a:r>
          </a:p>
        </p:txBody>
      </p:sp>
      <p:sp>
        <p:nvSpPr>
          <p:cNvPr id="3" name="Rectangle 2"/>
          <p:cNvSpPr/>
          <p:nvPr/>
        </p:nvSpPr>
        <p:spPr>
          <a:xfrm>
            <a:off x="7626444" y="3238124"/>
            <a:ext cx="4415246" cy="1569660"/>
          </a:xfrm>
          <a:prstGeom prst="rect">
            <a:avLst/>
          </a:prstGeom>
        </p:spPr>
        <p:txBody>
          <a:bodyPr wrap="square">
            <a:spAutoFit/>
          </a:bodyPr>
          <a:lstStyle/>
          <a:p>
            <a:pPr defTabSz="914400"/>
            <a:r>
              <a:rPr lang="en-GB" sz="2400" dirty="0">
                <a:solidFill>
                  <a:srgbClr val="000000"/>
                </a:solidFill>
              </a:rPr>
              <a:t>A change in price from </a:t>
            </a:r>
            <a:r>
              <a:rPr lang="en-GB" sz="2400" b="1" dirty="0">
                <a:solidFill>
                  <a:srgbClr val="7030A0"/>
                </a:solidFill>
              </a:rPr>
              <a:t>£15 </a:t>
            </a:r>
            <a:r>
              <a:rPr lang="en-GB" sz="2400" dirty="0">
                <a:solidFill>
                  <a:srgbClr val="000000"/>
                </a:solidFill>
              </a:rPr>
              <a:t>to </a:t>
            </a:r>
            <a:r>
              <a:rPr lang="en-GB" sz="2400" b="1" dirty="0">
                <a:solidFill>
                  <a:srgbClr val="0070C0"/>
                </a:solidFill>
              </a:rPr>
              <a:t>£10 </a:t>
            </a:r>
            <a:r>
              <a:rPr lang="en-GB" sz="2400" dirty="0">
                <a:solidFill>
                  <a:srgbClr val="000000"/>
                </a:solidFill>
              </a:rPr>
              <a:t>is shown by a movement along the supply curve from </a:t>
            </a:r>
            <a:r>
              <a:rPr lang="en-GB" sz="2400" b="1" dirty="0">
                <a:solidFill>
                  <a:srgbClr val="7030A0"/>
                </a:solidFill>
              </a:rPr>
              <a:t>100</a:t>
            </a:r>
            <a:r>
              <a:rPr lang="en-GB" sz="2400" dirty="0">
                <a:solidFill>
                  <a:srgbClr val="000000"/>
                </a:solidFill>
              </a:rPr>
              <a:t> to </a:t>
            </a:r>
            <a:r>
              <a:rPr lang="en-GB" sz="2400" b="1" dirty="0">
                <a:solidFill>
                  <a:srgbClr val="0070C0"/>
                </a:solidFill>
              </a:rPr>
              <a:t>80</a:t>
            </a:r>
            <a:r>
              <a:rPr lang="en-GB" sz="2400" dirty="0">
                <a:solidFill>
                  <a:srgbClr val="000000"/>
                </a:solidFill>
              </a:rPr>
              <a:t> units.</a:t>
            </a:r>
          </a:p>
        </p:txBody>
      </p:sp>
      <p:sp>
        <p:nvSpPr>
          <p:cNvPr id="5" name="Rectangle 4"/>
          <p:cNvSpPr/>
          <p:nvPr/>
        </p:nvSpPr>
        <p:spPr>
          <a:xfrm>
            <a:off x="1718346" y="1920240"/>
            <a:ext cx="5714420" cy="459484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7" name="Group 16"/>
          <p:cNvGrpSpPr/>
          <p:nvPr/>
        </p:nvGrpSpPr>
        <p:grpSpPr>
          <a:xfrm>
            <a:off x="1835912" y="2259874"/>
            <a:ext cx="6106305" cy="4255214"/>
            <a:chOff x="755650" y="2205038"/>
            <a:chExt cx="7200900" cy="4041775"/>
          </a:xfrm>
        </p:grpSpPr>
        <p:cxnSp>
          <p:nvCxnSpPr>
            <p:cNvPr id="18" name="Straight Connector 17"/>
            <p:cNvCxnSpPr/>
            <p:nvPr/>
          </p:nvCxnSpPr>
          <p:spPr>
            <a:xfrm>
              <a:off x="1692275" y="2205038"/>
              <a:ext cx="0" cy="3527425"/>
            </a:xfrm>
            <a:prstGeom prst="line">
              <a:avLst/>
            </a:prstGeom>
            <a:noFill/>
            <a:ln w="28575" cap="flat" cmpd="sng" algn="ctr">
              <a:solidFill>
                <a:srgbClr val="D1282E"/>
              </a:solidFill>
              <a:prstDash val="solid"/>
            </a:ln>
            <a:effectLst/>
          </p:spPr>
        </p:cxnSp>
        <p:cxnSp>
          <p:nvCxnSpPr>
            <p:cNvPr id="19" name="Straight Connector 18"/>
            <p:cNvCxnSpPr/>
            <p:nvPr/>
          </p:nvCxnSpPr>
          <p:spPr>
            <a:xfrm>
              <a:off x="1692275" y="5732463"/>
              <a:ext cx="4679950" cy="0"/>
            </a:xfrm>
            <a:prstGeom prst="line">
              <a:avLst/>
            </a:prstGeom>
            <a:noFill/>
            <a:ln w="28575" cap="flat" cmpd="sng" algn="ctr">
              <a:solidFill>
                <a:srgbClr val="D1282E"/>
              </a:solidFill>
              <a:prstDash val="solid"/>
            </a:ln>
            <a:effectLst/>
          </p:spPr>
        </p:cxnSp>
        <p:sp>
          <p:nvSpPr>
            <p:cNvPr id="20" name="TextBox 19"/>
            <p:cNvSpPr txBox="1">
              <a:spLocks noChangeArrowheads="1"/>
            </p:cNvSpPr>
            <p:nvPr/>
          </p:nvSpPr>
          <p:spPr bwMode="auto">
            <a:xfrm>
              <a:off x="755650" y="2501900"/>
              <a:ext cx="863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Price</a:t>
              </a:r>
              <a:endParaRPr kumimoji="0" lang="en-US" sz="1800" b="0" i="0" u="none" strike="noStrike" kern="0" cap="none" spc="0" normalizeH="0" baseline="0" noProof="0" dirty="0">
                <a:ln>
                  <a:noFill/>
                </a:ln>
                <a:solidFill>
                  <a:srgbClr val="000000"/>
                </a:solidFill>
                <a:effectLst/>
                <a:uLnTx/>
                <a:uFillTx/>
                <a:latin typeface="Arial" charset="0"/>
              </a:endParaRPr>
            </a:p>
          </p:txBody>
        </p:sp>
        <p:sp>
          <p:nvSpPr>
            <p:cNvPr id="21" name="TextBox 20"/>
            <p:cNvSpPr txBox="1">
              <a:spLocks noChangeArrowheads="1"/>
            </p:cNvSpPr>
            <p:nvPr/>
          </p:nvSpPr>
          <p:spPr bwMode="auto">
            <a:xfrm>
              <a:off x="5435600" y="5876925"/>
              <a:ext cx="2520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Quantity</a:t>
              </a:r>
              <a:endParaRPr kumimoji="0" lang="en-US" sz="1800" b="0" i="0" u="none" strike="noStrike" kern="0" cap="none" spc="0" normalizeH="0" baseline="0" noProof="0" dirty="0">
                <a:ln>
                  <a:noFill/>
                </a:ln>
                <a:solidFill>
                  <a:srgbClr val="000000"/>
                </a:solidFill>
                <a:effectLst/>
                <a:uLnTx/>
                <a:uFillTx/>
                <a:latin typeface="Arial" charset="0"/>
              </a:endParaRPr>
            </a:p>
          </p:txBody>
        </p:sp>
        <p:sp>
          <p:nvSpPr>
            <p:cNvPr id="22" name="TextBox 21"/>
            <p:cNvSpPr txBox="1">
              <a:spLocks noChangeArrowheads="1"/>
            </p:cNvSpPr>
            <p:nvPr/>
          </p:nvSpPr>
          <p:spPr bwMode="auto">
            <a:xfrm>
              <a:off x="5508625" y="2316163"/>
              <a:ext cx="467519"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S</a:t>
              </a:r>
              <a:endParaRPr kumimoji="0" lang="en-US" sz="1800" b="0" i="0" u="none" strike="noStrike" kern="0" cap="none" spc="0" normalizeH="0" baseline="0" noProof="0" dirty="0">
                <a:ln>
                  <a:noFill/>
                </a:ln>
                <a:solidFill>
                  <a:srgbClr val="000000"/>
                </a:solidFill>
                <a:effectLst/>
                <a:uLnTx/>
                <a:uFillTx/>
                <a:latin typeface="Arial" charset="0"/>
              </a:endParaRPr>
            </a:p>
          </p:txBody>
        </p:sp>
        <p:cxnSp>
          <p:nvCxnSpPr>
            <p:cNvPr id="23" name="Straight Connector 22"/>
            <p:cNvCxnSpPr/>
            <p:nvPr/>
          </p:nvCxnSpPr>
          <p:spPr>
            <a:xfrm flipV="1">
              <a:off x="2484438" y="2501900"/>
              <a:ext cx="3024187" cy="2366963"/>
            </a:xfrm>
            <a:prstGeom prst="line">
              <a:avLst/>
            </a:prstGeom>
            <a:noFill/>
            <a:ln w="28575" cap="flat" cmpd="sng" algn="ctr">
              <a:solidFill>
                <a:srgbClr val="FF0000"/>
              </a:solidFill>
              <a:prstDash val="solid"/>
            </a:ln>
            <a:effectLst/>
          </p:spPr>
        </p:cxnSp>
        <p:cxnSp>
          <p:nvCxnSpPr>
            <p:cNvPr id="24" name="Straight Connector 23"/>
            <p:cNvCxnSpPr/>
            <p:nvPr/>
          </p:nvCxnSpPr>
          <p:spPr>
            <a:xfrm>
              <a:off x="1692275" y="3649663"/>
              <a:ext cx="2374900" cy="0"/>
            </a:xfrm>
            <a:prstGeom prst="line">
              <a:avLst/>
            </a:prstGeom>
            <a:noFill/>
            <a:ln w="9525" cap="flat" cmpd="sng" algn="ctr">
              <a:solidFill>
                <a:srgbClr val="D1282E"/>
              </a:solidFill>
              <a:prstDash val="dash"/>
            </a:ln>
            <a:effectLst/>
          </p:spPr>
        </p:cxnSp>
        <p:cxnSp>
          <p:nvCxnSpPr>
            <p:cNvPr id="25" name="Straight Connector 24"/>
            <p:cNvCxnSpPr/>
            <p:nvPr/>
          </p:nvCxnSpPr>
          <p:spPr>
            <a:xfrm>
              <a:off x="4067175" y="3649663"/>
              <a:ext cx="0" cy="2082800"/>
            </a:xfrm>
            <a:prstGeom prst="line">
              <a:avLst/>
            </a:prstGeom>
            <a:noFill/>
            <a:ln w="9525" cap="flat" cmpd="sng" algn="ctr">
              <a:solidFill>
                <a:srgbClr val="D1282E"/>
              </a:solidFill>
              <a:prstDash val="dash"/>
            </a:ln>
            <a:effectLst/>
          </p:spPr>
        </p:cxnSp>
        <p:sp>
          <p:nvSpPr>
            <p:cNvPr id="26" name="TextBox 25"/>
            <p:cNvSpPr txBox="1">
              <a:spLocks noChangeArrowheads="1"/>
            </p:cNvSpPr>
            <p:nvPr/>
          </p:nvSpPr>
          <p:spPr bwMode="auto">
            <a:xfrm>
              <a:off x="1187450" y="3511550"/>
              <a:ext cx="4318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srgbClr val="F5C201"/>
                  </a:solidFill>
                  <a:effectLst/>
                  <a:uLnTx/>
                  <a:uFillTx/>
                  <a:latin typeface="Arial" charset="0"/>
                </a:rPr>
                <a:t>£15</a:t>
              </a:r>
              <a:endParaRPr kumimoji="0" lang="en-US" sz="1100" b="1" i="0" u="none" strike="noStrike" kern="0" cap="none" spc="0" normalizeH="0" baseline="0" noProof="0" dirty="0">
                <a:ln>
                  <a:noFill/>
                </a:ln>
                <a:solidFill>
                  <a:srgbClr val="F5C201"/>
                </a:solidFill>
                <a:effectLst/>
                <a:uLnTx/>
                <a:uFillTx/>
                <a:latin typeface="Arial" charset="0"/>
              </a:endParaRPr>
            </a:p>
          </p:txBody>
        </p:sp>
        <p:sp>
          <p:nvSpPr>
            <p:cNvPr id="27" name="TextBox 26"/>
            <p:cNvSpPr txBox="1">
              <a:spLocks noChangeArrowheads="1"/>
            </p:cNvSpPr>
            <p:nvPr/>
          </p:nvSpPr>
          <p:spPr bwMode="auto">
            <a:xfrm>
              <a:off x="3851919" y="5740400"/>
              <a:ext cx="50405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srgbClr val="F5C201"/>
                  </a:solidFill>
                  <a:effectLst/>
                  <a:uLnTx/>
                  <a:uFillTx/>
                  <a:latin typeface="Arial" charset="0"/>
                </a:rPr>
                <a:t>100</a:t>
              </a:r>
              <a:endParaRPr kumimoji="0" lang="en-US" sz="1100" b="1" i="0" u="none" strike="noStrike" kern="0" cap="none" spc="0" normalizeH="0" baseline="0" noProof="0" dirty="0">
                <a:ln>
                  <a:noFill/>
                </a:ln>
                <a:solidFill>
                  <a:srgbClr val="F5C201"/>
                </a:solidFill>
                <a:effectLst/>
                <a:uLnTx/>
                <a:uFillTx/>
                <a:latin typeface="Arial" charset="0"/>
              </a:endParaRPr>
            </a:p>
          </p:txBody>
        </p:sp>
        <p:cxnSp>
          <p:nvCxnSpPr>
            <p:cNvPr id="28" name="Straight Connector 27"/>
            <p:cNvCxnSpPr/>
            <p:nvPr/>
          </p:nvCxnSpPr>
          <p:spPr>
            <a:xfrm>
              <a:off x="1693069" y="4221088"/>
              <a:ext cx="1654795" cy="0"/>
            </a:xfrm>
            <a:prstGeom prst="line">
              <a:avLst/>
            </a:prstGeom>
            <a:noFill/>
            <a:ln w="9525" cap="flat" cmpd="sng" algn="ctr">
              <a:solidFill>
                <a:srgbClr val="D1282E"/>
              </a:solidFill>
              <a:prstDash val="dash"/>
            </a:ln>
            <a:effectLst/>
          </p:spPr>
        </p:cxnSp>
        <p:cxnSp>
          <p:nvCxnSpPr>
            <p:cNvPr id="29" name="Straight Connector 28"/>
            <p:cNvCxnSpPr/>
            <p:nvPr/>
          </p:nvCxnSpPr>
          <p:spPr>
            <a:xfrm>
              <a:off x="3347864" y="4241512"/>
              <a:ext cx="0" cy="1490951"/>
            </a:xfrm>
            <a:prstGeom prst="line">
              <a:avLst/>
            </a:prstGeom>
            <a:noFill/>
            <a:ln w="9525" cap="flat" cmpd="sng" algn="ctr">
              <a:solidFill>
                <a:srgbClr val="D1282E"/>
              </a:solidFill>
              <a:prstDash val="dash"/>
            </a:ln>
            <a:effectLst/>
          </p:spPr>
        </p:cxnSp>
        <p:sp>
          <p:nvSpPr>
            <p:cNvPr id="30" name="TextBox 29"/>
            <p:cNvSpPr txBox="1">
              <a:spLocks noChangeArrowheads="1"/>
            </p:cNvSpPr>
            <p:nvPr/>
          </p:nvSpPr>
          <p:spPr bwMode="auto">
            <a:xfrm>
              <a:off x="1208155" y="4090283"/>
              <a:ext cx="4318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srgbClr val="0070C0"/>
                  </a:solidFill>
                  <a:effectLst/>
                  <a:uLnTx/>
                  <a:uFillTx/>
                  <a:latin typeface="Arial" charset="0"/>
                </a:rPr>
                <a:t>£10</a:t>
              </a:r>
              <a:endParaRPr kumimoji="0" lang="en-US" sz="1100" b="1" i="0" u="none" strike="noStrike" kern="0" cap="none" spc="0" normalizeH="0" baseline="0" noProof="0" dirty="0">
                <a:ln>
                  <a:noFill/>
                </a:ln>
                <a:solidFill>
                  <a:srgbClr val="0070C0"/>
                </a:solidFill>
                <a:effectLst/>
                <a:uLnTx/>
                <a:uFillTx/>
                <a:latin typeface="Arial" charset="0"/>
              </a:endParaRPr>
            </a:p>
          </p:txBody>
        </p:sp>
        <p:sp>
          <p:nvSpPr>
            <p:cNvPr id="31" name="TextBox 30"/>
            <p:cNvSpPr txBox="1">
              <a:spLocks noChangeArrowheads="1"/>
            </p:cNvSpPr>
            <p:nvPr/>
          </p:nvSpPr>
          <p:spPr bwMode="auto">
            <a:xfrm>
              <a:off x="3095835" y="5746120"/>
              <a:ext cx="50405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srgbClr val="0070C0"/>
                  </a:solidFill>
                  <a:effectLst/>
                  <a:uLnTx/>
                  <a:uFillTx/>
                  <a:latin typeface="Arial" charset="0"/>
                </a:rPr>
                <a:t>80</a:t>
              </a:r>
              <a:endParaRPr kumimoji="0" lang="en-US" sz="1100" b="1" i="0" u="none" strike="noStrike" kern="0" cap="none" spc="0" normalizeH="0" baseline="0" noProof="0" dirty="0">
                <a:ln>
                  <a:noFill/>
                </a:ln>
                <a:solidFill>
                  <a:srgbClr val="0070C0"/>
                </a:solidFill>
                <a:effectLst/>
                <a:uLnTx/>
                <a:uFillTx/>
                <a:latin typeface="Arial" charset="0"/>
              </a:endParaRPr>
            </a:p>
          </p:txBody>
        </p:sp>
      </p:grpSp>
      <p:pic>
        <p:nvPicPr>
          <p:cNvPr id="4" name="Picture 3">
            <a:extLst>
              <a:ext uri="{FF2B5EF4-FFF2-40B4-BE49-F238E27FC236}">
                <a16:creationId xmlns:a16="http://schemas.microsoft.com/office/drawing/2014/main" id="{21FFF9B7-9214-7EE4-70C8-703369ACEC7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B4368EA8-9114-627B-EE55-C61FB7A9988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TextBox 6">
            <a:extLst>
              <a:ext uri="{FF2B5EF4-FFF2-40B4-BE49-F238E27FC236}">
                <a16:creationId xmlns:a16="http://schemas.microsoft.com/office/drawing/2014/main" id="{E77D3720-3066-FE25-242E-8D11E36A87A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8" name="Footer Placeholder 2">
            <a:extLst>
              <a:ext uri="{FF2B5EF4-FFF2-40B4-BE49-F238E27FC236}">
                <a16:creationId xmlns:a16="http://schemas.microsoft.com/office/drawing/2014/main" id="{47C72940-896F-035A-4C74-2DA417EF2D7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227455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1</a:t>
            </a:r>
          </a:p>
        </p:txBody>
      </p:sp>
      <p:sp>
        <p:nvSpPr>
          <p:cNvPr id="3" name="Rounded Rectangle 2"/>
          <p:cNvSpPr/>
          <p:nvPr/>
        </p:nvSpPr>
        <p:spPr>
          <a:xfrm>
            <a:off x="2442323" y="2178336"/>
            <a:ext cx="8820807" cy="127025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 name="Rounded Rectangle 3"/>
          <p:cNvSpPr/>
          <p:nvPr/>
        </p:nvSpPr>
        <p:spPr>
          <a:xfrm>
            <a:off x="2442323" y="3971917"/>
            <a:ext cx="8820807" cy="252032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6" name="Content Placeholder 2"/>
          <p:cNvSpPr txBox="1">
            <a:spLocks/>
          </p:cNvSpPr>
          <p:nvPr/>
        </p:nvSpPr>
        <p:spPr>
          <a:xfrm>
            <a:off x="2289923" y="1517679"/>
            <a:ext cx="8599059" cy="588593"/>
          </a:xfrm>
          <a:prstGeom prst="rect">
            <a:avLst/>
          </a:prstGeom>
          <a:ln w="76200">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Identify 2 producer objectives</a:t>
            </a:r>
          </a:p>
        </p:txBody>
      </p:sp>
      <p:sp>
        <p:nvSpPr>
          <p:cNvPr id="7" name="Content Placeholder 2"/>
          <p:cNvSpPr txBox="1">
            <a:spLocks/>
          </p:cNvSpPr>
          <p:nvPr/>
        </p:nvSpPr>
        <p:spPr>
          <a:xfrm>
            <a:off x="2289922" y="3580382"/>
            <a:ext cx="8599059" cy="588593"/>
          </a:xfrm>
          <a:prstGeom prst="rect">
            <a:avLst/>
          </a:prstGeom>
          <a:ln w="76200">
            <a:noFill/>
          </a:ln>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Explain why producer objectives impact on decisions</a:t>
            </a:r>
            <a:r>
              <a:rPr kumimoji="0" lang="en-US" sz="2800" b="0" i="0" u="none" strike="noStrike" kern="1200" cap="none" spc="0" normalizeH="0" noProof="0" dirty="0">
                <a:ln>
                  <a:noFill/>
                </a:ln>
                <a:solidFill>
                  <a:prstClr val="black"/>
                </a:solidFill>
                <a:effectLst/>
                <a:uLnTx/>
                <a:uFillTx/>
                <a:latin typeface="Calibri" panose="020F0502020204030204"/>
                <a:ea typeface="+mn-ea"/>
                <a:cs typeface="+mn-cs"/>
              </a:rPr>
              <a:t> </a:t>
            </a:r>
            <a:r>
              <a:rPr lang="en-US" dirty="0">
                <a:solidFill>
                  <a:prstClr val="black"/>
                </a:solidFill>
                <a:latin typeface="Calibri" panose="020F0502020204030204"/>
              </a:rPr>
              <a:t>firms</a:t>
            </a:r>
            <a:r>
              <a:rPr kumimoji="0" lang="en-US" sz="2800" b="0" i="0" u="none" strike="noStrike" kern="1200" cap="none" spc="0" normalizeH="0" noProof="0" dirty="0">
                <a:ln>
                  <a:noFill/>
                </a:ln>
                <a:solidFill>
                  <a:prstClr val="black"/>
                </a:solidFill>
                <a:effectLst/>
                <a:uLnTx/>
                <a:uFillTx/>
                <a:latin typeface="Calibri" panose="020F0502020204030204"/>
                <a:ea typeface="+mn-ea"/>
                <a:cs typeface="+mn-cs"/>
              </a:rPr>
              <a:t> make</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B7AEF767-57D7-0762-1EE6-56094676F16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8" name="Picture 7">
            <a:extLst>
              <a:ext uri="{FF2B5EF4-FFF2-40B4-BE49-F238E27FC236}">
                <a16:creationId xmlns:a16="http://schemas.microsoft.com/office/drawing/2014/main" id="{F77C18B0-D0C0-02A8-CC0A-A2853B2898A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9" name="TextBox 8">
            <a:extLst>
              <a:ext uri="{FF2B5EF4-FFF2-40B4-BE49-F238E27FC236}">
                <a16:creationId xmlns:a16="http://schemas.microsoft.com/office/drawing/2014/main" id="{13D15C72-2352-F473-9252-0033C3F7680B}"/>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10" name="Footer Placeholder 2">
            <a:extLst>
              <a:ext uri="{FF2B5EF4-FFF2-40B4-BE49-F238E27FC236}">
                <a16:creationId xmlns:a16="http://schemas.microsoft.com/office/drawing/2014/main" id="{AEAE2B32-D661-4562-B79C-E69FD2D6EC6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143940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2</a:t>
            </a:r>
          </a:p>
        </p:txBody>
      </p:sp>
      <p:sp>
        <p:nvSpPr>
          <p:cNvPr id="3" name="Rounded Rectangle 2"/>
          <p:cNvSpPr/>
          <p:nvPr/>
        </p:nvSpPr>
        <p:spPr>
          <a:xfrm>
            <a:off x="2442323" y="2178336"/>
            <a:ext cx="8820807" cy="447065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7" name="Content Placeholder 2"/>
          <p:cNvSpPr txBox="1">
            <a:spLocks/>
          </p:cNvSpPr>
          <p:nvPr/>
        </p:nvSpPr>
        <p:spPr>
          <a:xfrm>
            <a:off x="2342173" y="1640217"/>
            <a:ext cx="8599059" cy="588593"/>
          </a:xfrm>
          <a:prstGeom prst="rect">
            <a:avLst/>
          </a:prstGeom>
          <a:ln w="76200">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Draw and label a diagram to show a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supply curve</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127A085-FE83-FD57-C344-F8B74BEB74C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EFB64414-E46A-DE1F-F849-A280E5577E3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689F8BA5-1DF5-9BB9-5A71-0C3DD71E3F5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8" name="Footer Placeholder 2">
            <a:extLst>
              <a:ext uri="{FF2B5EF4-FFF2-40B4-BE49-F238E27FC236}">
                <a16:creationId xmlns:a16="http://schemas.microsoft.com/office/drawing/2014/main" id="{D7D874A9-AB3E-A3CC-23D9-E4519C2AE8B8}"/>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51498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The determinants of supply in a market</a:t>
            </a:r>
          </a:p>
        </p:txBody>
      </p:sp>
      <p:sp>
        <p:nvSpPr>
          <p:cNvPr id="4" name="Rectangle 3"/>
          <p:cNvSpPr/>
          <p:nvPr/>
        </p:nvSpPr>
        <p:spPr>
          <a:xfrm>
            <a:off x="2246811" y="1690690"/>
            <a:ext cx="8961120" cy="4832092"/>
          </a:xfrm>
          <a:prstGeom prst="rect">
            <a:avLst/>
          </a:prstGeom>
        </p:spPr>
        <p:txBody>
          <a:bodyPr wrap="square">
            <a:spAutoFit/>
          </a:bodyPr>
          <a:lstStyle/>
          <a:p>
            <a:r>
              <a:rPr lang="en-GB" sz="2800" dirty="0"/>
              <a:t>Supply can be defined as the amount of a good or service that producers are willing and able to sell at any given price</a:t>
            </a:r>
          </a:p>
          <a:p>
            <a:endParaRPr lang="en-GB" sz="2800" dirty="0"/>
          </a:p>
          <a:p>
            <a:r>
              <a:rPr lang="en-GB" sz="2800" dirty="0"/>
              <a:t>There are a number of determinants (influencing factors) of supply:</a:t>
            </a:r>
          </a:p>
          <a:p>
            <a:pPr marL="800100" lvl="1" indent="-342900">
              <a:buFont typeface="Arial" panose="020B0604020202020204" pitchFamily="34" charset="0"/>
              <a:buChar char="•"/>
            </a:pPr>
            <a:r>
              <a:rPr lang="en-GB" sz="2800" dirty="0"/>
              <a:t>The price of the good</a:t>
            </a:r>
          </a:p>
          <a:p>
            <a:pPr marL="800100" lvl="1" indent="-342900">
              <a:buFont typeface="Arial" panose="020B0604020202020204" pitchFamily="34" charset="0"/>
              <a:buChar char="•"/>
            </a:pPr>
            <a:r>
              <a:rPr lang="en-GB" sz="2800" dirty="0"/>
              <a:t>The impact of changing costs of production</a:t>
            </a:r>
          </a:p>
          <a:p>
            <a:pPr marL="800100" lvl="1" indent="-342900">
              <a:buFont typeface="Arial" panose="020B0604020202020204" pitchFamily="34" charset="0"/>
              <a:buChar char="•"/>
            </a:pPr>
            <a:r>
              <a:rPr lang="en-GB" sz="2800" dirty="0"/>
              <a:t>Technological progress</a:t>
            </a:r>
          </a:p>
          <a:p>
            <a:pPr marL="800100" lvl="1" indent="-342900">
              <a:buFont typeface="Arial" panose="020B0604020202020204" pitchFamily="34" charset="0"/>
              <a:buChar char="•"/>
            </a:pPr>
            <a:r>
              <a:rPr lang="en-GB" sz="2800" dirty="0"/>
              <a:t>Prices of other goods and services</a:t>
            </a:r>
          </a:p>
          <a:p>
            <a:pPr marL="800100" lvl="1" indent="-342900">
              <a:buFont typeface="Arial" panose="020B0604020202020204" pitchFamily="34" charset="0"/>
              <a:buChar char="•"/>
            </a:pPr>
            <a:r>
              <a:rPr lang="en-GB" sz="2800" dirty="0"/>
              <a:t>Government policy e.g. taxes and subsidies</a:t>
            </a:r>
          </a:p>
          <a:p>
            <a:pPr marL="800100" lvl="1" indent="-342900">
              <a:buFont typeface="Arial" panose="020B0604020202020204" pitchFamily="34" charset="0"/>
              <a:buChar char="•"/>
            </a:pPr>
            <a:r>
              <a:rPr lang="en-GB" sz="2800" dirty="0"/>
              <a:t>Other factors e.g. expectations</a:t>
            </a:r>
          </a:p>
        </p:txBody>
      </p:sp>
      <p:pic>
        <p:nvPicPr>
          <p:cNvPr id="3" name="Picture 2">
            <a:extLst>
              <a:ext uri="{FF2B5EF4-FFF2-40B4-BE49-F238E27FC236}">
                <a16:creationId xmlns:a16="http://schemas.microsoft.com/office/drawing/2014/main" id="{3694BDDB-2CAB-AE6F-AECF-2B62C1FF1461}"/>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5CD6F7F8-83C8-CE8F-B17B-0F187EFC652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B90D9FE9-3BD5-B653-AD61-0114249916F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26B69A64-71F4-3B30-9B5E-C6C810C2040E}"/>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8434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2969" y="365127"/>
            <a:ext cx="9460832" cy="1325563"/>
          </a:xfrm>
        </p:spPr>
        <p:txBody>
          <a:bodyPr>
            <a:normAutofit/>
          </a:bodyPr>
          <a:lstStyle/>
          <a:p>
            <a:r>
              <a:rPr lang="en-GB" sz="4000" b="1" dirty="0"/>
              <a:t>The determinants of supply in a market</a:t>
            </a:r>
          </a:p>
        </p:txBody>
      </p:sp>
      <p:sp>
        <p:nvSpPr>
          <p:cNvPr id="4" name="Rectangle 3"/>
          <p:cNvSpPr/>
          <p:nvPr/>
        </p:nvSpPr>
        <p:spPr>
          <a:xfrm>
            <a:off x="1716505" y="1690690"/>
            <a:ext cx="6031832" cy="5509200"/>
          </a:xfrm>
          <a:prstGeom prst="rect">
            <a:avLst/>
          </a:prstGeom>
        </p:spPr>
        <p:txBody>
          <a:bodyPr wrap="square">
            <a:spAutoFit/>
          </a:bodyPr>
          <a:lstStyle/>
          <a:p>
            <a:r>
              <a:rPr lang="en-GB" sz="3200" dirty="0"/>
              <a:t>The quantity supplied of a good or service is said to be a function of (depends upon) all the above factors. </a:t>
            </a:r>
          </a:p>
          <a:p>
            <a:r>
              <a:rPr lang="en-GB" sz="3200" dirty="0"/>
              <a:t> </a:t>
            </a:r>
          </a:p>
          <a:p>
            <a:r>
              <a:rPr lang="en-GB" sz="3200" dirty="0"/>
              <a:t>This can be shown mathematically:</a:t>
            </a:r>
          </a:p>
          <a:p>
            <a:r>
              <a:rPr lang="en-GB" sz="3200" dirty="0" err="1"/>
              <a:t>qs</a:t>
            </a:r>
            <a:r>
              <a:rPr lang="en-GB" sz="3200" dirty="0"/>
              <a:t> = f (p, production costs, technology, p of other goods/services, G policy, all other factors)</a:t>
            </a:r>
          </a:p>
          <a:p>
            <a:endParaRPr lang="en-GB" sz="3200" dirty="0"/>
          </a:p>
        </p:txBody>
      </p:sp>
      <p:sp>
        <p:nvSpPr>
          <p:cNvPr id="5" name="Rectangle 4"/>
          <p:cNvSpPr/>
          <p:nvPr/>
        </p:nvSpPr>
        <p:spPr>
          <a:xfrm>
            <a:off x="8229600" y="1892968"/>
            <a:ext cx="3609474" cy="4555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3200" dirty="0">
              <a:solidFill>
                <a:schemeClr val="tx1"/>
              </a:solidFill>
            </a:endParaRPr>
          </a:p>
          <a:p>
            <a:pPr lvl="1"/>
            <a:r>
              <a:rPr lang="en-GB" sz="3200" dirty="0" err="1">
                <a:solidFill>
                  <a:schemeClr val="tx1"/>
                </a:solidFill>
              </a:rPr>
              <a:t>qs</a:t>
            </a:r>
            <a:r>
              <a:rPr lang="en-GB" sz="3200" dirty="0">
                <a:solidFill>
                  <a:schemeClr val="tx1"/>
                </a:solidFill>
              </a:rPr>
              <a:t> = quantity supplied</a:t>
            </a:r>
          </a:p>
          <a:p>
            <a:pPr lvl="1"/>
            <a:endParaRPr lang="en-GB" sz="3200" dirty="0">
              <a:solidFill>
                <a:schemeClr val="tx1"/>
              </a:solidFill>
            </a:endParaRPr>
          </a:p>
          <a:p>
            <a:pPr lvl="1"/>
            <a:r>
              <a:rPr lang="en-GB" sz="3200" dirty="0">
                <a:solidFill>
                  <a:schemeClr val="tx1"/>
                </a:solidFill>
              </a:rPr>
              <a:t>f = is a function of</a:t>
            </a:r>
          </a:p>
          <a:p>
            <a:pPr lvl="1"/>
            <a:endParaRPr lang="en-GB" sz="3200" dirty="0">
              <a:solidFill>
                <a:schemeClr val="tx1"/>
              </a:solidFill>
            </a:endParaRPr>
          </a:p>
          <a:p>
            <a:pPr lvl="1"/>
            <a:r>
              <a:rPr lang="en-GB" sz="3200" dirty="0">
                <a:solidFill>
                  <a:schemeClr val="tx1"/>
                </a:solidFill>
              </a:rPr>
              <a:t>p = price </a:t>
            </a:r>
          </a:p>
          <a:p>
            <a:pPr lvl="1"/>
            <a:endParaRPr lang="en-GB" sz="3200" dirty="0">
              <a:solidFill>
                <a:schemeClr val="tx1"/>
              </a:solidFill>
            </a:endParaRPr>
          </a:p>
          <a:p>
            <a:pPr lvl="1"/>
            <a:r>
              <a:rPr lang="en-GB" sz="3200" dirty="0">
                <a:solidFill>
                  <a:schemeClr val="tx1"/>
                </a:solidFill>
              </a:rPr>
              <a:t>G = government</a:t>
            </a:r>
          </a:p>
        </p:txBody>
      </p:sp>
      <p:pic>
        <p:nvPicPr>
          <p:cNvPr id="3" name="Picture 2">
            <a:extLst>
              <a:ext uri="{FF2B5EF4-FFF2-40B4-BE49-F238E27FC236}">
                <a16:creationId xmlns:a16="http://schemas.microsoft.com/office/drawing/2014/main" id="{30F05C16-4F92-D516-EAFE-61CE1D46C24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FCE4273B-C2C5-F27D-1611-6027FABA370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TextBox 6">
            <a:extLst>
              <a:ext uri="{FF2B5EF4-FFF2-40B4-BE49-F238E27FC236}">
                <a16:creationId xmlns:a16="http://schemas.microsoft.com/office/drawing/2014/main" id="{072910FE-F097-B3AD-6382-05C382E83CC9}"/>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8" name="Footer Placeholder 2">
            <a:extLst>
              <a:ext uri="{FF2B5EF4-FFF2-40B4-BE49-F238E27FC236}">
                <a16:creationId xmlns:a16="http://schemas.microsoft.com/office/drawing/2014/main" id="{9A3E17C4-A091-2572-E097-3E79588D517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04761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054" y="365127"/>
            <a:ext cx="9792330" cy="1190957"/>
          </a:xfrm>
        </p:spPr>
        <p:txBody>
          <a:bodyPr>
            <a:normAutofit/>
          </a:bodyPr>
          <a:lstStyle/>
          <a:p>
            <a:r>
              <a:rPr lang="en-GB" sz="4000" b="1" dirty="0"/>
              <a:t>Factors that cause a shift in the supply curve</a:t>
            </a:r>
          </a:p>
        </p:txBody>
      </p:sp>
      <p:sp>
        <p:nvSpPr>
          <p:cNvPr id="4" name="Rectangle 3"/>
          <p:cNvSpPr/>
          <p:nvPr/>
        </p:nvSpPr>
        <p:spPr>
          <a:xfrm>
            <a:off x="1925054" y="1556084"/>
            <a:ext cx="9282877" cy="5262979"/>
          </a:xfrm>
          <a:prstGeom prst="rect">
            <a:avLst/>
          </a:prstGeom>
        </p:spPr>
        <p:txBody>
          <a:bodyPr wrap="square">
            <a:spAutoFit/>
          </a:bodyPr>
          <a:lstStyle/>
          <a:p>
            <a:r>
              <a:rPr lang="en-GB" sz="2800" dirty="0"/>
              <a:t>The impact of changing costs of production</a:t>
            </a:r>
          </a:p>
          <a:p>
            <a:endParaRPr lang="en-GB" sz="2800" dirty="0"/>
          </a:p>
          <a:p>
            <a:pPr marL="800100" lvl="1" indent="-342900">
              <a:buFont typeface="Arial" panose="020B0604020202020204" pitchFamily="34" charset="0"/>
              <a:buChar char="•"/>
            </a:pPr>
            <a:r>
              <a:rPr lang="en-GB" sz="2800" dirty="0"/>
              <a:t>Costs of production are created by the price of factor inputs i.e. the factors of production</a:t>
            </a:r>
          </a:p>
          <a:p>
            <a:pPr marL="800100" lvl="1" indent="-342900">
              <a:buFont typeface="Arial" panose="020B0604020202020204" pitchFamily="34" charset="0"/>
              <a:buChar char="•"/>
            </a:pPr>
            <a:r>
              <a:rPr lang="en-GB" sz="2800" dirty="0"/>
              <a:t>If the cost of producing a good or service increases it will become more expensive to supply the product</a:t>
            </a:r>
          </a:p>
          <a:p>
            <a:pPr marL="1257300" lvl="2" indent="-342900">
              <a:buFont typeface="Arial" panose="020B0604020202020204" pitchFamily="34" charset="0"/>
              <a:buChar char="•"/>
            </a:pPr>
            <a:r>
              <a:rPr lang="en-GB" sz="2800" dirty="0"/>
              <a:t>This will lead to some firms reducing output</a:t>
            </a:r>
          </a:p>
          <a:p>
            <a:pPr marL="800100" lvl="1" indent="-342900">
              <a:buFont typeface="Arial" panose="020B0604020202020204" pitchFamily="34" charset="0"/>
              <a:buChar char="•"/>
            </a:pPr>
            <a:r>
              <a:rPr lang="en-GB" sz="2800" dirty="0"/>
              <a:t>The price of factor inputs can also be reduced making it cheaper to supply a product</a:t>
            </a:r>
          </a:p>
          <a:p>
            <a:pPr marL="1257300" lvl="2" indent="-342900">
              <a:buFont typeface="Arial" panose="020B0604020202020204" pitchFamily="34" charset="0"/>
              <a:buChar char="•"/>
            </a:pPr>
            <a:r>
              <a:rPr lang="en-GB" sz="2800" dirty="0"/>
              <a:t>There will be an increase in supply</a:t>
            </a:r>
          </a:p>
          <a:p>
            <a:pPr marL="800100" lvl="1" indent="-342900">
              <a:buFont typeface="Arial" panose="020B0604020202020204" pitchFamily="34" charset="0"/>
              <a:buChar char="•"/>
            </a:pPr>
            <a:r>
              <a:rPr lang="en-GB" sz="2800" dirty="0"/>
              <a:t>Improvements in technology can help to reduce costs of production</a:t>
            </a:r>
          </a:p>
        </p:txBody>
      </p:sp>
      <p:pic>
        <p:nvPicPr>
          <p:cNvPr id="3" name="Picture 2">
            <a:extLst>
              <a:ext uri="{FF2B5EF4-FFF2-40B4-BE49-F238E27FC236}">
                <a16:creationId xmlns:a16="http://schemas.microsoft.com/office/drawing/2014/main" id="{6E0966B9-D063-C6DE-3047-AFBA6D48461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545AE770-3564-713E-FFE2-066B3AD6ECC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13400DAA-F22B-043A-E4AD-F4294D3A8E1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9591A618-8C67-25A4-D14F-EA50A431A9C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49395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8588" y="365127"/>
            <a:ext cx="9968795" cy="1325563"/>
          </a:xfrm>
        </p:spPr>
        <p:txBody>
          <a:bodyPr>
            <a:normAutofit/>
          </a:bodyPr>
          <a:lstStyle/>
          <a:p>
            <a:r>
              <a:rPr lang="en-GB" sz="4000" b="1" dirty="0"/>
              <a:t>Factors that cause a shift in the supply curve</a:t>
            </a:r>
          </a:p>
        </p:txBody>
      </p:sp>
      <p:sp>
        <p:nvSpPr>
          <p:cNvPr id="4" name="Rectangle 3"/>
          <p:cNvSpPr/>
          <p:nvPr/>
        </p:nvSpPr>
        <p:spPr>
          <a:xfrm>
            <a:off x="1748588" y="1690690"/>
            <a:ext cx="10186737" cy="4708981"/>
          </a:xfrm>
          <a:prstGeom prst="rect">
            <a:avLst/>
          </a:prstGeom>
        </p:spPr>
        <p:txBody>
          <a:bodyPr wrap="square">
            <a:spAutoFit/>
          </a:bodyPr>
          <a:lstStyle/>
          <a:p>
            <a:r>
              <a:rPr lang="en-GB" sz="3000" dirty="0"/>
              <a:t>The introduction of new technology</a:t>
            </a:r>
          </a:p>
          <a:p>
            <a:pPr marL="914400" lvl="1" indent="-457200">
              <a:buFont typeface="Arial" panose="020B0604020202020204" pitchFamily="34" charset="0"/>
              <a:buChar char="•"/>
            </a:pPr>
            <a:r>
              <a:rPr lang="en-GB" sz="3000" dirty="0"/>
              <a:t>Technological progress has meant that firms can produce in a more efficient and cost effective manner  </a:t>
            </a:r>
          </a:p>
          <a:p>
            <a:pPr lvl="1"/>
            <a:endParaRPr lang="en-GB" sz="3000" dirty="0"/>
          </a:p>
          <a:p>
            <a:r>
              <a:rPr lang="en-GB" sz="3000" dirty="0"/>
              <a:t>Improved large scale machinery allows them to spread fixed costs over greater output making the cost per unit produced cheaper</a:t>
            </a:r>
          </a:p>
          <a:p>
            <a:pPr lvl="1"/>
            <a:endParaRPr lang="en-GB" sz="3000" dirty="0"/>
          </a:p>
          <a:p>
            <a:r>
              <a:rPr lang="en-GB" sz="3000" dirty="0"/>
              <a:t>As technology improves firms find it profitable to supply more products</a:t>
            </a:r>
          </a:p>
        </p:txBody>
      </p:sp>
      <p:pic>
        <p:nvPicPr>
          <p:cNvPr id="3" name="Picture 2">
            <a:extLst>
              <a:ext uri="{FF2B5EF4-FFF2-40B4-BE49-F238E27FC236}">
                <a16:creationId xmlns:a16="http://schemas.microsoft.com/office/drawing/2014/main" id="{7D0731B0-63CD-28C7-AC18-3D7A2C87CD4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C7CD96AA-1ABF-79ED-32DB-9A3851CDD8BE}"/>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D2A2C621-DD09-0023-BC3A-08F247D1384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89985531-D0C0-63FD-93AF-51CDC44C3C5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286775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0464" y="365127"/>
            <a:ext cx="10016920" cy="1325563"/>
          </a:xfrm>
        </p:spPr>
        <p:txBody>
          <a:bodyPr>
            <a:normAutofit/>
          </a:bodyPr>
          <a:lstStyle/>
          <a:p>
            <a:r>
              <a:rPr lang="en-GB" sz="4000" b="1" dirty="0"/>
              <a:t>Factors that cause a shift in the supply curve</a:t>
            </a:r>
          </a:p>
        </p:txBody>
      </p:sp>
      <p:sp>
        <p:nvSpPr>
          <p:cNvPr id="4" name="Rectangle 3"/>
          <p:cNvSpPr/>
          <p:nvPr/>
        </p:nvSpPr>
        <p:spPr>
          <a:xfrm>
            <a:off x="1973179" y="1690690"/>
            <a:ext cx="9234752" cy="3785652"/>
          </a:xfrm>
          <a:prstGeom prst="rect">
            <a:avLst/>
          </a:prstGeom>
        </p:spPr>
        <p:txBody>
          <a:bodyPr wrap="square">
            <a:spAutoFit/>
          </a:bodyPr>
          <a:lstStyle/>
          <a:p>
            <a:r>
              <a:rPr lang="en-GB" sz="3000" dirty="0"/>
              <a:t>Indirect taxes and subsidies</a:t>
            </a:r>
          </a:p>
          <a:p>
            <a:pPr marL="914400" lvl="1" indent="-457200">
              <a:buFont typeface="Arial" panose="020B0604020202020204" pitchFamily="34" charset="0"/>
              <a:buChar char="•"/>
            </a:pPr>
            <a:r>
              <a:rPr lang="en-GB" sz="3000" dirty="0"/>
              <a:t>Indirect taxes make it more expensive to produce a product - therefore, the quantity supplied of that product will decrease</a:t>
            </a:r>
          </a:p>
          <a:p>
            <a:pPr marL="1257300" lvl="2" indent="-342900">
              <a:buFont typeface="Arial" panose="020B0604020202020204" pitchFamily="34" charset="0"/>
              <a:buChar char="•"/>
            </a:pPr>
            <a:endParaRPr lang="en-GB" sz="3000" dirty="0"/>
          </a:p>
          <a:p>
            <a:r>
              <a:rPr lang="en-GB" sz="3000" dirty="0"/>
              <a:t>Subsidies will make it cheaper to produce a product - therefore, the quantity supplied of that product will increase</a:t>
            </a:r>
          </a:p>
        </p:txBody>
      </p:sp>
      <p:pic>
        <p:nvPicPr>
          <p:cNvPr id="3" name="Picture 2">
            <a:extLst>
              <a:ext uri="{FF2B5EF4-FFF2-40B4-BE49-F238E27FC236}">
                <a16:creationId xmlns:a16="http://schemas.microsoft.com/office/drawing/2014/main" id="{6FE060C5-D0B0-6A70-7F85-55E010BE445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366AA45E-0C2D-C2A2-D95F-BBD1BB736F60}"/>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499A5FEC-6618-BD8B-F68B-0B28420AB2C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CAEB2C7A-FBB5-0FCD-D8D5-B416261B0946}"/>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036568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6994" y="365127"/>
            <a:ext cx="9640389" cy="1325563"/>
          </a:xfrm>
        </p:spPr>
        <p:txBody>
          <a:bodyPr>
            <a:normAutofit/>
          </a:bodyPr>
          <a:lstStyle/>
          <a:p>
            <a:r>
              <a:rPr lang="en-GB" sz="4000" b="1" dirty="0"/>
              <a:t>Factors that cause a shift in the supply curve</a:t>
            </a:r>
          </a:p>
        </p:txBody>
      </p:sp>
      <p:sp>
        <p:nvSpPr>
          <p:cNvPr id="4" name="Rectangle 3"/>
          <p:cNvSpPr/>
          <p:nvPr/>
        </p:nvSpPr>
        <p:spPr>
          <a:xfrm>
            <a:off x="2299063" y="2174016"/>
            <a:ext cx="8961120" cy="4093428"/>
          </a:xfrm>
          <a:prstGeom prst="rect">
            <a:avLst/>
          </a:prstGeom>
        </p:spPr>
        <p:txBody>
          <a:bodyPr wrap="square">
            <a:spAutoFit/>
          </a:bodyPr>
          <a:lstStyle/>
          <a:p>
            <a:r>
              <a:rPr lang="en-GB" sz="3600" dirty="0"/>
              <a:t>Changes in the number of firms in an industry</a:t>
            </a:r>
          </a:p>
          <a:p>
            <a:pPr marL="914400" lvl="1" indent="-457200">
              <a:buFont typeface="Arial" panose="020B0604020202020204" pitchFamily="34" charset="0"/>
              <a:buChar char="•"/>
            </a:pPr>
            <a:endParaRPr lang="en-GB" sz="3200" dirty="0"/>
          </a:p>
          <a:p>
            <a:pPr marL="914400" lvl="1" indent="-457200">
              <a:buFont typeface="Arial" panose="020B0604020202020204" pitchFamily="34" charset="0"/>
              <a:buChar char="•"/>
            </a:pPr>
            <a:r>
              <a:rPr lang="en-GB" sz="3200" dirty="0"/>
              <a:t>The degree of competition in the market will impact on supply</a:t>
            </a:r>
          </a:p>
          <a:p>
            <a:pPr marL="914400" lvl="1" indent="-457200">
              <a:buFont typeface="Arial" panose="020B0604020202020204" pitchFamily="34" charset="0"/>
              <a:buChar char="•"/>
            </a:pPr>
            <a:endParaRPr lang="en-GB" sz="3200" dirty="0"/>
          </a:p>
          <a:p>
            <a:pPr marL="914400" lvl="1" indent="-457200">
              <a:buFont typeface="Arial" panose="020B0604020202020204" pitchFamily="34" charset="0"/>
              <a:buChar char="•"/>
            </a:pPr>
            <a:r>
              <a:rPr lang="en-GB" sz="3200" dirty="0"/>
              <a:t>As more firms enter the industry the supply curve will shift to the right causing increased supply</a:t>
            </a:r>
          </a:p>
        </p:txBody>
      </p:sp>
      <p:pic>
        <p:nvPicPr>
          <p:cNvPr id="3" name="Picture 2">
            <a:extLst>
              <a:ext uri="{FF2B5EF4-FFF2-40B4-BE49-F238E27FC236}">
                <a16:creationId xmlns:a16="http://schemas.microsoft.com/office/drawing/2014/main" id="{4BDF57FD-3086-C8E9-F079-7C09B6432D2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FF430FCA-FC3E-E62B-C48C-72311AF1CCD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A5389F0C-E4FA-A9E0-1CF6-8473D0788781}"/>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2794BF23-863A-303A-61DF-762C39303E7F}"/>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947357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6994" y="365127"/>
            <a:ext cx="9640389" cy="1325563"/>
          </a:xfrm>
        </p:spPr>
        <p:txBody>
          <a:bodyPr>
            <a:normAutofit/>
          </a:bodyPr>
          <a:lstStyle/>
          <a:p>
            <a:r>
              <a:rPr lang="en-GB" sz="4000" b="1" dirty="0"/>
              <a:t>Factors that cause a shift in the supply curve</a:t>
            </a:r>
          </a:p>
        </p:txBody>
      </p:sp>
      <p:sp>
        <p:nvSpPr>
          <p:cNvPr id="4" name="Rectangle 3"/>
          <p:cNvSpPr/>
          <p:nvPr/>
        </p:nvSpPr>
        <p:spPr>
          <a:xfrm>
            <a:off x="2246811" y="1690690"/>
            <a:ext cx="8961120" cy="4031873"/>
          </a:xfrm>
          <a:prstGeom prst="rect">
            <a:avLst/>
          </a:prstGeom>
        </p:spPr>
        <p:txBody>
          <a:bodyPr wrap="square">
            <a:spAutoFit/>
          </a:bodyPr>
          <a:lstStyle/>
          <a:p>
            <a:r>
              <a:rPr lang="en-GB" sz="3200" dirty="0"/>
              <a:t>Taxation is a charge placed on individuals or firms.  Governments use taxation to finance their spending.</a:t>
            </a:r>
          </a:p>
          <a:p>
            <a:r>
              <a:rPr lang="en-GB" sz="3200" dirty="0"/>
              <a:t>  </a:t>
            </a:r>
          </a:p>
          <a:p>
            <a:pPr marL="571500" indent="-571500">
              <a:buFont typeface="Arial" panose="020B0604020202020204" pitchFamily="34" charset="0"/>
              <a:buChar char="•"/>
            </a:pPr>
            <a:r>
              <a:rPr lang="en-GB" sz="3200" dirty="0"/>
              <a:t>Indirect taxes  are those placed on goods and services produced by individuals and firms.</a:t>
            </a:r>
          </a:p>
          <a:p>
            <a:pPr marL="571500" indent="-571500">
              <a:buFont typeface="Arial" panose="020B0604020202020204" pitchFamily="34" charset="0"/>
              <a:buChar char="•"/>
            </a:pPr>
            <a:r>
              <a:rPr lang="en-GB" sz="3200" dirty="0"/>
              <a:t>Subsidies involve finance provided to producers to encourage them to produce goods and services.</a:t>
            </a:r>
          </a:p>
        </p:txBody>
      </p:sp>
      <p:pic>
        <p:nvPicPr>
          <p:cNvPr id="3" name="Picture 2">
            <a:extLst>
              <a:ext uri="{FF2B5EF4-FFF2-40B4-BE49-F238E27FC236}">
                <a16:creationId xmlns:a16="http://schemas.microsoft.com/office/drawing/2014/main" id="{66C4E69F-E02D-DD92-0114-53B64B38C8F7}"/>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6630D343-525E-85ED-C1FC-E31CF7A03AF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C75241C6-FA91-1046-AEAE-36CBC6E99C8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BCC97F91-5660-147C-2501-0BFBC5832B76}"/>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80952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122" y="447188"/>
            <a:ext cx="9693876" cy="970450"/>
          </a:xfrm>
        </p:spPr>
        <p:txBody>
          <a:bodyPr/>
          <a:lstStyle/>
          <a:p>
            <a:r>
              <a:rPr lang="en-GB" b="1" dirty="0"/>
              <a:t>Recall Activity</a:t>
            </a:r>
          </a:p>
        </p:txBody>
      </p:sp>
      <p:sp>
        <p:nvSpPr>
          <p:cNvPr id="3" name="Content Placeholder 2"/>
          <p:cNvSpPr>
            <a:spLocks noGrp="1"/>
          </p:cNvSpPr>
          <p:nvPr>
            <p:ph idx="1"/>
          </p:nvPr>
        </p:nvSpPr>
        <p:spPr>
          <a:xfrm>
            <a:off x="1688122" y="1811215"/>
            <a:ext cx="9685163" cy="4726745"/>
          </a:xfrm>
        </p:spPr>
        <p:txBody>
          <a:bodyPr>
            <a:noAutofit/>
          </a:bodyPr>
          <a:lstStyle/>
          <a:p>
            <a:pPr marL="0" indent="0">
              <a:buNone/>
            </a:pPr>
            <a:r>
              <a:rPr lang="en-GB" sz="3200" dirty="0"/>
              <a:t>Draw 4 demand diagrams to show each of the following changes</a:t>
            </a:r>
          </a:p>
          <a:p>
            <a:pPr marL="0" indent="0">
              <a:buNone/>
            </a:pPr>
            <a:endParaRPr lang="en-GB" sz="3200" dirty="0"/>
          </a:p>
          <a:p>
            <a:pPr lvl="1"/>
            <a:r>
              <a:rPr lang="en-GB" sz="2800" dirty="0"/>
              <a:t>A rise in price</a:t>
            </a:r>
          </a:p>
          <a:p>
            <a:pPr lvl="1"/>
            <a:r>
              <a:rPr lang="en-GB" sz="2800" dirty="0"/>
              <a:t>A fall in price</a:t>
            </a:r>
          </a:p>
          <a:p>
            <a:pPr lvl="1"/>
            <a:r>
              <a:rPr lang="en-GB" sz="2800" dirty="0"/>
              <a:t>An increase in demand caused by a factor other than price e.g. a rise in the price of a substitute product</a:t>
            </a:r>
          </a:p>
          <a:p>
            <a:pPr lvl="1"/>
            <a:r>
              <a:rPr lang="en-GB" sz="2800" dirty="0"/>
              <a:t>A decrease in demand caused by a factor other than price e.g. a fall in consumer incomes</a:t>
            </a:r>
          </a:p>
        </p:txBody>
      </p:sp>
      <p:pic>
        <p:nvPicPr>
          <p:cNvPr id="4" name="Picture 3">
            <a:extLst>
              <a:ext uri="{FF2B5EF4-FFF2-40B4-BE49-F238E27FC236}">
                <a16:creationId xmlns:a16="http://schemas.microsoft.com/office/drawing/2014/main" id="{41B4B6DF-F3AE-EAF7-2E0D-DFB74142FCA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E67C306A-1E1B-A97B-A179-B270278E31B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C299ED24-F01B-7EFA-AE34-5F1D3AD1AE8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BF26D62E-4308-4D51-A8A8-4D2E6FAE48DE}"/>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9263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6994" y="365127"/>
            <a:ext cx="9640389" cy="1325563"/>
          </a:xfrm>
        </p:spPr>
        <p:txBody>
          <a:bodyPr>
            <a:normAutofit/>
          </a:bodyPr>
          <a:lstStyle/>
          <a:p>
            <a:r>
              <a:rPr lang="en-GB" sz="4000" b="1" dirty="0"/>
              <a:t>External Shocks</a:t>
            </a:r>
          </a:p>
        </p:txBody>
      </p:sp>
      <p:sp>
        <p:nvSpPr>
          <p:cNvPr id="4" name="Rectangle 3"/>
          <p:cNvSpPr/>
          <p:nvPr/>
        </p:nvSpPr>
        <p:spPr>
          <a:xfrm>
            <a:off x="2246811" y="1690690"/>
            <a:ext cx="8961120" cy="4708981"/>
          </a:xfrm>
          <a:prstGeom prst="rect">
            <a:avLst/>
          </a:prstGeom>
        </p:spPr>
        <p:txBody>
          <a:bodyPr wrap="square">
            <a:spAutoFit/>
          </a:bodyPr>
          <a:lstStyle/>
          <a:p>
            <a:pPr marL="457200" indent="-457200">
              <a:buFont typeface="Arial" panose="020B0604020202020204" pitchFamily="34" charset="0"/>
              <a:buChar char="•"/>
            </a:pPr>
            <a:r>
              <a:rPr lang="en-GB" sz="3000" dirty="0"/>
              <a:t>External shocks are unexpected events that are outside of the businesses control but have a direct impact on the level of supply</a:t>
            </a:r>
          </a:p>
          <a:p>
            <a:pPr marL="457200" indent="-457200">
              <a:buFont typeface="Arial" panose="020B0604020202020204" pitchFamily="34" charset="0"/>
              <a:buChar char="•"/>
            </a:pPr>
            <a:r>
              <a:rPr lang="en-GB" sz="3000" dirty="0"/>
              <a:t>Consider how each of the following external shocks could influence the supply for certain goods and services:</a:t>
            </a:r>
          </a:p>
          <a:p>
            <a:pPr marL="800100" lvl="1" indent="-342900">
              <a:buFont typeface="Arial" panose="020B0604020202020204" pitchFamily="34" charset="0"/>
              <a:buChar char="•"/>
            </a:pPr>
            <a:r>
              <a:rPr lang="en-GB" sz="3000" dirty="0"/>
              <a:t>Natural disasters around the world</a:t>
            </a:r>
          </a:p>
          <a:p>
            <a:pPr marL="800100" lvl="1" indent="-342900">
              <a:buFont typeface="Arial" panose="020B0604020202020204" pitchFamily="34" charset="0"/>
              <a:buChar char="•"/>
            </a:pPr>
            <a:r>
              <a:rPr lang="en-GB" sz="3000" dirty="0" err="1"/>
              <a:t>Panademic</a:t>
            </a:r>
            <a:r>
              <a:rPr lang="en-GB" sz="3000"/>
              <a:t> </a:t>
            </a:r>
            <a:endParaRPr lang="en-GB" sz="3000" dirty="0"/>
          </a:p>
          <a:p>
            <a:pPr marL="800100" lvl="1" indent="-342900">
              <a:buFont typeface="Arial" panose="020B0604020202020204" pitchFamily="34" charset="0"/>
              <a:buChar char="•"/>
            </a:pPr>
            <a:r>
              <a:rPr lang="en-GB" sz="3000" dirty="0"/>
              <a:t>Terrorist attacks</a:t>
            </a:r>
          </a:p>
          <a:p>
            <a:pPr marL="800100" lvl="1" indent="-342900">
              <a:buFont typeface="Arial" panose="020B0604020202020204" pitchFamily="34" charset="0"/>
              <a:buChar char="•"/>
            </a:pPr>
            <a:r>
              <a:rPr lang="en-GB" sz="3000" dirty="0"/>
              <a:t>Outbreak of disease e.g. foot and mouth or bird flu</a:t>
            </a:r>
          </a:p>
        </p:txBody>
      </p:sp>
      <p:pic>
        <p:nvPicPr>
          <p:cNvPr id="3" name="Picture 2">
            <a:extLst>
              <a:ext uri="{FF2B5EF4-FFF2-40B4-BE49-F238E27FC236}">
                <a16:creationId xmlns:a16="http://schemas.microsoft.com/office/drawing/2014/main" id="{E282E8D3-F894-6751-7D3A-E3A8ED485237}"/>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D53132D7-741C-DDD9-E057-3045CEFCDF00}"/>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0C853DBC-444E-BBC5-F6C2-FBE6053554A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154B2D07-3987-CC19-78EF-457FCFB4157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390755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Activity 3 - Test yourself</a:t>
            </a:r>
          </a:p>
        </p:txBody>
      </p:sp>
      <p:sp>
        <p:nvSpPr>
          <p:cNvPr id="3" name="Rectangle 2"/>
          <p:cNvSpPr/>
          <p:nvPr/>
        </p:nvSpPr>
        <p:spPr>
          <a:xfrm>
            <a:off x="2264227" y="1429884"/>
            <a:ext cx="8878389" cy="4893647"/>
          </a:xfrm>
          <a:prstGeom prst="rect">
            <a:avLst/>
          </a:prstGeom>
        </p:spPr>
        <p:txBody>
          <a:bodyPr wrap="square">
            <a:spAutoFit/>
          </a:bodyPr>
          <a:lstStyle/>
          <a:p>
            <a:pPr>
              <a:buFont typeface="+mj-lt"/>
              <a:buAutoNum type="arabicPeriod"/>
            </a:pPr>
            <a:r>
              <a:rPr lang="en-GB" sz="2400" dirty="0"/>
              <a:t>Explain two reasons why a firm might increase the production of a product.</a:t>
            </a:r>
            <a:br>
              <a:rPr lang="en-GB" sz="2400" dirty="0"/>
            </a:br>
            <a:endParaRPr lang="en-GB" sz="2400" dirty="0"/>
          </a:p>
          <a:p>
            <a:pPr>
              <a:buFont typeface="+mj-lt"/>
              <a:buAutoNum type="arabicPeriod"/>
            </a:pPr>
            <a:r>
              <a:rPr lang="en-GB" sz="2400" dirty="0"/>
              <a:t>What impact does:</a:t>
            </a:r>
          </a:p>
          <a:p>
            <a:pPr marL="800100" lvl="1" indent="-342900">
              <a:buFont typeface="+mj-lt"/>
              <a:buAutoNum type="alphaUcPeriod"/>
            </a:pPr>
            <a:r>
              <a:rPr lang="en-GB" sz="2000" dirty="0"/>
              <a:t>A fall in supply have on the price of a product?</a:t>
            </a:r>
          </a:p>
          <a:p>
            <a:pPr marL="800100" lvl="1" indent="-342900">
              <a:buFont typeface="+mj-lt"/>
              <a:buAutoNum type="alphaUcPeriod"/>
            </a:pPr>
            <a:r>
              <a:rPr lang="en-GB" sz="2000" dirty="0"/>
              <a:t>An increase in supply have on the price of a product?</a:t>
            </a:r>
            <a:br>
              <a:rPr lang="en-GB" sz="2000" dirty="0"/>
            </a:br>
            <a:endParaRPr lang="en-GB" sz="2000" dirty="0"/>
          </a:p>
          <a:p>
            <a:pPr>
              <a:buFont typeface="+mj-lt"/>
              <a:buAutoNum type="arabicPeriod"/>
            </a:pPr>
            <a:r>
              <a:rPr lang="en-GB" sz="2400" dirty="0"/>
              <a:t>Explain two reasons why the global supply of a product might decrease.</a:t>
            </a:r>
            <a:br>
              <a:rPr lang="en-GB" sz="2400" dirty="0"/>
            </a:br>
            <a:endParaRPr lang="en-GB" sz="2400" dirty="0"/>
          </a:p>
          <a:p>
            <a:pPr>
              <a:buFont typeface="+mj-lt"/>
              <a:buAutoNum type="arabicPeriod"/>
            </a:pPr>
            <a:r>
              <a:rPr lang="en-GB" sz="2400" dirty="0"/>
              <a:t>Define the following terms:</a:t>
            </a:r>
          </a:p>
          <a:p>
            <a:pPr marL="800100" lvl="1" indent="-342900">
              <a:buFont typeface="+mj-lt"/>
              <a:buAutoNum type="alphaUcPeriod"/>
            </a:pPr>
            <a:r>
              <a:rPr lang="en-GB" sz="2000" dirty="0"/>
              <a:t>Supply</a:t>
            </a:r>
          </a:p>
          <a:p>
            <a:pPr marL="800100" lvl="1" indent="-342900">
              <a:buFont typeface="+mj-lt"/>
              <a:buAutoNum type="alphaUcPeriod"/>
            </a:pPr>
            <a:r>
              <a:rPr lang="en-GB" sz="2000" dirty="0"/>
              <a:t>Taxation</a:t>
            </a:r>
          </a:p>
          <a:p>
            <a:pPr marL="800100" lvl="1" indent="-342900">
              <a:buFont typeface="+mj-lt"/>
              <a:buAutoNum type="alphaUcPeriod"/>
            </a:pPr>
            <a:r>
              <a:rPr lang="en-GB" sz="2000" dirty="0"/>
              <a:t>Subsidies</a:t>
            </a:r>
          </a:p>
        </p:txBody>
      </p:sp>
    </p:spTree>
    <p:extLst>
      <p:ext uri="{BB962C8B-B14F-4D97-AF65-F5344CB8AC3E}">
        <p14:creationId xmlns:p14="http://schemas.microsoft.com/office/powerpoint/2010/main" val="1104875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relationship between price and quantity supplied</a:t>
            </a:r>
          </a:p>
        </p:txBody>
      </p:sp>
      <p:sp>
        <p:nvSpPr>
          <p:cNvPr id="3" name="Rectangle 2"/>
          <p:cNvSpPr/>
          <p:nvPr/>
        </p:nvSpPr>
        <p:spPr>
          <a:xfrm>
            <a:off x="2146661" y="1595021"/>
            <a:ext cx="9207139" cy="5262979"/>
          </a:xfrm>
          <a:prstGeom prst="rect">
            <a:avLst/>
          </a:prstGeom>
        </p:spPr>
        <p:txBody>
          <a:bodyPr wrap="square">
            <a:spAutoFit/>
          </a:bodyPr>
          <a:lstStyle/>
          <a:p>
            <a:pPr marL="342900" indent="-342900">
              <a:buFont typeface="Arial" panose="020B0604020202020204" pitchFamily="34" charset="0"/>
              <a:buChar char="•"/>
            </a:pPr>
            <a:r>
              <a:rPr lang="en-GB" sz="2800" dirty="0"/>
              <a:t>Supply for a good or service is related to the price of that good or service:</a:t>
            </a:r>
          </a:p>
          <a:p>
            <a:pPr marL="800100" lvl="1" indent="-342900">
              <a:buFont typeface="Arial" panose="020B0604020202020204" pitchFamily="34" charset="0"/>
              <a:buChar char="•"/>
            </a:pPr>
            <a:r>
              <a:rPr lang="en-GB" sz="2800" dirty="0"/>
              <a:t>As the price of a product rises quantity supplied will increase</a:t>
            </a:r>
          </a:p>
          <a:p>
            <a:pPr marL="800100" lvl="1" indent="-342900">
              <a:buFont typeface="Arial" panose="020B0604020202020204" pitchFamily="34" charset="0"/>
              <a:buChar char="•"/>
            </a:pPr>
            <a:r>
              <a:rPr lang="en-GB" sz="2800" dirty="0"/>
              <a:t>As the price of a product falls quantity supplied will decrease</a:t>
            </a:r>
          </a:p>
          <a:p>
            <a:pPr marL="342900" indent="-342900">
              <a:buFont typeface="Arial" panose="020B0604020202020204" pitchFamily="34" charset="0"/>
              <a:buChar char="•"/>
            </a:pPr>
            <a:r>
              <a:rPr lang="en-GB" sz="2800" dirty="0"/>
              <a:t>At higher prices firms are more likely to cover their costs</a:t>
            </a:r>
          </a:p>
          <a:p>
            <a:pPr marL="800100" lvl="1" indent="-342900">
              <a:buFont typeface="Arial" panose="020B0604020202020204" pitchFamily="34" charset="0"/>
              <a:buChar char="•"/>
            </a:pPr>
            <a:r>
              <a:rPr lang="en-GB" sz="2800" dirty="0"/>
              <a:t>At this point the firm will be making a profit</a:t>
            </a:r>
          </a:p>
          <a:p>
            <a:pPr marL="800100" lvl="1" indent="-342900">
              <a:buFont typeface="Arial" panose="020B0604020202020204" pitchFamily="34" charset="0"/>
              <a:buChar char="•"/>
            </a:pPr>
            <a:r>
              <a:rPr lang="en-GB" sz="2800" dirty="0"/>
              <a:t>Firms are unlikely to produce if they are making a loss, particularly in the long-term</a:t>
            </a:r>
          </a:p>
          <a:p>
            <a:pPr marL="342900" indent="-342900">
              <a:buFont typeface="Arial" panose="020B0604020202020204" pitchFamily="34" charset="0"/>
              <a:buChar char="•"/>
            </a:pPr>
            <a:r>
              <a:rPr lang="en-GB" sz="2800" dirty="0"/>
              <a:t>Higher prices therefore provide an incentive for firms to expand production</a:t>
            </a:r>
          </a:p>
        </p:txBody>
      </p:sp>
      <p:pic>
        <p:nvPicPr>
          <p:cNvPr id="4" name="Picture 3">
            <a:extLst>
              <a:ext uri="{FF2B5EF4-FFF2-40B4-BE49-F238E27FC236}">
                <a16:creationId xmlns:a16="http://schemas.microsoft.com/office/drawing/2014/main" id="{6BAC2FF4-2BF3-C5F2-C40B-902A59057AAF}"/>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A3F87E88-4533-255E-4408-5A53A4DA26C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36D5652D-BD2E-7716-2ADE-D44D0EE58A27}"/>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40442519-4452-4D08-396C-83494981AA41}"/>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776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Shifts in the supply curve</a:t>
            </a:r>
            <a:endParaRPr lang="en-GB" b="1" dirty="0"/>
          </a:p>
        </p:txBody>
      </p:sp>
      <p:sp>
        <p:nvSpPr>
          <p:cNvPr id="3" name="Rectangle 2"/>
          <p:cNvSpPr/>
          <p:nvPr/>
        </p:nvSpPr>
        <p:spPr>
          <a:xfrm>
            <a:off x="2146661" y="1595021"/>
            <a:ext cx="9207139" cy="4031873"/>
          </a:xfrm>
          <a:prstGeom prst="rect">
            <a:avLst/>
          </a:prstGeom>
        </p:spPr>
        <p:txBody>
          <a:bodyPr wrap="square">
            <a:spAutoFit/>
          </a:bodyPr>
          <a:lstStyle/>
          <a:p>
            <a:r>
              <a:rPr lang="en-GB" sz="2800" dirty="0"/>
              <a:t>If the change in supply is caused by any factor other than price then the shifts curve shifts</a:t>
            </a:r>
          </a:p>
          <a:p>
            <a:pPr lvl="1"/>
            <a:r>
              <a:rPr lang="en-GB" sz="2400" dirty="0"/>
              <a:t>An increase in supply is shown by a shift to the right</a:t>
            </a:r>
          </a:p>
          <a:p>
            <a:pPr lvl="1"/>
            <a:r>
              <a:rPr lang="en-GB" sz="2400" dirty="0"/>
              <a:t>A decrease in supply is shown by a shift to the left</a:t>
            </a:r>
          </a:p>
          <a:p>
            <a:r>
              <a:rPr lang="en-GB" sz="2800" dirty="0"/>
              <a:t>Factors causing a shift in the supply curve include:</a:t>
            </a:r>
          </a:p>
          <a:p>
            <a:pPr lvl="1"/>
            <a:r>
              <a:rPr lang="en-GB" sz="2400" dirty="0"/>
              <a:t>Changes to the cost of production</a:t>
            </a:r>
          </a:p>
          <a:p>
            <a:pPr lvl="1"/>
            <a:r>
              <a:rPr lang="en-GB" sz="2400" dirty="0"/>
              <a:t>Introduction of new technology</a:t>
            </a:r>
          </a:p>
          <a:p>
            <a:pPr lvl="1"/>
            <a:r>
              <a:rPr lang="en-GB" sz="2400" dirty="0"/>
              <a:t>Indirect taxes</a:t>
            </a:r>
          </a:p>
          <a:p>
            <a:pPr lvl="1"/>
            <a:r>
              <a:rPr lang="en-GB" sz="2400" dirty="0"/>
              <a:t>Government subsidies</a:t>
            </a:r>
          </a:p>
          <a:p>
            <a:endParaRPr lang="en-GB" sz="2800" dirty="0"/>
          </a:p>
        </p:txBody>
      </p:sp>
      <p:pic>
        <p:nvPicPr>
          <p:cNvPr id="4" name="Picture 3">
            <a:extLst>
              <a:ext uri="{FF2B5EF4-FFF2-40B4-BE49-F238E27FC236}">
                <a16:creationId xmlns:a16="http://schemas.microsoft.com/office/drawing/2014/main" id="{653C0846-6181-3D66-0064-81F397B6901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85567401-BA06-683C-3EB2-781566C5563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EA9037BD-D153-D2C8-E92B-48ED5569561C}"/>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4E7A024F-F019-2687-EE4C-E7DF2345D2EF}"/>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212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Shifts in the supply curve</a:t>
            </a:r>
            <a:endParaRPr lang="en-GB" b="1" dirty="0"/>
          </a:p>
        </p:txBody>
      </p:sp>
      <p:sp>
        <p:nvSpPr>
          <p:cNvPr id="4" name="Rectangle 3"/>
          <p:cNvSpPr/>
          <p:nvPr/>
        </p:nvSpPr>
        <p:spPr>
          <a:xfrm>
            <a:off x="1750423" y="1913649"/>
            <a:ext cx="5581967" cy="4031873"/>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p:cNvGrpSpPr/>
          <p:nvPr/>
        </p:nvGrpSpPr>
        <p:grpSpPr>
          <a:xfrm>
            <a:off x="1881052" y="2086664"/>
            <a:ext cx="5030813" cy="3685841"/>
            <a:chOff x="674502" y="2205038"/>
            <a:chExt cx="6958198" cy="4041775"/>
          </a:xfrm>
        </p:grpSpPr>
        <p:cxnSp>
          <p:nvCxnSpPr>
            <p:cNvPr id="7" name="Straight Connector 6"/>
            <p:cNvCxnSpPr/>
            <p:nvPr/>
          </p:nvCxnSpPr>
          <p:spPr>
            <a:xfrm>
              <a:off x="1692275" y="2205038"/>
              <a:ext cx="0" cy="3527425"/>
            </a:xfrm>
            <a:prstGeom prst="line">
              <a:avLst/>
            </a:prstGeom>
            <a:noFill/>
            <a:ln w="28575" cap="flat" cmpd="sng" algn="ctr">
              <a:solidFill>
                <a:srgbClr val="D1282E"/>
              </a:solidFill>
              <a:prstDash val="solid"/>
            </a:ln>
            <a:effectLst/>
          </p:spPr>
        </p:cxnSp>
        <p:cxnSp>
          <p:nvCxnSpPr>
            <p:cNvPr id="8" name="Straight Connector 7"/>
            <p:cNvCxnSpPr/>
            <p:nvPr/>
          </p:nvCxnSpPr>
          <p:spPr>
            <a:xfrm>
              <a:off x="1692275" y="5732463"/>
              <a:ext cx="4679950" cy="0"/>
            </a:xfrm>
            <a:prstGeom prst="line">
              <a:avLst/>
            </a:prstGeom>
            <a:noFill/>
            <a:ln w="28575" cap="flat" cmpd="sng" algn="ctr">
              <a:solidFill>
                <a:srgbClr val="D1282E"/>
              </a:solidFill>
              <a:prstDash val="solid"/>
            </a:ln>
            <a:effectLst/>
          </p:spPr>
        </p:cxnSp>
        <p:sp>
          <p:nvSpPr>
            <p:cNvPr id="9" name="TextBox 8"/>
            <p:cNvSpPr txBox="1">
              <a:spLocks noChangeArrowheads="1"/>
            </p:cNvSpPr>
            <p:nvPr/>
          </p:nvSpPr>
          <p:spPr bwMode="auto">
            <a:xfrm>
              <a:off x="674502" y="2501900"/>
              <a:ext cx="1017774" cy="404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Price</a:t>
              </a:r>
              <a:endParaRPr kumimoji="0" lang="en-US" sz="1800" b="0" i="0" u="none" strike="noStrike" kern="0" cap="none" spc="0" normalizeH="0" baseline="0" noProof="0" dirty="0">
                <a:ln>
                  <a:noFill/>
                </a:ln>
                <a:solidFill>
                  <a:srgbClr val="000000"/>
                </a:solidFill>
                <a:effectLst/>
                <a:uLnTx/>
                <a:uFillTx/>
                <a:latin typeface="Arial" charset="0"/>
              </a:endParaRPr>
            </a:p>
          </p:txBody>
        </p:sp>
        <p:sp>
          <p:nvSpPr>
            <p:cNvPr id="10" name="TextBox 9"/>
            <p:cNvSpPr txBox="1">
              <a:spLocks noChangeArrowheads="1"/>
            </p:cNvSpPr>
            <p:nvPr/>
          </p:nvSpPr>
          <p:spPr bwMode="auto">
            <a:xfrm>
              <a:off x="5111750" y="5876925"/>
              <a:ext cx="2520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Quantity</a:t>
              </a:r>
              <a:endParaRPr kumimoji="0" lang="en-US" sz="1800" b="0" i="0" u="none" strike="noStrike" kern="0" cap="none" spc="0" normalizeH="0" baseline="0" noProof="0" dirty="0">
                <a:ln>
                  <a:noFill/>
                </a:ln>
                <a:solidFill>
                  <a:srgbClr val="000000"/>
                </a:solidFill>
                <a:effectLst/>
                <a:uLnTx/>
                <a:uFillTx/>
                <a:latin typeface="Arial" charset="0"/>
              </a:endParaRPr>
            </a:p>
          </p:txBody>
        </p:sp>
        <p:sp>
          <p:nvSpPr>
            <p:cNvPr id="11" name="TextBox 10"/>
            <p:cNvSpPr txBox="1">
              <a:spLocks noChangeArrowheads="1"/>
            </p:cNvSpPr>
            <p:nvPr/>
          </p:nvSpPr>
          <p:spPr bwMode="auto">
            <a:xfrm>
              <a:off x="5497328" y="2316956"/>
              <a:ext cx="50353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F5C201"/>
                  </a:solidFill>
                  <a:effectLst/>
                  <a:uLnTx/>
                  <a:uFillTx/>
                  <a:latin typeface="Arial" charset="0"/>
                </a:rPr>
                <a:t>S</a:t>
              </a:r>
              <a:endParaRPr kumimoji="0" lang="en-US" sz="1800" b="1" i="0" u="none" strike="noStrike" kern="0" cap="none" spc="0" normalizeH="0" baseline="0" noProof="0" dirty="0">
                <a:ln>
                  <a:noFill/>
                </a:ln>
                <a:solidFill>
                  <a:srgbClr val="F5C201"/>
                </a:solidFill>
                <a:effectLst/>
                <a:uLnTx/>
                <a:uFillTx/>
                <a:latin typeface="Arial" charset="0"/>
              </a:endParaRPr>
            </a:p>
          </p:txBody>
        </p:sp>
        <p:cxnSp>
          <p:nvCxnSpPr>
            <p:cNvPr id="12" name="Straight Connector 11"/>
            <p:cNvCxnSpPr/>
            <p:nvPr/>
          </p:nvCxnSpPr>
          <p:spPr>
            <a:xfrm flipV="1">
              <a:off x="2484438" y="2501900"/>
              <a:ext cx="3024187" cy="2366963"/>
            </a:xfrm>
            <a:prstGeom prst="line">
              <a:avLst/>
            </a:prstGeom>
            <a:noFill/>
            <a:ln w="28575" cap="flat" cmpd="sng" algn="ctr">
              <a:solidFill>
                <a:srgbClr val="FF0000"/>
              </a:solidFill>
              <a:prstDash val="solid"/>
            </a:ln>
            <a:effectLst/>
          </p:spPr>
        </p:cxnSp>
        <p:cxnSp>
          <p:nvCxnSpPr>
            <p:cNvPr id="13" name="Straight Connector 12"/>
            <p:cNvCxnSpPr/>
            <p:nvPr/>
          </p:nvCxnSpPr>
          <p:spPr>
            <a:xfrm flipV="1">
              <a:off x="2473141" y="2996952"/>
              <a:ext cx="3024187" cy="2366963"/>
            </a:xfrm>
            <a:prstGeom prst="line">
              <a:avLst/>
            </a:prstGeom>
            <a:noFill/>
            <a:ln w="28575" cap="flat" cmpd="sng" algn="ctr">
              <a:solidFill>
                <a:srgbClr val="FF0000"/>
              </a:solidFill>
              <a:prstDash val="solid"/>
            </a:ln>
            <a:effectLst/>
          </p:spPr>
        </p:cxnSp>
        <p:sp>
          <p:nvSpPr>
            <p:cNvPr id="14" name="TextBox 13"/>
            <p:cNvSpPr txBox="1">
              <a:spLocks noChangeArrowheads="1"/>
            </p:cNvSpPr>
            <p:nvPr/>
          </p:nvSpPr>
          <p:spPr bwMode="auto">
            <a:xfrm>
              <a:off x="5508625" y="2775517"/>
              <a:ext cx="50353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0070C0"/>
                  </a:solidFill>
                  <a:effectLst/>
                  <a:uLnTx/>
                  <a:uFillTx/>
                  <a:latin typeface="Arial" charset="0"/>
                </a:rPr>
                <a:t>S</a:t>
              </a:r>
              <a:r>
                <a:rPr kumimoji="0" lang="en-GB" sz="1200" b="1" i="0" u="none" strike="noStrike" kern="0" cap="none" spc="0" normalizeH="0" baseline="0" noProof="0" dirty="0">
                  <a:ln>
                    <a:noFill/>
                  </a:ln>
                  <a:solidFill>
                    <a:srgbClr val="0070C0"/>
                  </a:solidFill>
                  <a:effectLst/>
                  <a:uLnTx/>
                  <a:uFillTx/>
                  <a:latin typeface="Arial" charset="0"/>
                </a:rPr>
                <a:t>1</a:t>
              </a:r>
              <a:endParaRPr kumimoji="0" lang="en-US" sz="1200" b="1" i="0" u="none" strike="noStrike" kern="0" cap="none" spc="0" normalizeH="0" baseline="0" noProof="0" dirty="0">
                <a:ln>
                  <a:noFill/>
                </a:ln>
                <a:solidFill>
                  <a:srgbClr val="0070C0"/>
                </a:solidFill>
                <a:effectLst/>
                <a:uLnTx/>
                <a:uFillTx/>
                <a:latin typeface="Arial" charset="0"/>
              </a:endParaRPr>
            </a:p>
          </p:txBody>
        </p:sp>
        <p:cxnSp>
          <p:nvCxnSpPr>
            <p:cNvPr id="15" name="Straight Arrow Connector 14"/>
            <p:cNvCxnSpPr/>
            <p:nvPr/>
          </p:nvCxnSpPr>
          <p:spPr>
            <a:xfrm>
              <a:off x="4572000" y="3230977"/>
              <a:ext cx="216024" cy="315524"/>
            </a:xfrm>
            <a:prstGeom prst="straightConnector1">
              <a:avLst/>
            </a:prstGeom>
            <a:noFill/>
            <a:ln w="9525" cap="flat" cmpd="sng" algn="ctr">
              <a:solidFill>
                <a:srgbClr val="7A7A7A">
                  <a:tint val="90000"/>
                  <a:satMod val="105000"/>
                </a:srgbClr>
              </a:solidFill>
              <a:prstDash val="solid"/>
              <a:tailEnd type="arrow"/>
            </a:ln>
            <a:effectLst/>
          </p:spPr>
        </p:cxnSp>
        <p:cxnSp>
          <p:nvCxnSpPr>
            <p:cNvPr id="16" name="Straight Arrow Connector 15"/>
            <p:cNvCxnSpPr/>
            <p:nvPr/>
          </p:nvCxnSpPr>
          <p:spPr>
            <a:xfrm>
              <a:off x="3635375" y="3967800"/>
              <a:ext cx="216024" cy="298781"/>
            </a:xfrm>
            <a:prstGeom prst="straightConnector1">
              <a:avLst/>
            </a:prstGeom>
            <a:noFill/>
            <a:ln w="9525" cap="flat" cmpd="sng" algn="ctr">
              <a:solidFill>
                <a:srgbClr val="7A7A7A">
                  <a:tint val="90000"/>
                  <a:satMod val="105000"/>
                </a:srgbClr>
              </a:solidFill>
              <a:prstDash val="solid"/>
              <a:tailEnd type="arrow"/>
            </a:ln>
            <a:effectLst/>
          </p:spPr>
        </p:cxnSp>
      </p:grpSp>
      <p:sp>
        <p:nvSpPr>
          <p:cNvPr id="29" name="TextBox 28"/>
          <p:cNvSpPr txBox="1"/>
          <p:nvPr/>
        </p:nvSpPr>
        <p:spPr>
          <a:xfrm>
            <a:off x="7332390" y="1913649"/>
            <a:ext cx="4653280" cy="4031873"/>
          </a:xfrm>
          <a:prstGeom prst="rect">
            <a:avLst/>
          </a:prstGeom>
          <a:solidFill>
            <a:schemeClr val="bg1"/>
          </a:solidFill>
          <a:ln w="76200">
            <a:solidFill>
              <a:schemeClr val="accent1"/>
            </a:solidFill>
          </a:ln>
        </p:spPr>
        <p:txBody>
          <a:bodyPr wrap="square" rtlCol="0">
            <a:spAutoFit/>
          </a:bodyPr>
          <a:lstStyle/>
          <a:p>
            <a:pPr defTabSz="914400"/>
            <a:r>
              <a:rPr lang="en-GB" sz="3200" dirty="0">
                <a:solidFill>
                  <a:srgbClr val="000000"/>
                </a:solidFill>
                <a:latin typeface="Calibri"/>
              </a:rPr>
              <a:t>A change in any factor other than price e.g. new technology is shown by a shift in the supply curve.  An increase in supply can be seen by a shift in the supply curve to the right from </a:t>
            </a:r>
            <a:r>
              <a:rPr lang="en-GB" sz="3200" b="1" dirty="0">
                <a:solidFill>
                  <a:srgbClr val="FFFF00"/>
                </a:solidFill>
                <a:latin typeface="Calibri"/>
              </a:rPr>
              <a:t>S</a:t>
            </a:r>
            <a:r>
              <a:rPr lang="en-GB" sz="3200" dirty="0">
                <a:solidFill>
                  <a:srgbClr val="000000"/>
                </a:solidFill>
                <a:latin typeface="Calibri"/>
              </a:rPr>
              <a:t> to </a:t>
            </a:r>
            <a:r>
              <a:rPr lang="en-GB" sz="3200" b="1" dirty="0">
                <a:solidFill>
                  <a:srgbClr val="0070C0"/>
                </a:solidFill>
                <a:latin typeface="Calibri"/>
              </a:rPr>
              <a:t>S1</a:t>
            </a:r>
            <a:r>
              <a:rPr lang="en-GB" sz="3200" dirty="0">
                <a:solidFill>
                  <a:srgbClr val="000000"/>
                </a:solidFill>
                <a:latin typeface="Calibri"/>
              </a:rPr>
              <a:t>.</a:t>
            </a:r>
          </a:p>
        </p:txBody>
      </p:sp>
      <p:pic>
        <p:nvPicPr>
          <p:cNvPr id="3" name="Picture 2">
            <a:extLst>
              <a:ext uri="{FF2B5EF4-FFF2-40B4-BE49-F238E27FC236}">
                <a16:creationId xmlns:a16="http://schemas.microsoft.com/office/drawing/2014/main" id="{2F40C292-575E-8B0F-4D9F-06406448A385}"/>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288ED3BB-198C-F40F-8135-F2A2BBAEF21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7" name="TextBox 16">
            <a:extLst>
              <a:ext uri="{FF2B5EF4-FFF2-40B4-BE49-F238E27FC236}">
                <a16:creationId xmlns:a16="http://schemas.microsoft.com/office/drawing/2014/main" id="{7F3621B9-14F2-6F42-49DD-A1DB88D6594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18" name="Footer Placeholder 2">
            <a:extLst>
              <a:ext uri="{FF2B5EF4-FFF2-40B4-BE49-F238E27FC236}">
                <a16:creationId xmlns:a16="http://schemas.microsoft.com/office/drawing/2014/main" id="{76C47A8E-CD53-C697-80F2-F2D206DCA2A0}"/>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8694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Shifts in the supply curve</a:t>
            </a:r>
            <a:endParaRPr lang="en-GB" b="1" dirty="0"/>
          </a:p>
        </p:txBody>
      </p:sp>
      <p:sp>
        <p:nvSpPr>
          <p:cNvPr id="4" name="Rectangle 3"/>
          <p:cNvSpPr/>
          <p:nvPr/>
        </p:nvSpPr>
        <p:spPr>
          <a:xfrm>
            <a:off x="1750423" y="1913648"/>
            <a:ext cx="5581967" cy="4031873"/>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7452019" y="2159869"/>
            <a:ext cx="4653280" cy="3539430"/>
          </a:xfrm>
          <a:prstGeom prst="rect">
            <a:avLst/>
          </a:prstGeom>
          <a:solidFill>
            <a:schemeClr val="bg1"/>
          </a:solidFill>
          <a:ln w="76200">
            <a:solidFill>
              <a:schemeClr val="accent1"/>
            </a:solidFill>
          </a:ln>
        </p:spPr>
        <p:txBody>
          <a:bodyPr wrap="square" rtlCol="0">
            <a:spAutoFit/>
          </a:bodyPr>
          <a:lstStyle/>
          <a:p>
            <a:pPr defTabSz="914400"/>
            <a:r>
              <a:rPr lang="en-GB" sz="3200" dirty="0">
                <a:solidFill>
                  <a:srgbClr val="000000"/>
                </a:solidFill>
                <a:latin typeface="Calibri"/>
              </a:rPr>
              <a:t>What will happen if there is a decrease in supply due to factors other than price e.g. an increase in production costs?  </a:t>
            </a:r>
          </a:p>
          <a:p>
            <a:pPr defTabSz="914400"/>
            <a:r>
              <a:rPr lang="en-GB" sz="3200" dirty="0">
                <a:solidFill>
                  <a:srgbClr val="000000"/>
                </a:solidFill>
                <a:latin typeface="Calibri"/>
              </a:rPr>
              <a:t>Draw a new supply curve and label it </a:t>
            </a:r>
            <a:r>
              <a:rPr lang="en-GB" sz="3200" b="1" dirty="0">
                <a:solidFill>
                  <a:srgbClr val="0070C0"/>
                </a:solidFill>
                <a:latin typeface="Calibri"/>
              </a:rPr>
              <a:t>S1</a:t>
            </a:r>
            <a:r>
              <a:rPr lang="en-GB" sz="3200" dirty="0">
                <a:solidFill>
                  <a:srgbClr val="000000"/>
                </a:solidFill>
                <a:latin typeface="Calibri"/>
              </a:rPr>
              <a:t>.</a:t>
            </a:r>
          </a:p>
        </p:txBody>
      </p:sp>
      <p:grpSp>
        <p:nvGrpSpPr>
          <p:cNvPr id="18" name="Group 17"/>
          <p:cNvGrpSpPr/>
          <p:nvPr/>
        </p:nvGrpSpPr>
        <p:grpSpPr>
          <a:xfrm>
            <a:off x="1870052" y="2036758"/>
            <a:ext cx="5342708" cy="3785651"/>
            <a:chOff x="1979712" y="1844824"/>
            <a:chExt cx="6409382" cy="4421679"/>
          </a:xfrm>
        </p:grpSpPr>
        <p:cxnSp>
          <p:nvCxnSpPr>
            <p:cNvPr id="19" name="Straight Connector 18"/>
            <p:cNvCxnSpPr/>
            <p:nvPr/>
          </p:nvCxnSpPr>
          <p:spPr>
            <a:xfrm>
              <a:off x="2628305" y="2224728"/>
              <a:ext cx="0" cy="3527425"/>
            </a:xfrm>
            <a:prstGeom prst="line">
              <a:avLst/>
            </a:prstGeom>
            <a:noFill/>
            <a:ln w="28575" cap="flat" cmpd="sng" algn="ctr">
              <a:solidFill>
                <a:srgbClr val="D1282E"/>
              </a:solidFill>
              <a:prstDash val="solid"/>
            </a:ln>
            <a:effectLst/>
          </p:spPr>
        </p:cxnSp>
        <p:cxnSp>
          <p:nvCxnSpPr>
            <p:cNvPr id="20" name="Straight Connector 19"/>
            <p:cNvCxnSpPr/>
            <p:nvPr/>
          </p:nvCxnSpPr>
          <p:spPr>
            <a:xfrm>
              <a:off x="2628305" y="5752153"/>
              <a:ext cx="4679950" cy="0"/>
            </a:xfrm>
            <a:prstGeom prst="line">
              <a:avLst/>
            </a:prstGeom>
            <a:noFill/>
            <a:ln w="28575" cap="flat" cmpd="sng" algn="ctr">
              <a:solidFill>
                <a:srgbClr val="D1282E"/>
              </a:solidFill>
              <a:prstDash val="solid"/>
            </a:ln>
            <a:effectLst/>
          </p:spPr>
        </p:cxnSp>
        <p:sp>
          <p:nvSpPr>
            <p:cNvPr id="21" name="TextBox 20"/>
            <p:cNvSpPr txBox="1">
              <a:spLocks noChangeArrowheads="1"/>
            </p:cNvSpPr>
            <p:nvPr/>
          </p:nvSpPr>
          <p:spPr bwMode="auto">
            <a:xfrm>
              <a:off x="1979712" y="1844824"/>
              <a:ext cx="863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Price</a:t>
              </a:r>
              <a:endParaRPr kumimoji="0" lang="en-US" sz="1800" b="0" i="0" u="none" strike="noStrike" kern="0" cap="none" spc="0" normalizeH="0" baseline="0" noProof="0" dirty="0">
                <a:ln>
                  <a:noFill/>
                </a:ln>
                <a:solidFill>
                  <a:srgbClr val="000000"/>
                </a:solidFill>
                <a:effectLst/>
                <a:uLnTx/>
                <a:uFillTx/>
                <a:latin typeface="Arial" charset="0"/>
              </a:endParaRPr>
            </a:p>
          </p:txBody>
        </p:sp>
        <p:sp>
          <p:nvSpPr>
            <p:cNvPr id="22" name="TextBox 21"/>
            <p:cNvSpPr txBox="1">
              <a:spLocks noChangeArrowheads="1"/>
            </p:cNvSpPr>
            <p:nvPr/>
          </p:nvSpPr>
          <p:spPr bwMode="auto">
            <a:xfrm>
              <a:off x="5868144" y="5896615"/>
              <a:ext cx="2520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Quantity</a:t>
              </a:r>
              <a:endParaRPr kumimoji="0" lang="en-US" sz="1800" b="0" i="0" u="none" strike="noStrike" kern="0" cap="none" spc="0" normalizeH="0" baseline="0" noProof="0" dirty="0">
                <a:ln>
                  <a:noFill/>
                </a:ln>
                <a:solidFill>
                  <a:srgbClr val="000000"/>
                </a:solidFill>
                <a:effectLst/>
                <a:uLnTx/>
                <a:uFillTx/>
                <a:latin typeface="Arial" charset="0"/>
              </a:endParaRPr>
            </a:p>
          </p:txBody>
        </p:sp>
        <p:sp>
          <p:nvSpPr>
            <p:cNvPr id="23" name="TextBox 22"/>
            <p:cNvSpPr txBox="1">
              <a:spLocks noChangeArrowheads="1"/>
            </p:cNvSpPr>
            <p:nvPr/>
          </p:nvSpPr>
          <p:spPr bwMode="auto">
            <a:xfrm>
              <a:off x="6402014" y="2333761"/>
              <a:ext cx="50353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S</a:t>
              </a:r>
              <a:endParaRPr kumimoji="0" lang="en-US" sz="1800" b="0" i="0" u="none" strike="noStrike" kern="0" cap="none" spc="0" normalizeH="0" baseline="0" noProof="0" dirty="0">
                <a:ln>
                  <a:noFill/>
                </a:ln>
                <a:solidFill>
                  <a:srgbClr val="000000"/>
                </a:solidFill>
                <a:effectLst/>
                <a:uLnTx/>
                <a:uFillTx/>
                <a:latin typeface="Arial" charset="0"/>
              </a:endParaRPr>
            </a:p>
          </p:txBody>
        </p:sp>
        <p:cxnSp>
          <p:nvCxnSpPr>
            <p:cNvPr id="24" name="Straight Connector 23"/>
            <p:cNvCxnSpPr/>
            <p:nvPr/>
          </p:nvCxnSpPr>
          <p:spPr>
            <a:xfrm flipV="1">
              <a:off x="3420468" y="2521590"/>
              <a:ext cx="3024187" cy="2366963"/>
            </a:xfrm>
            <a:prstGeom prst="line">
              <a:avLst/>
            </a:prstGeom>
            <a:noFill/>
            <a:ln w="28575" cap="flat" cmpd="sng" algn="ctr">
              <a:solidFill>
                <a:srgbClr val="FF0000"/>
              </a:solidFill>
              <a:prstDash val="solid"/>
            </a:ln>
            <a:effectLst/>
          </p:spPr>
        </p:cxnSp>
        <p:cxnSp>
          <p:nvCxnSpPr>
            <p:cNvPr id="25" name="Straight Connector 24"/>
            <p:cNvCxnSpPr/>
            <p:nvPr/>
          </p:nvCxnSpPr>
          <p:spPr>
            <a:xfrm flipV="1">
              <a:off x="3435266" y="2040119"/>
              <a:ext cx="3024187" cy="2366963"/>
            </a:xfrm>
            <a:prstGeom prst="line">
              <a:avLst/>
            </a:prstGeom>
            <a:noFill/>
            <a:ln w="28575" cap="flat" cmpd="sng" algn="ctr">
              <a:solidFill>
                <a:srgbClr val="FF0000"/>
              </a:solidFill>
              <a:prstDash val="solid"/>
            </a:ln>
            <a:effectLst/>
          </p:spPr>
        </p:cxnSp>
        <p:sp>
          <p:nvSpPr>
            <p:cNvPr id="26" name="TextBox 25"/>
            <p:cNvSpPr txBox="1">
              <a:spLocks noChangeArrowheads="1"/>
            </p:cNvSpPr>
            <p:nvPr/>
          </p:nvSpPr>
          <p:spPr bwMode="auto">
            <a:xfrm>
              <a:off x="6459453" y="1895642"/>
              <a:ext cx="50353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0070C0"/>
                  </a:solidFill>
                  <a:effectLst/>
                  <a:uLnTx/>
                  <a:uFillTx/>
                  <a:latin typeface="Arial" charset="0"/>
                </a:rPr>
                <a:t>S</a:t>
              </a:r>
              <a:r>
                <a:rPr kumimoji="0" lang="en-GB" sz="1200" b="1" i="0" u="none" strike="noStrike" kern="0" cap="none" spc="0" normalizeH="0" baseline="0" noProof="0" dirty="0">
                  <a:ln>
                    <a:noFill/>
                  </a:ln>
                  <a:solidFill>
                    <a:srgbClr val="0070C0"/>
                  </a:solidFill>
                  <a:effectLst/>
                  <a:uLnTx/>
                  <a:uFillTx/>
                  <a:latin typeface="Arial" charset="0"/>
                </a:rPr>
                <a:t>1</a:t>
              </a:r>
              <a:endParaRPr kumimoji="0" lang="en-US" sz="1200" b="1" i="0" u="none" strike="noStrike" kern="0" cap="none" spc="0" normalizeH="0" baseline="0" noProof="0" dirty="0">
                <a:ln>
                  <a:noFill/>
                </a:ln>
                <a:solidFill>
                  <a:srgbClr val="0070C0"/>
                </a:solidFill>
                <a:effectLst/>
                <a:uLnTx/>
                <a:uFillTx/>
                <a:latin typeface="Arial" charset="0"/>
              </a:endParaRPr>
            </a:p>
          </p:txBody>
        </p:sp>
        <p:cxnSp>
          <p:nvCxnSpPr>
            <p:cNvPr id="27" name="Straight Arrow Connector 26"/>
            <p:cNvCxnSpPr/>
            <p:nvPr/>
          </p:nvCxnSpPr>
          <p:spPr>
            <a:xfrm flipH="1" flipV="1">
              <a:off x="5318943" y="2933376"/>
              <a:ext cx="216024" cy="279600"/>
            </a:xfrm>
            <a:prstGeom prst="straightConnector1">
              <a:avLst/>
            </a:prstGeom>
            <a:noFill/>
            <a:ln w="9525" cap="flat" cmpd="sng" algn="ctr">
              <a:solidFill>
                <a:srgbClr val="7A7A7A">
                  <a:tint val="90000"/>
                  <a:satMod val="105000"/>
                </a:srgbClr>
              </a:solidFill>
              <a:prstDash val="solid"/>
              <a:tailEnd type="arrow"/>
            </a:ln>
            <a:effectLst/>
          </p:spPr>
        </p:cxnSp>
        <p:cxnSp>
          <p:nvCxnSpPr>
            <p:cNvPr id="28" name="Straight Arrow Connector 27"/>
            <p:cNvCxnSpPr/>
            <p:nvPr/>
          </p:nvCxnSpPr>
          <p:spPr>
            <a:xfrm flipH="1" flipV="1">
              <a:off x="4536182" y="3564289"/>
              <a:ext cx="215504" cy="318138"/>
            </a:xfrm>
            <a:prstGeom prst="straightConnector1">
              <a:avLst/>
            </a:prstGeom>
            <a:noFill/>
            <a:ln w="9525" cap="flat" cmpd="sng" algn="ctr">
              <a:solidFill>
                <a:srgbClr val="7A7A7A">
                  <a:tint val="90000"/>
                  <a:satMod val="105000"/>
                </a:srgbClr>
              </a:solidFill>
              <a:prstDash val="solid"/>
              <a:tailEnd type="arrow"/>
            </a:ln>
            <a:effectLst/>
          </p:spPr>
        </p:cxnSp>
      </p:grpSp>
      <p:pic>
        <p:nvPicPr>
          <p:cNvPr id="3" name="Picture 2">
            <a:extLst>
              <a:ext uri="{FF2B5EF4-FFF2-40B4-BE49-F238E27FC236}">
                <a16:creationId xmlns:a16="http://schemas.microsoft.com/office/drawing/2014/main" id="{8AE41637-5CBE-FB83-2266-EE286BF6CF7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C69C2428-30F1-2389-9EED-0FFA688338AC}"/>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1BA1FFB9-1ACD-831D-D878-361C1D37099E}"/>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46EE7381-F7C7-DF82-2E37-C3B4E4B25F1B}"/>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0143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Shifts in the supply curve - taxation</a:t>
            </a:r>
          </a:p>
        </p:txBody>
      </p:sp>
      <p:grpSp>
        <p:nvGrpSpPr>
          <p:cNvPr id="18" name="Group 17"/>
          <p:cNvGrpSpPr/>
          <p:nvPr/>
        </p:nvGrpSpPr>
        <p:grpSpPr>
          <a:xfrm>
            <a:off x="1739783" y="2011681"/>
            <a:ext cx="6502881" cy="3933842"/>
            <a:chOff x="1360959" y="1668780"/>
            <a:chExt cx="7554441" cy="4423707"/>
          </a:xfrm>
          <a:noFill/>
        </p:grpSpPr>
        <p:sp>
          <p:nvSpPr>
            <p:cNvPr id="19" name="Rectangle 18"/>
            <p:cNvSpPr/>
            <p:nvPr/>
          </p:nvSpPr>
          <p:spPr>
            <a:xfrm>
              <a:off x="1360959" y="1668780"/>
              <a:ext cx="6856380" cy="4423707"/>
            </a:xfrm>
            <a:prstGeom prst="rect">
              <a:avLst/>
            </a:prstGeom>
            <a:grp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p:cNvGrpSpPr/>
            <p:nvPr/>
          </p:nvGrpSpPr>
          <p:grpSpPr>
            <a:xfrm>
              <a:off x="1360959" y="1668780"/>
              <a:ext cx="7554441" cy="4260207"/>
              <a:chOff x="1928600" y="1865729"/>
              <a:chExt cx="4176464" cy="2627834"/>
            </a:xfrm>
            <a:grpFill/>
          </p:grpSpPr>
          <p:sp>
            <p:nvSpPr>
              <p:cNvPr id="21" name="TextBox 20"/>
              <p:cNvSpPr txBox="1">
                <a:spLocks noChangeArrowheads="1"/>
              </p:cNvSpPr>
              <p:nvPr/>
            </p:nvSpPr>
            <p:spPr bwMode="auto">
              <a:xfrm>
                <a:off x="4631860" y="1865729"/>
                <a:ext cx="876243"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S with tax</a:t>
                </a:r>
                <a:endParaRPr kumimoji="0" lang="en-US" b="0" i="0" u="none" strike="noStrike" kern="0" cap="none" spc="0" normalizeH="0" baseline="0" noProof="0" dirty="0">
                  <a:ln>
                    <a:noFill/>
                  </a:ln>
                  <a:solidFill>
                    <a:srgbClr val="000000"/>
                  </a:solidFill>
                  <a:effectLst/>
                  <a:uLnTx/>
                  <a:uFillTx/>
                  <a:latin typeface="Arial" charset="0"/>
                </a:endParaRPr>
              </a:p>
            </p:txBody>
          </p:sp>
          <p:cxnSp>
            <p:nvCxnSpPr>
              <p:cNvPr id="22" name="Straight Connector 21"/>
              <p:cNvCxnSpPr/>
              <p:nvPr/>
            </p:nvCxnSpPr>
            <p:spPr>
              <a:xfrm>
                <a:off x="2471835" y="2136229"/>
                <a:ext cx="0" cy="2065747"/>
              </a:xfrm>
              <a:prstGeom prst="line">
                <a:avLst/>
              </a:prstGeom>
              <a:grpFill/>
              <a:ln w="28575" cap="flat" cmpd="sng" algn="ctr">
                <a:solidFill>
                  <a:srgbClr val="D1282E"/>
                </a:solidFill>
                <a:prstDash val="solid"/>
              </a:ln>
              <a:effectLst/>
            </p:spPr>
          </p:cxnSp>
          <p:cxnSp>
            <p:nvCxnSpPr>
              <p:cNvPr id="23" name="Straight Connector 22"/>
              <p:cNvCxnSpPr/>
              <p:nvPr/>
            </p:nvCxnSpPr>
            <p:spPr>
              <a:xfrm>
                <a:off x="2471835" y="4201976"/>
                <a:ext cx="2714333" cy="0"/>
              </a:xfrm>
              <a:prstGeom prst="line">
                <a:avLst/>
              </a:prstGeom>
              <a:grpFill/>
              <a:ln w="28575" cap="flat" cmpd="sng" algn="ctr">
                <a:solidFill>
                  <a:srgbClr val="D1282E"/>
                </a:solidFill>
                <a:prstDash val="solid"/>
              </a:ln>
              <a:effectLst/>
            </p:spPr>
          </p:cxnSp>
          <p:sp>
            <p:nvSpPr>
              <p:cNvPr id="24" name="TextBox 23"/>
              <p:cNvSpPr txBox="1">
                <a:spLocks noChangeArrowheads="1"/>
              </p:cNvSpPr>
              <p:nvPr/>
            </p:nvSpPr>
            <p:spPr bwMode="auto">
              <a:xfrm>
                <a:off x="1928600" y="2310079"/>
                <a:ext cx="500881"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Price</a:t>
                </a:r>
                <a:endParaRPr kumimoji="0" lang="en-US" b="0" i="0" u="none" strike="noStrike" kern="0" cap="none" spc="0" normalizeH="0" baseline="0" noProof="0" dirty="0">
                  <a:ln>
                    <a:noFill/>
                  </a:ln>
                  <a:solidFill>
                    <a:srgbClr val="000000"/>
                  </a:solidFill>
                  <a:effectLst/>
                  <a:uLnTx/>
                  <a:uFillTx/>
                  <a:latin typeface="Arial" charset="0"/>
                </a:endParaRPr>
              </a:p>
            </p:txBody>
          </p:sp>
          <p:sp>
            <p:nvSpPr>
              <p:cNvPr id="25" name="TextBox 24"/>
              <p:cNvSpPr txBox="1">
                <a:spLocks noChangeArrowheads="1"/>
              </p:cNvSpPr>
              <p:nvPr/>
            </p:nvSpPr>
            <p:spPr bwMode="auto">
              <a:xfrm>
                <a:off x="4642933" y="4286576"/>
                <a:ext cx="1462131"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Quantity</a:t>
                </a:r>
                <a:endParaRPr kumimoji="0" lang="en-US" b="0" i="0" u="none" strike="noStrike" kern="0" cap="none" spc="0" normalizeH="0" baseline="0" noProof="0" dirty="0">
                  <a:ln>
                    <a:noFill/>
                  </a:ln>
                  <a:solidFill>
                    <a:srgbClr val="000000"/>
                  </a:solidFill>
                  <a:effectLst/>
                  <a:uLnTx/>
                  <a:uFillTx/>
                  <a:latin typeface="Arial" charset="0"/>
                </a:endParaRPr>
              </a:p>
            </p:txBody>
          </p:sp>
          <p:sp>
            <p:nvSpPr>
              <p:cNvPr id="26" name="TextBox 25"/>
              <p:cNvSpPr txBox="1">
                <a:spLocks noChangeArrowheads="1"/>
              </p:cNvSpPr>
              <p:nvPr/>
            </p:nvSpPr>
            <p:spPr bwMode="auto">
              <a:xfrm>
                <a:off x="4810507" y="3600338"/>
                <a:ext cx="375661"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D</a:t>
                </a:r>
                <a:endParaRPr kumimoji="0" lang="en-US" b="0" i="0" u="none" strike="noStrike" kern="0" cap="none" spc="0" normalizeH="0" baseline="0" noProof="0" dirty="0">
                  <a:ln>
                    <a:noFill/>
                  </a:ln>
                  <a:solidFill>
                    <a:srgbClr val="000000"/>
                  </a:solidFill>
                  <a:effectLst/>
                  <a:uLnTx/>
                  <a:uFillTx/>
                  <a:latin typeface="Arial" charset="0"/>
                </a:endParaRPr>
              </a:p>
            </p:txBody>
          </p:sp>
          <p:cxnSp>
            <p:nvCxnSpPr>
              <p:cNvPr id="27" name="Straight Connector 26"/>
              <p:cNvCxnSpPr/>
              <p:nvPr/>
            </p:nvCxnSpPr>
            <p:spPr>
              <a:xfrm>
                <a:off x="3118896" y="2328687"/>
                <a:ext cx="1795682" cy="1296242"/>
              </a:xfrm>
              <a:prstGeom prst="line">
                <a:avLst/>
              </a:prstGeom>
              <a:grpFill/>
              <a:ln w="28575" cap="flat" cmpd="sng" algn="ctr">
                <a:solidFill>
                  <a:srgbClr val="FF0000"/>
                </a:solidFill>
                <a:prstDash val="solid"/>
              </a:ln>
              <a:effectLst/>
            </p:spPr>
          </p:cxnSp>
          <p:cxnSp>
            <p:nvCxnSpPr>
              <p:cNvPr id="28" name="Straight Connector 27"/>
              <p:cNvCxnSpPr/>
              <p:nvPr/>
            </p:nvCxnSpPr>
            <p:spPr>
              <a:xfrm>
                <a:off x="2511888" y="2992070"/>
                <a:ext cx="1510381" cy="0"/>
              </a:xfrm>
              <a:prstGeom prst="line">
                <a:avLst/>
              </a:prstGeom>
              <a:grpFill/>
              <a:ln w="9525" cap="flat" cmpd="sng" algn="ctr">
                <a:solidFill>
                  <a:srgbClr val="D1282E"/>
                </a:solidFill>
                <a:prstDash val="dash"/>
              </a:ln>
              <a:effectLst/>
            </p:spPr>
          </p:cxnSp>
          <p:cxnSp>
            <p:nvCxnSpPr>
              <p:cNvPr id="30" name="Straight Connector 29"/>
              <p:cNvCxnSpPr/>
              <p:nvPr/>
            </p:nvCxnSpPr>
            <p:spPr>
              <a:xfrm>
                <a:off x="4035865" y="2976582"/>
                <a:ext cx="5532" cy="1225168"/>
              </a:xfrm>
              <a:prstGeom prst="line">
                <a:avLst/>
              </a:prstGeom>
              <a:grpFill/>
              <a:ln w="9525" cap="flat" cmpd="sng" algn="ctr">
                <a:solidFill>
                  <a:srgbClr val="D1282E"/>
                </a:solidFill>
                <a:prstDash val="dash"/>
              </a:ln>
              <a:effectLst/>
            </p:spPr>
          </p:cxnSp>
          <p:sp>
            <p:nvSpPr>
              <p:cNvPr id="31" name="TextBox 30"/>
              <p:cNvSpPr txBox="1">
                <a:spLocks noChangeArrowheads="1"/>
              </p:cNvSpPr>
              <p:nvPr/>
            </p:nvSpPr>
            <p:spPr bwMode="auto">
              <a:xfrm>
                <a:off x="2221394" y="2862155"/>
                <a:ext cx="250440"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P</a:t>
                </a:r>
                <a:endParaRPr kumimoji="0" lang="en-US" b="0" i="0" u="none" strike="noStrike" kern="0" cap="none" spc="0" normalizeH="0" baseline="0" noProof="0" dirty="0">
                  <a:ln>
                    <a:noFill/>
                  </a:ln>
                  <a:solidFill>
                    <a:srgbClr val="000000"/>
                  </a:solidFill>
                  <a:effectLst/>
                  <a:uLnTx/>
                  <a:uFillTx/>
                  <a:latin typeface="Arial" charset="0"/>
                </a:endParaRPr>
              </a:p>
            </p:txBody>
          </p:sp>
          <p:sp>
            <p:nvSpPr>
              <p:cNvPr id="32" name="TextBox 31"/>
              <p:cNvSpPr txBox="1">
                <a:spLocks noChangeArrowheads="1"/>
              </p:cNvSpPr>
              <p:nvPr/>
            </p:nvSpPr>
            <p:spPr bwMode="auto">
              <a:xfrm>
                <a:off x="3771368" y="4201976"/>
                <a:ext cx="501802"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Q</a:t>
                </a:r>
                <a:endParaRPr kumimoji="0" lang="en-US" b="0" i="0" u="none" strike="noStrike" kern="0" cap="none" spc="0" normalizeH="0" baseline="0" noProof="0" dirty="0">
                  <a:ln>
                    <a:noFill/>
                  </a:ln>
                  <a:solidFill>
                    <a:srgbClr val="000000"/>
                  </a:solidFill>
                  <a:effectLst/>
                  <a:uLnTx/>
                  <a:uFillTx/>
                  <a:latin typeface="Arial" charset="0"/>
                </a:endParaRPr>
              </a:p>
            </p:txBody>
          </p:sp>
          <p:cxnSp>
            <p:nvCxnSpPr>
              <p:cNvPr id="33" name="Straight Connector 32"/>
              <p:cNvCxnSpPr/>
              <p:nvPr/>
            </p:nvCxnSpPr>
            <p:spPr>
              <a:xfrm flipV="1">
                <a:off x="3132492" y="2380191"/>
                <a:ext cx="1806746" cy="1254430"/>
              </a:xfrm>
              <a:prstGeom prst="line">
                <a:avLst/>
              </a:prstGeom>
              <a:grpFill/>
              <a:ln w="28575" cap="flat" cmpd="sng" algn="ctr">
                <a:solidFill>
                  <a:srgbClr val="FF0000"/>
                </a:solidFill>
                <a:prstDash val="solid"/>
              </a:ln>
              <a:effectLst/>
            </p:spPr>
          </p:cxnSp>
          <p:sp>
            <p:nvSpPr>
              <p:cNvPr id="34" name="TextBox 33"/>
              <p:cNvSpPr txBox="1">
                <a:spLocks noChangeArrowheads="1"/>
              </p:cNvSpPr>
              <p:nvPr/>
            </p:nvSpPr>
            <p:spPr bwMode="auto">
              <a:xfrm>
                <a:off x="4887581" y="2186968"/>
                <a:ext cx="375661"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S</a:t>
                </a:r>
                <a:endParaRPr kumimoji="0" lang="en-US" b="0" i="0" u="none" strike="noStrike" kern="0" cap="none" spc="0" normalizeH="0" baseline="0" noProof="0" dirty="0">
                  <a:ln>
                    <a:noFill/>
                  </a:ln>
                  <a:solidFill>
                    <a:srgbClr val="000000"/>
                  </a:solidFill>
                  <a:effectLst/>
                  <a:uLnTx/>
                  <a:uFillTx/>
                  <a:latin typeface="Arial" charset="0"/>
                </a:endParaRPr>
              </a:p>
            </p:txBody>
          </p:sp>
          <p:cxnSp>
            <p:nvCxnSpPr>
              <p:cNvPr id="35" name="Straight Connector 34"/>
              <p:cNvCxnSpPr/>
              <p:nvPr/>
            </p:nvCxnSpPr>
            <p:spPr>
              <a:xfrm flipV="1">
                <a:off x="2992910" y="2082466"/>
                <a:ext cx="1806746" cy="1254430"/>
              </a:xfrm>
              <a:prstGeom prst="line">
                <a:avLst/>
              </a:prstGeom>
              <a:grpFill/>
              <a:ln w="28575" cap="flat" cmpd="sng" algn="ctr">
                <a:solidFill>
                  <a:srgbClr val="FF0000"/>
                </a:solidFill>
                <a:prstDash val="solid"/>
              </a:ln>
              <a:effectLst/>
            </p:spPr>
          </p:cxnSp>
          <p:sp>
            <p:nvSpPr>
              <p:cNvPr id="36" name="TextBox 35"/>
              <p:cNvSpPr txBox="1">
                <a:spLocks noChangeArrowheads="1"/>
              </p:cNvSpPr>
              <p:nvPr/>
            </p:nvSpPr>
            <p:spPr bwMode="auto">
              <a:xfrm>
                <a:off x="2157734" y="2704348"/>
                <a:ext cx="377761"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P</a:t>
                </a:r>
                <a:r>
                  <a:rPr kumimoji="0" lang="en-GB" sz="1400" b="0" i="0" u="none" strike="noStrike" kern="0" cap="none" spc="0" normalizeH="0" baseline="0" noProof="0" dirty="0">
                    <a:ln>
                      <a:noFill/>
                    </a:ln>
                    <a:solidFill>
                      <a:srgbClr val="000000"/>
                    </a:solidFill>
                    <a:effectLst/>
                    <a:uLnTx/>
                    <a:uFillTx/>
                    <a:latin typeface="Arial" charset="0"/>
                  </a:rPr>
                  <a:t>1</a:t>
                </a:r>
                <a:endParaRPr kumimoji="0" lang="en-US" b="0" i="0" u="none" strike="noStrike" kern="0" cap="none" spc="0" normalizeH="0" baseline="0" noProof="0" dirty="0">
                  <a:ln>
                    <a:noFill/>
                  </a:ln>
                  <a:solidFill>
                    <a:srgbClr val="000000"/>
                  </a:solidFill>
                  <a:effectLst/>
                  <a:uLnTx/>
                  <a:uFillTx/>
                  <a:latin typeface="Arial" charset="0"/>
                </a:endParaRPr>
              </a:p>
            </p:txBody>
          </p:sp>
          <p:cxnSp>
            <p:nvCxnSpPr>
              <p:cNvPr id="37" name="Straight Connector 36"/>
              <p:cNvCxnSpPr/>
              <p:nvPr/>
            </p:nvCxnSpPr>
            <p:spPr>
              <a:xfrm>
                <a:off x="2506356" y="2827459"/>
                <a:ext cx="1265012" cy="0"/>
              </a:xfrm>
              <a:prstGeom prst="line">
                <a:avLst/>
              </a:prstGeom>
              <a:grpFill/>
              <a:ln w="9525" cap="flat" cmpd="sng" algn="ctr">
                <a:solidFill>
                  <a:srgbClr val="D1282E"/>
                </a:solidFill>
                <a:prstDash val="dash"/>
              </a:ln>
              <a:effectLst/>
            </p:spPr>
          </p:cxnSp>
          <p:cxnSp>
            <p:nvCxnSpPr>
              <p:cNvPr id="38" name="Straight Connector 37"/>
              <p:cNvCxnSpPr/>
              <p:nvPr/>
            </p:nvCxnSpPr>
            <p:spPr>
              <a:xfrm>
                <a:off x="3765836" y="2827459"/>
                <a:ext cx="5532" cy="1374291"/>
              </a:xfrm>
              <a:prstGeom prst="line">
                <a:avLst/>
              </a:prstGeom>
              <a:grpFill/>
              <a:ln w="9525" cap="flat" cmpd="sng" algn="ctr">
                <a:solidFill>
                  <a:srgbClr val="D1282E"/>
                </a:solidFill>
                <a:prstDash val="dash"/>
              </a:ln>
              <a:effectLst/>
            </p:spPr>
          </p:cxnSp>
          <p:sp>
            <p:nvSpPr>
              <p:cNvPr id="39" name="TextBox 38"/>
              <p:cNvSpPr txBox="1">
                <a:spLocks noChangeArrowheads="1"/>
              </p:cNvSpPr>
              <p:nvPr/>
            </p:nvSpPr>
            <p:spPr bwMode="auto">
              <a:xfrm>
                <a:off x="3576955" y="4201750"/>
                <a:ext cx="377761"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Q</a:t>
                </a:r>
                <a:r>
                  <a:rPr kumimoji="0" lang="en-GB" sz="1400" b="0" i="0" u="none" strike="noStrike" kern="0" cap="none" spc="0" normalizeH="0" baseline="0" noProof="0" dirty="0">
                    <a:ln>
                      <a:noFill/>
                    </a:ln>
                    <a:solidFill>
                      <a:srgbClr val="000000"/>
                    </a:solidFill>
                    <a:effectLst/>
                    <a:uLnTx/>
                    <a:uFillTx/>
                    <a:latin typeface="Arial" charset="0"/>
                  </a:rPr>
                  <a:t>1</a:t>
                </a:r>
                <a:endParaRPr kumimoji="0" lang="en-US" b="0" i="0" u="none" strike="noStrike" kern="0" cap="none" spc="0" normalizeH="0" baseline="0" noProof="0" dirty="0">
                  <a:ln>
                    <a:noFill/>
                  </a:ln>
                  <a:solidFill>
                    <a:srgbClr val="000000"/>
                  </a:solidFill>
                  <a:effectLst/>
                  <a:uLnTx/>
                  <a:uFillTx/>
                  <a:latin typeface="Arial" charset="0"/>
                </a:endParaRPr>
              </a:p>
            </p:txBody>
          </p:sp>
          <p:cxnSp>
            <p:nvCxnSpPr>
              <p:cNvPr id="40" name="Straight Connector 39"/>
              <p:cNvCxnSpPr/>
              <p:nvPr/>
            </p:nvCxnSpPr>
            <p:spPr>
              <a:xfrm>
                <a:off x="2471835" y="3203977"/>
                <a:ext cx="1265012" cy="0"/>
              </a:xfrm>
              <a:prstGeom prst="line">
                <a:avLst/>
              </a:prstGeom>
              <a:grpFill/>
              <a:ln w="9525" cap="flat" cmpd="sng" algn="ctr">
                <a:solidFill>
                  <a:srgbClr val="D1282E"/>
                </a:solidFill>
                <a:prstDash val="dash"/>
              </a:ln>
              <a:effectLst/>
            </p:spPr>
          </p:cxnSp>
          <p:sp>
            <p:nvSpPr>
              <p:cNvPr id="41" name="TextBox 40"/>
              <p:cNvSpPr txBox="1">
                <a:spLocks noChangeArrowheads="1"/>
              </p:cNvSpPr>
              <p:nvPr/>
            </p:nvSpPr>
            <p:spPr bwMode="auto">
              <a:xfrm>
                <a:off x="2157734" y="3072582"/>
                <a:ext cx="377761"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P</a:t>
                </a:r>
                <a:r>
                  <a:rPr kumimoji="0" lang="en-GB" sz="1400" b="0" i="0" u="none" strike="noStrike" kern="0" cap="none" spc="0" normalizeH="0" baseline="0" noProof="0" dirty="0">
                    <a:ln>
                      <a:noFill/>
                    </a:ln>
                    <a:solidFill>
                      <a:srgbClr val="000000"/>
                    </a:solidFill>
                    <a:effectLst/>
                    <a:uLnTx/>
                    <a:uFillTx/>
                    <a:latin typeface="Arial" charset="0"/>
                  </a:rPr>
                  <a:t>0</a:t>
                </a:r>
                <a:endParaRPr kumimoji="0" lang="en-US" b="0" i="0" u="none" strike="noStrike" kern="0" cap="none" spc="0" normalizeH="0" baseline="0" noProof="0" dirty="0">
                  <a:ln>
                    <a:noFill/>
                  </a:ln>
                  <a:solidFill>
                    <a:srgbClr val="000000"/>
                  </a:solidFill>
                  <a:effectLst/>
                  <a:uLnTx/>
                  <a:uFillTx/>
                  <a:latin typeface="Arial" charset="0"/>
                </a:endParaRPr>
              </a:p>
            </p:txBody>
          </p:sp>
          <p:cxnSp>
            <p:nvCxnSpPr>
              <p:cNvPr id="42" name="Straight Arrow Connector 41"/>
              <p:cNvCxnSpPr/>
              <p:nvPr/>
            </p:nvCxnSpPr>
            <p:spPr>
              <a:xfrm flipV="1">
                <a:off x="4139952" y="2556300"/>
                <a:ext cx="0" cy="341822"/>
              </a:xfrm>
              <a:prstGeom prst="straightConnector1">
                <a:avLst/>
              </a:prstGeom>
              <a:grpFill/>
              <a:ln w="19050" cap="flat" cmpd="sng" algn="ctr">
                <a:solidFill>
                  <a:srgbClr val="526DB0">
                    <a:lumMod val="60000"/>
                    <a:lumOff val="40000"/>
                  </a:srgbClr>
                </a:solidFill>
                <a:prstDash val="solid"/>
                <a:tailEnd type="arrow"/>
              </a:ln>
              <a:effectLst/>
            </p:spPr>
          </p:cxnSp>
          <p:sp>
            <p:nvSpPr>
              <p:cNvPr id="43" name="TextBox 42"/>
              <p:cNvSpPr txBox="1">
                <a:spLocks noChangeArrowheads="1"/>
              </p:cNvSpPr>
              <p:nvPr/>
            </p:nvSpPr>
            <p:spPr bwMode="auto">
              <a:xfrm>
                <a:off x="3896283" y="2464210"/>
                <a:ext cx="876243" cy="2069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 Tax</a:t>
                </a:r>
                <a:endParaRPr kumimoji="0" lang="en-US" b="0" i="0" u="none" strike="noStrike" kern="0" cap="none" spc="0" normalizeH="0" baseline="0" noProof="0" dirty="0">
                  <a:ln>
                    <a:noFill/>
                  </a:ln>
                  <a:solidFill>
                    <a:srgbClr val="000000"/>
                  </a:solidFill>
                  <a:effectLst/>
                  <a:uLnTx/>
                  <a:uFillTx/>
                  <a:latin typeface="Arial" charset="0"/>
                </a:endParaRPr>
              </a:p>
            </p:txBody>
          </p:sp>
        </p:grpSp>
      </p:grpSp>
      <p:sp>
        <p:nvSpPr>
          <p:cNvPr id="44" name="TextBox 43"/>
          <p:cNvSpPr txBox="1"/>
          <p:nvPr/>
        </p:nvSpPr>
        <p:spPr>
          <a:xfrm>
            <a:off x="7769819" y="2011681"/>
            <a:ext cx="4287198" cy="2062103"/>
          </a:xfrm>
          <a:prstGeom prst="rect">
            <a:avLst/>
          </a:prstGeom>
          <a:solidFill>
            <a:schemeClr val="bg1"/>
          </a:solidFill>
          <a:ln w="76200">
            <a:solidFill>
              <a:schemeClr val="accent1"/>
            </a:solidFill>
          </a:ln>
        </p:spPr>
        <p:txBody>
          <a:bodyPr wrap="square" rtlCol="0">
            <a:spAutoFit/>
          </a:bodyPr>
          <a:lstStyle/>
          <a:p>
            <a:pPr defTabSz="914400"/>
            <a:r>
              <a:rPr lang="en-GB" sz="3200" b="1" dirty="0">
                <a:solidFill>
                  <a:srgbClr val="FFFF00"/>
                </a:solidFill>
                <a:latin typeface="Calibri"/>
              </a:rPr>
              <a:t>Specific tax </a:t>
            </a:r>
            <a:r>
              <a:rPr lang="en-GB" sz="3200" dirty="0">
                <a:solidFill>
                  <a:srgbClr val="000000"/>
                </a:solidFill>
                <a:latin typeface="Calibri"/>
              </a:rPr>
              <a:t>is a set amount per unit. For example a tax of 50p per fizzy drink.</a:t>
            </a:r>
          </a:p>
        </p:txBody>
      </p:sp>
      <p:sp>
        <p:nvSpPr>
          <p:cNvPr id="45" name="TextBox 44"/>
          <p:cNvSpPr txBox="1"/>
          <p:nvPr/>
        </p:nvSpPr>
        <p:spPr>
          <a:xfrm>
            <a:off x="7777434" y="4394775"/>
            <a:ext cx="4287198" cy="1569660"/>
          </a:xfrm>
          <a:prstGeom prst="rect">
            <a:avLst/>
          </a:prstGeom>
          <a:solidFill>
            <a:schemeClr val="bg1"/>
          </a:solidFill>
          <a:ln w="76200">
            <a:solidFill>
              <a:schemeClr val="accent1"/>
            </a:solidFill>
          </a:ln>
        </p:spPr>
        <p:txBody>
          <a:bodyPr wrap="square" rtlCol="0">
            <a:spAutoFit/>
          </a:bodyPr>
          <a:lstStyle/>
          <a:p>
            <a:pPr defTabSz="914400"/>
            <a:r>
              <a:rPr lang="en-GB" sz="3200" dirty="0">
                <a:solidFill>
                  <a:srgbClr val="000000"/>
                </a:solidFill>
                <a:latin typeface="Calibri"/>
              </a:rPr>
              <a:t>A specific tax will lead to a parallel shift in the supply curve.</a:t>
            </a:r>
          </a:p>
        </p:txBody>
      </p:sp>
      <p:pic>
        <p:nvPicPr>
          <p:cNvPr id="3" name="Picture 2">
            <a:extLst>
              <a:ext uri="{FF2B5EF4-FFF2-40B4-BE49-F238E27FC236}">
                <a16:creationId xmlns:a16="http://schemas.microsoft.com/office/drawing/2014/main" id="{3F16B356-CDCD-96D6-CB3E-9475353E73C5}"/>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EB1329C2-7397-83DB-B3BB-C27DBCB268C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5" name="TextBox 4">
            <a:extLst>
              <a:ext uri="{FF2B5EF4-FFF2-40B4-BE49-F238E27FC236}">
                <a16:creationId xmlns:a16="http://schemas.microsoft.com/office/drawing/2014/main" id="{22518ECF-AAB7-EAD5-12B8-50C5D0B4562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6" name="Footer Placeholder 2">
            <a:extLst>
              <a:ext uri="{FF2B5EF4-FFF2-40B4-BE49-F238E27FC236}">
                <a16:creationId xmlns:a16="http://schemas.microsoft.com/office/drawing/2014/main" id="{0B523592-8BF0-97AA-26D2-8A4665DCDA8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822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5527" y="298866"/>
            <a:ext cx="5310158" cy="1325563"/>
          </a:xfrm>
        </p:spPr>
        <p:txBody>
          <a:bodyPr/>
          <a:lstStyle/>
          <a:p>
            <a:r>
              <a:rPr lang="en-GB" dirty="0"/>
              <a:t>Shifts in the supply curve - taxation</a:t>
            </a:r>
            <a:endParaRPr lang="en-GB" b="1" dirty="0"/>
          </a:p>
        </p:txBody>
      </p:sp>
      <p:sp>
        <p:nvSpPr>
          <p:cNvPr id="17" name="TextBox 16"/>
          <p:cNvSpPr txBox="1"/>
          <p:nvPr/>
        </p:nvSpPr>
        <p:spPr>
          <a:xfrm>
            <a:off x="7501516" y="869460"/>
            <a:ext cx="4661132" cy="3046988"/>
          </a:xfrm>
          <a:prstGeom prst="rect">
            <a:avLst/>
          </a:prstGeom>
          <a:noFill/>
          <a:ln w="76200">
            <a:solidFill>
              <a:schemeClr val="accent1"/>
            </a:solidFill>
          </a:ln>
        </p:spPr>
        <p:txBody>
          <a:bodyPr wrap="square" rtlCol="0">
            <a:spAutoFit/>
          </a:bodyPr>
          <a:lstStyle/>
          <a:p>
            <a:pPr defTabSz="914400"/>
            <a:r>
              <a:rPr lang="en-GB" sz="3200" dirty="0">
                <a:latin typeface="Calibri"/>
              </a:rPr>
              <a:t>An </a:t>
            </a:r>
            <a:r>
              <a:rPr lang="en-GB" sz="3200" b="1" dirty="0">
                <a:latin typeface="Calibri"/>
              </a:rPr>
              <a:t>ad valorem </a:t>
            </a:r>
            <a:r>
              <a:rPr lang="en-GB" sz="3200" dirty="0">
                <a:latin typeface="Calibri"/>
              </a:rPr>
              <a:t>tax is a percentage of the price of the good or service. Therefore the more expensive the product the greater the tax levied on it.</a:t>
            </a:r>
          </a:p>
        </p:txBody>
      </p:sp>
      <p:sp>
        <p:nvSpPr>
          <p:cNvPr id="18" name="TextBox 17"/>
          <p:cNvSpPr txBox="1"/>
          <p:nvPr/>
        </p:nvSpPr>
        <p:spPr>
          <a:xfrm>
            <a:off x="7501516" y="3916449"/>
            <a:ext cx="4690484" cy="2581780"/>
          </a:xfrm>
          <a:prstGeom prst="rect">
            <a:avLst/>
          </a:prstGeom>
          <a:noFill/>
          <a:ln w="76200">
            <a:solidFill>
              <a:schemeClr val="accent1"/>
            </a:solidFill>
          </a:ln>
        </p:spPr>
        <p:txBody>
          <a:bodyPr wrap="square" rtlCol="0">
            <a:spAutoFit/>
          </a:bodyPr>
          <a:lstStyle/>
          <a:p>
            <a:pPr defTabSz="914400"/>
            <a:r>
              <a:rPr lang="en-GB" sz="3200" dirty="0">
                <a:solidFill>
                  <a:srgbClr val="000000"/>
                </a:solidFill>
                <a:latin typeface="Calibri"/>
              </a:rPr>
              <a:t>An ad valorem tax will shift the supply curve upwards whilst also tilting it. As price increase the tax increases.</a:t>
            </a:r>
          </a:p>
        </p:txBody>
      </p:sp>
      <p:sp>
        <p:nvSpPr>
          <p:cNvPr id="19" name="Rectangle 18"/>
          <p:cNvSpPr/>
          <p:nvPr/>
        </p:nvSpPr>
        <p:spPr>
          <a:xfrm>
            <a:off x="1709969" y="1690690"/>
            <a:ext cx="5791547" cy="4423707"/>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p:cNvGrpSpPr/>
          <p:nvPr/>
        </p:nvGrpSpPr>
        <p:grpSpPr>
          <a:xfrm>
            <a:off x="1681967" y="1847113"/>
            <a:ext cx="6341328" cy="4193140"/>
            <a:chOff x="1831676" y="4229169"/>
            <a:chExt cx="3781477" cy="2463234"/>
          </a:xfrm>
          <a:noFill/>
        </p:grpSpPr>
        <p:sp>
          <p:nvSpPr>
            <p:cNvPr id="21" name="TextBox 20"/>
            <p:cNvSpPr txBox="1">
              <a:spLocks noChangeArrowheads="1"/>
            </p:cNvSpPr>
            <p:nvPr/>
          </p:nvSpPr>
          <p:spPr bwMode="auto">
            <a:xfrm>
              <a:off x="4155940" y="4229169"/>
              <a:ext cx="826536"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S with tax</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22" name="Straight Connector 21"/>
            <p:cNvCxnSpPr/>
            <p:nvPr/>
          </p:nvCxnSpPr>
          <p:spPr>
            <a:xfrm>
              <a:off x="2186028" y="4573923"/>
              <a:ext cx="0" cy="1809338"/>
            </a:xfrm>
            <a:prstGeom prst="line">
              <a:avLst/>
            </a:prstGeom>
            <a:grpFill/>
            <a:ln w="28575" cap="flat" cmpd="sng" algn="ctr">
              <a:solidFill>
                <a:srgbClr val="D1282E"/>
              </a:solidFill>
              <a:prstDash val="solid"/>
            </a:ln>
            <a:effectLst/>
          </p:spPr>
        </p:cxnSp>
        <p:cxnSp>
          <p:nvCxnSpPr>
            <p:cNvPr id="23" name="Straight Connector 22"/>
            <p:cNvCxnSpPr/>
            <p:nvPr/>
          </p:nvCxnSpPr>
          <p:spPr>
            <a:xfrm>
              <a:off x="2186028" y="6383262"/>
              <a:ext cx="2560356" cy="0"/>
            </a:xfrm>
            <a:prstGeom prst="line">
              <a:avLst/>
            </a:prstGeom>
            <a:grpFill/>
            <a:ln w="28575" cap="flat" cmpd="sng" algn="ctr">
              <a:solidFill>
                <a:srgbClr val="D1282E"/>
              </a:solidFill>
              <a:prstDash val="solid"/>
            </a:ln>
            <a:effectLst/>
          </p:spPr>
        </p:cxnSp>
        <p:sp>
          <p:nvSpPr>
            <p:cNvPr id="24" name="TextBox 23"/>
            <p:cNvSpPr txBox="1">
              <a:spLocks noChangeArrowheads="1"/>
            </p:cNvSpPr>
            <p:nvPr/>
          </p:nvSpPr>
          <p:spPr bwMode="auto">
            <a:xfrm>
              <a:off x="1831676" y="4368079"/>
              <a:ext cx="472467"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Price</a:t>
              </a:r>
              <a:endParaRPr kumimoji="0" lang="en-US" sz="2000" b="0" i="0" u="none" strike="noStrike" kern="0" cap="none" spc="0" normalizeH="0" baseline="0" noProof="0" dirty="0">
                <a:ln>
                  <a:noFill/>
                </a:ln>
                <a:solidFill>
                  <a:srgbClr val="000000"/>
                </a:solidFill>
                <a:effectLst/>
                <a:uLnTx/>
                <a:uFillTx/>
                <a:latin typeface="Arial" charset="0"/>
              </a:endParaRPr>
            </a:p>
          </p:txBody>
        </p:sp>
        <p:sp>
          <p:nvSpPr>
            <p:cNvPr id="25" name="TextBox 24"/>
            <p:cNvSpPr txBox="1">
              <a:spLocks noChangeArrowheads="1"/>
            </p:cNvSpPr>
            <p:nvPr/>
          </p:nvSpPr>
          <p:spPr bwMode="auto">
            <a:xfrm>
              <a:off x="4233965" y="6457361"/>
              <a:ext cx="1379188"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Quantity</a:t>
              </a:r>
              <a:endParaRPr kumimoji="0" lang="en-US" sz="2000" b="0" i="0" u="none" strike="noStrike" kern="0" cap="none" spc="0" normalizeH="0" baseline="0" noProof="0" dirty="0">
                <a:ln>
                  <a:noFill/>
                </a:ln>
                <a:solidFill>
                  <a:srgbClr val="000000"/>
                </a:solidFill>
                <a:effectLst/>
                <a:uLnTx/>
                <a:uFillTx/>
                <a:latin typeface="Arial" charset="0"/>
              </a:endParaRPr>
            </a:p>
          </p:txBody>
        </p:sp>
        <p:sp>
          <p:nvSpPr>
            <p:cNvPr id="26" name="TextBox 25"/>
            <p:cNvSpPr txBox="1">
              <a:spLocks noChangeArrowheads="1"/>
            </p:cNvSpPr>
            <p:nvPr/>
          </p:nvSpPr>
          <p:spPr bwMode="auto">
            <a:xfrm>
              <a:off x="4392033" y="5856302"/>
              <a:ext cx="354351"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D</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27" name="Straight Connector 26"/>
            <p:cNvCxnSpPr/>
            <p:nvPr/>
          </p:nvCxnSpPr>
          <p:spPr>
            <a:xfrm>
              <a:off x="2796383" y="4742493"/>
              <a:ext cx="1693818" cy="1135347"/>
            </a:xfrm>
            <a:prstGeom prst="line">
              <a:avLst/>
            </a:prstGeom>
            <a:grpFill/>
            <a:ln w="28575" cap="flat" cmpd="sng" algn="ctr">
              <a:solidFill>
                <a:srgbClr val="FF0000"/>
              </a:solidFill>
              <a:prstDash val="solid"/>
            </a:ln>
            <a:effectLst/>
          </p:spPr>
        </p:cxnSp>
        <p:cxnSp>
          <p:nvCxnSpPr>
            <p:cNvPr id="28" name="Straight Connector 27"/>
            <p:cNvCxnSpPr/>
            <p:nvPr/>
          </p:nvCxnSpPr>
          <p:spPr>
            <a:xfrm>
              <a:off x="2223809" y="5323534"/>
              <a:ext cx="1424701" cy="0"/>
            </a:xfrm>
            <a:prstGeom prst="line">
              <a:avLst/>
            </a:prstGeom>
            <a:grpFill/>
            <a:ln w="9525" cap="flat" cmpd="sng" algn="ctr">
              <a:solidFill>
                <a:srgbClr val="D1282E"/>
              </a:solidFill>
              <a:prstDash val="dash"/>
            </a:ln>
            <a:effectLst/>
          </p:spPr>
        </p:cxnSp>
        <p:cxnSp>
          <p:nvCxnSpPr>
            <p:cNvPr id="30" name="Straight Connector 29"/>
            <p:cNvCxnSpPr/>
            <p:nvPr/>
          </p:nvCxnSpPr>
          <p:spPr>
            <a:xfrm>
              <a:off x="3661334" y="5309969"/>
              <a:ext cx="5218" cy="1073095"/>
            </a:xfrm>
            <a:prstGeom prst="line">
              <a:avLst/>
            </a:prstGeom>
            <a:grpFill/>
            <a:ln w="9525" cap="flat" cmpd="sng" algn="ctr">
              <a:solidFill>
                <a:srgbClr val="D1282E"/>
              </a:solidFill>
              <a:prstDash val="dash"/>
            </a:ln>
            <a:effectLst/>
          </p:spPr>
        </p:cxnSp>
        <p:sp>
          <p:nvSpPr>
            <p:cNvPr id="31" name="TextBox 30"/>
            <p:cNvSpPr txBox="1">
              <a:spLocks noChangeArrowheads="1"/>
            </p:cNvSpPr>
            <p:nvPr/>
          </p:nvSpPr>
          <p:spPr bwMode="auto">
            <a:xfrm>
              <a:off x="1949794" y="5209745"/>
              <a:ext cx="236233"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P</a:t>
              </a:r>
              <a:endParaRPr kumimoji="0" lang="en-US" sz="2000" b="0" i="0" u="none" strike="noStrike" kern="0" cap="none" spc="0" normalizeH="0" baseline="0" noProof="0" dirty="0">
                <a:ln>
                  <a:noFill/>
                </a:ln>
                <a:solidFill>
                  <a:srgbClr val="000000"/>
                </a:solidFill>
                <a:effectLst/>
                <a:uLnTx/>
                <a:uFillTx/>
                <a:latin typeface="Arial" charset="0"/>
              </a:endParaRPr>
            </a:p>
          </p:txBody>
        </p:sp>
        <p:sp>
          <p:nvSpPr>
            <p:cNvPr id="32" name="TextBox 31"/>
            <p:cNvSpPr txBox="1">
              <a:spLocks noChangeArrowheads="1"/>
            </p:cNvSpPr>
            <p:nvPr/>
          </p:nvSpPr>
          <p:spPr bwMode="auto">
            <a:xfrm>
              <a:off x="3411842" y="6383262"/>
              <a:ext cx="473336"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Q</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33" name="Straight Connector 32"/>
            <p:cNvCxnSpPr/>
            <p:nvPr/>
          </p:nvCxnSpPr>
          <p:spPr>
            <a:xfrm flipV="1">
              <a:off x="2809207" y="4787605"/>
              <a:ext cx="1704254" cy="1098724"/>
            </a:xfrm>
            <a:prstGeom prst="line">
              <a:avLst/>
            </a:prstGeom>
            <a:grpFill/>
            <a:ln w="28575" cap="flat" cmpd="sng" algn="ctr">
              <a:solidFill>
                <a:srgbClr val="FF0000"/>
              </a:solidFill>
              <a:prstDash val="solid"/>
            </a:ln>
            <a:effectLst/>
          </p:spPr>
        </p:cxnSp>
        <p:sp>
          <p:nvSpPr>
            <p:cNvPr id="34" name="TextBox 33"/>
            <p:cNvSpPr txBox="1">
              <a:spLocks noChangeArrowheads="1"/>
            </p:cNvSpPr>
            <p:nvPr/>
          </p:nvSpPr>
          <p:spPr bwMode="auto">
            <a:xfrm>
              <a:off x="4464735" y="4618365"/>
              <a:ext cx="354351"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S</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35" name="Straight Connector 34"/>
            <p:cNvCxnSpPr/>
            <p:nvPr/>
          </p:nvCxnSpPr>
          <p:spPr>
            <a:xfrm flipV="1">
              <a:off x="2677543" y="4336999"/>
              <a:ext cx="1462626" cy="1444210"/>
            </a:xfrm>
            <a:prstGeom prst="line">
              <a:avLst/>
            </a:prstGeom>
            <a:grpFill/>
            <a:ln w="28575" cap="flat" cmpd="sng" algn="ctr">
              <a:solidFill>
                <a:srgbClr val="FF0000"/>
              </a:solidFill>
              <a:prstDash val="solid"/>
            </a:ln>
            <a:effectLst/>
          </p:spPr>
        </p:cxnSp>
        <p:sp>
          <p:nvSpPr>
            <p:cNvPr id="36" name="TextBox 35"/>
            <p:cNvSpPr txBox="1">
              <a:spLocks noChangeArrowheads="1"/>
            </p:cNvSpPr>
            <p:nvPr/>
          </p:nvSpPr>
          <p:spPr bwMode="auto">
            <a:xfrm>
              <a:off x="1889745" y="4941168"/>
              <a:ext cx="356332"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P</a:t>
              </a:r>
              <a:r>
                <a:rPr kumimoji="0" lang="en-GB" sz="1600" b="0" i="0" u="none" strike="noStrike" kern="0" cap="none" spc="0" normalizeH="0" baseline="0" noProof="0" dirty="0">
                  <a:ln>
                    <a:noFill/>
                  </a:ln>
                  <a:solidFill>
                    <a:srgbClr val="000000"/>
                  </a:solidFill>
                  <a:effectLst/>
                  <a:uLnTx/>
                  <a:uFillTx/>
                  <a:latin typeface="Arial" charset="0"/>
                </a:rPr>
                <a:t>1</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37" name="Straight Connector 36"/>
            <p:cNvCxnSpPr/>
            <p:nvPr/>
          </p:nvCxnSpPr>
          <p:spPr>
            <a:xfrm>
              <a:off x="2218590" y="5085184"/>
              <a:ext cx="1160689" cy="0"/>
            </a:xfrm>
            <a:prstGeom prst="line">
              <a:avLst/>
            </a:prstGeom>
            <a:grpFill/>
            <a:ln w="9525" cap="flat" cmpd="sng" algn="ctr">
              <a:solidFill>
                <a:srgbClr val="D1282E"/>
              </a:solidFill>
              <a:prstDash val="dash"/>
            </a:ln>
            <a:effectLst/>
          </p:spPr>
        </p:cxnSp>
        <p:cxnSp>
          <p:nvCxnSpPr>
            <p:cNvPr id="38" name="Straight Connector 37"/>
            <p:cNvCxnSpPr/>
            <p:nvPr/>
          </p:nvCxnSpPr>
          <p:spPr>
            <a:xfrm>
              <a:off x="3347864" y="5179355"/>
              <a:ext cx="5218" cy="1203709"/>
            </a:xfrm>
            <a:prstGeom prst="line">
              <a:avLst/>
            </a:prstGeom>
            <a:grpFill/>
            <a:ln w="9525" cap="flat" cmpd="sng" algn="ctr">
              <a:solidFill>
                <a:srgbClr val="D1282E"/>
              </a:solidFill>
              <a:prstDash val="dash"/>
            </a:ln>
            <a:effectLst/>
          </p:spPr>
        </p:cxnSp>
        <p:sp>
          <p:nvSpPr>
            <p:cNvPr id="39" name="TextBox 38"/>
            <p:cNvSpPr txBox="1">
              <a:spLocks noChangeArrowheads="1"/>
            </p:cNvSpPr>
            <p:nvPr/>
          </p:nvSpPr>
          <p:spPr bwMode="auto">
            <a:xfrm>
              <a:off x="3228457" y="6383064"/>
              <a:ext cx="356332"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Q</a:t>
              </a:r>
              <a:r>
                <a:rPr kumimoji="0" lang="en-GB" sz="1600" b="0" i="0" u="none" strike="noStrike" kern="0" cap="none" spc="0" normalizeH="0" baseline="0" noProof="0" dirty="0">
                  <a:ln>
                    <a:noFill/>
                  </a:ln>
                  <a:solidFill>
                    <a:srgbClr val="000000"/>
                  </a:solidFill>
                  <a:effectLst/>
                  <a:uLnTx/>
                  <a:uFillTx/>
                  <a:latin typeface="Arial" charset="0"/>
                </a:rPr>
                <a:t>1</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40" name="Straight Connector 39"/>
            <p:cNvCxnSpPr/>
            <p:nvPr/>
          </p:nvCxnSpPr>
          <p:spPr>
            <a:xfrm>
              <a:off x="2186028" y="5509138"/>
              <a:ext cx="1193251" cy="0"/>
            </a:xfrm>
            <a:prstGeom prst="line">
              <a:avLst/>
            </a:prstGeom>
            <a:grpFill/>
            <a:ln w="9525" cap="flat" cmpd="sng" algn="ctr">
              <a:solidFill>
                <a:srgbClr val="D1282E"/>
              </a:solidFill>
              <a:prstDash val="dash"/>
            </a:ln>
            <a:effectLst/>
          </p:spPr>
        </p:cxnSp>
        <p:sp>
          <p:nvSpPr>
            <p:cNvPr id="41" name="TextBox 40"/>
            <p:cNvSpPr txBox="1">
              <a:spLocks noChangeArrowheads="1"/>
            </p:cNvSpPr>
            <p:nvPr/>
          </p:nvSpPr>
          <p:spPr bwMode="auto">
            <a:xfrm>
              <a:off x="1889745" y="5394053"/>
              <a:ext cx="356332"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P</a:t>
              </a:r>
              <a:r>
                <a:rPr kumimoji="0" lang="en-GB" sz="1600" b="0" i="0" u="none" strike="noStrike" kern="0" cap="none" spc="0" normalizeH="0" baseline="0" noProof="0" dirty="0">
                  <a:ln>
                    <a:noFill/>
                  </a:ln>
                  <a:solidFill>
                    <a:srgbClr val="000000"/>
                  </a:solidFill>
                  <a:effectLst/>
                  <a:uLnTx/>
                  <a:uFillTx/>
                  <a:latin typeface="Arial" charset="0"/>
                </a:rPr>
                <a:t>0</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42" name="Straight Arrow Connector 41"/>
            <p:cNvCxnSpPr/>
            <p:nvPr/>
          </p:nvCxnSpPr>
          <p:spPr>
            <a:xfrm flipV="1">
              <a:off x="3759517" y="4787605"/>
              <a:ext cx="0" cy="453643"/>
            </a:xfrm>
            <a:prstGeom prst="straightConnector1">
              <a:avLst/>
            </a:prstGeom>
            <a:grpFill/>
            <a:ln w="19050" cap="flat" cmpd="sng" algn="ctr">
              <a:solidFill>
                <a:srgbClr val="526DB0">
                  <a:lumMod val="60000"/>
                  <a:lumOff val="40000"/>
                </a:srgbClr>
              </a:solidFill>
              <a:prstDash val="solid"/>
              <a:tailEnd type="arrow"/>
            </a:ln>
            <a:effectLst/>
          </p:spPr>
        </p:cxnSp>
        <p:sp>
          <p:nvSpPr>
            <p:cNvPr id="43" name="TextBox 42"/>
            <p:cNvSpPr txBox="1">
              <a:spLocks noChangeArrowheads="1"/>
            </p:cNvSpPr>
            <p:nvPr/>
          </p:nvSpPr>
          <p:spPr bwMode="auto">
            <a:xfrm>
              <a:off x="3529670" y="4861194"/>
              <a:ext cx="826536" cy="2350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 Tax</a:t>
              </a:r>
              <a:endParaRPr kumimoji="0" lang="en-US" sz="2000" b="0" i="0" u="none" strike="noStrike" kern="0" cap="none" spc="0" normalizeH="0" baseline="0" noProof="0" dirty="0">
                <a:ln>
                  <a:noFill/>
                </a:ln>
                <a:solidFill>
                  <a:srgbClr val="000000"/>
                </a:solidFill>
                <a:effectLst/>
                <a:uLnTx/>
                <a:uFillTx/>
                <a:latin typeface="Arial" charset="0"/>
              </a:endParaRPr>
            </a:p>
          </p:txBody>
        </p:sp>
      </p:grpSp>
      <p:pic>
        <p:nvPicPr>
          <p:cNvPr id="3" name="Picture 2">
            <a:extLst>
              <a:ext uri="{FF2B5EF4-FFF2-40B4-BE49-F238E27FC236}">
                <a16:creationId xmlns:a16="http://schemas.microsoft.com/office/drawing/2014/main" id="{BCB25B4A-9D7A-86BE-4059-CFF3D4F18C5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10F4D2C9-D195-C563-2E86-3135C015A574}"/>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5" name="TextBox 4">
            <a:extLst>
              <a:ext uri="{FF2B5EF4-FFF2-40B4-BE49-F238E27FC236}">
                <a16:creationId xmlns:a16="http://schemas.microsoft.com/office/drawing/2014/main" id="{D206474A-AE90-BA9B-C91D-C069FC15824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6" name="Footer Placeholder 2">
            <a:extLst>
              <a:ext uri="{FF2B5EF4-FFF2-40B4-BE49-F238E27FC236}">
                <a16:creationId xmlns:a16="http://schemas.microsoft.com/office/drawing/2014/main" id="{B53A3104-53FA-7631-E996-22BE6CA514C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8319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Activity 4</a:t>
            </a:r>
          </a:p>
        </p:txBody>
      </p:sp>
      <p:sp>
        <p:nvSpPr>
          <p:cNvPr id="3" name="Rectangle 2"/>
          <p:cNvSpPr/>
          <p:nvPr/>
        </p:nvSpPr>
        <p:spPr>
          <a:xfrm>
            <a:off x="2146661" y="1333865"/>
            <a:ext cx="9207139" cy="461665"/>
          </a:xfrm>
          <a:prstGeom prst="rect">
            <a:avLst/>
          </a:prstGeom>
        </p:spPr>
        <p:txBody>
          <a:bodyPr wrap="square">
            <a:spAutoFit/>
          </a:bodyPr>
          <a:lstStyle/>
          <a:p>
            <a:pPr marL="571500" indent="-571500">
              <a:buFont typeface="Arial" panose="020B0604020202020204" pitchFamily="34" charset="0"/>
              <a:buChar char="•"/>
            </a:pPr>
            <a:r>
              <a:rPr lang="en-GB" sz="2400" dirty="0"/>
              <a:t>Identify the 5 factors that may cause a shift in the supply curve</a:t>
            </a:r>
            <a:endParaRPr lang="en-GB" dirty="0"/>
          </a:p>
        </p:txBody>
      </p:sp>
      <p:sp>
        <p:nvSpPr>
          <p:cNvPr id="6" name="Rounded Rectangle 5"/>
          <p:cNvSpPr/>
          <p:nvPr/>
        </p:nvSpPr>
        <p:spPr>
          <a:xfrm>
            <a:off x="2146660" y="1862966"/>
            <a:ext cx="8820807" cy="90130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0" name="Rectangle 9"/>
          <p:cNvSpPr/>
          <p:nvPr/>
        </p:nvSpPr>
        <p:spPr>
          <a:xfrm>
            <a:off x="1953489" y="4730928"/>
            <a:ext cx="9207139" cy="830997"/>
          </a:xfrm>
          <a:prstGeom prst="rect">
            <a:avLst/>
          </a:prstGeom>
        </p:spPr>
        <p:txBody>
          <a:bodyPr wrap="square">
            <a:spAutoFit/>
          </a:bodyPr>
          <a:lstStyle/>
          <a:p>
            <a:pPr marL="571500" indent="-571500">
              <a:buFont typeface="Arial" panose="020B0604020202020204" pitchFamily="34" charset="0"/>
              <a:buChar char="•"/>
            </a:pPr>
            <a:r>
              <a:rPr lang="en-GB" sz="2400" dirty="0"/>
              <a:t>Select a different factor and explain HOW it might lead to a rise in supply</a:t>
            </a:r>
            <a:endParaRPr lang="en-GB" dirty="0"/>
          </a:p>
        </p:txBody>
      </p:sp>
      <p:sp>
        <p:nvSpPr>
          <p:cNvPr id="11" name="Rounded Rectangle 10"/>
          <p:cNvSpPr/>
          <p:nvPr/>
        </p:nvSpPr>
        <p:spPr>
          <a:xfrm>
            <a:off x="2146656" y="3384984"/>
            <a:ext cx="8820807" cy="127353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2" name="Rectangle 11"/>
          <p:cNvSpPr/>
          <p:nvPr/>
        </p:nvSpPr>
        <p:spPr>
          <a:xfrm>
            <a:off x="2053641" y="2865752"/>
            <a:ext cx="9207139" cy="461665"/>
          </a:xfrm>
          <a:prstGeom prst="rect">
            <a:avLst/>
          </a:prstGeom>
        </p:spPr>
        <p:txBody>
          <a:bodyPr wrap="square">
            <a:spAutoFit/>
          </a:bodyPr>
          <a:lstStyle/>
          <a:p>
            <a:pPr marL="571500" indent="-571500">
              <a:buFont typeface="Arial" panose="020B0604020202020204" pitchFamily="34" charset="0"/>
              <a:buChar char="•"/>
            </a:pPr>
            <a:r>
              <a:rPr lang="en-GB" sz="2400" dirty="0"/>
              <a:t>Select 1 factor and explain HOW it might lead to a fall in </a:t>
            </a:r>
            <a:r>
              <a:rPr lang="en-GB" sz="2400" dirty="0" err="1"/>
              <a:t>suppluy</a:t>
            </a:r>
            <a:endParaRPr lang="en-GB" dirty="0"/>
          </a:p>
        </p:txBody>
      </p:sp>
      <p:sp>
        <p:nvSpPr>
          <p:cNvPr id="13" name="Rounded Rectangle 12"/>
          <p:cNvSpPr/>
          <p:nvPr/>
        </p:nvSpPr>
        <p:spPr>
          <a:xfrm>
            <a:off x="2146654" y="5559609"/>
            <a:ext cx="8820807" cy="129839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4" name="Picture 3">
            <a:extLst>
              <a:ext uri="{FF2B5EF4-FFF2-40B4-BE49-F238E27FC236}">
                <a16:creationId xmlns:a16="http://schemas.microsoft.com/office/drawing/2014/main" id="{53FB5DAC-2E6C-35FA-AAA1-D8681FF4972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6248F205-1D3C-BA46-358C-75445892AA0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TextBox 6">
            <a:extLst>
              <a:ext uri="{FF2B5EF4-FFF2-40B4-BE49-F238E27FC236}">
                <a16:creationId xmlns:a16="http://schemas.microsoft.com/office/drawing/2014/main" id="{0CB6CEC3-E989-E7CD-D4F3-91BDA6908129}"/>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8" name="Footer Placeholder 2">
            <a:extLst>
              <a:ext uri="{FF2B5EF4-FFF2-40B4-BE49-F238E27FC236}">
                <a16:creationId xmlns:a16="http://schemas.microsoft.com/office/drawing/2014/main" id="{BFF15AB8-4833-71DB-61EC-A34A6CCD35D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36441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Activity 5 Test yourself</a:t>
            </a:r>
          </a:p>
        </p:txBody>
      </p:sp>
      <p:sp>
        <p:nvSpPr>
          <p:cNvPr id="3" name="Rectangle 2"/>
          <p:cNvSpPr/>
          <p:nvPr/>
        </p:nvSpPr>
        <p:spPr>
          <a:xfrm>
            <a:off x="2146661" y="1595021"/>
            <a:ext cx="9207139" cy="4154984"/>
          </a:xfrm>
          <a:prstGeom prst="rect">
            <a:avLst/>
          </a:prstGeom>
        </p:spPr>
        <p:txBody>
          <a:bodyPr wrap="square">
            <a:spAutoFit/>
          </a:bodyPr>
          <a:lstStyle/>
          <a:p>
            <a:pPr marL="571500" indent="-571500">
              <a:buFont typeface="Arial" panose="020B0604020202020204" pitchFamily="34" charset="0"/>
              <a:buChar char="•"/>
            </a:pPr>
            <a:r>
              <a:rPr lang="en-GB" sz="3600" dirty="0"/>
              <a:t>Which of the following events would result in a downwards movement along a supply curve?</a:t>
            </a:r>
          </a:p>
          <a:p>
            <a:pPr marL="971550" lvl="1" indent="-514350">
              <a:buFont typeface="+mj-lt"/>
              <a:buAutoNum type="alphaLcParenR"/>
            </a:pPr>
            <a:r>
              <a:rPr lang="en-GB" sz="3200" dirty="0"/>
              <a:t>Price of the product goes up</a:t>
            </a:r>
          </a:p>
          <a:p>
            <a:pPr marL="971550" lvl="1" indent="-514350">
              <a:buFont typeface="+mj-lt"/>
              <a:buAutoNum type="alphaLcParenR"/>
            </a:pPr>
            <a:r>
              <a:rPr lang="en-GB" sz="3200" dirty="0"/>
              <a:t>Price of the product goes down</a:t>
            </a:r>
          </a:p>
          <a:p>
            <a:pPr marL="971550" lvl="1" indent="-514350">
              <a:buFont typeface="+mj-lt"/>
              <a:buAutoNum type="alphaLcParenR"/>
            </a:pPr>
            <a:r>
              <a:rPr lang="en-GB" sz="3200" dirty="0"/>
              <a:t>Price of labour goes up</a:t>
            </a:r>
          </a:p>
          <a:p>
            <a:pPr marL="971550" lvl="1" indent="-514350">
              <a:buFont typeface="+mj-lt"/>
              <a:buAutoNum type="alphaLcParenR"/>
            </a:pPr>
            <a:r>
              <a:rPr lang="en-GB" sz="3200" dirty="0"/>
              <a:t>Price of labour goes down</a:t>
            </a:r>
          </a:p>
          <a:p>
            <a:pPr marL="514350" indent="-514350">
              <a:buFont typeface="+mj-lt"/>
              <a:buAutoNum type="alphaLcParenR"/>
            </a:pPr>
            <a:endParaRPr lang="en-GB" sz="2800" dirty="0"/>
          </a:p>
        </p:txBody>
      </p:sp>
      <p:pic>
        <p:nvPicPr>
          <p:cNvPr id="4" name="Picture 3">
            <a:extLst>
              <a:ext uri="{FF2B5EF4-FFF2-40B4-BE49-F238E27FC236}">
                <a16:creationId xmlns:a16="http://schemas.microsoft.com/office/drawing/2014/main" id="{93D218D2-9ABA-9ABF-DEB1-1086F55ECBC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40751F26-ECB1-2E1F-943E-8EE7F802163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2D243334-DE1B-C01D-7544-08348EB124A1}"/>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1A4F7EAE-359C-CAEF-D6D7-99DA3930B877}"/>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7559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9138" y="1417639"/>
            <a:ext cx="5205047" cy="4441160"/>
          </a:xfrm>
        </p:spPr>
        <p:txBody>
          <a:bodyPr/>
          <a:lstStyle/>
          <a:p>
            <a:pPr marL="0" indent="0">
              <a:buNone/>
            </a:pPr>
            <a:endParaRPr lang="en-GB" dirty="0"/>
          </a:p>
        </p:txBody>
      </p:sp>
      <p:pic>
        <p:nvPicPr>
          <p:cNvPr id="4" name="Picture 3"/>
          <p:cNvPicPr>
            <a:picLocks noChangeAspect="1"/>
          </p:cNvPicPr>
          <p:nvPr/>
        </p:nvPicPr>
        <p:blipFill>
          <a:blip r:embed="rId3"/>
          <a:stretch>
            <a:fillRect/>
          </a:stretch>
        </p:blipFill>
        <p:spPr>
          <a:xfrm>
            <a:off x="2396635" y="447187"/>
            <a:ext cx="7661764" cy="5785267"/>
          </a:xfrm>
          <a:prstGeom prst="rect">
            <a:avLst/>
          </a:prstGeom>
        </p:spPr>
      </p:pic>
      <p:sp>
        <p:nvSpPr>
          <p:cNvPr id="5" name="Title 4"/>
          <p:cNvSpPr>
            <a:spLocks noGrp="1"/>
          </p:cNvSpPr>
          <p:nvPr>
            <p:ph type="title"/>
          </p:nvPr>
        </p:nvSpPr>
        <p:spPr/>
        <p:txBody>
          <a:bodyPr/>
          <a:lstStyle/>
          <a:p>
            <a:endParaRPr lang="en-GB"/>
          </a:p>
        </p:txBody>
      </p:sp>
      <p:pic>
        <p:nvPicPr>
          <p:cNvPr id="2" name="Picture 1">
            <a:extLst>
              <a:ext uri="{FF2B5EF4-FFF2-40B4-BE49-F238E27FC236}">
                <a16:creationId xmlns:a16="http://schemas.microsoft.com/office/drawing/2014/main" id="{DE8A94C6-AFE2-5ABD-5713-7A49F5F1CE70}"/>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F6DF9C7A-A4A3-94B2-F8CF-AE1286CA6FA2}"/>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TextBox 6">
            <a:extLst>
              <a:ext uri="{FF2B5EF4-FFF2-40B4-BE49-F238E27FC236}">
                <a16:creationId xmlns:a16="http://schemas.microsoft.com/office/drawing/2014/main" id="{E88589B0-AAF7-9B84-309C-1605DE71FE7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8" name="Footer Placeholder 2">
            <a:extLst>
              <a:ext uri="{FF2B5EF4-FFF2-40B4-BE49-F238E27FC236}">
                <a16:creationId xmlns:a16="http://schemas.microsoft.com/office/drawing/2014/main" id="{5688FAA1-3AD3-D498-3DC4-461CE636DF39}"/>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7150259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Activity 6 Test yourself</a:t>
            </a:r>
          </a:p>
        </p:txBody>
      </p:sp>
      <p:sp>
        <p:nvSpPr>
          <p:cNvPr id="3" name="Rectangle 2"/>
          <p:cNvSpPr/>
          <p:nvPr/>
        </p:nvSpPr>
        <p:spPr>
          <a:xfrm>
            <a:off x="2146661" y="1595021"/>
            <a:ext cx="9207139" cy="3662541"/>
          </a:xfrm>
          <a:prstGeom prst="rect">
            <a:avLst/>
          </a:prstGeom>
        </p:spPr>
        <p:txBody>
          <a:bodyPr wrap="square">
            <a:spAutoFit/>
          </a:bodyPr>
          <a:lstStyle/>
          <a:p>
            <a:r>
              <a:rPr lang="en-GB" sz="3200" dirty="0"/>
              <a:t>Draw 4 supply diagrams to show each of the following changes</a:t>
            </a:r>
          </a:p>
          <a:p>
            <a:pPr lvl="1"/>
            <a:r>
              <a:rPr lang="en-GB" sz="2800" dirty="0"/>
              <a:t>A rise in price</a:t>
            </a:r>
          </a:p>
          <a:p>
            <a:pPr lvl="1"/>
            <a:r>
              <a:rPr lang="en-GB" sz="2800" dirty="0"/>
              <a:t>A fall in price</a:t>
            </a:r>
          </a:p>
          <a:p>
            <a:pPr lvl="1"/>
            <a:r>
              <a:rPr lang="en-GB" sz="2800" dirty="0"/>
              <a:t>An increase in supply caused by a factor other than price e.g. fall in cost of raw materials</a:t>
            </a:r>
          </a:p>
          <a:p>
            <a:pPr lvl="1"/>
            <a:r>
              <a:rPr lang="en-GB" sz="2800" dirty="0"/>
              <a:t>A decrease in supply caused by a factor other than price e.g. increase in taxation</a:t>
            </a:r>
          </a:p>
        </p:txBody>
      </p:sp>
      <p:pic>
        <p:nvPicPr>
          <p:cNvPr id="4" name="Picture 3">
            <a:extLst>
              <a:ext uri="{FF2B5EF4-FFF2-40B4-BE49-F238E27FC236}">
                <a16:creationId xmlns:a16="http://schemas.microsoft.com/office/drawing/2014/main" id="{D7491BA1-3311-4171-AF35-8AAF2D8F186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65022FD0-B41D-B3A6-6A8B-A5B4D86FE1B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433AFA26-5FF9-245A-72C3-34B9E7F6D4A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8E6D7885-442B-A473-93C1-DC48D8D111F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4819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Activity 7 Test yourself</a:t>
            </a:r>
          </a:p>
        </p:txBody>
      </p:sp>
      <p:sp>
        <p:nvSpPr>
          <p:cNvPr id="3" name="Rectangle 2"/>
          <p:cNvSpPr/>
          <p:nvPr/>
        </p:nvSpPr>
        <p:spPr>
          <a:xfrm>
            <a:off x="2146661" y="1595021"/>
            <a:ext cx="9207139" cy="3231654"/>
          </a:xfrm>
          <a:prstGeom prst="rect">
            <a:avLst/>
          </a:prstGeom>
        </p:spPr>
        <p:txBody>
          <a:bodyPr wrap="square">
            <a:spAutoFit/>
          </a:bodyPr>
          <a:lstStyle/>
          <a:p>
            <a:pPr marL="457200" indent="-457200">
              <a:buFont typeface="Arial" panose="020B0604020202020204" pitchFamily="34" charset="0"/>
              <a:buChar char="•"/>
            </a:pPr>
            <a:r>
              <a:rPr lang="en-GB" sz="2800" dirty="0"/>
              <a:t>State one determinant of supply for a good or service in:</a:t>
            </a:r>
          </a:p>
          <a:p>
            <a:pPr marL="800100" lvl="1" indent="-342900">
              <a:buFont typeface="Arial" panose="020B0604020202020204" pitchFamily="34" charset="0"/>
              <a:buChar char="•"/>
            </a:pPr>
            <a:r>
              <a:rPr lang="en-GB" sz="2400" dirty="0"/>
              <a:t>A boom</a:t>
            </a:r>
          </a:p>
          <a:p>
            <a:pPr marL="800100" lvl="1" indent="-342900">
              <a:buFont typeface="Arial" panose="020B0604020202020204" pitchFamily="34" charset="0"/>
              <a:buChar char="•"/>
            </a:pPr>
            <a:r>
              <a:rPr lang="en-GB" sz="2400" dirty="0"/>
              <a:t>A hi-tech economy</a:t>
            </a:r>
          </a:p>
          <a:p>
            <a:pPr marL="800100" lvl="1" indent="-342900">
              <a:buFont typeface="Arial" panose="020B0604020202020204" pitchFamily="34" charset="0"/>
              <a:buChar char="•"/>
            </a:pPr>
            <a:r>
              <a:rPr lang="en-GB" sz="2400" dirty="0"/>
              <a:t>An economy with high inflation</a:t>
            </a:r>
            <a:endParaRPr lang="en-GB" sz="2800" dirty="0"/>
          </a:p>
          <a:p>
            <a:pPr marL="457200" indent="-457200">
              <a:buFont typeface="Arial" panose="020B0604020202020204" pitchFamily="34" charset="0"/>
              <a:buChar char="•"/>
            </a:pPr>
            <a:r>
              <a:rPr lang="en-GB" sz="2800" dirty="0"/>
              <a:t>Explain how the following government actions might impact on the supply of a product:</a:t>
            </a:r>
          </a:p>
          <a:p>
            <a:pPr marL="800100" lvl="1" indent="-342900">
              <a:buFont typeface="Arial" panose="020B0604020202020204" pitchFamily="34" charset="0"/>
              <a:buChar char="•"/>
            </a:pPr>
            <a:r>
              <a:rPr lang="en-GB" sz="2400" dirty="0"/>
              <a:t>Taxes</a:t>
            </a:r>
          </a:p>
          <a:p>
            <a:pPr marL="800100" lvl="1" indent="-342900">
              <a:buFont typeface="Arial" panose="020B0604020202020204" pitchFamily="34" charset="0"/>
              <a:buChar char="•"/>
            </a:pPr>
            <a:r>
              <a:rPr lang="en-GB" sz="2400" dirty="0"/>
              <a:t>Subsidies</a:t>
            </a:r>
          </a:p>
        </p:txBody>
      </p:sp>
      <p:pic>
        <p:nvPicPr>
          <p:cNvPr id="4" name="Picture 3">
            <a:extLst>
              <a:ext uri="{FF2B5EF4-FFF2-40B4-BE49-F238E27FC236}">
                <a16:creationId xmlns:a16="http://schemas.microsoft.com/office/drawing/2014/main" id="{61FCD76C-3B55-54C1-8E74-5ED72BA1FB6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3C046863-980B-23A4-1D6D-48A18A3F5E6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F769E929-ACD8-096B-1C76-224FFF147AC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F54EC98C-69D4-E93A-0C88-DD6113EF328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16344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Activity 8 Test yourself</a:t>
            </a:r>
          </a:p>
        </p:txBody>
      </p:sp>
      <p:sp>
        <p:nvSpPr>
          <p:cNvPr id="4" name="TextBox 3"/>
          <p:cNvSpPr txBox="1"/>
          <p:nvPr/>
        </p:nvSpPr>
        <p:spPr>
          <a:xfrm>
            <a:off x="7760457" y="996103"/>
            <a:ext cx="4381265" cy="5509200"/>
          </a:xfrm>
          <a:prstGeom prst="rect">
            <a:avLst/>
          </a:prstGeom>
          <a:noFill/>
          <a:ln w="76200">
            <a:solidFill>
              <a:schemeClr val="accent1"/>
            </a:solidFill>
          </a:ln>
        </p:spPr>
        <p:txBody>
          <a:bodyPr wrap="square" rtlCol="0">
            <a:spAutoFit/>
          </a:bodyPr>
          <a:lstStyle/>
          <a:p>
            <a:pPr defTabSz="914400"/>
            <a:r>
              <a:rPr lang="en-GB" sz="3200" dirty="0">
                <a:latin typeface="Calibri"/>
              </a:rPr>
              <a:t>The diagram opposite shows a shift in supply from S to S1. What is the most likely cause of this? </a:t>
            </a:r>
          </a:p>
          <a:p>
            <a:pPr marL="514350" indent="-514350" defTabSz="914400">
              <a:buFont typeface="+mj-lt"/>
              <a:buAutoNum type="alphaUcPeriod"/>
            </a:pPr>
            <a:r>
              <a:rPr lang="en-GB" sz="3200" dirty="0">
                <a:latin typeface="Calibri"/>
              </a:rPr>
              <a:t>A rise in prices of complementary goods</a:t>
            </a:r>
          </a:p>
          <a:p>
            <a:pPr marL="514350" indent="-514350" defTabSz="914400">
              <a:buFont typeface="+mj-lt"/>
              <a:buAutoNum type="alphaUcPeriod"/>
            </a:pPr>
            <a:r>
              <a:rPr lang="en-GB" sz="3200" dirty="0">
                <a:latin typeface="Calibri"/>
              </a:rPr>
              <a:t>A fall in the cost of raw materials</a:t>
            </a:r>
          </a:p>
          <a:p>
            <a:pPr marL="514350" indent="-514350" defTabSz="914400">
              <a:buFont typeface="+mj-lt"/>
              <a:buAutoNum type="alphaUcPeriod"/>
            </a:pPr>
            <a:r>
              <a:rPr lang="en-GB" sz="3200" dirty="0">
                <a:latin typeface="Calibri"/>
              </a:rPr>
              <a:t>A new competitor </a:t>
            </a:r>
          </a:p>
          <a:p>
            <a:pPr marL="514350" indent="-514350" defTabSz="914400">
              <a:buFont typeface="+mj-lt"/>
              <a:buAutoNum type="alphaUcPeriod"/>
            </a:pPr>
            <a:r>
              <a:rPr lang="en-GB" sz="3200" dirty="0">
                <a:latin typeface="Calibri"/>
              </a:rPr>
              <a:t>An increase in VAT</a:t>
            </a:r>
          </a:p>
        </p:txBody>
      </p:sp>
      <p:sp>
        <p:nvSpPr>
          <p:cNvPr id="5" name="Rectangle 4"/>
          <p:cNvSpPr/>
          <p:nvPr/>
        </p:nvSpPr>
        <p:spPr>
          <a:xfrm>
            <a:off x="1723152" y="1937489"/>
            <a:ext cx="5996998" cy="4567814"/>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p:cNvGrpSpPr/>
          <p:nvPr/>
        </p:nvGrpSpPr>
        <p:grpSpPr>
          <a:xfrm>
            <a:off x="1723151" y="2059205"/>
            <a:ext cx="6434300" cy="4862565"/>
            <a:chOff x="172239" y="2272211"/>
            <a:chExt cx="6434300" cy="4862565"/>
          </a:xfrm>
          <a:noFill/>
        </p:grpSpPr>
        <p:cxnSp>
          <p:nvCxnSpPr>
            <p:cNvPr id="7" name="Straight Connector 6"/>
            <p:cNvCxnSpPr/>
            <p:nvPr/>
          </p:nvCxnSpPr>
          <p:spPr>
            <a:xfrm>
              <a:off x="919064" y="2919074"/>
              <a:ext cx="0" cy="3230563"/>
            </a:xfrm>
            <a:prstGeom prst="line">
              <a:avLst/>
            </a:prstGeom>
            <a:grpFill/>
            <a:ln w="28575" cap="flat" cmpd="sng" algn="ctr">
              <a:solidFill>
                <a:srgbClr val="D1282E"/>
              </a:solidFill>
              <a:prstDash val="solid"/>
            </a:ln>
            <a:effectLst/>
          </p:spPr>
        </p:cxnSp>
        <p:cxnSp>
          <p:nvCxnSpPr>
            <p:cNvPr id="8" name="Straight Connector 7"/>
            <p:cNvCxnSpPr/>
            <p:nvPr/>
          </p:nvCxnSpPr>
          <p:spPr>
            <a:xfrm>
              <a:off x="919064" y="6149637"/>
              <a:ext cx="4480673" cy="0"/>
            </a:xfrm>
            <a:prstGeom prst="line">
              <a:avLst/>
            </a:prstGeom>
            <a:grpFill/>
            <a:ln w="28575" cap="flat" cmpd="sng" algn="ctr">
              <a:solidFill>
                <a:srgbClr val="D1282E"/>
              </a:solidFill>
              <a:prstDash val="solid"/>
            </a:ln>
            <a:effectLst/>
          </p:spPr>
        </p:cxnSp>
        <p:sp>
          <p:nvSpPr>
            <p:cNvPr id="9" name="TextBox 8"/>
            <p:cNvSpPr txBox="1">
              <a:spLocks noChangeArrowheads="1"/>
            </p:cNvSpPr>
            <p:nvPr/>
          </p:nvSpPr>
          <p:spPr bwMode="auto">
            <a:xfrm>
              <a:off x="172239" y="2272211"/>
              <a:ext cx="1244319" cy="95410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Price</a:t>
              </a:r>
              <a:endParaRPr kumimoji="0" lang="en-US" sz="2800" b="0" i="0" u="none" strike="noStrike" kern="0" cap="none" spc="0" normalizeH="0" baseline="0" noProof="0" dirty="0">
                <a:ln>
                  <a:noFill/>
                </a:ln>
                <a:solidFill>
                  <a:srgbClr val="000000"/>
                </a:solidFill>
                <a:effectLst/>
                <a:uLnTx/>
                <a:uFillTx/>
                <a:latin typeface="Arial" charset="0"/>
              </a:endParaRPr>
            </a:p>
          </p:txBody>
        </p:sp>
        <p:sp>
          <p:nvSpPr>
            <p:cNvPr id="10" name="TextBox 9"/>
            <p:cNvSpPr txBox="1">
              <a:spLocks noChangeArrowheads="1"/>
            </p:cNvSpPr>
            <p:nvPr/>
          </p:nvSpPr>
          <p:spPr bwMode="auto">
            <a:xfrm>
              <a:off x="4192934" y="6180669"/>
              <a:ext cx="2413605" cy="95410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Quantity</a:t>
              </a:r>
              <a:endParaRPr kumimoji="0" lang="en-US" sz="2800" b="0" i="0" u="none" strike="noStrike" kern="0" cap="none" spc="0" normalizeH="0" baseline="0" noProof="0" dirty="0">
                <a:ln>
                  <a:noFill/>
                </a:ln>
                <a:solidFill>
                  <a:srgbClr val="000000"/>
                </a:solidFill>
                <a:effectLst/>
                <a:uLnTx/>
                <a:uFillTx/>
                <a:latin typeface="Arial" charset="0"/>
              </a:endParaRPr>
            </a:p>
          </p:txBody>
        </p:sp>
        <p:sp>
          <p:nvSpPr>
            <p:cNvPr id="11" name="TextBox 10"/>
            <p:cNvSpPr txBox="1">
              <a:spLocks noChangeArrowheads="1"/>
            </p:cNvSpPr>
            <p:nvPr/>
          </p:nvSpPr>
          <p:spPr bwMode="auto">
            <a:xfrm>
              <a:off x="4562094" y="2734130"/>
              <a:ext cx="482094" cy="5232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noProof="0" dirty="0">
                  <a:ln>
                    <a:noFill/>
                  </a:ln>
                  <a:solidFill>
                    <a:srgbClr val="F5C201"/>
                  </a:solidFill>
                  <a:effectLst/>
                  <a:uLnTx/>
                  <a:uFillTx/>
                  <a:latin typeface="Arial" charset="0"/>
                </a:rPr>
                <a:t>S</a:t>
              </a:r>
              <a:endParaRPr kumimoji="0" lang="en-US" sz="2800" b="1" i="0" u="none" strike="noStrike" kern="0" cap="none" spc="0" normalizeH="0" baseline="0" noProof="0" dirty="0">
                <a:ln>
                  <a:noFill/>
                </a:ln>
                <a:solidFill>
                  <a:srgbClr val="F5C201"/>
                </a:solidFill>
                <a:effectLst/>
                <a:uLnTx/>
                <a:uFillTx/>
                <a:latin typeface="Arial" charset="0"/>
              </a:endParaRPr>
            </a:p>
          </p:txBody>
        </p:sp>
        <p:cxnSp>
          <p:nvCxnSpPr>
            <p:cNvPr id="12" name="Straight Connector 11"/>
            <p:cNvCxnSpPr/>
            <p:nvPr/>
          </p:nvCxnSpPr>
          <p:spPr>
            <a:xfrm flipV="1">
              <a:off x="1677496" y="2919074"/>
              <a:ext cx="2895414" cy="2366963"/>
            </a:xfrm>
            <a:prstGeom prst="line">
              <a:avLst/>
            </a:prstGeom>
            <a:grpFill/>
            <a:ln w="28575" cap="flat" cmpd="sng" algn="ctr">
              <a:solidFill>
                <a:srgbClr val="FF0000"/>
              </a:solidFill>
              <a:prstDash val="solid"/>
            </a:ln>
            <a:effectLst/>
          </p:spPr>
        </p:cxnSp>
        <p:cxnSp>
          <p:nvCxnSpPr>
            <p:cNvPr id="13" name="Straight Connector 12"/>
            <p:cNvCxnSpPr/>
            <p:nvPr/>
          </p:nvCxnSpPr>
          <p:spPr>
            <a:xfrm flipV="1">
              <a:off x="1666680" y="3414126"/>
              <a:ext cx="2895414" cy="2366963"/>
            </a:xfrm>
            <a:prstGeom prst="line">
              <a:avLst/>
            </a:prstGeom>
            <a:grpFill/>
            <a:ln w="28575" cap="flat" cmpd="sng" algn="ctr">
              <a:solidFill>
                <a:srgbClr val="FF0000"/>
              </a:solidFill>
              <a:prstDash val="solid"/>
            </a:ln>
            <a:effectLst/>
          </p:spPr>
        </p:cxnSp>
        <p:sp>
          <p:nvSpPr>
            <p:cNvPr id="14" name="TextBox 13"/>
            <p:cNvSpPr txBox="1">
              <a:spLocks noChangeArrowheads="1"/>
            </p:cNvSpPr>
            <p:nvPr/>
          </p:nvSpPr>
          <p:spPr bwMode="auto">
            <a:xfrm>
              <a:off x="4572909" y="3192691"/>
              <a:ext cx="618947" cy="5232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noProof="0" dirty="0">
                  <a:ln>
                    <a:noFill/>
                  </a:ln>
                  <a:solidFill>
                    <a:srgbClr val="0070C0"/>
                  </a:solidFill>
                  <a:effectLst/>
                  <a:uLnTx/>
                  <a:uFillTx/>
                  <a:latin typeface="Arial" charset="0"/>
                </a:rPr>
                <a:t>S</a:t>
              </a:r>
              <a:r>
                <a:rPr kumimoji="0" lang="en-GB" b="1" i="0" u="none" strike="noStrike" kern="0" cap="none" spc="0" normalizeH="0" baseline="0" noProof="0" dirty="0">
                  <a:ln>
                    <a:noFill/>
                  </a:ln>
                  <a:solidFill>
                    <a:srgbClr val="0070C0"/>
                  </a:solidFill>
                  <a:effectLst/>
                  <a:uLnTx/>
                  <a:uFillTx/>
                  <a:latin typeface="Arial" charset="0"/>
                </a:rPr>
                <a:t>1</a:t>
              </a:r>
              <a:endParaRPr kumimoji="0" lang="en-US" b="1" i="0" u="none" strike="noStrike" kern="0" cap="none" spc="0" normalizeH="0" baseline="0" noProof="0" dirty="0">
                <a:ln>
                  <a:noFill/>
                </a:ln>
                <a:solidFill>
                  <a:srgbClr val="0070C0"/>
                </a:solidFill>
                <a:effectLst/>
                <a:uLnTx/>
                <a:uFillTx/>
                <a:latin typeface="Arial" charset="0"/>
              </a:endParaRPr>
            </a:p>
          </p:txBody>
        </p:sp>
        <p:cxnSp>
          <p:nvCxnSpPr>
            <p:cNvPr id="15" name="Straight Arrow Connector 14"/>
            <p:cNvCxnSpPr/>
            <p:nvPr/>
          </p:nvCxnSpPr>
          <p:spPr>
            <a:xfrm>
              <a:off x="3676168" y="3648151"/>
              <a:ext cx="206825" cy="315524"/>
            </a:xfrm>
            <a:prstGeom prst="straightConnector1">
              <a:avLst/>
            </a:prstGeom>
            <a:grpFill/>
            <a:ln w="9525" cap="flat" cmpd="sng" algn="ctr">
              <a:solidFill>
                <a:srgbClr val="7A7A7A">
                  <a:tint val="90000"/>
                  <a:satMod val="105000"/>
                </a:srgbClr>
              </a:solidFill>
              <a:prstDash val="solid"/>
              <a:tailEnd type="arrow"/>
            </a:ln>
            <a:effectLst/>
          </p:spPr>
        </p:cxnSp>
        <p:cxnSp>
          <p:nvCxnSpPr>
            <p:cNvPr id="16" name="Straight Arrow Connector 15"/>
            <p:cNvCxnSpPr/>
            <p:nvPr/>
          </p:nvCxnSpPr>
          <p:spPr>
            <a:xfrm>
              <a:off x="2779425" y="4384974"/>
              <a:ext cx="206825" cy="298781"/>
            </a:xfrm>
            <a:prstGeom prst="straightConnector1">
              <a:avLst/>
            </a:prstGeom>
            <a:grpFill/>
            <a:ln w="9525" cap="flat" cmpd="sng" algn="ctr">
              <a:solidFill>
                <a:srgbClr val="7A7A7A">
                  <a:tint val="90000"/>
                  <a:satMod val="105000"/>
                </a:srgbClr>
              </a:solidFill>
              <a:prstDash val="solid"/>
              <a:tailEnd type="arrow"/>
            </a:ln>
            <a:effectLst/>
          </p:spPr>
        </p:cxnSp>
      </p:grpSp>
      <p:pic>
        <p:nvPicPr>
          <p:cNvPr id="3" name="Picture 2">
            <a:extLst>
              <a:ext uri="{FF2B5EF4-FFF2-40B4-BE49-F238E27FC236}">
                <a16:creationId xmlns:a16="http://schemas.microsoft.com/office/drawing/2014/main" id="{19114B24-93C7-BD1A-6DC3-393E91D8A098}"/>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17" name="Picture 16">
            <a:extLst>
              <a:ext uri="{FF2B5EF4-FFF2-40B4-BE49-F238E27FC236}">
                <a16:creationId xmlns:a16="http://schemas.microsoft.com/office/drawing/2014/main" id="{4C57CEBA-7896-E6B3-87A3-69F51D05C45B}"/>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8" name="TextBox 17">
            <a:extLst>
              <a:ext uri="{FF2B5EF4-FFF2-40B4-BE49-F238E27FC236}">
                <a16:creationId xmlns:a16="http://schemas.microsoft.com/office/drawing/2014/main" id="{DCA9E288-7AC0-AA1A-3961-6C04DFF5DA2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19" name="Footer Placeholder 2">
            <a:extLst>
              <a:ext uri="{FF2B5EF4-FFF2-40B4-BE49-F238E27FC236}">
                <a16:creationId xmlns:a16="http://schemas.microsoft.com/office/drawing/2014/main" id="{92D78870-A054-412F-949D-EDB64B038E62}"/>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69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1214" y="447188"/>
            <a:ext cx="9570783" cy="970450"/>
          </a:xfrm>
        </p:spPr>
        <p:txBody>
          <a:bodyPr/>
          <a:lstStyle/>
          <a:p>
            <a:r>
              <a:rPr lang="en-US" dirty="0"/>
              <a:t>Supply </a:t>
            </a:r>
            <a:endParaRPr lang="en-GB" dirty="0"/>
          </a:p>
        </p:txBody>
      </p:sp>
      <p:sp>
        <p:nvSpPr>
          <p:cNvPr id="3" name="Content Placeholder 2"/>
          <p:cNvSpPr>
            <a:spLocks noGrp="1"/>
          </p:cNvSpPr>
          <p:nvPr>
            <p:ph idx="1"/>
          </p:nvPr>
        </p:nvSpPr>
        <p:spPr>
          <a:xfrm>
            <a:off x="1811214" y="1888180"/>
            <a:ext cx="9562072" cy="3636511"/>
          </a:xfrm>
        </p:spPr>
        <p:txBody>
          <a:bodyPr/>
          <a:lstStyle/>
          <a:p>
            <a:r>
              <a:rPr lang="en-US" dirty="0"/>
              <a:t>Supply is defined as the quantity of a good or service that producers are willing and able to supply at a given price in each time period.</a:t>
            </a:r>
          </a:p>
          <a:p>
            <a:endParaRPr lang="en-US" dirty="0"/>
          </a:p>
          <a:p>
            <a:r>
              <a:rPr lang="en-US" dirty="0"/>
              <a:t>The law of supply is that as the price of a product rises, so businesses expand supply. Higher prices provide a profit incentive for firms to expand production</a:t>
            </a:r>
            <a:endParaRPr lang="en-GB" dirty="0"/>
          </a:p>
        </p:txBody>
      </p:sp>
      <p:pic>
        <p:nvPicPr>
          <p:cNvPr id="4" name="Picture 3">
            <a:extLst>
              <a:ext uri="{FF2B5EF4-FFF2-40B4-BE49-F238E27FC236}">
                <a16:creationId xmlns:a16="http://schemas.microsoft.com/office/drawing/2014/main" id="{45D26ED6-C945-34F2-557F-7BF804787BE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85219B7D-5095-F2E5-2DCA-9DF0285CAC8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F0AE210D-AA2E-2D4F-A6F4-2E243A49484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0955D73F-759A-5CD6-FCCA-04216B0A622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45317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Producer objectives and decisions</a:t>
            </a:r>
          </a:p>
        </p:txBody>
      </p:sp>
      <p:sp>
        <p:nvSpPr>
          <p:cNvPr id="4" name="Rectangle 3"/>
          <p:cNvSpPr/>
          <p:nvPr/>
        </p:nvSpPr>
        <p:spPr>
          <a:xfrm>
            <a:off x="2590799" y="2153182"/>
            <a:ext cx="8068491" cy="3662541"/>
          </a:xfrm>
          <a:prstGeom prst="rect">
            <a:avLst/>
          </a:prstGeom>
        </p:spPr>
        <p:txBody>
          <a:bodyPr wrap="square">
            <a:spAutoFit/>
          </a:bodyPr>
          <a:lstStyle/>
          <a:p>
            <a:r>
              <a:rPr lang="en-GB" sz="3200" dirty="0"/>
              <a:t>Profit maximisation</a:t>
            </a:r>
          </a:p>
          <a:p>
            <a:pPr lvl="1"/>
            <a:r>
              <a:rPr lang="en-GB" sz="2800" dirty="0"/>
              <a:t>Firms will seek to attain the highest level of profit  available in their production of goods and services</a:t>
            </a:r>
          </a:p>
          <a:p>
            <a:r>
              <a:rPr lang="en-GB" sz="3200" dirty="0"/>
              <a:t>Profit satisficing</a:t>
            </a:r>
          </a:p>
          <a:p>
            <a:pPr lvl="1"/>
            <a:r>
              <a:rPr lang="en-GB" sz="2800" dirty="0"/>
              <a:t>A level of profit below profit maximisation that satisfies the needs of the owners or managers of an organisation e.g. working less hours to enjoy more leisure time or behaving ethically</a:t>
            </a:r>
          </a:p>
        </p:txBody>
      </p:sp>
      <p:pic>
        <p:nvPicPr>
          <p:cNvPr id="3" name="Picture 2">
            <a:extLst>
              <a:ext uri="{FF2B5EF4-FFF2-40B4-BE49-F238E27FC236}">
                <a16:creationId xmlns:a16="http://schemas.microsoft.com/office/drawing/2014/main" id="{BF09379C-4E1B-18DC-3DB9-C431D8A9BC2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C6496023-0E37-2227-4C33-A02CA7938F5C}"/>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498C0BE4-D7AF-13A6-78F3-23C03DC8EC0A}"/>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D7A2D247-C3A5-8866-59AB-90A27CC8989E}"/>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226761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Producer objectives and decisions</a:t>
            </a:r>
          </a:p>
        </p:txBody>
      </p:sp>
      <p:sp>
        <p:nvSpPr>
          <p:cNvPr id="4" name="Rectangle 3"/>
          <p:cNvSpPr/>
          <p:nvPr/>
        </p:nvSpPr>
        <p:spPr>
          <a:xfrm>
            <a:off x="2590799" y="2153182"/>
            <a:ext cx="8068491" cy="2800767"/>
          </a:xfrm>
          <a:prstGeom prst="rect">
            <a:avLst/>
          </a:prstGeom>
        </p:spPr>
        <p:txBody>
          <a:bodyPr wrap="square">
            <a:spAutoFit/>
          </a:bodyPr>
          <a:lstStyle/>
          <a:p>
            <a:r>
              <a:rPr lang="en-GB" sz="3200" dirty="0"/>
              <a:t>Sales maximisation</a:t>
            </a:r>
          </a:p>
          <a:p>
            <a:pPr lvl="1"/>
            <a:r>
              <a:rPr lang="en-GB" sz="2800" dirty="0"/>
              <a:t>Some firms will seek to maximise sales, possibly to gain market share</a:t>
            </a:r>
          </a:p>
          <a:p>
            <a:r>
              <a:rPr lang="en-GB" sz="3200" dirty="0"/>
              <a:t>Growth</a:t>
            </a:r>
          </a:p>
          <a:p>
            <a:pPr lvl="1"/>
            <a:r>
              <a:rPr lang="en-GB" sz="2800" dirty="0"/>
              <a:t>Some firms seek to maximise their growth potential e.g. through the takeover of other firms</a:t>
            </a:r>
          </a:p>
        </p:txBody>
      </p:sp>
      <p:pic>
        <p:nvPicPr>
          <p:cNvPr id="3" name="Picture 2">
            <a:extLst>
              <a:ext uri="{FF2B5EF4-FFF2-40B4-BE49-F238E27FC236}">
                <a16:creationId xmlns:a16="http://schemas.microsoft.com/office/drawing/2014/main" id="{5957C62A-3052-FA66-B331-A1839A9EC5D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26DED5A4-C1BE-C41F-F987-B74BDD35FBE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99405A79-9EFB-D256-812B-7A1C199D617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94FE8D2A-D82B-E269-43C4-2E6C9B8BD4C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601042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Producer objectives and decisions</a:t>
            </a:r>
          </a:p>
        </p:txBody>
      </p:sp>
      <p:sp>
        <p:nvSpPr>
          <p:cNvPr id="4" name="Rectangle 3"/>
          <p:cNvSpPr/>
          <p:nvPr/>
        </p:nvSpPr>
        <p:spPr>
          <a:xfrm>
            <a:off x="2246811" y="1690690"/>
            <a:ext cx="8961120" cy="5016758"/>
          </a:xfrm>
          <a:prstGeom prst="rect">
            <a:avLst/>
          </a:prstGeom>
        </p:spPr>
        <p:txBody>
          <a:bodyPr wrap="square">
            <a:spAutoFit/>
          </a:bodyPr>
          <a:lstStyle/>
          <a:p>
            <a:r>
              <a:rPr lang="en-GB" sz="3200" dirty="0"/>
              <a:t>Producers are expected to make rational decisions based on the information available regarding the profitability of a project. However, many firms take into account </a:t>
            </a:r>
            <a:r>
              <a:rPr lang="en-GB" sz="3200" b="1" dirty="0">
                <a:solidFill>
                  <a:srgbClr val="7030A0"/>
                </a:solidFill>
              </a:rPr>
              <a:t>sunk costs</a:t>
            </a:r>
            <a:r>
              <a:rPr lang="en-GB" sz="3200" dirty="0"/>
              <a:t>. </a:t>
            </a:r>
          </a:p>
          <a:p>
            <a:endParaRPr lang="en-GB" sz="3200" dirty="0"/>
          </a:p>
          <a:p>
            <a:r>
              <a:rPr lang="en-GB" sz="3200" dirty="0"/>
              <a:t>These are costs that the firm has already paid and are not recoverable if the firm wishes to leave the industry. They are unavoidable. When making decisions firms should ignore sunk costs and base the decision on merit.</a:t>
            </a:r>
          </a:p>
        </p:txBody>
      </p:sp>
      <p:pic>
        <p:nvPicPr>
          <p:cNvPr id="3" name="Picture 2">
            <a:extLst>
              <a:ext uri="{FF2B5EF4-FFF2-40B4-BE49-F238E27FC236}">
                <a16:creationId xmlns:a16="http://schemas.microsoft.com/office/drawing/2014/main" id="{7B6DDA53-5A5A-A3AF-F8A6-AD5720B1CF1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3025483A-A5DF-BA16-EFBA-07F7E7681A4D}"/>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06EF08D3-DA3A-BE9C-6035-25D108379AF2}"/>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61308082-D478-1B52-60C2-FE37AB51317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89037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Producer objectives and decisions</a:t>
            </a:r>
          </a:p>
        </p:txBody>
      </p:sp>
      <p:sp>
        <p:nvSpPr>
          <p:cNvPr id="4" name="Rectangle 3"/>
          <p:cNvSpPr/>
          <p:nvPr/>
        </p:nvSpPr>
        <p:spPr>
          <a:xfrm>
            <a:off x="2246811" y="1690690"/>
            <a:ext cx="8961120" cy="4585871"/>
          </a:xfrm>
          <a:prstGeom prst="rect">
            <a:avLst/>
          </a:prstGeom>
        </p:spPr>
        <p:txBody>
          <a:bodyPr wrap="square">
            <a:spAutoFit/>
          </a:bodyPr>
          <a:lstStyle/>
          <a:p>
            <a:pPr marL="342900" indent="-342900">
              <a:buFont typeface="Arial" panose="020B0604020202020204" pitchFamily="34" charset="0"/>
              <a:buChar char="•"/>
            </a:pPr>
            <a:r>
              <a:rPr lang="en-GB" sz="2800" dirty="0"/>
              <a:t>The relationship between price and quantity supplied can be shown using a supply curve</a:t>
            </a:r>
          </a:p>
          <a:p>
            <a:pPr marL="342900" indent="-342900">
              <a:buFont typeface="Arial" panose="020B0604020202020204" pitchFamily="34" charset="0"/>
              <a:buChar char="•"/>
            </a:pPr>
            <a:r>
              <a:rPr lang="en-GB" sz="2800" dirty="0"/>
              <a:t>The supply curve shows the quantity supplied for a good or service, at any given price, over a period of time:</a:t>
            </a:r>
          </a:p>
          <a:p>
            <a:pPr marL="800100" lvl="1" indent="-342900">
              <a:buFont typeface="Arial" panose="020B0604020202020204" pitchFamily="34" charset="0"/>
              <a:buChar char="•"/>
            </a:pPr>
            <a:r>
              <a:rPr lang="en-GB" sz="2400" dirty="0"/>
              <a:t>As price falls quantity supplied decreases</a:t>
            </a:r>
          </a:p>
          <a:p>
            <a:pPr marL="800100" lvl="1" indent="-342900">
              <a:buFont typeface="Arial" panose="020B0604020202020204" pitchFamily="34" charset="0"/>
              <a:buChar char="•"/>
            </a:pPr>
            <a:r>
              <a:rPr lang="en-GB" sz="2400" dirty="0"/>
              <a:t>As price rises quantity supplied increases</a:t>
            </a:r>
          </a:p>
          <a:p>
            <a:pPr marL="342900" indent="-342900">
              <a:buFont typeface="Arial" panose="020B0604020202020204" pitchFamily="34" charset="0"/>
              <a:buChar char="•"/>
            </a:pPr>
            <a:r>
              <a:rPr lang="en-GB" sz="2800" dirty="0"/>
              <a:t>We plot:</a:t>
            </a:r>
          </a:p>
          <a:p>
            <a:pPr marL="800100" lvl="1" indent="-342900">
              <a:buFont typeface="Arial" panose="020B0604020202020204" pitchFamily="34" charset="0"/>
              <a:buChar char="•"/>
            </a:pPr>
            <a:r>
              <a:rPr lang="en-GB" sz="2400" dirty="0"/>
              <a:t>price on the y (vertical) axis </a:t>
            </a:r>
          </a:p>
          <a:p>
            <a:pPr marL="800100" lvl="1" indent="-342900">
              <a:buFont typeface="Arial" panose="020B0604020202020204" pitchFamily="34" charset="0"/>
              <a:buChar char="•"/>
            </a:pPr>
            <a:r>
              <a:rPr lang="en-GB" sz="2400" dirty="0"/>
              <a:t>quantity on the x (horizontal) axis</a:t>
            </a:r>
          </a:p>
          <a:p>
            <a:pPr marL="342900" indent="-342900">
              <a:buFont typeface="Arial" panose="020B0604020202020204" pitchFamily="34" charset="0"/>
              <a:buChar char="•"/>
            </a:pPr>
            <a:r>
              <a:rPr lang="en-GB" sz="2800" dirty="0"/>
              <a:t>A change in price is always shown by a movement along the supply curve</a:t>
            </a:r>
          </a:p>
        </p:txBody>
      </p:sp>
      <p:pic>
        <p:nvPicPr>
          <p:cNvPr id="3" name="Picture 2">
            <a:extLst>
              <a:ext uri="{FF2B5EF4-FFF2-40B4-BE49-F238E27FC236}">
                <a16:creationId xmlns:a16="http://schemas.microsoft.com/office/drawing/2014/main" id="{6C7D1179-2FC4-FD22-2BC0-50CD6CB36B5B}"/>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29699854-C534-B285-C7F0-69C90D1A617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TextBox 5">
            <a:extLst>
              <a:ext uri="{FF2B5EF4-FFF2-40B4-BE49-F238E27FC236}">
                <a16:creationId xmlns:a16="http://schemas.microsoft.com/office/drawing/2014/main" id="{346B165E-9778-D04C-DA23-C67CF5B7A8F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7" name="Footer Placeholder 2">
            <a:extLst>
              <a:ext uri="{FF2B5EF4-FFF2-40B4-BE49-F238E27FC236}">
                <a16:creationId xmlns:a16="http://schemas.microsoft.com/office/drawing/2014/main" id="{58A4FFDF-43E8-8BC8-76FF-31904CF1A2CE}"/>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144295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Producer objectives and decisions</a:t>
            </a:r>
          </a:p>
        </p:txBody>
      </p:sp>
      <p:sp>
        <p:nvSpPr>
          <p:cNvPr id="3" name="Rectangle 2"/>
          <p:cNvSpPr/>
          <p:nvPr/>
        </p:nvSpPr>
        <p:spPr>
          <a:xfrm>
            <a:off x="7601975" y="1690690"/>
            <a:ext cx="4415246" cy="4824398"/>
          </a:xfrm>
          <a:prstGeom prst="rect">
            <a:avLst/>
          </a:prstGeom>
        </p:spPr>
        <p:txBody>
          <a:bodyPr wrap="square">
            <a:spAutoFit/>
          </a:bodyPr>
          <a:lstStyle/>
          <a:p>
            <a:pPr defTabSz="914400"/>
            <a:r>
              <a:rPr lang="en-GB" sz="2050" dirty="0">
                <a:solidFill>
                  <a:srgbClr val="000000"/>
                </a:solidFill>
              </a:rPr>
              <a:t>Rules for drawing a supply curve: </a:t>
            </a:r>
          </a:p>
          <a:p>
            <a:pPr marL="514350" indent="-514350" defTabSz="914400">
              <a:buFont typeface="+mj-lt"/>
              <a:buAutoNum type="romanUcPeriod"/>
            </a:pPr>
            <a:r>
              <a:rPr lang="en-GB" sz="2050" dirty="0">
                <a:solidFill>
                  <a:srgbClr val="000000"/>
                </a:solidFill>
              </a:rPr>
              <a:t>label the y axis price and the x axis quantity</a:t>
            </a:r>
          </a:p>
          <a:p>
            <a:pPr marL="514350" indent="-514350" defTabSz="914400">
              <a:buFont typeface="+mj-lt"/>
              <a:buAutoNum type="romanUcPeriod"/>
            </a:pPr>
            <a:r>
              <a:rPr lang="en-GB" sz="2050" dirty="0">
                <a:solidFill>
                  <a:srgbClr val="000000"/>
                </a:solidFill>
              </a:rPr>
              <a:t>draw the supply curve upward sloping from left to right and label it supply (or S)</a:t>
            </a:r>
          </a:p>
          <a:p>
            <a:pPr marL="514350" indent="-514350" defTabSz="914400">
              <a:buFont typeface="+mj-lt"/>
              <a:buAutoNum type="romanUcPeriod"/>
            </a:pPr>
            <a:r>
              <a:rPr lang="en-GB" sz="2050" dirty="0">
                <a:solidFill>
                  <a:srgbClr val="000000"/>
                </a:solidFill>
              </a:rPr>
              <a:t>to find the quantity supplied at any given price</a:t>
            </a:r>
          </a:p>
          <a:p>
            <a:pPr marL="914400" lvl="1" indent="-457200" defTabSz="914400">
              <a:buFont typeface="+mj-lt"/>
              <a:buAutoNum type="alphaUcPeriod"/>
            </a:pPr>
            <a:r>
              <a:rPr lang="en-GB" sz="2050" dirty="0">
                <a:solidFill>
                  <a:srgbClr val="000000"/>
                </a:solidFill>
              </a:rPr>
              <a:t>select a price (P), shown on the y axis</a:t>
            </a:r>
          </a:p>
          <a:p>
            <a:pPr marL="914400" lvl="1" indent="-457200" defTabSz="914400">
              <a:buFont typeface="+mj-lt"/>
              <a:buAutoNum type="alphaUcPeriod"/>
            </a:pPr>
            <a:r>
              <a:rPr lang="en-GB" sz="2050" dirty="0">
                <a:solidFill>
                  <a:srgbClr val="000000"/>
                </a:solidFill>
              </a:rPr>
              <a:t>draw a dotted line towards the supply curve</a:t>
            </a:r>
          </a:p>
          <a:p>
            <a:pPr marL="914400" lvl="1" indent="-457200" defTabSz="914400">
              <a:buFont typeface="+mj-lt"/>
              <a:buAutoNum type="alphaUcPeriod"/>
            </a:pPr>
            <a:r>
              <a:rPr lang="en-GB" sz="2050" dirty="0">
                <a:solidFill>
                  <a:srgbClr val="000000"/>
                </a:solidFill>
              </a:rPr>
              <a:t>draw a dotted line down towards the x axis to show quantity (Q)</a:t>
            </a:r>
          </a:p>
        </p:txBody>
      </p:sp>
      <p:sp>
        <p:nvSpPr>
          <p:cNvPr id="5" name="Rectangle 4"/>
          <p:cNvSpPr/>
          <p:nvPr/>
        </p:nvSpPr>
        <p:spPr>
          <a:xfrm>
            <a:off x="1718346" y="1920240"/>
            <a:ext cx="5714420" cy="459484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p:cNvGrpSpPr/>
          <p:nvPr/>
        </p:nvGrpSpPr>
        <p:grpSpPr>
          <a:xfrm>
            <a:off x="1892027" y="2021657"/>
            <a:ext cx="5367057" cy="4392014"/>
            <a:chOff x="1186143" y="1835706"/>
            <a:chExt cx="5367057" cy="4392014"/>
          </a:xfrm>
        </p:grpSpPr>
        <p:cxnSp>
          <p:nvCxnSpPr>
            <p:cNvPr id="7" name="Straight Connector 6"/>
            <p:cNvCxnSpPr/>
            <p:nvPr/>
          </p:nvCxnSpPr>
          <p:spPr>
            <a:xfrm>
              <a:off x="1692275" y="2205038"/>
              <a:ext cx="0" cy="3527425"/>
            </a:xfrm>
            <a:prstGeom prst="line">
              <a:avLst/>
            </a:prstGeom>
            <a:noFill/>
            <a:ln w="28575" cap="flat" cmpd="sng" algn="ctr">
              <a:solidFill>
                <a:srgbClr val="D1282E"/>
              </a:solidFill>
              <a:prstDash val="solid"/>
            </a:ln>
            <a:effectLst/>
          </p:spPr>
        </p:cxnSp>
        <p:cxnSp>
          <p:nvCxnSpPr>
            <p:cNvPr id="8" name="Straight Connector 7"/>
            <p:cNvCxnSpPr/>
            <p:nvPr/>
          </p:nvCxnSpPr>
          <p:spPr>
            <a:xfrm>
              <a:off x="1692275" y="5732463"/>
              <a:ext cx="4679950" cy="0"/>
            </a:xfrm>
            <a:prstGeom prst="line">
              <a:avLst/>
            </a:prstGeom>
            <a:noFill/>
            <a:ln w="28575" cap="flat" cmpd="sng" algn="ctr">
              <a:solidFill>
                <a:srgbClr val="D1282E"/>
              </a:solidFill>
              <a:prstDash val="solid"/>
            </a:ln>
            <a:effectLst/>
          </p:spPr>
        </p:cxnSp>
        <p:sp>
          <p:nvSpPr>
            <p:cNvPr id="9" name="TextBox 8"/>
            <p:cNvSpPr txBox="1">
              <a:spLocks noChangeArrowheads="1"/>
            </p:cNvSpPr>
            <p:nvPr/>
          </p:nvSpPr>
          <p:spPr bwMode="auto">
            <a:xfrm>
              <a:off x="1186143" y="1835706"/>
              <a:ext cx="863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Price</a:t>
              </a:r>
              <a:endParaRPr kumimoji="0" lang="en-US" sz="1800" b="0" i="0" u="none" strike="noStrike" kern="0" cap="none" spc="0" normalizeH="0" baseline="0" noProof="0" dirty="0">
                <a:ln>
                  <a:noFill/>
                </a:ln>
                <a:solidFill>
                  <a:srgbClr val="000000"/>
                </a:solidFill>
                <a:effectLst/>
                <a:uLnTx/>
                <a:uFillTx/>
                <a:latin typeface="Arial" charset="0"/>
              </a:endParaRPr>
            </a:p>
          </p:txBody>
        </p:sp>
        <p:sp>
          <p:nvSpPr>
            <p:cNvPr id="10" name="TextBox 9"/>
            <p:cNvSpPr txBox="1">
              <a:spLocks noChangeArrowheads="1"/>
            </p:cNvSpPr>
            <p:nvPr/>
          </p:nvSpPr>
          <p:spPr bwMode="auto">
            <a:xfrm>
              <a:off x="4032250" y="5857832"/>
              <a:ext cx="2520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Quantity</a:t>
              </a:r>
              <a:endParaRPr kumimoji="0" lang="en-US" sz="1800" b="0" i="0" u="none" strike="noStrike" kern="0" cap="none" spc="0" normalizeH="0" baseline="0" noProof="0" dirty="0">
                <a:ln>
                  <a:noFill/>
                </a:ln>
                <a:solidFill>
                  <a:srgbClr val="000000"/>
                </a:solidFill>
                <a:effectLst/>
                <a:uLnTx/>
                <a:uFillTx/>
                <a:latin typeface="Arial" charset="0"/>
              </a:endParaRPr>
            </a:p>
          </p:txBody>
        </p:sp>
        <p:sp>
          <p:nvSpPr>
            <p:cNvPr id="11" name="TextBox 10"/>
            <p:cNvSpPr txBox="1">
              <a:spLocks noChangeArrowheads="1"/>
            </p:cNvSpPr>
            <p:nvPr/>
          </p:nvSpPr>
          <p:spPr bwMode="auto">
            <a:xfrm>
              <a:off x="5508625" y="2316163"/>
              <a:ext cx="467519"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charset="0"/>
                </a:rPr>
                <a:t>S</a:t>
              </a:r>
              <a:endParaRPr kumimoji="0" lang="en-US" sz="1800" b="0" i="0" u="none" strike="noStrike" kern="0" cap="none" spc="0" normalizeH="0" baseline="0" noProof="0" dirty="0">
                <a:ln>
                  <a:noFill/>
                </a:ln>
                <a:solidFill>
                  <a:srgbClr val="000000"/>
                </a:solidFill>
                <a:effectLst/>
                <a:uLnTx/>
                <a:uFillTx/>
                <a:latin typeface="Arial" charset="0"/>
              </a:endParaRPr>
            </a:p>
          </p:txBody>
        </p:sp>
        <p:cxnSp>
          <p:nvCxnSpPr>
            <p:cNvPr id="12" name="Straight Connector 11"/>
            <p:cNvCxnSpPr/>
            <p:nvPr/>
          </p:nvCxnSpPr>
          <p:spPr>
            <a:xfrm flipV="1">
              <a:off x="2484438" y="2501900"/>
              <a:ext cx="3024187" cy="2366963"/>
            </a:xfrm>
            <a:prstGeom prst="line">
              <a:avLst/>
            </a:prstGeom>
            <a:noFill/>
            <a:ln w="28575" cap="flat" cmpd="sng" algn="ctr">
              <a:solidFill>
                <a:srgbClr val="FF0000"/>
              </a:solidFill>
              <a:prstDash val="solid"/>
            </a:ln>
            <a:effectLst/>
          </p:spPr>
        </p:cxnSp>
        <p:cxnSp>
          <p:nvCxnSpPr>
            <p:cNvPr id="13" name="Straight Connector 12"/>
            <p:cNvCxnSpPr/>
            <p:nvPr/>
          </p:nvCxnSpPr>
          <p:spPr>
            <a:xfrm>
              <a:off x="1692275" y="3649663"/>
              <a:ext cx="2374900" cy="0"/>
            </a:xfrm>
            <a:prstGeom prst="line">
              <a:avLst/>
            </a:prstGeom>
            <a:noFill/>
            <a:ln w="9525" cap="flat" cmpd="sng" algn="ctr">
              <a:solidFill>
                <a:srgbClr val="D1282E"/>
              </a:solidFill>
              <a:prstDash val="dash"/>
            </a:ln>
            <a:effectLst/>
          </p:spPr>
        </p:cxnSp>
        <p:cxnSp>
          <p:nvCxnSpPr>
            <p:cNvPr id="14" name="Straight Connector 13"/>
            <p:cNvCxnSpPr/>
            <p:nvPr/>
          </p:nvCxnSpPr>
          <p:spPr>
            <a:xfrm>
              <a:off x="4067175" y="3649663"/>
              <a:ext cx="0" cy="2082800"/>
            </a:xfrm>
            <a:prstGeom prst="line">
              <a:avLst/>
            </a:prstGeom>
            <a:noFill/>
            <a:ln w="9525" cap="flat" cmpd="sng" algn="ctr">
              <a:solidFill>
                <a:srgbClr val="D1282E"/>
              </a:solidFill>
              <a:prstDash val="dash"/>
            </a:ln>
            <a:effectLst/>
          </p:spPr>
        </p:cxnSp>
        <p:sp>
          <p:nvSpPr>
            <p:cNvPr id="15" name="TextBox 14"/>
            <p:cNvSpPr txBox="1">
              <a:spLocks noChangeArrowheads="1"/>
            </p:cNvSpPr>
            <p:nvPr/>
          </p:nvSpPr>
          <p:spPr bwMode="auto">
            <a:xfrm>
              <a:off x="1187450" y="3511550"/>
              <a:ext cx="431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F5C201"/>
                  </a:solidFill>
                  <a:effectLst/>
                  <a:uLnTx/>
                  <a:uFillTx/>
                  <a:latin typeface="Arial" charset="0"/>
                </a:rPr>
                <a:t>P</a:t>
              </a:r>
              <a:endParaRPr kumimoji="0" lang="en-US" sz="1800" b="1" i="0" u="none" strike="noStrike" kern="0" cap="none" spc="0" normalizeH="0" baseline="0" noProof="0" dirty="0">
                <a:ln>
                  <a:noFill/>
                </a:ln>
                <a:solidFill>
                  <a:srgbClr val="F5C201"/>
                </a:solidFill>
                <a:effectLst/>
                <a:uLnTx/>
                <a:uFillTx/>
                <a:latin typeface="Arial" charset="0"/>
              </a:endParaRPr>
            </a:p>
          </p:txBody>
        </p:sp>
        <p:sp>
          <p:nvSpPr>
            <p:cNvPr id="16" name="TextBox 15"/>
            <p:cNvSpPr txBox="1">
              <a:spLocks noChangeArrowheads="1"/>
            </p:cNvSpPr>
            <p:nvPr/>
          </p:nvSpPr>
          <p:spPr bwMode="auto">
            <a:xfrm>
              <a:off x="3635375" y="5740400"/>
              <a:ext cx="865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0070C0"/>
                  </a:solidFill>
                  <a:effectLst/>
                  <a:uLnTx/>
                  <a:uFillTx/>
                  <a:latin typeface="Arial" charset="0"/>
                </a:rPr>
                <a:t>Q</a:t>
              </a:r>
              <a:endParaRPr kumimoji="0" lang="en-US" sz="1800" b="1" i="0" u="none" strike="noStrike" kern="0" cap="none" spc="0" normalizeH="0" baseline="0" noProof="0" dirty="0">
                <a:ln>
                  <a:noFill/>
                </a:ln>
                <a:solidFill>
                  <a:srgbClr val="0070C0"/>
                </a:solidFill>
                <a:effectLst/>
                <a:uLnTx/>
                <a:uFillTx/>
                <a:latin typeface="Arial" charset="0"/>
              </a:endParaRPr>
            </a:p>
          </p:txBody>
        </p:sp>
      </p:grpSp>
      <p:pic>
        <p:nvPicPr>
          <p:cNvPr id="4" name="Picture 3">
            <a:extLst>
              <a:ext uri="{FF2B5EF4-FFF2-40B4-BE49-F238E27FC236}">
                <a16:creationId xmlns:a16="http://schemas.microsoft.com/office/drawing/2014/main" id="{DB84F7AB-17AE-83EC-FF53-586863B5E1FA}"/>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17" name="Picture 16">
            <a:extLst>
              <a:ext uri="{FF2B5EF4-FFF2-40B4-BE49-F238E27FC236}">
                <a16:creationId xmlns:a16="http://schemas.microsoft.com/office/drawing/2014/main" id="{58CF6A2C-6A45-09E7-EFCE-A6F910BE12B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18" name="TextBox 17">
            <a:extLst>
              <a:ext uri="{FF2B5EF4-FFF2-40B4-BE49-F238E27FC236}">
                <a16:creationId xmlns:a16="http://schemas.microsoft.com/office/drawing/2014/main" id="{8E7F63EC-985B-3D21-1159-00E20697E9CE}"/>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effectLst/>
                <a:latin typeface="gg sans"/>
              </a:rPr>
              <a:t>© 2025 Exams Papers Practice. All Rights Reserved</a:t>
            </a:r>
            <a:endParaRPr lang="en-PH" sz="900" dirty="0"/>
          </a:p>
        </p:txBody>
      </p:sp>
      <p:sp>
        <p:nvSpPr>
          <p:cNvPr id="19" name="Footer Placeholder 2">
            <a:extLst>
              <a:ext uri="{FF2B5EF4-FFF2-40B4-BE49-F238E27FC236}">
                <a16:creationId xmlns:a16="http://schemas.microsoft.com/office/drawing/2014/main" id="{B6DDAD5A-2A16-6499-9EF0-8BDFD63A9EA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6394573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ccb2ff8-a74f-4a49-8bef-71a2916a4a90">
      <Terms xmlns="http://schemas.microsoft.com/office/infopath/2007/PartnerControls"/>
    </lcf76f155ced4ddcb4097134ff3c332f>
    <TaxCatchAll xmlns="45eb72ab-293d-4eb1-b1d6-6aa27e13ee5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BB563672E84A4AA4245A8306449AF3" ma:contentTypeVersion="11" ma:contentTypeDescription="Create a new document." ma:contentTypeScope="" ma:versionID="86afc0c9ebd21ceb7cef3015db6e98f1">
  <xsd:schema xmlns:xsd="http://www.w3.org/2001/XMLSchema" xmlns:xs="http://www.w3.org/2001/XMLSchema" xmlns:p="http://schemas.microsoft.com/office/2006/metadata/properties" xmlns:ns2="bccb2ff8-a74f-4a49-8bef-71a2916a4a90" xmlns:ns3="45eb72ab-293d-4eb1-b1d6-6aa27e13ee50" targetNamespace="http://schemas.microsoft.com/office/2006/metadata/properties" ma:root="true" ma:fieldsID="1e1ab0ff353bb9e35f96417d084413c8" ns2:_="" ns3:_="">
    <xsd:import namespace="bccb2ff8-a74f-4a49-8bef-71a2916a4a90"/>
    <xsd:import namespace="45eb72ab-293d-4eb1-b1d6-6aa27e13ee5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b2ff8-a74f-4a49-8bef-71a2916a4a90"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3e248ee6-8ff0-47ff-a448-2af7925d5a01"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eb72ab-293d-4eb1-b1d6-6aa27e13ee5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facc53f-04ec-4561-a02b-47c52c97faa8}" ma:internalName="TaxCatchAll" ma:showField="CatchAllData" ma:web="45eb72ab-293d-4eb1-b1d6-6aa27e13e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92691C-8FBC-4E13-B80D-00959209670E}">
  <ds:schemaRefs>
    <ds:schemaRef ds:uri="http://schemas.microsoft.com/sharepoint/v3/contenttype/forms"/>
  </ds:schemaRefs>
</ds:datastoreItem>
</file>

<file path=customXml/itemProps2.xml><?xml version="1.0" encoding="utf-8"?>
<ds:datastoreItem xmlns:ds="http://schemas.openxmlformats.org/officeDocument/2006/customXml" ds:itemID="{A8B47312-639C-4780-B42E-CAD1FA3D50F0}">
  <ds:schemaRefs>
    <ds:schemaRef ds:uri="http://schemas.microsoft.com/office/2006/metadata/properties"/>
    <ds:schemaRef ds:uri="http://schemas.microsoft.com/office/infopath/2007/PartnerControls"/>
    <ds:schemaRef ds:uri="bccb2ff8-a74f-4a49-8bef-71a2916a4a90"/>
    <ds:schemaRef ds:uri="45eb72ab-293d-4eb1-b1d6-6aa27e13ee50"/>
  </ds:schemaRefs>
</ds:datastoreItem>
</file>

<file path=customXml/itemProps3.xml><?xml version="1.0" encoding="utf-8"?>
<ds:datastoreItem xmlns:ds="http://schemas.openxmlformats.org/officeDocument/2006/customXml" ds:itemID="{4FF04A43-811B-47E9-A9CC-088BF016C4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b2ff8-a74f-4a49-8bef-71a2916a4a90"/>
    <ds:schemaRef ds:uri="45eb72ab-293d-4eb1-b1d6-6aa27e13ee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3149</TotalTime>
  <Words>2535</Words>
  <Application>Microsoft Office PowerPoint</Application>
  <PresentationFormat>Widescreen</PresentationFormat>
  <Paragraphs>305</Paragraphs>
  <Slides>32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Calibri</vt:lpstr>
      <vt:lpstr>Calibri Light</vt:lpstr>
      <vt:lpstr>Century Gothic</vt:lpstr>
      <vt:lpstr>gg sans</vt:lpstr>
      <vt:lpstr>Times New Roman</vt:lpstr>
      <vt:lpstr>1_Office Theme</vt:lpstr>
      <vt:lpstr>Office Theme</vt:lpstr>
      <vt:lpstr>1.3.2 Supply</vt:lpstr>
      <vt:lpstr>Recall Activity</vt:lpstr>
      <vt:lpstr>PowerPoint Presentation</vt:lpstr>
      <vt:lpstr>Supply </vt:lpstr>
      <vt:lpstr>Producer objectives and decisions</vt:lpstr>
      <vt:lpstr>Producer objectives and decisions</vt:lpstr>
      <vt:lpstr>Producer objectives and decisions</vt:lpstr>
      <vt:lpstr>Producer objectives and decisions</vt:lpstr>
      <vt:lpstr>Producer objectives and decisions</vt:lpstr>
      <vt:lpstr>Producer objectives and decisions</vt:lpstr>
      <vt:lpstr>Activity 1</vt:lpstr>
      <vt:lpstr>Activity 2</vt:lpstr>
      <vt:lpstr>The determinants of supply in a market</vt:lpstr>
      <vt:lpstr>The determinants of supply in a market</vt:lpstr>
      <vt:lpstr>Factors that cause a shift in the supply curve</vt:lpstr>
      <vt:lpstr>Factors that cause a shift in the supply curve</vt:lpstr>
      <vt:lpstr>Factors that cause a shift in the supply curve</vt:lpstr>
      <vt:lpstr>Factors that cause a shift in the supply curve</vt:lpstr>
      <vt:lpstr>Factors that cause a shift in the supply curve</vt:lpstr>
      <vt:lpstr>External Shocks</vt:lpstr>
      <vt:lpstr>Activity 3 - Test yourself</vt:lpstr>
      <vt:lpstr>The relationship between price and quantity supplied</vt:lpstr>
      <vt:lpstr>Shifts in the supply curve</vt:lpstr>
      <vt:lpstr>Shifts in the supply curve</vt:lpstr>
      <vt:lpstr>Shifts in the supply curve</vt:lpstr>
      <vt:lpstr>Shifts in the supply curve - taxation</vt:lpstr>
      <vt:lpstr>Shifts in the supply curve - taxation</vt:lpstr>
      <vt:lpstr>Activity 4</vt:lpstr>
      <vt:lpstr>Activity 5 Test yourself</vt:lpstr>
      <vt:lpstr>Activity 6 Test yourself</vt:lpstr>
      <vt:lpstr>Activity 7 Test yourself</vt:lpstr>
      <vt:lpstr>Activity 8 Test yourself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 The economic problem</dc:title>
  <dc:creator>Mr B Pieters</dc:creator>
  <cp:lastModifiedBy>Chezka Mae Madrona</cp:lastModifiedBy>
  <cp:revision>55</cp:revision>
  <dcterms:created xsi:type="dcterms:W3CDTF">2019-07-31T17:05:48Z</dcterms:created>
  <dcterms:modified xsi:type="dcterms:W3CDTF">2025-03-17T11:03:40Z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0x01010054BB563672E84A4AA4245A8306449AF3</vt:lpwstr>
  </property>
</Properties>
</file>