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70" r:id="rId27"/>
    <p:sldId id="271" r:id="rId28"/>
    <p:sldId id="272" r:id="rId29"/>
    <p:sldId id="281" r:id="rId3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87ABBF59-2D04-4F84-8E42-5F2FC0E751BC}"/>
    <pc:docChg chg="undo custSel modSld">
      <pc:chgData name="Max Thrilling" userId="1a0901c82f0d6655" providerId="LiveId" clId="{87ABBF59-2D04-4F84-8E42-5F2FC0E751BC}" dt="2022-11-28T11:39:29.118" v="6" actId="1076"/>
      <pc:docMkLst>
        <pc:docMk/>
      </pc:docMkLst>
      <pc:sldChg chg="delSp modSp mod">
        <pc:chgData name="Max Thrilling" userId="1a0901c82f0d6655" providerId="LiveId" clId="{87ABBF59-2D04-4F84-8E42-5F2FC0E751BC}" dt="2022-11-28T11:39:29.118" v="6" actId="1076"/>
        <pc:sldMkLst>
          <pc:docMk/>
          <pc:sldMk cId="3633465678" sldId="261"/>
        </pc:sldMkLst>
        <pc:spChg chg="mod">
          <ac:chgData name="Max Thrilling" userId="1a0901c82f0d6655" providerId="LiveId" clId="{87ABBF59-2D04-4F84-8E42-5F2FC0E751BC}" dt="2022-11-28T11:39:23.509" v="5" actId="1076"/>
          <ac:spMkLst>
            <pc:docMk/>
            <pc:sldMk cId="3633465678" sldId="261"/>
            <ac:spMk id="4" creationId="{00000000-0000-0000-0000-000000000000}"/>
          </ac:spMkLst>
        </pc:spChg>
        <pc:spChg chg="mod">
          <ac:chgData name="Max Thrilling" userId="1a0901c82f0d6655" providerId="LiveId" clId="{87ABBF59-2D04-4F84-8E42-5F2FC0E751BC}" dt="2022-11-28T11:39:29.118" v="6" actId="1076"/>
          <ac:spMkLst>
            <pc:docMk/>
            <pc:sldMk cId="3633465678" sldId="261"/>
            <ac:spMk id="9" creationId="{00000000-0000-0000-0000-000000000000}"/>
          </ac:spMkLst>
        </pc:spChg>
        <pc:spChg chg="mod">
          <ac:chgData name="Max Thrilling" userId="1a0901c82f0d6655" providerId="LiveId" clId="{87ABBF59-2D04-4F84-8E42-5F2FC0E751BC}" dt="2022-11-28T11:39:29.118" v="6" actId="1076"/>
          <ac:spMkLst>
            <pc:docMk/>
            <pc:sldMk cId="3633465678" sldId="261"/>
            <ac:spMk id="10" creationId="{00000000-0000-0000-0000-000000000000}"/>
          </ac:spMkLst>
        </pc:spChg>
        <pc:spChg chg="mod">
          <ac:chgData name="Max Thrilling" userId="1a0901c82f0d6655" providerId="LiveId" clId="{87ABBF59-2D04-4F84-8E42-5F2FC0E751BC}" dt="2022-11-28T11:39:29.118" v="6" actId="1076"/>
          <ac:spMkLst>
            <pc:docMk/>
            <pc:sldMk cId="3633465678" sldId="261"/>
            <ac:spMk id="11" creationId="{00000000-0000-0000-0000-000000000000}"/>
          </ac:spMkLst>
        </pc:spChg>
        <pc:spChg chg="mod">
          <ac:chgData name="Max Thrilling" userId="1a0901c82f0d6655" providerId="LiveId" clId="{87ABBF59-2D04-4F84-8E42-5F2FC0E751BC}" dt="2022-11-28T11:39:29.118" v="6" actId="1076"/>
          <ac:spMkLst>
            <pc:docMk/>
            <pc:sldMk cId="3633465678" sldId="261"/>
            <ac:spMk id="12" creationId="{00000000-0000-0000-0000-000000000000}"/>
          </ac:spMkLst>
        </pc:spChg>
        <pc:spChg chg="mod">
          <ac:chgData name="Max Thrilling" userId="1a0901c82f0d6655" providerId="LiveId" clId="{87ABBF59-2D04-4F84-8E42-5F2FC0E751BC}" dt="2022-11-28T11:39:29.118" v="6" actId="1076"/>
          <ac:spMkLst>
            <pc:docMk/>
            <pc:sldMk cId="3633465678" sldId="261"/>
            <ac:spMk id="13" creationId="{00000000-0000-0000-0000-000000000000}"/>
          </ac:spMkLst>
        </pc:spChg>
        <pc:spChg chg="mod">
          <ac:chgData name="Max Thrilling" userId="1a0901c82f0d6655" providerId="LiveId" clId="{87ABBF59-2D04-4F84-8E42-5F2FC0E751BC}" dt="2022-11-28T11:39:29.118" v="6" actId="1076"/>
          <ac:spMkLst>
            <pc:docMk/>
            <pc:sldMk cId="3633465678" sldId="261"/>
            <ac:spMk id="14" creationId="{00000000-0000-0000-0000-000000000000}"/>
          </ac:spMkLst>
        </pc:spChg>
        <pc:spChg chg="mod">
          <ac:chgData name="Max Thrilling" userId="1a0901c82f0d6655" providerId="LiveId" clId="{87ABBF59-2D04-4F84-8E42-5F2FC0E751BC}" dt="2022-11-28T11:39:29.118" v="6" actId="1076"/>
          <ac:spMkLst>
            <pc:docMk/>
            <pc:sldMk cId="3633465678" sldId="261"/>
            <ac:spMk id="15" creationId="{00000000-0000-0000-0000-000000000000}"/>
          </ac:spMkLst>
        </pc:spChg>
        <pc:spChg chg="mod">
          <ac:chgData name="Max Thrilling" userId="1a0901c82f0d6655" providerId="LiveId" clId="{87ABBF59-2D04-4F84-8E42-5F2FC0E751BC}" dt="2022-11-28T11:39:29.118" v="6" actId="1076"/>
          <ac:spMkLst>
            <pc:docMk/>
            <pc:sldMk cId="3633465678" sldId="261"/>
            <ac:spMk id="16" creationId="{00000000-0000-0000-0000-000000000000}"/>
          </ac:spMkLst>
        </pc:spChg>
        <pc:spChg chg="mod">
          <ac:chgData name="Max Thrilling" userId="1a0901c82f0d6655" providerId="LiveId" clId="{87ABBF59-2D04-4F84-8E42-5F2FC0E751BC}" dt="2022-11-28T11:39:29.118" v="6" actId="1076"/>
          <ac:spMkLst>
            <pc:docMk/>
            <pc:sldMk cId="3633465678" sldId="261"/>
            <ac:spMk id="19" creationId="{00000000-0000-0000-0000-000000000000}"/>
          </ac:spMkLst>
        </pc:spChg>
        <pc:grpChg chg="mod">
          <ac:chgData name="Max Thrilling" userId="1a0901c82f0d6655" providerId="LiveId" clId="{87ABBF59-2D04-4F84-8E42-5F2FC0E751BC}" dt="2022-11-28T11:39:29.118" v="6" actId="1076"/>
          <ac:grpSpMkLst>
            <pc:docMk/>
            <pc:sldMk cId="3633465678" sldId="261"/>
            <ac:grpSpMk id="7" creationId="{00000000-0000-0000-0000-000000000000}"/>
          </ac:grpSpMkLst>
        </pc:grpChg>
        <pc:grpChg chg="mod">
          <ac:chgData name="Max Thrilling" userId="1a0901c82f0d6655" providerId="LiveId" clId="{87ABBF59-2D04-4F84-8E42-5F2FC0E751BC}" dt="2022-11-28T11:39:29.118" v="6" actId="1076"/>
          <ac:grpSpMkLst>
            <pc:docMk/>
            <pc:sldMk cId="3633465678" sldId="261"/>
            <ac:grpSpMk id="8" creationId="{00000000-0000-0000-0000-000000000000}"/>
          </ac:grpSpMkLst>
        </pc:grpChg>
        <pc:inkChg chg="del">
          <ac:chgData name="Max Thrilling" userId="1a0901c82f0d6655" providerId="LiveId" clId="{87ABBF59-2D04-4F84-8E42-5F2FC0E751BC}" dt="2022-11-28T11:39:10.382" v="1" actId="478"/>
          <ac:inkMkLst>
            <pc:docMk/>
            <pc:sldMk cId="3633465678" sldId="261"/>
            <ac:inkMk id="2" creationId="{00000000-0000-0000-0000-000000000000}"/>
          </ac:inkMkLst>
        </pc:inkChg>
        <pc:cxnChg chg="mod">
          <ac:chgData name="Max Thrilling" userId="1a0901c82f0d6655" providerId="LiveId" clId="{87ABBF59-2D04-4F84-8E42-5F2FC0E751BC}" dt="2022-11-28T11:39:29.118" v="6" actId="1076"/>
          <ac:cxnSpMkLst>
            <pc:docMk/>
            <pc:sldMk cId="3633465678" sldId="261"/>
            <ac:cxnSpMk id="17" creationId="{00000000-0000-0000-0000-000000000000}"/>
          </ac:cxnSpMkLst>
        </pc:cxnChg>
        <pc:cxnChg chg="mod">
          <ac:chgData name="Max Thrilling" userId="1a0901c82f0d6655" providerId="LiveId" clId="{87ABBF59-2D04-4F84-8E42-5F2FC0E751BC}" dt="2022-11-28T11:39:29.118" v="6" actId="1076"/>
          <ac:cxnSpMkLst>
            <pc:docMk/>
            <pc:sldMk cId="3633465678" sldId="261"/>
            <ac:cxnSpMk id="18" creationId="{00000000-0000-0000-0000-000000000000}"/>
          </ac:cxnSpMkLst>
        </pc:cxnChg>
        <pc:cxnChg chg="mod">
          <ac:chgData name="Max Thrilling" userId="1a0901c82f0d6655" providerId="LiveId" clId="{87ABBF59-2D04-4F84-8E42-5F2FC0E751BC}" dt="2022-11-28T11:39:29.118" v="6" actId="1076"/>
          <ac:cxnSpMkLst>
            <pc:docMk/>
            <pc:sldMk cId="3633465678" sldId="261"/>
            <ac:cxnSpMk id="20" creationId="{00000000-0000-0000-0000-000000000000}"/>
          </ac:cxnSpMkLst>
        </pc:cxnChg>
        <pc:cxnChg chg="mod">
          <ac:chgData name="Max Thrilling" userId="1a0901c82f0d6655" providerId="LiveId" clId="{87ABBF59-2D04-4F84-8E42-5F2FC0E751BC}" dt="2022-11-28T11:39:29.118" v="6" actId="1076"/>
          <ac:cxnSpMkLst>
            <pc:docMk/>
            <pc:sldMk cId="3633465678" sldId="261"/>
            <ac:cxnSpMk id="21" creationId="{00000000-0000-0000-0000-000000000000}"/>
          </ac:cxnSpMkLst>
        </pc:cxnChg>
      </pc:sldChg>
    </pc:docChg>
  </pc:docChgLst>
  <pc:docChgLst>
    <pc:chgData name="Max Thrilling" userId="1a0901c82f0d6655" providerId="LiveId" clId="{3B0EE009-EDC5-4F08-9B42-931D9401B22F}"/>
    <pc:docChg chg="custSel delSld modSld">
      <pc:chgData name="Max Thrilling" userId="1a0901c82f0d6655" providerId="LiveId" clId="{3B0EE009-EDC5-4F08-9B42-931D9401B22F}" dt="2024-04-16T14:36:42.374" v="6" actId="47"/>
      <pc:docMkLst>
        <pc:docMk/>
      </pc:docMkLst>
      <pc:sldChg chg="delSp modSp mod">
        <pc:chgData name="Max Thrilling" userId="1a0901c82f0d6655" providerId="LiveId" clId="{3B0EE009-EDC5-4F08-9B42-931D9401B22F}" dt="2024-04-16T14:36:22.277" v="1" actId="478"/>
        <pc:sldMkLst>
          <pc:docMk/>
          <pc:sldMk cId="1841487212" sldId="256"/>
        </pc:sldMkLst>
        <pc:spChg chg="del mod">
          <ac:chgData name="Max Thrilling" userId="1a0901c82f0d6655" providerId="LiveId" clId="{3B0EE009-EDC5-4F08-9B42-931D9401B22F}" dt="2024-04-16T14:36:22.277" v="1" actId="478"/>
          <ac:spMkLst>
            <pc:docMk/>
            <pc:sldMk cId="1841487212" sldId="256"/>
            <ac:spMk id="3" creationId="{00000000-0000-0000-0000-000000000000}"/>
          </ac:spMkLst>
        </pc:spChg>
      </pc:sldChg>
      <pc:sldChg chg="delSp mod">
        <pc:chgData name="Max Thrilling" userId="1a0901c82f0d6655" providerId="LiveId" clId="{3B0EE009-EDC5-4F08-9B42-931D9401B22F}" dt="2024-04-16T14:36:26.860" v="2" actId="478"/>
        <pc:sldMkLst>
          <pc:docMk/>
          <pc:sldMk cId="41114644" sldId="257"/>
        </pc:sldMkLst>
        <pc:inkChg chg="del">
          <ac:chgData name="Max Thrilling" userId="1a0901c82f0d6655" providerId="LiveId" clId="{3B0EE009-EDC5-4F08-9B42-931D9401B22F}" dt="2024-04-16T14:36:26.860" v="2" actId="478"/>
          <ac:inkMkLst>
            <pc:docMk/>
            <pc:sldMk cId="41114644" sldId="257"/>
            <ac:inkMk id="4" creationId="{00000000-0000-0000-0000-000000000000}"/>
          </ac:inkMkLst>
        </pc:inkChg>
      </pc:sldChg>
      <pc:sldChg chg="delSp mod">
        <pc:chgData name="Max Thrilling" userId="1a0901c82f0d6655" providerId="LiveId" clId="{3B0EE009-EDC5-4F08-9B42-931D9401B22F}" dt="2024-04-16T14:36:32.825" v="4" actId="478"/>
        <pc:sldMkLst>
          <pc:docMk/>
          <pc:sldMk cId="606665944" sldId="258"/>
        </pc:sldMkLst>
        <pc:inkChg chg="del">
          <ac:chgData name="Max Thrilling" userId="1a0901c82f0d6655" providerId="LiveId" clId="{3B0EE009-EDC5-4F08-9B42-931D9401B22F}" dt="2024-04-16T14:36:32.825" v="4" actId="478"/>
          <ac:inkMkLst>
            <pc:docMk/>
            <pc:sldMk cId="606665944" sldId="258"/>
            <ac:inkMk id="4" creationId="{00000000-0000-0000-0000-000000000000}"/>
          </ac:inkMkLst>
        </pc:inkChg>
      </pc:sldChg>
      <pc:sldChg chg="delSp mod">
        <pc:chgData name="Max Thrilling" userId="1a0901c82f0d6655" providerId="LiveId" clId="{3B0EE009-EDC5-4F08-9B42-931D9401B22F}" dt="2024-04-16T14:36:29.842" v="3" actId="478"/>
        <pc:sldMkLst>
          <pc:docMk/>
          <pc:sldMk cId="609720914" sldId="259"/>
        </pc:sldMkLst>
        <pc:inkChg chg="del">
          <ac:chgData name="Max Thrilling" userId="1a0901c82f0d6655" providerId="LiveId" clId="{3B0EE009-EDC5-4F08-9B42-931D9401B22F}" dt="2024-04-16T14:36:29.842" v="3" actId="478"/>
          <ac:inkMkLst>
            <pc:docMk/>
            <pc:sldMk cId="609720914" sldId="259"/>
            <ac:inkMk id="4" creationId="{00000000-0000-0000-0000-000000000000}"/>
          </ac:inkMkLst>
        </pc:inkChg>
      </pc:sldChg>
      <pc:sldChg chg="delSp mod">
        <pc:chgData name="Max Thrilling" userId="1a0901c82f0d6655" providerId="LiveId" clId="{3B0EE009-EDC5-4F08-9B42-931D9401B22F}" dt="2024-04-16T14:36:37.147" v="5" actId="478"/>
        <pc:sldMkLst>
          <pc:docMk/>
          <pc:sldMk cId="1960183942" sldId="260"/>
        </pc:sldMkLst>
        <pc:inkChg chg="del">
          <ac:chgData name="Max Thrilling" userId="1a0901c82f0d6655" providerId="LiveId" clId="{3B0EE009-EDC5-4F08-9B42-931D9401B22F}" dt="2024-04-16T14:36:37.147" v="5" actId="478"/>
          <ac:inkMkLst>
            <pc:docMk/>
            <pc:sldMk cId="1960183942" sldId="260"/>
            <ac:inkMk id="19" creationId="{00000000-0000-0000-0000-000000000000}"/>
          </ac:inkMkLst>
        </pc:inkChg>
      </pc:sldChg>
      <pc:sldChg chg="del">
        <pc:chgData name="Max Thrilling" userId="1a0901c82f0d6655" providerId="LiveId" clId="{3B0EE009-EDC5-4F08-9B42-931D9401B22F}" dt="2024-04-16T14:36:42.374" v="6" actId="47"/>
        <pc:sldMkLst>
          <pc:docMk/>
          <pc:sldMk cId="3327331122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45D55-3CCC-4B23-8128-AEBA6E4B9D42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25E07-326E-4BF3-9044-73C9CDCAD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11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A861E-618F-498B-A1D0-B7D4A27EFC3B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30B3A-3289-4820-B06D-A7F8E3312F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92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Remember to point out</a:t>
            </a:r>
            <a:r>
              <a:rPr lang="en-GB" baseline="0" dirty="0"/>
              <a:t> </a:t>
            </a:r>
            <a:r>
              <a:rPr lang="en-GB" baseline="0" dirty="0" err="1"/>
              <a:t>allocative</a:t>
            </a:r>
            <a:r>
              <a:rPr lang="en-GB" baseline="0" dirty="0"/>
              <a:t> efficiency does not = maximum welfare</a:t>
            </a:r>
          </a:p>
          <a:p>
            <a:endParaRPr lang="en-GB" baseline="0" dirty="0"/>
          </a:p>
          <a:p>
            <a:r>
              <a:rPr lang="en-GB" baseline="0" dirty="0"/>
              <a:t>This is dude to the distribution of income, value judgements and externalities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3389E7-5792-4244-A58D-E6D2D88FAF2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322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google.co.uk/url?sa=i&amp;rct=j&amp;q=&amp;esrc=s&amp;frm=1&amp;source=images&amp;cd=&amp;cad=rja&amp;docid=TI_bxS_N6ehQbM&amp;tbnid=Oj76kecEa4JNKM:&amp;ved=0CAUQjRw&amp;url=http://www.econom.co.za/econres/ppc/ppc11.html&amp;ei=vJcsUp0s5sfRBfLxgIgN&amp;bvm=bv.51773540,d.ZGU&amp;psig=AFQjCNH65vgK6ea6ENRNl9Cuq3cwfjvcNA&amp;ust=1378740288122742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0" y="2926080"/>
            <a:ext cx="10572000" cy="991198"/>
          </a:xfrm>
        </p:spPr>
        <p:txBody>
          <a:bodyPr/>
          <a:lstStyle/>
          <a:p>
            <a:r>
              <a:rPr lang="en-GB" sz="3600" dirty="0"/>
              <a:t>Production Possibility Frontier</a:t>
            </a:r>
          </a:p>
        </p:txBody>
      </p:sp>
      <p:sp>
        <p:nvSpPr>
          <p:cNvPr id="4" name="Rectangle 3"/>
          <p:cNvSpPr/>
          <p:nvPr/>
        </p:nvSpPr>
        <p:spPr>
          <a:xfrm>
            <a:off x="810000" y="1155700"/>
            <a:ext cx="1039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Theme 1:</a:t>
            </a:r>
            <a:r>
              <a:rPr kumimoji="0" lang="en-GB" sz="4000" b="1" i="0" u="none" strike="noStrike" kern="0" cap="small" spc="2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Markets, consumers and firms</a:t>
            </a:r>
            <a:endParaRPr kumimoji="0" lang="en-GB" sz="4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74338A-19DF-E683-B01D-59D5ECC92D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FFDBE7-8B69-6718-032B-6CED450F97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60E36AD-E935-1D7B-E53E-C6A67D948A7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D2A571-DA34-45F8-F66F-10C99402757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1487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46" y="580259"/>
            <a:ext cx="11992303" cy="970450"/>
          </a:xfrm>
        </p:spPr>
        <p:txBody>
          <a:bodyPr/>
          <a:lstStyle/>
          <a:p>
            <a:r>
              <a:rPr lang="en-GB" dirty="0"/>
              <a:t>Production possibility frontiers and opportunity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708" y="1477001"/>
            <a:ext cx="11256580" cy="51957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1979712" y="1729386"/>
            <a:ext cx="6861037" cy="5444030"/>
            <a:chOff x="2195736" y="1729386"/>
            <a:chExt cx="6861037" cy="5444030"/>
          </a:xfrm>
        </p:grpSpPr>
        <p:sp>
          <p:nvSpPr>
            <p:cNvPr id="6" name="TextBox 5"/>
            <p:cNvSpPr txBox="1"/>
            <p:nvPr/>
          </p:nvSpPr>
          <p:spPr>
            <a:xfrm>
              <a:off x="5198727" y="2382007"/>
              <a:ext cx="504322" cy="3772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Calibri"/>
                </a:rPr>
                <a:t>A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98023" y="4726630"/>
              <a:ext cx="504322" cy="3772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B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195736" y="1729386"/>
              <a:ext cx="6861037" cy="5444030"/>
              <a:chOff x="2267744" y="1729386"/>
              <a:chExt cx="6861037" cy="544403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339752" y="1729386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</a:rPr>
                  <a:t>Wheat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3452652" y="1729386"/>
                <a:ext cx="0" cy="4561429"/>
              </a:xfrm>
              <a:prstGeom prst="line">
                <a:avLst/>
              </a:prstGeom>
              <a:noFill/>
              <a:ln w="9525" cap="flat" cmpd="sng" algn="ctr">
                <a:solidFill>
                  <a:srgbClr val="7A7A7A"/>
                </a:solidFill>
                <a:prstDash val="soli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452652" y="6290815"/>
                <a:ext cx="5676129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7A7A7A"/>
                </a:solidFill>
                <a:prstDash val="solid"/>
              </a:ln>
              <a:effectLst/>
            </p:spPr>
          </p:cxnSp>
          <p:sp>
            <p:nvSpPr>
              <p:cNvPr id="13" name="Arc 1030"/>
              <p:cNvSpPr>
                <a:spLocks/>
              </p:cNvSpPr>
              <p:nvPr/>
            </p:nvSpPr>
            <p:spPr bwMode="auto">
              <a:xfrm>
                <a:off x="3096552" y="1877813"/>
                <a:ext cx="4452276" cy="5295603"/>
              </a:xfrm>
              <a:custGeom>
                <a:avLst/>
                <a:gdLst>
                  <a:gd name="T0" fmla="*/ 2147483647 w 21291"/>
                  <a:gd name="T1" fmla="*/ 0 h 21528"/>
                  <a:gd name="T2" fmla="*/ 2147483647 w 21291"/>
                  <a:gd name="T3" fmla="*/ 2147483647 h 21528"/>
                  <a:gd name="T4" fmla="*/ 0 w 21291"/>
                  <a:gd name="T5" fmla="*/ 2147483647 h 21528"/>
                  <a:gd name="T6" fmla="*/ 0 60000 65536"/>
                  <a:gd name="T7" fmla="*/ 0 60000 65536"/>
                  <a:gd name="T8" fmla="*/ 0 60000 65536"/>
                  <a:gd name="T9" fmla="*/ 0 w 21291"/>
                  <a:gd name="T10" fmla="*/ 0 h 21528"/>
                  <a:gd name="T11" fmla="*/ 21291 w 21291"/>
                  <a:gd name="T12" fmla="*/ 21528 h 21528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2" fmla="*/ 0 w 21291"/>
                  <a:gd name="connsiteY2" fmla="*/ 21529 h 21529"/>
                  <a:gd name="connsiteX3" fmla="*/ 2068 w 21291"/>
                  <a:gd name="connsiteY3" fmla="*/ 359 h 21529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2" fmla="*/ 0 w 21291"/>
                  <a:gd name="connsiteY2" fmla="*/ 21529 h 21529"/>
                  <a:gd name="connsiteX3" fmla="*/ 2068 w 21291"/>
                  <a:gd name="connsiteY3" fmla="*/ 359 h 21529"/>
                  <a:gd name="connsiteX4" fmla="*/ 1761 w 21291"/>
                  <a:gd name="connsiteY4" fmla="*/ 0 h 21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91" h="21529" fill="none" extrusionOk="0">
                    <a:moveTo>
                      <a:pt x="1761" y="0"/>
                    </a:moveTo>
                    <a:cubicBezTo>
                      <a:pt x="11592" y="805"/>
                      <a:pt x="19629" y="8167"/>
                      <a:pt x="21291" y="17890"/>
                    </a:cubicBezTo>
                  </a:path>
                  <a:path w="21291" h="21529" stroke="0" extrusionOk="0">
                    <a:moveTo>
                      <a:pt x="1761" y="0"/>
                    </a:moveTo>
                    <a:cubicBezTo>
                      <a:pt x="11592" y="805"/>
                      <a:pt x="19629" y="8167"/>
                      <a:pt x="21291" y="17890"/>
                    </a:cubicBezTo>
                    <a:lnTo>
                      <a:pt x="0" y="21529"/>
                    </a:lnTo>
                    <a:cubicBezTo>
                      <a:pt x="587" y="14353"/>
                      <a:pt x="2068" y="359"/>
                      <a:pt x="2068" y="359"/>
                    </a:cubicBezTo>
                    <a:lnTo>
                      <a:pt x="1761" y="0"/>
                    </a:lnTo>
                    <a:close/>
                  </a:path>
                </a:pathLst>
              </a:custGeom>
              <a:noFill/>
              <a:ln w="50800" cap="rnd">
                <a:solidFill>
                  <a:srgbClr val="7A7A7A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3452652" y="2613313"/>
                <a:ext cx="1870038" cy="0"/>
              </a:xfrm>
              <a:prstGeom prst="line">
                <a:avLst/>
              </a:prstGeom>
              <a:noFill/>
              <a:ln w="22225" cap="flat" cmpd="sng" algn="ctr">
                <a:solidFill>
                  <a:srgbClr val="7A7A7A"/>
                </a:solidFill>
                <a:prstDash val="dash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322690" y="2613313"/>
                <a:ext cx="0" cy="3677502"/>
              </a:xfrm>
              <a:prstGeom prst="line">
                <a:avLst/>
              </a:prstGeom>
              <a:noFill/>
              <a:ln w="28575" cap="flat" cmpd="sng" algn="ctr">
                <a:solidFill>
                  <a:srgbClr val="7A7A7A"/>
                </a:solidFill>
                <a:prstDash val="dash"/>
              </a:ln>
              <a:effectLst/>
            </p:spPr>
          </p:cxnSp>
          <p:sp>
            <p:nvSpPr>
              <p:cNvPr id="16" name="TextBox 15"/>
              <p:cNvSpPr txBox="1"/>
              <p:nvPr/>
            </p:nvSpPr>
            <p:spPr>
              <a:xfrm>
                <a:off x="8172401" y="6299547"/>
                <a:ext cx="834348" cy="377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</a:rPr>
                  <a:t>Hops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339752" y="4717559"/>
                <a:ext cx="990867" cy="377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</a:rPr>
                  <a:t>5 units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862308" y="6351509"/>
                <a:ext cx="987033" cy="377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</a:rPr>
                  <a:t>9 units</a:t>
                </a:r>
              </a:p>
            </p:txBody>
          </p:sp>
          <p:cxnSp>
            <p:nvCxnSpPr>
              <p:cNvPr id="19" name="Straight Connector 18"/>
              <p:cNvCxnSpPr>
                <a:stCxn id="7" idx="1"/>
              </p:cNvCxnSpPr>
              <p:nvPr/>
            </p:nvCxnSpPr>
            <p:spPr>
              <a:xfrm flipH="1">
                <a:off x="3452652" y="4915250"/>
                <a:ext cx="3645371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7A7A7A">
                    <a:tint val="90000"/>
                    <a:satMod val="105000"/>
                  </a:srgbClr>
                </a:solidFill>
                <a:prstDash val="dash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7187995" y="4915250"/>
                <a:ext cx="0" cy="1384296"/>
              </a:xfrm>
              <a:prstGeom prst="line">
                <a:avLst/>
              </a:prstGeom>
              <a:noFill/>
              <a:ln w="28575" cap="flat" cmpd="sng" algn="ctr">
                <a:solidFill>
                  <a:srgbClr val="7A7A7A">
                    <a:tint val="90000"/>
                    <a:satMod val="105000"/>
                  </a:srgbClr>
                </a:solidFill>
                <a:prstDash val="dash"/>
              </a:ln>
              <a:effectLst/>
            </p:spPr>
          </p:cxnSp>
          <p:sp>
            <p:nvSpPr>
              <p:cNvPr id="21" name="TextBox 20"/>
              <p:cNvSpPr txBox="1"/>
              <p:nvPr/>
            </p:nvSpPr>
            <p:spPr>
              <a:xfrm>
                <a:off x="2267744" y="2424693"/>
                <a:ext cx="1062875" cy="377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</a:rPr>
                  <a:t>15 units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588224" y="6307694"/>
                <a:ext cx="960603" cy="377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</a:rPr>
                  <a:t>18 units</a:t>
                </a: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>
                <a:off x="5322690" y="2570627"/>
                <a:ext cx="0" cy="2335552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tailEnd type="arrow"/>
              </a:ln>
              <a:effectLst/>
            </p:spPr>
          </p:cxnSp>
        </p:grpSp>
        <p:sp>
          <p:nvSpPr>
            <p:cNvPr id="9" name="Rounded Rectangle 8"/>
            <p:cNvSpPr/>
            <p:nvPr/>
          </p:nvSpPr>
          <p:spPr>
            <a:xfrm>
              <a:off x="3667322" y="2929965"/>
              <a:ext cx="1334101" cy="1522099"/>
            </a:xfrm>
            <a:prstGeom prst="roundRect">
              <a:avLst/>
            </a:prstGeom>
            <a:solidFill>
              <a:srgbClr val="FF00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10 units of wheat have been given up to gain 9 units of hops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827481" y="1942863"/>
            <a:ext cx="312609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000" dirty="0">
                <a:solidFill>
                  <a:srgbClr val="000000"/>
                </a:solidFill>
                <a:latin typeface="Calibri"/>
              </a:rPr>
              <a:t>What would be the opportunity cost of shifting from </a:t>
            </a:r>
            <a:r>
              <a:rPr lang="en-GB" sz="2000" b="1" dirty="0">
                <a:solidFill>
                  <a:srgbClr val="92D050"/>
                </a:solidFill>
                <a:latin typeface="Calibri"/>
              </a:rPr>
              <a:t>point A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on the production possibility curve to </a:t>
            </a:r>
            <a:r>
              <a:rPr lang="en-GB" sz="2000" b="1" dirty="0">
                <a:solidFill>
                  <a:srgbClr val="FF0000"/>
                </a:solidFill>
                <a:latin typeface="Calibri"/>
              </a:rPr>
              <a:t>point B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? </a:t>
            </a:r>
          </a:p>
          <a:p>
            <a:pPr defTabSz="914400"/>
            <a:endParaRPr lang="en-GB" sz="1600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BA97047-E9DA-D075-30B9-C513420469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B755701-91AF-D95B-1D98-AC10B44575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025" y="29096"/>
            <a:ext cx="933411" cy="375797"/>
          </a:xfrm>
          <a:prstGeom prst="rect">
            <a:avLst/>
          </a:prstGeom>
        </p:spPr>
      </p:pic>
      <p:sp>
        <p:nvSpPr>
          <p:cNvPr id="27" name="Footer Placeholder 2">
            <a:extLst>
              <a:ext uri="{FF2B5EF4-FFF2-40B4-BE49-F238E27FC236}">
                <a16:creationId xmlns:a16="http://schemas.microsoft.com/office/drawing/2014/main" id="{E3FFE4F8-0E15-D8CD-6477-3C5FA941ED6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2ACC52-45E2-CA17-E1ED-AC08E5A8207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455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47" y="286757"/>
            <a:ext cx="11992303" cy="970450"/>
          </a:xfrm>
        </p:spPr>
        <p:txBody>
          <a:bodyPr/>
          <a:lstStyle/>
          <a:p>
            <a:r>
              <a:rPr lang="en-GB" dirty="0"/>
              <a:t>Marginal analysis and opportunity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709" y="1457313"/>
            <a:ext cx="11256580" cy="519573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We can use </a:t>
            </a:r>
            <a:r>
              <a:rPr lang="en-GB" b="1" dirty="0">
                <a:solidFill>
                  <a:schemeClr val="bg1"/>
                </a:solidFill>
              </a:rPr>
              <a:t>marginal analysis </a:t>
            </a:r>
            <a:r>
              <a:rPr lang="en-GB" dirty="0">
                <a:solidFill>
                  <a:schemeClr val="bg1"/>
                </a:solidFill>
              </a:rPr>
              <a:t>to enhance our understanding of the production possibility frontier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900094" y="3206224"/>
            <a:ext cx="0" cy="2773641"/>
          </a:xfrm>
          <a:prstGeom prst="line">
            <a:avLst/>
          </a:prstGeom>
          <a:noFill/>
          <a:ln w="9525" cap="flat" cmpd="sng" algn="ctr">
            <a:solidFill>
              <a:srgbClr val="7A7A7A"/>
            </a:solidFill>
            <a:prstDash val="solid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>
            <a:off x="2900094" y="5979865"/>
            <a:ext cx="5488329" cy="0"/>
          </a:xfrm>
          <a:prstGeom prst="line">
            <a:avLst/>
          </a:prstGeom>
          <a:noFill/>
          <a:ln w="9525" cap="flat" cmpd="sng" algn="ctr">
            <a:solidFill>
              <a:srgbClr val="7A7A7A"/>
            </a:solidFill>
            <a:prstDash val="solid"/>
          </a:ln>
          <a:effectLst/>
        </p:spPr>
      </p:cxnSp>
      <p:sp>
        <p:nvSpPr>
          <p:cNvPr id="28" name="Arc 1030"/>
          <p:cNvSpPr>
            <a:spLocks/>
          </p:cNvSpPr>
          <p:nvPr/>
        </p:nvSpPr>
        <p:spPr bwMode="auto">
          <a:xfrm>
            <a:off x="2555776" y="3790149"/>
            <a:ext cx="4304968" cy="2627660"/>
          </a:xfrm>
          <a:custGeom>
            <a:avLst/>
            <a:gdLst>
              <a:gd name="T0" fmla="*/ 2147483647 w 21291"/>
              <a:gd name="T1" fmla="*/ 0 h 21528"/>
              <a:gd name="T2" fmla="*/ 2147483647 w 21291"/>
              <a:gd name="T3" fmla="*/ 2147483647 h 21528"/>
              <a:gd name="T4" fmla="*/ 0 w 21291"/>
              <a:gd name="T5" fmla="*/ 2147483647 h 21528"/>
              <a:gd name="T6" fmla="*/ 0 60000 65536"/>
              <a:gd name="T7" fmla="*/ 0 60000 65536"/>
              <a:gd name="T8" fmla="*/ 0 60000 65536"/>
              <a:gd name="T9" fmla="*/ 0 w 21291"/>
              <a:gd name="T10" fmla="*/ 0 h 21528"/>
              <a:gd name="T11" fmla="*/ 21291 w 21291"/>
              <a:gd name="T12" fmla="*/ 21528 h 21528"/>
              <a:gd name="connsiteX0" fmla="*/ 1761 w 21291"/>
              <a:gd name="connsiteY0" fmla="*/ 0 h 21529"/>
              <a:gd name="connsiteX1" fmla="*/ 21291 w 21291"/>
              <a:gd name="connsiteY1" fmla="*/ 17890 h 21529"/>
              <a:gd name="connsiteX0" fmla="*/ 1761 w 21291"/>
              <a:gd name="connsiteY0" fmla="*/ 0 h 21529"/>
              <a:gd name="connsiteX1" fmla="*/ 21291 w 21291"/>
              <a:gd name="connsiteY1" fmla="*/ 17890 h 21529"/>
              <a:gd name="connsiteX2" fmla="*/ 0 w 21291"/>
              <a:gd name="connsiteY2" fmla="*/ 21529 h 21529"/>
              <a:gd name="connsiteX3" fmla="*/ 2068 w 21291"/>
              <a:gd name="connsiteY3" fmla="*/ 359 h 21529"/>
              <a:gd name="connsiteX0" fmla="*/ 1761 w 21291"/>
              <a:gd name="connsiteY0" fmla="*/ 0 h 21529"/>
              <a:gd name="connsiteX1" fmla="*/ 21291 w 21291"/>
              <a:gd name="connsiteY1" fmla="*/ 17890 h 21529"/>
              <a:gd name="connsiteX0" fmla="*/ 1761 w 21291"/>
              <a:gd name="connsiteY0" fmla="*/ 0 h 21529"/>
              <a:gd name="connsiteX1" fmla="*/ 21291 w 21291"/>
              <a:gd name="connsiteY1" fmla="*/ 17890 h 21529"/>
              <a:gd name="connsiteX2" fmla="*/ 0 w 21291"/>
              <a:gd name="connsiteY2" fmla="*/ 21529 h 21529"/>
              <a:gd name="connsiteX3" fmla="*/ 2068 w 21291"/>
              <a:gd name="connsiteY3" fmla="*/ 359 h 21529"/>
              <a:gd name="connsiteX4" fmla="*/ 1761 w 21291"/>
              <a:gd name="connsiteY4" fmla="*/ 0 h 21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91" h="21529" fill="none" extrusionOk="0">
                <a:moveTo>
                  <a:pt x="1761" y="0"/>
                </a:moveTo>
                <a:cubicBezTo>
                  <a:pt x="11592" y="805"/>
                  <a:pt x="19629" y="8167"/>
                  <a:pt x="21291" y="17890"/>
                </a:cubicBezTo>
              </a:path>
              <a:path w="21291" h="21529" stroke="0" extrusionOk="0">
                <a:moveTo>
                  <a:pt x="1761" y="0"/>
                </a:moveTo>
                <a:cubicBezTo>
                  <a:pt x="11592" y="805"/>
                  <a:pt x="19629" y="8167"/>
                  <a:pt x="21291" y="17890"/>
                </a:cubicBezTo>
                <a:lnTo>
                  <a:pt x="0" y="21529"/>
                </a:lnTo>
                <a:cubicBezTo>
                  <a:pt x="587" y="14353"/>
                  <a:pt x="2068" y="359"/>
                  <a:pt x="2068" y="359"/>
                </a:cubicBezTo>
                <a:lnTo>
                  <a:pt x="1761" y="0"/>
                </a:lnTo>
                <a:close/>
              </a:path>
            </a:pathLst>
          </a:custGeom>
          <a:noFill/>
          <a:ln w="50800" cap="rnd">
            <a:solidFill>
              <a:srgbClr val="7A7A7A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900094" y="4155101"/>
            <a:ext cx="1808166" cy="0"/>
          </a:xfrm>
          <a:prstGeom prst="line">
            <a:avLst/>
          </a:prstGeom>
          <a:noFill/>
          <a:ln w="15875" cap="flat" cmpd="sng" algn="ctr">
            <a:solidFill>
              <a:srgbClr val="7A7A7A"/>
            </a:solidFill>
            <a:prstDash val="dash"/>
          </a:ln>
          <a:effectLst/>
        </p:spPr>
      </p:cxnSp>
      <p:cxnSp>
        <p:nvCxnSpPr>
          <p:cNvPr id="30" name="Straight Connector 29"/>
          <p:cNvCxnSpPr/>
          <p:nvPr/>
        </p:nvCxnSpPr>
        <p:spPr>
          <a:xfrm>
            <a:off x="4708260" y="4155101"/>
            <a:ext cx="0" cy="1824764"/>
          </a:xfrm>
          <a:prstGeom prst="line">
            <a:avLst/>
          </a:prstGeom>
          <a:noFill/>
          <a:ln w="3175" cap="flat" cmpd="sng" algn="ctr">
            <a:solidFill>
              <a:srgbClr val="7A7A7A"/>
            </a:solidFill>
            <a:prstDash val="dash"/>
          </a:ln>
          <a:effectLst/>
        </p:spPr>
      </p:cxnSp>
      <p:cxnSp>
        <p:nvCxnSpPr>
          <p:cNvPr id="31" name="Straight Connector 30"/>
          <p:cNvCxnSpPr/>
          <p:nvPr/>
        </p:nvCxnSpPr>
        <p:spPr>
          <a:xfrm flipH="1">
            <a:off x="2900094" y="4437112"/>
            <a:ext cx="2536002" cy="0"/>
          </a:xfrm>
          <a:prstGeom prst="line">
            <a:avLst/>
          </a:prstGeom>
          <a:noFill/>
          <a:ln w="3175" cap="flat" cmpd="sng" algn="ctr">
            <a:solidFill>
              <a:srgbClr val="7A7A7A">
                <a:tint val="90000"/>
                <a:satMod val="105000"/>
              </a:srgbClr>
            </a:solidFill>
            <a:prstDash val="dash"/>
          </a:ln>
          <a:effectLst/>
        </p:spPr>
      </p:cxnSp>
      <p:cxnSp>
        <p:nvCxnSpPr>
          <p:cNvPr id="32" name="Straight Connector 31"/>
          <p:cNvCxnSpPr/>
          <p:nvPr/>
        </p:nvCxnSpPr>
        <p:spPr>
          <a:xfrm>
            <a:off x="5388169" y="4437112"/>
            <a:ext cx="0" cy="1542752"/>
          </a:xfrm>
          <a:prstGeom prst="line">
            <a:avLst/>
          </a:prstGeom>
          <a:noFill/>
          <a:ln w="3175" cap="flat" cmpd="sng" algn="ctr">
            <a:solidFill>
              <a:srgbClr val="7A7A7A">
                <a:tint val="90000"/>
                <a:satMod val="105000"/>
              </a:srgbClr>
            </a:solidFill>
            <a:prstDash val="dash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555776" y="4016601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400" dirty="0">
                <a:solidFill>
                  <a:srgbClr val="000000"/>
                </a:solidFill>
                <a:latin typeface="Calibri"/>
              </a:rPr>
              <a:t>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2311" y="429360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400" dirty="0">
                <a:solidFill>
                  <a:srgbClr val="000000"/>
                </a:solidFill>
                <a:latin typeface="Calibri"/>
              </a:rPr>
              <a:t>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48064" y="5979865"/>
            <a:ext cx="570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400" dirty="0">
                <a:solidFill>
                  <a:srgbClr val="000000"/>
                </a:solidFill>
                <a:latin typeface="Calibri"/>
              </a:rPr>
              <a:t>110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36868" y="5979865"/>
            <a:ext cx="542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400" dirty="0">
                <a:solidFill>
                  <a:srgbClr val="000000"/>
                </a:solidFill>
                <a:latin typeface="Calibri"/>
              </a:rPr>
              <a:t>  100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84168" y="2996952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The opportunity cost of producing one additional unit  (the margin) of wheat is 10 units of hops.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051720" y="3089285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400" dirty="0">
                <a:solidFill>
                  <a:srgbClr val="000000"/>
                </a:solidFill>
                <a:latin typeface="Calibri"/>
              </a:rPr>
              <a:t>Wheat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860744" y="6159549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400" dirty="0">
                <a:solidFill>
                  <a:srgbClr val="000000"/>
                </a:solidFill>
                <a:latin typeface="Calibri"/>
              </a:rPr>
              <a:t>Hops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492BD4-05E8-A9D0-F8E4-9F3AE66418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B1742A-A4E7-7BB1-1AC5-406EC54AEA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5BD3299-D1A5-4809-3C2C-5ABE2C0C4E8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CDC1B2-0CC0-1758-A4F9-F47EFA82C33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059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1100467"/>
            <a:ext cx="10571998" cy="211956"/>
          </a:xfrm>
        </p:spPr>
        <p:txBody>
          <a:bodyPr/>
          <a:lstStyle/>
          <a:p>
            <a:r>
              <a:rPr lang="en-GB" dirty="0"/>
              <a:t>Production possibility diagrams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94593" y="683172"/>
            <a:ext cx="12002814" cy="595370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652944" y="877872"/>
            <a:ext cx="31186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b="1" dirty="0">
                <a:solidFill>
                  <a:srgbClr val="0070C0"/>
                </a:solidFill>
                <a:latin typeface="Calibri"/>
              </a:rPr>
              <a:t>You have a finite amount of resources in a week. </a:t>
            </a:r>
          </a:p>
          <a:p>
            <a:pPr defTabSz="914400"/>
            <a:r>
              <a:rPr lang="en-GB" b="1" dirty="0">
                <a:solidFill>
                  <a:srgbClr val="0070C0"/>
                </a:solidFill>
                <a:latin typeface="Calibri"/>
              </a:rPr>
              <a:t>On the x axis label one other demand on your time.</a:t>
            </a:r>
          </a:p>
          <a:p>
            <a:pPr defTabSz="914400"/>
            <a:r>
              <a:rPr lang="en-GB" b="1" dirty="0">
                <a:solidFill>
                  <a:srgbClr val="0070C0"/>
                </a:solidFill>
                <a:latin typeface="Calibri"/>
              </a:rPr>
              <a:t>Add a * on or within the PPF to show how you allocate your resources.</a:t>
            </a:r>
          </a:p>
          <a:p>
            <a:pPr defTabSz="914400"/>
            <a:r>
              <a:rPr lang="en-GB" b="1" dirty="0">
                <a:solidFill>
                  <a:srgbClr val="0070C0"/>
                </a:solidFill>
                <a:latin typeface="Calibri"/>
              </a:rPr>
              <a:t>Use this diagram to explain the concept of opportunity cost.</a:t>
            </a:r>
            <a:endParaRPr lang="en-GB" dirty="0">
              <a:solidFill>
                <a:srgbClr val="0070C0"/>
              </a:solidFill>
              <a:latin typeface="Calibri"/>
            </a:endParaRPr>
          </a:p>
          <a:p>
            <a:pPr defTabSz="914400"/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125421" y="1691768"/>
            <a:ext cx="7282036" cy="5040250"/>
            <a:chOff x="1899050" y="1914217"/>
            <a:chExt cx="7282036" cy="5040250"/>
          </a:xfrm>
        </p:grpSpPr>
        <p:grpSp>
          <p:nvGrpSpPr>
            <p:cNvPr id="7" name="Group 6"/>
            <p:cNvGrpSpPr/>
            <p:nvPr/>
          </p:nvGrpSpPr>
          <p:grpSpPr>
            <a:xfrm>
              <a:off x="2483768" y="1914217"/>
              <a:ext cx="6697318" cy="5040250"/>
              <a:chOff x="533400" y="823538"/>
              <a:chExt cx="7422976" cy="6336704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971600" y="823538"/>
                <a:ext cx="0" cy="5472608"/>
              </a:xfrm>
              <a:prstGeom prst="line">
                <a:avLst/>
              </a:prstGeom>
              <a:noFill/>
              <a:ln w="9525" cap="flat" cmpd="sng" algn="ctr">
                <a:solidFill>
                  <a:srgbClr val="7A7A7A"/>
                </a:solidFill>
                <a:prstDash val="soli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971600" y="6296146"/>
                <a:ext cx="698477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7A7A7A"/>
                </a:solidFill>
                <a:prstDash val="solid"/>
              </a:ln>
              <a:effectLst/>
            </p:spPr>
          </p:cxnSp>
          <p:sp>
            <p:nvSpPr>
              <p:cNvPr id="13" name="Arc 1030"/>
              <p:cNvSpPr>
                <a:spLocks/>
              </p:cNvSpPr>
              <p:nvPr/>
            </p:nvSpPr>
            <p:spPr bwMode="auto">
              <a:xfrm>
                <a:off x="533400" y="1975666"/>
                <a:ext cx="5478760" cy="5184576"/>
              </a:xfrm>
              <a:custGeom>
                <a:avLst/>
                <a:gdLst>
                  <a:gd name="T0" fmla="*/ 2147483647 w 21291"/>
                  <a:gd name="T1" fmla="*/ 0 h 21528"/>
                  <a:gd name="T2" fmla="*/ 2147483647 w 21291"/>
                  <a:gd name="T3" fmla="*/ 2147483647 h 21528"/>
                  <a:gd name="T4" fmla="*/ 0 w 21291"/>
                  <a:gd name="T5" fmla="*/ 2147483647 h 21528"/>
                  <a:gd name="T6" fmla="*/ 0 60000 65536"/>
                  <a:gd name="T7" fmla="*/ 0 60000 65536"/>
                  <a:gd name="T8" fmla="*/ 0 60000 65536"/>
                  <a:gd name="T9" fmla="*/ 0 w 21291"/>
                  <a:gd name="T10" fmla="*/ 0 h 21528"/>
                  <a:gd name="T11" fmla="*/ 21291 w 21291"/>
                  <a:gd name="T12" fmla="*/ 21528 h 21528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2" fmla="*/ 0 w 21291"/>
                  <a:gd name="connsiteY2" fmla="*/ 21529 h 21529"/>
                  <a:gd name="connsiteX3" fmla="*/ 2068 w 21291"/>
                  <a:gd name="connsiteY3" fmla="*/ 359 h 21529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2" fmla="*/ 0 w 21291"/>
                  <a:gd name="connsiteY2" fmla="*/ 21529 h 21529"/>
                  <a:gd name="connsiteX3" fmla="*/ 2068 w 21291"/>
                  <a:gd name="connsiteY3" fmla="*/ 359 h 21529"/>
                  <a:gd name="connsiteX4" fmla="*/ 1761 w 21291"/>
                  <a:gd name="connsiteY4" fmla="*/ 0 h 21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91" h="21529" fill="none" extrusionOk="0">
                    <a:moveTo>
                      <a:pt x="1761" y="0"/>
                    </a:moveTo>
                    <a:cubicBezTo>
                      <a:pt x="11592" y="805"/>
                      <a:pt x="19629" y="8167"/>
                      <a:pt x="21291" y="17890"/>
                    </a:cubicBezTo>
                  </a:path>
                  <a:path w="21291" h="21529" stroke="0" extrusionOk="0">
                    <a:moveTo>
                      <a:pt x="1761" y="0"/>
                    </a:moveTo>
                    <a:cubicBezTo>
                      <a:pt x="11592" y="805"/>
                      <a:pt x="19629" y="8167"/>
                      <a:pt x="21291" y="17890"/>
                    </a:cubicBezTo>
                    <a:lnTo>
                      <a:pt x="0" y="21529"/>
                    </a:lnTo>
                    <a:cubicBezTo>
                      <a:pt x="587" y="14353"/>
                      <a:pt x="2068" y="359"/>
                      <a:pt x="2068" y="359"/>
                    </a:cubicBezTo>
                    <a:lnTo>
                      <a:pt x="1761" y="0"/>
                    </a:lnTo>
                    <a:close/>
                  </a:path>
                </a:pathLst>
              </a:custGeom>
              <a:noFill/>
              <a:ln w="50800" cap="rnd">
                <a:solidFill>
                  <a:srgbClr val="7A7A7A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1899050" y="2028768"/>
              <a:ext cx="8445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A Levels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336494" y="6273959"/>
              <a:ext cx="709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99050" y="3217939"/>
              <a:ext cx="98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952B7526-3109-8A68-04F9-F2C6DAC246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DBDBF0A-4184-AE39-4106-D221EFDC29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002" y="147731"/>
            <a:ext cx="933411" cy="375797"/>
          </a:xfrm>
          <a:prstGeom prst="rect">
            <a:avLst/>
          </a:prstGeom>
        </p:spPr>
      </p:pic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8D72806-0203-5B3C-ABE7-8F10332D3CD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36BD2E-ECA8-71BA-0EAA-3DEB84C7C5C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512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1100467"/>
            <a:ext cx="10571998" cy="211956"/>
          </a:xfrm>
        </p:spPr>
        <p:txBody>
          <a:bodyPr/>
          <a:lstStyle/>
          <a:p>
            <a:r>
              <a:rPr lang="en-GB" dirty="0"/>
              <a:t>Production possibility diagrams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94593" y="683172"/>
            <a:ext cx="12002814" cy="597709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652944" y="877872"/>
            <a:ext cx="31186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b="1" dirty="0">
                <a:solidFill>
                  <a:srgbClr val="0070C0"/>
                </a:solidFill>
                <a:latin typeface="Calibri"/>
              </a:rPr>
              <a:t>Economic growth caused by an increase in factors of production available in an economy can cause the PPF to shift outwards and to the right.  </a:t>
            </a:r>
          </a:p>
          <a:p>
            <a:pPr defTabSz="914400"/>
            <a:r>
              <a:rPr lang="en-GB" b="1" dirty="0">
                <a:solidFill>
                  <a:srgbClr val="0070C0"/>
                </a:solidFill>
                <a:latin typeface="Calibri"/>
              </a:rPr>
              <a:t>This will result in an increase in the productive capacity of the economy from PPF to PPF1 i.e. greater output can be produced.</a:t>
            </a:r>
          </a:p>
          <a:p>
            <a:pPr defTabSz="914400"/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3137" y="877872"/>
            <a:ext cx="2942283" cy="56323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en-GB" b="1" dirty="0">
                <a:solidFill>
                  <a:srgbClr val="FF0000"/>
                </a:solidFill>
                <a:latin typeface="Calibri"/>
              </a:rPr>
              <a:t>Economic growth 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is the percentage change in the total output (GDP) of a country.</a:t>
            </a:r>
          </a:p>
          <a:p>
            <a:pPr algn="ctr" defTabSz="914400"/>
            <a:endParaRPr lang="en-GB" dirty="0">
              <a:solidFill>
                <a:srgbClr val="000000"/>
              </a:solidFill>
              <a:latin typeface="Calibri"/>
            </a:endParaRPr>
          </a:p>
          <a:p>
            <a:pPr algn="ctr" defTabSz="914400"/>
            <a:r>
              <a:rPr lang="en-GB" dirty="0">
                <a:solidFill>
                  <a:srgbClr val="000000"/>
                </a:solidFill>
                <a:latin typeface="Calibri"/>
              </a:rPr>
              <a:t>An increase in economic growth can be caused by an increase in factor inputs e.g. immigration will see a growth of labour as an input so that we can produce more; increased production of investment goods will allow us to produce more goods and services in the future.</a:t>
            </a:r>
          </a:p>
          <a:p>
            <a:pPr algn="ctr" defTabSz="914400"/>
            <a:endParaRPr lang="en-GB" dirty="0">
              <a:solidFill>
                <a:srgbClr val="000000"/>
              </a:solidFill>
              <a:latin typeface="Calibri"/>
            </a:endParaRPr>
          </a:p>
          <a:p>
            <a:pPr algn="ctr" defTabSz="914400"/>
            <a:r>
              <a:rPr lang="en-GB" dirty="0">
                <a:solidFill>
                  <a:srgbClr val="000000"/>
                </a:solidFill>
                <a:latin typeface="Calibri"/>
              </a:rPr>
              <a:t>A </a:t>
            </a:r>
            <a:r>
              <a:rPr lang="en-GB" b="1" dirty="0">
                <a:solidFill>
                  <a:srgbClr val="FF0000"/>
                </a:solidFill>
                <a:latin typeface="Calibri"/>
              </a:rPr>
              <a:t>decline in economic growth 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can be shown by an inward shift of the PPF e.g. from PPF1 to PPF.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988485" y="1708955"/>
            <a:ext cx="5392575" cy="4951312"/>
            <a:chOff x="467544" y="836712"/>
            <a:chExt cx="7488832" cy="6480720"/>
          </a:xfrm>
        </p:grpSpPr>
        <p:sp>
          <p:nvSpPr>
            <p:cNvPr id="16" name="Arc 1030"/>
            <p:cNvSpPr>
              <a:spLocks/>
            </p:cNvSpPr>
            <p:nvPr/>
          </p:nvSpPr>
          <p:spPr bwMode="auto">
            <a:xfrm>
              <a:off x="467544" y="1268760"/>
              <a:ext cx="6264696" cy="6048672"/>
            </a:xfrm>
            <a:custGeom>
              <a:avLst/>
              <a:gdLst>
                <a:gd name="T0" fmla="*/ 2147483647 w 21291"/>
                <a:gd name="T1" fmla="*/ 0 h 21528"/>
                <a:gd name="T2" fmla="*/ 2147483647 w 21291"/>
                <a:gd name="T3" fmla="*/ 2147483647 h 21528"/>
                <a:gd name="T4" fmla="*/ 0 w 21291"/>
                <a:gd name="T5" fmla="*/ 2147483647 h 21528"/>
                <a:gd name="T6" fmla="*/ 0 60000 65536"/>
                <a:gd name="T7" fmla="*/ 0 60000 65536"/>
                <a:gd name="T8" fmla="*/ 0 60000 65536"/>
                <a:gd name="T9" fmla="*/ 0 w 21291"/>
                <a:gd name="T10" fmla="*/ 0 h 21528"/>
                <a:gd name="T11" fmla="*/ 21291 w 21291"/>
                <a:gd name="T12" fmla="*/ 21528 h 21528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4" fmla="*/ 1761 w 21291"/>
                <a:gd name="connsiteY4" fmla="*/ 0 h 21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91" h="21529" fill="none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</a:path>
                <a:path w="21291" h="21529" stroke="0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  <a:lnTo>
                    <a:pt x="0" y="21529"/>
                  </a:lnTo>
                  <a:cubicBezTo>
                    <a:pt x="587" y="14353"/>
                    <a:pt x="2068" y="359"/>
                    <a:pt x="2068" y="359"/>
                  </a:cubicBezTo>
                  <a:lnTo>
                    <a:pt x="1761" y="0"/>
                  </a:lnTo>
                  <a:close/>
                </a:path>
              </a:pathLst>
            </a:custGeom>
            <a:noFill/>
            <a:ln w="50800" cap="rnd">
              <a:solidFill>
                <a:srgbClr val="96969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971600" y="836712"/>
              <a:ext cx="0" cy="5472608"/>
            </a:xfrm>
            <a:prstGeom prst="line">
              <a:avLst/>
            </a:prstGeom>
            <a:noFill/>
            <a:ln w="9525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971600" y="6309320"/>
              <a:ext cx="6984776" cy="0"/>
            </a:xfrm>
            <a:prstGeom prst="line">
              <a:avLst/>
            </a:prstGeom>
            <a:noFill/>
            <a:ln w="9525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9" name="Arc 1030"/>
            <p:cNvSpPr>
              <a:spLocks/>
            </p:cNvSpPr>
            <p:nvPr/>
          </p:nvSpPr>
          <p:spPr bwMode="auto">
            <a:xfrm>
              <a:off x="533400" y="1988840"/>
              <a:ext cx="5478760" cy="5184576"/>
            </a:xfrm>
            <a:custGeom>
              <a:avLst/>
              <a:gdLst>
                <a:gd name="T0" fmla="*/ 2147483647 w 21291"/>
                <a:gd name="T1" fmla="*/ 0 h 21528"/>
                <a:gd name="T2" fmla="*/ 2147483647 w 21291"/>
                <a:gd name="T3" fmla="*/ 2147483647 h 21528"/>
                <a:gd name="T4" fmla="*/ 0 w 21291"/>
                <a:gd name="T5" fmla="*/ 2147483647 h 21528"/>
                <a:gd name="T6" fmla="*/ 0 60000 65536"/>
                <a:gd name="T7" fmla="*/ 0 60000 65536"/>
                <a:gd name="T8" fmla="*/ 0 60000 65536"/>
                <a:gd name="T9" fmla="*/ 0 w 21291"/>
                <a:gd name="T10" fmla="*/ 0 h 21528"/>
                <a:gd name="T11" fmla="*/ 21291 w 21291"/>
                <a:gd name="T12" fmla="*/ 21528 h 21528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4" fmla="*/ 1761 w 21291"/>
                <a:gd name="connsiteY4" fmla="*/ 0 h 21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91" h="21529" fill="none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</a:path>
                <a:path w="21291" h="21529" stroke="0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  <a:lnTo>
                    <a:pt x="0" y="21529"/>
                  </a:lnTo>
                  <a:cubicBezTo>
                    <a:pt x="587" y="14353"/>
                    <a:pt x="2068" y="359"/>
                    <a:pt x="2068" y="359"/>
                  </a:cubicBezTo>
                  <a:lnTo>
                    <a:pt x="1761" y="0"/>
                  </a:lnTo>
                  <a:close/>
                </a:path>
              </a:pathLst>
            </a:custGeom>
            <a:noFill/>
            <a:ln w="50800" cap="rnd">
              <a:solidFill>
                <a:srgbClr val="0070C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68261" y="153501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Good 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93028" y="593648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Good 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87471" y="58939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b="1" dirty="0">
                <a:solidFill>
                  <a:srgbClr val="7030A0"/>
                </a:solidFill>
                <a:latin typeface="Calibri"/>
              </a:rPr>
              <a:t>PPF</a:t>
            </a:r>
            <a:r>
              <a:rPr lang="en-GB" sz="1600" b="1" dirty="0">
                <a:solidFill>
                  <a:srgbClr val="7030A0"/>
                </a:solidFill>
                <a:latin typeface="Calibri"/>
              </a:rPr>
              <a:t>1</a:t>
            </a:r>
            <a:endParaRPr lang="en-GB" b="1" dirty="0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3512" y="5882455"/>
            <a:ext cx="62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70C0"/>
                </a:solidFill>
                <a:latin typeface="Calibri"/>
              </a:rPr>
              <a:t>PPF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44790" y="2769269"/>
            <a:ext cx="504322" cy="377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49351" y="2431932"/>
            <a:ext cx="504322" cy="377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8C91E2-B7A8-B82F-2956-74429F8FF7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C351FB-6231-F488-A277-66C7976257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718" y="1510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78A6960D-2529-1184-1760-601FB957559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9682E5-9305-4713-6DE6-209709610A4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910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1100467"/>
            <a:ext cx="10571998" cy="211956"/>
          </a:xfrm>
        </p:spPr>
        <p:txBody>
          <a:bodyPr/>
          <a:lstStyle/>
          <a:p>
            <a:r>
              <a:rPr lang="en-GB" dirty="0"/>
              <a:t>Production possibility diagrams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94593" y="683172"/>
            <a:ext cx="12002814" cy="59501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924800" y="779257"/>
            <a:ext cx="4078014" cy="57554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defTabSz="914400"/>
            <a:r>
              <a:rPr lang="en-GB" sz="2000" dirty="0">
                <a:solidFill>
                  <a:srgbClr val="000000"/>
                </a:solidFill>
                <a:latin typeface="Calibri"/>
              </a:rPr>
              <a:t>Economic shrinkage  occurs when there is a reduction in an economy’s production capacity. This will cause the </a:t>
            </a:r>
            <a:r>
              <a:rPr lang="en-GB" sz="2000" b="1" dirty="0">
                <a:solidFill>
                  <a:srgbClr val="0070C0"/>
                </a:solidFill>
                <a:latin typeface="Calibri"/>
              </a:rPr>
              <a:t>PPF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 to shift inwards and to the left.  </a:t>
            </a:r>
          </a:p>
          <a:p>
            <a:pPr lvl="0" defTabSz="914400"/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lvl="0" defTabSz="914400"/>
            <a:r>
              <a:rPr lang="en-GB" sz="2000" dirty="0">
                <a:solidFill>
                  <a:srgbClr val="000000"/>
                </a:solidFill>
                <a:latin typeface="Calibri"/>
              </a:rPr>
              <a:t>This will result in a decrease in the productive capacity of the economy from </a:t>
            </a:r>
            <a:r>
              <a:rPr lang="en-GB" sz="2000" b="1" dirty="0">
                <a:solidFill>
                  <a:srgbClr val="0070C0"/>
                </a:solidFill>
                <a:latin typeface="Calibri"/>
              </a:rPr>
              <a:t>PPF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 to </a:t>
            </a:r>
            <a:r>
              <a:rPr lang="en-GB" sz="2000" b="1" dirty="0">
                <a:solidFill>
                  <a:srgbClr val="7030A0"/>
                </a:solidFill>
                <a:latin typeface="Calibri"/>
              </a:rPr>
              <a:t>PPF</a:t>
            </a:r>
            <a:r>
              <a:rPr lang="en-GB" b="1" dirty="0">
                <a:solidFill>
                  <a:srgbClr val="7030A0"/>
                </a:solidFill>
                <a:latin typeface="Calibri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 i.e. less output can be produced.</a:t>
            </a:r>
          </a:p>
          <a:p>
            <a:pPr lvl="0" defTabSz="914400"/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lvl="0" algn="ctr" defTabSz="914400"/>
            <a:r>
              <a:rPr lang="en-GB" sz="2000" dirty="0">
                <a:solidFill>
                  <a:srgbClr val="000000"/>
                </a:solidFill>
                <a:latin typeface="Calibri"/>
              </a:rPr>
              <a:t>Possible causes include:</a:t>
            </a:r>
          </a:p>
          <a:p>
            <a:pPr marL="1200150" lvl="2" indent="-285750" defTabSz="9144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Natural disasters</a:t>
            </a:r>
          </a:p>
          <a:p>
            <a:pPr marL="1200150" lvl="2" indent="-285750" defTabSz="9144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Civil unrest</a:t>
            </a:r>
          </a:p>
          <a:p>
            <a:pPr marL="1200150" lvl="2" indent="-285750" defTabSz="9144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Emigration</a:t>
            </a:r>
          </a:p>
          <a:p>
            <a:pPr marL="1200150" lvl="2" indent="-285750" defTabSz="9144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Ageing population</a:t>
            </a:r>
          </a:p>
          <a:p>
            <a:pPr marL="1200150" lvl="2" indent="-285750" defTabSz="9144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Obsolete equipment</a:t>
            </a:r>
          </a:p>
          <a:p>
            <a:pPr defTabSz="914400"/>
            <a:endParaRPr lang="en-GB" sz="2800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261176" y="1651855"/>
            <a:ext cx="5392575" cy="4951312"/>
            <a:chOff x="467544" y="836712"/>
            <a:chExt cx="7488832" cy="6480720"/>
          </a:xfrm>
        </p:grpSpPr>
        <p:sp>
          <p:nvSpPr>
            <p:cNvPr id="27" name="Arc 1030"/>
            <p:cNvSpPr>
              <a:spLocks/>
            </p:cNvSpPr>
            <p:nvPr/>
          </p:nvSpPr>
          <p:spPr bwMode="auto">
            <a:xfrm>
              <a:off x="467544" y="1268760"/>
              <a:ext cx="6264696" cy="6048672"/>
            </a:xfrm>
            <a:custGeom>
              <a:avLst/>
              <a:gdLst>
                <a:gd name="T0" fmla="*/ 2147483647 w 21291"/>
                <a:gd name="T1" fmla="*/ 0 h 21528"/>
                <a:gd name="T2" fmla="*/ 2147483647 w 21291"/>
                <a:gd name="T3" fmla="*/ 2147483647 h 21528"/>
                <a:gd name="T4" fmla="*/ 0 w 21291"/>
                <a:gd name="T5" fmla="*/ 2147483647 h 21528"/>
                <a:gd name="T6" fmla="*/ 0 60000 65536"/>
                <a:gd name="T7" fmla="*/ 0 60000 65536"/>
                <a:gd name="T8" fmla="*/ 0 60000 65536"/>
                <a:gd name="T9" fmla="*/ 0 w 21291"/>
                <a:gd name="T10" fmla="*/ 0 h 21528"/>
                <a:gd name="T11" fmla="*/ 21291 w 21291"/>
                <a:gd name="T12" fmla="*/ 21528 h 21528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4" fmla="*/ 1761 w 21291"/>
                <a:gd name="connsiteY4" fmla="*/ 0 h 21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91" h="21529" fill="none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</a:path>
                <a:path w="21291" h="21529" stroke="0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  <a:lnTo>
                    <a:pt x="0" y="21529"/>
                  </a:lnTo>
                  <a:cubicBezTo>
                    <a:pt x="587" y="14353"/>
                    <a:pt x="2068" y="359"/>
                    <a:pt x="2068" y="359"/>
                  </a:cubicBezTo>
                  <a:lnTo>
                    <a:pt x="1761" y="0"/>
                  </a:lnTo>
                  <a:close/>
                </a:path>
              </a:pathLst>
            </a:custGeom>
            <a:noFill/>
            <a:ln w="50800" cap="rnd">
              <a:solidFill>
                <a:srgbClr val="96969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971600" y="836712"/>
              <a:ext cx="0" cy="5472608"/>
            </a:xfrm>
            <a:prstGeom prst="line">
              <a:avLst/>
            </a:prstGeom>
            <a:noFill/>
            <a:ln w="9525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971600" y="6309320"/>
              <a:ext cx="6984776" cy="0"/>
            </a:xfrm>
            <a:prstGeom prst="line">
              <a:avLst/>
            </a:prstGeom>
            <a:noFill/>
            <a:ln w="9525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30" name="Arc 1030"/>
            <p:cNvSpPr>
              <a:spLocks/>
            </p:cNvSpPr>
            <p:nvPr/>
          </p:nvSpPr>
          <p:spPr bwMode="auto">
            <a:xfrm>
              <a:off x="533400" y="1988840"/>
              <a:ext cx="5478760" cy="5184576"/>
            </a:xfrm>
            <a:custGeom>
              <a:avLst/>
              <a:gdLst>
                <a:gd name="T0" fmla="*/ 2147483647 w 21291"/>
                <a:gd name="T1" fmla="*/ 0 h 21528"/>
                <a:gd name="T2" fmla="*/ 2147483647 w 21291"/>
                <a:gd name="T3" fmla="*/ 2147483647 h 21528"/>
                <a:gd name="T4" fmla="*/ 0 w 21291"/>
                <a:gd name="T5" fmla="*/ 2147483647 h 21528"/>
                <a:gd name="T6" fmla="*/ 0 60000 65536"/>
                <a:gd name="T7" fmla="*/ 0 60000 65536"/>
                <a:gd name="T8" fmla="*/ 0 60000 65536"/>
                <a:gd name="T9" fmla="*/ 0 w 21291"/>
                <a:gd name="T10" fmla="*/ 0 h 21528"/>
                <a:gd name="T11" fmla="*/ 21291 w 21291"/>
                <a:gd name="T12" fmla="*/ 21528 h 21528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4" fmla="*/ 1761 w 21291"/>
                <a:gd name="connsiteY4" fmla="*/ 0 h 21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91" h="21529" fill="none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</a:path>
                <a:path w="21291" h="21529" stroke="0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  <a:lnTo>
                    <a:pt x="0" y="21529"/>
                  </a:lnTo>
                  <a:cubicBezTo>
                    <a:pt x="587" y="14353"/>
                    <a:pt x="2068" y="359"/>
                    <a:pt x="2068" y="359"/>
                  </a:cubicBezTo>
                  <a:lnTo>
                    <a:pt x="1761" y="0"/>
                  </a:lnTo>
                  <a:close/>
                </a:path>
              </a:pathLst>
            </a:custGeom>
            <a:noFill/>
            <a:ln w="50800" cap="rnd">
              <a:solidFill>
                <a:srgbClr val="0070C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632170" y="58368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b="1" dirty="0">
                <a:solidFill>
                  <a:srgbClr val="7030A0"/>
                </a:solidFill>
                <a:latin typeface="Calibri"/>
              </a:rPr>
              <a:t>PPF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52810" y="5836840"/>
            <a:ext cx="80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70C0"/>
                </a:solidFill>
                <a:latin typeface="Calibri"/>
              </a:rPr>
              <a:t>PPF</a:t>
            </a:r>
            <a:r>
              <a:rPr lang="en-GB" sz="1600" dirty="0">
                <a:solidFill>
                  <a:srgbClr val="0070C0"/>
                </a:solidFill>
                <a:latin typeface="Calibri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89489" y="2712169"/>
            <a:ext cx="504322" cy="377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94050" y="2374832"/>
            <a:ext cx="504322" cy="377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12960" y="147791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Good 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70330" y="58368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Good x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FD44A7-35AE-97F4-927E-B9CB718F2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91981E-AF4B-954C-AF08-EC21FF73CA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20" y="167487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57F0E65-F908-3CB2-1F63-2019AB58A8D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94A42C-8519-FCAD-5F45-69406F95478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365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198622" y="793546"/>
            <a:ext cx="8021286" cy="5849309"/>
            <a:chOff x="611560" y="751505"/>
            <a:chExt cx="8021286" cy="5849309"/>
          </a:xfrm>
        </p:grpSpPr>
        <p:pic>
          <p:nvPicPr>
            <p:cNvPr id="7" name="Picture 4" descr="https://image.slidesharecdn.com/ppfdiagrams-140413132652-phpapp01/95/as-micro-ppf-diagrams-1-638.jpg?cb=1397395645"/>
            <p:cNvPicPr>
              <a:picLocks noChangeAspect="1" noChangeArrowheads="1"/>
            </p:cNvPicPr>
            <p:nvPr/>
          </p:nvPicPr>
          <p:blipFill>
            <a:blip r:embed="rId2" cstate="print"/>
            <a:srcRect l="5983" t="10793" r="5128" b="8379"/>
            <a:stretch>
              <a:fillRect/>
            </a:stretch>
          </p:blipFill>
          <p:spPr bwMode="auto">
            <a:xfrm>
              <a:off x="611560" y="1124744"/>
              <a:ext cx="8021286" cy="5476070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611560" y="751505"/>
              <a:ext cx="7992888" cy="15696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defTabSz="914400">
                <a:buFont typeface="Arial" pitchFamily="34" charset="0"/>
                <a:buChar char="•"/>
              </a:pPr>
              <a:r>
                <a:rPr lang="en-GB" sz="1600" dirty="0">
                  <a:solidFill>
                    <a:prstClr val="black"/>
                  </a:solidFill>
                  <a:latin typeface="OpenDyslexic"/>
                </a:rPr>
                <a:t>Any point inside the curve indicates resources are not being fully used or not being utilised efficiently. </a:t>
              </a:r>
            </a:p>
            <a:p>
              <a:pPr defTabSz="914400">
                <a:buFont typeface="Arial" pitchFamily="34" charset="0"/>
                <a:buChar char="•"/>
              </a:pPr>
              <a:endParaRPr lang="en-GB" sz="1600" dirty="0">
                <a:solidFill>
                  <a:prstClr val="black"/>
                </a:solidFill>
                <a:latin typeface="OpenDyslexic"/>
              </a:endParaRPr>
            </a:p>
            <a:p>
              <a:pPr defTabSz="914400">
                <a:buFont typeface="Arial" pitchFamily="34" charset="0"/>
                <a:buChar char="•"/>
              </a:pPr>
              <a:r>
                <a:rPr lang="en-GB" sz="1600" dirty="0">
                  <a:solidFill>
                    <a:prstClr val="black"/>
                  </a:solidFill>
                  <a:latin typeface="OpenDyslexic"/>
                </a:rPr>
                <a:t>Any point on the curve shows resources are being fully employed</a:t>
              </a:r>
            </a:p>
            <a:p>
              <a:pPr defTabSz="914400">
                <a:buFont typeface="Arial" pitchFamily="34" charset="0"/>
                <a:buChar char="•"/>
              </a:pPr>
              <a:endParaRPr lang="en-GB" sz="1600" dirty="0">
                <a:solidFill>
                  <a:prstClr val="black"/>
                </a:solidFill>
                <a:latin typeface="OpenDyslexic"/>
              </a:endParaRPr>
            </a:p>
            <a:p>
              <a:pPr defTabSz="914400">
                <a:buFont typeface="Arial" pitchFamily="34" charset="0"/>
                <a:buChar char="•"/>
              </a:pPr>
              <a:r>
                <a:rPr lang="en-GB" sz="1600" dirty="0">
                  <a:solidFill>
                    <a:prstClr val="black"/>
                  </a:solidFill>
                  <a:latin typeface="OpenDyslexic"/>
                </a:rPr>
                <a:t>Any point outside the curve is impossible at the current level of resources.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3280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8"/>
          <p:cNvGrpSpPr/>
          <p:nvPr/>
        </p:nvGrpSpPr>
        <p:grpSpPr>
          <a:xfrm>
            <a:off x="1847528" y="202664"/>
            <a:ext cx="10048747" cy="5890632"/>
            <a:chOff x="395536" y="-157376"/>
            <a:chExt cx="10048747" cy="5890632"/>
          </a:xfrm>
        </p:grpSpPr>
        <p:sp>
          <p:nvSpPr>
            <p:cNvPr id="13" name="Rectangle 12"/>
            <p:cNvSpPr/>
            <p:nvPr/>
          </p:nvSpPr>
          <p:spPr>
            <a:xfrm>
              <a:off x="395536" y="260648"/>
              <a:ext cx="8568952" cy="547260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GB">
                <a:solidFill>
                  <a:prstClr val="white"/>
                </a:solidFill>
                <a:latin typeface="OpenDyslexic"/>
              </a:endParaRPr>
            </a:p>
          </p:txBody>
        </p:sp>
        <p:pic>
          <p:nvPicPr>
            <p:cNvPr id="14" name="Picture 2" descr="https://image.slidesharecdn.com/ppfdiagrams-140413132652-phpapp01/95/as-micro-ppf-diagrams-2-638.jpg?cb=1397395645"/>
            <p:cNvPicPr>
              <a:picLocks noChangeAspect="1" noChangeArrowheads="1"/>
            </p:cNvPicPr>
            <p:nvPr/>
          </p:nvPicPr>
          <p:blipFill>
            <a:blip r:embed="rId2" cstate="print"/>
            <a:srcRect l="5925" t="4735" r="2835" b="28978"/>
            <a:stretch>
              <a:fillRect/>
            </a:stretch>
          </p:blipFill>
          <p:spPr bwMode="auto">
            <a:xfrm>
              <a:off x="467544" y="1196752"/>
              <a:ext cx="8316924" cy="4536504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4308728" y="-157376"/>
              <a:ext cx="6135555" cy="267765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defTabSz="914400">
                <a:buFont typeface="Arial" pitchFamily="34" charset="0"/>
                <a:buChar char="•"/>
              </a:pPr>
              <a:r>
                <a:rPr lang="en-GB" sz="2400" dirty="0">
                  <a:solidFill>
                    <a:prstClr val="black"/>
                  </a:solidFill>
                  <a:latin typeface="OpenDyslexic"/>
                </a:rPr>
                <a:t>On a curved line the opportunity cost is not constant and we see the influence of the law of diminishing returns.</a:t>
              </a:r>
            </a:p>
            <a:p>
              <a:pPr defTabSz="914400">
                <a:buFont typeface="Arial" pitchFamily="34" charset="0"/>
                <a:buChar char="•"/>
              </a:pPr>
              <a:endParaRPr lang="en-GB" sz="2400" dirty="0">
                <a:solidFill>
                  <a:prstClr val="black"/>
                </a:solidFill>
                <a:latin typeface="OpenDyslexic"/>
              </a:endParaRPr>
            </a:p>
            <a:p>
              <a:pPr defTabSz="914400">
                <a:buFont typeface="Arial" pitchFamily="34" charset="0"/>
                <a:buChar char="•"/>
              </a:pPr>
              <a:r>
                <a:rPr lang="en-GB" sz="2400" dirty="0">
                  <a:solidFill>
                    <a:prstClr val="black"/>
                  </a:solidFill>
                  <a:latin typeface="OpenDyslexic"/>
                </a:rPr>
                <a:t>The opportunity cost of producing 60 more units of consumer good is 30 units of capital good.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254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47528" y="980728"/>
            <a:ext cx="8573976" cy="4824536"/>
            <a:chOff x="323528" y="764704"/>
            <a:chExt cx="8573976" cy="4824536"/>
          </a:xfrm>
        </p:grpSpPr>
        <p:pic>
          <p:nvPicPr>
            <p:cNvPr id="10" name="Picture 4" descr="https://image.slidesharecdn.com/ppfdiagrams-140413132652-phpapp01/95/as-micro-ppf-diagrams-4-638.jpg?cb=1397395645"/>
            <p:cNvPicPr>
              <a:picLocks noChangeAspect="1" noChangeArrowheads="1"/>
            </p:cNvPicPr>
            <p:nvPr/>
          </p:nvPicPr>
          <p:blipFill>
            <a:blip r:embed="rId2" cstate="print"/>
            <a:srcRect l="2370" t="12626" r="2835" b="19508"/>
            <a:stretch>
              <a:fillRect/>
            </a:stretch>
          </p:blipFill>
          <p:spPr bwMode="auto">
            <a:xfrm>
              <a:off x="323528" y="980728"/>
              <a:ext cx="8573976" cy="4608512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3491880" y="764704"/>
              <a:ext cx="5400600" cy="230832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defTabSz="914400">
                <a:buFont typeface="Arial" pitchFamily="34" charset="0"/>
                <a:buChar char="•"/>
              </a:pPr>
              <a:r>
                <a:rPr lang="en-GB" dirty="0">
                  <a:solidFill>
                    <a:prstClr val="black"/>
                  </a:solidFill>
                  <a:latin typeface="OpenDyslexic"/>
                </a:rPr>
                <a:t>A straight line PPF shows a constant opportunity cost between two products</a:t>
              </a:r>
            </a:p>
            <a:p>
              <a:pPr defTabSz="914400">
                <a:buFont typeface="Arial" pitchFamily="34" charset="0"/>
                <a:buChar char="•"/>
              </a:pPr>
              <a:endParaRPr lang="en-GB" dirty="0">
                <a:solidFill>
                  <a:prstClr val="black"/>
                </a:solidFill>
                <a:latin typeface="OpenDyslexic"/>
              </a:endParaRPr>
            </a:p>
            <a:p>
              <a:pPr defTabSz="914400">
                <a:buFont typeface="Arial" pitchFamily="34" charset="0"/>
                <a:buChar char="•"/>
              </a:pPr>
              <a:r>
                <a:rPr lang="en-GB" dirty="0">
                  <a:solidFill>
                    <a:prstClr val="black"/>
                  </a:solidFill>
                  <a:latin typeface="OpenDyslexic"/>
                </a:rPr>
                <a:t>Increasing output of good B from 60 to 90 units implies giving up 40 units of good A</a:t>
              </a:r>
            </a:p>
            <a:p>
              <a:pPr defTabSz="914400">
                <a:buFont typeface="Arial" pitchFamily="34" charset="0"/>
                <a:buChar char="•"/>
              </a:pPr>
              <a:endParaRPr lang="en-GB" dirty="0">
                <a:solidFill>
                  <a:prstClr val="black"/>
                </a:solidFill>
                <a:latin typeface="OpenDyslexic"/>
              </a:endParaRPr>
            </a:p>
            <a:p>
              <a:pPr defTabSz="914400">
                <a:buFont typeface="Arial" pitchFamily="34" charset="0"/>
                <a:buChar char="•"/>
              </a:pPr>
              <a:r>
                <a:rPr lang="en-GB" dirty="0">
                  <a:solidFill>
                    <a:prstClr val="black"/>
                  </a:solidFill>
                  <a:latin typeface="OpenDyslexic"/>
                </a:rPr>
                <a:t>The opportunity cost of an extra 30 units of good B is 40 units of good A.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0521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GB" sz="6000" b="1" dirty="0">
                <a:solidFill>
                  <a:schemeClr val="bg1"/>
                </a:solidFill>
              </a:rPr>
              <a:t>Changing the PPF</a:t>
            </a:r>
          </a:p>
        </p:txBody>
      </p:sp>
      <p:pic>
        <p:nvPicPr>
          <p:cNvPr id="5122" name="Picture 2" descr="http://www.economicsonline.co.uk/How%20markets%20work%20graphs/Growt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779980"/>
            <a:ext cx="5832648" cy="507802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206992" y="2183810"/>
            <a:ext cx="40324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prstClr val="black"/>
                </a:solidFill>
                <a:latin typeface="OpenDyslexic"/>
              </a:rPr>
              <a:t>The PPF shows the maximum potential output with current resources. </a:t>
            </a:r>
          </a:p>
          <a:p>
            <a:pPr defTabSz="914400"/>
            <a:endParaRPr lang="en-GB" dirty="0">
              <a:solidFill>
                <a:prstClr val="black"/>
              </a:solidFill>
              <a:latin typeface="OpenDyslexic"/>
            </a:endParaRPr>
          </a:p>
          <a:p>
            <a:pPr defTabSz="914400"/>
            <a:r>
              <a:rPr lang="en-GB" dirty="0">
                <a:solidFill>
                  <a:prstClr val="black"/>
                </a:solidFill>
                <a:latin typeface="OpenDyslexic"/>
              </a:rPr>
              <a:t>However, if we had a change in our resources (Land, Labour, Capital) it is possible for the PPF to expand.</a:t>
            </a:r>
          </a:p>
          <a:p>
            <a:pPr defTabSz="914400"/>
            <a:endParaRPr lang="en-GB" dirty="0">
              <a:solidFill>
                <a:prstClr val="black"/>
              </a:solidFill>
              <a:latin typeface="OpenDyslexic"/>
            </a:endParaRPr>
          </a:p>
          <a:p>
            <a:pPr defTabSz="914400"/>
            <a:r>
              <a:rPr lang="en-GB" dirty="0">
                <a:solidFill>
                  <a:prstClr val="black"/>
                </a:solidFill>
                <a:latin typeface="OpenDyslexic"/>
              </a:rPr>
              <a:t>The new resources are able to be utilised and allow more to be produced. </a:t>
            </a:r>
          </a:p>
        </p:txBody>
      </p:sp>
    </p:spTree>
    <p:extLst>
      <p:ext uri="{BB962C8B-B14F-4D97-AF65-F5344CB8AC3E}">
        <p14:creationId xmlns:p14="http://schemas.microsoft.com/office/powerpoint/2010/main" val="4220280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en-GB" sz="6000" b="1" dirty="0">
                <a:solidFill>
                  <a:schemeClr val="bg1"/>
                </a:solidFill>
              </a:rPr>
              <a:t>Efficiency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08256" y="1883363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OpenDyslexic"/>
              </a:rPr>
              <a:t>In economics we like the idea of things being efficient.</a:t>
            </a:r>
          </a:p>
          <a:p>
            <a:pPr defTabSz="914400"/>
            <a:endParaRPr lang="en-GB" sz="2400" dirty="0">
              <a:solidFill>
                <a:prstClr val="black"/>
              </a:solidFill>
              <a:latin typeface="OpenDyslexic"/>
            </a:endParaRPr>
          </a:p>
          <a:p>
            <a:pPr defTabSz="914400"/>
            <a:r>
              <a:rPr lang="en-GB" sz="2400" dirty="0">
                <a:solidFill>
                  <a:prstClr val="black"/>
                </a:solidFill>
                <a:latin typeface="OpenDyslexic"/>
              </a:rPr>
              <a:t>We can use a PPF to demonstrate how efficient something is (e.g. an economy or producer).</a:t>
            </a:r>
          </a:p>
        </p:txBody>
      </p:sp>
      <p:pic>
        <p:nvPicPr>
          <p:cNvPr id="134148" name="Picture 4" descr="http://coachingforleaders.com/wp-content/uploads/2013/03/efficienc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1784" y="3645025"/>
            <a:ext cx="4176464" cy="2777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517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Gareth and his wife Liz own an allotment. Gareth wants to just grow fruit and veg. Liz wants to also grow flowers. </a:t>
            </a:r>
          </a:p>
          <a:p>
            <a:r>
              <a:rPr lang="en-GB" sz="2800" dirty="0"/>
              <a:t>Can they do both? </a:t>
            </a:r>
          </a:p>
          <a:p>
            <a:r>
              <a:rPr lang="en-GB" sz="2800" dirty="0"/>
              <a:t>How should Gareth and Liz decide how to allocate space in the allotment? Should they grow just fruit and veg, just flowers, or a combination of both?</a:t>
            </a:r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0692F2-682E-0929-E362-3161DAFA1F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6C0CE1-3ABB-6C80-1B1C-BAFB83CB37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3CDCF43-A471-11EA-DEB8-AAD40126341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D37F53-A3E5-E2AB-29B4-03E9F63D175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14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/>
          <p:nvPr/>
        </p:nvGrpSpPr>
        <p:grpSpPr>
          <a:xfrm>
            <a:off x="2109435" y="639302"/>
            <a:ext cx="8021286" cy="5961512"/>
            <a:chOff x="611560" y="639302"/>
            <a:chExt cx="8021286" cy="5961512"/>
          </a:xfrm>
        </p:grpSpPr>
        <p:pic>
          <p:nvPicPr>
            <p:cNvPr id="7" name="Picture 4" descr="https://image.slidesharecdn.com/ppfdiagrams-140413132652-phpapp01/95/as-micro-ppf-diagrams-1-638.jpg?cb=1397395645"/>
            <p:cNvPicPr>
              <a:picLocks noChangeAspect="1" noChangeArrowheads="1"/>
            </p:cNvPicPr>
            <p:nvPr/>
          </p:nvPicPr>
          <p:blipFill>
            <a:blip r:embed="rId2" cstate="print"/>
            <a:srcRect l="5983" t="10793" r="5128" b="8379"/>
            <a:stretch>
              <a:fillRect/>
            </a:stretch>
          </p:blipFill>
          <p:spPr bwMode="auto">
            <a:xfrm>
              <a:off x="611560" y="1124744"/>
              <a:ext cx="8021286" cy="5476070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611560" y="639302"/>
              <a:ext cx="8021286" cy="15696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defTabSz="914400">
                <a:buFont typeface="Arial" pitchFamily="34" charset="0"/>
                <a:buChar char="•"/>
              </a:pPr>
              <a:r>
                <a:rPr lang="en-GB" sz="1600" dirty="0">
                  <a:latin typeface="OpenDyslexic"/>
                </a:rPr>
                <a:t>Any point inside the curve indicates resources are not being fully used or not being utilised efficiently. </a:t>
              </a:r>
            </a:p>
            <a:p>
              <a:pPr defTabSz="914400">
                <a:buFont typeface="Arial" pitchFamily="34" charset="0"/>
                <a:buChar char="•"/>
              </a:pPr>
              <a:endParaRPr lang="en-GB" sz="1600" dirty="0">
                <a:latin typeface="OpenDyslexic"/>
              </a:endParaRPr>
            </a:p>
            <a:p>
              <a:pPr defTabSz="914400">
                <a:buFont typeface="Arial" pitchFamily="34" charset="0"/>
                <a:buChar char="•"/>
              </a:pPr>
              <a:r>
                <a:rPr lang="en-GB" sz="1600" dirty="0">
                  <a:latin typeface="OpenDyslexic"/>
                </a:rPr>
                <a:t>Any point on the curve shows resources are being fully employed</a:t>
              </a:r>
            </a:p>
            <a:p>
              <a:pPr defTabSz="914400">
                <a:buFont typeface="Arial" pitchFamily="34" charset="0"/>
                <a:buChar char="•"/>
              </a:pPr>
              <a:endParaRPr lang="en-GB" sz="1600" dirty="0">
                <a:latin typeface="OpenDyslexic"/>
              </a:endParaRPr>
            </a:p>
            <a:p>
              <a:pPr defTabSz="914400">
                <a:buFont typeface="Arial" pitchFamily="34" charset="0"/>
                <a:buChar char="•"/>
              </a:pPr>
              <a:r>
                <a:rPr lang="en-GB" sz="1600" dirty="0">
                  <a:latin typeface="OpenDyslexic"/>
                </a:rPr>
                <a:t>Any point outside the curve is impossible at the current level of resources.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6050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en-GB" sz="6000" b="1" dirty="0">
                <a:solidFill>
                  <a:schemeClr val="bg1"/>
                </a:solidFill>
              </a:rPr>
              <a:t>Efficiency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97913" y="2239413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OpenDyslexic"/>
              </a:rPr>
              <a:t>If we are producing anywhere of the boundary we are said to be operating with </a:t>
            </a:r>
            <a:r>
              <a:rPr lang="en-GB" sz="2400" dirty="0">
                <a:solidFill>
                  <a:srgbClr val="FF0000"/>
                </a:solidFill>
                <a:latin typeface="OpenDyslexic"/>
              </a:rPr>
              <a:t>PRODUCTIVE EFFICIENCY.</a:t>
            </a:r>
          </a:p>
          <a:p>
            <a:pPr defTabSz="914400"/>
            <a:endParaRPr lang="en-GB" sz="2400" dirty="0">
              <a:solidFill>
                <a:prstClr val="black"/>
              </a:solidFill>
              <a:latin typeface="OpenDyslexic"/>
            </a:endParaRPr>
          </a:p>
          <a:p>
            <a:pPr defTabSz="914400"/>
            <a:r>
              <a:rPr lang="en-GB" sz="2400" dirty="0">
                <a:solidFill>
                  <a:prstClr val="black"/>
                </a:solidFill>
                <a:latin typeface="OpenDyslexic"/>
              </a:rPr>
              <a:t>It would be impossible for us to produce anymore of one thing without having to give up some of another good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871864" y="4221088"/>
            <a:ext cx="2304256" cy="2016224"/>
            <a:chOff x="2411760" y="1556792"/>
            <a:chExt cx="5544616" cy="4464496"/>
          </a:xfrm>
        </p:grpSpPr>
        <p:pic>
          <p:nvPicPr>
            <p:cNvPr id="7" name="Picture 2" descr="http://www.econom.co.za/econres/ppc/images/pro_pos10.gif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2" b="8824"/>
            <a:stretch>
              <a:fillRect/>
            </a:stretch>
          </p:blipFill>
          <p:spPr bwMode="auto">
            <a:xfrm>
              <a:off x="2411760" y="1556792"/>
              <a:ext cx="5544616" cy="4464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2411760" y="2492896"/>
              <a:ext cx="432048" cy="2808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GB">
                <a:solidFill>
                  <a:prstClr val="white"/>
                </a:solidFill>
                <a:latin typeface="OpenDyslexic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35896" y="5661248"/>
              <a:ext cx="2664296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GB">
                <a:solidFill>
                  <a:prstClr val="white"/>
                </a:solidFill>
                <a:latin typeface="OpenDyslex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6126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en-GB" sz="6000" b="1" dirty="0">
                <a:solidFill>
                  <a:schemeClr val="bg1"/>
                </a:solidFill>
              </a:rPr>
              <a:t>Efficiency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4850" y="2994031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OpenDyslexic"/>
              </a:rPr>
              <a:t>While we can use a PPF to show productive efficiency it is harder to show </a:t>
            </a:r>
            <a:r>
              <a:rPr lang="en-GB" sz="2400" dirty="0">
                <a:solidFill>
                  <a:srgbClr val="FF0000"/>
                </a:solidFill>
                <a:latin typeface="OpenDyslexic"/>
              </a:rPr>
              <a:t>ALLOCATIVE EFFICIENCY</a:t>
            </a:r>
            <a:r>
              <a:rPr lang="en-GB" sz="2400" dirty="0">
                <a:solidFill>
                  <a:prstClr val="black"/>
                </a:solidFill>
                <a:latin typeface="OpenDyslexic"/>
              </a:rPr>
              <a:t> </a:t>
            </a:r>
          </a:p>
          <a:p>
            <a:pPr defTabSz="914400"/>
            <a:endParaRPr lang="en-GB" sz="2400" dirty="0">
              <a:solidFill>
                <a:prstClr val="black"/>
              </a:solidFill>
              <a:latin typeface="OpenDyslexic"/>
            </a:endParaRPr>
          </a:p>
          <a:p>
            <a:pPr defTabSz="914400"/>
            <a:r>
              <a:rPr lang="en-GB" sz="2400" dirty="0">
                <a:solidFill>
                  <a:prstClr val="black"/>
                </a:solidFill>
                <a:latin typeface="OpenDyslexic"/>
              </a:rPr>
              <a:t>Allocative efficiency occurs when production of goods best matches peoples tastes and preferences</a:t>
            </a:r>
          </a:p>
          <a:p>
            <a:pPr defTabSz="914400"/>
            <a:endParaRPr lang="en-GB" sz="2400" dirty="0">
              <a:solidFill>
                <a:prstClr val="black"/>
              </a:solidFill>
              <a:latin typeface="OpenDyslexic"/>
            </a:endParaRPr>
          </a:p>
          <a:p>
            <a:pPr defTabSz="914400"/>
            <a:r>
              <a:rPr lang="en-GB" sz="2400" dirty="0">
                <a:solidFill>
                  <a:prstClr val="black"/>
                </a:solidFill>
                <a:latin typeface="OpenDyslexic"/>
              </a:rPr>
              <a:t>Allocative efficiency is a point on the PPF but without more information we cannot determine where it is. </a:t>
            </a:r>
          </a:p>
          <a:p>
            <a:pPr defTabSz="914400"/>
            <a:endParaRPr lang="en-GB" sz="2400" dirty="0">
              <a:solidFill>
                <a:prstClr val="black"/>
              </a:solidFill>
              <a:latin typeface="OpenDyslexic"/>
            </a:endParaRPr>
          </a:p>
        </p:txBody>
      </p:sp>
    </p:spTree>
    <p:extLst>
      <p:ext uri="{BB962C8B-B14F-4D97-AF65-F5344CB8AC3E}">
        <p14:creationId xmlns:p14="http://schemas.microsoft.com/office/powerpoint/2010/main" val="3668399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453514"/>
            <a:ext cx="10554574" cy="3636511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2800" dirty="0"/>
              <a:t>Which of the following is an accurate definition of opportunity cost?</a:t>
            </a:r>
          </a:p>
          <a:p>
            <a:pPr lvl="1"/>
            <a:r>
              <a:rPr lang="en-GB" sz="2400" dirty="0"/>
              <a:t>The cost of resources used to meet demand</a:t>
            </a:r>
          </a:p>
          <a:p>
            <a:pPr lvl="1"/>
            <a:r>
              <a:rPr lang="en-GB" sz="2400" dirty="0"/>
              <a:t>The cost of one option in terms of the next best option foregone</a:t>
            </a:r>
          </a:p>
          <a:p>
            <a:pPr lvl="1"/>
            <a:r>
              <a:rPr lang="en-GB" sz="2400" dirty="0"/>
              <a:t>The cost of advantages offered through specialisation</a:t>
            </a:r>
          </a:p>
          <a:p>
            <a:pPr lvl="1"/>
            <a:r>
              <a:rPr lang="en-GB" sz="2400" dirty="0"/>
              <a:t>The cost of combining the factors of production to start a new business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8428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82566" y="2070538"/>
            <a:ext cx="5423337" cy="457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0910" y="2222287"/>
            <a:ext cx="4352376" cy="363651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dirty="0"/>
              <a:t>A farmer is currently producing OV of crops and OX of dairy. He decides to increase dairy to OY. What is the opportunity cost?</a:t>
            </a:r>
          </a:p>
          <a:p>
            <a:pPr lvl="1"/>
            <a:r>
              <a:rPr lang="en-GB" dirty="0"/>
              <a:t>XY</a:t>
            </a:r>
          </a:p>
          <a:p>
            <a:pPr lvl="1"/>
            <a:r>
              <a:rPr lang="en-GB" dirty="0"/>
              <a:t>VW</a:t>
            </a:r>
          </a:p>
          <a:p>
            <a:pPr lvl="1"/>
            <a:r>
              <a:rPr lang="en-GB" dirty="0"/>
              <a:t>OX</a:t>
            </a:r>
          </a:p>
          <a:p>
            <a:pPr lvl="1"/>
            <a:r>
              <a:rPr lang="en-GB" dirty="0"/>
              <a:t>UV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411440" y="3573016"/>
            <a:ext cx="2016544" cy="0"/>
          </a:xfrm>
          <a:prstGeom prst="line">
            <a:avLst/>
          </a:prstGeom>
          <a:noFill/>
          <a:ln w="9525" cap="flat" cmpd="sng" algn="ctr">
            <a:solidFill>
              <a:srgbClr val="7A7A7A">
                <a:tint val="90000"/>
                <a:satMod val="105000"/>
              </a:srgbClr>
            </a:solidFill>
            <a:prstDash val="dash"/>
          </a:ln>
          <a:effectLst/>
        </p:spPr>
      </p:cxnSp>
      <p:cxnSp>
        <p:nvCxnSpPr>
          <p:cNvPr id="5" name="Straight Connector 4"/>
          <p:cNvCxnSpPr/>
          <p:nvPr/>
        </p:nvCxnSpPr>
        <p:spPr>
          <a:xfrm>
            <a:off x="4427984" y="3573016"/>
            <a:ext cx="0" cy="2032067"/>
          </a:xfrm>
          <a:prstGeom prst="line">
            <a:avLst/>
          </a:prstGeom>
          <a:noFill/>
          <a:ln w="9525" cap="flat" cmpd="sng" algn="ctr">
            <a:solidFill>
              <a:srgbClr val="7A7A7A">
                <a:tint val="90000"/>
                <a:satMod val="105000"/>
              </a:srgbClr>
            </a:solidFill>
            <a:prstDash val="dash"/>
          </a:ln>
          <a:effectLst/>
        </p:spPr>
      </p:cxnSp>
      <p:cxnSp>
        <p:nvCxnSpPr>
          <p:cNvPr id="6" name="Straight Connector 5"/>
          <p:cNvCxnSpPr/>
          <p:nvPr/>
        </p:nvCxnSpPr>
        <p:spPr>
          <a:xfrm>
            <a:off x="2411440" y="4589049"/>
            <a:ext cx="2664616" cy="0"/>
          </a:xfrm>
          <a:prstGeom prst="line">
            <a:avLst/>
          </a:prstGeom>
          <a:noFill/>
          <a:ln w="9525" cap="flat" cmpd="sng" algn="ctr">
            <a:solidFill>
              <a:srgbClr val="7A7A7A">
                <a:tint val="90000"/>
                <a:satMod val="105000"/>
              </a:srgbClr>
            </a:solidFill>
            <a:prstDash val="dash"/>
          </a:ln>
          <a:effectLst/>
        </p:spPr>
      </p:cxnSp>
      <p:cxnSp>
        <p:nvCxnSpPr>
          <p:cNvPr id="7" name="Straight Connector 6"/>
          <p:cNvCxnSpPr/>
          <p:nvPr/>
        </p:nvCxnSpPr>
        <p:spPr>
          <a:xfrm>
            <a:off x="5076056" y="4589049"/>
            <a:ext cx="0" cy="1016034"/>
          </a:xfrm>
          <a:prstGeom prst="line">
            <a:avLst/>
          </a:prstGeom>
          <a:noFill/>
          <a:ln w="9525" cap="flat" cmpd="sng" algn="ctr">
            <a:solidFill>
              <a:srgbClr val="7A7A7A">
                <a:tint val="90000"/>
                <a:satMod val="105000"/>
              </a:srgbClr>
            </a:solidFill>
            <a:prstDash val="dash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003541" y="257523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3541" y="33883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V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61390" y="440438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47644" y="55986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01430" y="55892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Z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7194" y="560508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76061" y="56309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dirty="0">
                <a:solidFill>
                  <a:srgbClr val="000000"/>
                </a:solidFill>
                <a:latin typeface="Calibri"/>
              </a:rPr>
              <a:t>O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-456409" y="2070538"/>
            <a:ext cx="6552408" cy="6480400"/>
            <a:chOff x="-468240" y="1988840"/>
            <a:chExt cx="6552408" cy="64804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411760" y="1988840"/>
              <a:ext cx="0" cy="360040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 flipH="1">
              <a:off x="2411760" y="5589240"/>
              <a:ext cx="3672408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" name="Arc 18"/>
            <p:cNvSpPr/>
            <p:nvPr/>
          </p:nvSpPr>
          <p:spPr>
            <a:xfrm>
              <a:off x="-468240" y="2709240"/>
              <a:ext cx="5760000" cy="5760000"/>
            </a:xfrm>
            <a:prstGeom prst="arc">
              <a:avLst/>
            </a:prstGeom>
            <a:noFill/>
            <a:ln w="28575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35696" y="2282388"/>
              <a:ext cx="684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Crops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83630" y="5984413"/>
              <a:ext cx="684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Dairy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560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415925"/>
            <a:ext cx="10554574" cy="3636511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2400" dirty="0"/>
              <a:t>Describe one economic advantage of concentrating production on one product.</a:t>
            </a:r>
          </a:p>
          <a:p>
            <a:pPr>
              <a:buFont typeface="+mj-lt"/>
              <a:buAutoNum type="arabicPeriod"/>
            </a:pPr>
            <a:r>
              <a:rPr lang="en-GB" sz="2400" dirty="0"/>
              <a:t>What is shown by a production possibility frontier?</a:t>
            </a:r>
          </a:p>
          <a:p>
            <a:pPr>
              <a:buFont typeface="+mj-lt"/>
              <a:buAutoNum type="arabicPeriod"/>
            </a:pPr>
            <a:r>
              <a:rPr lang="en-GB" sz="2400" dirty="0"/>
              <a:t>An organic farmer produces apples and pears.  Draw a PPC to show how the farmer can increase production of pears. Use your diagram to explain the concept of opportunity cost.</a:t>
            </a:r>
          </a:p>
          <a:p>
            <a:pPr>
              <a:buFont typeface="+mj-lt"/>
              <a:buAutoNum type="arabicPeriod"/>
            </a:pPr>
            <a:r>
              <a:rPr lang="en-GB" sz="2400" dirty="0"/>
              <a:t>Explain the difference between a movement along and a shift in PPFs.</a:t>
            </a:r>
          </a:p>
        </p:txBody>
      </p:sp>
    </p:spTree>
    <p:extLst>
      <p:ext uri="{BB962C8B-B14F-4D97-AF65-F5344CB8AC3E}">
        <p14:creationId xmlns:p14="http://schemas.microsoft.com/office/powerpoint/2010/main" val="3842159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Opportunity cost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590149"/>
            <a:ext cx="10554574" cy="3636511"/>
          </a:xfrm>
        </p:spPr>
        <p:txBody>
          <a:bodyPr>
            <a:noAutofit/>
          </a:bodyPr>
          <a:lstStyle/>
          <a:p>
            <a:r>
              <a:rPr lang="en-GB" sz="2000" dirty="0"/>
              <a:t>Opportunity cost measures the cost of any choice in terms of the next best alternative foregone.</a:t>
            </a:r>
          </a:p>
          <a:p>
            <a:r>
              <a:rPr lang="en-GB" sz="2000" dirty="0"/>
              <a:t>Work-leisure choices: The opportunity cost of deciding not to work an extra ten hours a week is the lost wages foregone. If you are being paid £7 per hour to work at the local supermarket, if you take a day off from work you might lose over £50 of income</a:t>
            </a:r>
          </a:p>
          <a:p>
            <a:r>
              <a:rPr lang="en-GB" sz="2000" dirty="0"/>
              <a:t>Government spending priorities: The opportunity cost of the government spending nearly £10 billion on investment in National Health Service might be that £10 billion less is available for spending on education or improvements to the transport network.</a:t>
            </a:r>
          </a:p>
          <a:p>
            <a:r>
              <a:rPr lang="en-GB" sz="2000" dirty="0"/>
              <a:t>Investing today for consumption tomorrow: The opportunity cost of an economy investing resources in capital goods is the production of consumer goods given up for today</a:t>
            </a:r>
          </a:p>
        </p:txBody>
      </p:sp>
    </p:spTree>
    <p:extLst>
      <p:ext uri="{BB962C8B-B14F-4D97-AF65-F5344CB8AC3E}">
        <p14:creationId xmlns:p14="http://schemas.microsoft.com/office/powerpoint/2010/main" val="134059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will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+mj-lt"/>
              <a:buAutoNum type="alphaUcPeriod"/>
            </a:pPr>
            <a:r>
              <a:rPr lang="en-GB" sz="2800" dirty="0"/>
              <a:t>What ARE PPF’S?</a:t>
            </a:r>
          </a:p>
          <a:p>
            <a:pPr>
              <a:buFont typeface="+mj-lt"/>
              <a:buAutoNum type="alphaUcPeriod" startAt="2"/>
            </a:pPr>
            <a:r>
              <a:rPr lang="en-GB" sz="2800" dirty="0"/>
              <a:t>The distinction between movements along and shifts in</a:t>
            </a:r>
          </a:p>
          <a:p>
            <a:pPr lvl="1"/>
            <a:r>
              <a:rPr lang="en-GB" sz="2400" dirty="0"/>
              <a:t>Production possibility curves, considering the possible causes for such changes</a:t>
            </a:r>
            <a:endParaRPr lang="en-GB" sz="2800" dirty="0"/>
          </a:p>
          <a:p>
            <a:pPr>
              <a:buFont typeface="+mj-lt"/>
              <a:buAutoNum type="alphaUcPeriod" startAt="3"/>
            </a:pPr>
            <a:r>
              <a:rPr lang="en-GB" sz="2800" dirty="0"/>
              <a:t>The distinction between capital and consumer goods</a:t>
            </a:r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1A7A6D-39DB-8893-E113-A2475FF4CB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490893-B1C4-0BD5-CC69-6B7D6731AE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0D11AF3-23E3-DE5E-22F6-5F60F2364B0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BFCDA-82BD-FB05-E84C-A72F3A9AEBE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666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Production possibility frontiers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production possibility frontier (PPF) can be used to show different combinations of output for two products e.g. good x and good y given the resources available </a:t>
            </a:r>
          </a:p>
          <a:p>
            <a:r>
              <a:rPr lang="en-GB" dirty="0"/>
              <a:t>As the output of good x increases that of good y decreases and vice versa</a:t>
            </a:r>
          </a:p>
          <a:p>
            <a:r>
              <a:rPr lang="en-GB" dirty="0"/>
              <a:t>The PPF illustrates the problem of choosing how to use scarce resources when producing goods and services</a:t>
            </a:r>
          </a:p>
          <a:p>
            <a:r>
              <a:rPr lang="en-GB" dirty="0"/>
              <a:t>There is an opportunity cost in deciding what combinations of good x and good y to produce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87C6F0-4B8D-2199-848E-CF5FD11851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1ADF96-9474-66EE-E230-8FADFC2F0F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925E1A5-491B-5C68-57CC-E5A488C9DA2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E61778-2EDF-12D2-56D5-D9815E21F8C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2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Production possibility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84083" y="1769444"/>
            <a:ext cx="12034345" cy="50297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1835696" y="1769444"/>
            <a:ext cx="6507522" cy="5403972"/>
            <a:chOff x="1959062" y="1769444"/>
            <a:chExt cx="6507522" cy="540397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175737" y="1769444"/>
              <a:ext cx="0" cy="4643208"/>
            </a:xfrm>
            <a:prstGeom prst="line">
              <a:avLst/>
            </a:prstGeom>
            <a:noFill/>
            <a:ln w="9525" cap="flat" cmpd="sng" algn="ctr">
              <a:solidFill>
                <a:srgbClr val="7A7A7A"/>
              </a:solidFill>
              <a:prstDash val="soli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>
            <a:xfrm>
              <a:off x="3175737" y="6412652"/>
              <a:ext cx="5290847" cy="0"/>
            </a:xfrm>
            <a:prstGeom prst="line">
              <a:avLst/>
            </a:prstGeom>
            <a:noFill/>
            <a:ln w="9525" cap="flat" cmpd="sng" algn="ctr">
              <a:solidFill>
                <a:srgbClr val="7A7A7A"/>
              </a:solidFill>
              <a:prstDash val="solid"/>
            </a:ln>
            <a:effectLst/>
          </p:spPr>
        </p:cxnSp>
        <p:sp>
          <p:nvSpPr>
            <p:cNvPr id="8" name="Arc 1030"/>
            <p:cNvSpPr>
              <a:spLocks/>
            </p:cNvSpPr>
            <p:nvPr/>
          </p:nvSpPr>
          <p:spPr bwMode="auto">
            <a:xfrm>
              <a:off x="2843808" y="2608832"/>
              <a:ext cx="4150066" cy="4564584"/>
            </a:xfrm>
            <a:custGeom>
              <a:avLst/>
              <a:gdLst>
                <a:gd name="T0" fmla="*/ 2147483647 w 21291"/>
                <a:gd name="T1" fmla="*/ 0 h 21528"/>
                <a:gd name="T2" fmla="*/ 2147483647 w 21291"/>
                <a:gd name="T3" fmla="*/ 2147483647 h 21528"/>
                <a:gd name="T4" fmla="*/ 0 w 21291"/>
                <a:gd name="T5" fmla="*/ 2147483647 h 21528"/>
                <a:gd name="T6" fmla="*/ 0 60000 65536"/>
                <a:gd name="T7" fmla="*/ 0 60000 65536"/>
                <a:gd name="T8" fmla="*/ 0 60000 65536"/>
                <a:gd name="T9" fmla="*/ 0 w 21291"/>
                <a:gd name="T10" fmla="*/ 0 h 21528"/>
                <a:gd name="T11" fmla="*/ 21291 w 21291"/>
                <a:gd name="T12" fmla="*/ 21528 h 21528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0" fmla="*/ 1761 w 21291"/>
                <a:gd name="connsiteY0" fmla="*/ 0 h 21529"/>
                <a:gd name="connsiteX1" fmla="*/ 21291 w 21291"/>
                <a:gd name="connsiteY1" fmla="*/ 17890 h 21529"/>
                <a:gd name="connsiteX2" fmla="*/ 0 w 21291"/>
                <a:gd name="connsiteY2" fmla="*/ 21529 h 21529"/>
                <a:gd name="connsiteX3" fmla="*/ 2068 w 21291"/>
                <a:gd name="connsiteY3" fmla="*/ 359 h 21529"/>
                <a:gd name="connsiteX4" fmla="*/ 1761 w 21291"/>
                <a:gd name="connsiteY4" fmla="*/ 0 h 21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91" h="21529" fill="none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</a:path>
                <a:path w="21291" h="21529" stroke="0" extrusionOk="0">
                  <a:moveTo>
                    <a:pt x="1761" y="0"/>
                  </a:moveTo>
                  <a:cubicBezTo>
                    <a:pt x="11592" y="805"/>
                    <a:pt x="19629" y="8167"/>
                    <a:pt x="21291" y="17890"/>
                  </a:cubicBezTo>
                  <a:lnTo>
                    <a:pt x="0" y="21529"/>
                  </a:lnTo>
                  <a:cubicBezTo>
                    <a:pt x="587" y="14353"/>
                    <a:pt x="2068" y="359"/>
                    <a:pt x="2068" y="359"/>
                  </a:cubicBezTo>
                  <a:lnTo>
                    <a:pt x="1761" y="0"/>
                  </a:lnTo>
                  <a:close/>
                </a:path>
              </a:pathLst>
            </a:custGeom>
            <a:noFill/>
            <a:ln w="50800" cap="rnd">
              <a:solidFill>
                <a:srgbClr val="7A7A7A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175737" y="3242802"/>
              <a:ext cx="1743104" cy="0"/>
            </a:xfrm>
            <a:prstGeom prst="line">
              <a:avLst/>
            </a:prstGeom>
            <a:noFill/>
            <a:ln w="22225" cap="flat" cmpd="sng" algn="ctr">
              <a:solidFill>
                <a:srgbClr val="7A7A7A"/>
              </a:solidFill>
              <a:prstDash val="dash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5004048" y="3242802"/>
              <a:ext cx="0" cy="3169850"/>
            </a:xfrm>
            <a:prstGeom prst="line">
              <a:avLst/>
            </a:prstGeom>
            <a:noFill/>
            <a:ln w="3175" cap="flat" cmpd="sng" algn="ctr">
              <a:solidFill>
                <a:srgbClr val="7A7A7A"/>
              </a:solidFill>
              <a:prstDash val="dash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2051720" y="176944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Wheat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30480" y="6397391"/>
              <a:ext cx="7859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Hops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59062" y="3058136"/>
              <a:ext cx="10287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Calibri"/>
                </a:rPr>
                <a:t>15 units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50789" y="6446533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Calibri"/>
                </a:rPr>
                <a:t>9 units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06430" y="3059668"/>
              <a:ext cx="6205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Calibri"/>
                </a:rPr>
                <a:t>A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05494" y="4777929"/>
              <a:ext cx="6205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B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439483" y="1816934"/>
            <a:ext cx="308968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500" dirty="0">
                <a:solidFill>
                  <a:srgbClr val="000000"/>
                </a:solidFill>
                <a:latin typeface="Calibri"/>
              </a:rPr>
              <a:t>The PPF shows different combinations of output for two products e.g. wheat and hops.</a:t>
            </a:r>
          </a:p>
          <a:p>
            <a:pPr defTabSz="914400"/>
            <a:endParaRPr lang="en-GB" sz="1500" dirty="0">
              <a:solidFill>
                <a:srgbClr val="000000"/>
              </a:solidFill>
              <a:latin typeface="Calibri"/>
            </a:endParaRPr>
          </a:p>
          <a:p>
            <a:pPr defTabSz="914400"/>
            <a:r>
              <a:rPr lang="en-GB" sz="1500" dirty="0">
                <a:solidFill>
                  <a:srgbClr val="000000"/>
                </a:solidFill>
                <a:latin typeface="Calibri"/>
              </a:rPr>
              <a:t>At </a:t>
            </a:r>
            <a:r>
              <a:rPr lang="en-GB" sz="1500" b="1" dirty="0">
                <a:solidFill>
                  <a:srgbClr val="92D050"/>
                </a:solidFill>
                <a:latin typeface="Calibri"/>
              </a:rPr>
              <a:t>point A</a:t>
            </a:r>
            <a:r>
              <a:rPr lang="en-GB" sz="1500" dirty="0">
                <a:solidFill>
                  <a:srgbClr val="000000"/>
                </a:solidFill>
                <a:latin typeface="Calibri"/>
              </a:rPr>
              <a:t> the business can produce </a:t>
            </a:r>
            <a:r>
              <a:rPr lang="en-GB" sz="1500" b="1" dirty="0">
                <a:solidFill>
                  <a:srgbClr val="92D050"/>
                </a:solidFill>
                <a:latin typeface="Calibri"/>
              </a:rPr>
              <a:t>15 units </a:t>
            </a:r>
            <a:r>
              <a:rPr lang="en-GB" sz="1500" dirty="0">
                <a:solidFill>
                  <a:srgbClr val="000000"/>
                </a:solidFill>
                <a:latin typeface="Calibri"/>
              </a:rPr>
              <a:t>of wheat and </a:t>
            </a:r>
            <a:r>
              <a:rPr lang="en-GB" sz="1500" b="1" dirty="0">
                <a:solidFill>
                  <a:srgbClr val="92D050"/>
                </a:solidFill>
                <a:latin typeface="Calibri"/>
              </a:rPr>
              <a:t>9 units </a:t>
            </a:r>
            <a:r>
              <a:rPr lang="en-GB" sz="1500" dirty="0">
                <a:solidFill>
                  <a:srgbClr val="000000"/>
                </a:solidFill>
                <a:latin typeface="Calibri"/>
              </a:rPr>
              <a:t>of hops.  </a:t>
            </a:r>
          </a:p>
          <a:p>
            <a:pPr defTabSz="914400"/>
            <a:endParaRPr lang="en-GB" sz="1500" dirty="0">
              <a:solidFill>
                <a:srgbClr val="000000"/>
              </a:solidFill>
              <a:latin typeface="Calibri"/>
            </a:endParaRPr>
          </a:p>
          <a:p>
            <a:pPr defTabSz="914400"/>
            <a:r>
              <a:rPr lang="en-GB" sz="1500" dirty="0">
                <a:solidFill>
                  <a:srgbClr val="000000"/>
                </a:solidFill>
                <a:latin typeface="Calibri"/>
              </a:rPr>
              <a:t>The business can produce a combination of wheat and hops anywhere along the PPC e.g. </a:t>
            </a:r>
            <a:r>
              <a:rPr lang="en-GB" sz="1500" b="1" dirty="0">
                <a:solidFill>
                  <a:srgbClr val="FF0000"/>
                </a:solidFill>
                <a:latin typeface="Calibri"/>
              </a:rPr>
              <a:t>point B</a:t>
            </a:r>
            <a:r>
              <a:rPr lang="en-GB" sz="1500" dirty="0">
                <a:solidFill>
                  <a:srgbClr val="000000"/>
                </a:solidFill>
                <a:latin typeface="Calibri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6946" y="1916334"/>
            <a:ext cx="13210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GB" sz="1400" dirty="0">
                <a:solidFill>
                  <a:srgbClr val="000000"/>
                </a:solidFill>
                <a:latin typeface="Calibri"/>
              </a:rPr>
              <a:t>How many units of wheat and hops can the business produce at </a:t>
            </a:r>
            <a:r>
              <a:rPr lang="en-GB" sz="1400" b="1" dirty="0">
                <a:solidFill>
                  <a:srgbClr val="FF0000"/>
                </a:solidFill>
                <a:latin typeface="Calibri"/>
              </a:rPr>
              <a:t>point B</a:t>
            </a:r>
            <a:r>
              <a:rPr lang="en-GB" sz="1400" dirty="0">
                <a:solidFill>
                  <a:srgbClr val="000000"/>
                </a:solidFill>
                <a:latin typeface="Calibri"/>
              </a:rPr>
              <a:t>?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6C965A-8C01-7B7A-BD27-210097D53B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723313E-77FC-8DCF-A04E-B3C094E7F4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3D9E511B-5EEC-9FA3-1AE5-AB10A573241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2D7019-6FBA-59CD-84D9-DCD6B1C6154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8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-23336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02320" y="58847"/>
            <a:ext cx="2315988" cy="67403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defTabSz="914400"/>
            <a:r>
              <a:rPr lang="en-GB" sz="1600" dirty="0">
                <a:solidFill>
                  <a:srgbClr val="000000"/>
                </a:solidFill>
                <a:latin typeface="Calibri"/>
              </a:rPr>
              <a:t>Producing anywhere along the PPF shows a full use of resources e.g. points A and B.  All factors of production are being used and there is no unemployment of resources. Therefore, there is an </a:t>
            </a:r>
            <a:r>
              <a:rPr lang="en-GB" sz="1600" b="1" dirty="0">
                <a:solidFill>
                  <a:srgbClr val="0070C0"/>
                </a:solidFill>
                <a:latin typeface="Calibri"/>
              </a:rPr>
              <a:t>efficient allocation of resources</a:t>
            </a:r>
            <a:r>
              <a:rPr lang="en-GB" sz="16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defTabSz="914400"/>
            <a:endParaRPr lang="en-GB" sz="1600" dirty="0">
              <a:solidFill>
                <a:srgbClr val="000000"/>
              </a:solidFill>
              <a:latin typeface="Calibri"/>
            </a:endParaRPr>
          </a:p>
          <a:p>
            <a:pPr defTabSz="914400"/>
            <a:r>
              <a:rPr lang="en-GB" sz="1600" dirty="0">
                <a:solidFill>
                  <a:srgbClr val="000000"/>
                </a:solidFill>
                <a:latin typeface="Calibri"/>
              </a:rPr>
              <a:t>Producing anywhere within the PPF shows under-use of resources e.g. point C.  More resources could be used if there was an increase in efficiency.  </a:t>
            </a:r>
          </a:p>
          <a:p>
            <a:pPr defTabSz="914400"/>
            <a:endParaRPr lang="en-GB" sz="1600" dirty="0">
              <a:solidFill>
                <a:srgbClr val="000000"/>
              </a:solidFill>
              <a:latin typeface="Calibri"/>
            </a:endParaRPr>
          </a:p>
          <a:p>
            <a:pPr defTabSz="914400"/>
            <a:r>
              <a:rPr lang="en-GB" sz="1600" dirty="0">
                <a:solidFill>
                  <a:srgbClr val="000000"/>
                </a:solidFill>
                <a:latin typeface="Calibri"/>
              </a:rPr>
              <a:t>At point C we could produce more of both wheat and hops without affecting the current output of these products. Therefore, there is an </a:t>
            </a:r>
            <a:r>
              <a:rPr lang="en-GB" sz="1600" b="1" dirty="0">
                <a:solidFill>
                  <a:srgbClr val="0070C0"/>
                </a:solidFill>
                <a:latin typeface="Calibri"/>
              </a:rPr>
              <a:t>inefficient allocation of resources</a:t>
            </a:r>
            <a:r>
              <a:rPr lang="en-GB" sz="1600" dirty="0">
                <a:solidFill>
                  <a:srgbClr val="000000"/>
                </a:solidFill>
                <a:latin typeface="Calibri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43738" y="557953"/>
            <a:ext cx="30249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000" b="1" dirty="0">
                <a:solidFill>
                  <a:srgbClr val="92D050"/>
                </a:solidFill>
                <a:latin typeface="Calibri"/>
              </a:rPr>
              <a:t>Point D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 is </a:t>
            </a:r>
            <a:r>
              <a:rPr lang="en-GB" sz="2000" b="1" dirty="0">
                <a:solidFill>
                  <a:srgbClr val="FF0000"/>
                </a:solidFill>
                <a:latin typeface="Calibri"/>
              </a:rPr>
              <a:t>unobtainable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 as there are not enough resources to produce this level of output. Production at a</a:t>
            </a:r>
            <a:r>
              <a:rPr lang="en-GB" sz="2000" dirty="0">
                <a:solidFill>
                  <a:srgbClr val="000000">
                    <a:lumMod val="95000"/>
                    <a:lumOff val="5000"/>
                  </a:srgbClr>
                </a:solidFill>
                <a:latin typeface="Calibri"/>
              </a:rPr>
              <a:t>ll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points on or within the frontier are </a:t>
            </a:r>
            <a:r>
              <a:rPr lang="en-GB" sz="2000" b="1" dirty="0">
                <a:solidFill>
                  <a:srgbClr val="FF0000"/>
                </a:solidFill>
                <a:latin typeface="Calibri"/>
              </a:rPr>
              <a:t>possible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.</a:t>
            </a:r>
          </a:p>
          <a:p>
            <a:pPr defTabSz="914400"/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defTabSz="914400"/>
            <a:r>
              <a:rPr lang="en-GB" sz="2000" dirty="0">
                <a:solidFill>
                  <a:srgbClr val="000000"/>
                </a:solidFill>
                <a:latin typeface="Calibri"/>
              </a:rPr>
              <a:t>Producing at </a:t>
            </a:r>
            <a:r>
              <a:rPr lang="en-GB" sz="2000" b="1" dirty="0">
                <a:solidFill>
                  <a:srgbClr val="0070C0"/>
                </a:solidFill>
                <a:latin typeface="Calibri"/>
              </a:rPr>
              <a:t>point C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 shows an inefficiency as not all resources are being used.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42523" y="1259797"/>
            <a:ext cx="7282036" cy="5040250"/>
            <a:chOff x="1899050" y="1914217"/>
            <a:chExt cx="7282036" cy="5040250"/>
          </a:xfrm>
        </p:grpSpPr>
        <p:grpSp>
          <p:nvGrpSpPr>
            <p:cNvPr id="8" name="Group 7"/>
            <p:cNvGrpSpPr/>
            <p:nvPr/>
          </p:nvGrpSpPr>
          <p:grpSpPr>
            <a:xfrm>
              <a:off x="2483768" y="1914217"/>
              <a:ext cx="6697318" cy="5040250"/>
              <a:chOff x="533400" y="823538"/>
              <a:chExt cx="7422976" cy="6336704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971600" y="823538"/>
                <a:ext cx="0" cy="5472608"/>
              </a:xfrm>
              <a:prstGeom prst="line">
                <a:avLst/>
              </a:prstGeom>
              <a:noFill/>
              <a:ln w="9525" cap="flat" cmpd="sng" algn="ctr">
                <a:solidFill>
                  <a:srgbClr val="7A7A7A"/>
                </a:solidFill>
                <a:prstDash val="soli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971600" y="6296146"/>
                <a:ext cx="698477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7A7A7A"/>
                </a:solidFill>
                <a:prstDash val="solid"/>
              </a:ln>
              <a:effectLst/>
            </p:spPr>
          </p:cxnSp>
          <p:sp>
            <p:nvSpPr>
              <p:cNvPr id="19" name="Arc 1030"/>
              <p:cNvSpPr>
                <a:spLocks/>
              </p:cNvSpPr>
              <p:nvPr/>
            </p:nvSpPr>
            <p:spPr bwMode="auto">
              <a:xfrm>
                <a:off x="533400" y="1975666"/>
                <a:ext cx="5478759" cy="5184576"/>
              </a:xfrm>
              <a:custGeom>
                <a:avLst/>
                <a:gdLst>
                  <a:gd name="T0" fmla="*/ 2147483647 w 21291"/>
                  <a:gd name="T1" fmla="*/ 0 h 21528"/>
                  <a:gd name="T2" fmla="*/ 2147483647 w 21291"/>
                  <a:gd name="T3" fmla="*/ 2147483647 h 21528"/>
                  <a:gd name="T4" fmla="*/ 0 w 21291"/>
                  <a:gd name="T5" fmla="*/ 2147483647 h 21528"/>
                  <a:gd name="T6" fmla="*/ 0 60000 65536"/>
                  <a:gd name="T7" fmla="*/ 0 60000 65536"/>
                  <a:gd name="T8" fmla="*/ 0 60000 65536"/>
                  <a:gd name="T9" fmla="*/ 0 w 21291"/>
                  <a:gd name="T10" fmla="*/ 0 h 21528"/>
                  <a:gd name="T11" fmla="*/ 21291 w 21291"/>
                  <a:gd name="T12" fmla="*/ 21528 h 21528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2" fmla="*/ 0 w 21291"/>
                  <a:gd name="connsiteY2" fmla="*/ 21529 h 21529"/>
                  <a:gd name="connsiteX3" fmla="*/ 2068 w 21291"/>
                  <a:gd name="connsiteY3" fmla="*/ 359 h 21529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0" fmla="*/ 1761 w 21291"/>
                  <a:gd name="connsiteY0" fmla="*/ 0 h 21529"/>
                  <a:gd name="connsiteX1" fmla="*/ 21291 w 21291"/>
                  <a:gd name="connsiteY1" fmla="*/ 17890 h 21529"/>
                  <a:gd name="connsiteX2" fmla="*/ 0 w 21291"/>
                  <a:gd name="connsiteY2" fmla="*/ 21529 h 21529"/>
                  <a:gd name="connsiteX3" fmla="*/ 2068 w 21291"/>
                  <a:gd name="connsiteY3" fmla="*/ 359 h 21529"/>
                  <a:gd name="connsiteX4" fmla="*/ 1761 w 21291"/>
                  <a:gd name="connsiteY4" fmla="*/ 0 h 21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91" h="21529" fill="none" extrusionOk="0">
                    <a:moveTo>
                      <a:pt x="1761" y="0"/>
                    </a:moveTo>
                    <a:cubicBezTo>
                      <a:pt x="11592" y="805"/>
                      <a:pt x="19629" y="8167"/>
                      <a:pt x="21291" y="17890"/>
                    </a:cubicBezTo>
                  </a:path>
                  <a:path w="21291" h="21529" stroke="0" extrusionOk="0">
                    <a:moveTo>
                      <a:pt x="1761" y="0"/>
                    </a:moveTo>
                    <a:cubicBezTo>
                      <a:pt x="11592" y="805"/>
                      <a:pt x="19629" y="8167"/>
                      <a:pt x="21291" y="17890"/>
                    </a:cubicBezTo>
                    <a:lnTo>
                      <a:pt x="0" y="21529"/>
                    </a:lnTo>
                    <a:cubicBezTo>
                      <a:pt x="587" y="14353"/>
                      <a:pt x="2068" y="359"/>
                      <a:pt x="2068" y="359"/>
                    </a:cubicBezTo>
                    <a:lnTo>
                      <a:pt x="1761" y="0"/>
                    </a:lnTo>
                    <a:close/>
                  </a:path>
                </a:pathLst>
              </a:custGeom>
              <a:noFill/>
              <a:ln w="50800" cap="rnd">
                <a:solidFill>
                  <a:srgbClr val="7A7A7A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971600" y="2695746"/>
                <a:ext cx="2301180" cy="0"/>
              </a:xfrm>
              <a:prstGeom prst="line">
                <a:avLst/>
              </a:prstGeom>
              <a:noFill/>
              <a:ln w="22225" cap="flat" cmpd="sng" algn="ctr">
                <a:solidFill>
                  <a:srgbClr val="7A7A7A"/>
                </a:solidFill>
                <a:prstDash val="dash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3272780" y="2695746"/>
                <a:ext cx="0" cy="3600400"/>
              </a:xfrm>
              <a:prstGeom prst="line">
                <a:avLst/>
              </a:prstGeom>
              <a:noFill/>
              <a:ln w="28575" cap="flat" cmpd="sng" algn="ctr">
                <a:solidFill>
                  <a:srgbClr val="7A7A7A"/>
                </a:solidFill>
                <a:prstDash val="dash"/>
              </a:ln>
              <a:effectLst/>
            </p:spPr>
          </p:cxnSp>
        </p:grpSp>
        <p:sp>
          <p:nvSpPr>
            <p:cNvPr id="9" name="TextBox 8"/>
            <p:cNvSpPr txBox="1"/>
            <p:nvPr/>
          </p:nvSpPr>
          <p:spPr>
            <a:xfrm>
              <a:off x="1899050" y="2028768"/>
              <a:ext cx="844592" cy="293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Wheat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336494" y="6273959"/>
              <a:ext cx="709104" cy="293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Hops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99050" y="3217939"/>
              <a:ext cx="98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15 units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33054" y="6376300"/>
              <a:ext cx="844592" cy="293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9 units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17720" y="3223257"/>
              <a:ext cx="559927" cy="293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26425" y="5049083"/>
              <a:ext cx="559927" cy="293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76687" y="4756510"/>
              <a:ext cx="559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</a:rPr>
                <a:t>C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73127" y="2411915"/>
              <a:ext cx="5599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Calibri"/>
                </a:rPr>
                <a:t>D</a:t>
              </a:r>
            </a:p>
          </p:txBody>
        </p:sp>
      </p:grp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3152883" y="204426"/>
            <a:ext cx="4613559" cy="618528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2000" b="0" i="0" u="none" strike="noStrike" kern="120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</a:br>
            <a:r>
              <a:rPr kumimoji="0" lang="en-GB" sz="2000" b="0" i="0" u="none" strike="noStrike" kern="120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Production possibility diagrams</a:t>
            </a:r>
            <a:br>
              <a:rPr kumimoji="0" lang="en-GB" sz="2800" b="0" i="0" u="none" strike="noStrike" kern="120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</a:br>
            <a:endParaRPr kumimoji="0" lang="en-GB" sz="2800" b="0" i="0" u="none" strike="noStrike" kern="1200" cap="small" spc="2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4D6D7C-4EE2-CCA3-ACE7-E0609BE785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9B78585-A5A3-6819-00F4-6FB09B3FF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561" y="47036"/>
            <a:ext cx="933411" cy="375797"/>
          </a:xfrm>
          <a:prstGeom prst="rect">
            <a:avLst/>
          </a:prstGeom>
        </p:spPr>
      </p:pic>
      <p:sp>
        <p:nvSpPr>
          <p:cNvPr id="24" name="Footer Placeholder 2">
            <a:extLst>
              <a:ext uri="{FF2B5EF4-FFF2-40B4-BE49-F238E27FC236}">
                <a16:creationId xmlns:a16="http://schemas.microsoft.com/office/drawing/2014/main" id="{5E0826FE-1C15-C270-43FC-14123A2DE04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860BAC-2053-729F-BD40-1BFDAAE28C3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465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Production possibility frontiers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684866"/>
            <a:ext cx="10554574" cy="3636511"/>
          </a:xfrm>
        </p:spPr>
        <p:txBody>
          <a:bodyPr>
            <a:noAutofit/>
          </a:bodyPr>
          <a:lstStyle/>
          <a:p>
            <a:r>
              <a:rPr lang="en-GB" sz="2800" dirty="0"/>
              <a:t>The production possibility frontier can be used to show the concepts of scarcity, choice and opportunity cost:</a:t>
            </a:r>
          </a:p>
          <a:p>
            <a:pPr lvl="1"/>
            <a:r>
              <a:rPr lang="en-GB" sz="2400" dirty="0"/>
              <a:t>By choosing good X the economic agent sacrifices the benefit of using good Y</a:t>
            </a:r>
          </a:p>
          <a:p>
            <a:pPr lvl="1"/>
            <a:r>
              <a:rPr lang="en-GB" sz="2400" dirty="0"/>
              <a:t>There is therefore a choice between two competing resources, this is due to resources being scarce</a:t>
            </a:r>
          </a:p>
          <a:p>
            <a:pPr lvl="1"/>
            <a:r>
              <a:rPr lang="en-GB" sz="2400" dirty="0"/>
              <a:t>Remember, the basic economic problem is due to infinite wants but finite resources</a:t>
            </a:r>
          </a:p>
          <a:p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1E51B2-A35E-8344-288A-F6ABF14CC2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B1E323-F16A-ABB2-C6F2-820DD4EB85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E57EC47-5770-5B62-9790-9442D297ED5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F13D1A-18DF-8767-DCB3-163DA67828E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146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97" y="69028"/>
            <a:ext cx="10571998" cy="547374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Production possibility frontiers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6055" y="713622"/>
            <a:ext cx="9491933" cy="604715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The production possibility frontier can be used to show the concepts of trade-offs and conflicting objectives:</a:t>
            </a:r>
          </a:p>
          <a:p>
            <a:pPr lvl="1"/>
            <a:r>
              <a:rPr lang="en-GB" sz="2400" dirty="0">
                <a:solidFill>
                  <a:schemeClr val="bg1"/>
                </a:solidFill>
              </a:rPr>
              <a:t>Trade-offs between competing uses occurs as there is a choice as to how we utilise resources</a:t>
            </a:r>
          </a:p>
          <a:p>
            <a:pPr lvl="1"/>
            <a:r>
              <a:rPr lang="en-GB" sz="2400" dirty="0">
                <a:solidFill>
                  <a:schemeClr val="bg1"/>
                </a:solidFill>
              </a:rPr>
              <a:t>Conflicting objectives might arise as there is an opportunity cost as to what goods and services to produce</a:t>
            </a:r>
          </a:p>
          <a:p>
            <a:pPr lvl="2"/>
            <a:r>
              <a:rPr lang="en-GB" sz="2000" dirty="0">
                <a:solidFill>
                  <a:schemeClr val="bg1"/>
                </a:solidFill>
              </a:rPr>
              <a:t>It might be in the interests of suppliers to produce capital goods whilst consumers might wish to see a greater supply of consumer goods</a:t>
            </a:r>
          </a:p>
          <a:p>
            <a:pPr lvl="2"/>
            <a:r>
              <a:rPr lang="en-GB" sz="2000" dirty="0">
                <a:solidFill>
                  <a:schemeClr val="bg1"/>
                </a:solidFill>
              </a:rPr>
              <a:t>Future generations will benefit from the production of capital goods whilst the current generation will benefit from the production of consumer goods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006" y="713622"/>
            <a:ext cx="2492043" cy="31393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en-GB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GB" b="1" dirty="0">
                <a:solidFill>
                  <a:schemeClr val="bg1"/>
                </a:solidFill>
                <a:latin typeface="Calibri"/>
              </a:rPr>
              <a:t>trade-off</a:t>
            </a:r>
            <a:r>
              <a:rPr lang="en-GB" dirty="0">
                <a:solidFill>
                  <a:schemeClr val="bg1"/>
                </a:solidFill>
                <a:latin typeface="Calibri"/>
              </a:rPr>
              <a:t> occurs when an economic agent substitutes the production of one good or service for another.  This can be seen by a movement along the PPF away from the production of one product and towards the production of another.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4108390"/>
            <a:ext cx="2544049" cy="2554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en-GB" sz="1600" b="1" dirty="0">
                <a:solidFill>
                  <a:schemeClr val="bg1"/>
                </a:solidFill>
                <a:latin typeface="Calibri"/>
              </a:rPr>
              <a:t>Capital goods</a:t>
            </a:r>
            <a:r>
              <a:rPr lang="en-GB" sz="1600" dirty="0">
                <a:solidFill>
                  <a:schemeClr val="bg1"/>
                </a:solidFill>
                <a:latin typeface="Calibri"/>
              </a:rPr>
              <a:t> are those that produce a stream of income in the future e.g. capital goods such as machinery.</a:t>
            </a:r>
          </a:p>
          <a:p>
            <a:pPr algn="ctr" defTabSz="914400"/>
            <a:endParaRPr lang="en-GB" sz="1600" b="1" dirty="0">
              <a:solidFill>
                <a:schemeClr val="bg1"/>
              </a:solidFill>
              <a:latin typeface="Calibri"/>
            </a:endParaRPr>
          </a:p>
          <a:p>
            <a:pPr algn="ctr" defTabSz="914400"/>
            <a:r>
              <a:rPr lang="en-GB" sz="1600" b="1" dirty="0">
                <a:solidFill>
                  <a:schemeClr val="bg1"/>
                </a:solidFill>
                <a:latin typeface="Calibri"/>
              </a:rPr>
              <a:t>Consumption goods </a:t>
            </a:r>
            <a:r>
              <a:rPr lang="en-GB" sz="1600" dirty="0">
                <a:solidFill>
                  <a:schemeClr val="bg1"/>
                </a:solidFill>
                <a:latin typeface="Calibri"/>
              </a:rPr>
              <a:t>are those that produce an immediate benefit to the consumer e.g. a car for personal use.</a:t>
            </a:r>
            <a:endParaRPr lang="en-GB" sz="1600" b="1" dirty="0">
              <a:solidFill>
                <a:schemeClr val="bg1"/>
              </a:solidFill>
              <a:latin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2A2EF6-86BC-841F-D15C-92EF5A1322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6C76FD-5BAC-7C52-5E5E-B58460ABAC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243" y="76721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F7483F99-D414-3659-37B5-9B43E17C6C48}"/>
              </a:ext>
            </a:extLst>
          </p:cNvPr>
          <p:cNvSpPr txBox="1">
            <a:spLocks/>
          </p:cNvSpPr>
          <p:nvPr/>
        </p:nvSpPr>
        <p:spPr>
          <a:xfrm>
            <a:off x="3943348" y="647083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43FB88-41F8-31F4-8027-1B84C8863DC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4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41586" y="694774"/>
            <a:ext cx="11508828" cy="587153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442" y="-247627"/>
            <a:ext cx="10571998" cy="970450"/>
          </a:xfrm>
        </p:spPr>
        <p:txBody>
          <a:bodyPr/>
          <a:lstStyle/>
          <a:p>
            <a:r>
              <a:rPr lang="en-GB" dirty="0"/>
              <a:t>Production possibility frontiers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2451" y="1684887"/>
            <a:ext cx="4584589" cy="2785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40883" y="4402163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400" dirty="0">
                <a:solidFill>
                  <a:srgbClr val="000000"/>
                </a:solidFill>
                <a:latin typeface="Calibri"/>
              </a:rPr>
              <a:t>Cars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72331" y="169448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1400" dirty="0">
                <a:solidFill>
                  <a:srgbClr val="000000"/>
                </a:solidFill>
                <a:latin typeface="Calibri"/>
              </a:rPr>
              <a:t>Motorbikes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1546" y="4786591"/>
            <a:ext cx="1064697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400" dirty="0">
                <a:solidFill>
                  <a:srgbClr val="000000"/>
                </a:solidFill>
                <a:latin typeface="Calibri"/>
              </a:rPr>
              <a:t>At </a:t>
            </a:r>
            <a:r>
              <a:rPr lang="en-GB" sz="2400" b="1" dirty="0">
                <a:solidFill>
                  <a:srgbClr val="92D050"/>
                </a:solidFill>
                <a:latin typeface="Calibri"/>
              </a:rPr>
              <a:t>A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 the business can produce 14 motorbikes and 1 car with its resources.  </a:t>
            </a:r>
          </a:p>
          <a:p>
            <a:pPr defTabSz="914400"/>
            <a:endParaRPr lang="en-GB" sz="1000" dirty="0">
              <a:solidFill>
                <a:srgbClr val="000000"/>
              </a:solidFill>
              <a:latin typeface="Calibri"/>
            </a:endParaRPr>
          </a:p>
          <a:p>
            <a:pPr defTabSz="914400"/>
            <a:r>
              <a:rPr lang="en-GB" sz="2400" dirty="0">
                <a:solidFill>
                  <a:srgbClr val="000000"/>
                </a:solidFill>
                <a:latin typeface="Calibri"/>
              </a:rPr>
              <a:t>If it were to move to producing at </a:t>
            </a:r>
            <a:r>
              <a:rPr lang="en-GB" sz="2400" b="1" dirty="0">
                <a:solidFill>
                  <a:srgbClr val="0070C0"/>
                </a:solidFill>
                <a:latin typeface="Calibri"/>
              </a:rPr>
              <a:t>B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 it would now be producing 12 motorbikes for 2 cars.  </a:t>
            </a:r>
          </a:p>
          <a:p>
            <a:pPr defTabSz="914400"/>
            <a:endParaRPr lang="en-GB" sz="1000" dirty="0">
              <a:solidFill>
                <a:srgbClr val="000000"/>
              </a:solidFill>
              <a:latin typeface="Calibri"/>
            </a:endParaRPr>
          </a:p>
          <a:p>
            <a:pPr defTabSz="914400"/>
            <a:r>
              <a:rPr lang="en-GB" sz="2400" dirty="0">
                <a:solidFill>
                  <a:srgbClr val="000000"/>
                </a:solidFill>
                <a:latin typeface="Calibri"/>
              </a:rPr>
              <a:t>The opportunity cost of 1 additional car is therefore the loss of 2 motorbikes.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44539" y="176864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b="1" dirty="0">
                <a:solidFill>
                  <a:srgbClr val="92D050"/>
                </a:solidFill>
                <a:latin typeface="Calibri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2611" y="2056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b="1" dirty="0">
                <a:solidFill>
                  <a:srgbClr val="0070C0"/>
                </a:solidFill>
                <a:latin typeface="Calibri"/>
              </a:rPr>
              <a:t>B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A20452-8B77-4AD4-8720-3D3B6F1A39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8CBCA7-EB8D-1B13-6D09-972A5503EE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190" y="161094"/>
            <a:ext cx="933411" cy="375797"/>
          </a:xfrm>
          <a:prstGeom prst="rect">
            <a:avLst/>
          </a:prstGeom>
        </p:spPr>
      </p:pic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9D68455E-564B-4D16-50AB-8F3D9410660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4FE648-80F3-E5F4-1F42-30B067FFFCC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1999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1" ma:contentTypeDescription="Create a new document." ma:contentTypeScope="" ma:versionID="86afc0c9ebd21ceb7cef3015db6e98f1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1e1ab0ff353bb9e35f96417d084413c8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99369-26D6-4052-BE6D-E309E50295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19E9A2-21C8-4C70-A239-6BFAF55801CF}">
  <ds:schemaRefs>
    <ds:schemaRef ds:uri="http://schemas.microsoft.com/office/2006/metadata/properties"/>
    <ds:schemaRef ds:uri="http://schemas.microsoft.com/office/infopath/2007/PartnerControls"/>
    <ds:schemaRef ds:uri="bccb2ff8-a74f-4a49-8bef-71a2916a4a90"/>
    <ds:schemaRef ds:uri="45eb72ab-293d-4eb1-b1d6-6aa27e13ee50"/>
  </ds:schemaRefs>
</ds:datastoreItem>
</file>

<file path=customXml/itemProps3.xml><?xml version="1.0" encoding="utf-8"?>
<ds:datastoreItem xmlns:ds="http://schemas.openxmlformats.org/officeDocument/2006/customXml" ds:itemID="{EF3FE440-042F-4A66-93FF-B032569131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b2ff8-a74f-4a49-8bef-71a2916a4a90"/>
    <ds:schemaRef ds:uri="45eb72ab-293d-4eb1-b1d6-6aa27e13e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2133</Words>
  <Application>Microsoft Office PowerPoint</Application>
  <PresentationFormat>Widescreen</PresentationFormat>
  <Paragraphs>242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Century Gothic</vt:lpstr>
      <vt:lpstr>gg sans</vt:lpstr>
      <vt:lpstr>OpenDyslexic</vt:lpstr>
      <vt:lpstr>Times New Roman</vt:lpstr>
      <vt:lpstr>Trebuchet MS</vt:lpstr>
      <vt:lpstr>Wingdings 2</vt:lpstr>
      <vt:lpstr>Quotable</vt:lpstr>
      <vt:lpstr>Production Possibility Frontier</vt:lpstr>
      <vt:lpstr>Starter </vt:lpstr>
      <vt:lpstr>What we will cover</vt:lpstr>
      <vt:lpstr> Production possibility frontiers</vt:lpstr>
      <vt:lpstr>Production possibility Diagrams</vt:lpstr>
      <vt:lpstr>PowerPoint Presentation</vt:lpstr>
      <vt:lpstr>Production possibility frontiers</vt:lpstr>
      <vt:lpstr>Production possibility frontiers</vt:lpstr>
      <vt:lpstr>Production possibility frontiers</vt:lpstr>
      <vt:lpstr>Production possibility frontiers and opportunity cost</vt:lpstr>
      <vt:lpstr>Marginal analysis and opportunity cost</vt:lpstr>
      <vt:lpstr>Production possibility diagrams </vt:lpstr>
      <vt:lpstr>Production possibility diagrams </vt:lpstr>
      <vt:lpstr>Production possibility diagrams </vt:lpstr>
      <vt:lpstr>PowerPoint Presentation</vt:lpstr>
      <vt:lpstr>PowerPoint Presentation</vt:lpstr>
      <vt:lpstr>PowerPoint Presentation</vt:lpstr>
      <vt:lpstr>Changing the PPF</vt:lpstr>
      <vt:lpstr>Efficiency</vt:lpstr>
      <vt:lpstr>PowerPoint Presentation</vt:lpstr>
      <vt:lpstr>Efficiency</vt:lpstr>
      <vt:lpstr>Efficiency</vt:lpstr>
      <vt:lpstr>Quick Test</vt:lpstr>
      <vt:lpstr>Quick test</vt:lpstr>
      <vt:lpstr>Quick Test </vt:lpstr>
      <vt:lpstr>Opportunity cost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25</cp:revision>
  <cp:lastPrinted>2019-09-11T13:42:10Z</cp:lastPrinted>
  <dcterms:created xsi:type="dcterms:W3CDTF">2019-07-31T17:05:48Z</dcterms:created>
  <dcterms:modified xsi:type="dcterms:W3CDTF">2025-03-17T10:40:42Z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