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7" r:id="rId4"/>
  </p:sldMasterIdLst>
  <p:sldIdLst>
    <p:sldId id="256" r:id="rId5"/>
    <p:sldId id="269" r:id="rId6"/>
    <p:sldId id="270" r:id="rId7"/>
    <p:sldId id="258" r:id="rId8"/>
    <p:sldId id="259" r:id="rId9"/>
    <p:sldId id="268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20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27586" y="2667896"/>
            <a:ext cx="8726214" cy="2589904"/>
          </a:xfrm>
          <a:noFill/>
          <a:ln w="76200">
            <a:solidFill>
              <a:srgbClr val="FF0000"/>
            </a:solidFill>
          </a:ln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ln w="76200">
            <a:solidFill>
              <a:srgbClr val="FF0000"/>
            </a:solidFill>
          </a:ln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4403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5544" y="365125"/>
            <a:ext cx="8768255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5544" y="1825625"/>
            <a:ext cx="8768256" cy="43513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889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983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378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2992" y="1825625"/>
            <a:ext cx="8820808" cy="4351338"/>
          </a:xfrm>
          <a:ln w="76200">
            <a:solidFill>
              <a:srgbClr val="FF0000"/>
            </a:solidFill>
          </a:ln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7398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2178" y="1709738"/>
            <a:ext cx="862527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2178" y="4589463"/>
            <a:ext cx="862527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45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527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444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9930" y="365125"/>
            <a:ext cx="8883869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2106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14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263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02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27586" y="365125"/>
            <a:ext cx="87262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7586" y="1825625"/>
            <a:ext cx="872621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Box 21"/>
          <p:cNvSpPr txBox="1">
            <a:spLocks noChangeArrowheads="1"/>
          </p:cNvSpPr>
          <p:nvPr userDrawn="1"/>
        </p:nvSpPr>
        <p:spPr bwMode="auto">
          <a:xfrm rot="-5400000">
            <a:off x="-2606039" y="2606042"/>
            <a:ext cx="6858003" cy="1645916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entury Gothic" panose="020B0502020202020204" pitchFamily="34" charset="0"/>
              </a:rPr>
              <a:t>Economics</a:t>
            </a:r>
            <a:endParaRPr kumimoji="0" lang="en-US" alt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422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xampaperspractice.co.uk/" TargetMode="External"/><Relationship Id="rId3" Type="http://schemas.openxmlformats.org/officeDocument/2006/relationships/image" Target="../media/image7.png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Relationship Id="rId6" Type="http://schemas.openxmlformats.org/officeDocument/2006/relationships/image" Target="../media/image1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1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3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xampaperspractice.co.uk/" TargetMode="External"/><Relationship Id="rId3" Type="http://schemas.openxmlformats.org/officeDocument/2006/relationships/hyperlink" Target="https://www.bbc.co.uk/news/business-56195288" TargetMode="Externa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4" Type="http://schemas.openxmlformats.org/officeDocument/2006/relationships/hyperlink" Target="https://www.wipro.com/holmes/towards-future-farming-how-artificial-intelligence-is-transforming-the-agriculture-industry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Relationship Id="rId6" Type="http://schemas.openxmlformats.org/officeDocument/2006/relationships/hyperlink" Target="http://www.exampaperspractice.co.uk/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Relationship Id="rId6" Type="http://schemas.openxmlformats.org/officeDocument/2006/relationships/hyperlink" Target="http://www.exampaperspractice.co.uk/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27586" y="2667896"/>
            <a:ext cx="8306137" cy="2130750"/>
          </a:xfrm>
        </p:spPr>
        <p:txBody>
          <a:bodyPr>
            <a:noAutofit/>
          </a:bodyPr>
          <a:lstStyle/>
          <a:p>
            <a:endParaRPr lang="en-GB" sz="3200" b="1" dirty="0"/>
          </a:p>
          <a:p>
            <a:r>
              <a:rPr lang="en-GB" sz="3200" b="1" dirty="0"/>
              <a:t>1.2 Enterprise, business and the economy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586" y="5050696"/>
            <a:ext cx="8306137" cy="991198"/>
          </a:xfrm>
        </p:spPr>
        <p:txBody>
          <a:bodyPr/>
          <a:lstStyle/>
          <a:p>
            <a:r>
              <a:rPr lang="en-GB" sz="3600" dirty="0"/>
              <a:t>1.2.3 Factors of production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2313354" y="1155700"/>
            <a:ext cx="888804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0" cap="small" spc="2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Theme 1:</a:t>
            </a:r>
            <a:r>
              <a:rPr kumimoji="0" lang="en-GB" sz="4000" b="1" i="0" u="none" strike="noStrike" kern="0" cap="small" spc="20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 </a:t>
            </a:r>
            <a:r>
              <a:rPr kumimoji="0" lang="en-GB" sz="4000" b="1" i="0" u="none" strike="noStrike" kern="0" cap="small" spc="2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</a:rPr>
              <a:t>Markets, consumers and firms</a:t>
            </a:r>
            <a:endParaRPr kumimoji="0" lang="en-GB" sz="4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44E874-5011-891E-AC77-B9FB8472F85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C02775A-E053-4E79-D342-46EB8C3BFAF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CC45B3B8-BD11-5018-A0E9-3CB9F6760FAB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A5CA607-E407-4831-A85D-31DD1C91C99E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1487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2830" y="447188"/>
            <a:ext cx="9639167" cy="970450"/>
          </a:xfrm>
        </p:spPr>
        <p:txBody>
          <a:bodyPr/>
          <a:lstStyle/>
          <a:p>
            <a:r>
              <a:rPr lang="en-GB" dirty="0"/>
              <a:t>Labour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0400" y="1477109"/>
            <a:ext cx="7231185" cy="50903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dirty="0"/>
              <a:t>Labour includes all of the workforce in an economy</a:t>
            </a:r>
          </a:p>
          <a:p>
            <a:pPr marL="0" indent="0">
              <a:buNone/>
            </a:pPr>
            <a:r>
              <a:rPr lang="en-GB" sz="2800" dirty="0"/>
              <a:t>Every worker is unique</a:t>
            </a:r>
          </a:p>
          <a:p>
            <a:pPr lvl="1"/>
            <a:r>
              <a:rPr lang="en-GB" sz="2400" dirty="0"/>
              <a:t>we all have different skills, qualifications and experience  </a:t>
            </a:r>
          </a:p>
          <a:p>
            <a:pPr lvl="1"/>
            <a:r>
              <a:rPr lang="en-GB" sz="2400" dirty="0"/>
              <a:t>Job roles differ e.g. a manager or a junior employee</a:t>
            </a:r>
          </a:p>
          <a:p>
            <a:pPr marL="0" indent="0">
              <a:buNone/>
            </a:pPr>
            <a:r>
              <a:rPr lang="en-GB" sz="2800" dirty="0"/>
              <a:t>The value of a worker is called its human capital</a:t>
            </a:r>
          </a:p>
          <a:p>
            <a:pPr marL="0" indent="0">
              <a:buNone/>
            </a:pPr>
            <a:r>
              <a:rPr lang="en-GB" sz="2800" dirty="0"/>
              <a:t>A worker can be valued by the income they earn</a:t>
            </a:r>
          </a:p>
          <a:p>
            <a:pPr marL="0" indent="0">
              <a:buNone/>
            </a:pPr>
            <a:r>
              <a:rPr lang="en-GB" sz="2800" dirty="0"/>
              <a:t>Education and training are likely to increase our human capital</a:t>
            </a:r>
          </a:p>
          <a:p>
            <a:pPr lvl="1"/>
            <a:r>
              <a:rPr lang="en-GB" sz="2400" dirty="0"/>
              <a:t>how much are your A Levels worth to you?</a:t>
            </a:r>
          </a:p>
          <a:p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34512" y="447188"/>
            <a:ext cx="2466975" cy="18478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72599" y="2408725"/>
            <a:ext cx="2619375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34512" y="4650736"/>
            <a:ext cx="2495550" cy="1828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6B94B8B-BFCC-EA83-7BB4-9572DCBFD1A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35D51D2-25F1-9089-1B09-078B2A62F11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6FD59C6C-9DCD-9FE5-0C78-5537BAC7CDD0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FD4091-A907-FC3A-A88F-881F9DAFC06F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50024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092" y="630068"/>
            <a:ext cx="9607906" cy="970450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State and explain 2 factors of production that would be used in the production of each of the following examples. Across the examples ensure you cover all 4 factors.</a:t>
            </a:r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5219979"/>
              </p:ext>
            </p:extLst>
          </p:nvPr>
        </p:nvGraphicFramePr>
        <p:xfrm>
          <a:off x="1953214" y="2133617"/>
          <a:ext cx="9754232" cy="4233338"/>
        </p:xfrm>
        <a:graphic>
          <a:graphicData uri="http://schemas.openxmlformats.org/drawingml/2006/table">
            <a:tbl>
              <a:tblPr firstRow="1" bandRow="1"/>
              <a:tblGrid>
                <a:gridCol w="34332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9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318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2858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endParaRPr lang="en-GB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dirty="0"/>
                        <a:t>State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dirty="0"/>
                        <a:t>Explain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20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dirty="0"/>
                        <a:t>Fast food meal 1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GB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20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Fast food meal 2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GB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020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dirty="0"/>
                        <a:t>Spanish package</a:t>
                      </a:r>
                      <a:r>
                        <a:rPr lang="en-GB" baseline="0" dirty="0"/>
                        <a:t> holiday 1</a:t>
                      </a:r>
                      <a:endParaRPr lang="en-GB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GB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020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Spanish package</a:t>
                      </a:r>
                      <a:r>
                        <a:rPr lang="en-GB" baseline="0" dirty="0"/>
                        <a:t> holiday 2</a:t>
                      </a:r>
                      <a:endParaRPr lang="en-GB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GB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020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dirty="0"/>
                        <a:t>Horse riding school 1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GB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020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Horse riding school 2</a:t>
                      </a:r>
                    </a:p>
                    <a:p>
                      <a:endParaRPr lang="en-GB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GB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GB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79609159-93E2-0E45-EBF3-05E0EC97BE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3481757-F764-622B-E049-A0070253645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95686992-89A5-8E97-CFE1-D7A3BABBB2C8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F9FDAF-28AE-9CAA-376E-C1243F5E52C4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26349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7630" y="447188"/>
            <a:ext cx="9334367" cy="970450"/>
          </a:xfrm>
        </p:spPr>
        <p:txBody>
          <a:bodyPr/>
          <a:lstStyle/>
          <a:p>
            <a:r>
              <a:rPr lang="en-GB" dirty="0"/>
              <a:t>Quick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0492" y="1883509"/>
            <a:ext cx="9201506" cy="4974492"/>
          </a:xfrm>
        </p:spPr>
        <p:txBody>
          <a:bodyPr>
            <a:noAutofit/>
          </a:bodyPr>
          <a:lstStyle/>
          <a:p>
            <a:r>
              <a:rPr lang="en-GB" sz="3200" dirty="0"/>
              <a:t>Which of the following is an example of a factor of production?</a:t>
            </a:r>
          </a:p>
          <a:p>
            <a:pPr lvl="1">
              <a:buFont typeface="+mj-lt"/>
              <a:buAutoNum type="alphaUcPeriod"/>
            </a:pPr>
            <a:r>
              <a:rPr lang="en-GB" sz="2800" dirty="0"/>
              <a:t>Sales revenue enjoyed by a firm</a:t>
            </a:r>
          </a:p>
          <a:p>
            <a:pPr lvl="1">
              <a:buFont typeface="+mj-lt"/>
              <a:buAutoNum type="alphaUcPeriod"/>
            </a:pPr>
            <a:r>
              <a:rPr lang="en-GB" sz="2800" dirty="0"/>
              <a:t>Output by workers</a:t>
            </a:r>
          </a:p>
          <a:p>
            <a:pPr lvl="1">
              <a:buFont typeface="+mj-lt"/>
              <a:buAutoNum type="alphaUcPeriod"/>
            </a:pPr>
            <a:r>
              <a:rPr lang="en-GB" sz="2800" dirty="0"/>
              <a:t>A factory owned by a business</a:t>
            </a:r>
          </a:p>
          <a:p>
            <a:pPr lvl="1">
              <a:buFont typeface="+mj-lt"/>
              <a:buAutoNum type="alphaUcPeriod"/>
            </a:pPr>
            <a:r>
              <a:rPr lang="en-GB" sz="2800" dirty="0"/>
              <a:t>The annual profits achieved by a business</a:t>
            </a:r>
          </a:p>
          <a:p>
            <a:r>
              <a:rPr lang="en-GB" sz="3200" dirty="0"/>
              <a:t>Can you explain your answer?</a:t>
            </a:r>
          </a:p>
          <a:p>
            <a:endParaRPr lang="en-GB" sz="3200" dirty="0"/>
          </a:p>
          <a:p>
            <a:endParaRPr lang="en-GB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829CF31-8945-BDFE-5E1F-AC4F4D37B49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1DD6115-33F0-1961-24EA-655DD88809F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97E7B7C1-CF1A-7A2B-9AA8-FBE6C185D6C7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C007B4-89C2-86AA-0855-1ECE61EE7980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588337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9582" y="447188"/>
            <a:ext cx="9532416" cy="970450"/>
          </a:xfrm>
        </p:spPr>
        <p:txBody>
          <a:bodyPr/>
          <a:lstStyle/>
          <a:p>
            <a:r>
              <a:rPr lang="en-GB" dirty="0"/>
              <a:t>Quick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0" y="2188309"/>
            <a:ext cx="9341286" cy="4013390"/>
          </a:xfrm>
        </p:spPr>
        <p:txBody>
          <a:bodyPr>
            <a:normAutofit/>
          </a:bodyPr>
          <a:lstStyle/>
          <a:p>
            <a:r>
              <a:rPr lang="en-GB" sz="3200" dirty="0"/>
              <a:t>Which of the following is an example of an economic resource?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GB" sz="2800" dirty="0"/>
              <a:t>Consumer demand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GB" sz="2800" dirty="0"/>
              <a:t>Factory output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GB" sz="2800" dirty="0"/>
              <a:t>Entrepreneurial skill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GB" sz="2800" dirty="0"/>
              <a:t>Scarcity</a:t>
            </a:r>
          </a:p>
          <a:p>
            <a:r>
              <a:rPr lang="en-GB" sz="3200" dirty="0"/>
              <a:t>Can you explain your answer?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8E4EB9-1390-F556-A75C-7A4ED1E145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873826E-8E6E-281C-F79F-3F2E56550A7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4AF12737-BD2E-4A64-4315-C06ABE024CCE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0258E7-40D8-1829-BCD9-BDA4D9D0A57B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3652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368" y="447188"/>
            <a:ext cx="9365630" cy="970450"/>
          </a:xfrm>
        </p:spPr>
        <p:txBody>
          <a:bodyPr/>
          <a:lstStyle/>
          <a:p>
            <a:r>
              <a:rPr lang="en-GB" dirty="0"/>
              <a:t>Quick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6368" y="2222287"/>
            <a:ext cx="9356917" cy="3636511"/>
          </a:xfrm>
        </p:spPr>
        <p:txBody>
          <a:bodyPr>
            <a:normAutofit/>
          </a:bodyPr>
          <a:lstStyle/>
          <a:p>
            <a:r>
              <a:rPr lang="en-GB" sz="4000" dirty="0"/>
              <a:t>With the use of relevant examples explain the 4 factors of production.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7EA274-682A-71BA-0031-65DF38A185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B3D743F-4139-C86B-F4BC-F992F6DDBFC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BDD2975-26D4-3F5F-FFD4-A46FAE5D1085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0104E5-047F-7A1D-DB49-F1B5E1A94E9A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56310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76854" y="1931133"/>
            <a:ext cx="5327331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dirty="0">
              <a:hlinkClick r:id="rId3"/>
            </a:endParaRPr>
          </a:p>
          <a:p>
            <a:pPr marL="0" indent="0">
              <a:buNone/>
            </a:pPr>
            <a:endParaRPr lang="en-GB" dirty="0">
              <a:hlinkClick r:id="rId3"/>
            </a:endParaRPr>
          </a:p>
          <a:p>
            <a:pPr marL="0" indent="0">
              <a:buNone/>
            </a:pPr>
            <a:r>
              <a:rPr lang="en-GB" dirty="0">
                <a:hlinkClick r:id="rId3"/>
              </a:rPr>
              <a:t>https://www.bbc.co.uk/news/business-56195288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hlinkClick r:id="rId4"/>
              </a:rPr>
              <a:t>https://www.wipro.com/holmes/towards-future-farming-how-artificial-intelligence-is-transforming-the-agriculture-industry/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062116" y="265721"/>
            <a:ext cx="92916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Starter – Solving the economic problem with technology  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21685" y="2429669"/>
            <a:ext cx="3932115" cy="335426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26ABB7-A350-F1DB-217D-1DC44749365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883EEDE-C16C-E4B3-A87A-3098EF1E12A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F9E3960E-F569-A920-19E1-C03176E2237C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9D0857-8B21-F417-461C-0564D24A3FCE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3525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73654" y="1793631"/>
            <a:ext cx="4443669" cy="438333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Complete the recall activity in your workbook. 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273654" y="584408"/>
            <a:ext cx="64591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 Recall task: Entrepreneurs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2147" y="1353849"/>
            <a:ext cx="4401283" cy="483318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982076F-559E-B251-7B0C-FDA1ADB1242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F402531-9D3F-DA75-461F-26100222D42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6C37A98F-6868-F9C3-CFD3-46AB4D2D0E86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92E86F-65AD-00DC-06F0-6AE1D0A1D4AA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083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61" y="455004"/>
            <a:ext cx="10571998" cy="970450"/>
          </a:xfrm>
        </p:spPr>
        <p:txBody>
          <a:bodyPr/>
          <a:lstStyle/>
          <a:p>
            <a:r>
              <a:rPr lang="en-GB" dirty="0"/>
              <a:t>Factors of production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5692" y="1531815"/>
            <a:ext cx="4243754" cy="48299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dirty="0"/>
              <a:t>Inputs available in order to supply products and services.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/>
              <a:t>The </a:t>
            </a:r>
            <a:r>
              <a:rPr lang="en-US" sz="2600" b="1" dirty="0"/>
              <a:t>factors of production</a:t>
            </a:r>
            <a:r>
              <a:rPr lang="en-US" sz="2600" dirty="0"/>
              <a:t> are the building blocks of any economy. In other words, they are the inputs that we use to produce goods and services so that we can make an economic profit</a:t>
            </a:r>
            <a:r>
              <a:rPr lang="en-US" sz="2600" b="1" dirty="0"/>
              <a:t>.</a:t>
            </a:r>
            <a:r>
              <a:rPr lang="en-US" sz="2600" dirty="0"/>
              <a:t> </a:t>
            </a:r>
            <a:endParaRPr lang="en-GB" sz="2600" dirty="0"/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endParaRPr lang="en-GB" sz="3200" dirty="0"/>
          </a:p>
        </p:txBody>
      </p:sp>
      <p:pic>
        <p:nvPicPr>
          <p:cNvPr id="1026" name="Picture 2" descr="Factors of Production - definition and explanation - Economics Hel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446" y="1425454"/>
            <a:ext cx="5715000" cy="450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63FE5D9-3B4F-40C1-F0FF-8CDCD16D03E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D3C57EA-7173-5F2E-0D1F-EAF806996FE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AB7B6A15-3CA8-6B19-D8ED-8029A8BEACD5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AAA6B6-B6C7-06AE-DD2D-2408343FD167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1429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6030" y="447188"/>
            <a:ext cx="9435967" cy="970450"/>
          </a:xfrm>
        </p:spPr>
        <p:txBody>
          <a:bodyPr>
            <a:normAutofit fontScale="90000"/>
          </a:bodyPr>
          <a:lstStyle/>
          <a:p>
            <a:r>
              <a:rPr lang="en-GB" dirty="0"/>
              <a:t>Factors of production as economic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3508" y="1836615"/>
            <a:ext cx="10308492" cy="4753703"/>
          </a:xfrm>
        </p:spPr>
        <p:txBody>
          <a:bodyPr>
            <a:noAutofit/>
          </a:bodyPr>
          <a:lstStyle/>
          <a:p>
            <a:r>
              <a:rPr lang="en-GB" sz="2400" dirty="0"/>
              <a:t>Factors of production are the resources used by firms to produce goods and services </a:t>
            </a:r>
          </a:p>
          <a:p>
            <a:r>
              <a:rPr lang="en-GB" sz="2400" dirty="0"/>
              <a:t>They are called factor inputs</a:t>
            </a:r>
          </a:p>
          <a:p>
            <a:pPr lvl="1"/>
            <a:r>
              <a:rPr lang="en-GB" sz="2000" dirty="0"/>
              <a:t>firms input these factors into the production process </a:t>
            </a:r>
          </a:p>
          <a:p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The factors of production are known as economic resources  as they earn reward for their use in the form of rent, wages, interest and profit</a:t>
            </a:r>
          </a:p>
          <a:p>
            <a:r>
              <a:rPr lang="en-GB" sz="2400" dirty="0"/>
              <a:t>Firms take these resources and turn them into products that they sell for profit</a:t>
            </a:r>
          </a:p>
          <a:p>
            <a:endParaRPr lang="en-GB" sz="2400" dirty="0"/>
          </a:p>
          <a:p>
            <a:endParaRPr lang="en-GB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781369"/>
              </p:ext>
            </p:extLst>
          </p:nvPr>
        </p:nvGraphicFramePr>
        <p:xfrm>
          <a:off x="2578542" y="3504806"/>
          <a:ext cx="7729168" cy="708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4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4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433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1400" dirty="0"/>
                        <a:t>LAND</a:t>
                      </a:r>
                      <a:endParaRPr lang="en-GB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1400" dirty="0"/>
                        <a:t>LABOUR</a:t>
                      </a:r>
                      <a:endParaRPr lang="en-GB" sz="1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3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1400" dirty="0"/>
                        <a:t>CAPITAL</a:t>
                      </a:r>
                      <a:endParaRPr lang="en-GB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1400" dirty="0"/>
                        <a:t>ENTERPRISE</a:t>
                      </a:r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5D3E7580-894B-7C60-30F0-136E7FC407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BBA5AC8-AEFD-2570-910B-C40A708EAE5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97CDE257-4F6C-024F-FB09-93F70084F436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8B04F6-DED4-925C-D84F-CE7BC7D8740D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2801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2246" y="447188"/>
            <a:ext cx="9529752" cy="970450"/>
          </a:xfrm>
        </p:spPr>
        <p:txBody>
          <a:bodyPr/>
          <a:lstStyle/>
          <a:p>
            <a:r>
              <a:rPr lang="en-US" dirty="0"/>
              <a:t>Rewards of production factors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2246" y="2222287"/>
            <a:ext cx="9521040" cy="3636511"/>
          </a:xfrm>
        </p:spPr>
        <p:txBody>
          <a:bodyPr>
            <a:normAutofit fontScale="70000" lnSpcReduction="20000"/>
          </a:bodyPr>
          <a:lstStyle/>
          <a:p>
            <a:r>
              <a:rPr lang="en-GB" sz="3200" dirty="0"/>
              <a:t>Corporations employ thousands</a:t>
            </a:r>
          </a:p>
          <a:p>
            <a:r>
              <a:rPr lang="en-GB" sz="3200" dirty="0"/>
              <a:t>Make higher profits, increase wages to employees (pay less corporation tax)</a:t>
            </a:r>
          </a:p>
          <a:p>
            <a:r>
              <a:rPr lang="en-GB" sz="3200" dirty="0"/>
              <a:t>Increase innovation/R&amp;D</a:t>
            </a:r>
          </a:p>
          <a:p>
            <a:r>
              <a:rPr lang="en-GB" sz="3200" dirty="0"/>
              <a:t>Expand</a:t>
            </a:r>
          </a:p>
          <a:p>
            <a:r>
              <a:rPr lang="en-GB" sz="3200" dirty="0"/>
              <a:t>Employ more people</a:t>
            </a:r>
          </a:p>
          <a:p>
            <a:r>
              <a:rPr lang="en-GB" sz="3200" dirty="0"/>
              <a:t>More income tax generated from more employed people</a:t>
            </a:r>
          </a:p>
          <a:p>
            <a:r>
              <a:rPr lang="en-GB" sz="3200" dirty="0" err="1"/>
              <a:t>Gov</a:t>
            </a:r>
            <a:r>
              <a:rPr lang="en-GB" sz="3200" dirty="0"/>
              <a:t> pay less benefits because of lower unemployment</a:t>
            </a:r>
          </a:p>
          <a:p>
            <a:r>
              <a:rPr lang="en-GB" sz="3200" dirty="0"/>
              <a:t>Current account surplus</a:t>
            </a:r>
          </a:p>
          <a:p>
            <a:r>
              <a:rPr lang="en-GB" sz="3200" dirty="0"/>
              <a:t>Spend on public services</a:t>
            </a:r>
          </a:p>
          <a:p>
            <a:r>
              <a:rPr lang="en-GB" sz="3200" dirty="0"/>
              <a:t>More educated people/healthier people,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54FBD41-E4A7-129C-6BAA-92BB90D3B5C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EF653DA-29E9-DC24-F32E-C6B3A918471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BFA7FDAA-F2D9-0E74-A4A9-C79CDB4A629B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98BAD4-1038-F97B-7530-BBF10247D2C1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83831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6722" y="447188"/>
            <a:ext cx="9465275" cy="970450"/>
          </a:xfrm>
        </p:spPr>
        <p:txBody>
          <a:bodyPr/>
          <a:lstStyle/>
          <a:p>
            <a:r>
              <a:rPr lang="en-GB" dirty="0"/>
              <a:t>Enterprise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092" y="1195754"/>
            <a:ext cx="9599194" cy="5211685"/>
          </a:xfrm>
        </p:spPr>
        <p:txBody>
          <a:bodyPr>
            <a:noAutofit/>
          </a:bodyPr>
          <a:lstStyle/>
          <a:p>
            <a:endParaRPr lang="en-GB" sz="2400" dirty="0"/>
          </a:p>
          <a:p>
            <a:r>
              <a:rPr lang="en-GB" sz="2400" dirty="0"/>
              <a:t>The entrepreneur takes land, labour and capital and organises them in order to produce products that will be profitable</a:t>
            </a:r>
          </a:p>
          <a:p>
            <a:endParaRPr lang="en-GB" sz="2400" dirty="0"/>
          </a:p>
          <a:p>
            <a:r>
              <a:rPr lang="en-GB" sz="2400" dirty="0"/>
              <a:t>The skills of the entrepreneur are crucially important to the health of the UK economy</a:t>
            </a:r>
          </a:p>
          <a:p>
            <a:endParaRPr lang="en-GB" sz="2400" dirty="0"/>
          </a:p>
          <a:p>
            <a:r>
              <a:rPr lang="en-GB" sz="2400" dirty="0"/>
              <a:t>By taking risks the entrepreneur creates wealth and employment in the economy</a:t>
            </a:r>
          </a:p>
          <a:p>
            <a:endParaRPr lang="en-GB" sz="2400" dirty="0"/>
          </a:p>
          <a:p>
            <a:r>
              <a:rPr lang="en-GB" sz="2400" dirty="0"/>
              <a:t>Today’s small businesses are the large businesses of tomorrow</a:t>
            </a:r>
          </a:p>
          <a:p>
            <a:endParaRPr lang="en-GB" sz="2400" dirty="0"/>
          </a:p>
          <a:p>
            <a:r>
              <a:rPr lang="en-GB" sz="2400" dirty="0"/>
              <a:t>Profit is the reward for the entrepreneur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CCA64B-111F-5755-8E89-586752E7C24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C68947C-B721-03E4-0B24-4DE38A16CA2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9A1CF4BF-EF1B-7F80-FA26-11BD8C2D4A7E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737B80-8C5E-C16B-1BAF-7A32463608C1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35142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3508" y="447188"/>
            <a:ext cx="9498490" cy="970450"/>
          </a:xfrm>
        </p:spPr>
        <p:txBody>
          <a:bodyPr/>
          <a:lstStyle/>
          <a:p>
            <a:r>
              <a:rPr lang="en-GB" dirty="0"/>
              <a:t>Capital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3508" y="1906955"/>
            <a:ext cx="6135077" cy="46376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/>
              <a:t>Capital has a number of meanings e.g. money</a:t>
            </a:r>
          </a:p>
          <a:p>
            <a:pPr marL="0" indent="0">
              <a:buNone/>
            </a:pPr>
            <a:r>
              <a:rPr lang="en-GB" sz="2400" dirty="0"/>
              <a:t>As a factor of production it refers to the man-made aids that are used in the production process e.g. </a:t>
            </a:r>
          </a:p>
          <a:p>
            <a:pPr lvl="1"/>
            <a:r>
              <a:rPr lang="en-GB" dirty="0"/>
              <a:t>Equipment – machinery and tools</a:t>
            </a:r>
          </a:p>
          <a:p>
            <a:pPr lvl="1"/>
            <a:r>
              <a:rPr lang="en-GB" dirty="0"/>
              <a:t>Premises  - factories and offices  </a:t>
            </a:r>
          </a:p>
          <a:p>
            <a:pPr marL="0" indent="0">
              <a:buNone/>
            </a:pPr>
            <a:r>
              <a:rPr lang="en-GB" sz="2400" dirty="0"/>
              <a:t>Capital goods will bring a stream of income in the future rather than being consumed today </a:t>
            </a:r>
          </a:p>
          <a:p>
            <a:pPr lvl="1"/>
            <a:r>
              <a:rPr lang="en-GB" dirty="0"/>
              <a:t>e.g. a car used for leisure purposes is a consumption good, but one used as a taxi is a capital good</a:t>
            </a:r>
          </a:p>
          <a:p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8585" y="2205650"/>
            <a:ext cx="3857868" cy="296774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5D19C9D-9D1C-0B1E-4B9E-1FC39358B5E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FB343DC-601A-0DFD-E581-AF10C07A186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CA18DB46-98A4-2A22-F14B-491F96799417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E8363D-30AA-88A1-6798-4BBE929EE0B5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88349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092" y="447188"/>
            <a:ext cx="9607906" cy="970450"/>
          </a:xfrm>
        </p:spPr>
        <p:txBody>
          <a:bodyPr/>
          <a:lstStyle/>
          <a:p>
            <a:r>
              <a:rPr lang="en-GB" dirty="0"/>
              <a:t>Land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9476" y="1539631"/>
            <a:ext cx="7543801" cy="46999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dirty="0"/>
              <a:t>Land encompasses all of the natural resources that come from the earth that are used in the production of goods or services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This can include resources:</a:t>
            </a:r>
          </a:p>
          <a:p>
            <a:pPr lvl="1"/>
            <a:r>
              <a:rPr lang="en-GB" sz="2400" dirty="0"/>
              <a:t>below the earth e.g. oil</a:t>
            </a:r>
          </a:p>
          <a:p>
            <a:pPr lvl="1"/>
            <a:r>
              <a:rPr lang="en-GB" sz="2400" dirty="0"/>
              <a:t>on the earth e.g. crops</a:t>
            </a:r>
          </a:p>
          <a:p>
            <a:pPr lvl="1"/>
            <a:r>
              <a:rPr lang="en-GB" sz="2400" dirty="0"/>
              <a:t>above the earth e.g. air</a:t>
            </a:r>
          </a:p>
          <a:p>
            <a:pPr lvl="1"/>
            <a:r>
              <a:rPr lang="en-GB" sz="2400" dirty="0"/>
              <a:t>in the sea e.g. fish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These are the raw materials used to generate goods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6DA6E32-9F70-6B42-C105-1C2EEF79701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199" y="1310314"/>
            <a:ext cx="8888898" cy="35787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C68BDAD-2F93-DC81-55B2-0535148A22C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D6C37374-428E-0A68-0894-6974F1AA443F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6F40A9-BF21-D519-7225-C2A03EA71252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60974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ccb2ff8-a74f-4a49-8bef-71a2916a4a90">
      <Terms xmlns="http://schemas.microsoft.com/office/infopath/2007/PartnerControls"/>
    </lcf76f155ced4ddcb4097134ff3c332f>
    <TaxCatchAll xmlns="45eb72ab-293d-4eb1-b1d6-6aa27e13ee5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BB563672E84A4AA4245A8306449AF3" ma:contentTypeVersion="10" ma:contentTypeDescription="Create a new document." ma:contentTypeScope="" ma:versionID="477f2dc18b73c8cc046502b72c4c4572">
  <xsd:schema xmlns:xsd="http://www.w3.org/2001/XMLSchema" xmlns:xs="http://www.w3.org/2001/XMLSchema" xmlns:p="http://schemas.microsoft.com/office/2006/metadata/properties" xmlns:ns2="bccb2ff8-a74f-4a49-8bef-71a2916a4a90" xmlns:ns3="45eb72ab-293d-4eb1-b1d6-6aa27e13ee50" targetNamespace="http://schemas.microsoft.com/office/2006/metadata/properties" ma:root="true" ma:fieldsID="f56cb54a3b8010cd5c968013de1bce52" ns2:_="" ns3:_="">
    <xsd:import namespace="bccb2ff8-a74f-4a49-8bef-71a2916a4a90"/>
    <xsd:import namespace="45eb72ab-293d-4eb1-b1d6-6aa27e13ee50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b2ff8-a74f-4a49-8bef-71a2916a4a90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3e248ee6-8ff0-47ff-a448-2af7925d5a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eb72ab-293d-4eb1-b1d6-6aa27e13ee5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5facc53f-04ec-4561-a02b-47c52c97faa8}" ma:internalName="TaxCatchAll" ma:showField="CatchAllData" ma:web="45eb72ab-293d-4eb1-b1d6-6aa27e13ee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304E2A2-F312-41A6-9934-94801AA52BF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4362A8-0C0A-43FE-BFA0-F7E3BCD6EB21}">
  <ds:schemaRefs>
    <ds:schemaRef ds:uri="http://schemas.microsoft.com/office/2006/metadata/properties"/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bccb2ff8-a74f-4a49-8bef-71a2916a4a90"/>
    <ds:schemaRef ds:uri="45eb72ab-293d-4eb1-b1d6-6aa27e13ee50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7C3A0587-A129-4601-81DD-79853DD12E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b2ff8-a74f-4a49-8bef-71a2916a4a90"/>
    <ds:schemaRef ds:uri="45eb72ab-293d-4eb1-b1d6-6aa27e13ee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</TotalTime>
  <Words>998</Words>
  <Application>Microsoft Office PowerPoint</Application>
  <PresentationFormat>Widescreen</PresentationFormat>
  <Paragraphs>131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Century Gothic</vt:lpstr>
      <vt:lpstr>gg sans</vt:lpstr>
      <vt:lpstr>Times New Roman</vt:lpstr>
      <vt:lpstr>Trebuchet MS</vt:lpstr>
      <vt:lpstr>1_Office Theme</vt:lpstr>
      <vt:lpstr>1.2.3 Factors of production</vt:lpstr>
      <vt:lpstr>PowerPoint Presentation</vt:lpstr>
      <vt:lpstr>PowerPoint Presentation</vt:lpstr>
      <vt:lpstr>Factors of production</vt:lpstr>
      <vt:lpstr>Factors of production as economic resources</vt:lpstr>
      <vt:lpstr>Rewards of production factors </vt:lpstr>
      <vt:lpstr>Enterprise</vt:lpstr>
      <vt:lpstr>Capital</vt:lpstr>
      <vt:lpstr>Land </vt:lpstr>
      <vt:lpstr>Labour</vt:lpstr>
      <vt:lpstr>State and explain 2 factors of production that would be used in the production of each of the following examples. Across the examples ensure you cover all 4 factors.</vt:lpstr>
      <vt:lpstr>Quick Test</vt:lpstr>
      <vt:lpstr>Quick Test</vt:lpstr>
      <vt:lpstr>Quick Test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1.1.1 The economic problem</dc:title>
  <dc:creator>Mr B Pieters</dc:creator>
  <cp:lastModifiedBy>Chezka Mae Madrona</cp:lastModifiedBy>
  <cp:revision>34</cp:revision>
  <dcterms:created xsi:type="dcterms:W3CDTF">2019-07-31T17:05:48Z</dcterms:created>
  <dcterms:modified xsi:type="dcterms:W3CDTF">2025-03-17T10:41:48Z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0x01010054BB563672E84A4AA4245A8306449AF3</vt:lpwstr>
  </property>
</Properties>
</file>