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ags/tag1.xml" ContentType="application/vnd.openxmlformats-officedocument.presentationml.tags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7" r:id="rId4"/>
  </p:sldMasterIdLst>
  <p:sldIdLst>
    <p:sldId id="267" r:id="rId5"/>
    <p:sldId id="257" r:id="rId6"/>
    <p:sldId id="272" r:id="rId7"/>
    <p:sldId id="258" r:id="rId8"/>
    <p:sldId id="259" r:id="rId9"/>
    <p:sldId id="269" r:id="rId10"/>
    <p:sldId id="260" r:id="rId11"/>
    <p:sldId id="270" r:id="rId12"/>
    <p:sldId id="261" r:id="rId13"/>
    <p:sldId id="262" r:id="rId14"/>
    <p:sldId id="263" r:id="rId15"/>
    <p:sldId id="264" r:id="rId16"/>
    <p:sldId id="265" r:id="rId17"/>
    <p:sldId id="271" r:id="rId18"/>
    <p:sldId id="273" r:id="rId19"/>
    <p:sldId id="268" r:id="rId2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120" y="61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x Thrilling" userId="1a0901c82f0d6655" providerId="LiveId" clId="{642DD13C-FC42-4290-BCBA-C806E84789A3}"/>
    <pc:docChg chg="modSld">
      <pc:chgData name="Max Thrilling" userId="1a0901c82f0d6655" providerId="LiveId" clId="{642DD13C-FC42-4290-BCBA-C806E84789A3}" dt="2022-10-25T11:36:10.976" v="0" actId="1076"/>
      <pc:docMkLst>
        <pc:docMk/>
      </pc:docMkLst>
      <pc:sldChg chg="modSp mod">
        <pc:chgData name="Max Thrilling" userId="1a0901c82f0d6655" providerId="LiveId" clId="{642DD13C-FC42-4290-BCBA-C806E84789A3}" dt="2022-10-25T11:36:10.976" v="0" actId="1076"/>
        <pc:sldMkLst>
          <pc:docMk/>
          <pc:sldMk cId="15544462" sldId="269"/>
        </pc:sldMkLst>
        <pc:spChg chg="mod">
          <ac:chgData name="Max Thrilling" userId="1a0901c82f0d6655" providerId="LiveId" clId="{642DD13C-FC42-4290-BCBA-C806E84789A3}" dt="2022-10-25T11:36:10.976" v="0" actId="1076"/>
          <ac:spMkLst>
            <pc:docMk/>
            <pc:sldMk cId="15544462" sldId="269"/>
            <ac:spMk id="3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27586" y="2667896"/>
            <a:ext cx="8726214" cy="2589904"/>
          </a:xfrm>
          <a:noFill/>
          <a:ln w="76200">
            <a:solidFill>
              <a:srgbClr val="FF0000"/>
            </a:solidFill>
          </a:ln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ln w="76200">
            <a:solidFill>
              <a:srgbClr val="FF0000"/>
            </a:solidFill>
          </a:ln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2F35D-6C6B-48CF-9C04-9FC684A11D9A}" type="datetimeFigureOut">
              <a:rPr lang="en-GB" smtClean="0"/>
              <a:t>17/03/2025</a:t>
            </a:fld>
            <a:endParaRPr lang="en-GB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FC3D2-4269-45B9-B33B-0A1CDC1E157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30682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5544" y="365125"/>
            <a:ext cx="8768255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5544" y="1825625"/>
            <a:ext cx="8768256" cy="43513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2F35D-6C6B-48CF-9C04-9FC684A11D9A}" type="datetimeFigureOut">
              <a:rPr lang="en-GB" smtClean="0"/>
              <a:t>17/03/2025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FC3D2-4269-45B9-B33B-0A1CDC1E15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76287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2F35D-6C6B-48CF-9C04-9FC684A11D9A}" type="datetimeFigureOut">
              <a:rPr lang="en-GB" smtClean="0"/>
              <a:t>17/03/2025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FC3D2-4269-45B9-B33B-0A1CDC1E15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09326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A1323-8D79-1946-B0D7-40001CF92E9D}" type="datetimeFigureOut">
              <a:rPr lang="en-US" dirty="0"/>
              <a:pPr/>
              <a:t>3/17/2025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29990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32992" y="1825625"/>
            <a:ext cx="8820808" cy="4351338"/>
          </a:xfrm>
          <a:ln w="76200">
            <a:solidFill>
              <a:srgbClr val="FF0000"/>
            </a:solidFill>
          </a:ln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338715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22178" y="1709738"/>
            <a:ext cx="8625271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22178" y="4589463"/>
            <a:ext cx="8625272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2F35D-6C6B-48CF-9C04-9FC684A11D9A}" type="datetimeFigureOut">
              <a:rPr lang="en-GB" smtClean="0"/>
              <a:t>17/03/2025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FC3D2-4269-45B9-B33B-0A1CDC1E15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205721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2F35D-6C6B-48CF-9C04-9FC684A11D9A}" type="datetimeFigureOut">
              <a:rPr lang="en-GB" smtClean="0"/>
              <a:t>17/03/2025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FC3D2-4269-45B9-B33B-0A1CDC1E15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77054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2F35D-6C6B-48CF-9C04-9FC684A11D9A}" type="datetimeFigureOut">
              <a:rPr lang="en-GB" smtClean="0"/>
              <a:t>17/03/2025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FC3D2-4269-45B9-B33B-0A1CDC1E15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912381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69930" y="365125"/>
            <a:ext cx="8883869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2F35D-6C6B-48CF-9C04-9FC684A11D9A}" type="datetimeFigureOut">
              <a:rPr lang="en-GB" smtClean="0"/>
              <a:t>17/03/2025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FC3D2-4269-45B9-B33B-0A1CDC1E15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681142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2F35D-6C6B-48CF-9C04-9FC684A11D9A}" type="datetimeFigureOut">
              <a:rPr lang="en-GB" smtClean="0"/>
              <a:t>17/03/2025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FC3D2-4269-45B9-B33B-0A1CDC1E15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220896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2F35D-6C6B-48CF-9C04-9FC684A11D9A}" type="datetimeFigureOut">
              <a:rPr lang="en-GB" smtClean="0"/>
              <a:t>17/03/2025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FC3D2-4269-45B9-B33B-0A1CDC1E15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81016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2F35D-6C6B-48CF-9C04-9FC684A11D9A}" type="datetimeFigureOut">
              <a:rPr lang="en-GB" smtClean="0"/>
              <a:t>17/03/2025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FC3D2-4269-45B9-B33B-0A1CDC1E15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28354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627586" y="365125"/>
            <a:ext cx="8726214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27586" y="1825625"/>
            <a:ext cx="8726214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32F35D-6C6B-48CF-9C04-9FC684A11D9A}" type="datetimeFigureOut">
              <a:rPr lang="en-GB" smtClean="0"/>
              <a:t>17/03/2025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CFC3D2-4269-45B9-B33B-0A1CDC1E157F}" type="slidenum">
              <a:rPr lang="en-GB" smtClean="0"/>
              <a:t>‹#›</a:t>
            </a:fld>
            <a:endParaRPr lang="en-GB"/>
          </a:p>
        </p:txBody>
      </p:sp>
      <p:sp>
        <p:nvSpPr>
          <p:cNvPr id="7" name="Text Box 21"/>
          <p:cNvSpPr txBox="1">
            <a:spLocks noChangeArrowheads="1"/>
          </p:cNvSpPr>
          <p:nvPr userDrawn="1"/>
        </p:nvSpPr>
        <p:spPr bwMode="auto">
          <a:xfrm rot="-5400000">
            <a:off x="-2606039" y="2606042"/>
            <a:ext cx="6858003" cy="1645916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9600" b="1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entury Gothic" panose="020B0502020202020204" pitchFamily="34" charset="0"/>
              </a:rPr>
              <a:t>Economics</a:t>
            </a:r>
            <a:endParaRPr kumimoji="0" lang="en-US" altLang="en-US" sz="5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57465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69" r:id="rId2"/>
    <p:sldLayoutId id="2147483670" r:id="rId3"/>
    <p:sldLayoutId id="2147483671" r:id="rId4"/>
    <p:sldLayoutId id="2147483672" r:id="rId5"/>
    <p:sldLayoutId id="2147483673" r:id="rId6"/>
    <p:sldLayoutId id="2147483674" r:id="rId7"/>
    <p:sldLayoutId id="2147483675" r:id="rId8"/>
    <p:sldLayoutId id="2147483676" r:id="rId9"/>
    <p:sldLayoutId id="2147483677" r:id="rId10"/>
    <p:sldLayoutId id="2147483678" r:id="rId11"/>
    <p:sldLayoutId id="2147483679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Relationship Id="rId5" Type="http://schemas.openxmlformats.org/officeDocument/2006/relationships/hyperlink" Target="http://www.exampaperspractice.co.uk/" TargetMode="Externa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Relationship Id="rId5" Type="http://schemas.openxmlformats.org/officeDocument/2006/relationships/hyperlink" Target="http://www.exampaperspractice.co.uk/" TargetMode="External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2.xml"/><Relationship Id="rId5" Type="http://schemas.openxmlformats.org/officeDocument/2006/relationships/hyperlink" Target="http://www.exampaperspractice.co.uk/" TargetMode="External"/><Relationship Id="rId4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Relationship Id="rId4" Type="http://schemas.openxmlformats.org/officeDocument/2006/relationships/hyperlink" Target="http://www.exampaperspractice.co.uk/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2.xml"/><Relationship Id="rId5" Type="http://schemas.openxmlformats.org/officeDocument/2006/relationships/hyperlink" Target="http://www.exampaperspractice.co.uk/" TargetMode="External"/><Relationship Id="rId4" Type="http://schemas.openxmlformats.org/officeDocument/2006/relationships/image" Target="../media/image2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2.xml"/><Relationship Id="rId6" Type="http://schemas.openxmlformats.org/officeDocument/2006/relationships/hyperlink" Target="http://www.exampaperspractice.co.uk/" TargetMode="Externa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Relationship Id="rId4" Type="http://schemas.openxmlformats.org/officeDocument/2006/relationships/hyperlink" Target="http://www.exampaperspractice.co.uk/" TargetMode="Externa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Relationship Id="rId4" Type="http://schemas.openxmlformats.org/officeDocument/2006/relationships/hyperlink" Target="http://www.exampaperspractice.co.uk/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Relationship Id="rId4" Type="http://schemas.openxmlformats.org/officeDocument/2006/relationships/hyperlink" Target="http://www.exampaperspractice.co.uk/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Relationship Id="rId5" Type="http://schemas.openxmlformats.org/officeDocument/2006/relationships/hyperlink" Target="http://www.exampaperspractice.co.uk/" TargetMode="Externa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Relationship Id="rId4" Type="http://schemas.openxmlformats.org/officeDocument/2006/relationships/hyperlink" Target="http://www.exampaperspractice.co.uk/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Relationship Id="rId4" Type="http://schemas.openxmlformats.org/officeDocument/2006/relationships/hyperlink" Target="http://www.exampaperspractice.co.uk/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Relationship Id="rId4" Type="http://schemas.openxmlformats.org/officeDocument/2006/relationships/hyperlink" Target="http://www.exampaperspractice.co.uk/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Relationship Id="rId4" Type="http://schemas.openxmlformats.org/officeDocument/2006/relationships/hyperlink" Target="http://www.exampaperspractice.co.uk/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www.cityam.com/covid-was-the-final-lever-for-the-creative-destruction-of-the-high-street-its-not-gone-just-changing/" TargetMode="External"/><Relationship Id="rId1" Type="http://schemas.openxmlformats.org/officeDocument/2006/relationships/slideLayout" Target="../slideLayouts/slideLayout12.xml"/><Relationship Id="rId5" Type="http://schemas.openxmlformats.org/officeDocument/2006/relationships/hyperlink" Target="http://www.exampaperspractice.co.uk/" TargetMode="External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Relationship Id="rId5" Type="http://schemas.openxmlformats.org/officeDocument/2006/relationships/hyperlink" Target="http://www.exampaperspractice.co.uk/" TargetMode="Externa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pPr algn="l"/>
            <a:endParaRPr lang="en-GB" sz="3200" b="1" dirty="0"/>
          </a:p>
          <a:p>
            <a:pPr algn="l"/>
            <a:r>
              <a:rPr lang="en-GB" sz="3200" b="1" dirty="0"/>
              <a:t>1.2.1 Role of an entrepreneur</a:t>
            </a:r>
          </a:p>
        </p:txBody>
      </p:sp>
      <p:sp>
        <p:nvSpPr>
          <p:cNvPr id="4" name="Rectangle 3"/>
          <p:cNvSpPr/>
          <p:nvPr/>
        </p:nvSpPr>
        <p:spPr>
          <a:xfrm>
            <a:off x="2378990" y="306285"/>
            <a:ext cx="7946756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000" b="1" i="0" u="none" strike="noStrike" kern="0" cap="small" spc="20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rebuchet MS"/>
                <a:ea typeface="+mn-ea"/>
                <a:cs typeface="+mn-cs"/>
              </a:rPr>
              <a:t>Theme 1: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000" b="1" i="0" u="none" strike="noStrike" kern="0" cap="small" spc="20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rebuchet MS"/>
                <a:ea typeface="+mn-ea"/>
                <a:cs typeface="+mn-cs"/>
              </a:rPr>
              <a:t>1.2 enterprise,</a:t>
            </a:r>
            <a:r>
              <a:rPr kumimoji="0" lang="en-GB" sz="4000" b="1" i="0" u="none" strike="noStrike" kern="0" cap="small" spc="200" normalizeH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rebuchet MS"/>
                <a:ea typeface="+mn-ea"/>
                <a:cs typeface="+mn-cs"/>
              </a:rPr>
              <a:t> business and the economy</a:t>
            </a:r>
            <a:endParaRPr kumimoji="0" lang="en-GB" sz="4000" b="1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2884B7C1-09BA-9DA5-4339-4BED5163725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8199" y="1310314"/>
            <a:ext cx="8888898" cy="3578729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60F938F5-485B-3F56-9CAD-C00C403C2F92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5943" y="106283"/>
            <a:ext cx="933411" cy="375797"/>
          </a:xfrm>
          <a:prstGeom prst="rect">
            <a:avLst/>
          </a:prstGeom>
        </p:spPr>
      </p:pic>
      <p:sp>
        <p:nvSpPr>
          <p:cNvPr id="6" name="Footer Placeholder 2">
            <a:extLst>
              <a:ext uri="{FF2B5EF4-FFF2-40B4-BE49-F238E27FC236}">
                <a16:creationId xmlns:a16="http://schemas.microsoft.com/office/drawing/2014/main" id="{D038870A-523A-61F1-DA53-796018BA6A92}"/>
              </a:ext>
            </a:extLst>
          </p:cNvPr>
          <p:cNvSpPr txBox="1">
            <a:spLocks/>
          </p:cNvSpPr>
          <p:nvPr/>
        </p:nvSpPr>
        <p:spPr>
          <a:xfrm>
            <a:off x="3943349" y="6604635"/>
            <a:ext cx="4038600" cy="23368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more help, please visit 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www.exampaperspractice.co.uk</a:t>
            </a:r>
            <a:endParaRPr lang="en-GB" sz="12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E328311-1C2B-D547-2E36-1367D6092C9A}"/>
              </a:ext>
            </a:extLst>
          </p:cNvPr>
          <p:cNvSpPr txBox="1"/>
          <p:nvPr/>
        </p:nvSpPr>
        <p:spPr>
          <a:xfrm>
            <a:off x="9264424" y="6636880"/>
            <a:ext cx="304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solidFill>
                  <a:schemeClr val="bg2">
                    <a:lumMod val="75000"/>
                  </a:schemeClr>
                </a:solidFill>
                <a:effectLst/>
                <a:latin typeface="gg sans"/>
              </a:rPr>
              <a:t>© 2025 Exams Papers Practice. All Rights Reserved</a:t>
            </a:r>
            <a:endParaRPr lang="en-PH" sz="900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6374650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8444" y="447188"/>
            <a:ext cx="9293554" cy="970450"/>
          </a:xfrm>
        </p:spPr>
        <p:txBody>
          <a:bodyPr>
            <a:normAutofit fontScale="90000"/>
          </a:bodyPr>
          <a:lstStyle/>
          <a:p>
            <a:r>
              <a:rPr lang="en-GB" dirty="0"/>
              <a:t>Making decisions to operate, expand and develop a business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3631" y="1600201"/>
            <a:ext cx="7807569" cy="5035838"/>
          </a:xfrm>
        </p:spPr>
        <p:txBody>
          <a:bodyPr>
            <a:noAutofit/>
          </a:bodyPr>
          <a:lstStyle/>
          <a:p>
            <a:r>
              <a:rPr lang="en-GB" sz="2200" dirty="0"/>
              <a:t>A business plan is an important part of setting up a business</a:t>
            </a:r>
          </a:p>
          <a:p>
            <a:r>
              <a:rPr lang="en-GB" sz="2200" dirty="0"/>
              <a:t>A business plan will be used both internally by the entrepreneur and externally by banks, external investors or those willing to provide grants</a:t>
            </a:r>
          </a:p>
          <a:p>
            <a:r>
              <a:rPr lang="en-GB" sz="2200" dirty="0"/>
              <a:t>The contents of a business plan include:</a:t>
            </a:r>
          </a:p>
          <a:p>
            <a:pPr lvl="1"/>
            <a:r>
              <a:rPr lang="en-GB" sz="2200" dirty="0"/>
              <a:t>The executive summary - a synopsis of the entire plan looking at the most important points</a:t>
            </a:r>
          </a:p>
          <a:p>
            <a:pPr lvl="1"/>
            <a:r>
              <a:rPr lang="en-GB" sz="2200" dirty="0"/>
              <a:t>The business and products or services</a:t>
            </a:r>
          </a:p>
          <a:p>
            <a:pPr lvl="1"/>
            <a:r>
              <a:rPr lang="en-GB" sz="2200" dirty="0"/>
              <a:t>The market e.g. size, share, competitors</a:t>
            </a:r>
          </a:p>
          <a:p>
            <a:pPr lvl="1"/>
            <a:r>
              <a:rPr lang="en-GB" sz="2200" dirty="0"/>
              <a:t>The marketing strategy</a:t>
            </a:r>
          </a:p>
          <a:p>
            <a:pPr lvl="1"/>
            <a:r>
              <a:rPr lang="en-GB" sz="2200" dirty="0"/>
              <a:t>The skills of the entrepreneur and other key employees</a:t>
            </a:r>
          </a:p>
          <a:p>
            <a:pPr lvl="1"/>
            <a:r>
              <a:rPr lang="en-GB" sz="2200" dirty="0"/>
              <a:t>Operations</a:t>
            </a:r>
          </a:p>
          <a:p>
            <a:pPr lvl="1"/>
            <a:r>
              <a:rPr lang="en-GB" sz="2200" dirty="0"/>
              <a:t>Financial forecasts</a:t>
            </a:r>
          </a:p>
          <a:p>
            <a:endParaRPr lang="en-GB" sz="2000" dirty="0"/>
          </a:p>
          <a:p>
            <a:endParaRPr lang="en-GB" sz="20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91233" y="2979127"/>
            <a:ext cx="2790825" cy="2595196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E07C41FD-03AE-53D2-736A-A1AD5AF7966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8199" y="1310314"/>
            <a:ext cx="8888898" cy="3578729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9234D355-939B-6F83-6B5D-479B8E70D7B8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5943" y="106283"/>
            <a:ext cx="933411" cy="375797"/>
          </a:xfrm>
          <a:prstGeom prst="rect">
            <a:avLst/>
          </a:prstGeom>
        </p:spPr>
      </p:pic>
      <p:sp>
        <p:nvSpPr>
          <p:cNvPr id="7" name="Footer Placeholder 2">
            <a:extLst>
              <a:ext uri="{FF2B5EF4-FFF2-40B4-BE49-F238E27FC236}">
                <a16:creationId xmlns:a16="http://schemas.microsoft.com/office/drawing/2014/main" id="{6D19A6F3-C197-312F-94FD-D185A3E42AA6}"/>
              </a:ext>
            </a:extLst>
          </p:cNvPr>
          <p:cNvSpPr txBox="1">
            <a:spLocks/>
          </p:cNvSpPr>
          <p:nvPr/>
        </p:nvSpPr>
        <p:spPr>
          <a:xfrm>
            <a:off x="3943349" y="6604635"/>
            <a:ext cx="4038600" cy="23368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more help, please visit 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www.exampaperspractice.co.uk</a:t>
            </a:r>
            <a:endParaRPr lang="en-GB" sz="12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31C8D24-FA16-4933-F1C9-73FD62D8CD0A}"/>
              </a:ext>
            </a:extLst>
          </p:cNvPr>
          <p:cNvSpPr txBox="1"/>
          <p:nvPr/>
        </p:nvSpPr>
        <p:spPr>
          <a:xfrm>
            <a:off x="9264424" y="6636880"/>
            <a:ext cx="304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solidFill>
                  <a:schemeClr val="bg2">
                    <a:lumMod val="75000"/>
                  </a:schemeClr>
                </a:solidFill>
                <a:effectLst/>
                <a:latin typeface="gg sans"/>
              </a:rPr>
              <a:t>© 2025 Exams Papers Practice. All Rights Reserved</a:t>
            </a:r>
            <a:endParaRPr lang="en-PH" sz="900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8377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30400" y="447188"/>
            <a:ext cx="9451598" cy="970450"/>
          </a:xfrm>
        </p:spPr>
        <p:txBody>
          <a:bodyPr/>
          <a:lstStyle/>
          <a:p>
            <a:r>
              <a:rPr lang="en-GB" dirty="0"/>
              <a:t>Expanding and developing a business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66630" y="1781041"/>
            <a:ext cx="6809155" cy="4670360"/>
          </a:xfrm>
        </p:spPr>
        <p:txBody>
          <a:bodyPr>
            <a:noAutofit/>
          </a:bodyPr>
          <a:lstStyle/>
          <a:p>
            <a:r>
              <a:rPr lang="en-GB" sz="2200" dirty="0"/>
              <a:t>Once a business has been set up and becomes established then it requires managing on a day to day basis</a:t>
            </a:r>
          </a:p>
          <a:p>
            <a:r>
              <a:rPr lang="en-GB" sz="2200" dirty="0"/>
              <a:t>The entrepreneur is often also the hands on person making daily decisions, at least in the early years</a:t>
            </a:r>
          </a:p>
          <a:p>
            <a:r>
              <a:rPr lang="en-GB" sz="2200" dirty="0"/>
              <a:t>This involves:</a:t>
            </a:r>
          </a:p>
          <a:p>
            <a:pPr lvl="1"/>
            <a:r>
              <a:rPr lang="en-GB" sz="2200" dirty="0"/>
              <a:t>Managing resources including stocks, personnel and finances</a:t>
            </a:r>
          </a:p>
          <a:p>
            <a:pPr lvl="1"/>
            <a:r>
              <a:rPr lang="en-GB" sz="2200" dirty="0"/>
              <a:t>Making marketing decisions about aspects of the marketing mix such as what price to charge and how to promote the business</a:t>
            </a:r>
          </a:p>
          <a:p>
            <a:pPr lvl="1"/>
            <a:r>
              <a:rPr lang="en-GB" sz="2200" dirty="0"/>
              <a:t>Dealing with customers</a:t>
            </a:r>
          </a:p>
          <a:p>
            <a:pPr lvl="1"/>
            <a:r>
              <a:rPr lang="en-GB" sz="2200" dirty="0"/>
              <a:t>Maintaining financial records</a:t>
            </a:r>
          </a:p>
          <a:p>
            <a:endParaRPr lang="en-GB" sz="22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54877" y="1417638"/>
            <a:ext cx="3526815" cy="1837119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C1B9AE94-3EA0-FD2B-34A2-706EB3D9678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8199" y="1310314"/>
            <a:ext cx="8888898" cy="3578729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D3AF51B2-F3E0-0311-9ABA-9949ADC12B4D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5943" y="106283"/>
            <a:ext cx="933411" cy="375797"/>
          </a:xfrm>
          <a:prstGeom prst="rect">
            <a:avLst/>
          </a:prstGeom>
        </p:spPr>
      </p:pic>
      <p:sp>
        <p:nvSpPr>
          <p:cNvPr id="7" name="Footer Placeholder 2">
            <a:extLst>
              <a:ext uri="{FF2B5EF4-FFF2-40B4-BE49-F238E27FC236}">
                <a16:creationId xmlns:a16="http://schemas.microsoft.com/office/drawing/2014/main" id="{E10C33FF-EB62-5602-3D95-BAEFFC6CE676}"/>
              </a:ext>
            </a:extLst>
          </p:cNvPr>
          <p:cNvSpPr txBox="1">
            <a:spLocks/>
          </p:cNvSpPr>
          <p:nvPr/>
        </p:nvSpPr>
        <p:spPr>
          <a:xfrm>
            <a:off x="3943349" y="6604635"/>
            <a:ext cx="4038600" cy="23368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more help, please visit 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www.exampaperspractice.co.uk</a:t>
            </a:r>
            <a:endParaRPr lang="en-GB" sz="12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575611E-4047-D784-7DFC-4860C506C579}"/>
              </a:ext>
            </a:extLst>
          </p:cNvPr>
          <p:cNvSpPr txBox="1"/>
          <p:nvPr/>
        </p:nvSpPr>
        <p:spPr>
          <a:xfrm>
            <a:off x="9264424" y="6636880"/>
            <a:ext cx="304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solidFill>
                  <a:schemeClr val="bg2">
                    <a:lumMod val="75000"/>
                  </a:schemeClr>
                </a:solidFill>
                <a:effectLst/>
                <a:latin typeface="gg sans"/>
              </a:rPr>
              <a:t>© 2025 Exams Papers Practice. All Rights Reserved</a:t>
            </a:r>
            <a:endParaRPr lang="en-PH" sz="900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302982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51378" y="447188"/>
            <a:ext cx="9530620" cy="970450"/>
          </a:xfrm>
        </p:spPr>
        <p:txBody>
          <a:bodyPr/>
          <a:lstStyle/>
          <a:p>
            <a:r>
              <a:rPr lang="en-GB" dirty="0"/>
              <a:t>Expanding and developing a business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51378" y="1772357"/>
            <a:ext cx="9521908" cy="4840822"/>
          </a:xfrm>
        </p:spPr>
        <p:txBody>
          <a:bodyPr>
            <a:noAutofit/>
          </a:bodyPr>
          <a:lstStyle/>
          <a:p>
            <a:r>
              <a:rPr lang="en-GB" sz="2800" dirty="0"/>
              <a:t>As the business grows the entrepreneur may need to change roles:</a:t>
            </a:r>
          </a:p>
          <a:p>
            <a:pPr lvl="1"/>
            <a:r>
              <a:rPr lang="en-GB" sz="2400" dirty="0"/>
              <a:t>Employ staff</a:t>
            </a:r>
          </a:p>
          <a:p>
            <a:pPr lvl="1"/>
            <a:r>
              <a:rPr lang="en-GB" sz="2400" dirty="0"/>
              <a:t>Use the services of experts e.g. an accountant</a:t>
            </a:r>
          </a:p>
          <a:p>
            <a:pPr lvl="1"/>
            <a:r>
              <a:rPr lang="en-GB" sz="2400" dirty="0"/>
              <a:t>Delegate responsibility to others</a:t>
            </a:r>
          </a:p>
          <a:p>
            <a:r>
              <a:rPr lang="en-GB" sz="2800" dirty="0"/>
              <a:t>And make other key decisions:</a:t>
            </a:r>
          </a:p>
          <a:p>
            <a:pPr lvl="1"/>
            <a:r>
              <a:rPr lang="en-GB" sz="2400" dirty="0"/>
              <a:t>Move to bigger premises</a:t>
            </a:r>
          </a:p>
          <a:p>
            <a:pPr lvl="1"/>
            <a:r>
              <a:rPr lang="en-GB" sz="2400" dirty="0"/>
              <a:t>Change suppliers</a:t>
            </a:r>
          </a:p>
          <a:p>
            <a:pPr lvl="1"/>
            <a:r>
              <a:rPr lang="en-GB" sz="2400" dirty="0"/>
              <a:t>Expand product range</a:t>
            </a:r>
          </a:p>
          <a:p>
            <a:endParaRPr lang="en-GB" sz="28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9FF917F-80EA-2498-4780-66A1DA2EF94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8199" y="1310314"/>
            <a:ext cx="8888898" cy="3578729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AE3B7B89-5142-CCC7-7916-3552F7E07A9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5943" y="106283"/>
            <a:ext cx="933411" cy="375797"/>
          </a:xfrm>
          <a:prstGeom prst="rect">
            <a:avLst/>
          </a:prstGeom>
        </p:spPr>
      </p:pic>
      <p:sp>
        <p:nvSpPr>
          <p:cNvPr id="6" name="Footer Placeholder 2">
            <a:extLst>
              <a:ext uri="{FF2B5EF4-FFF2-40B4-BE49-F238E27FC236}">
                <a16:creationId xmlns:a16="http://schemas.microsoft.com/office/drawing/2014/main" id="{B747A993-65B0-2DEC-2788-BDEFF62CFE17}"/>
              </a:ext>
            </a:extLst>
          </p:cNvPr>
          <p:cNvSpPr txBox="1">
            <a:spLocks/>
          </p:cNvSpPr>
          <p:nvPr/>
        </p:nvSpPr>
        <p:spPr>
          <a:xfrm>
            <a:off x="3943349" y="6604635"/>
            <a:ext cx="4038600" cy="23368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more help, please visit 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www.exampaperspractice.co.uk</a:t>
            </a:r>
            <a:endParaRPr lang="en-GB" sz="12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0F3B3D4-F44D-3CAB-3D8F-0D6B1C4BE629}"/>
              </a:ext>
            </a:extLst>
          </p:cNvPr>
          <p:cNvSpPr txBox="1"/>
          <p:nvPr/>
        </p:nvSpPr>
        <p:spPr>
          <a:xfrm>
            <a:off x="9264424" y="6636880"/>
            <a:ext cx="304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solidFill>
                  <a:schemeClr val="bg2">
                    <a:lumMod val="75000"/>
                  </a:schemeClr>
                </a:solidFill>
                <a:effectLst/>
                <a:latin typeface="gg sans"/>
              </a:rPr>
              <a:t>© 2025 Exams Papers Practice. All Rights Reserved</a:t>
            </a:r>
            <a:endParaRPr lang="en-PH" sz="900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945296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30400" y="447188"/>
            <a:ext cx="9451598" cy="970450"/>
          </a:xfrm>
        </p:spPr>
        <p:txBody>
          <a:bodyPr/>
          <a:lstStyle/>
          <a:p>
            <a:r>
              <a:rPr lang="en-GB" dirty="0"/>
              <a:t>Added value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30400" y="1417639"/>
            <a:ext cx="6756400" cy="5211762"/>
          </a:xfrm>
        </p:spPr>
        <p:txBody>
          <a:bodyPr>
            <a:normAutofit/>
          </a:bodyPr>
          <a:lstStyle/>
          <a:p>
            <a:r>
              <a:rPr lang="en-GB" sz="3500" dirty="0"/>
              <a:t>Added value is the ability to ensure that the value of the output is higher than the sum of the value of all the inputs</a:t>
            </a:r>
          </a:p>
          <a:p>
            <a:pPr marL="0" indent="0">
              <a:buNone/>
            </a:pPr>
            <a:endParaRPr lang="en-GB" sz="3500" dirty="0"/>
          </a:p>
          <a:p>
            <a:r>
              <a:rPr lang="en-GB" sz="3500" dirty="0"/>
              <a:t>It is important that an entrepreneur can add value in order to make a profit and survive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86800" y="1991499"/>
            <a:ext cx="3224579" cy="341687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3EECB543-EB9A-7164-92DC-473E9C40FA1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8199" y="1310314"/>
            <a:ext cx="8888898" cy="3578729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8A849DEC-2F30-099C-4448-48E0D1E56D59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5943" y="106283"/>
            <a:ext cx="933411" cy="375797"/>
          </a:xfrm>
          <a:prstGeom prst="rect">
            <a:avLst/>
          </a:prstGeom>
        </p:spPr>
      </p:pic>
      <p:sp>
        <p:nvSpPr>
          <p:cNvPr id="7" name="Footer Placeholder 2">
            <a:extLst>
              <a:ext uri="{FF2B5EF4-FFF2-40B4-BE49-F238E27FC236}">
                <a16:creationId xmlns:a16="http://schemas.microsoft.com/office/drawing/2014/main" id="{1634497F-E589-BC7F-41DA-2FA0B9CFA72F}"/>
              </a:ext>
            </a:extLst>
          </p:cNvPr>
          <p:cNvSpPr txBox="1">
            <a:spLocks/>
          </p:cNvSpPr>
          <p:nvPr/>
        </p:nvSpPr>
        <p:spPr>
          <a:xfrm>
            <a:off x="3943349" y="6604635"/>
            <a:ext cx="4038600" cy="23368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more help, please visit 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www.exampaperspractice.co.uk</a:t>
            </a:r>
            <a:endParaRPr lang="en-GB" sz="12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B7FADD7-2CDD-D108-E62A-E625EC520FB8}"/>
              </a:ext>
            </a:extLst>
          </p:cNvPr>
          <p:cNvSpPr txBox="1"/>
          <p:nvPr/>
        </p:nvSpPr>
        <p:spPr>
          <a:xfrm>
            <a:off x="9264424" y="6636880"/>
            <a:ext cx="304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solidFill>
                  <a:schemeClr val="bg2">
                    <a:lumMod val="75000"/>
                  </a:schemeClr>
                </a:solidFill>
                <a:effectLst/>
                <a:latin typeface="gg sans"/>
              </a:rPr>
              <a:t>© 2025 Exams Papers Practice. All Rights Reserved</a:t>
            </a:r>
            <a:endParaRPr lang="en-PH" sz="900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0279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63968" y="447188"/>
            <a:ext cx="9518029" cy="970450"/>
          </a:xfrm>
        </p:spPr>
        <p:txBody>
          <a:bodyPr/>
          <a:lstStyle/>
          <a:p>
            <a:r>
              <a:rPr lang="en-US" dirty="0"/>
              <a:t>Adding value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63968" y="1417637"/>
            <a:ext cx="6945924" cy="5018332"/>
          </a:xfrm>
        </p:spPr>
        <p:txBody>
          <a:bodyPr>
            <a:normAutofit fontScale="92500"/>
          </a:bodyPr>
          <a:lstStyle/>
          <a:p>
            <a:r>
              <a:rPr lang="en-US" dirty="0"/>
              <a:t>Added value can be achieved in many ways including:</a:t>
            </a:r>
          </a:p>
          <a:p>
            <a:r>
              <a:rPr lang="en-US" dirty="0"/>
              <a:t>Manufacturing process to combine inputs</a:t>
            </a:r>
          </a:p>
          <a:p>
            <a:r>
              <a:rPr lang="en-US" dirty="0"/>
              <a:t>Marketing to increase actual or perceived value e.g. branding or emotional advertising</a:t>
            </a:r>
          </a:p>
          <a:p>
            <a:r>
              <a:rPr lang="en-US" dirty="0"/>
              <a:t>Unique selling point or product differentiation</a:t>
            </a:r>
          </a:p>
          <a:p>
            <a:r>
              <a:rPr lang="en-US" dirty="0"/>
              <a:t>Enhancing the customer experience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Activity </a:t>
            </a:r>
          </a:p>
          <a:p>
            <a:pPr marL="0" indent="0">
              <a:buNone/>
            </a:pPr>
            <a:r>
              <a:rPr lang="en-US" dirty="0"/>
              <a:t>- Find some real life examples when a business has added value. </a:t>
            </a:r>
          </a:p>
          <a:p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33990" y="617538"/>
            <a:ext cx="3657986" cy="205532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72861" y="3178766"/>
            <a:ext cx="3619115" cy="2171469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B1062223-D5F8-390A-44E1-554A165528C8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8199" y="1310314"/>
            <a:ext cx="8888898" cy="3578729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2B661338-12CA-CC05-A3B7-22656A141D3C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5943" y="106283"/>
            <a:ext cx="933411" cy="375797"/>
          </a:xfrm>
          <a:prstGeom prst="rect">
            <a:avLst/>
          </a:prstGeom>
        </p:spPr>
      </p:pic>
      <p:sp>
        <p:nvSpPr>
          <p:cNvPr id="8" name="Footer Placeholder 2">
            <a:extLst>
              <a:ext uri="{FF2B5EF4-FFF2-40B4-BE49-F238E27FC236}">
                <a16:creationId xmlns:a16="http://schemas.microsoft.com/office/drawing/2014/main" id="{96ED78E6-F97A-0A66-CBAD-7E00DECD7267}"/>
              </a:ext>
            </a:extLst>
          </p:cNvPr>
          <p:cNvSpPr txBox="1">
            <a:spLocks/>
          </p:cNvSpPr>
          <p:nvPr/>
        </p:nvSpPr>
        <p:spPr>
          <a:xfrm>
            <a:off x="3943349" y="6604635"/>
            <a:ext cx="4038600" cy="23368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more help, please visit 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www.exampaperspractice.co.uk</a:t>
            </a:r>
            <a:endParaRPr lang="en-GB" sz="12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7D36B7A-43D6-7867-5D75-037ECA180A24}"/>
              </a:ext>
            </a:extLst>
          </p:cNvPr>
          <p:cNvSpPr txBox="1"/>
          <p:nvPr/>
        </p:nvSpPr>
        <p:spPr>
          <a:xfrm>
            <a:off x="9264424" y="6636880"/>
            <a:ext cx="304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solidFill>
                  <a:schemeClr val="bg2">
                    <a:lumMod val="75000"/>
                  </a:schemeClr>
                </a:solidFill>
                <a:effectLst/>
                <a:latin typeface="gg sans"/>
              </a:rPr>
              <a:t>© 2025 Exams Papers Practice. All Rights Reserved</a:t>
            </a:r>
            <a:endParaRPr lang="en-PH" sz="900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594332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447188"/>
            <a:ext cx="9553198" cy="970450"/>
          </a:xfrm>
        </p:spPr>
        <p:txBody>
          <a:bodyPr/>
          <a:lstStyle/>
          <a:p>
            <a:r>
              <a:rPr lang="en-US" dirty="0"/>
              <a:t>Methods of adding value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28800" y="1565031"/>
            <a:ext cx="9544486" cy="5134707"/>
          </a:xfrm>
        </p:spPr>
        <p:txBody>
          <a:bodyPr>
            <a:normAutofit fontScale="85000" lnSpcReduction="10000"/>
          </a:bodyPr>
          <a:lstStyle/>
          <a:p>
            <a:r>
              <a:rPr lang="en-US" b="1" dirty="0"/>
              <a:t>Building a brand</a:t>
            </a:r>
            <a:r>
              <a:rPr lang="en-US" dirty="0"/>
              <a:t> – a reputation for quality, value </a:t>
            </a:r>
            <a:r>
              <a:rPr lang="en-US" dirty="0" err="1"/>
              <a:t>etc</a:t>
            </a:r>
            <a:r>
              <a:rPr lang="en-US" dirty="0"/>
              <a:t> that customers are prepared to pay for.  Nike trainers sell for much more than Hi-</a:t>
            </a:r>
            <a:r>
              <a:rPr lang="en-US" dirty="0" err="1"/>
              <a:t>tec</a:t>
            </a:r>
            <a:r>
              <a:rPr lang="en-US" dirty="0"/>
              <a:t>, even though the production costs per pair are probably pretty similar!</a:t>
            </a:r>
          </a:p>
          <a:p>
            <a:endParaRPr lang="en-US" dirty="0"/>
          </a:p>
          <a:p>
            <a:r>
              <a:rPr lang="en-US" b="1" dirty="0"/>
              <a:t>Delivering excellent service</a:t>
            </a:r>
            <a:r>
              <a:rPr lang="en-US" dirty="0"/>
              <a:t>  – high quality, attentive personal service can make the difference between achieving a high price or a medium one</a:t>
            </a:r>
          </a:p>
          <a:p>
            <a:endParaRPr lang="en-US" dirty="0"/>
          </a:p>
          <a:p>
            <a:r>
              <a:rPr lang="en-US" b="1" dirty="0"/>
              <a:t>Product features and benefits</a:t>
            </a:r>
            <a:r>
              <a:rPr lang="en-US" dirty="0"/>
              <a:t>  – for example, additional functionality in different versions of software can enable a software seller to charge higher prices; different models of motor vehicles are designed to achieve the same effect.</a:t>
            </a:r>
          </a:p>
          <a:p>
            <a:endParaRPr lang="en-US" dirty="0"/>
          </a:p>
          <a:p>
            <a:r>
              <a:rPr lang="en-US" b="1" dirty="0"/>
              <a:t>Offering convenience</a:t>
            </a:r>
            <a:r>
              <a:rPr lang="en-US" dirty="0"/>
              <a:t>  – customers will often pay a little more for a product that they can have straightaway, or which saves them time</a:t>
            </a:r>
          </a:p>
          <a:p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3625EB5-700D-C82D-E2C9-C4511E6B202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8199" y="1310314"/>
            <a:ext cx="8888898" cy="3578729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38C4B631-20B0-82F8-15D6-CBD14A4FCF5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5943" y="106283"/>
            <a:ext cx="933411" cy="375797"/>
          </a:xfrm>
          <a:prstGeom prst="rect">
            <a:avLst/>
          </a:prstGeom>
        </p:spPr>
      </p:pic>
      <p:sp>
        <p:nvSpPr>
          <p:cNvPr id="6" name="Footer Placeholder 2">
            <a:extLst>
              <a:ext uri="{FF2B5EF4-FFF2-40B4-BE49-F238E27FC236}">
                <a16:creationId xmlns:a16="http://schemas.microsoft.com/office/drawing/2014/main" id="{CB17BDFB-7241-35F8-FB13-5617889A44D6}"/>
              </a:ext>
            </a:extLst>
          </p:cNvPr>
          <p:cNvSpPr txBox="1">
            <a:spLocks/>
          </p:cNvSpPr>
          <p:nvPr/>
        </p:nvSpPr>
        <p:spPr>
          <a:xfrm>
            <a:off x="3943349" y="6604635"/>
            <a:ext cx="4038600" cy="23368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more help, please visit 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www.exampaperspractice.co.uk</a:t>
            </a:r>
            <a:endParaRPr lang="en-GB" sz="12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34037AB-B5EA-B7BA-EE9F-C0310A8D2EF4}"/>
              </a:ext>
            </a:extLst>
          </p:cNvPr>
          <p:cNvSpPr txBox="1"/>
          <p:nvPr/>
        </p:nvSpPr>
        <p:spPr>
          <a:xfrm>
            <a:off x="9264424" y="6636880"/>
            <a:ext cx="304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solidFill>
                  <a:schemeClr val="bg2">
                    <a:lumMod val="75000"/>
                  </a:schemeClr>
                </a:solidFill>
                <a:effectLst/>
                <a:latin typeface="gg sans"/>
              </a:rPr>
              <a:t>© 2025 Exams Papers Practice. All Rights Reserved</a:t>
            </a:r>
            <a:endParaRPr lang="en-PH" sz="900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778353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11214" y="447188"/>
            <a:ext cx="9570783" cy="970450"/>
          </a:xfrm>
        </p:spPr>
        <p:txBody>
          <a:bodyPr/>
          <a:lstStyle/>
          <a:p>
            <a:r>
              <a:rPr lang="en-US" dirty="0"/>
              <a:t>Plenary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11214" y="2222287"/>
            <a:ext cx="9562072" cy="3636511"/>
          </a:xfrm>
        </p:spPr>
        <p:txBody>
          <a:bodyPr/>
          <a:lstStyle/>
          <a:p>
            <a:r>
              <a:rPr lang="en-US" dirty="0"/>
              <a:t>Complete the plenary slide in the workbook </a:t>
            </a:r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75E3C61-8689-02A5-B624-C6529946FE4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8199" y="1310314"/>
            <a:ext cx="8888898" cy="3578729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4265F18C-5FDD-39A5-4DD2-74262A0C214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5943" y="106283"/>
            <a:ext cx="933411" cy="375797"/>
          </a:xfrm>
          <a:prstGeom prst="rect">
            <a:avLst/>
          </a:prstGeom>
        </p:spPr>
      </p:pic>
      <p:sp>
        <p:nvSpPr>
          <p:cNvPr id="6" name="Footer Placeholder 2">
            <a:extLst>
              <a:ext uri="{FF2B5EF4-FFF2-40B4-BE49-F238E27FC236}">
                <a16:creationId xmlns:a16="http://schemas.microsoft.com/office/drawing/2014/main" id="{8E282C64-879B-D4D5-DCCD-5595D0591AE9}"/>
              </a:ext>
            </a:extLst>
          </p:cNvPr>
          <p:cNvSpPr txBox="1">
            <a:spLocks/>
          </p:cNvSpPr>
          <p:nvPr/>
        </p:nvSpPr>
        <p:spPr>
          <a:xfrm>
            <a:off x="3943349" y="6604635"/>
            <a:ext cx="4038600" cy="23368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more help, please visit 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www.exampaperspractice.co.uk</a:t>
            </a:r>
            <a:endParaRPr lang="en-GB" sz="12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7FFAAA9-C87C-2276-165B-F714C27AD322}"/>
              </a:ext>
            </a:extLst>
          </p:cNvPr>
          <p:cNvSpPr txBox="1"/>
          <p:nvPr/>
        </p:nvSpPr>
        <p:spPr>
          <a:xfrm>
            <a:off x="9264424" y="6636880"/>
            <a:ext cx="304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solidFill>
                  <a:schemeClr val="bg2">
                    <a:lumMod val="75000"/>
                  </a:schemeClr>
                </a:solidFill>
                <a:effectLst/>
                <a:latin typeface="gg sans"/>
              </a:rPr>
              <a:t>© 2025 Exams Papers Practice. All Rights Reserved</a:t>
            </a:r>
            <a:endParaRPr lang="en-PH" sz="900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91942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688" y="447188"/>
            <a:ext cx="9440309" cy="970450"/>
          </a:xfrm>
        </p:spPr>
        <p:txBody>
          <a:bodyPr/>
          <a:lstStyle/>
          <a:p>
            <a:r>
              <a:rPr lang="en-GB" dirty="0"/>
              <a:t>What we will cover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83644" y="2633767"/>
            <a:ext cx="9589642" cy="3636511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lphaUcPeriod"/>
            </a:pPr>
            <a:r>
              <a:rPr lang="en-GB" sz="3200" dirty="0"/>
              <a:t>Are you able to explain what Creative destruction is?</a:t>
            </a:r>
          </a:p>
          <a:p>
            <a:pPr marL="514350" indent="-514350">
              <a:buFont typeface="+mj-lt"/>
              <a:buAutoNum type="alphaUcPeriod"/>
            </a:pPr>
            <a:r>
              <a:rPr lang="en-GB" sz="3200" dirty="0"/>
              <a:t>How do businesses make decisions to operate, expand and develop a business</a:t>
            </a:r>
          </a:p>
          <a:p>
            <a:pPr marL="514350" indent="-514350">
              <a:buFont typeface="+mj-lt"/>
              <a:buAutoNum type="alphaUcPeriod"/>
            </a:pPr>
            <a:r>
              <a:rPr lang="en-GB" sz="3200" dirty="0"/>
              <a:t>What does adding value mean?</a:t>
            </a:r>
          </a:p>
          <a:p>
            <a:pPr marL="0" indent="0">
              <a:buNone/>
            </a:pPr>
            <a:endParaRPr lang="en-GB" sz="32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7A9B417-3CBA-22E2-B866-2168A428BD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8199" y="1310314"/>
            <a:ext cx="8888898" cy="3578729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E3C76E16-320B-E86D-285E-93DA50CA740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5943" y="106283"/>
            <a:ext cx="933411" cy="375797"/>
          </a:xfrm>
          <a:prstGeom prst="rect">
            <a:avLst/>
          </a:prstGeom>
        </p:spPr>
      </p:pic>
      <p:sp>
        <p:nvSpPr>
          <p:cNvPr id="6" name="Footer Placeholder 2">
            <a:extLst>
              <a:ext uri="{FF2B5EF4-FFF2-40B4-BE49-F238E27FC236}">
                <a16:creationId xmlns:a16="http://schemas.microsoft.com/office/drawing/2014/main" id="{7B0C693E-5977-2CBE-38D5-9D514BAF3372}"/>
              </a:ext>
            </a:extLst>
          </p:cNvPr>
          <p:cNvSpPr txBox="1">
            <a:spLocks/>
          </p:cNvSpPr>
          <p:nvPr/>
        </p:nvSpPr>
        <p:spPr>
          <a:xfrm>
            <a:off x="3943349" y="6604635"/>
            <a:ext cx="4038600" cy="23368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more help, please visit 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www.exampaperspractice.co.uk</a:t>
            </a:r>
            <a:endParaRPr lang="en-GB" sz="12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D6CB351-3197-31AD-3294-2A5DC92A2769}"/>
              </a:ext>
            </a:extLst>
          </p:cNvPr>
          <p:cNvSpPr txBox="1"/>
          <p:nvPr/>
        </p:nvSpPr>
        <p:spPr>
          <a:xfrm>
            <a:off x="9264424" y="6636880"/>
            <a:ext cx="304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solidFill>
                  <a:schemeClr val="bg2">
                    <a:lumMod val="75000"/>
                  </a:schemeClr>
                </a:solidFill>
                <a:effectLst/>
                <a:latin typeface="gg sans"/>
              </a:rPr>
              <a:t>© 2025 Exams Papers Practice. All Rights Reserved</a:t>
            </a:r>
            <a:endParaRPr lang="en-PH" sz="900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57420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98132" y="447188"/>
            <a:ext cx="9383865" cy="970450"/>
          </a:xfrm>
        </p:spPr>
        <p:txBody>
          <a:bodyPr/>
          <a:lstStyle/>
          <a:p>
            <a:r>
              <a:rPr lang="en-GB" dirty="0"/>
              <a:t>Starter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98132" y="1670539"/>
            <a:ext cx="9375154" cy="4188260"/>
          </a:xfrm>
        </p:spPr>
        <p:txBody>
          <a:bodyPr/>
          <a:lstStyle/>
          <a:p>
            <a:pPr marL="0" indent="0">
              <a:buNone/>
            </a:pPr>
            <a:r>
              <a:rPr lang="en-GB" dirty="0"/>
              <a:t>What skills are needed to be an entrepreneur? 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69784" y="2448291"/>
            <a:ext cx="6930679" cy="391734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06E97E57-9091-0859-32DC-D4F26628E69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8199" y="1310314"/>
            <a:ext cx="8888898" cy="3578729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F6369FA9-E1B7-4DCE-6D07-89647AFD7B4E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5943" y="106283"/>
            <a:ext cx="933411" cy="375797"/>
          </a:xfrm>
          <a:prstGeom prst="rect">
            <a:avLst/>
          </a:prstGeom>
        </p:spPr>
      </p:pic>
      <p:sp>
        <p:nvSpPr>
          <p:cNvPr id="7" name="Footer Placeholder 2">
            <a:extLst>
              <a:ext uri="{FF2B5EF4-FFF2-40B4-BE49-F238E27FC236}">
                <a16:creationId xmlns:a16="http://schemas.microsoft.com/office/drawing/2014/main" id="{987D926A-701B-033D-264B-EDC3D09CAF21}"/>
              </a:ext>
            </a:extLst>
          </p:cNvPr>
          <p:cNvSpPr txBox="1">
            <a:spLocks/>
          </p:cNvSpPr>
          <p:nvPr/>
        </p:nvSpPr>
        <p:spPr>
          <a:xfrm>
            <a:off x="3943349" y="6604635"/>
            <a:ext cx="4038600" cy="23368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more help, please visit 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www.exampaperspractice.co.uk</a:t>
            </a:r>
            <a:endParaRPr lang="en-GB" sz="12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0C526F8-BE99-6DA3-BC74-D1577D99B319}"/>
              </a:ext>
            </a:extLst>
          </p:cNvPr>
          <p:cNvSpPr txBox="1"/>
          <p:nvPr/>
        </p:nvSpPr>
        <p:spPr>
          <a:xfrm>
            <a:off x="9264424" y="6636880"/>
            <a:ext cx="304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solidFill>
                  <a:schemeClr val="bg2">
                    <a:lumMod val="75000"/>
                  </a:schemeClr>
                </a:solidFill>
                <a:effectLst/>
                <a:latin typeface="gg sans"/>
              </a:rPr>
              <a:t>© 2025 Exams Papers Practice. All Rights Reserved</a:t>
            </a:r>
            <a:endParaRPr lang="en-PH" sz="900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67346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62666" y="447188"/>
            <a:ext cx="9519331" cy="970450"/>
          </a:xfrm>
        </p:spPr>
        <p:txBody>
          <a:bodyPr/>
          <a:lstStyle/>
          <a:p>
            <a:r>
              <a:rPr lang="en-GB" dirty="0"/>
              <a:t>Entrepreneur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38489" y="2222287"/>
            <a:ext cx="9634797" cy="463571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2400" dirty="0"/>
              <a:t>     What is an Entrepreneur?</a:t>
            </a:r>
          </a:p>
          <a:p>
            <a:pPr lvl="1"/>
            <a:r>
              <a:rPr lang="en-GB" sz="2000" dirty="0"/>
              <a:t>A person who spots an opportunity and shows initiative and a willingness to take risks in order to benefit from the potential rewards</a:t>
            </a:r>
          </a:p>
          <a:p>
            <a:pPr lvl="1"/>
            <a:r>
              <a:rPr lang="en-GB" sz="2000" dirty="0"/>
              <a:t>Entrepreneurs make use of the resources available to them to set up or develop a business </a:t>
            </a:r>
          </a:p>
          <a:p>
            <a:pPr marL="457200" lvl="1" indent="0">
              <a:buNone/>
            </a:pPr>
            <a:endParaRPr lang="en-GB" sz="2000" dirty="0"/>
          </a:p>
          <a:p>
            <a:pPr marL="457200" lvl="1" indent="0">
              <a:buNone/>
            </a:pPr>
            <a:r>
              <a:rPr lang="en-GB" dirty="0"/>
              <a:t>Creating and setting up a business starts with an idea, these can be the result of</a:t>
            </a:r>
            <a:r>
              <a:rPr lang="en-GB" sz="2000" dirty="0"/>
              <a:t>:</a:t>
            </a:r>
          </a:p>
          <a:p>
            <a:pPr lvl="2"/>
            <a:r>
              <a:rPr lang="en-GB" sz="1800" dirty="0"/>
              <a:t>Brainstorming</a:t>
            </a:r>
          </a:p>
          <a:p>
            <a:pPr lvl="2"/>
            <a:r>
              <a:rPr lang="en-GB" sz="1800" dirty="0"/>
              <a:t>Personal experience</a:t>
            </a:r>
          </a:p>
          <a:p>
            <a:pPr lvl="2"/>
            <a:r>
              <a:rPr lang="en-GB" sz="1800" dirty="0"/>
              <a:t>Business experience</a:t>
            </a:r>
          </a:p>
          <a:p>
            <a:pPr lvl="2"/>
            <a:r>
              <a:rPr lang="en-GB" sz="1800" dirty="0"/>
              <a:t>Market research</a:t>
            </a:r>
          </a:p>
          <a:p>
            <a:endParaRPr lang="en-GB" sz="1600" dirty="0"/>
          </a:p>
        </p:txBody>
      </p:sp>
      <p:sp>
        <p:nvSpPr>
          <p:cNvPr id="4" name="Oval Callout 3"/>
          <p:cNvSpPr/>
          <p:nvPr/>
        </p:nvSpPr>
        <p:spPr>
          <a:xfrm>
            <a:off x="7157545" y="168013"/>
            <a:ext cx="3563007" cy="2054274"/>
          </a:xfrm>
          <a:prstGeom prst="wedgeEllipseCallou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dirty="0"/>
              <a:t>Examples?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888C71D-E395-966A-5474-E8F05197C13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8199" y="1310314"/>
            <a:ext cx="8888898" cy="3578729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F6418BAD-C846-2822-497A-72A328AEF15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5943" y="106283"/>
            <a:ext cx="933411" cy="375797"/>
          </a:xfrm>
          <a:prstGeom prst="rect">
            <a:avLst/>
          </a:prstGeom>
        </p:spPr>
      </p:pic>
      <p:sp>
        <p:nvSpPr>
          <p:cNvPr id="7" name="Footer Placeholder 2">
            <a:extLst>
              <a:ext uri="{FF2B5EF4-FFF2-40B4-BE49-F238E27FC236}">
                <a16:creationId xmlns:a16="http://schemas.microsoft.com/office/drawing/2014/main" id="{8CA1F5DE-22D5-FDEF-1BDC-44BDA3148197}"/>
              </a:ext>
            </a:extLst>
          </p:cNvPr>
          <p:cNvSpPr txBox="1">
            <a:spLocks/>
          </p:cNvSpPr>
          <p:nvPr/>
        </p:nvSpPr>
        <p:spPr>
          <a:xfrm>
            <a:off x="3943349" y="6604635"/>
            <a:ext cx="4038600" cy="23368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more help, please visit 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www.exampaperspractice.co.uk</a:t>
            </a:r>
            <a:endParaRPr lang="en-GB" sz="12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7D47066-808C-1EEC-D6A7-D2998EEB29F4}"/>
              </a:ext>
            </a:extLst>
          </p:cNvPr>
          <p:cNvSpPr txBox="1"/>
          <p:nvPr/>
        </p:nvSpPr>
        <p:spPr>
          <a:xfrm>
            <a:off x="9264424" y="6636880"/>
            <a:ext cx="304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solidFill>
                  <a:schemeClr val="bg2">
                    <a:lumMod val="75000"/>
                  </a:schemeClr>
                </a:solidFill>
                <a:effectLst/>
                <a:latin typeface="gg sans"/>
              </a:rPr>
              <a:t>© 2025 Exams Papers Practice. All Rights Reserved</a:t>
            </a:r>
            <a:endParaRPr lang="en-PH" sz="900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28944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62666" y="447188"/>
            <a:ext cx="9519331" cy="970450"/>
          </a:xfrm>
        </p:spPr>
        <p:txBody>
          <a:bodyPr/>
          <a:lstStyle/>
          <a:p>
            <a:r>
              <a:rPr lang="en-GB" dirty="0"/>
              <a:t>Creative destruction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62666" y="2428027"/>
            <a:ext cx="9501908" cy="3636511"/>
          </a:xfrm>
        </p:spPr>
        <p:txBody>
          <a:bodyPr>
            <a:normAutofit fontScale="92500"/>
          </a:bodyPr>
          <a:lstStyle/>
          <a:p>
            <a:r>
              <a:rPr lang="en-GB" sz="3200" dirty="0"/>
              <a:t>Creative destruction is a term introduced by Economist  Joseph Schumpeter in the 1940s to mean:</a:t>
            </a:r>
          </a:p>
          <a:p>
            <a:pPr lvl="1"/>
            <a:endParaRPr lang="en-GB" sz="2800" dirty="0"/>
          </a:p>
          <a:p>
            <a:pPr lvl="1"/>
            <a:r>
              <a:rPr lang="en-GB" sz="2800" dirty="0"/>
              <a:t>“the process of industrial mutation that incessantly revolutionizes the economic structure from within, incessantly destroying the old one, incessantly creating a new one“</a:t>
            </a:r>
          </a:p>
          <a:p>
            <a:endParaRPr lang="en-GB" sz="3200" dirty="0"/>
          </a:p>
          <a:p>
            <a:r>
              <a:rPr lang="en-GB" sz="3200" dirty="0"/>
              <a:t>When something new kills something old</a:t>
            </a:r>
          </a:p>
          <a:p>
            <a:endParaRPr lang="en-GB" dirty="0"/>
          </a:p>
        </p:txBody>
      </p:sp>
      <p:sp>
        <p:nvSpPr>
          <p:cNvPr id="4" name="Oval Callout 3"/>
          <p:cNvSpPr/>
          <p:nvPr/>
        </p:nvSpPr>
        <p:spPr>
          <a:xfrm>
            <a:off x="8581292" y="293403"/>
            <a:ext cx="3194337" cy="1640905"/>
          </a:xfrm>
          <a:prstGeom prst="wedgeEllipseCallou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dirty="0"/>
              <a:t>Examples?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C244D72-86A7-0248-4475-141BA3FC8D3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8199" y="1310314"/>
            <a:ext cx="8888898" cy="3578729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67F66F95-6D60-5840-FB3C-874BE8061D6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5943" y="106283"/>
            <a:ext cx="933411" cy="375797"/>
          </a:xfrm>
          <a:prstGeom prst="rect">
            <a:avLst/>
          </a:prstGeom>
        </p:spPr>
      </p:pic>
      <p:sp>
        <p:nvSpPr>
          <p:cNvPr id="7" name="Footer Placeholder 2">
            <a:extLst>
              <a:ext uri="{FF2B5EF4-FFF2-40B4-BE49-F238E27FC236}">
                <a16:creationId xmlns:a16="http://schemas.microsoft.com/office/drawing/2014/main" id="{ED4F4D65-BEF6-5460-3E06-EAC56EF4CB50}"/>
              </a:ext>
            </a:extLst>
          </p:cNvPr>
          <p:cNvSpPr txBox="1">
            <a:spLocks/>
          </p:cNvSpPr>
          <p:nvPr/>
        </p:nvSpPr>
        <p:spPr>
          <a:xfrm>
            <a:off x="3943349" y="6604635"/>
            <a:ext cx="4038600" cy="23368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more help, please visit 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www.exampaperspractice.co.uk</a:t>
            </a:r>
            <a:endParaRPr lang="en-GB" sz="12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64D86F9-12DC-D35C-2481-3397B5D625E8}"/>
              </a:ext>
            </a:extLst>
          </p:cNvPr>
          <p:cNvSpPr txBox="1"/>
          <p:nvPr/>
        </p:nvSpPr>
        <p:spPr>
          <a:xfrm>
            <a:off x="9264424" y="6636880"/>
            <a:ext cx="304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solidFill>
                  <a:schemeClr val="bg2">
                    <a:lumMod val="75000"/>
                  </a:schemeClr>
                </a:solidFill>
                <a:effectLst/>
                <a:latin typeface="gg sans"/>
              </a:rPr>
              <a:t>© 2025 Exams Papers Practice. All Rights Reserved</a:t>
            </a:r>
            <a:endParaRPr lang="en-PH" sz="900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08164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51892" y="447188"/>
            <a:ext cx="9430106" cy="970450"/>
          </a:xfrm>
        </p:spPr>
        <p:txBody>
          <a:bodyPr/>
          <a:lstStyle/>
          <a:p>
            <a:r>
              <a:rPr lang="en-US" dirty="0"/>
              <a:t>Creative destruction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11754" y="2019087"/>
            <a:ext cx="9263132" cy="3636511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dirty="0"/>
              <a:t>Creative destruction occurs when some businesses innovate in order to produce , new, cheaper or better products, with a wider market appeal, introducing strong competition.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This threatens established producers that have failed to adapt an innovate.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Innovative businesses are sometimes referred to as ‘disruptors’ </a:t>
            </a:r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0A081D5-0705-565D-65A3-F36C543D66F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8199" y="1310314"/>
            <a:ext cx="8888898" cy="3578729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557BC097-EDD8-9E43-7675-38EC4C2766A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5943" y="106283"/>
            <a:ext cx="933411" cy="375797"/>
          </a:xfrm>
          <a:prstGeom prst="rect">
            <a:avLst/>
          </a:prstGeom>
        </p:spPr>
      </p:pic>
      <p:sp>
        <p:nvSpPr>
          <p:cNvPr id="6" name="Footer Placeholder 2">
            <a:extLst>
              <a:ext uri="{FF2B5EF4-FFF2-40B4-BE49-F238E27FC236}">
                <a16:creationId xmlns:a16="http://schemas.microsoft.com/office/drawing/2014/main" id="{CB781A1E-FAAF-D23D-A258-ED5ACFB91154}"/>
              </a:ext>
            </a:extLst>
          </p:cNvPr>
          <p:cNvSpPr txBox="1">
            <a:spLocks/>
          </p:cNvSpPr>
          <p:nvPr/>
        </p:nvSpPr>
        <p:spPr>
          <a:xfrm>
            <a:off x="3943349" y="6604635"/>
            <a:ext cx="4038600" cy="23368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more help, please visit 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www.exampaperspractice.co.uk</a:t>
            </a:r>
            <a:endParaRPr lang="en-GB" sz="12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A187150-D191-EC27-9CB4-EBB30496E437}"/>
              </a:ext>
            </a:extLst>
          </p:cNvPr>
          <p:cNvSpPr txBox="1"/>
          <p:nvPr/>
        </p:nvSpPr>
        <p:spPr>
          <a:xfrm>
            <a:off x="9264424" y="6636880"/>
            <a:ext cx="304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solidFill>
                  <a:schemeClr val="bg2">
                    <a:lumMod val="75000"/>
                  </a:schemeClr>
                </a:solidFill>
                <a:effectLst/>
                <a:latin typeface="gg sans"/>
              </a:rPr>
              <a:t>© 2025 Exams Papers Practice. All Rights Reserved</a:t>
            </a:r>
            <a:endParaRPr lang="en-PH" sz="900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444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19110" y="447188"/>
            <a:ext cx="9462887" cy="970450"/>
          </a:xfrm>
        </p:spPr>
        <p:txBody>
          <a:bodyPr/>
          <a:lstStyle/>
          <a:p>
            <a:r>
              <a:rPr lang="en-GB" dirty="0"/>
              <a:t>Creative destruction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19110" y="1899138"/>
            <a:ext cx="9462888" cy="4622601"/>
          </a:xfrm>
        </p:spPr>
        <p:txBody>
          <a:bodyPr>
            <a:noAutofit/>
          </a:bodyPr>
          <a:lstStyle/>
          <a:p>
            <a:r>
              <a:rPr lang="en-GB" sz="2800" dirty="0"/>
              <a:t>There are four factors of production or factor inputs:</a:t>
            </a:r>
          </a:p>
          <a:p>
            <a:pPr lvl="1"/>
            <a:r>
              <a:rPr lang="en-GB" sz="2400" dirty="0"/>
              <a:t>Land </a:t>
            </a:r>
          </a:p>
          <a:p>
            <a:pPr lvl="1"/>
            <a:r>
              <a:rPr lang="en-GB" sz="2400" dirty="0"/>
              <a:t>Labour</a:t>
            </a:r>
          </a:p>
          <a:p>
            <a:pPr lvl="1"/>
            <a:r>
              <a:rPr lang="en-GB" sz="2400" dirty="0"/>
              <a:t>Capital</a:t>
            </a:r>
          </a:p>
          <a:p>
            <a:pPr lvl="1"/>
            <a:r>
              <a:rPr lang="en-GB" sz="2400" dirty="0"/>
              <a:t>Entrepreneurial skill</a:t>
            </a:r>
          </a:p>
          <a:p>
            <a:endParaRPr lang="en-GB" sz="2800" dirty="0"/>
          </a:p>
          <a:p>
            <a:r>
              <a:rPr lang="en-GB" sz="2800" dirty="0"/>
              <a:t>These inputs are used with entrepreneurial skill to generate new and innovative goods and services which take over form established goods and services</a:t>
            </a:r>
          </a:p>
          <a:p>
            <a:endParaRPr lang="en-GB" sz="2800" dirty="0"/>
          </a:p>
        </p:txBody>
      </p:sp>
      <p:sp>
        <p:nvSpPr>
          <p:cNvPr id="4" name="Right Brace 3"/>
          <p:cNvSpPr/>
          <p:nvPr/>
        </p:nvSpPr>
        <p:spPr>
          <a:xfrm>
            <a:off x="5316464" y="2498396"/>
            <a:ext cx="1008112" cy="1584176"/>
          </a:xfrm>
          <a:prstGeom prst="rightBrac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6650553" y="2498396"/>
            <a:ext cx="5057422" cy="1536003"/>
          </a:xfrm>
          <a:prstGeom prst="round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>
                <a:solidFill>
                  <a:schemeClr val="accent1"/>
                </a:solidFill>
              </a:rPr>
              <a:t>The entrepreneur generates an idea and uses skill to bring the other factors together to form an enterprise.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B6478613-2F86-8A09-02DA-99218AB268F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8199" y="1310314"/>
            <a:ext cx="8888898" cy="3578729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F245C3B6-87BF-65A0-CD1B-31436760EF9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5943" y="106283"/>
            <a:ext cx="933411" cy="375797"/>
          </a:xfrm>
          <a:prstGeom prst="rect">
            <a:avLst/>
          </a:prstGeom>
        </p:spPr>
      </p:pic>
      <p:sp>
        <p:nvSpPr>
          <p:cNvPr id="8" name="Footer Placeholder 2">
            <a:extLst>
              <a:ext uri="{FF2B5EF4-FFF2-40B4-BE49-F238E27FC236}">
                <a16:creationId xmlns:a16="http://schemas.microsoft.com/office/drawing/2014/main" id="{CD057C97-A7C5-1A7A-76AC-F284582E20C5}"/>
              </a:ext>
            </a:extLst>
          </p:cNvPr>
          <p:cNvSpPr txBox="1">
            <a:spLocks/>
          </p:cNvSpPr>
          <p:nvPr/>
        </p:nvSpPr>
        <p:spPr>
          <a:xfrm>
            <a:off x="3943349" y="6604635"/>
            <a:ext cx="4038600" cy="23368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more help, please visit 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www.exampaperspractice.co.uk</a:t>
            </a:r>
            <a:endParaRPr lang="en-GB" sz="12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DB04A1C-A501-EE2F-7608-17BA531B531F}"/>
              </a:ext>
            </a:extLst>
          </p:cNvPr>
          <p:cNvSpPr txBox="1"/>
          <p:nvPr/>
        </p:nvSpPr>
        <p:spPr>
          <a:xfrm>
            <a:off x="9264424" y="6636880"/>
            <a:ext cx="304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solidFill>
                  <a:schemeClr val="bg2">
                    <a:lumMod val="75000"/>
                  </a:schemeClr>
                </a:solidFill>
                <a:effectLst/>
                <a:latin typeface="gg sans"/>
              </a:rPr>
              <a:t>© 2025 Exams Papers Practice. All Rights Reserved</a:t>
            </a:r>
            <a:endParaRPr lang="en-PH" sz="900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26715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81554" y="447188"/>
            <a:ext cx="9500444" cy="970450"/>
          </a:xfrm>
        </p:spPr>
        <p:txBody>
          <a:bodyPr/>
          <a:lstStyle/>
          <a:p>
            <a:r>
              <a:rPr lang="en-US" dirty="0"/>
              <a:t>Examples of creative destruction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81554" y="1617785"/>
            <a:ext cx="9491732" cy="5064369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Photography companies whose business was greatly replaced by smartphone incorporated companies;</a:t>
            </a:r>
          </a:p>
          <a:p>
            <a:r>
              <a:rPr lang="en-US" dirty="0"/>
              <a:t>Traditional watches increasingly becoming replaced by smartwatches;</a:t>
            </a:r>
          </a:p>
          <a:p>
            <a:r>
              <a:rPr lang="en-US" dirty="0"/>
              <a:t>Tablets and kindles replacing conventional printed books;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US" b="1" dirty="0"/>
              <a:t>Activity 1 </a:t>
            </a:r>
          </a:p>
          <a:p>
            <a:pPr marL="0" indent="0">
              <a:buNone/>
            </a:pPr>
            <a:r>
              <a:rPr lang="en-US" dirty="0"/>
              <a:t>Read the articles and explain the factors affecting UK highstreets</a:t>
            </a:r>
            <a:endParaRPr lang="en-GB" dirty="0"/>
          </a:p>
          <a:p>
            <a:pPr marL="0" indent="0">
              <a:buNone/>
            </a:pPr>
            <a:r>
              <a:rPr lang="en-GB" dirty="0">
                <a:hlinkClick r:id="rId2"/>
              </a:rPr>
              <a:t>https://www.cityam.com/covid-was-the-final-lever-for-the-creative-destruction-of-the-high-street-its-not-gone-just-changing/</a:t>
            </a:r>
            <a:endParaRPr lang="en-GB" dirty="0"/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r>
              <a:rPr lang="en-US" b="1" dirty="0"/>
              <a:t>Challenge </a:t>
            </a:r>
          </a:p>
          <a:p>
            <a:pPr marL="0" indent="0">
              <a:buNone/>
            </a:pPr>
            <a:r>
              <a:rPr lang="en-US" dirty="0"/>
              <a:t>- Find and review another examples of creative destruction. </a:t>
            </a:r>
            <a:endParaRPr lang="en-GB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12726BC-56CD-8A28-A990-034437C1802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8199" y="1310314"/>
            <a:ext cx="8888898" cy="3578729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08771E79-5900-D7FE-9426-36F1905F0442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5943" y="106283"/>
            <a:ext cx="933411" cy="375797"/>
          </a:xfrm>
          <a:prstGeom prst="rect">
            <a:avLst/>
          </a:prstGeom>
        </p:spPr>
      </p:pic>
      <p:sp>
        <p:nvSpPr>
          <p:cNvPr id="6" name="Footer Placeholder 2">
            <a:extLst>
              <a:ext uri="{FF2B5EF4-FFF2-40B4-BE49-F238E27FC236}">
                <a16:creationId xmlns:a16="http://schemas.microsoft.com/office/drawing/2014/main" id="{44685C58-FF84-7872-E2F9-D2B675610BA2}"/>
              </a:ext>
            </a:extLst>
          </p:cNvPr>
          <p:cNvSpPr txBox="1">
            <a:spLocks/>
          </p:cNvSpPr>
          <p:nvPr/>
        </p:nvSpPr>
        <p:spPr>
          <a:xfrm>
            <a:off x="3943349" y="6604635"/>
            <a:ext cx="4038600" cy="23368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more help, please visit 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www.exampaperspractice.co.uk</a:t>
            </a:r>
            <a:endParaRPr lang="en-GB" sz="12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8338793-47AE-0B61-2BB4-A7680E1FD31B}"/>
              </a:ext>
            </a:extLst>
          </p:cNvPr>
          <p:cNvSpPr txBox="1"/>
          <p:nvPr/>
        </p:nvSpPr>
        <p:spPr>
          <a:xfrm>
            <a:off x="9264424" y="6636880"/>
            <a:ext cx="304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solidFill>
                  <a:schemeClr val="bg2">
                    <a:lumMod val="75000"/>
                  </a:schemeClr>
                </a:solidFill>
                <a:effectLst/>
                <a:latin typeface="gg sans"/>
              </a:rPr>
              <a:t>© 2025 Exams Papers Practice. All Rights Reserved</a:t>
            </a:r>
            <a:endParaRPr lang="en-PH" sz="900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14735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06222" y="447188"/>
            <a:ext cx="9575776" cy="970450"/>
          </a:xfrm>
        </p:spPr>
        <p:txBody>
          <a:bodyPr>
            <a:normAutofit fontScale="90000"/>
          </a:bodyPr>
          <a:lstStyle/>
          <a:p>
            <a:r>
              <a:rPr lang="en-GB" dirty="0"/>
              <a:t>Making decisions to operate, expand and develop a business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20710" y="1969477"/>
            <a:ext cx="6525413" cy="434652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3200" dirty="0"/>
              <a:t>Creating and setting up a business will involve a number of steps including:</a:t>
            </a:r>
          </a:p>
          <a:p>
            <a:pPr marL="0" indent="0">
              <a:buNone/>
            </a:pPr>
            <a:endParaRPr lang="en-GB" sz="3200" dirty="0"/>
          </a:p>
          <a:p>
            <a:pPr lvl="1"/>
            <a:r>
              <a:rPr lang="en-GB" sz="2800" dirty="0"/>
              <a:t>Generating an idea</a:t>
            </a:r>
          </a:p>
          <a:p>
            <a:pPr lvl="1"/>
            <a:r>
              <a:rPr lang="en-GB" sz="2800" dirty="0"/>
              <a:t>Asking if the idea can add value</a:t>
            </a:r>
          </a:p>
          <a:p>
            <a:pPr lvl="1"/>
            <a:r>
              <a:rPr lang="en-GB" sz="2800" dirty="0"/>
              <a:t>Conducting market research</a:t>
            </a:r>
          </a:p>
          <a:p>
            <a:pPr lvl="1"/>
            <a:r>
              <a:rPr lang="en-GB" sz="2800" dirty="0"/>
              <a:t>Drawing up a business plan</a:t>
            </a:r>
          </a:p>
          <a:p>
            <a:pPr lvl="1"/>
            <a:r>
              <a:rPr lang="en-GB" sz="2800" dirty="0"/>
              <a:t>Deciding on legal structure</a:t>
            </a:r>
          </a:p>
          <a:p>
            <a:pPr lvl="1"/>
            <a:r>
              <a:rPr lang="en-GB" sz="2800" dirty="0"/>
              <a:t>Raising finance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82776" y="3270739"/>
            <a:ext cx="4023827" cy="2281969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BC7C977F-993E-DE6C-C372-177AAE62688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8199" y="1310314"/>
            <a:ext cx="8888898" cy="3578729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22919445-E530-ABA2-F1A8-129CEEDF3249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5943" y="106283"/>
            <a:ext cx="933411" cy="375797"/>
          </a:xfrm>
          <a:prstGeom prst="rect">
            <a:avLst/>
          </a:prstGeom>
        </p:spPr>
      </p:pic>
      <p:sp>
        <p:nvSpPr>
          <p:cNvPr id="7" name="Footer Placeholder 2">
            <a:extLst>
              <a:ext uri="{FF2B5EF4-FFF2-40B4-BE49-F238E27FC236}">
                <a16:creationId xmlns:a16="http://schemas.microsoft.com/office/drawing/2014/main" id="{35746936-C2B7-D0EF-04C1-EC222C2D5D58}"/>
              </a:ext>
            </a:extLst>
          </p:cNvPr>
          <p:cNvSpPr txBox="1">
            <a:spLocks/>
          </p:cNvSpPr>
          <p:nvPr/>
        </p:nvSpPr>
        <p:spPr>
          <a:xfrm>
            <a:off x="3943349" y="6604635"/>
            <a:ext cx="4038600" cy="23368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more help, please visit 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www.exampaperspractice.co.uk</a:t>
            </a:r>
            <a:endParaRPr lang="en-GB" sz="12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F0EC7BF-4F57-6D15-2AFD-BC70EFCB22D2}"/>
              </a:ext>
            </a:extLst>
          </p:cNvPr>
          <p:cNvSpPr txBox="1"/>
          <p:nvPr/>
        </p:nvSpPr>
        <p:spPr>
          <a:xfrm>
            <a:off x="9264424" y="6636880"/>
            <a:ext cx="304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solidFill>
                  <a:schemeClr val="bg2">
                    <a:lumMod val="75000"/>
                  </a:schemeClr>
                </a:solidFill>
                <a:effectLst/>
                <a:latin typeface="gg sans"/>
              </a:rPr>
              <a:t>© 2025 Exams Papers Practice. All Rights Reserved</a:t>
            </a:r>
            <a:endParaRPr lang="en-PH" sz="900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4826786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bccb2ff8-a74f-4a49-8bef-71a2916a4a90">
      <Terms xmlns="http://schemas.microsoft.com/office/infopath/2007/PartnerControls"/>
    </lcf76f155ced4ddcb4097134ff3c332f>
    <TaxCatchAll xmlns="45eb72ab-293d-4eb1-b1d6-6aa27e13ee50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4BB563672E84A4AA4245A8306449AF3" ma:contentTypeVersion="10" ma:contentTypeDescription="Create a new document." ma:contentTypeScope="" ma:versionID="477f2dc18b73c8cc046502b72c4c4572">
  <xsd:schema xmlns:xsd="http://www.w3.org/2001/XMLSchema" xmlns:xs="http://www.w3.org/2001/XMLSchema" xmlns:p="http://schemas.microsoft.com/office/2006/metadata/properties" xmlns:ns2="bccb2ff8-a74f-4a49-8bef-71a2916a4a90" xmlns:ns3="45eb72ab-293d-4eb1-b1d6-6aa27e13ee50" targetNamespace="http://schemas.microsoft.com/office/2006/metadata/properties" ma:root="true" ma:fieldsID="f56cb54a3b8010cd5c968013de1bce52" ns2:_="" ns3:_="">
    <xsd:import namespace="bccb2ff8-a74f-4a49-8bef-71a2916a4a90"/>
    <xsd:import namespace="45eb72ab-293d-4eb1-b1d6-6aa27e13ee50"/>
    <xsd:element name="properties">
      <xsd:complexType>
        <xsd:sequence>
          <xsd:element name="documentManagement">
            <xsd:complexType>
              <xsd:all>
                <xsd:element ref="ns2:lcf76f155ced4ddcb4097134ff3c332f" minOccurs="0"/>
                <xsd:element ref="ns3:TaxCatchAll" minOccurs="0"/>
                <xsd:element ref="ns2:MediaServiceMetadata" minOccurs="0"/>
                <xsd:element ref="ns2:MediaServiceFastMetadata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ccb2ff8-a74f-4a49-8bef-71a2916a4a90" elementFormDefault="qualified">
    <xsd:import namespace="http://schemas.microsoft.com/office/2006/documentManagement/types"/>
    <xsd:import namespace="http://schemas.microsoft.com/office/infopath/2007/PartnerControls"/>
    <xsd:element name="lcf76f155ced4ddcb4097134ff3c332f" ma:index="9" nillable="true" ma:taxonomy="true" ma:internalName="lcf76f155ced4ddcb4097134ff3c332f" ma:taxonomyFieldName="MediaServiceImageTags" ma:displayName="Image Tags" ma:readOnly="false" ma:fieldId="{5cf76f15-5ced-4ddc-b409-7134ff3c332f}" ma:taxonomyMulti="true" ma:sspId="3e248ee6-8ff0-47ff-a448-2af7925d5a0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5eb72ab-293d-4eb1-b1d6-6aa27e13ee50" elementFormDefault="qualified">
    <xsd:import namespace="http://schemas.microsoft.com/office/2006/documentManagement/types"/>
    <xsd:import namespace="http://schemas.microsoft.com/office/infopath/2007/PartnerControls"/>
    <xsd:element name="TaxCatchAll" ma:index="10" nillable="true" ma:displayName="Taxonomy Catch All Column" ma:hidden="true" ma:list="{5facc53f-04ec-4561-a02b-47c52c97faa8}" ma:internalName="TaxCatchAll" ma:showField="CatchAllData" ma:web="45eb72ab-293d-4eb1-b1d6-6aa27e13ee5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A8183D8-CFC4-4E49-A25B-348808405A8F}">
  <ds:schemaRefs>
    <ds:schemaRef ds:uri="http://schemas.microsoft.com/office/infopath/2007/PartnerControls"/>
    <ds:schemaRef ds:uri="45eb72ab-293d-4eb1-b1d6-6aa27e13ee50"/>
    <ds:schemaRef ds:uri="http://schemas.openxmlformats.org/package/2006/metadata/core-properties"/>
    <ds:schemaRef ds:uri="http://schemas.microsoft.com/office/2006/documentManagement/types"/>
    <ds:schemaRef ds:uri="http://www.w3.org/XML/1998/namespace"/>
    <ds:schemaRef ds:uri="http://purl.org/dc/dcmitype/"/>
    <ds:schemaRef ds:uri="http://schemas.microsoft.com/office/2006/metadata/properties"/>
    <ds:schemaRef ds:uri="bccb2ff8-a74f-4a49-8bef-71a2916a4a90"/>
    <ds:schemaRef ds:uri="http://purl.org/dc/terms/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8D4B9624-E2C8-446E-B5AB-FAA7EEDD529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0297AD4-B07D-472F-9C30-6F1DF7ECD56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ccb2ff8-a74f-4a49-8bef-71a2916a4a90"/>
    <ds:schemaRef ds:uri="45eb72ab-293d-4eb1-b1d6-6aa27e13ee5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382</TotalTime>
  <Words>1231</Words>
  <Application>Microsoft Office PowerPoint</Application>
  <PresentationFormat>Widescreen</PresentationFormat>
  <Paragraphs>147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4" baseType="lpstr">
      <vt:lpstr>Arial</vt:lpstr>
      <vt:lpstr>Calibri</vt:lpstr>
      <vt:lpstr>Calibri Light</vt:lpstr>
      <vt:lpstr>Century Gothic</vt:lpstr>
      <vt:lpstr>gg sans</vt:lpstr>
      <vt:lpstr>Times New Roman</vt:lpstr>
      <vt:lpstr>Trebuchet MS</vt:lpstr>
      <vt:lpstr>Office Theme</vt:lpstr>
      <vt:lpstr>PowerPoint Presentation</vt:lpstr>
      <vt:lpstr>What we will cover</vt:lpstr>
      <vt:lpstr>Starter </vt:lpstr>
      <vt:lpstr>Entrepreneur</vt:lpstr>
      <vt:lpstr>Creative destruction</vt:lpstr>
      <vt:lpstr>Creative destruction </vt:lpstr>
      <vt:lpstr>Creative destruction</vt:lpstr>
      <vt:lpstr>Examples of creative destruction</vt:lpstr>
      <vt:lpstr>Making decisions to operate, expand and develop a business</vt:lpstr>
      <vt:lpstr>Making decisions to operate, expand and develop a business</vt:lpstr>
      <vt:lpstr>Expanding and developing a business</vt:lpstr>
      <vt:lpstr>Expanding and developing a business</vt:lpstr>
      <vt:lpstr>Added value</vt:lpstr>
      <vt:lpstr>Adding value </vt:lpstr>
      <vt:lpstr>Methods of adding value </vt:lpstr>
      <vt:lpstr>Plenary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1.1.1 The economic problem</dc:title>
  <dc:creator>Mr B Pieters</dc:creator>
  <cp:lastModifiedBy>Chezka Mae Madrona</cp:lastModifiedBy>
  <cp:revision>29</cp:revision>
  <dcterms:created xsi:type="dcterms:W3CDTF">2019-07-31T17:05:48Z</dcterms:created>
  <dcterms:modified xsi:type="dcterms:W3CDTF">2025-03-17T10:45:46Z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0x01010054BB563672E84A4AA4245A8306449AF3</vt:lpwstr>
  </property>
</Properties>
</file>