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7" r:id="rId4"/>
  </p:sldMasterIdLst>
  <p:sldIdLst>
    <p:sldId id="256" r:id="rId5"/>
    <p:sldId id="258" r:id="rId6"/>
    <p:sldId id="259" r:id="rId7"/>
    <p:sldId id="260" r:id="rId8"/>
    <p:sldId id="261" r:id="rId9"/>
    <p:sldId id="262" r:id="rId10"/>
    <p:sldId id="263" r:id="rId11"/>
    <p:sldId id="264" r:id="rId12"/>
    <p:sldId id="265" r:id="rId13"/>
    <p:sldId id="266" r:id="rId14"/>
    <p:sldId id="267" r:id="rId15"/>
    <p:sldId id="268" r:id="rId16"/>
    <p:sldId id="270" r:id="rId17"/>
    <p:sldId id="269" r:id="rId18"/>
    <p:sldId id="271" r:id="rId19"/>
    <p:sldId id="273" r:id="rId20"/>
    <p:sldId id="27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7" d="100"/>
          <a:sy n="107" d="100"/>
        </p:scale>
        <p:origin x="198" y="6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x Thrilling" userId="1a0901c82f0d6655" providerId="LiveId" clId="{6754F6BE-4F55-4D3E-960E-0C919BF48B96}"/>
    <pc:docChg chg="undo custSel modSld">
      <pc:chgData name="Max Thrilling" userId="1a0901c82f0d6655" providerId="LiveId" clId="{6754F6BE-4F55-4D3E-960E-0C919BF48B96}" dt="2022-09-28T14:09:33.638" v="9" actId="1076"/>
      <pc:docMkLst>
        <pc:docMk/>
      </pc:docMkLst>
      <pc:sldChg chg="modSp mod">
        <pc:chgData name="Max Thrilling" userId="1a0901c82f0d6655" providerId="LiveId" clId="{6754F6BE-4F55-4D3E-960E-0C919BF48B96}" dt="2022-09-28T14:07:56.775" v="3" actId="1076"/>
        <pc:sldMkLst>
          <pc:docMk/>
          <pc:sldMk cId="1462258366" sldId="264"/>
        </pc:sldMkLst>
        <pc:spChg chg="mod">
          <ac:chgData name="Max Thrilling" userId="1a0901c82f0d6655" providerId="LiveId" clId="{6754F6BE-4F55-4D3E-960E-0C919BF48B96}" dt="2022-09-28T14:07:49.417" v="1" actId="1076"/>
          <ac:spMkLst>
            <pc:docMk/>
            <pc:sldMk cId="1462258366" sldId="264"/>
            <ac:spMk id="10" creationId="{00000000-0000-0000-0000-000000000000}"/>
          </ac:spMkLst>
        </pc:spChg>
        <pc:spChg chg="mod">
          <ac:chgData name="Max Thrilling" userId="1a0901c82f0d6655" providerId="LiveId" clId="{6754F6BE-4F55-4D3E-960E-0C919BF48B96}" dt="2022-09-28T14:07:56.775" v="3" actId="1076"/>
          <ac:spMkLst>
            <pc:docMk/>
            <pc:sldMk cId="1462258366" sldId="264"/>
            <ac:spMk id="11" creationId="{00000000-0000-0000-0000-000000000000}"/>
          </ac:spMkLst>
        </pc:spChg>
      </pc:sldChg>
      <pc:sldChg chg="modSp mod">
        <pc:chgData name="Max Thrilling" userId="1a0901c82f0d6655" providerId="LiveId" clId="{6754F6BE-4F55-4D3E-960E-0C919BF48B96}" dt="2022-09-28T14:09:33.638" v="9" actId="1076"/>
        <pc:sldMkLst>
          <pc:docMk/>
          <pc:sldMk cId="526470952" sldId="265"/>
        </pc:sldMkLst>
        <pc:spChg chg="mod">
          <ac:chgData name="Max Thrilling" userId="1a0901c82f0d6655" providerId="LiveId" clId="{6754F6BE-4F55-4D3E-960E-0C919BF48B96}" dt="2022-09-28T14:09:33.638" v="9" actId="1076"/>
          <ac:spMkLst>
            <pc:docMk/>
            <pc:sldMk cId="526470952" sldId="265"/>
            <ac:spMk id="8" creationId="{00000000-0000-0000-0000-000000000000}"/>
          </ac:spMkLst>
        </pc:spChg>
        <pc:spChg chg="mod">
          <ac:chgData name="Max Thrilling" userId="1a0901c82f0d6655" providerId="LiveId" clId="{6754F6BE-4F55-4D3E-960E-0C919BF48B96}" dt="2022-09-28T14:09:18.950" v="6" actId="1076"/>
          <ac:spMkLst>
            <pc:docMk/>
            <pc:sldMk cId="526470952" sldId="265"/>
            <ac:spMk id="9" creationId="{00000000-0000-0000-0000-000000000000}"/>
          </ac:spMkLst>
        </pc:spChg>
        <pc:spChg chg="mod">
          <ac:chgData name="Max Thrilling" userId="1a0901c82f0d6655" providerId="LiveId" clId="{6754F6BE-4F55-4D3E-960E-0C919BF48B96}" dt="2022-09-28T14:09:22.888" v="7" actId="1076"/>
          <ac:spMkLst>
            <pc:docMk/>
            <pc:sldMk cId="526470952" sldId="265"/>
            <ac:spMk id="10" creationId="{00000000-0000-0000-0000-000000000000}"/>
          </ac:spMkLst>
        </pc:spChg>
        <pc:spChg chg="mod">
          <ac:chgData name="Max Thrilling" userId="1a0901c82f0d6655" providerId="LiveId" clId="{6754F6BE-4F55-4D3E-960E-0C919BF48B96}" dt="2022-09-28T14:09:08.981" v="5" actId="1076"/>
          <ac:spMkLst>
            <pc:docMk/>
            <pc:sldMk cId="526470952" sldId="265"/>
            <ac:spMk id="11" creationId="{00000000-0000-0000-0000-000000000000}"/>
          </ac:spMkLst>
        </pc:spChg>
        <pc:spChg chg="mod">
          <ac:chgData name="Max Thrilling" userId="1a0901c82f0d6655" providerId="LiveId" clId="{6754F6BE-4F55-4D3E-960E-0C919BF48B96}" dt="2022-09-28T14:09:26.585" v="8" actId="1076"/>
          <ac:spMkLst>
            <pc:docMk/>
            <pc:sldMk cId="526470952" sldId="265"/>
            <ac:spMk id="1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27586" y="2667896"/>
            <a:ext cx="8726214" cy="2589904"/>
          </a:xfrm>
          <a:noFill/>
          <a:ln w="76200">
            <a:solidFill>
              <a:srgbClr val="FF0000"/>
            </a:solidFill>
          </a:ln>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7" name="Title 6"/>
          <p:cNvSpPr>
            <a:spLocks noGrp="1"/>
          </p:cNvSpPr>
          <p:nvPr>
            <p:ph type="title"/>
          </p:nvPr>
        </p:nvSpPr>
        <p:spPr>
          <a:ln w="76200">
            <a:solidFill>
              <a:srgbClr val="FF0000"/>
            </a:solidFill>
          </a:ln>
        </p:spPr>
        <p:txBody>
          <a:bodyPr/>
          <a:lstStyle/>
          <a:p>
            <a:r>
              <a:rPr lang="en-US"/>
              <a:t>Click to edit Master title style</a:t>
            </a:r>
            <a:endParaRPr lang="en-GB"/>
          </a:p>
        </p:txBody>
      </p:sp>
      <p:sp>
        <p:nvSpPr>
          <p:cNvPr id="8" name="Date Placeholder 7"/>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Footer Placeholder 8"/>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9293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585544" y="365125"/>
            <a:ext cx="8768255" cy="1325563"/>
          </a:xfrm>
        </p:spPr>
        <p:txBody>
          <a:bodyPr/>
          <a:lstStyle/>
          <a:p>
            <a:r>
              <a:rPr lang="en-US" dirty="0"/>
              <a:t>Click to edit Master title style</a:t>
            </a:r>
            <a:endParaRPr lang="en-GB" dirty="0"/>
          </a:p>
        </p:txBody>
      </p:sp>
      <p:sp>
        <p:nvSpPr>
          <p:cNvPr id="3" name="Vertical Text Placeholder 2"/>
          <p:cNvSpPr>
            <a:spLocks noGrp="1"/>
          </p:cNvSpPr>
          <p:nvPr>
            <p:ph type="body" orient="vert" idx="1"/>
          </p:nvPr>
        </p:nvSpPr>
        <p:spPr>
          <a:xfrm>
            <a:off x="2585544" y="1825625"/>
            <a:ext cx="8768256" cy="43513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5390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66223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3/17/2025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40741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2992" y="1825625"/>
            <a:ext cx="8820808" cy="4351338"/>
          </a:xfrm>
          <a:ln w="76200">
            <a:solidFill>
              <a:srgbClr val="FF0000"/>
            </a:solidFill>
          </a:ln>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680735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22178" y="1709738"/>
            <a:ext cx="8625271"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2722178" y="4589463"/>
            <a:ext cx="8625272"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2430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921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1221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469930" y="365125"/>
            <a:ext cx="8883869" cy="1325563"/>
          </a:xfrm>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2066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7461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75695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300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27586" y="365125"/>
            <a:ext cx="8726214"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2627586" y="1825625"/>
            <a:ext cx="8726214"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Text Box 21"/>
          <p:cNvSpPr txBox="1">
            <a:spLocks noChangeArrowheads="1"/>
          </p:cNvSpPr>
          <p:nvPr userDrawn="1"/>
        </p:nvSpPr>
        <p:spPr bwMode="auto">
          <a:xfrm rot="-5400000">
            <a:off x="-2606039" y="2606042"/>
            <a:ext cx="6858003" cy="1645916"/>
          </a:xfrm>
          <a:prstGeom prst="rect">
            <a:avLst/>
          </a:prstGeom>
          <a:solidFill>
            <a:srgbClr val="FF0000"/>
          </a:solidFill>
          <a:ln>
            <a:noFill/>
          </a:ln>
          <a:effec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9600" b="1" i="0" u="none" strike="noStrike" kern="1200" cap="none" spc="0" normalizeH="0" baseline="0" noProof="0" dirty="0">
                <a:ln>
                  <a:noFill/>
                </a:ln>
                <a:solidFill>
                  <a:srgbClr val="FFFFFF"/>
                </a:solidFill>
                <a:effectLst/>
                <a:uLnTx/>
                <a:uFillTx/>
                <a:latin typeface="Century Gothic" panose="020B0502020202020204" pitchFamily="34" charset="0"/>
                <a:ea typeface="+mn-ea"/>
                <a:cs typeface="+mn-cs"/>
              </a:rPr>
              <a:t>Economics</a:t>
            </a:r>
            <a:endParaRPr kumimoji="0" lang="en-US" altLang="en-US" sz="5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293234220"/>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hyperlink" Target="http://www.exampaperspractice.co.uk/"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hyperlink" Target="http://www.exampaperspractice.co.uk/"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hyperlink" Target="http://www.exampaperspractice.co.uk/"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hyperlink" Target="http://www.exampaperspractice.co.uk/"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hyperlink" Target="http://www.exampaperspractice.co.u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hyperlink" Target="http://www.exampaperspractice.co.u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headroomcafe.org/" TargetMode="External"/><Relationship Id="rId1" Type="http://schemas.openxmlformats.org/officeDocument/2006/relationships/slideLayout" Target="../slideLayouts/slideLayout1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hyperlink" Target="http://www.exampaperspractice.co.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hyperlink" Target="http://www.exampaperspractice.co.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hyperlink" Target="http://www.exampaperspractice.co.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hyperlink" Target="http://www.exampaperspractice.co.uk/"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hyperlink" Target="http://www.exampaperspractice.co.uk/"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hyperlink" Target="http://www.exampaperspractice.co.uk/"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hyperlink" Target="http://www.exampaperspractice.co.uk/"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pPr algn="l"/>
            <a:r>
              <a:rPr lang="en-GB" sz="3200" b="1" dirty="0"/>
              <a:t>1.1 Scarcity, choice and potential conflicts</a:t>
            </a:r>
          </a:p>
        </p:txBody>
      </p:sp>
      <p:sp>
        <p:nvSpPr>
          <p:cNvPr id="2" name="Title 1"/>
          <p:cNvSpPr>
            <a:spLocks noGrp="1"/>
          </p:cNvSpPr>
          <p:nvPr>
            <p:ph type="title"/>
          </p:nvPr>
        </p:nvSpPr>
        <p:spPr>
          <a:xfrm>
            <a:off x="2627586" y="5446557"/>
            <a:ext cx="8224568" cy="654125"/>
          </a:xfrm>
        </p:spPr>
        <p:txBody>
          <a:bodyPr/>
          <a:lstStyle/>
          <a:p>
            <a:r>
              <a:rPr lang="en-GB" sz="3600" dirty="0"/>
              <a:t>1.1.3 Stakeholders</a:t>
            </a:r>
          </a:p>
        </p:txBody>
      </p:sp>
      <p:sp>
        <p:nvSpPr>
          <p:cNvPr id="4" name="Rectangle 3"/>
          <p:cNvSpPr/>
          <p:nvPr/>
        </p:nvSpPr>
        <p:spPr>
          <a:xfrm>
            <a:off x="2097740" y="1155700"/>
            <a:ext cx="9103659" cy="1323439"/>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4000" b="1" i="0" u="none" strike="noStrike" kern="0" cap="small" spc="200" normalizeH="0" baseline="0" noProof="0" dirty="0">
                <a:ln>
                  <a:noFill/>
                </a:ln>
                <a:solidFill>
                  <a:srgbClr val="000000"/>
                </a:solidFill>
                <a:effectLst/>
                <a:uLnTx/>
                <a:uFillTx/>
                <a:latin typeface="Trebuchet MS"/>
              </a:rPr>
              <a:t>Theme 1:</a:t>
            </a:r>
            <a:r>
              <a:rPr kumimoji="0" lang="en-GB" sz="4000" b="1" i="0" u="none" strike="noStrike" kern="0" cap="small" spc="200" normalizeH="0" noProof="0" dirty="0">
                <a:ln>
                  <a:noFill/>
                </a:ln>
                <a:solidFill>
                  <a:srgbClr val="000000"/>
                </a:solidFill>
                <a:effectLst/>
                <a:uLnTx/>
                <a:uFillTx/>
                <a:latin typeface="Trebuchet MS"/>
              </a:rPr>
              <a:t> </a:t>
            </a:r>
            <a:r>
              <a:rPr kumimoji="0" lang="en-GB" sz="4000" b="1" i="0" u="none" strike="noStrike" kern="0" cap="small" spc="200" normalizeH="0" baseline="0" noProof="0" dirty="0">
                <a:ln>
                  <a:noFill/>
                </a:ln>
                <a:solidFill>
                  <a:srgbClr val="000000"/>
                </a:solidFill>
                <a:effectLst/>
                <a:uLnTx/>
                <a:uFillTx/>
                <a:latin typeface="Trebuchet MS"/>
              </a:rPr>
              <a:t>Markets, consumers and firms</a:t>
            </a:r>
            <a:endParaRPr kumimoji="0" lang="en-GB" sz="4000" b="1" i="0" u="none" strike="noStrike" kern="0" cap="none" spc="0" normalizeH="0" baseline="0" noProof="0" dirty="0">
              <a:ln>
                <a:noFill/>
              </a:ln>
              <a:solidFill>
                <a:prstClr val="white"/>
              </a:solidFill>
              <a:effectLst/>
              <a:uLnTx/>
              <a:uFillTx/>
            </a:endParaRPr>
          </a:p>
        </p:txBody>
      </p:sp>
      <p:pic>
        <p:nvPicPr>
          <p:cNvPr id="5" name="Picture 4">
            <a:extLst>
              <a:ext uri="{FF2B5EF4-FFF2-40B4-BE49-F238E27FC236}">
                <a16:creationId xmlns:a16="http://schemas.microsoft.com/office/drawing/2014/main" id="{9D777DB0-F346-7625-9170-264D9F775618}"/>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6" name="Picture 5">
            <a:extLst>
              <a:ext uri="{FF2B5EF4-FFF2-40B4-BE49-F238E27FC236}">
                <a16:creationId xmlns:a16="http://schemas.microsoft.com/office/drawing/2014/main" id="{9D5BE606-580D-6947-BE4D-AC3BD725C93E}"/>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7" name="Footer Placeholder 2">
            <a:extLst>
              <a:ext uri="{FF2B5EF4-FFF2-40B4-BE49-F238E27FC236}">
                <a16:creationId xmlns:a16="http://schemas.microsoft.com/office/drawing/2014/main" id="{DBFA38A1-C0F5-810E-7394-073A12021E03}"/>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2A7976CA-7A06-D9D0-1E80-40DF4823D735}"/>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841487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6376" y="447188"/>
            <a:ext cx="9445622" cy="970450"/>
          </a:xfrm>
        </p:spPr>
        <p:txBody>
          <a:bodyPr>
            <a:normAutofit fontScale="90000"/>
          </a:bodyPr>
          <a:lstStyle/>
          <a:p>
            <a:r>
              <a:rPr lang="en-GB" dirty="0"/>
              <a:t>Different stakeholders will have different needs</a:t>
            </a:r>
          </a:p>
        </p:txBody>
      </p:sp>
      <p:graphicFrame>
        <p:nvGraphicFramePr>
          <p:cNvPr id="4" name="Table 3"/>
          <p:cNvGraphicFramePr>
            <a:graphicFrameLocks noGrp="1"/>
          </p:cNvGraphicFramePr>
          <p:nvPr>
            <p:extLst>
              <p:ext uri="{D42A27DB-BD31-4B8C-83A1-F6EECF244321}">
                <p14:modId xmlns:p14="http://schemas.microsoft.com/office/powerpoint/2010/main" val="3466121802"/>
              </p:ext>
            </p:extLst>
          </p:nvPr>
        </p:nvGraphicFramePr>
        <p:xfrm>
          <a:off x="2205318" y="1631576"/>
          <a:ext cx="9386913" cy="4951410"/>
        </p:xfrm>
        <a:graphic>
          <a:graphicData uri="http://schemas.openxmlformats.org/drawingml/2006/table">
            <a:tbl>
              <a:tblPr firstRow="1" bandRow="1"/>
              <a:tblGrid>
                <a:gridCol w="3017222">
                  <a:extLst>
                    <a:ext uri="{9D8B030D-6E8A-4147-A177-3AD203B41FA5}">
                      <a16:colId xmlns:a16="http://schemas.microsoft.com/office/drawing/2014/main" val="20000"/>
                    </a:ext>
                  </a:extLst>
                </a:gridCol>
                <a:gridCol w="6369691">
                  <a:extLst>
                    <a:ext uri="{9D8B030D-6E8A-4147-A177-3AD203B41FA5}">
                      <a16:colId xmlns:a16="http://schemas.microsoft.com/office/drawing/2014/main" val="20001"/>
                    </a:ext>
                  </a:extLst>
                </a:gridCol>
              </a:tblGrid>
              <a:tr h="436011">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r>
                        <a:rPr lang="en-GB" dirty="0"/>
                        <a:t>Stakeholder</a:t>
                      </a: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7A7A7A"/>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r>
                        <a:rPr lang="en-GB" dirty="0"/>
                        <a:t>Examples</a:t>
                      </a:r>
                      <a:r>
                        <a:rPr lang="en-GB" baseline="0" dirty="0"/>
                        <a:t> of needs</a:t>
                      </a:r>
                      <a:endParaRPr lang="en-GB" dirty="0"/>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7A7A7A"/>
                    </a:solidFill>
                  </a:tcPr>
                </a:tc>
                <a:extLst>
                  <a:ext uri="{0D108BD9-81ED-4DB2-BD59-A6C34878D82A}">
                    <a16:rowId xmlns:a16="http://schemas.microsoft.com/office/drawing/2014/main" val="10000"/>
                  </a:ext>
                </a:extLst>
              </a:tr>
              <a:tr h="645057">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lvl="0"/>
                      <a:r>
                        <a:rPr lang="en-GB" sz="1800" dirty="0"/>
                        <a:t>Customers</a:t>
                      </a: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7A7A7A">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endParaRPr lang="en-GB" dirty="0"/>
                    </a:p>
                    <a:p>
                      <a:endParaRPr lang="en-GB" sz="1200"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7A7A7A">
                        <a:tint val="40000"/>
                      </a:srgbClr>
                    </a:solidFill>
                  </a:tcPr>
                </a:tc>
                <a:extLst>
                  <a:ext uri="{0D108BD9-81ED-4DB2-BD59-A6C34878D82A}">
                    <a16:rowId xmlns:a16="http://schemas.microsoft.com/office/drawing/2014/main" val="10001"/>
                  </a:ext>
                </a:extLst>
              </a:tr>
              <a:tr h="645057">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Employees</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A7A7A">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endParaRPr lang="en-GB" dirty="0"/>
                    </a:p>
                    <a:p>
                      <a:endParaRPr lang="en-GB" sz="1200"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A7A7A">
                        <a:tint val="20000"/>
                      </a:srgbClr>
                    </a:solidFill>
                  </a:tcPr>
                </a:tc>
                <a:extLst>
                  <a:ext uri="{0D108BD9-81ED-4DB2-BD59-A6C34878D82A}">
                    <a16:rowId xmlns:a16="http://schemas.microsoft.com/office/drawing/2014/main" val="10002"/>
                  </a:ext>
                </a:extLst>
              </a:tr>
              <a:tr h="645057">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Shareholders</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A7A7A">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endParaRPr lang="en-GB" dirty="0"/>
                    </a:p>
                    <a:p>
                      <a:endParaRPr lang="en-GB" sz="1200"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A7A7A">
                        <a:tint val="40000"/>
                      </a:srgbClr>
                    </a:solidFill>
                  </a:tcPr>
                </a:tc>
                <a:extLst>
                  <a:ext uri="{0D108BD9-81ED-4DB2-BD59-A6C34878D82A}">
                    <a16:rowId xmlns:a16="http://schemas.microsoft.com/office/drawing/2014/main" val="10003"/>
                  </a:ext>
                </a:extLst>
              </a:tr>
              <a:tr h="645057">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Government</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A7A7A">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endParaRPr lang="en-GB" dirty="0"/>
                    </a:p>
                    <a:p>
                      <a:endParaRPr lang="en-GB" sz="1200"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A7A7A">
                        <a:tint val="20000"/>
                      </a:srgbClr>
                    </a:solidFill>
                  </a:tcPr>
                </a:tc>
                <a:extLst>
                  <a:ext uri="{0D108BD9-81ED-4DB2-BD59-A6C34878D82A}">
                    <a16:rowId xmlns:a16="http://schemas.microsoft.com/office/drawing/2014/main" val="10004"/>
                  </a:ext>
                </a:extLst>
              </a:tr>
              <a:tr h="645057">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Community</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A7A7A">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endParaRPr lang="en-GB" dirty="0"/>
                    </a:p>
                    <a:p>
                      <a:endParaRPr lang="en-GB" sz="1200"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A7A7A">
                        <a:tint val="40000"/>
                      </a:srgbClr>
                    </a:solidFill>
                  </a:tcPr>
                </a:tc>
                <a:extLst>
                  <a:ext uri="{0D108BD9-81ED-4DB2-BD59-A6C34878D82A}">
                    <a16:rowId xmlns:a16="http://schemas.microsoft.com/office/drawing/2014/main" val="10005"/>
                  </a:ext>
                </a:extLst>
              </a:tr>
              <a:tr h="645057">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Suppliers</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A7A7A">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endParaRPr lang="en-GB" dirty="0"/>
                    </a:p>
                    <a:p>
                      <a:endParaRPr lang="en-GB" sz="1200"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A7A7A">
                        <a:tint val="20000"/>
                      </a:srgbClr>
                    </a:solidFill>
                  </a:tcPr>
                </a:tc>
                <a:extLst>
                  <a:ext uri="{0D108BD9-81ED-4DB2-BD59-A6C34878D82A}">
                    <a16:rowId xmlns:a16="http://schemas.microsoft.com/office/drawing/2014/main" val="10006"/>
                  </a:ext>
                </a:extLst>
              </a:tr>
              <a:tr h="645057">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Financial institutions</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A7A7A">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endParaRPr lang="en-GB" dirty="0"/>
                    </a:p>
                    <a:p>
                      <a:endParaRPr lang="en-GB" sz="1200"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A7A7A">
                        <a:tint val="40000"/>
                      </a:srgbClr>
                    </a:solidFill>
                  </a:tcPr>
                </a:tc>
                <a:extLst>
                  <a:ext uri="{0D108BD9-81ED-4DB2-BD59-A6C34878D82A}">
                    <a16:rowId xmlns:a16="http://schemas.microsoft.com/office/drawing/2014/main" val="10007"/>
                  </a:ext>
                </a:extLst>
              </a:tr>
            </a:tbl>
          </a:graphicData>
        </a:graphic>
      </p:graphicFrame>
      <p:pic>
        <p:nvPicPr>
          <p:cNvPr id="3" name="Picture 2">
            <a:extLst>
              <a:ext uri="{FF2B5EF4-FFF2-40B4-BE49-F238E27FC236}">
                <a16:creationId xmlns:a16="http://schemas.microsoft.com/office/drawing/2014/main" id="{E4D1F0D8-E17B-2281-3E46-5F26BED68D9A}"/>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FEA2F84B-A887-1822-AFDD-6AAAEA140C97}"/>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6D841BD4-6E78-349C-F2C4-D08F4E20FB0C}"/>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123ACA7-5BFC-F8FE-8064-9473B526F641}"/>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281192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6376" y="447188"/>
            <a:ext cx="9445622" cy="970450"/>
          </a:xfrm>
        </p:spPr>
        <p:txBody>
          <a:bodyPr/>
          <a:lstStyle/>
          <a:p>
            <a:r>
              <a:rPr lang="en-GB" dirty="0"/>
              <a:t>Stakeholder conflict </a:t>
            </a:r>
          </a:p>
        </p:txBody>
      </p:sp>
      <p:sp>
        <p:nvSpPr>
          <p:cNvPr id="3" name="Content Placeholder 2"/>
          <p:cNvSpPr>
            <a:spLocks noGrp="1"/>
          </p:cNvSpPr>
          <p:nvPr>
            <p:ph idx="1"/>
          </p:nvPr>
        </p:nvSpPr>
        <p:spPr>
          <a:xfrm>
            <a:off x="1936376" y="1417639"/>
            <a:ext cx="9911493" cy="5208076"/>
          </a:xfrm>
        </p:spPr>
        <p:txBody>
          <a:bodyPr>
            <a:noAutofit/>
          </a:bodyPr>
          <a:lstStyle/>
          <a:p>
            <a:r>
              <a:rPr lang="en-GB" sz="2800" dirty="0"/>
              <a:t>It is difficult to meet the needs of all stakeholders</a:t>
            </a:r>
          </a:p>
          <a:p>
            <a:endParaRPr lang="en-GB" sz="2800" dirty="0"/>
          </a:p>
          <a:p>
            <a:r>
              <a:rPr lang="en-GB" sz="2800" dirty="0"/>
              <a:t>Stakeholder needs may overlap in which case they can join together to increase their power</a:t>
            </a:r>
          </a:p>
          <a:p>
            <a:pPr lvl="1"/>
            <a:r>
              <a:rPr lang="en-GB" sz="2400" dirty="0"/>
              <a:t>e.g. the community may support the employees when taking industrial action in order to strengthen their voice</a:t>
            </a:r>
          </a:p>
          <a:p>
            <a:pPr lvl="1"/>
            <a:endParaRPr lang="en-GB" sz="2400" dirty="0"/>
          </a:p>
          <a:p>
            <a:r>
              <a:rPr lang="en-GB" sz="2800" dirty="0"/>
              <a:t>However, stakeholder needs may conflict in which case the actions of one group may weaken the power of another</a:t>
            </a:r>
          </a:p>
          <a:p>
            <a:pPr lvl="1"/>
            <a:r>
              <a:rPr lang="en-GB" sz="2400" dirty="0"/>
              <a:t>e.g. suppliers may lower prices to try and encourage a business to stay in the UK which may reduce the power of shareholders wanting the business to relocate abroad for lower costs</a:t>
            </a:r>
          </a:p>
          <a:p>
            <a:endParaRPr lang="en-GB" sz="2800" dirty="0"/>
          </a:p>
        </p:txBody>
      </p:sp>
      <p:pic>
        <p:nvPicPr>
          <p:cNvPr id="4" name="Picture 3">
            <a:extLst>
              <a:ext uri="{FF2B5EF4-FFF2-40B4-BE49-F238E27FC236}">
                <a16:creationId xmlns:a16="http://schemas.microsoft.com/office/drawing/2014/main" id="{D9FC1460-5AEC-3AC3-0875-93E3104A5672}"/>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33C815B5-70D9-880C-19A7-05C987899630}"/>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CD77FA59-2B32-9337-00C3-3FDF331C08AB}"/>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702416C-2432-3E02-C415-7AB53A07AE0F}"/>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531400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1538" y="513807"/>
            <a:ext cx="10571998" cy="970450"/>
          </a:xfrm>
        </p:spPr>
        <p:txBody>
          <a:bodyPr>
            <a:normAutofit fontScale="90000"/>
          </a:bodyPr>
          <a:lstStyle/>
          <a:p>
            <a:r>
              <a:rPr lang="en-GB" dirty="0"/>
              <a:t>Influences on the relationship with stakeholders</a:t>
            </a:r>
          </a:p>
        </p:txBody>
      </p:sp>
      <p:sp>
        <p:nvSpPr>
          <p:cNvPr id="3" name="Content Placeholder 2"/>
          <p:cNvSpPr>
            <a:spLocks noGrp="1"/>
          </p:cNvSpPr>
          <p:nvPr>
            <p:ph idx="1"/>
          </p:nvPr>
        </p:nvSpPr>
        <p:spPr>
          <a:xfrm>
            <a:off x="2133600" y="1613647"/>
            <a:ext cx="9239686" cy="5244353"/>
          </a:xfrm>
        </p:spPr>
        <p:txBody>
          <a:bodyPr>
            <a:noAutofit/>
          </a:bodyPr>
          <a:lstStyle/>
          <a:p>
            <a:r>
              <a:rPr lang="en-GB" sz="2400" dirty="0"/>
              <a:t>Leadership style</a:t>
            </a:r>
          </a:p>
          <a:p>
            <a:r>
              <a:rPr lang="en-GB" sz="2400" dirty="0"/>
              <a:t>Mission and objectives including:</a:t>
            </a:r>
          </a:p>
          <a:p>
            <a:pPr marL="457200" lvl="1" indent="0">
              <a:buNone/>
            </a:pPr>
            <a:r>
              <a:rPr lang="en-GB" sz="2000" dirty="0"/>
              <a:t>- Financial     - Ethical </a:t>
            </a:r>
          </a:p>
          <a:p>
            <a:pPr marL="457200" lvl="1" indent="0">
              <a:buNone/>
            </a:pPr>
            <a:r>
              <a:rPr lang="en-GB" sz="2000" dirty="0"/>
              <a:t>- Social           - Environmental </a:t>
            </a:r>
          </a:p>
          <a:p>
            <a:r>
              <a:rPr lang="en-GB" sz="2400" dirty="0"/>
              <a:t>Stakeholder power and interest</a:t>
            </a:r>
          </a:p>
          <a:p>
            <a:r>
              <a:rPr lang="en-GB" sz="2400" dirty="0"/>
              <a:t>Market conditions including competition</a:t>
            </a:r>
          </a:p>
          <a:p>
            <a:r>
              <a:rPr lang="en-GB" sz="2400" dirty="0"/>
              <a:t>External influences e.g. legislation</a:t>
            </a:r>
          </a:p>
          <a:p>
            <a:r>
              <a:rPr lang="en-GB" sz="2400" dirty="0"/>
              <a:t>Business form</a:t>
            </a:r>
          </a:p>
          <a:p>
            <a:endParaRPr lang="en-GB" sz="2400" dirty="0"/>
          </a:p>
        </p:txBody>
      </p:sp>
      <p:pic>
        <p:nvPicPr>
          <p:cNvPr id="4" name="Picture 3">
            <a:extLst>
              <a:ext uri="{FF2B5EF4-FFF2-40B4-BE49-F238E27FC236}">
                <a16:creationId xmlns:a16="http://schemas.microsoft.com/office/drawing/2014/main" id="{2613475D-5D6F-B7FC-D522-E635AFCE795F}"/>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2324C75D-3FA5-1BE9-795A-0B83D6854817}"/>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44C102DF-28FA-2A83-06CB-702FE3BE3512}"/>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BFD6D8A-3DF1-E9C9-AF7B-F66B4A0B1F0F}"/>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199162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942" y="500976"/>
            <a:ext cx="9338044" cy="970450"/>
          </a:xfrm>
        </p:spPr>
        <p:txBody>
          <a:bodyPr/>
          <a:lstStyle/>
          <a:p>
            <a:r>
              <a:rPr lang="en-US" dirty="0"/>
              <a:t>What’s the problem???</a:t>
            </a:r>
            <a:endParaRPr lang="en-GB" dirty="0"/>
          </a:p>
        </p:txBody>
      </p:sp>
      <p:sp>
        <p:nvSpPr>
          <p:cNvPr id="3" name="Content Placeholder 2"/>
          <p:cNvSpPr>
            <a:spLocks noGrp="1"/>
          </p:cNvSpPr>
          <p:nvPr>
            <p:ph idx="1"/>
          </p:nvPr>
        </p:nvSpPr>
        <p:spPr>
          <a:xfrm>
            <a:off x="2079812" y="1918447"/>
            <a:ext cx="9293474" cy="3940351"/>
          </a:xfrm>
        </p:spPr>
        <p:txBody>
          <a:bodyPr/>
          <a:lstStyle/>
          <a:p>
            <a:pPr marL="0" indent="0">
              <a:buNone/>
            </a:pPr>
            <a:r>
              <a:rPr lang="en-US" dirty="0"/>
              <a:t>Think about the following stakeholders, identify why they might have conflict, apply to an example. </a:t>
            </a:r>
          </a:p>
          <a:p>
            <a:pPr marL="0" indent="0">
              <a:buNone/>
            </a:pPr>
            <a:endParaRPr lang="en-US" dirty="0"/>
          </a:p>
          <a:p>
            <a:pPr>
              <a:buFontTx/>
              <a:buChar char="-"/>
            </a:pPr>
            <a:r>
              <a:rPr lang="en-US" dirty="0"/>
              <a:t>Shareholders and unions </a:t>
            </a:r>
          </a:p>
          <a:p>
            <a:pPr>
              <a:buFontTx/>
              <a:buChar char="-"/>
            </a:pPr>
            <a:endParaRPr lang="en-US" dirty="0"/>
          </a:p>
          <a:p>
            <a:pPr>
              <a:buFontTx/>
              <a:buChar char="-"/>
            </a:pPr>
            <a:r>
              <a:rPr lang="en-US" dirty="0"/>
              <a:t>Local community and owners  </a:t>
            </a:r>
          </a:p>
          <a:p>
            <a:pPr>
              <a:buFontTx/>
              <a:buChar char="-"/>
            </a:pPr>
            <a:endParaRPr lang="en-US" dirty="0"/>
          </a:p>
          <a:p>
            <a:pPr>
              <a:buFontTx/>
              <a:buChar char="-"/>
            </a:pPr>
            <a:r>
              <a:rPr lang="en-US" dirty="0"/>
              <a:t>The government and consumers </a:t>
            </a:r>
          </a:p>
          <a:p>
            <a:pPr>
              <a:buFontTx/>
              <a:buChar char="-"/>
            </a:pPr>
            <a:endParaRPr lang="en-GB" dirty="0"/>
          </a:p>
        </p:txBody>
      </p:sp>
      <p:pic>
        <p:nvPicPr>
          <p:cNvPr id="4" name="Picture 3">
            <a:extLst>
              <a:ext uri="{FF2B5EF4-FFF2-40B4-BE49-F238E27FC236}">
                <a16:creationId xmlns:a16="http://schemas.microsoft.com/office/drawing/2014/main" id="{CA318CBC-3851-B85A-C473-D85942E02A1F}"/>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7BE738E1-1B92-806A-A5F4-0F7012B04EC5}"/>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19925656-15C6-2B76-ED17-8D14D72CA56C}"/>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D65E021-1851-F0DF-208C-8927998C9BF3}"/>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889907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1882" y="447188"/>
            <a:ext cx="9320116" cy="970450"/>
          </a:xfrm>
        </p:spPr>
        <p:txBody>
          <a:bodyPr/>
          <a:lstStyle/>
          <a:p>
            <a:r>
              <a:rPr lang="en-GB" dirty="0"/>
              <a:t>Corporate social responsibility</a:t>
            </a:r>
          </a:p>
        </p:txBody>
      </p:sp>
      <p:sp>
        <p:nvSpPr>
          <p:cNvPr id="3" name="Content Placeholder 2"/>
          <p:cNvSpPr>
            <a:spLocks noGrp="1"/>
          </p:cNvSpPr>
          <p:nvPr>
            <p:ph idx="1"/>
          </p:nvPr>
        </p:nvSpPr>
        <p:spPr>
          <a:xfrm>
            <a:off x="2061882" y="1667434"/>
            <a:ext cx="9811462" cy="4788785"/>
          </a:xfrm>
        </p:spPr>
        <p:txBody>
          <a:bodyPr>
            <a:noAutofit/>
          </a:bodyPr>
          <a:lstStyle/>
          <a:p>
            <a:r>
              <a:rPr lang="en-GB" sz="2600" dirty="0"/>
              <a:t>“Corporate Social Responsibility (CSR) is the continuing commitment by business to behave ethically and contribute to economic developments while improving the quality of life of the workforce and their families as well as of the local community and society at large”.</a:t>
            </a:r>
          </a:p>
          <a:p>
            <a:endParaRPr lang="en-GB" sz="2600" dirty="0"/>
          </a:p>
          <a:p>
            <a:r>
              <a:rPr lang="en-GB" sz="2600" dirty="0"/>
              <a:t>CSR is a firm’s decision to accept responsibility to its stakeholders for its social, environmental and ethical actions </a:t>
            </a:r>
          </a:p>
          <a:p>
            <a:endParaRPr lang="en-GB" sz="2600" dirty="0"/>
          </a:p>
          <a:p>
            <a:r>
              <a:rPr lang="en-GB" sz="2600" dirty="0"/>
              <a:t>A firm will produce a Corporate Social Report to set targets that will be used to meet its social responsibilities and to assess how far it has met previous targets</a:t>
            </a:r>
          </a:p>
        </p:txBody>
      </p:sp>
      <p:pic>
        <p:nvPicPr>
          <p:cNvPr id="4" name="Picture 3">
            <a:extLst>
              <a:ext uri="{FF2B5EF4-FFF2-40B4-BE49-F238E27FC236}">
                <a16:creationId xmlns:a16="http://schemas.microsoft.com/office/drawing/2014/main" id="{ECCD884A-09F4-1F3D-6852-22BA6156A01D}"/>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7915A7E7-352C-4A29-6A2A-4603A22E9A74}"/>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B098F0C3-501E-46DC-8523-741450BF5533}"/>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E1C9359-64D7-731B-14DF-AD9F7E953960}"/>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56360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447188"/>
            <a:ext cx="9553198" cy="970450"/>
          </a:xfrm>
        </p:spPr>
        <p:txBody>
          <a:bodyPr/>
          <a:lstStyle/>
          <a:p>
            <a:r>
              <a:rPr lang="en-US" dirty="0"/>
              <a:t>Guess the company CSR  </a:t>
            </a:r>
            <a:endParaRPr lang="en-GB" dirty="0"/>
          </a:p>
        </p:txBody>
      </p:sp>
      <p:sp>
        <p:nvSpPr>
          <p:cNvPr id="3" name="Content Placeholder 2"/>
          <p:cNvSpPr>
            <a:spLocks noGrp="1"/>
          </p:cNvSpPr>
          <p:nvPr>
            <p:ph idx="1"/>
          </p:nvPr>
        </p:nvSpPr>
        <p:spPr>
          <a:xfrm>
            <a:off x="1828800" y="2222287"/>
            <a:ext cx="9544486" cy="3636511"/>
          </a:xfrm>
        </p:spPr>
        <p:txBody>
          <a:bodyPr>
            <a:normAutofit/>
          </a:bodyPr>
          <a:lstStyle/>
          <a:p>
            <a:r>
              <a:rPr lang="en-US" b="1" dirty="0"/>
              <a:t>Food, Sourcing, Planet, People and Community</a:t>
            </a:r>
          </a:p>
          <a:p>
            <a:endParaRPr lang="en-US" b="1" dirty="0"/>
          </a:p>
          <a:p>
            <a:r>
              <a:rPr lang="en-US" b="1" dirty="0"/>
              <a:t>Love our clothes, love our world </a:t>
            </a:r>
          </a:p>
          <a:p>
            <a:endParaRPr lang="en-US" b="1" dirty="0"/>
          </a:p>
          <a:p>
            <a:r>
              <a:rPr lang="en-US" b="1" dirty="0"/>
              <a:t>The world needs greener companies to accelerate change. </a:t>
            </a:r>
          </a:p>
          <a:p>
            <a:endParaRPr lang="en-US" b="1" dirty="0"/>
          </a:p>
          <a:p>
            <a:endParaRPr lang="en-US" dirty="0"/>
          </a:p>
          <a:p>
            <a:endParaRPr lang="en-GB" dirty="0"/>
          </a:p>
        </p:txBody>
      </p:sp>
      <p:pic>
        <p:nvPicPr>
          <p:cNvPr id="4" name="Picture 3">
            <a:extLst>
              <a:ext uri="{FF2B5EF4-FFF2-40B4-BE49-F238E27FC236}">
                <a16:creationId xmlns:a16="http://schemas.microsoft.com/office/drawing/2014/main" id="{5CD5A2A3-FE24-B487-6EB6-36F30640FACF}"/>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94AD44F8-8D04-F498-71B2-7A911DE6DA12}"/>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F41F939B-F04C-AE2D-E841-529F59E4EEF5}"/>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351C390B-3A79-8A52-0DE4-A09D8703FDBD}"/>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771476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3968" y="447188"/>
            <a:ext cx="9518029" cy="970450"/>
          </a:xfrm>
        </p:spPr>
        <p:txBody>
          <a:bodyPr/>
          <a:lstStyle/>
          <a:p>
            <a:r>
              <a:rPr lang="en-US" dirty="0"/>
              <a:t>Activity </a:t>
            </a:r>
            <a:endParaRPr lang="en-GB" dirty="0"/>
          </a:p>
        </p:txBody>
      </p:sp>
      <p:sp>
        <p:nvSpPr>
          <p:cNvPr id="3" name="Content Placeholder 2"/>
          <p:cNvSpPr>
            <a:spLocks noGrp="1"/>
          </p:cNvSpPr>
          <p:nvPr>
            <p:ph idx="1"/>
          </p:nvPr>
        </p:nvSpPr>
        <p:spPr>
          <a:xfrm>
            <a:off x="1863968" y="2222287"/>
            <a:ext cx="9509318" cy="3636511"/>
          </a:xfrm>
        </p:spPr>
        <p:txBody>
          <a:bodyPr/>
          <a:lstStyle/>
          <a:p>
            <a:r>
              <a:rPr lang="en-GB" dirty="0">
                <a:hlinkClick r:id="rId2"/>
              </a:rPr>
              <a:t>https://headroomcafe.org/</a:t>
            </a:r>
            <a:r>
              <a:rPr lang="en-GB" dirty="0"/>
              <a:t> </a:t>
            </a:r>
          </a:p>
          <a:p>
            <a:endParaRPr lang="en-US" dirty="0"/>
          </a:p>
          <a:p>
            <a:pPr marL="0" indent="0">
              <a:buNone/>
            </a:pPr>
            <a:r>
              <a:rPr lang="en-US" dirty="0"/>
              <a:t>Visit the above website. Explain </a:t>
            </a:r>
            <a:r>
              <a:rPr lang="en-US"/>
              <a:t>and evaluate </a:t>
            </a:r>
            <a:r>
              <a:rPr lang="en-US" dirty="0"/>
              <a:t>how this business is meeting CSR. </a:t>
            </a:r>
            <a:endParaRPr lang="en-GB" dirty="0"/>
          </a:p>
        </p:txBody>
      </p:sp>
      <p:pic>
        <p:nvPicPr>
          <p:cNvPr id="4" name="Picture 3">
            <a:extLst>
              <a:ext uri="{FF2B5EF4-FFF2-40B4-BE49-F238E27FC236}">
                <a16:creationId xmlns:a16="http://schemas.microsoft.com/office/drawing/2014/main" id="{6813CCE3-7192-7000-93F2-2D93920023A7}"/>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1789F61A-6EDA-65FB-C8D9-8B019D77ABC3}"/>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A08330CC-8E8B-33D1-4913-398D881A6241}"/>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9719A2AB-9EFE-724D-24D8-0308D9BF6A92}"/>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7618721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4658" y="447188"/>
            <a:ext cx="9517339" cy="970450"/>
          </a:xfrm>
        </p:spPr>
        <p:txBody>
          <a:bodyPr/>
          <a:lstStyle/>
          <a:p>
            <a:r>
              <a:rPr lang="en-US" dirty="0"/>
              <a:t>Fast fashion - CSR</a:t>
            </a:r>
            <a:endParaRPr lang="en-GB" dirty="0"/>
          </a:p>
        </p:txBody>
      </p:sp>
      <p:sp>
        <p:nvSpPr>
          <p:cNvPr id="3" name="Content Placeholder 2"/>
          <p:cNvSpPr>
            <a:spLocks noGrp="1"/>
          </p:cNvSpPr>
          <p:nvPr>
            <p:ph idx="1"/>
          </p:nvPr>
        </p:nvSpPr>
        <p:spPr>
          <a:xfrm>
            <a:off x="1864658" y="2097741"/>
            <a:ext cx="9508628" cy="3761057"/>
          </a:xfrm>
        </p:spPr>
        <p:txBody>
          <a:bodyPr>
            <a:normAutofit fontScale="92500" lnSpcReduction="10000"/>
          </a:bodyPr>
          <a:lstStyle/>
          <a:p>
            <a:pPr marL="0" indent="0">
              <a:buNone/>
            </a:pPr>
            <a:r>
              <a:rPr lang="en-US" dirty="0"/>
              <a:t>What is meant by the term fast fashion? </a:t>
            </a:r>
          </a:p>
          <a:p>
            <a:pPr marL="0" indent="0">
              <a:buNone/>
            </a:pPr>
            <a:endParaRPr lang="en-US" dirty="0"/>
          </a:p>
          <a:p>
            <a:pPr marL="0" indent="0">
              <a:buNone/>
            </a:pPr>
            <a:r>
              <a:rPr lang="en-US" dirty="0"/>
              <a:t>Which companies use their own CSR to combat fast fashion? </a:t>
            </a:r>
          </a:p>
          <a:p>
            <a:pPr marL="0" indent="0">
              <a:buNone/>
            </a:pPr>
            <a:endParaRPr lang="en-US" dirty="0"/>
          </a:p>
          <a:p>
            <a:pPr marL="0" indent="0">
              <a:buNone/>
            </a:pPr>
            <a:r>
              <a:rPr lang="en-US" dirty="0"/>
              <a:t>Visit the following site https://www.slof.co.uk/  Explain how they're supporting the sustainability with their mission.  </a:t>
            </a:r>
          </a:p>
          <a:p>
            <a:pPr marL="0" indent="0">
              <a:buNone/>
            </a:pPr>
            <a:endParaRPr lang="en-US" dirty="0"/>
          </a:p>
          <a:p>
            <a:pPr marL="0" indent="0">
              <a:buNone/>
            </a:pPr>
            <a:r>
              <a:rPr lang="en-US"/>
              <a:t>Challenge</a:t>
            </a:r>
            <a:r>
              <a:rPr lang="en-US" dirty="0"/>
              <a:t>, how could the three economic agent engage to support this. </a:t>
            </a:r>
            <a:endParaRPr lang="en-GB" dirty="0"/>
          </a:p>
        </p:txBody>
      </p:sp>
      <p:pic>
        <p:nvPicPr>
          <p:cNvPr id="4" name="Picture 3">
            <a:extLst>
              <a:ext uri="{FF2B5EF4-FFF2-40B4-BE49-F238E27FC236}">
                <a16:creationId xmlns:a16="http://schemas.microsoft.com/office/drawing/2014/main" id="{E224A873-65C4-8C13-9C76-7631F5534EEB}"/>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92900827-9DD8-0936-1D93-11D82BFE9DEC}"/>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17111CCD-C996-CED3-9100-DECD3AF37C1C}"/>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D957D48-0553-FFAD-4DE8-47A6B371E4A9}"/>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029406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447188"/>
            <a:ext cx="9553198" cy="970450"/>
          </a:xfrm>
        </p:spPr>
        <p:txBody>
          <a:bodyPr/>
          <a:lstStyle/>
          <a:p>
            <a:r>
              <a:rPr lang="en-GB" dirty="0"/>
              <a:t>Starter</a:t>
            </a:r>
          </a:p>
        </p:txBody>
      </p:sp>
      <p:sp>
        <p:nvSpPr>
          <p:cNvPr id="3" name="Content Placeholder 2"/>
          <p:cNvSpPr>
            <a:spLocks noGrp="1"/>
          </p:cNvSpPr>
          <p:nvPr>
            <p:ph idx="1"/>
          </p:nvPr>
        </p:nvSpPr>
        <p:spPr>
          <a:xfrm>
            <a:off x="2026024" y="2222287"/>
            <a:ext cx="9347262" cy="3636511"/>
          </a:xfrm>
        </p:spPr>
        <p:txBody>
          <a:bodyPr anchor="t"/>
          <a:lstStyle/>
          <a:p>
            <a:r>
              <a:rPr lang="en-GB" sz="3600" dirty="0"/>
              <a:t>Produce a brainstorm to show what you think businesses want to achieve.</a:t>
            </a:r>
          </a:p>
          <a:p>
            <a:endParaRPr lang="en-GB" dirty="0"/>
          </a:p>
        </p:txBody>
      </p:sp>
      <p:sp>
        <p:nvSpPr>
          <p:cNvPr id="4" name="Oval 3"/>
          <p:cNvSpPr/>
          <p:nvPr/>
        </p:nvSpPr>
        <p:spPr>
          <a:xfrm>
            <a:off x="4177552" y="3738776"/>
            <a:ext cx="4572001" cy="2593444"/>
          </a:xfrm>
          <a:prstGeom prst="ellipse">
            <a:avLst/>
          </a:prstGeom>
          <a:solidFill>
            <a:srgbClr val="FFFFFF">
              <a:lumMod val="95000"/>
            </a:srgbClr>
          </a:solidFill>
          <a:ln w="50800" cap="flat" cmpd="sng" algn="ctr">
            <a:solidFill>
              <a:srgbClr val="7A7A7A">
                <a:shade val="50000"/>
                <a:tint val="9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5400" b="0" i="0" u="none" strike="noStrike" kern="0" cap="none" spc="0" normalizeH="0" baseline="0" noProof="0" dirty="0">
                <a:ln>
                  <a:noFill/>
                </a:ln>
                <a:solidFill>
                  <a:srgbClr val="000000"/>
                </a:solidFill>
                <a:effectLst/>
                <a:uLnTx/>
                <a:uFillTx/>
                <a:latin typeface="Calibri"/>
                <a:ea typeface="+mn-ea"/>
                <a:cs typeface="+mn-cs"/>
              </a:rPr>
              <a:t>Business objectives</a:t>
            </a:r>
          </a:p>
        </p:txBody>
      </p:sp>
      <p:pic>
        <p:nvPicPr>
          <p:cNvPr id="5" name="Picture 4">
            <a:extLst>
              <a:ext uri="{FF2B5EF4-FFF2-40B4-BE49-F238E27FC236}">
                <a16:creationId xmlns:a16="http://schemas.microsoft.com/office/drawing/2014/main" id="{16E8E2CD-1C5D-7C70-AB7F-E26AF4F05623}"/>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6" name="Picture 5">
            <a:extLst>
              <a:ext uri="{FF2B5EF4-FFF2-40B4-BE49-F238E27FC236}">
                <a16:creationId xmlns:a16="http://schemas.microsoft.com/office/drawing/2014/main" id="{77E1F6B9-9611-C80C-593D-169C79BBE6F0}"/>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7" name="Footer Placeholder 2">
            <a:extLst>
              <a:ext uri="{FF2B5EF4-FFF2-40B4-BE49-F238E27FC236}">
                <a16:creationId xmlns:a16="http://schemas.microsoft.com/office/drawing/2014/main" id="{B3FA13AD-7DB1-9EE0-DC84-F003EE2F90A0}"/>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BC8F0C63-8476-A153-9684-CBEDEBCD73CA}"/>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605493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0518" y="447188"/>
            <a:ext cx="9481480" cy="970450"/>
          </a:xfrm>
        </p:spPr>
        <p:txBody>
          <a:bodyPr/>
          <a:lstStyle/>
          <a:p>
            <a:r>
              <a:rPr lang="en-GB" dirty="0"/>
              <a:t>Stakeholders</a:t>
            </a:r>
          </a:p>
        </p:txBody>
      </p:sp>
      <p:sp>
        <p:nvSpPr>
          <p:cNvPr id="3" name="Content Placeholder 2"/>
          <p:cNvSpPr>
            <a:spLocks noGrp="1"/>
          </p:cNvSpPr>
          <p:nvPr>
            <p:ph idx="1"/>
          </p:nvPr>
        </p:nvSpPr>
        <p:spPr>
          <a:xfrm>
            <a:off x="1900518" y="1417638"/>
            <a:ext cx="9464055" cy="4948601"/>
          </a:xfrm>
        </p:spPr>
        <p:txBody>
          <a:bodyPr>
            <a:noAutofit/>
          </a:bodyPr>
          <a:lstStyle/>
          <a:p>
            <a:r>
              <a:rPr lang="en-GB" sz="2400" dirty="0"/>
              <a:t>Stakeholders are anyone with an interest in the actions of a business</a:t>
            </a:r>
          </a:p>
          <a:p>
            <a:r>
              <a:rPr lang="en-GB" sz="2400" dirty="0"/>
              <a:t>These includes:</a:t>
            </a:r>
          </a:p>
          <a:p>
            <a:pPr lvl="1"/>
            <a:r>
              <a:rPr lang="en-GB" sz="2000" dirty="0"/>
              <a:t>Customers</a:t>
            </a:r>
          </a:p>
          <a:p>
            <a:pPr lvl="1"/>
            <a:r>
              <a:rPr lang="en-GB" sz="2000" dirty="0"/>
              <a:t>Employees</a:t>
            </a:r>
          </a:p>
          <a:p>
            <a:pPr lvl="1"/>
            <a:r>
              <a:rPr lang="en-GB" sz="2000" dirty="0"/>
              <a:t>Shareholders</a:t>
            </a:r>
          </a:p>
          <a:p>
            <a:pPr lvl="1"/>
            <a:r>
              <a:rPr lang="en-GB" sz="2000" dirty="0"/>
              <a:t>Government</a:t>
            </a:r>
          </a:p>
          <a:p>
            <a:pPr lvl="1"/>
            <a:r>
              <a:rPr lang="en-GB" sz="2000" dirty="0"/>
              <a:t>Community</a:t>
            </a:r>
          </a:p>
          <a:p>
            <a:pPr lvl="1"/>
            <a:r>
              <a:rPr lang="en-GB" sz="2000" dirty="0"/>
              <a:t>Suppliers</a:t>
            </a:r>
          </a:p>
          <a:p>
            <a:pPr lvl="1"/>
            <a:r>
              <a:rPr lang="en-GB" sz="2000" dirty="0"/>
              <a:t>Financial institutions</a:t>
            </a:r>
          </a:p>
          <a:p>
            <a:endParaRPr lang="en-GB" sz="2400" dirty="0"/>
          </a:p>
        </p:txBody>
      </p:sp>
      <p:sp>
        <p:nvSpPr>
          <p:cNvPr id="4" name="Rounded Rectangle 3"/>
          <p:cNvSpPr/>
          <p:nvPr/>
        </p:nvSpPr>
        <p:spPr>
          <a:xfrm>
            <a:off x="5903273" y="1977063"/>
            <a:ext cx="6035040" cy="3456384"/>
          </a:xfrm>
          <a:prstGeom prst="roundRect">
            <a:avLst/>
          </a:prstGeom>
          <a:solidFill>
            <a:srgbClr val="7A7A7A"/>
          </a:solidFill>
          <a:ln w="50800" cap="flat" cmpd="sng" algn="ctr">
            <a:solidFill>
              <a:srgbClr val="7A7A7A">
                <a:shade val="50000"/>
                <a:tint val="90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FFFFFF"/>
                </a:solidFill>
                <a:effectLst/>
                <a:uLnTx/>
                <a:uFillTx/>
                <a:latin typeface="Calibri"/>
                <a:ea typeface="+mn-ea"/>
                <a:cs typeface="+mn-cs"/>
              </a:rPr>
              <a:t>Stakeholders can be categorised as:</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0" cap="none" spc="0" normalizeH="0" baseline="0" noProof="0" dirty="0">
                <a:ln>
                  <a:noFill/>
                </a:ln>
                <a:solidFill>
                  <a:srgbClr val="FFFFFF"/>
                </a:solidFill>
                <a:effectLst/>
                <a:uLnTx/>
                <a:uFillTx/>
                <a:latin typeface="Calibri"/>
                <a:ea typeface="+mn-ea"/>
                <a:cs typeface="+mn-cs"/>
              </a:rPr>
              <a:t> internal or external </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0" cap="none" spc="0" normalizeH="0" baseline="0" noProof="0" dirty="0">
                <a:ln>
                  <a:noFill/>
                </a:ln>
                <a:solidFill>
                  <a:srgbClr val="FFFFFF"/>
                </a:solidFill>
                <a:effectLst/>
                <a:uLnTx/>
                <a:uFillTx/>
                <a:latin typeface="Calibri"/>
                <a:ea typeface="+mn-ea"/>
                <a:cs typeface="+mn-cs"/>
              </a:rPr>
              <a:t>primary or secondary</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400" b="0" i="0" u="none" strike="noStrike" kern="0" cap="none" spc="0" normalizeH="0" baseline="0" noProof="0" dirty="0">
              <a:ln>
                <a:noFill/>
              </a:ln>
              <a:solidFill>
                <a:srgbClr val="FFFFFF"/>
              </a:solidFill>
              <a:effectLst/>
              <a:uLnTx/>
              <a:uFillTx/>
              <a:latin typeface="Calibri"/>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FFFFFF"/>
                </a:solidFill>
                <a:effectLst/>
                <a:uLnTx/>
                <a:uFillTx/>
                <a:latin typeface="Calibri"/>
                <a:ea typeface="+mn-ea"/>
                <a:cs typeface="+mn-cs"/>
              </a:rPr>
              <a:t>Primary stakeholders have a direct relationship with the business whereas secondary stakeholders although affected by the actions of a business are not directly related to the business.</a:t>
            </a:r>
          </a:p>
        </p:txBody>
      </p:sp>
      <p:pic>
        <p:nvPicPr>
          <p:cNvPr id="5" name="Picture 4">
            <a:extLst>
              <a:ext uri="{FF2B5EF4-FFF2-40B4-BE49-F238E27FC236}">
                <a16:creationId xmlns:a16="http://schemas.microsoft.com/office/drawing/2014/main" id="{B4F0B015-DFA5-6882-50C4-7CA36AB4F808}"/>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6" name="Picture 5">
            <a:extLst>
              <a:ext uri="{FF2B5EF4-FFF2-40B4-BE49-F238E27FC236}">
                <a16:creationId xmlns:a16="http://schemas.microsoft.com/office/drawing/2014/main" id="{69B5F7FF-0A05-2C28-3932-C13E562BD366}"/>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7" name="Footer Placeholder 2">
            <a:extLst>
              <a:ext uri="{FF2B5EF4-FFF2-40B4-BE49-F238E27FC236}">
                <a16:creationId xmlns:a16="http://schemas.microsoft.com/office/drawing/2014/main" id="{A14AB31A-9E28-D85C-443D-66247E183B17}"/>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83DF4E2C-A1E2-C386-7A9C-44AB93200393}"/>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024680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8446" y="447188"/>
            <a:ext cx="9463551" cy="970450"/>
          </a:xfrm>
        </p:spPr>
        <p:txBody>
          <a:bodyPr/>
          <a:lstStyle/>
          <a:p>
            <a:r>
              <a:rPr lang="en-GB" dirty="0"/>
              <a:t>Stakeholders (economic agents)</a:t>
            </a:r>
          </a:p>
        </p:txBody>
      </p:sp>
      <p:sp>
        <p:nvSpPr>
          <p:cNvPr id="3" name="Content Placeholder 2"/>
          <p:cNvSpPr>
            <a:spLocks noGrp="1"/>
          </p:cNvSpPr>
          <p:nvPr>
            <p:ph idx="1"/>
          </p:nvPr>
        </p:nvSpPr>
        <p:spPr>
          <a:xfrm>
            <a:off x="2160240" y="1725642"/>
            <a:ext cx="9221757" cy="4361393"/>
          </a:xfrm>
        </p:spPr>
        <p:txBody>
          <a:bodyPr>
            <a:normAutofit lnSpcReduction="10000"/>
          </a:bodyPr>
          <a:lstStyle/>
          <a:p>
            <a:r>
              <a:rPr lang="en-GB" sz="2800" dirty="0"/>
              <a:t>Economic agents are the individuals , firms and governments that partake in economic activity i.e. the demand for and supply of goods and services.</a:t>
            </a:r>
          </a:p>
          <a:p>
            <a:endParaRPr lang="en-GB" sz="2800" dirty="0"/>
          </a:p>
          <a:p>
            <a:r>
              <a:rPr lang="en-GB" sz="2800" dirty="0"/>
              <a:t>Government objectives</a:t>
            </a:r>
          </a:p>
          <a:p>
            <a:pPr lvl="1"/>
            <a:r>
              <a:rPr lang="en-GB" sz="2600" dirty="0"/>
              <a:t>Maximise the welfare of society as a whole</a:t>
            </a:r>
          </a:p>
          <a:p>
            <a:pPr lvl="2"/>
            <a:r>
              <a:rPr lang="en-GB" sz="2400" dirty="0"/>
              <a:t>However some may act in self interest</a:t>
            </a:r>
          </a:p>
          <a:p>
            <a:pPr lvl="2"/>
            <a:r>
              <a:rPr lang="en-GB" sz="2400" dirty="0"/>
              <a:t>What is of benefit to one group of society might not be to another e.g. road building benefits commuters and firms providing relevant goods and service but what about local community and environment?</a:t>
            </a:r>
          </a:p>
          <a:p>
            <a:pPr lvl="2"/>
            <a:endParaRPr lang="en-GB" sz="2400" dirty="0"/>
          </a:p>
        </p:txBody>
      </p:sp>
      <p:pic>
        <p:nvPicPr>
          <p:cNvPr id="4" name="Picture 3">
            <a:extLst>
              <a:ext uri="{FF2B5EF4-FFF2-40B4-BE49-F238E27FC236}">
                <a16:creationId xmlns:a16="http://schemas.microsoft.com/office/drawing/2014/main" id="{9A1DC90C-A9EA-22AE-6C25-66605E7B361D}"/>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59BC6724-39C7-FAA1-0868-6F1E8D0DCAE0}"/>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95D58897-E133-8744-A254-40F500BECFB4}"/>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1104848-686B-676A-198F-B836D5BB8966}"/>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012134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2894" y="447188"/>
            <a:ext cx="9069104" cy="970450"/>
          </a:xfrm>
        </p:spPr>
        <p:txBody>
          <a:bodyPr/>
          <a:lstStyle/>
          <a:p>
            <a:r>
              <a:rPr lang="en-GB" dirty="0"/>
              <a:t>Stakeholders (economic agents)</a:t>
            </a:r>
          </a:p>
        </p:txBody>
      </p:sp>
      <p:sp>
        <p:nvSpPr>
          <p:cNvPr id="3" name="Content Placeholder 2"/>
          <p:cNvSpPr>
            <a:spLocks noGrp="1"/>
          </p:cNvSpPr>
          <p:nvPr>
            <p:ph idx="1"/>
          </p:nvPr>
        </p:nvSpPr>
        <p:spPr>
          <a:xfrm>
            <a:off x="2079812" y="1757083"/>
            <a:ext cx="9293474" cy="4712298"/>
          </a:xfrm>
        </p:spPr>
        <p:txBody>
          <a:bodyPr>
            <a:normAutofit/>
          </a:bodyPr>
          <a:lstStyle/>
          <a:p>
            <a:pPr marL="0" indent="0">
              <a:buNone/>
            </a:pPr>
            <a:r>
              <a:rPr lang="en-GB" sz="3600" dirty="0"/>
              <a:t>Firms</a:t>
            </a:r>
          </a:p>
          <a:p>
            <a:pPr lvl="1"/>
            <a:r>
              <a:rPr lang="en-GB" sz="3200" dirty="0"/>
              <a:t>Profit maximisation</a:t>
            </a:r>
          </a:p>
          <a:p>
            <a:pPr lvl="2"/>
            <a:r>
              <a:rPr lang="en-GB" sz="2800" dirty="0"/>
              <a:t>To maximise the return for owners and other investors e.g. shareholders</a:t>
            </a:r>
          </a:p>
          <a:p>
            <a:pPr lvl="2"/>
            <a:r>
              <a:rPr lang="en-GB" sz="2800" dirty="0"/>
              <a:t>However this may involve a strategy of cost minimisation which will conflict with the objectives of workers and suppliers</a:t>
            </a:r>
          </a:p>
          <a:p>
            <a:endParaRPr lang="en-GB" dirty="0"/>
          </a:p>
        </p:txBody>
      </p:sp>
    </p:spTree>
    <p:extLst>
      <p:ext uri="{BB962C8B-B14F-4D97-AF65-F5344CB8AC3E}">
        <p14:creationId xmlns:p14="http://schemas.microsoft.com/office/powerpoint/2010/main" val="2561557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6730" y="447188"/>
            <a:ext cx="9535268" cy="970450"/>
          </a:xfrm>
        </p:spPr>
        <p:txBody>
          <a:bodyPr/>
          <a:lstStyle/>
          <a:p>
            <a:r>
              <a:rPr lang="en-GB" dirty="0"/>
              <a:t>Stakeholders (economic agents)</a:t>
            </a:r>
          </a:p>
        </p:txBody>
      </p:sp>
      <p:sp>
        <p:nvSpPr>
          <p:cNvPr id="3" name="Content Placeholder 2"/>
          <p:cNvSpPr>
            <a:spLocks noGrp="1"/>
          </p:cNvSpPr>
          <p:nvPr>
            <p:ph idx="1"/>
          </p:nvPr>
        </p:nvSpPr>
        <p:spPr>
          <a:xfrm>
            <a:off x="1846730" y="1595719"/>
            <a:ext cx="9526556" cy="4873662"/>
          </a:xfrm>
        </p:spPr>
        <p:txBody>
          <a:bodyPr>
            <a:normAutofit/>
          </a:bodyPr>
          <a:lstStyle/>
          <a:p>
            <a:pPr marL="0" indent="0">
              <a:buNone/>
            </a:pPr>
            <a:r>
              <a:rPr lang="en-GB" sz="3600" dirty="0"/>
              <a:t>Individuals</a:t>
            </a:r>
          </a:p>
          <a:p>
            <a:pPr lvl="1"/>
            <a:r>
              <a:rPr lang="en-GB" sz="3400" dirty="0"/>
              <a:t>Maximise personal and economic well being</a:t>
            </a:r>
          </a:p>
          <a:p>
            <a:pPr lvl="2"/>
            <a:r>
              <a:rPr lang="en-GB" sz="3200" dirty="0"/>
              <a:t>Finite wants and infinite resources cause individuals with a need to make choices e.g. home improvements of a holiday</a:t>
            </a:r>
          </a:p>
          <a:p>
            <a:pPr lvl="2"/>
            <a:r>
              <a:rPr lang="en-GB" sz="3200" dirty="0"/>
              <a:t>Decisions will be made to try and achieve the maximum utility</a:t>
            </a:r>
          </a:p>
          <a:p>
            <a:pPr lvl="2"/>
            <a:r>
              <a:rPr lang="en-GB" sz="3200" dirty="0"/>
              <a:t>May put pressure on employers to increase incomes</a:t>
            </a:r>
          </a:p>
          <a:p>
            <a:pPr lvl="2"/>
            <a:endParaRPr lang="en-GB" dirty="0"/>
          </a:p>
        </p:txBody>
      </p:sp>
      <p:pic>
        <p:nvPicPr>
          <p:cNvPr id="4" name="Picture 3">
            <a:extLst>
              <a:ext uri="{FF2B5EF4-FFF2-40B4-BE49-F238E27FC236}">
                <a16:creationId xmlns:a16="http://schemas.microsoft.com/office/drawing/2014/main" id="{1879557D-14CB-3BB1-0705-D0BBA91EE0F2}"/>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8B821CDB-8857-6BF0-AD8D-E23DE9D966A9}"/>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51013E8E-6ADB-958D-FF08-B43210362D62}"/>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00C2964B-F9CB-2198-B627-CBB1425CA58F}"/>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038690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940" y="447188"/>
            <a:ext cx="9589057" cy="970450"/>
          </a:xfrm>
        </p:spPr>
        <p:txBody>
          <a:bodyPr/>
          <a:lstStyle/>
          <a:p>
            <a:r>
              <a:rPr lang="en-GB" dirty="0"/>
              <a:t>Stakeholders (economic agents)</a:t>
            </a:r>
          </a:p>
        </p:txBody>
      </p:sp>
      <p:sp>
        <p:nvSpPr>
          <p:cNvPr id="3" name="Content Placeholder 2"/>
          <p:cNvSpPr>
            <a:spLocks noGrp="1"/>
          </p:cNvSpPr>
          <p:nvPr>
            <p:ph idx="1"/>
          </p:nvPr>
        </p:nvSpPr>
        <p:spPr>
          <a:xfrm>
            <a:off x="1792940" y="1631577"/>
            <a:ext cx="9580346" cy="5226424"/>
          </a:xfrm>
        </p:spPr>
        <p:txBody>
          <a:bodyPr>
            <a:normAutofit fontScale="92500"/>
          </a:bodyPr>
          <a:lstStyle/>
          <a:p>
            <a:r>
              <a:rPr lang="en-GB" sz="3600" dirty="0"/>
              <a:t>Stakeholder needs should be considered when making decisions</a:t>
            </a:r>
          </a:p>
          <a:p>
            <a:r>
              <a:rPr lang="en-GB" sz="3600" dirty="0"/>
              <a:t>This can help avoid resistance to change</a:t>
            </a:r>
          </a:p>
          <a:p>
            <a:r>
              <a:rPr lang="en-GB" sz="3600" dirty="0"/>
              <a:t>Businesses use stakeholder mapping to help inform decision making</a:t>
            </a:r>
          </a:p>
          <a:p>
            <a:pPr lvl="1"/>
            <a:r>
              <a:rPr lang="en-GB" sz="3400" dirty="0"/>
              <a:t>Stakeholder mapping maps the relative power of each stakeholder group against the degree of interest</a:t>
            </a:r>
          </a:p>
          <a:p>
            <a:pPr lvl="1"/>
            <a:r>
              <a:rPr lang="en-GB" sz="3400" dirty="0"/>
              <a:t>This helps inform managers on how important each stakeholder group is and therefore how involved they should be in the decision making process</a:t>
            </a:r>
          </a:p>
          <a:p>
            <a:pPr lvl="2"/>
            <a:endParaRPr lang="en-GB" dirty="0"/>
          </a:p>
        </p:txBody>
      </p:sp>
      <p:pic>
        <p:nvPicPr>
          <p:cNvPr id="4" name="Picture 3">
            <a:extLst>
              <a:ext uri="{FF2B5EF4-FFF2-40B4-BE49-F238E27FC236}">
                <a16:creationId xmlns:a16="http://schemas.microsoft.com/office/drawing/2014/main" id="{D1A82E2B-2E9C-2FCE-4C77-B68028FDDC99}"/>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5BE62BE8-B220-974B-7A8D-D74B2DC9D0F1}"/>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8E92AE29-5FE9-B9BD-E568-C08AEC75DF44}"/>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EA97146F-05EB-AC43-8099-1429B958E17E}"/>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798207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1176" y="447188"/>
            <a:ext cx="9140822" cy="970450"/>
          </a:xfrm>
        </p:spPr>
        <p:txBody>
          <a:bodyPr/>
          <a:lstStyle/>
          <a:p>
            <a:r>
              <a:rPr lang="en-GB" dirty="0"/>
              <a:t>Stakeholder mapping</a:t>
            </a:r>
          </a:p>
        </p:txBody>
      </p:sp>
      <p:grpSp>
        <p:nvGrpSpPr>
          <p:cNvPr id="4" name="Group 3"/>
          <p:cNvGrpSpPr/>
          <p:nvPr/>
        </p:nvGrpSpPr>
        <p:grpSpPr>
          <a:xfrm>
            <a:off x="2787133" y="2273417"/>
            <a:ext cx="6617732" cy="4295702"/>
            <a:chOff x="2069068" y="1844824"/>
            <a:chExt cx="6617732" cy="4295702"/>
          </a:xfrm>
          <a:solidFill>
            <a:schemeClr val="tx1"/>
          </a:solidFill>
        </p:grpSpPr>
        <p:cxnSp>
          <p:nvCxnSpPr>
            <p:cNvPr id="5" name="Straight Arrow Connector 4"/>
            <p:cNvCxnSpPr/>
            <p:nvPr/>
          </p:nvCxnSpPr>
          <p:spPr>
            <a:xfrm>
              <a:off x="5562600" y="2286000"/>
              <a:ext cx="0" cy="3840163"/>
            </a:xfrm>
            <a:prstGeom prst="straightConnector1">
              <a:avLst/>
            </a:prstGeom>
            <a:grpFill/>
            <a:ln w="31750" cap="flat" cmpd="sng" algn="ctr">
              <a:solidFill>
                <a:srgbClr val="7A7A7A">
                  <a:tint val="90000"/>
                  <a:satMod val="105000"/>
                </a:srgbClr>
              </a:solidFill>
              <a:prstDash val="solid"/>
              <a:headEnd type="arrow"/>
              <a:tailEnd type="arrow"/>
            </a:ln>
            <a:effectLst/>
          </p:spPr>
        </p:cxnSp>
        <p:cxnSp>
          <p:nvCxnSpPr>
            <p:cNvPr id="6" name="Straight Arrow Connector 5"/>
            <p:cNvCxnSpPr/>
            <p:nvPr/>
          </p:nvCxnSpPr>
          <p:spPr>
            <a:xfrm>
              <a:off x="2438400" y="4206082"/>
              <a:ext cx="6248400" cy="0"/>
            </a:xfrm>
            <a:prstGeom prst="straightConnector1">
              <a:avLst/>
            </a:prstGeom>
            <a:grpFill/>
            <a:ln w="31750" cap="flat" cmpd="sng" algn="ctr">
              <a:solidFill>
                <a:srgbClr val="7A7A7A">
                  <a:tint val="90000"/>
                  <a:satMod val="105000"/>
                </a:srgbClr>
              </a:solidFill>
              <a:prstDash val="solid"/>
              <a:headEnd type="arrow"/>
              <a:tailEnd type="arrow"/>
            </a:ln>
            <a:effectLst/>
          </p:spPr>
        </p:cxnSp>
        <p:sp>
          <p:nvSpPr>
            <p:cNvPr id="7" name="TextBox 6"/>
            <p:cNvSpPr txBox="1"/>
            <p:nvPr/>
          </p:nvSpPr>
          <p:spPr>
            <a:xfrm>
              <a:off x="2438400" y="1844824"/>
              <a:ext cx="62484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Calibri"/>
                </a:rPr>
                <a:t>Low                            Level of Interest                           High</a:t>
              </a:r>
            </a:p>
          </p:txBody>
        </p:sp>
        <p:sp>
          <p:nvSpPr>
            <p:cNvPr id="8" name="TextBox 7"/>
            <p:cNvSpPr txBox="1"/>
            <p:nvPr/>
          </p:nvSpPr>
          <p:spPr>
            <a:xfrm rot="16200000">
              <a:off x="333652" y="4021416"/>
              <a:ext cx="3840164" cy="369332"/>
            </a:xfrm>
            <a:prstGeom prst="rect">
              <a:avLst/>
            </a:prstGeom>
            <a:grp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Calibri"/>
                </a:rPr>
                <a:t> Low                   Power                   High</a:t>
              </a:r>
            </a:p>
          </p:txBody>
        </p:sp>
        <p:sp>
          <p:nvSpPr>
            <p:cNvPr id="9" name="TextBox 8"/>
            <p:cNvSpPr txBox="1"/>
            <p:nvPr/>
          </p:nvSpPr>
          <p:spPr>
            <a:xfrm>
              <a:off x="5796136" y="4324644"/>
              <a:ext cx="2890664" cy="1815882"/>
            </a:xfrm>
            <a:prstGeom prst="rect">
              <a:avLst/>
            </a:prstGeom>
            <a:grp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srgbClr val="7030A0"/>
                  </a:solidFill>
                  <a:effectLst/>
                  <a:uLnTx/>
                  <a:uFillTx/>
                  <a:latin typeface="Calibri"/>
                </a:rPr>
                <a:t>Keep informed</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a:ln>
                    <a:noFill/>
                  </a:ln>
                  <a:solidFill>
                    <a:srgbClr val="000000"/>
                  </a:solidFill>
                  <a:effectLst/>
                  <a:uLnTx/>
                  <a:uFillTx/>
                  <a:latin typeface="Calibri"/>
                </a:rPr>
                <a:t>These are likely to be secondary stakeholders who have a high level of interest e.g. the community but little power. Involving these stakeholders and keeping them up to date with developments can help build good relations.</a:t>
              </a:r>
            </a:p>
          </p:txBody>
        </p:sp>
        <p:sp>
          <p:nvSpPr>
            <p:cNvPr id="10" name="TextBox 9"/>
            <p:cNvSpPr txBox="1"/>
            <p:nvPr/>
          </p:nvSpPr>
          <p:spPr>
            <a:xfrm>
              <a:off x="2734436" y="2645296"/>
              <a:ext cx="2736304" cy="1384995"/>
            </a:xfrm>
            <a:prstGeom prst="rect">
              <a:avLst/>
            </a:prstGeom>
            <a:grp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srgbClr val="7030A0"/>
                  </a:solidFill>
                  <a:effectLst/>
                  <a:uLnTx/>
                  <a:uFillTx/>
                  <a:latin typeface="Calibri"/>
                </a:rPr>
                <a:t>Keep satisfied</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a:ln>
                    <a:noFill/>
                  </a:ln>
                  <a:solidFill>
                    <a:srgbClr val="000000"/>
                  </a:solidFill>
                  <a:effectLst/>
                  <a:uLnTx/>
                  <a:uFillTx/>
                  <a:latin typeface="Calibri"/>
                </a:rPr>
                <a:t>Potentially influential group but with little interest in the business. It may  therefore be beneficial to consult with them to try and increase the level of interest.</a:t>
              </a:r>
            </a:p>
          </p:txBody>
        </p:sp>
        <p:sp>
          <p:nvSpPr>
            <p:cNvPr id="11" name="TextBox 10"/>
            <p:cNvSpPr txBox="1"/>
            <p:nvPr/>
          </p:nvSpPr>
          <p:spPr>
            <a:xfrm>
              <a:off x="5796136" y="2645296"/>
              <a:ext cx="2736304" cy="1169551"/>
            </a:xfrm>
            <a:prstGeom prst="rect">
              <a:avLst/>
            </a:prstGeom>
            <a:grp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srgbClr val="7030A0"/>
                  </a:solidFill>
                  <a:effectLst/>
                  <a:uLnTx/>
                  <a:uFillTx/>
                  <a:latin typeface="Calibri"/>
                </a:rPr>
                <a:t>Manage closely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a:ln>
                    <a:noFill/>
                  </a:ln>
                  <a:solidFill>
                    <a:srgbClr val="000000"/>
                  </a:solidFill>
                  <a:effectLst/>
                  <a:uLnTx/>
                  <a:uFillTx/>
                  <a:latin typeface="Calibri"/>
                </a:rPr>
                <a:t>These are the most important group of stakeholders and therefore the business should seek to involve them in decision making.</a:t>
              </a:r>
            </a:p>
          </p:txBody>
        </p:sp>
        <p:sp>
          <p:nvSpPr>
            <p:cNvPr id="12" name="TextBox 11"/>
            <p:cNvSpPr txBox="1"/>
            <p:nvPr/>
          </p:nvSpPr>
          <p:spPr>
            <a:xfrm>
              <a:off x="2750817" y="4509119"/>
              <a:ext cx="2736304" cy="1169551"/>
            </a:xfrm>
            <a:prstGeom prst="rect">
              <a:avLst/>
            </a:prstGeom>
            <a:grp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srgbClr val="7030A0"/>
                  </a:solidFill>
                  <a:effectLst/>
                  <a:uLnTx/>
                  <a:uFillTx/>
                  <a:latin typeface="Calibri"/>
                </a:rPr>
                <a:t>Monitor</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a:ln>
                    <a:noFill/>
                  </a:ln>
                  <a:solidFill>
                    <a:srgbClr val="000000"/>
                  </a:solidFill>
                  <a:effectLst/>
                  <a:uLnTx/>
                  <a:uFillTx/>
                  <a:latin typeface="Calibri"/>
                </a:rPr>
                <a:t>Neither powerful or with a high level of interest it is therefore only necessary to make a minimum amount of effort with this group.</a:t>
              </a:r>
            </a:p>
          </p:txBody>
        </p:sp>
      </p:grpSp>
      <p:pic>
        <p:nvPicPr>
          <p:cNvPr id="3" name="Picture 2">
            <a:extLst>
              <a:ext uri="{FF2B5EF4-FFF2-40B4-BE49-F238E27FC236}">
                <a16:creationId xmlns:a16="http://schemas.microsoft.com/office/drawing/2014/main" id="{F3308C61-B910-66C4-CBE5-5CFDD2D28E41}"/>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13" name="Picture 12">
            <a:extLst>
              <a:ext uri="{FF2B5EF4-FFF2-40B4-BE49-F238E27FC236}">
                <a16:creationId xmlns:a16="http://schemas.microsoft.com/office/drawing/2014/main" id="{63A88E45-6B23-9667-E9E9-454BBD2C3A2B}"/>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14" name="Footer Placeholder 2">
            <a:extLst>
              <a:ext uri="{FF2B5EF4-FFF2-40B4-BE49-F238E27FC236}">
                <a16:creationId xmlns:a16="http://schemas.microsoft.com/office/drawing/2014/main" id="{56331EE2-669B-86AB-731A-DF3FD50FE825}"/>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2730CDD2-0430-48EF-4E40-2A39F90A612A}"/>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462258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3646" y="447188"/>
            <a:ext cx="9768351" cy="970450"/>
          </a:xfrm>
        </p:spPr>
        <p:txBody>
          <a:bodyPr/>
          <a:lstStyle/>
          <a:p>
            <a:r>
              <a:rPr lang="en-GB" dirty="0"/>
              <a:t>Stakeholder mapping</a:t>
            </a:r>
          </a:p>
        </p:txBody>
      </p:sp>
      <p:sp>
        <p:nvSpPr>
          <p:cNvPr id="3" name="Content Placeholder 2"/>
          <p:cNvSpPr>
            <a:spLocks noGrp="1"/>
          </p:cNvSpPr>
          <p:nvPr>
            <p:ph idx="1"/>
          </p:nvPr>
        </p:nvSpPr>
        <p:spPr>
          <a:xfrm>
            <a:off x="1900518" y="1290919"/>
            <a:ext cx="3120462" cy="5527778"/>
          </a:xfrm>
        </p:spPr>
        <p:txBody>
          <a:bodyPr>
            <a:noAutofit/>
          </a:bodyPr>
          <a:lstStyle/>
          <a:p>
            <a:pPr marL="0" indent="0">
              <a:buNone/>
            </a:pPr>
            <a:r>
              <a:rPr lang="en-GB" sz="2800" dirty="0"/>
              <a:t>If your school or college was to make a major decision e.g. merge with another local establishment, sell off the sports field or change sector which stakeholders would you place in each quadrant?</a:t>
            </a:r>
          </a:p>
          <a:p>
            <a:endParaRPr lang="en-GB" sz="2800" dirty="0"/>
          </a:p>
        </p:txBody>
      </p:sp>
      <p:grpSp>
        <p:nvGrpSpPr>
          <p:cNvPr id="4" name="Group 3"/>
          <p:cNvGrpSpPr/>
          <p:nvPr/>
        </p:nvGrpSpPr>
        <p:grpSpPr>
          <a:xfrm>
            <a:off x="5145426" y="2059892"/>
            <a:ext cx="6398873" cy="4281339"/>
            <a:chOff x="1997974" y="1844824"/>
            <a:chExt cx="6688826" cy="4281339"/>
          </a:xfrm>
          <a:solidFill>
            <a:schemeClr val="tx1"/>
          </a:solidFill>
        </p:grpSpPr>
        <p:cxnSp>
          <p:nvCxnSpPr>
            <p:cNvPr id="5" name="Straight Arrow Connector 4"/>
            <p:cNvCxnSpPr/>
            <p:nvPr/>
          </p:nvCxnSpPr>
          <p:spPr>
            <a:xfrm>
              <a:off x="5562600" y="2286000"/>
              <a:ext cx="0" cy="3840163"/>
            </a:xfrm>
            <a:prstGeom prst="straightConnector1">
              <a:avLst/>
            </a:prstGeom>
            <a:ln>
              <a:headEnd type="arrow"/>
              <a:tailEnd type="arrow"/>
            </a:ln>
          </p:spPr>
          <p:style>
            <a:lnRef idx="2">
              <a:schemeClr val="dk1"/>
            </a:lnRef>
            <a:fillRef idx="1">
              <a:schemeClr val="lt1"/>
            </a:fillRef>
            <a:effectRef idx="0">
              <a:schemeClr val="dk1"/>
            </a:effectRef>
            <a:fontRef idx="minor">
              <a:schemeClr val="dk1"/>
            </a:fontRef>
          </p:style>
        </p:cxnSp>
        <p:cxnSp>
          <p:nvCxnSpPr>
            <p:cNvPr id="6" name="Straight Arrow Connector 5"/>
            <p:cNvCxnSpPr/>
            <p:nvPr/>
          </p:nvCxnSpPr>
          <p:spPr>
            <a:xfrm>
              <a:off x="2438400" y="4206082"/>
              <a:ext cx="6248400" cy="0"/>
            </a:xfrm>
            <a:prstGeom prst="straightConnector1">
              <a:avLst/>
            </a:prstGeom>
            <a:ln>
              <a:headEnd type="arrow"/>
              <a:tailEnd type="arrow"/>
            </a:ln>
          </p:spPr>
          <p:style>
            <a:lnRef idx="2">
              <a:schemeClr val="dk1"/>
            </a:lnRef>
            <a:fillRef idx="1">
              <a:schemeClr val="lt1"/>
            </a:fillRef>
            <a:effectRef idx="0">
              <a:schemeClr val="dk1"/>
            </a:effectRef>
            <a:fontRef idx="minor">
              <a:schemeClr val="dk1"/>
            </a:fontRef>
          </p:style>
        </p:cxnSp>
        <p:sp>
          <p:nvSpPr>
            <p:cNvPr id="7" name="TextBox 6"/>
            <p:cNvSpPr txBox="1"/>
            <p:nvPr/>
          </p:nvSpPr>
          <p:spPr>
            <a:xfrm>
              <a:off x="2438400" y="1844824"/>
              <a:ext cx="62484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Calibri"/>
                </a:rPr>
                <a:t>Low                            Level of Interest                           High</a:t>
              </a:r>
            </a:p>
          </p:txBody>
        </p:sp>
        <p:sp>
          <p:nvSpPr>
            <p:cNvPr id="8" name="TextBox 7"/>
            <p:cNvSpPr txBox="1"/>
            <p:nvPr/>
          </p:nvSpPr>
          <p:spPr>
            <a:xfrm rot="16200000">
              <a:off x="262558" y="3831111"/>
              <a:ext cx="384016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alibri"/>
                </a:rPr>
                <a:t> Low                   Power                   High</a:t>
              </a:r>
            </a:p>
          </p:txBody>
        </p:sp>
      </p:grpSp>
      <p:sp>
        <p:nvSpPr>
          <p:cNvPr id="9" name="Rectangle 8"/>
          <p:cNvSpPr/>
          <p:nvPr/>
        </p:nvSpPr>
        <p:spPr>
          <a:xfrm>
            <a:off x="5543434" y="2691371"/>
            <a:ext cx="2904203" cy="15394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0" name="Rectangle 9"/>
          <p:cNvSpPr/>
          <p:nvPr/>
        </p:nvSpPr>
        <p:spPr>
          <a:xfrm>
            <a:off x="5543433" y="4611452"/>
            <a:ext cx="2904203" cy="15394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p:cNvSpPr/>
          <p:nvPr/>
        </p:nvSpPr>
        <p:spPr>
          <a:xfrm>
            <a:off x="8663424" y="2691372"/>
            <a:ext cx="2904203" cy="15394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p:cNvSpPr/>
          <p:nvPr/>
        </p:nvSpPr>
        <p:spPr>
          <a:xfrm>
            <a:off x="8663424" y="4611452"/>
            <a:ext cx="2904203" cy="15394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5264709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4BB563672E84A4AA4245A8306449AF3" ma:contentTypeVersion="10" ma:contentTypeDescription="Create a new document." ma:contentTypeScope="" ma:versionID="477f2dc18b73c8cc046502b72c4c4572">
  <xsd:schema xmlns:xsd="http://www.w3.org/2001/XMLSchema" xmlns:xs="http://www.w3.org/2001/XMLSchema" xmlns:p="http://schemas.microsoft.com/office/2006/metadata/properties" xmlns:ns2="bccb2ff8-a74f-4a49-8bef-71a2916a4a90" xmlns:ns3="45eb72ab-293d-4eb1-b1d6-6aa27e13ee50" targetNamespace="http://schemas.microsoft.com/office/2006/metadata/properties" ma:root="true" ma:fieldsID="f56cb54a3b8010cd5c968013de1bce52" ns2:_="" ns3:_="">
    <xsd:import namespace="bccb2ff8-a74f-4a49-8bef-71a2916a4a90"/>
    <xsd:import namespace="45eb72ab-293d-4eb1-b1d6-6aa27e13ee5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b2ff8-a74f-4a49-8bef-71a2916a4a90"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3e248ee6-8ff0-47ff-a448-2af7925d5a01"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b72ab-293d-4eb1-b1d6-6aa27e13ee5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5facc53f-04ec-4561-a02b-47c52c97faa8}" ma:internalName="TaxCatchAll" ma:showField="CatchAllData" ma:web="45eb72ab-293d-4eb1-b1d6-6aa27e13ee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ccb2ff8-a74f-4a49-8bef-71a2916a4a90">
      <Terms xmlns="http://schemas.microsoft.com/office/infopath/2007/PartnerControls"/>
    </lcf76f155ced4ddcb4097134ff3c332f>
    <TaxCatchAll xmlns="45eb72ab-293d-4eb1-b1d6-6aa27e13ee5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6126A76-E014-465F-9B6F-B96E7AF6E2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b2ff8-a74f-4a49-8bef-71a2916a4a90"/>
    <ds:schemaRef ds:uri="45eb72ab-293d-4eb1-b1d6-6aa27e13ee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1548122-B16A-4CAB-B1AD-EEAAC0121F97}">
  <ds:schemaRefs>
    <ds:schemaRef ds:uri="http://purl.org/dc/elements/1.1/"/>
    <ds:schemaRef ds:uri="http://schemas.microsoft.com/office/infopath/2007/PartnerControls"/>
    <ds:schemaRef ds:uri="http://schemas.microsoft.com/office/2006/documentManagement/types"/>
    <ds:schemaRef ds:uri="http://www.w3.org/XML/1998/namespace"/>
    <ds:schemaRef ds:uri="http://purl.org/dc/dcmitype/"/>
    <ds:schemaRef ds:uri="http://schemas.openxmlformats.org/package/2006/metadata/core-properties"/>
    <ds:schemaRef ds:uri="http://purl.org/dc/terms/"/>
    <ds:schemaRef ds:uri="http://schemas.microsoft.com/office/2006/metadata/properties"/>
    <ds:schemaRef ds:uri="45eb72ab-293d-4eb1-b1d6-6aa27e13ee50"/>
    <ds:schemaRef ds:uri="bccb2ff8-a74f-4a49-8bef-71a2916a4a90"/>
  </ds:schemaRefs>
</ds:datastoreItem>
</file>

<file path=customXml/itemProps3.xml><?xml version="1.0" encoding="utf-8"?>
<ds:datastoreItem xmlns:ds="http://schemas.openxmlformats.org/officeDocument/2006/customXml" ds:itemID="{E516BA3C-9716-49E3-AED9-9F8AF02B5B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121</TotalTime>
  <Words>1259</Words>
  <Application>Microsoft Office PowerPoint</Application>
  <PresentationFormat>Widescreen</PresentationFormat>
  <Paragraphs>150</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Calibri Light</vt:lpstr>
      <vt:lpstr>Century Gothic</vt:lpstr>
      <vt:lpstr>gg sans</vt:lpstr>
      <vt:lpstr>Times New Roman</vt:lpstr>
      <vt:lpstr>Trebuchet MS</vt:lpstr>
      <vt:lpstr>Office Theme</vt:lpstr>
      <vt:lpstr>1.1.3 Stakeholders</vt:lpstr>
      <vt:lpstr>Starter</vt:lpstr>
      <vt:lpstr>Stakeholders</vt:lpstr>
      <vt:lpstr>Stakeholders (economic agents)</vt:lpstr>
      <vt:lpstr>Stakeholders (economic agents)</vt:lpstr>
      <vt:lpstr>Stakeholders (economic agents)</vt:lpstr>
      <vt:lpstr>Stakeholders (economic agents)</vt:lpstr>
      <vt:lpstr>Stakeholder mapping</vt:lpstr>
      <vt:lpstr>Stakeholder mapping</vt:lpstr>
      <vt:lpstr>Different stakeholders will have different needs</vt:lpstr>
      <vt:lpstr>Stakeholder conflict </vt:lpstr>
      <vt:lpstr>Influences on the relationship with stakeholders</vt:lpstr>
      <vt:lpstr>What’s the problem???</vt:lpstr>
      <vt:lpstr>Corporate social responsibility</vt:lpstr>
      <vt:lpstr>Guess the company CSR  </vt:lpstr>
      <vt:lpstr>Activity </vt:lpstr>
      <vt:lpstr>Fast fashion - CSR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 The economic problem</dc:title>
  <dc:creator>Mr B Pieters</dc:creator>
  <cp:lastModifiedBy>Chezka Mae Madrona</cp:lastModifiedBy>
  <cp:revision>25</cp:revision>
  <dcterms:created xsi:type="dcterms:W3CDTF">2019-07-31T17:05:48Z</dcterms:created>
  <dcterms:modified xsi:type="dcterms:W3CDTF">2025-03-17T10:46:13Z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0x01010054BB563672E84A4AA4245A8306449AF3</vt:lpwstr>
  </property>
</Properties>
</file>