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4"/>
  </p:sld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9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16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58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6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5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63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23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33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84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2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1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4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86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4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GB" sz="3200" b="1" dirty="0"/>
          </a:p>
          <a:p>
            <a:r>
              <a:rPr lang="en-GB" sz="3200" b="1" dirty="0"/>
              <a:t>1.1.2  Scarcity, choice and potential conflicts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2378990" y="306285"/>
            <a:ext cx="79467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Theme 1:</a:t>
            </a:r>
            <a:r>
              <a:rPr kumimoji="0" lang="en-GB" sz="4000" b="1" i="0" u="none" strike="noStrike" kern="0" cap="small" spc="2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Markets, consumers and firms</a:t>
            </a:r>
            <a:endParaRPr kumimoji="0" lang="en-GB" sz="4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16881" y="304161"/>
            <a:ext cx="8726214" cy="1325563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D4CC35-EFA7-0406-5E80-3EF4F66BB6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C54141E-CDB7-0AA6-2A85-F6DBAFD5AA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B8BD937-A1D1-4E91-A4D3-29D6281AB53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5BEDF-7897-D324-BC7B-49D2D1D35BA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1487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046" y="447188"/>
            <a:ext cx="9529951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528" y="2123269"/>
            <a:ext cx="9359469" cy="4734732"/>
          </a:xfrm>
        </p:spPr>
        <p:txBody>
          <a:bodyPr>
            <a:noAutofit/>
          </a:bodyPr>
          <a:lstStyle/>
          <a:p>
            <a:r>
              <a:rPr lang="en-GB" sz="3200" b="1" dirty="0"/>
              <a:t>Employee welfare</a:t>
            </a:r>
          </a:p>
          <a:p>
            <a:endParaRPr lang="en-GB" sz="3200" b="1" dirty="0"/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2800" dirty="0"/>
              <a:t>To look after the economic and physical well being of the workforce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2800" dirty="0"/>
              <a:t>A motivated workforce will increase productivity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2800" dirty="0"/>
              <a:t>Helps maintain positive employer/employee relations</a:t>
            </a:r>
          </a:p>
          <a:p>
            <a:pPr marL="457200" lvl="1" indent="0">
              <a:buNone/>
            </a:pPr>
            <a:endParaRPr lang="en-GB" sz="2800" dirty="0"/>
          </a:p>
          <a:p>
            <a:pPr lvl="1"/>
            <a:endParaRPr lang="en-GB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7DCCD8-E136-AB0A-DBD4-B5F9C8CC0D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AAF80F-D992-99B6-6ACB-7D802067C8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FE9E4DF-59FE-FE65-2717-4EF740D833D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BF6DC8-18EC-6D39-BA8A-11EFC395ABD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1715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528" y="447188"/>
            <a:ext cx="9359470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528" y="2444249"/>
            <a:ext cx="9342045" cy="3636511"/>
          </a:xfrm>
        </p:spPr>
        <p:txBody>
          <a:bodyPr>
            <a:noAutofit/>
          </a:bodyPr>
          <a:lstStyle/>
          <a:p>
            <a:r>
              <a:rPr lang="en-GB" sz="3200" b="1" dirty="0"/>
              <a:t>Customer satisfaction</a:t>
            </a:r>
          </a:p>
          <a:p>
            <a:endParaRPr lang="en-GB" sz="3200" b="1" dirty="0"/>
          </a:p>
          <a:p>
            <a:pPr lvl="1"/>
            <a:r>
              <a:rPr lang="en-GB" sz="3000" dirty="0"/>
              <a:t>To ensure that goods and services meet the needs and expectations of the customer</a:t>
            </a:r>
          </a:p>
          <a:p>
            <a:pPr lvl="1"/>
            <a:r>
              <a:rPr lang="en-GB" sz="3000" dirty="0"/>
              <a:t>Helps to build customer loyalty and repeat business maximising sales in the long run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664997-BE70-39FF-35CD-DB0E5BCF66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4F894E-CA83-F664-6268-B58EFF404E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6B8E273-B193-0DEA-436A-B75D593AED5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0DEBD0-9B45-92AC-7659-1FBA9B9F3E3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5355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054" y="447188"/>
            <a:ext cx="9591944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512" y="2378991"/>
            <a:ext cx="9187062" cy="4250410"/>
          </a:xfrm>
        </p:spPr>
        <p:txBody>
          <a:bodyPr>
            <a:noAutofit/>
          </a:bodyPr>
          <a:lstStyle/>
          <a:p>
            <a:r>
              <a:rPr lang="en-GB" sz="3200" b="1" dirty="0"/>
              <a:t>Social objectives</a:t>
            </a:r>
          </a:p>
          <a:p>
            <a:endParaRPr lang="en-GB" sz="3200" b="1" dirty="0"/>
          </a:p>
          <a:p>
            <a:pPr lvl="1"/>
            <a:r>
              <a:rPr lang="en-GB" sz="3000" dirty="0"/>
              <a:t>To behave in a way which benefits society</a:t>
            </a:r>
          </a:p>
          <a:p>
            <a:pPr lvl="1"/>
            <a:r>
              <a:rPr lang="en-GB" sz="3000" dirty="0"/>
              <a:t>This could include to create employment, support the local community or improve educational standards</a:t>
            </a:r>
          </a:p>
          <a:p>
            <a:pPr marL="457200" lvl="1" indent="0">
              <a:buNone/>
            </a:pPr>
            <a:endParaRPr lang="en-GB" sz="2800" dirty="0"/>
          </a:p>
          <a:p>
            <a:pPr lvl="1"/>
            <a:endParaRPr lang="en-GB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8775E2-1791-30A7-D830-08B477C7E5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50E7A3-41BA-D38B-522E-3C15798523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A5FFB39-5D7B-B671-20E0-3B2E6C9912B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B46085-5F75-A396-2995-23E9FC44C29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1045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74" y="447188"/>
            <a:ext cx="9320723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074" y="1417639"/>
            <a:ext cx="9760499" cy="5120322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GB" sz="2000" dirty="0"/>
          </a:p>
          <a:p>
            <a:pPr lvl="1"/>
            <a:r>
              <a:rPr lang="en-GB" sz="2000" b="1" dirty="0"/>
              <a:t>Return on investment (ROI)</a:t>
            </a:r>
          </a:p>
          <a:p>
            <a:pPr lvl="2"/>
            <a:r>
              <a:rPr lang="en-GB" sz="2000" dirty="0"/>
              <a:t>Return = how much money is the business getting back</a:t>
            </a:r>
          </a:p>
          <a:p>
            <a:pPr lvl="2"/>
            <a:r>
              <a:rPr lang="en-GB" sz="2000" dirty="0"/>
              <a:t>Investment= how much capital is being used within the business </a:t>
            </a:r>
          </a:p>
          <a:p>
            <a:pPr lvl="2"/>
            <a:r>
              <a:rPr lang="en-GB" sz="2000" dirty="0"/>
              <a:t>ROI is a measure of a firm’s profitability and performance</a:t>
            </a:r>
          </a:p>
          <a:p>
            <a:pPr lvl="2"/>
            <a:r>
              <a:rPr lang="en-GB" sz="2000" dirty="0"/>
              <a:t>How effectively is it using the money tied up in the business to generate profit</a:t>
            </a:r>
          </a:p>
          <a:p>
            <a:pPr lvl="2"/>
            <a:r>
              <a:rPr lang="en-GB" sz="2000" dirty="0"/>
              <a:t>ROI targets will be set as a %</a:t>
            </a:r>
          </a:p>
          <a:p>
            <a:pPr lvl="3"/>
            <a:r>
              <a:rPr lang="en-GB" sz="2000" dirty="0"/>
              <a:t>Benchmark to industry standard</a:t>
            </a:r>
          </a:p>
          <a:p>
            <a:pPr lvl="3"/>
            <a:r>
              <a:rPr lang="en-GB" sz="2000" dirty="0"/>
              <a:t>Internal benchmarking</a:t>
            </a:r>
          </a:p>
          <a:p>
            <a:pPr lvl="3"/>
            <a:r>
              <a:rPr lang="en-GB" sz="2000" dirty="0"/>
              <a:t>External factors e.g. Interest rate	</a:t>
            </a:r>
          </a:p>
          <a:p>
            <a:pPr lvl="2"/>
            <a:r>
              <a:rPr lang="en-GB" sz="2000" dirty="0"/>
              <a:t>ROI allows for comparisons between alternative investment opportunities</a:t>
            </a:r>
          </a:p>
          <a:p>
            <a:pPr lvl="2"/>
            <a:endParaRPr lang="en-GB" sz="2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B1A22C-41CC-E365-362C-2D8772AF79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A1DF7B-828B-E58C-FFD9-5BFB1F2E74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552C4EF-8CEA-021A-9546-8E2907A770E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A8466C-DA8D-C9E8-FFEE-EDC3AE41F50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7904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1050" y="447188"/>
            <a:ext cx="9560947" cy="970450"/>
          </a:xfrm>
        </p:spPr>
        <p:txBody>
          <a:bodyPr/>
          <a:lstStyle/>
          <a:p>
            <a:r>
              <a:rPr lang="en-GB" dirty="0"/>
              <a:t>Test Your understanding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1050" y="1937289"/>
            <a:ext cx="9543524" cy="4760692"/>
          </a:xfrm>
        </p:spPr>
        <p:txBody>
          <a:bodyPr>
            <a:no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GB" sz="2800" dirty="0"/>
              <a:t>Why might the objectives of profit maximisation and sales maximisation be complementary objectives?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800" dirty="0"/>
              <a:t>Why might the objectives of survival and cost efficiency be complementary objectives?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800" dirty="0"/>
              <a:t>Why might cost efficiency and employee welfare objectives be complementary?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800" dirty="0"/>
              <a:t>Identify any two objectives and explain how they might conflict.</a:t>
            </a:r>
          </a:p>
          <a:p>
            <a:pPr marL="457200" lvl="1" indent="0">
              <a:buNone/>
            </a:pPr>
            <a:endParaRPr lang="en-GB" sz="2800" dirty="0"/>
          </a:p>
          <a:p>
            <a:pPr lvl="1"/>
            <a:endParaRPr lang="en-GB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0DAA1A-02E9-60AA-47CA-FD0D952BEF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92473B-18DE-CF32-DE5E-2AE58C5826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76ABEA7-F4BF-B148-5451-2A5B14F37C7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EFC42-EC46-EA5B-0F62-E487527DA16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052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10" y="447188"/>
            <a:ext cx="9646188" cy="970450"/>
          </a:xfrm>
        </p:spPr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782" y="2222287"/>
            <a:ext cx="9389503" cy="3636511"/>
          </a:xfrm>
        </p:spPr>
        <p:txBody>
          <a:bodyPr anchor="t"/>
          <a:lstStyle/>
          <a:p>
            <a:r>
              <a:rPr lang="en-GB" sz="3600" dirty="0"/>
              <a:t>Produce a brainstorm to show what you think businesses want to achieve.</a:t>
            </a:r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395856" y="3738776"/>
            <a:ext cx="5039484" cy="2593444"/>
          </a:xfrm>
          <a:prstGeom prst="ellipse">
            <a:avLst/>
          </a:prstGeom>
          <a:solidFill>
            <a:srgbClr val="FFFFFF">
              <a:lumMod val="95000"/>
            </a:srgbClr>
          </a:solidFill>
          <a:ln w="50800" cap="flat" cmpd="sng" algn="ctr">
            <a:solidFill>
              <a:srgbClr val="7A7A7A">
                <a:shade val="50000"/>
                <a:tint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objectives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EEC9E9-91D6-E3BF-B931-7C2B215004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34E436-8581-48F1-D994-87BCD9FF15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1B777B0-A997-4852-3B1A-7C941A06FF6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82557B-FDE6-62CA-34DA-BB43F63FC91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549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3302" y="447188"/>
            <a:ext cx="9568696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4522" y="1733548"/>
            <a:ext cx="9288764" cy="5321513"/>
          </a:xfrm>
        </p:spPr>
        <p:txBody>
          <a:bodyPr>
            <a:noAutofit/>
          </a:bodyPr>
          <a:lstStyle/>
          <a:p>
            <a:r>
              <a:rPr lang="en-GB" sz="2300" dirty="0"/>
              <a:t>Different business objectives and reasons for them: </a:t>
            </a:r>
          </a:p>
          <a:p>
            <a:pPr lvl="1"/>
            <a:r>
              <a:rPr lang="en-GB" sz="2300" dirty="0"/>
              <a:t>Profit maximisation</a:t>
            </a:r>
          </a:p>
          <a:p>
            <a:pPr lvl="1"/>
            <a:r>
              <a:rPr lang="en-GB" sz="2300" dirty="0"/>
              <a:t>Sales maximisation </a:t>
            </a:r>
          </a:p>
          <a:p>
            <a:pPr lvl="1"/>
            <a:r>
              <a:rPr lang="en-GB" sz="2300" dirty="0"/>
              <a:t>Satisficing </a:t>
            </a:r>
          </a:p>
          <a:p>
            <a:r>
              <a:rPr lang="en-GB" sz="2300" dirty="0"/>
              <a:t>Other objectives:</a:t>
            </a:r>
          </a:p>
          <a:p>
            <a:pPr lvl="1"/>
            <a:r>
              <a:rPr lang="en-GB" sz="2300" dirty="0"/>
              <a:t>Survival</a:t>
            </a:r>
          </a:p>
          <a:p>
            <a:pPr lvl="1"/>
            <a:r>
              <a:rPr lang="en-GB" sz="2300" dirty="0"/>
              <a:t>Market share</a:t>
            </a:r>
          </a:p>
          <a:p>
            <a:pPr lvl="1"/>
            <a:r>
              <a:rPr lang="en-GB" sz="2300" dirty="0"/>
              <a:t>Cost efficiency</a:t>
            </a:r>
          </a:p>
          <a:p>
            <a:pPr lvl="1"/>
            <a:r>
              <a:rPr lang="en-GB" sz="2300" dirty="0"/>
              <a:t>Return on investment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239" y="4532837"/>
            <a:ext cx="5239188" cy="2779605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sz="2300" dirty="0"/>
              <a:t>Employee welfare</a:t>
            </a:r>
          </a:p>
          <a:p>
            <a:pPr lvl="1"/>
            <a:r>
              <a:rPr lang="en-GB" sz="2300" dirty="0"/>
              <a:t>Customer satisfaction </a:t>
            </a:r>
          </a:p>
          <a:p>
            <a:pPr lvl="1"/>
            <a:r>
              <a:rPr lang="en-GB" sz="2300" dirty="0"/>
              <a:t>Social objectives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C96C41-4F8C-E8C9-3502-3E0B74B5C8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B3CE6DF-E288-865D-3B91-AB504DE708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A5D8C02-7D46-2A2E-3FAC-46E275C046E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22B80A-0674-9A81-1574-18015F20EA1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5742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4298" y="447188"/>
            <a:ext cx="9537700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4522" y="2633767"/>
            <a:ext cx="9288764" cy="3636511"/>
          </a:xfrm>
        </p:spPr>
        <p:txBody>
          <a:bodyPr>
            <a:normAutofit/>
          </a:bodyPr>
          <a:lstStyle/>
          <a:p>
            <a:r>
              <a:rPr lang="en-GB" sz="3200" dirty="0"/>
              <a:t>Business objectives include:</a:t>
            </a:r>
          </a:p>
          <a:p>
            <a:pPr lvl="1"/>
            <a:endParaRPr lang="en-GB" sz="2800" dirty="0"/>
          </a:p>
          <a:p>
            <a:pPr lvl="1"/>
            <a:r>
              <a:rPr lang="en-GB" sz="2800" dirty="0"/>
              <a:t>Profit maximisation</a:t>
            </a:r>
          </a:p>
          <a:p>
            <a:pPr lvl="2"/>
            <a:endParaRPr lang="en-GB" sz="2400" dirty="0"/>
          </a:p>
          <a:p>
            <a:pPr lvl="2"/>
            <a:r>
              <a:rPr lang="en-GB" sz="2400" dirty="0"/>
              <a:t>To produce at the level of output where the surplus of sales revenue over total costs is at its highest,  profit = SR – TC</a:t>
            </a:r>
          </a:p>
          <a:p>
            <a:pPr lvl="2"/>
            <a:r>
              <a:rPr lang="en-GB" sz="2400" dirty="0"/>
              <a:t>This will help keep investors happy as well as fund growth</a:t>
            </a:r>
          </a:p>
          <a:p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0EC988-4BE0-767B-389D-A2015C88D2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8B34A7-009C-8167-2C08-BA3D3E3F09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8B4D363-7DA6-0CF7-8721-51ADE68DABC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B9167F-9D6B-5984-BFBD-7C066B8F10E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2665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96" y="447188"/>
            <a:ext cx="9522201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3558" y="1650569"/>
            <a:ext cx="9629727" cy="4871169"/>
          </a:xfrm>
        </p:spPr>
        <p:txBody>
          <a:bodyPr>
            <a:noAutofit/>
          </a:bodyPr>
          <a:lstStyle/>
          <a:p>
            <a:r>
              <a:rPr lang="en-GB" sz="2800" dirty="0"/>
              <a:t>Business objectives include:</a:t>
            </a:r>
            <a:endParaRPr lang="en-GB" sz="2400" dirty="0"/>
          </a:p>
          <a:p>
            <a:pPr lvl="1"/>
            <a:r>
              <a:rPr lang="en-GB" sz="2400" dirty="0"/>
              <a:t>Sales maximisation</a:t>
            </a:r>
          </a:p>
          <a:p>
            <a:pPr lvl="1"/>
            <a:endParaRPr lang="en-GB" sz="2400" dirty="0"/>
          </a:p>
          <a:p>
            <a:pPr lvl="2"/>
            <a:r>
              <a:rPr lang="en-GB" sz="2400" dirty="0"/>
              <a:t>To achieve the highest achievable amount of sales either by volume or by value</a:t>
            </a:r>
          </a:p>
          <a:p>
            <a:pPr lvl="2"/>
            <a:r>
              <a:rPr lang="en-GB" sz="2400" dirty="0"/>
              <a:t>Sales volume is the amount of sales expressed as a number of units sold e.g. 20 tonnes of wool</a:t>
            </a:r>
          </a:p>
          <a:p>
            <a:pPr lvl="2"/>
            <a:r>
              <a:rPr lang="en-GB" sz="2400" dirty="0"/>
              <a:t>Sales value is the amount of sales expressed as the total sum of money spent by consumers e.g. £3 million expenditure on clothing</a:t>
            </a:r>
          </a:p>
          <a:p>
            <a:pPr lvl="1"/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5F8E6C-D250-3102-E76A-92731A6AEC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9BE8E2-CF6E-A169-CF9E-977F24A76B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4634223-40E5-CA60-D479-D6C45277312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BE51E6-68B1-71A3-4FFE-0502CD5279C7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0701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790" y="447188"/>
            <a:ext cx="9460208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1790" y="1697065"/>
            <a:ext cx="9460208" cy="4824674"/>
          </a:xfrm>
        </p:spPr>
        <p:txBody>
          <a:bodyPr>
            <a:noAutofit/>
          </a:bodyPr>
          <a:lstStyle/>
          <a:p>
            <a:r>
              <a:rPr lang="en-GB" sz="2800" dirty="0"/>
              <a:t>Business objectives include: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Profit satisficing</a:t>
            </a:r>
          </a:p>
          <a:p>
            <a:pPr lvl="1"/>
            <a:endParaRPr lang="en-GB" sz="2400" dirty="0"/>
          </a:p>
          <a:p>
            <a:pPr lvl="2"/>
            <a:r>
              <a:rPr lang="en-GB" sz="2400" dirty="0"/>
              <a:t>To make enough profit to be satisfied but not be purely motivated by profit</a:t>
            </a:r>
          </a:p>
          <a:p>
            <a:pPr lvl="2"/>
            <a:r>
              <a:rPr lang="en-GB" sz="2400" dirty="0"/>
              <a:t>May profit satisfice to maintain a work life balance</a:t>
            </a:r>
          </a:p>
          <a:p>
            <a:pPr lvl="1"/>
            <a:endParaRPr lang="en-GB" sz="2400" dirty="0"/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62337A-F8B6-6E67-A1D1-463D7ECC3B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21D410-1163-9386-CCCD-AD8B4AE870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A911701-20FE-2FA4-CA22-7B7BE977C6C5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22234E-B5F4-B53B-0237-E0B01C24227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3523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2014" y="447188"/>
            <a:ext cx="9219984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9024" y="2588047"/>
            <a:ext cx="9312974" cy="3636511"/>
          </a:xfrm>
        </p:spPr>
        <p:txBody>
          <a:bodyPr>
            <a:noAutofit/>
          </a:bodyPr>
          <a:lstStyle/>
          <a:p>
            <a:r>
              <a:rPr lang="en-GB" sz="2400" b="1" dirty="0"/>
              <a:t>Survival</a:t>
            </a:r>
          </a:p>
          <a:p>
            <a:pPr lvl="1"/>
            <a:r>
              <a:rPr lang="en-GB" sz="2400" dirty="0"/>
              <a:t>To continue to exist as a business</a:t>
            </a:r>
          </a:p>
          <a:p>
            <a:pPr lvl="1"/>
            <a:r>
              <a:rPr lang="en-GB" sz="2400" dirty="0"/>
              <a:t>This may be the most important objective in the short term</a:t>
            </a:r>
          </a:p>
          <a:p>
            <a:pPr lvl="1"/>
            <a:r>
              <a:rPr lang="en-GB" sz="2400" dirty="0"/>
              <a:t>This may be the primary objective of a start-up business or one experiencing difficult trading conditions</a:t>
            </a:r>
          </a:p>
          <a:p>
            <a:pPr lvl="1"/>
            <a:r>
              <a:rPr lang="en-GB" sz="2400" dirty="0"/>
              <a:t>To achieve this a business may set a cash flow objective to ensure sufficient cash is available to meet day to day expenses</a:t>
            </a:r>
          </a:p>
          <a:p>
            <a:pPr lvl="1"/>
            <a:r>
              <a:rPr lang="en-GB" sz="2400" dirty="0"/>
              <a:t>Cash flow is the flow of cash into and out of a business over a period of time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673CD3-27FE-6B8D-4773-9CFE67BF6B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019F3-E79F-C178-2FE7-62CCE03111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16A54EC-E835-0222-7B39-F394ED8BD30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6941FF-E25A-FF88-4996-2F7E8B802D7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093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528" y="447188"/>
            <a:ext cx="9359469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756" y="2588047"/>
            <a:ext cx="9150242" cy="3636511"/>
          </a:xfrm>
        </p:spPr>
        <p:txBody>
          <a:bodyPr>
            <a:noAutofit/>
          </a:bodyPr>
          <a:lstStyle/>
          <a:p>
            <a:r>
              <a:rPr lang="en-GB" sz="3200" b="1" dirty="0"/>
              <a:t>Market Share</a:t>
            </a:r>
          </a:p>
          <a:p>
            <a:endParaRPr lang="en-GB" sz="3200" b="1" dirty="0"/>
          </a:p>
          <a:p>
            <a:pPr lvl="1"/>
            <a:r>
              <a:rPr lang="en-GB" sz="3200" dirty="0"/>
              <a:t>Market share is the proportion of total market sales that a firm has this can be calculated as:</a:t>
            </a:r>
          </a:p>
          <a:p>
            <a:pPr lvl="1"/>
            <a:r>
              <a:rPr lang="en-GB" sz="3200" dirty="0"/>
              <a:t>Business A sales/market sales x 100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CFC6CF-E61E-24F5-A970-83B4D0E5C4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DEDE1D-5FD9-0CC1-7FD5-43ACF9D18B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F6359AA-08E2-C7A0-6954-B54154F5C85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56EEC-AC01-07B9-693A-42BDEBAA171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3579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6292" y="447188"/>
            <a:ext cx="9475706" cy="970450"/>
          </a:xfrm>
        </p:spPr>
        <p:txBody>
          <a:bodyPr/>
          <a:lstStyle/>
          <a:p>
            <a:r>
              <a:rPr lang="en-GB" dirty="0"/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498" y="2588047"/>
            <a:ext cx="9080500" cy="3636511"/>
          </a:xfrm>
        </p:spPr>
        <p:txBody>
          <a:bodyPr>
            <a:noAutofit/>
          </a:bodyPr>
          <a:lstStyle/>
          <a:p>
            <a:r>
              <a:rPr lang="en-GB" sz="3200" b="1" dirty="0"/>
              <a:t>Cost efficiency</a:t>
            </a:r>
          </a:p>
          <a:p>
            <a:endParaRPr lang="en-GB" sz="3200" b="1" dirty="0"/>
          </a:p>
          <a:p>
            <a:pPr lvl="1"/>
            <a:r>
              <a:rPr lang="en-GB" sz="2800" dirty="0"/>
              <a:t>To control costs so that the maximum value of outputs is achievable with the lowest value of inputs</a:t>
            </a:r>
          </a:p>
          <a:p>
            <a:pPr lvl="1"/>
            <a:r>
              <a:rPr lang="en-GB" sz="2800" dirty="0"/>
              <a:t>This is necessary to support an objective of profit maximisation</a:t>
            </a:r>
          </a:p>
          <a:p>
            <a:pPr lvl="1"/>
            <a:endParaRPr lang="en-GB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6536A5-25B3-8357-11A3-62F409789C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346089-C681-CA6A-3111-F0F6C994744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8A3C113-04FA-637A-EAF2-A0E1B8473F7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36CCB9-C7C4-3BEF-1CD5-F823C3D318B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90376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0" ma:contentTypeDescription="Create a new document." ma:contentTypeScope="" ma:versionID="477f2dc18b73c8cc046502b72c4c4572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f56cb54a3b8010cd5c968013de1bce52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Props1.xml><?xml version="1.0" encoding="utf-8"?>
<ds:datastoreItem xmlns:ds="http://schemas.openxmlformats.org/officeDocument/2006/customXml" ds:itemID="{6E68D2E1-8DFB-4CD7-8005-096860E51C9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ccb2ff8-a74f-4a49-8bef-71a2916a4a90"/>
    <ds:schemaRef ds:uri="45eb72ab-293d-4eb1-b1d6-6aa27e13ee50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85C62C-CD07-4A9A-B9F8-F78DDE8D51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FB4800-DA2B-4E74-963B-76177923E571}">
  <ds:schemaRefs>
    <ds:schemaRef ds:uri="http://schemas.microsoft.com/office/2006/metadata/properties"/>
    <ds:schemaRef ds:uri="http://www.w3.org/2000/xmlns/"/>
    <ds:schemaRef ds:uri="bccb2ff8-a74f-4a49-8bef-71a2916a4a90"/>
    <ds:schemaRef ds:uri="http://schemas.microsoft.com/office/infopath/2007/PartnerControls"/>
    <ds:schemaRef ds:uri="45eb72ab-293d-4eb1-b1d6-6aa27e13ee50"/>
    <ds:schemaRef ds:uri="http://www.w3.org/2001/XMLSchema-instan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884</Words>
  <Application>Microsoft Office PowerPoint</Application>
  <PresentationFormat>Widescreen</PresentationFormat>
  <Paragraphs>118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gg sans</vt:lpstr>
      <vt:lpstr>Times New Roman</vt:lpstr>
      <vt:lpstr>Trebuchet MS</vt:lpstr>
      <vt:lpstr>Office Theme</vt:lpstr>
      <vt:lpstr>PowerPoint Presentation</vt:lpstr>
      <vt:lpstr>Starter</vt:lpstr>
      <vt:lpstr>Business Objectives</vt:lpstr>
      <vt:lpstr>Business objectives</vt:lpstr>
      <vt:lpstr>Business objectives</vt:lpstr>
      <vt:lpstr>Business objectives</vt:lpstr>
      <vt:lpstr>Business objectives</vt:lpstr>
      <vt:lpstr>Business objectives</vt:lpstr>
      <vt:lpstr>Business objectives</vt:lpstr>
      <vt:lpstr>Business objectives</vt:lpstr>
      <vt:lpstr>Business objectives</vt:lpstr>
      <vt:lpstr>Business objectives</vt:lpstr>
      <vt:lpstr>Business objectives</vt:lpstr>
      <vt:lpstr>Test Your understanding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 The economic problem</dc:title>
  <dc:creator>Mr B Pieters</dc:creator>
  <cp:lastModifiedBy>Chezka Mae Madrona</cp:lastModifiedBy>
  <cp:revision>11</cp:revision>
  <dcterms:created xsi:type="dcterms:W3CDTF">2019-07-31T17:05:48Z</dcterms:created>
  <dcterms:modified xsi:type="dcterms:W3CDTF">2025-03-17T10:46:37Z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