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ink/ink1.xml" ContentType="application/inkml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3"/>
  </p:sldMasterIdLst>
  <p:sldIdLst>
    <p:sldId id="256" r:id="rId4"/>
    <p:sldId id="257" r:id="rId5"/>
    <p:sldId id="278" r:id="rId6"/>
    <p:sldId id="271" r:id="rId7"/>
    <p:sldId id="273" r:id="rId8"/>
    <p:sldId id="258" r:id="rId9"/>
    <p:sldId id="259" r:id="rId10"/>
    <p:sldId id="260" r:id="rId11"/>
    <p:sldId id="261" r:id="rId12"/>
    <p:sldId id="274" r:id="rId13"/>
    <p:sldId id="262" r:id="rId14"/>
    <p:sldId id="275" r:id="rId15"/>
    <p:sldId id="263" r:id="rId16"/>
    <p:sldId id="279" r:id="rId17"/>
    <p:sldId id="264" r:id="rId18"/>
    <p:sldId id="276" r:id="rId19"/>
    <p:sldId id="265" r:id="rId20"/>
    <p:sldId id="266" r:id="rId21"/>
    <p:sldId id="277" r:id="rId22"/>
    <p:sldId id="267" r:id="rId23"/>
    <p:sldId id="268" r:id="rId24"/>
    <p:sldId id="26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B170B7-8CD1-41E4-86ED-06FA69F3A473}" v="2" dt="2022-09-13T13:59:32.4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x Thrilling" userId="1a0901c82f0d6655" providerId="LiveId" clId="{E7B170B7-8CD1-41E4-86ED-06FA69F3A473}"/>
    <pc:docChg chg="undo custSel addSld modSld">
      <pc:chgData name="Max Thrilling" userId="1a0901c82f0d6655" providerId="LiveId" clId="{E7B170B7-8CD1-41E4-86ED-06FA69F3A473}" dt="2022-09-13T13:59:32.487" v="15"/>
      <pc:docMkLst>
        <pc:docMk/>
      </pc:docMkLst>
      <pc:sldChg chg="modSp mod">
        <pc:chgData name="Max Thrilling" userId="1a0901c82f0d6655" providerId="LiveId" clId="{E7B170B7-8CD1-41E4-86ED-06FA69F3A473}" dt="2022-09-13T13:56:03.373" v="14" actId="1076"/>
        <pc:sldMkLst>
          <pc:docMk/>
          <pc:sldMk cId="1755457234" sldId="265"/>
        </pc:sldMkLst>
        <pc:spChg chg="mod">
          <ac:chgData name="Max Thrilling" userId="1a0901c82f0d6655" providerId="LiveId" clId="{E7B170B7-8CD1-41E4-86ED-06FA69F3A473}" dt="2022-09-13T13:56:03.373" v="14" actId="1076"/>
          <ac:spMkLst>
            <pc:docMk/>
            <pc:sldMk cId="1755457234" sldId="265"/>
            <ac:spMk id="2" creationId="{00000000-0000-0000-0000-000000000000}"/>
          </ac:spMkLst>
        </pc:spChg>
        <pc:spChg chg="mod">
          <ac:chgData name="Max Thrilling" userId="1a0901c82f0d6655" providerId="LiveId" clId="{E7B170B7-8CD1-41E4-86ED-06FA69F3A473}" dt="2022-09-13T13:56:03.008" v="13" actId="1076"/>
          <ac:spMkLst>
            <pc:docMk/>
            <pc:sldMk cId="1755457234" sldId="265"/>
            <ac:spMk id="3" creationId="{00000000-0000-0000-0000-000000000000}"/>
          </ac:spMkLst>
        </pc:spChg>
      </pc:sldChg>
      <pc:sldChg chg="modSp">
        <pc:chgData name="Max Thrilling" userId="1a0901c82f0d6655" providerId="LiveId" clId="{E7B170B7-8CD1-41E4-86ED-06FA69F3A473}" dt="2022-09-13T13:59:32.487" v="15"/>
        <pc:sldMkLst>
          <pc:docMk/>
          <pc:sldMk cId="1948311815" sldId="274"/>
        </pc:sldMkLst>
        <pc:graphicFrameChg chg="mod">
          <ac:chgData name="Max Thrilling" userId="1a0901c82f0d6655" providerId="LiveId" clId="{E7B170B7-8CD1-41E4-86ED-06FA69F3A473}" dt="2022-09-13T13:59:32.487" v="15"/>
          <ac:graphicFrameMkLst>
            <pc:docMk/>
            <pc:sldMk cId="1948311815" sldId="274"/>
            <ac:graphicFrameMk id="7" creationId="{00000000-0000-0000-0000-000000000000}"/>
          </ac:graphicFrameMkLst>
        </pc:graphicFrameChg>
      </pc:sldChg>
      <pc:sldChg chg="addSp delSp modSp add mod setBg">
        <pc:chgData name="Max Thrilling" userId="1a0901c82f0d6655" providerId="LiveId" clId="{E7B170B7-8CD1-41E4-86ED-06FA69F3A473}" dt="2022-09-12T10:23:37.356" v="10" actId="1076"/>
        <pc:sldMkLst>
          <pc:docMk/>
          <pc:sldMk cId="3495219236" sldId="279"/>
        </pc:sldMkLst>
        <pc:spChg chg="mod">
          <ac:chgData name="Max Thrilling" userId="1a0901c82f0d6655" providerId="LiveId" clId="{E7B170B7-8CD1-41E4-86ED-06FA69F3A473}" dt="2022-09-12T10:23:32.937" v="9" actId="1076"/>
          <ac:spMkLst>
            <pc:docMk/>
            <pc:sldMk cId="3495219236" sldId="279"/>
            <ac:spMk id="2" creationId="{00000000-0000-0000-0000-000000000000}"/>
          </ac:spMkLst>
        </pc:spChg>
        <pc:spChg chg="del">
          <ac:chgData name="Max Thrilling" userId="1a0901c82f0d6655" providerId="LiveId" clId="{E7B170B7-8CD1-41E4-86ED-06FA69F3A473}" dt="2022-09-12T10:22:45.161" v="1" actId="478"/>
          <ac:spMkLst>
            <pc:docMk/>
            <pc:sldMk cId="3495219236" sldId="279"/>
            <ac:spMk id="3" creationId="{00000000-0000-0000-0000-000000000000}"/>
          </ac:spMkLst>
        </pc:spChg>
        <pc:spChg chg="del">
          <ac:chgData name="Max Thrilling" userId="1a0901c82f0d6655" providerId="LiveId" clId="{E7B170B7-8CD1-41E4-86ED-06FA69F3A473}" dt="2022-09-12T10:22:48.366" v="2" actId="478"/>
          <ac:spMkLst>
            <pc:docMk/>
            <pc:sldMk cId="3495219236" sldId="279"/>
            <ac:spMk id="4" creationId="{00000000-0000-0000-0000-000000000000}"/>
          </ac:spMkLst>
        </pc:spChg>
        <pc:spChg chg="add del mod">
          <ac:chgData name="Max Thrilling" userId="1a0901c82f0d6655" providerId="LiveId" clId="{E7B170B7-8CD1-41E4-86ED-06FA69F3A473}" dt="2022-09-12T10:22:51.811" v="3" actId="478"/>
          <ac:spMkLst>
            <pc:docMk/>
            <pc:sldMk cId="3495219236" sldId="279"/>
            <ac:spMk id="6" creationId="{E3873B8C-CF1F-57F5-ACBD-12175CEF01A5}"/>
          </ac:spMkLst>
        </pc:spChg>
        <pc:spChg chg="add del">
          <ac:chgData name="Max Thrilling" userId="1a0901c82f0d6655" providerId="LiveId" clId="{E7B170B7-8CD1-41E4-86ED-06FA69F3A473}" dt="2022-09-12T10:23:29.863" v="8" actId="26606"/>
          <ac:spMkLst>
            <pc:docMk/>
            <pc:sldMk cId="3495219236" sldId="279"/>
            <ac:spMk id="12" creationId="{A4AC5506-6312-4701-8D3C-40187889A947}"/>
          </ac:spMkLst>
        </pc:spChg>
        <pc:graphicFrameChg chg="add mod modGraphic">
          <ac:chgData name="Max Thrilling" userId="1a0901c82f0d6655" providerId="LiveId" clId="{E7B170B7-8CD1-41E4-86ED-06FA69F3A473}" dt="2022-09-12T10:23:37.356" v="10" actId="1076"/>
          <ac:graphicFrameMkLst>
            <pc:docMk/>
            <pc:sldMk cId="3495219236" sldId="279"/>
            <ac:graphicFrameMk id="7" creationId="{460374D9-70BC-9FEA-3256-B653C5310E6F}"/>
          </ac:graphicFrameMkLst>
        </pc:graphicFrame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150.06567" units="1/cm"/>
          <inkml:channelProperty channel="T" name="resolution" value="1" units="1/dev"/>
        </inkml:channelProperties>
      </inkml:inkSource>
      <inkml:timestamp xml:id="ts0" timeString="2019-09-09T09:07:56.776"/>
    </inkml:context>
    <inkml:brush xml:id="br0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29928 4284 0,'0'0'0,"0"0"16,0 0-16,0 0 16,0 0-16,0 0 15,0 0-15,0 0 0,0 0 16,-5 27-16,2 25 16,3-52-16,-7 80 0,0 4 15,7-1-15,0-6 16,7-9-16,-7-68 0,18 62 15,-18-62-15,0 0 16,0 0-16,18 45 0,2-19 16,10-14-16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586" y="2667896"/>
            <a:ext cx="8726214" cy="2589904"/>
          </a:xfrm>
          <a:noFill/>
          <a:ln w="76200">
            <a:solidFill>
              <a:srgbClr val="FF0000"/>
            </a:solidFill>
          </a:ln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213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544" y="365125"/>
            <a:ext cx="876825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5544" y="1825625"/>
            <a:ext cx="8768256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703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714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757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1825625"/>
            <a:ext cx="8820808" cy="4351338"/>
          </a:xfrm>
          <a:ln w="76200">
            <a:solidFill>
              <a:srgbClr val="FF0000"/>
            </a:solidFill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9145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178" y="1709738"/>
            <a:ext cx="862527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178" y="4589463"/>
            <a:ext cx="862527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67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26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101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9930" y="365125"/>
            <a:ext cx="888386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81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48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889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38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7586" y="365125"/>
            <a:ext cx="87262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7586" y="1825625"/>
            <a:ext cx="87262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Box 21"/>
          <p:cNvSpPr txBox="1">
            <a:spLocks noChangeArrowheads="1"/>
          </p:cNvSpPr>
          <p:nvPr userDrawn="1"/>
        </p:nvSpPr>
        <p:spPr bwMode="auto">
          <a:xfrm rot="-5400000">
            <a:off x="-2606039" y="2606042"/>
            <a:ext cx="6858003" cy="164591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Economics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54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9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GB" sz="3200" b="1" dirty="0"/>
          </a:p>
          <a:p>
            <a:pPr algn="l"/>
            <a:r>
              <a:rPr lang="en-GB" sz="3200" dirty="0"/>
              <a:t>1.1.1 The economic problem</a:t>
            </a:r>
          </a:p>
          <a:p>
            <a:pPr algn="l"/>
            <a:r>
              <a:rPr lang="en-GB" sz="3200" dirty="0"/>
              <a:t>1.1 Scarcity, choice and potential conflict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2873770" y="367249"/>
            <a:ext cx="792318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0" cap="small" spc="2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Theme 1:</a:t>
            </a:r>
            <a:r>
              <a:rPr kumimoji="0" lang="en-GB" sz="4000" b="1" i="0" u="none" strike="noStrike" kern="0" cap="small" spc="2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 </a:t>
            </a:r>
            <a:r>
              <a:rPr kumimoji="0" lang="en-GB" sz="4000" b="1" i="0" u="none" strike="noStrike" kern="0" cap="small" spc="2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Markets, consumers and firms</a:t>
            </a:r>
            <a:endParaRPr kumimoji="0" lang="en-GB" sz="4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88929B-3360-4D82-5EA2-5A8CE4FAC7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8934A2B-7EED-EAC9-1412-263CBB04309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175" y="145207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A3101FFC-A3B0-4C6E-40D3-C9CE4AAA7082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D3FC88-CD96-11D2-A0F4-711FD4FC56D3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1487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32992" y="327583"/>
            <a:ext cx="8820807" cy="1325563"/>
          </a:xfrm>
          <a:prstGeom prst="roundRect">
            <a:avLst/>
          </a:prstGeom>
          <a:ln>
            <a:noFill/>
          </a:ln>
        </p:spPr>
        <p:txBody>
          <a:bodyPr/>
          <a:lstStyle/>
          <a:p>
            <a:r>
              <a:rPr lang="en-GB" dirty="0"/>
              <a:t>Renewable resources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352876" y="1398370"/>
            <a:ext cx="8820807" cy="371395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groups  complete the table below to show examples of renewable and non-renewable resources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697961"/>
              </p:ext>
            </p:extLst>
          </p:nvPr>
        </p:nvGraphicFramePr>
        <p:xfrm>
          <a:off x="2918642" y="2345585"/>
          <a:ext cx="7689274" cy="2455214"/>
        </p:xfrm>
        <a:graphic>
          <a:graphicData uri="http://schemas.openxmlformats.org/drawingml/2006/table">
            <a:tbl>
              <a:tblPr firstRow="1" bandRow="1"/>
              <a:tblGrid>
                <a:gridCol w="3844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4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629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r>
                        <a:rPr lang="en-GB" dirty="0"/>
                        <a:t>Renewable resources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F6F6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Non-renewable resources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F6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89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Wind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Solar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Tidal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Geothermal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Biomass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Wood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Steam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F6F6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Oil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Natural gas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Coal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Nuclear power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Plastic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Diamonds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F6F6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2352876" y="5278866"/>
            <a:ext cx="8820807" cy="128693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Challenge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Discuss the ethical implications of some renewable resources such as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palm oil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FF9B2F-E5D1-C1B5-E700-F454410F0C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4AA65C1-8DA6-AE96-2C6C-48238E34811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333EC31A-0271-2EF1-D458-9258CC348BAF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0B4555-B904-E707-32B1-FE6ED48E639E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8311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460" y="447188"/>
            <a:ext cx="9334537" cy="970450"/>
          </a:xfrm>
        </p:spPr>
        <p:txBody>
          <a:bodyPr/>
          <a:lstStyle/>
          <a:p>
            <a:r>
              <a:rPr lang="en-GB" dirty="0"/>
              <a:t>Opportunity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460" y="2222287"/>
            <a:ext cx="9325826" cy="3636511"/>
          </a:xfrm>
        </p:spPr>
        <p:txBody>
          <a:bodyPr>
            <a:normAutofit/>
          </a:bodyPr>
          <a:lstStyle/>
          <a:p>
            <a:r>
              <a:rPr lang="en-GB" sz="2800" dirty="0"/>
              <a:t>What do you think is meant by the term opportunity cost?</a:t>
            </a:r>
          </a:p>
          <a:p>
            <a:endParaRPr lang="en-GB" sz="2800" dirty="0"/>
          </a:p>
          <a:p>
            <a:r>
              <a:rPr lang="en-GB" sz="2800" dirty="0"/>
              <a:t>Can you write a definition?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518" y="3857662"/>
            <a:ext cx="4259581" cy="2563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682E84-4174-1FAB-8D74-9717F81453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6FEFBBB-428A-9652-999F-E861C90214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D7D6AF2-3139-88A0-40F8-94D43C1B2291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7DD966-59E7-099F-6973-354FE5E26763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724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876" y="232068"/>
            <a:ext cx="8820807" cy="1325563"/>
          </a:xfrm>
          <a:prstGeom prst="roundRect">
            <a:avLst/>
          </a:prstGeom>
          <a:ln>
            <a:noFill/>
          </a:ln>
        </p:spPr>
        <p:txBody>
          <a:bodyPr/>
          <a:lstStyle/>
          <a:p>
            <a:r>
              <a:rPr lang="en-GB" dirty="0"/>
              <a:t>Opportunity Cost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352880" y="1398369"/>
            <a:ext cx="8820807" cy="11370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Define the term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opportunity cost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352877" y="3906364"/>
            <a:ext cx="8820807" cy="98429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Define the term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trade offs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352877" y="2740062"/>
            <a:ext cx="8820807" cy="96162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Identify 3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economic agents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52877" y="5095337"/>
            <a:ext cx="8820807" cy="128693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Challenge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Describe an example of a business making a trade off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68DA00-60A0-FA90-2574-0F874BD021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57E25F1-2056-2BA3-2EE5-828A4CD10F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6E85C0F6-4DE1-9101-2F03-3E3230D34AD2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E99268-2DBA-D1C7-DB2B-095815A2BAF9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099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8434" y="447188"/>
            <a:ext cx="9493563" cy="970450"/>
          </a:xfrm>
        </p:spPr>
        <p:txBody>
          <a:bodyPr/>
          <a:lstStyle/>
          <a:p>
            <a:r>
              <a:rPr lang="en-GB" dirty="0"/>
              <a:t>Opportunity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8434" y="2882348"/>
            <a:ext cx="9484852" cy="3365070"/>
          </a:xfrm>
        </p:spPr>
        <p:txBody>
          <a:bodyPr>
            <a:noAutofit/>
          </a:bodyPr>
          <a:lstStyle/>
          <a:p>
            <a:r>
              <a:rPr lang="en-GB" sz="2400" dirty="0"/>
              <a:t>Opportunity cost can be defined as the benefit lost of the next best alternative when making a choice</a:t>
            </a:r>
          </a:p>
          <a:p>
            <a:r>
              <a:rPr lang="en-GB" sz="2400" dirty="0"/>
              <a:t>As all resources are scarce we must make choices in order to allocate these resources</a:t>
            </a:r>
          </a:p>
          <a:p>
            <a:r>
              <a:rPr lang="en-GB" sz="2400" dirty="0"/>
              <a:t>There are always competing alternatives when making choices e.g. should I buy a Pepsi or a Fanta</a:t>
            </a:r>
          </a:p>
          <a:p>
            <a:r>
              <a:rPr lang="en-GB" sz="2400" dirty="0"/>
              <a:t>If I buy a Fanta I have lost the benefit of the closest alternative, a Pepsi</a:t>
            </a:r>
          </a:p>
          <a:p>
            <a:r>
              <a:rPr lang="en-GB" sz="2400" dirty="0"/>
              <a:t>There is an opportunity cost for all decisions made by economic agents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18852" y="447188"/>
            <a:ext cx="50353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Two choices </a:t>
            </a:r>
          </a:p>
          <a:p>
            <a:pPr marL="342900" indent="-342900">
              <a:buAutoNum type="arabicPeriod"/>
            </a:pPr>
            <a:r>
              <a:rPr lang="en-GB" dirty="0"/>
              <a:t>Petrol Car</a:t>
            </a:r>
          </a:p>
          <a:p>
            <a:pPr marL="342900" indent="-342900">
              <a:buAutoNum type="arabicPeriod"/>
            </a:pPr>
            <a:r>
              <a:rPr lang="en-GB" dirty="0"/>
              <a:t>Electric Car</a:t>
            </a:r>
          </a:p>
          <a:p>
            <a:pPr marL="342900" indent="-342900">
              <a:buAutoNum type="arabicPeriod"/>
            </a:pPr>
            <a:endParaRPr lang="en-GB" dirty="0"/>
          </a:p>
          <a:p>
            <a:r>
              <a:rPr lang="en-GB" dirty="0"/>
              <a:t>If I choose the petrol car that is cheaper to buy outright, the benefit lost of the next best alternative is that I wont pay as little in petrol.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259517-D8E6-6B35-0CA6-44CF7C2A42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E305C6F-976D-4EF5-EB3B-7E92A46D43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73386A45-F810-2DDD-20E1-2CFCD8F713DB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013FEF-B453-BACF-D0A7-D91E2A137B91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32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7079" y="25045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Opportunity cost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60374D9-70BC-9FEA-3256-B653C5310E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317061"/>
              </p:ext>
            </p:extLst>
          </p:nvPr>
        </p:nvGraphicFramePr>
        <p:xfrm>
          <a:off x="1768220" y="1506449"/>
          <a:ext cx="9874760" cy="4440755"/>
        </p:xfrm>
        <a:graphic>
          <a:graphicData uri="http://schemas.openxmlformats.org/drawingml/2006/table">
            <a:tbl>
              <a:tblPr firstRow="1" firstCol="1" bandRow="1"/>
              <a:tblGrid>
                <a:gridCol w="4767330">
                  <a:extLst>
                    <a:ext uri="{9D8B030D-6E8A-4147-A177-3AD203B41FA5}">
                      <a16:colId xmlns:a16="http://schemas.microsoft.com/office/drawing/2014/main" val="474148920"/>
                    </a:ext>
                  </a:extLst>
                </a:gridCol>
                <a:gridCol w="5107430">
                  <a:extLst>
                    <a:ext uri="{9D8B030D-6E8A-4147-A177-3AD203B41FA5}">
                      <a16:colId xmlns:a16="http://schemas.microsoft.com/office/drawing/2014/main" val="1314878323"/>
                    </a:ext>
                  </a:extLst>
                </a:gridCol>
              </a:tblGrid>
              <a:tr h="403705"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Factor</a:t>
                      </a:r>
                      <a:endParaRPr lang="en-GB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06" marR="112206" marT="1558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Opportunity cost</a:t>
                      </a:r>
                      <a:endParaRPr lang="en-GB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06" marR="112206" marT="1558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359777"/>
                  </a:ext>
                </a:extLst>
              </a:tr>
              <a:tr h="403705"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can of Coca cola</a:t>
                      </a:r>
                      <a:endParaRPr lang="en-GB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06" marR="112206" marT="1558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can of Fanta</a:t>
                      </a:r>
                      <a:endParaRPr lang="en-GB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06" marR="112206" marT="1558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8248559"/>
                  </a:ext>
                </a:extLst>
              </a:tr>
              <a:tr h="403705"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 Economics lesson</a:t>
                      </a:r>
                      <a:endParaRPr lang="en-GB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06" marR="112206" marT="1558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Sitting in the common room</a:t>
                      </a:r>
                      <a:endParaRPr lang="en-GB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06" marR="112206" marT="1558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4301289"/>
                  </a:ext>
                </a:extLst>
              </a:tr>
              <a:tr h="403705"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Getting out of bed</a:t>
                      </a:r>
                      <a:endParaRPr lang="en-GB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06" marR="112206" marT="1558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Lying in</a:t>
                      </a:r>
                      <a:endParaRPr lang="en-GB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06" marR="112206" marT="1558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350804"/>
                  </a:ext>
                </a:extLst>
              </a:tr>
              <a:tr h="403705"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Investing in capital goods</a:t>
                      </a:r>
                      <a:endParaRPr lang="en-GB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06" marR="112206" marT="1558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Investing in consumer goods</a:t>
                      </a:r>
                      <a:endParaRPr lang="en-GB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06" marR="112206" marT="1558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4806440"/>
                  </a:ext>
                </a:extLst>
              </a:tr>
              <a:tr h="403705"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Consumption today</a:t>
                      </a:r>
                      <a:endParaRPr lang="en-GB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06" marR="112206" marT="1558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Consumption tomorrow</a:t>
                      </a:r>
                      <a:endParaRPr lang="en-GB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06" marR="112206" marT="1558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8243146"/>
                  </a:ext>
                </a:extLst>
              </a:tr>
              <a:tr h="403705"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Going to university</a:t>
                      </a:r>
                      <a:endParaRPr lang="en-GB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06" marR="112206" marT="1558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Getting a job</a:t>
                      </a:r>
                      <a:endParaRPr lang="en-GB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06" marR="112206" marT="1558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657922"/>
                  </a:ext>
                </a:extLst>
              </a:tr>
              <a:tr h="403705"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Buying clothes from Ark</a:t>
                      </a:r>
                      <a:endParaRPr lang="en-GB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06" marR="112206" marT="1558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Buying clothes from Zara</a:t>
                      </a:r>
                      <a:endParaRPr lang="en-GB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06" marR="112206" marT="1558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804556"/>
                  </a:ext>
                </a:extLst>
              </a:tr>
              <a:tr h="403705"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Watching a live concert</a:t>
                      </a:r>
                      <a:endParaRPr lang="en-GB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06" marR="112206" marT="1558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Going to the theatre</a:t>
                      </a:r>
                      <a:endParaRPr lang="en-GB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06" marR="112206" marT="1558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86840"/>
                  </a:ext>
                </a:extLst>
              </a:tr>
              <a:tr h="403705"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Drinking tap water</a:t>
                      </a:r>
                      <a:endParaRPr lang="en-GB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06" marR="112206" marT="1558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Time spent</a:t>
                      </a:r>
                      <a:endParaRPr lang="en-GB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06" marR="112206" marT="1558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4025884"/>
                  </a:ext>
                </a:extLst>
              </a:tr>
              <a:tr h="403705"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Breathing</a:t>
                      </a:r>
                      <a:endParaRPr lang="en-GB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06" marR="112206" marT="1558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 real opportunity cost</a:t>
                      </a:r>
                      <a:endParaRPr lang="en-GB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06" marR="112206" marT="1558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305744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A8AF1E7-6FA7-938D-C1DE-896C97FC0D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FC44A67-DD97-B33E-CEA4-94B0883D89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D0BC7B35-131A-EC3F-8DF3-AE925A8EF9F6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46EB04-3A80-40E1-85F7-174CA14E76A9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219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8434" y="447188"/>
            <a:ext cx="9493563" cy="970450"/>
          </a:xfrm>
        </p:spPr>
        <p:txBody>
          <a:bodyPr/>
          <a:lstStyle/>
          <a:p>
            <a:r>
              <a:rPr lang="en-GB" dirty="0"/>
              <a:t>Trade-offs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8434" y="2126902"/>
            <a:ext cx="9476139" cy="4068158"/>
          </a:xfrm>
        </p:spPr>
        <p:txBody>
          <a:bodyPr>
            <a:noAutofit/>
          </a:bodyPr>
          <a:lstStyle/>
          <a:p>
            <a:r>
              <a:rPr lang="en-GB" sz="2200" dirty="0"/>
              <a:t>Opportunity cost is the cost of the next best alternative foregone</a:t>
            </a:r>
          </a:p>
          <a:p>
            <a:r>
              <a:rPr lang="en-GB" sz="2200" dirty="0"/>
              <a:t>However there may be a range of alternatives all of which have been given up</a:t>
            </a:r>
          </a:p>
          <a:p>
            <a:r>
              <a:rPr lang="en-GB" sz="2200" dirty="0"/>
              <a:t>All of these alternatives are referred to as  ‘trade-offs’</a:t>
            </a:r>
          </a:p>
          <a:p>
            <a:endParaRPr lang="en-GB" sz="2200" dirty="0"/>
          </a:p>
          <a:p>
            <a:r>
              <a:rPr lang="en-GB" sz="2200" dirty="0"/>
              <a:t>In pairs:</a:t>
            </a:r>
          </a:p>
          <a:p>
            <a:pPr lvl="1"/>
            <a:r>
              <a:rPr lang="en-GB" sz="2200" dirty="0"/>
              <a:t>Write a definition of the term trade-off</a:t>
            </a:r>
          </a:p>
          <a:p>
            <a:pPr lvl="1"/>
            <a:r>
              <a:rPr lang="en-GB" sz="2200" dirty="0"/>
              <a:t>Support your definition with one example</a:t>
            </a:r>
          </a:p>
          <a:p>
            <a:pPr lvl="2"/>
            <a:r>
              <a:rPr lang="en-GB" sz="2200" dirty="0"/>
              <a:t>From your own experience</a:t>
            </a:r>
          </a:p>
          <a:p>
            <a:pPr lvl="2"/>
            <a:r>
              <a:rPr lang="en-GB" sz="2200" dirty="0"/>
              <a:t>From a government perspective</a:t>
            </a:r>
          </a:p>
          <a:p>
            <a:pPr lvl="2"/>
            <a:r>
              <a:rPr lang="en-GB" sz="2200" dirty="0"/>
              <a:t>From within a business</a:t>
            </a:r>
          </a:p>
          <a:p>
            <a:r>
              <a:rPr lang="en-GB" sz="2200" dirty="0"/>
              <a:t>Why do ‘trade-offs’ exist? Remember to show off your economic terminology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215808" y="69501"/>
            <a:ext cx="4799606" cy="2057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What are the trade-offs to the Government of student fees?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EC76F8-85F1-2E4B-F29D-184589BC81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F344D35-B9E9-496F-9F48-23CEF47C1A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1DD5F16-49A6-5353-BD25-9E3E25F350F7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F892CF-05C9-480C-9728-AF136D937175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6946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32992" y="327583"/>
            <a:ext cx="8820807" cy="1325563"/>
          </a:xfrm>
          <a:prstGeom prst="roundRect">
            <a:avLst/>
          </a:prstGeom>
          <a:ln>
            <a:noFill/>
          </a:ln>
        </p:spPr>
        <p:txBody>
          <a:bodyPr/>
          <a:lstStyle/>
          <a:p>
            <a:r>
              <a:rPr lang="en-GB" dirty="0"/>
              <a:t>Opportunity Cost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352880" y="1398368"/>
            <a:ext cx="8820807" cy="214839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Identify 3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economic agents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352880" y="3919895"/>
            <a:ext cx="8820807" cy="21622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each of the economic agents you identified above, identify an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opportunity cost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when setting up a business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EE6947-F2AF-6A63-6D49-6716F81C72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3831955-EF01-7EF5-0331-57224122D0A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D1419A5-AF4B-0BD9-AC6A-6BED340D8A72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B74FF3-6638-B879-583B-AD5930761C30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8941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6852" y="447188"/>
            <a:ext cx="9235146" cy="970450"/>
          </a:xfrm>
        </p:spPr>
        <p:txBody>
          <a:bodyPr/>
          <a:lstStyle/>
          <a:p>
            <a:r>
              <a:rPr lang="en-GB" sz="3200" dirty="0"/>
              <a:t>The importance of opportunity costs to economic agents (consumers, producers and government)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749287"/>
            <a:ext cx="9078574" cy="4566711"/>
          </a:xfrm>
        </p:spPr>
        <p:txBody>
          <a:bodyPr>
            <a:noAutofit/>
          </a:bodyPr>
          <a:lstStyle/>
          <a:p>
            <a:r>
              <a:rPr lang="en-GB" sz="1900" dirty="0"/>
              <a:t>What to produce?</a:t>
            </a:r>
          </a:p>
          <a:p>
            <a:pPr lvl="1"/>
            <a:r>
              <a:rPr lang="en-GB" sz="1900" dirty="0"/>
              <a:t>Economic incentives will provide economic agents with the information required to tell them what goods and services to produce</a:t>
            </a:r>
          </a:p>
          <a:p>
            <a:r>
              <a:rPr lang="en-GB" sz="1900" dirty="0"/>
              <a:t>How to produce?</a:t>
            </a:r>
          </a:p>
          <a:p>
            <a:pPr lvl="1"/>
            <a:r>
              <a:rPr lang="en-GB" sz="1900" dirty="0"/>
              <a:t>Firms will combine the factors of production (land, labour, capital and entrepreneurship) in order to produce a good or a service</a:t>
            </a:r>
          </a:p>
          <a:p>
            <a:r>
              <a:rPr lang="en-GB" sz="1900" dirty="0"/>
              <a:t>For whom to produce?</a:t>
            </a:r>
          </a:p>
          <a:p>
            <a:pPr lvl="1"/>
            <a:r>
              <a:rPr lang="en-GB" sz="1900" dirty="0"/>
              <a:t>In a free market economy we produce according to demand and supply</a:t>
            </a:r>
          </a:p>
          <a:p>
            <a:pPr lvl="2"/>
            <a:r>
              <a:rPr lang="en-GB" sz="1900" dirty="0"/>
              <a:t>If there is demand for a product a firm may wish to supply it for a profit</a:t>
            </a:r>
          </a:p>
          <a:p>
            <a:endParaRPr lang="en-GB" sz="19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2111F2-F49A-0910-26E2-3827CCB2E2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18CDCC1-1D66-A785-5B0E-84864F5B20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48FECDE-E70B-E654-2577-FB2CA84F5B6D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9F0092-4976-93A1-8449-66BE1E9CEB00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457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1892" y="447188"/>
            <a:ext cx="9430106" cy="970450"/>
          </a:xfrm>
        </p:spPr>
        <p:txBody>
          <a:bodyPr/>
          <a:lstStyle/>
          <a:p>
            <a:r>
              <a:rPr lang="en-GB" sz="3200" dirty="0"/>
              <a:t>The importance of opportunity costs to economic agents (consumers, producers and government)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154" y="2074985"/>
            <a:ext cx="9271844" cy="4280095"/>
          </a:xfrm>
        </p:spPr>
        <p:txBody>
          <a:bodyPr>
            <a:noAutofit/>
          </a:bodyPr>
          <a:lstStyle/>
          <a:p>
            <a:r>
              <a:rPr lang="en-GB" sz="2800" dirty="0"/>
              <a:t>Economic agents are the individuals , firms and governments that partake in economic activity, the demand for and supply of goods and services.</a:t>
            </a:r>
          </a:p>
          <a:p>
            <a:r>
              <a:rPr lang="en-GB" sz="2800" dirty="0"/>
              <a:t>A free market economy is one where firms decide what goods and services to produce with limited intervention from the government.</a:t>
            </a:r>
          </a:p>
          <a:p>
            <a:r>
              <a:rPr lang="en-GB" sz="2800" dirty="0"/>
              <a:t>There is an opportunity cost to all decisions made by economic agents.</a:t>
            </a:r>
          </a:p>
          <a:p>
            <a:endParaRPr lang="en-GB" sz="2800" dirty="0"/>
          </a:p>
          <a:p>
            <a:endParaRPr lang="en-GB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F97B01-DB84-475A-929E-56F5D1B462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75C2C4-E3AE-9A80-059D-2893C9378D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164809F-20E9-03C1-795B-C234A6041E11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D005F4-CD7E-3F16-4020-4F41BB9AD53D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0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32992" y="327583"/>
            <a:ext cx="8820807" cy="1325563"/>
          </a:xfrm>
          <a:prstGeom prst="roundRect">
            <a:avLst/>
          </a:prstGeom>
          <a:ln>
            <a:noFill/>
          </a:ln>
        </p:spPr>
        <p:txBody>
          <a:bodyPr/>
          <a:lstStyle/>
          <a:p>
            <a:r>
              <a:rPr lang="en-GB" dirty="0"/>
              <a:t>Opportunity Cost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352880" y="1398367"/>
            <a:ext cx="8820807" cy="329832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each answer on the previous slide, explain why the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opportunity cost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important to each of the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economic agents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352880" y="4946072"/>
            <a:ext cx="8820807" cy="155170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Challenge: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Identify and explain an opportunity cost that arose from the 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Covid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19 pandemic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5B18C4-E975-EECA-BCC6-69DC86F6DF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6CB2C24-03EF-382B-84A3-F28BD796517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925B8F2-C1DC-1E57-7800-3DB5DE19F6DE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C6A37D-BCAF-C3B8-003F-BBE51C95EAB4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2560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6722" y="447188"/>
            <a:ext cx="9465275" cy="970450"/>
          </a:xfrm>
        </p:spPr>
        <p:txBody>
          <a:bodyPr/>
          <a:lstStyle/>
          <a:p>
            <a:r>
              <a:rPr lang="en-GB" dirty="0"/>
              <a:t>What we will cover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5662" y="1764361"/>
            <a:ext cx="9157624" cy="4505918"/>
          </a:xfrm>
        </p:spPr>
        <p:txBody>
          <a:bodyPr>
            <a:normAutofit/>
          </a:bodyPr>
          <a:lstStyle/>
          <a:p>
            <a:r>
              <a:rPr lang="en-GB" sz="3200" dirty="0"/>
              <a:t>The problem of scarcity (where there are unlimited wants and finite resources)</a:t>
            </a:r>
          </a:p>
          <a:p>
            <a:endParaRPr lang="en-GB" sz="3200" dirty="0"/>
          </a:p>
          <a:p>
            <a:r>
              <a:rPr lang="en-GB" sz="3200" dirty="0"/>
              <a:t>Choices and potential trade-offs</a:t>
            </a:r>
          </a:p>
          <a:p>
            <a:endParaRPr lang="en-GB" sz="3200" dirty="0"/>
          </a:p>
          <a:p>
            <a:r>
              <a:rPr lang="en-GB" sz="3200" dirty="0"/>
              <a:t>The importance of opportunity costs to consumers, producers and government</a:t>
            </a:r>
          </a:p>
          <a:p>
            <a:pPr marL="0" indent="0">
              <a:buNone/>
            </a:pPr>
            <a:endParaRPr lang="en-GB" sz="32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0766160" y="1542240"/>
              <a:ext cx="33840" cy="2221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756800" y="1532880"/>
                <a:ext cx="52560" cy="24084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A6AD316F-0FBA-26E0-B4E6-82592E9322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8291FCB-8F02-F10A-26E4-A1D719B5749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F3CC424A-6854-30CB-B3B5-1FE42C56E933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B9522A-EC5E-429D-BB92-B31AB5D5529E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7420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7738" y="447188"/>
            <a:ext cx="9254260" cy="970450"/>
          </a:xfrm>
        </p:spPr>
        <p:txBody>
          <a:bodyPr/>
          <a:lstStyle/>
          <a:p>
            <a:r>
              <a:rPr lang="en-GB" dirty="0"/>
              <a:t>Quick test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1168" y="2793787"/>
            <a:ext cx="9043405" cy="3636511"/>
          </a:xfrm>
        </p:spPr>
        <p:txBody>
          <a:bodyPr>
            <a:noAutofit/>
          </a:bodyPr>
          <a:lstStyle/>
          <a:p>
            <a:r>
              <a:rPr lang="en-GB" sz="3200" dirty="0"/>
              <a:t>What is the economic problem faced by society?</a:t>
            </a:r>
          </a:p>
          <a:p>
            <a:pPr lvl="1">
              <a:buFont typeface="+mj-lt"/>
              <a:buAutoNum type="alphaUcPeriod"/>
            </a:pPr>
            <a:r>
              <a:rPr lang="en-GB" sz="2800" dirty="0"/>
              <a:t>How to reduce wants and need</a:t>
            </a:r>
          </a:p>
          <a:p>
            <a:pPr lvl="1">
              <a:buFont typeface="+mj-lt"/>
              <a:buAutoNum type="alphaUcPeriod"/>
            </a:pPr>
            <a:r>
              <a:rPr lang="en-GB" sz="2800" dirty="0"/>
              <a:t>What, how and for whom to produce goods and services</a:t>
            </a:r>
          </a:p>
          <a:p>
            <a:pPr lvl="1">
              <a:buFont typeface="+mj-lt"/>
              <a:buAutoNum type="alphaUcPeriod"/>
            </a:pPr>
            <a:r>
              <a:rPr lang="en-GB" sz="2800" dirty="0"/>
              <a:t>How to maximise profits for businesses</a:t>
            </a:r>
          </a:p>
          <a:p>
            <a:pPr lvl="1">
              <a:buFont typeface="+mj-lt"/>
              <a:buAutoNum type="alphaUcPeriod"/>
            </a:pPr>
            <a:r>
              <a:rPr lang="en-GB" sz="2800" dirty="0"/>
              <a:t>Who to allocate scarce resources to</a:t>
            </a:r>
          </a:p>
          <a:p>
            <a:r>
              <a:rPr lang="en-GB" sz="3200" dirty="0"/>
              <a:t> Can you explain your answer?</a:t>
            </a:r>
          </a:p>
          <a:p>
            <a:endParaRPr lang="en-GB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F1B92B-806F-43CF-AFC0-AB1BA8AF5E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F8DB9F6-B7F0-0500-DC0B-A9EE63907C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A7E8E081-730D-9BE1-AD9A-F44E7450FA23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EA7874-C0C2-9E50-F7DC-24793E1E201C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7330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230" y="447188"/>
            <a:ext cx="9359767" cy="970450"/>
          </a:xfrm>
        </p:spPr>
        <p:txBody>
          <a:bodyPr/>
          <a:lstStyle/>
          <a:p>
            <a:r>
              <a:rPr lang="en-GB" dirty="0"/>
              <a:t>Quick test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8414" y="2074985"/>
            <a:ext cx="9096159" cy="4309593"/>
          </a:xfrm>
        </p:spPr>
        <p:txBody>
          <a:bodyPr>
            <a:noAutofit/>
          </a:bodyPr>
          <a:lstStyle/>
          <a:p>
            <a:r>
              <a:rPr lang="en-GB" sz="3200" dirty="0"/>
              <a:t>The fundamental purpose of economic activity is?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GB" sz="2800" dirty="0"/>
              <a:t>To increase the supply of renewable resources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GB" sz="2800" dirty="0"/>
              <a:t>To reduce the use of scarce resources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GB" sz="2800" dirty="0"/>
              <a:t>Profit maximisation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GB" sz="2800" dirty="0"/>
              <a:t>The satisfaction of needs and wants</a:t>
            </a:r>
          </a:p>
          <a:p>
            <a:r>
              <a:rPr lang="en-GB" sz="3200" dirty="0"/>
              <a:t> Can you explain your answer?</a:t>
            </a:r>
          </a:p>
          <a:p>
            <a:endParaRPr lang="en-GB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86156E-77A6-1EF9-0ED3-4C1A0701E8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558B8D7-8DBF-9710-3823-3D07EDC1A1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35EB26C-ED0A-4B82-7C20-0BA9090114E0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B3D42F-87C1-2F25-EAEB-3C4B3EA98EDA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34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5030" y="447188"/>
            <a:ext cx="9526968" cy="970450"/>
          </a:xfrm>
        </p:spPr>
        <p:txBody>
          <a:bodyPr>
            <a:normAutofit fontScale="90000"/>
          </a:bodyPr>
          <a:lstStyle/>
          <a:p>
            <a:r>
              <a:rPr lang="en-GB" dirty="0"/>
              <a:t>The Nature and Purpose of Economic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030" y="2269766"/>
            <a:ext cx="3021768" cy="3636511"/>
          </a:xfrm>
        </p:spPr>
        <p:txBody>
          <a:bodyPr>
            <a:noAutofit/>
          </a:bodyPr>
          <a:lstStyle/>
          <a:p>
            <a:r>
              <a:rPr lang="en-GB" sz="2800" dirty="0"/>
              <a:t>Finite resources</a:t>
            </a:r>
          </a:p>
          <a:p>
            <a:r>
              <a:rPr lang="en-GB" sz="2800" dirty="0"/>
              <a:t>Infinite wants</a:t>
            </a:r>
          </a:p>
          <a:p>
            <a:r>
              <a:rPr lang="en-GB" sz="2800" dirty="0"/>
              <a:t>Wants</a:t>
            </a:r>
          </a:p>
          <a:p>
            <a:r>
              <a:rPr lang="en-GB" sz="2800" dirty="0"/>
              <a:t>Needs</a:t>
            </a:r>
          </a:p>
          <a:p>
            <a:r>
              <a:rPr lang="en-GB" sz="2800" dirty="0"/>
              <a:t>Economic problem</a:t>
            </a:r>
          </a:p>
          <a:p>
            <a:r>
              <a:rPr lang="en-GB" sz="2800" dirty="0"/>
              <a:t>Scarcity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915400" y="3213117"/>
            <a:ext cx="2739713" cy="2523530"/>
          </a:xfrm>
          <a:prstGeom prst="roundRect">
            <a:avLst/>
          </a:prstGeom>
          <a:solidFill>
            <a:schemeClr val="tx1"/>
          </a:solidFill>
          <a:ln w="19050" cap="rnd" cmpd="sng" algn="ctr">
            <a:solidFill>
              <a:srgbClr val="6F6F6F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Can you pick any two words and explain the relationship between them?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85215" y="2656627"/>
            <a:ext cx="3021768" cy="363651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Choice</a:t>
            </a:r>
          </a:p>
          <a:p>
            <a:r>
              <a:rPr lang="en-GB" sz="2800" dirty="0"/>
              <a:t>Economic activity</a:t>
            </a:r>
          </a:p>
          <a:p>
            <a:r>
              <a:rPr lang="en-GB" sz="2800" dirty="0"/>
              <a:t>Economic welfare</a:t>
            </a:r>
          </a:p>
          <a:p>
            <a:r>
              <a:rPr lang="en-GB" sz="2800" dirty="0"/>
              <a:t>Economic agent</a:t>
            </a:r>
          </a:p>
          <a:p>
            <a:r>
              <a:rPr lang="en-GB" sz="2800" dirty="0"/>
              <a:t>Free market economy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FC250E-6892-2653-7F01-6AA73F4735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CC0A61E-D163-2B31-7367-28B8512DC2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ABA5879B-3A53-2C53-B130-D0E03CF39F83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851637-C8CE-8E1B-4F04-7121FA375518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405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9092" y="447188"/>
            <a:ext cx="8972906" cy="970450"/>
          </a:xfrm>
        </p:spPr>
        <p:txBody>
          <a:bodyPr/>
          <a:lstStyle/>
          <a:p>
            <a:r>
              <a:rPr lang="en-US" dirty="0"/>
              <a:t>Starter </a:t>
            </a:r>
            <a:endParaRPr lang="en-GB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159" y="1417638"/>
            <a:ext cx="8725780" cy="4934195"/>
          </a:xfrm>
        </p:spPr>
      </p:pic>
    </p:spTree>
    <p:extLst>
      <p:ext uri="{BB962C8B-B14F-4D97-AF65-F5344CB8AC3E}">
        <p14:creationId xmlns:p14="http://schemas.microsoft.com/office/powerpoint/2010/main" val="2482251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707" y="-298807"/>
            <a:ext cx="10140021" cy="2602391"/>
          </a:xfrm>
        </p:spPr>
        <p:txBody>
          <a:bodyPr/>
          <a:lstStyle/>
          <a:p>
            <a:r>
              <a:rPr lang="en-GB" dirty="0"/>
              <a:t>The world</a:t>
            </a:r>
          </a:p>
        </p:txBody>
      </p:sp>
      <p:pic>
        <p:nvPicPr>
          <p:cNvPr id="1026" name="Picture 2" descr="4 Steps To Take Small Businesses From Local To Global - OpenBusinessCouncil  Directo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625" y="988033"/>
            <a:ext cx="3166742" cy="178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eople Images | Free Vectors, Stock Photos &amp; PS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100" y="3986335"/>
            <a:ext cx="2296899" cy="22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rved Left Arrow 4"/>
          <p:cNvSpPr/>
          <p:nvPr/>
        </p:nvSpPr>
        <p:spPr>
          <a:xfrm>
            <a:off x="7289075" y="1985554"/>
            <a:ext cx="1123405" cy="3017520"/>
          </a:xfrm>
          <a:prstGeom prst="curvedLeft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Curved Left Arrow 7"/>
          <p:cNvSpPr/>
          <p:nvPr/>
        </p:nvSpPr>
        <p:spPr>
          <a:xfrm rot="10800000">
            <a:off x="2917512" y="1772194"/>
            <a:ext cx="1123405" cy="3017520"/>
          </a:xfrm>
          <a:prstGeom prst="curvedLeft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9A2F8-24BE-107C-8E47-00B89D1414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2F29B5B-D0FD-0A3C-7DE8-ECD7FCEF777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95B6A1A-9964-1E20-F871-62F382544DDE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4768A3-BF8C-1CF2-E327-EA44FF71277E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600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81554" y="327583"/>
            <a:ext cx="9472245" cy="1325563"/>
          </a:xfrm>
          <a:prstGeom prst="roundRect">
            <a:avLst/>
          </a:prstGeom>
          <a:ln>
            <a:noFill/>
          </a:ln>
        </p:spPr>
        <p:txBody>
          <a:bodyPr/>
          <a:lstStyle/>
          <a:p>
            <a:r>
              <a:rPr lang="en-GB" dirty="0"/>
              <a:t>Recall Activity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352880" y="1398369"/>
            <a:ext cx="8820807" cy="128693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Write down the definition of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scarcity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352877" y="4979273"/>
            <a:ext cx="8820807" cy="128693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Challenge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Explain how production of goods is determined in a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free market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352877" y="3188821"/>
            <a:ext cx="8820807" cy="128693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Write down two things you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need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as a consumer and two things you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want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 a consumer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BD5E74B-3AE0-7F64-8F5C-AF765740CA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EE74F27-B5A1-32EB-1EF0-62498C65B88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C308BA73-B195-0678-EA9A-186445F5B061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B42E4D-0B6A-E860-559B-8B90E2179B7C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4857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0830" y="447188"/>
            <a:ext cx="9131167" cy="970450"/>
          </a:xfrm>
        </p:spPr>
        <p:txBody>
          <a:bodyPr>
            <a:normAutofit fontScale="90000"/>
          </a:bodyPr>
          <a:lstStyle/>
          <a:p>
            <a:r>
              <a:rPr lang="en-GB" dirty="0"/>
              <a:t>What do economists mean by the </a:t>
            </a:r>
            <a:br>
              <a:rPr lang="en-GB" dirty="0"/>
            </a:br>
            <a:r>
              <a:rPr lang="en-GB" dirty="0"/>
              <a:t>‘economic problem’?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0830" y="1705709"/>
            <a:ext cx="9704950" cy="4587430"/>
          </a:xfrm>
        </p:spPr>
        <p:txBody>
          <a:bodyPr>
            <a:noAutofit/>
          </a:bodyPr>
          <a:lstStyle/>
          <a:p>
            <a:r>
              <a:rPr lang="en-GB" sz="2400" dirty="0"/>
              <a:t>People have </a:t>
            </a:r>
            <a:r>
              <a:rPr lang="en-GB" sz="2400" b="1" dirty="0"/>
              <a:t>unlimited wants</a:t>
            </a:r>
          </a:p>
          <a:p>
            <a:r>
              <a:rPr lang="en-GB" sz="2400" dirty="0"/>
              <a:t>However, there aren’t enough </a:t>
            </a:r>
            <a:r>
              <a:rPr lang="en-GB" sz="2400" b="1" dirty="0"/>
              <a:t>resources</a:t>
            </a:r>
            <a:r>
              <a:rPr lang="en-GB" sz="2400" dirty="0"/>
              <a:t> available to supply all of these wants</a:t>
            </a:r>
          </a:p>
          <a:p>
            <a:r>
              <a:rPr lang="en-GB" sz="2400" dirty="0"/>
              <a:t>This creates the economic problem of </a:t>
            </a:r>
            <a:r>
              <a:rPr lang="en-GB" sz="2400" b="1" dirty="0"/>
              <a:t>scarcity</a:t>
            </a:r>
          </a:p>
          <a:p>
            <a:r>
              <a:rPr lang="en-GB" sz="2400" dirty="0"/>
              <a:t>The ‘</a:t>
            </a:r>
            <a:r>
              <a:rPr lang="en-GB" sz="2400" b="1" dirty="0"/>
              <a:t>economic problem</a:t>
            </a:r>
            <a:r>
              <a:rPr lang="en-GB" sz="2400" dirty="0"/>
              <a:t>’ occurs when there are </a:t>
            </a:r>
            <a:r>
              <a:rPr lang="en-GB" sz="2400" b="1" dirty="0"/>
              <a:t>finite resources </a:t>
            </a:r>
            <a:r>
              <a:rPr lang="en-GB" sz="2400" dirty="0"/>
              <a:t>available to supply </a:t>
            </a:r>
            <a:r>
              <a:rPr lang="en-GB" sz="2400" b="1" dirty="0"/>
              <a:t>infinite or unlimited wants </a:t>
            </a:r>
            <a:r>
              <a:rPr lang="en-GB" sz="2400" dirty="0"/>
              <a:t>i.e. scarcity</a:t>
            </a:r>
          </a:p>
          <a:p>
            <a:r>
              <a:rPr lang="en-GB" sz="2400" dirty="0"/>
              <a:t>Therefore, </a:t>
            </a:r>
            <a:r>
              <a:rPr lang="en-GB" sz="2400" b="1" dirty="0"/>
              <a:t>choices</a:t>
            </a:r>
            <a:r>
              <a:rPr lang="en-GB" sz="2400" dirty="0"/>
              <a:t> have to be made about how to use these scarce resources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08AAE6-6A64-34C8-E7ED-F84B8751D2B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2339560-987A-AAB8-9DBB-91D68FE015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7B71C8DA-EAFF-1B8B-7F5C-09B05A62843F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7DE36F-EB63-7AAC-E8D3-FC45C2CB814D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43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584" y="359264"/>
            <a:ext cx="10571998" cy="970450"/>
          </a:xfrm>
        </p:spPr>
        <p:txBody>
          <a:bodyPr/>
          <a:lstStyle/>
          <a:p>
            <a:r>
              <a:rPr lang="en-GB" dirty="0"/>
              <a:t>Economic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0584" y="1492083"/>
            <a:ext cx="8669215" cy="3636511"/>
          </a:xfrm>
        </p:spPr>
        <p:txBody>
          <a:bodyPr>
            <a:noAutofit/>
          </a:bodyPr>
          <a:lstStyle/>
          <a:p>
            <a:r>
              <a:rPr lang="en-GB" sz="2800" dirty="0"/>
              <a:t>The purpose of economic activity is to satisfy the wants and needs of society</a:t>
            </a:r>
          </a:p>
          <a:p>
            <a:pPr lvl="1"/>
            <a:r>
              <a:rPr lang="en-GB" sz="2400" dirty="0"/>
              <a:t>What is the difference between a want and a need?</a:t>
            </a:r>
          </a:p>
          <a:p>
            <a:pPr lvl="1"/>
            <a:r>
              <a:rPr lang="en-GB" sz="2400" dirty="0"/>
              <a:t>Are you ever guilty of using the wrong term?</a:t>
            </a:r>
          </a:p>
          <a:p>
            <a:pPr lvl="1"/>
            <a:r>
              <a:rPr lang="en-GB" sz="2400" dirty="0"/>
              <a:t>Write a list of 4 needs and 4 wants</a:t>
            </a:r>
          </a:p>
          <a:p>
            <a:r>
              <a:rPr lang="en-GB" sz="2800" dirty="0"/>
              <a:t>The economic problem tries to answer 3 basic questions:</a:t>
            </a:r>
          </a:p>
          <a:p>
            <a:pPr lvl="1"/>
            <a:r>
              <a:rPr lang="en-GB" sz="2400" dirty="0"/>
              <a:t>What to produce?</a:t>
            </a:r>
          </a:p>
          <a:p>
            <a:pPr lvl="1"/>
            <a:r>
              <a:rPr lang="en-GB" sz="2400" dirty="0"/>
              <a:t>How to produce?</a:t>
            </a:r>
          </a:p>
          <a:p>
            <a:pPr lvl="1"/>
            <a:r>
              <a:rPr lang="en-GB" sz="2400" dirty="0"/>
              <a:t>Who to produce for?</a:t>
            </a:r>
          </a:p>
        </p:txBody>
      </p:sp>
      <p:sp>
        <p:nvSpPr>
          <p:cNvPr id="4" name="Right Brace 3"/>
          <p:cNvSpPr/>
          <p:nvPr/>
        </p:nvSpPr>
        <p:spPr>
          <a:xfrm>
            <a:off x="5142311" y="5548305"/>
            <a:ext cx="936104" cy="1101557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6366480" y="5352252"/>
            <a:ext cx="5292120" cy="1224136"/>
          </a:xfrm>
          <a:prstGeom prst="roundRect">
            <a:avLst/>
          </a:prstGeom>
          <a:solidFill>
            <a:srgbClr val="6F6F6F"/>
          </a:solidFill>
          <a:ln w="19050" cap="rnd" cmpd="sng" algn="ctr">
            <a:solidFill>
              <a:srgbClr val="6F6F6F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This problem is faced by consumers, producers and the government.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30B35D-F3B7-A3C6-1AE1-578D9DE474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80FE263-9BB0-A849-7CF8-2189420601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D7DFD718-931F-429E-1940-23452D53FA68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5179C1-056A-8DDF-13EB-68E57DC3019F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268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8414" y="447188"/>
            <a:ext cx="9113583" cy="970450"/>
          </a:xfrm>
        </p:spPr>
        <p:txBody>
          <a:bodyPr/>
          <a:lstStyle/>
          <a:p>
            <a:r>
              <a:rPr lang="en-GB" dirty="0"/>
              <a:t>Economic Activity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39816" y="1925119"/>
            <a:ext cx="899049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The central purpose of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economic activity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is the production of goods and services to satisfy needs and wants.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Economic activity will improve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economic welfare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, the benefit gained by individuals, firms or society in the production of goods and services.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Needs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are those things required that are essential to maintain survival. 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Wants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 are those things that are desired but not essential to survival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E5B07D-022B-0D89-311A-042035B177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F07E95A-47DB-A2FB-4A8B-5E490E350F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3F47340-03BF-377A-A400-8AF289DD0FFB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B948BD-3F71-FA64-DCE1-DCCB5F0093AD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929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8070" y="447188"/>
            <a:ext cx="9433928" cy="970450"/>
          </a:xfrm>
        </p:spPr>
        <p:txBody>
          <a:bodyPr>
            <a:normAutofit fontScale="90000"/>
          </a:bodyPr>
          <a:lstStyle/>
          <a:p>
            <a:r>
              <a:rPr lang="en-GB" dirty="0"/>
              <a:t>Renewable and non-renewable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8070" y="1669775"/>
            <a:ext cx="9416504" cy="4531924"/>
          </a:xfrm>
        </p:spPr>
        <p:txBody>
          <a:bodyPr>
            <a:noAutofit/>
          </a:bodyPr>
          <a:lstStyle/>
          <a:p>
            <a:r>
              <a:rPr lang="en-GB" sz="2400" b="1" dirty="0"/>
              <a:t>Renewable resources </a:t>
            </a:r>
            <a:r>
              <a:rPr lang="en-GB" sz="2400" dirty="0"/>
              <a:t>are ones that can be replenished e.g. trees can be used for wood to generate fuel but they can be replanted</a:t>
            </a:r>
          </a:p>
          <a:p>
            <a:endParaRPr lang="en-GB" sz="2400" dirty="0"/>
          </a:p>
          <a:p>
            <a:r>
              <a:rPr lang="en-GB" sz="2400" b="1" dirty="0"/>
              <a:t>Non-renewable resources </a:t>
            </a:r>
            <a:r>
              <a:rPr lang="en-GB" sz="2400" dirty="0"/>
              <a:t>are ones that are in finite supply and therefore will run out e.g. oil or natural gas</a:t>
            </a:r>
          </a:p>
          <a:p>
            <a:endParaRPr lang="en-GB" sz="2400" dirty="0"/>
          </a:p>
          <a:p>
            <a:r>
              <a:rPr lang="en-GB" sz="2400" b="1" dirty="0"/>
              <a:t>Sustainable resources </a:t>
            </a:r>
            <a:r>
              <a:rPr lang="en-GB" sz="2400" dirty="0"/>
              <a:t>are ones that are being used for economic activities in such a manner that they will not run out</a:t>
            </a:r>
          </a:p>
          <a:p>
            <a:endParaRPr lang="en-GB" sz="2400" dirty="0"/>
          </a:p>
          <a:p>
            <a:r>
              <a:rPr lang="en-GB" sz="2400" dirty="0"/>
              <a:t>However they must be used sensibly e.g. not over fishing and replanting trees</a:t>
            </a:r>
            <a:endParaRPr lang="en-GB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578863-C282-8DFB-7F19-9E978879DF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82406B-47D0-F46A-829A-F7709591B7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4B2744D-9ABC-162A-94EA-2501E4ABD12C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F4C042-EAD9-5FAC-AE35-24912AA6FE47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0801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3288F2A12F2640A05B80E60EABAEB3" ma:contentTypeVersion="3" ma:contentTypeDescription="Create a new document." ma:contentTypeScope="" ma:versionID="1b77726b0c7be140d95df63e949baa1f">
  <xsd:schema xmlns:xsd="http://www.w3.org/2001/XMLSchema" xmlns:xs="http://www.w3.org/2001/XMLSchema" xmlns:p="http://schemas.microsoft.com/office/2006/metadata/properties" xmlns:ns2="eea4bd1e-729f-45cd-8a8e-d527a92dce4d" targetNamespace="http://schemas.microsoft.com/office/2006/metadata/properties" ma:root="true" ma:fieldsID="18d6c01530107c6ef9041e42e08fbaf6" ns2:_="">
    <xsd:import namespace="eea4bd1e-729f-45cd-8a8e-d527a92dce4d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a4bd1e-729f-45cd-8a8e-d527a92dce4d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FD352A-2819-47D6-B8BE-C16D6C6B6A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a4bd1e-729f-45cd-8a8e-d527a92dce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F825AB-B60E-4FA1-AD18-98D8A5C7C5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365</TotalTime>
  <Words>1612</Words>
  <Application>Microsoft Office PowerPoint</Application>
  <PresentationFormat>Widescreen</PresentationFormat>
  <Paragraphs>209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Century Gothic</vt:lpstr>
      <vt:lpstr>gg sans</vt:lpstr>
      <vt:lpstr>Times New Roman</vt:lpstr>
      <vt:lpstr>Trebuchet MS</vt:lpstr>
      <vt:lpstr>Office Theme</vt:lpstr>
      <vt:lpstr>PowerPoint Presentation</vt:lpstr>
      <vt:lpstr>What we will cover</vt:lpstr>
      <vt:lpstr>Starter </vt:lpstr>
      <vt:lpstr>The world</vt:lpstr>
      <vt:lpstr>Recall Activity</vt:lpstr>
      <vt:lpstr>What do economists mean by the  ‘economic problem’?</vt:lpstr>
      <vt:lpstr>Economic Activity</vt:lpstr>
      <vt:lpstr>Economic Activity</vt:lpstr>
      <vt:lpstr>Renewable and non-renewable resources</vt:lpstr>
      <vt:lpstr>Renewable resources</vt:lpstr>
      <vt:lpstr>Opportunity cost</vt:lpstr>
      <vt:lpstr>Opportunity Cost</vt:lpstr>
      <vt:lpstr>Opportunity cost</vt:lpstr>
      <vt:lpstr>Opportunity cost</vt:lpstr>
      <vt:lpstr>Trade-offs</vt:lpstr>
      <vt:lpstr>Opportunity Cost</vt:lpstr>
      <vt:lpstr>The importance of opportunity costs to economic agents (consumers, producers and government)</vt:lpstr>
      <vt:lpstr>The importance of opportunity costs to economic agents (consumers, producers and government)</vt:lpstr>
      <vt:lpstr>Opportunity Cost</vt:lpstr>
      <vt:lpstr>Quick test </vt:lpstr>
      <vt:lpstr>Quick test </vt:lpstr>
      <vt:lpstr>The Nature and Purpose of Economic Activity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 The economic problem</dc:title>
  <dc:creator>Mr B Pieters</dc:creator>
  <cp:lastModifiedBy>Chezka Mae Madrona</cp:lastModifiedBy>
  <cp:revision>22</cp:revision>
  <dcterms:created xsi:type="dcterms:W3CDTF">2019-07-31T17:05:48Z</dcterms:created>
  <dcterms:modified xsi:type="dcterms:W3CDTF">2025-03-18T07:28:32Z</dcterms:modified>
</cp:coreProperties>
</file>