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07" r:id="rId5"/>
    <p:sldId id="308" r:id="rId6"/>
    <p:sldId id="309" r:id="rId7"/>
    <p:sldId id="322" r:id="rId8"/>
    <p:sldId id="323" r:id="rId9"/>
    <p:sldId id="324" r:id="rId10"/>
    <p:sldId id="325" r:id="rId11"/>
    <p:sldId id="319" r:id="rId12"/>
    <p:sldId id="320" r:id="rId13"/>
    <p:sldId id="32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1BABB-BD79-4089-8A9D-17E72AAA46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40D685-8829-440C-8052-D293D4A803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BB39A-A126-4CFA-A8E9-E5D45BB6C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346E-DAA1-4EEF-B15D-A9EE113BD19D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FDF63-F254-407F-BA35-C561A4005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F19DA-007D-4863-A7EA-78B5CBFCF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294D-1029-4D01-AA68-06B87DEEA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92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86096-F513-4C2D-A9A9-C8027CAFE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C09BE9-B229-494B-AB08-198DF34DC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09F1E-EC94-4A79-860C-2917122EC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346E-DAA1-4EEF-B15D-A9EE113BD19D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58E67-77CA-42BB-A555-7E7CD52F2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C921F-4E39-4F50-9A78-6D1B702B0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294D-1029-4D01-AA68-06B87DEEA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75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69695E-EBCF-41A1-8DDA-5CE0E5692C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86A657-179A-4ABC-9E63-83BD7E993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882E5-710B-430B-BB7A-82BD881FE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346E-DAA1-4EEF-B15D-A9EE113BD19D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6C6DD-130B-48A7-921D-51292CD1F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C2505-99BC-4496-AA9B-C5C4DF1C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294D-1029-4D01-AA68-06B87DEEA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35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D07E1-2503-4088-BAD5-34B926C50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3D411-BE24-4722-8F8C-4E6D1E403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0E3A4-3B9F-42B4-9AC5-CABB5F7DC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346E-DAA1-4EEF-B15D-A9EE113BD19D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86CC8-38B8-4C3C-A7AB-560C52262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B6F53-B4B2-4373-9D13-88BE75094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294D-1029-4D01-AA68-06B87DEEA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28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DE9F-C612-4D3F-BB10-5EC0C8262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97A93-72B8-4B52-856D-46683FE1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665F6-4FDD-4B2F-B9BF-6B4C80F50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346E-DAA1-4EEF-B15D-A9EE113BD19D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2AE2D-0AF2-4A0A-A394-97ACA990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90E58-4A5C-4B8D-A35D-36732C691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294D-1029-4D01-AA68-06B87DEEA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27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976AF-7A28-40BD-8DDC-FC178FAE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FEBF9-9DE4-44FB-BB32-1F049962C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0A0710-F7AE-4169-839A-D85D6F25C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BD1EF4-E183-4CAC-A0E0-028A4AB66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346E-DAA1-4EEF-B15D-A9EE113BD19D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6AEAA1-3124-42E7-A810-1D412AD1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81A437-8143-4BBD-9487-52AEB533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294D-1029-4D01-AA68-06B87DEEA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133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2D7F0-4074-4D44-A9A6-87E264001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848E74-622D-4CD2-BC48-8DB105D97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19834-BA08-4989-94CA-A7F6F228E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E00611-A598-4D79-8468-4D06D6239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7DD448-A52B-4C1A-8A2A-6F2DEB7CA3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AE24AB-62D6-4632-85A8-16B9F4B91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346E-DAA1-4EEF-B15D-A9EE113BD19D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D34AE4-633A-48F6-9AF0-006BD4799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5470B2-6A0D-4070-B4C9-CD9689ED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294D-1029-4D01-AA68-06B87DEEA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130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2F8D-B1AE-4359-A0DB-7699E940A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8D979F-70AE-48B2-A583-30C91466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346E-DAA1-4EEF-B15D-A9EE113BD19D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9353FA-F0C5-4AEE-9B40-36F5ACEEE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C7A3B4-A6A1-450F-BF38-61367381F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294D-1029-4D01-AA68-06B87DEEA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AAA809-470F-4E1B-8F98-F7FA8888C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346E-DAA1-4EEF-B15D-A9EE113BD19D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27E79C-DF88-42B4-928D-BE59B355F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98C88B-1E35-41B1-88CB-1022B51E2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294D-1029-4D01-AA68-06B87DEEA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37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25B35-CF08-462F-A450-2EA2F6570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E2BD6-9586-4996-A545-96C891AED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57366-5A5C-4F56-9EB7-2AED339A0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649B98-8724-4180-A28C-F7BF044A6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346E-DAA1-4EEF-B15D-A9EE113BD19D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DB4F1-5EFF-4B94-B0F0-02090A738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80B64-59BF-4EAC-8C47-8BE443672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294D-1029-4D01-AA68-06B87DEEA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71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6AF04-2CD2-405B-8194-C01B0E8F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61428D-E5A5-4BA1-949A-BD0755DBED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2EE097-C936-40CB-B1E8-3BDC809E9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3E96CB-5759-4A36-8A26-BFC4DE6A3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346E-DAA1-4EEF-B15D-A9EE113BD19D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BACF4-0851-4A56-936A-F1A0133D5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51CE4A-3906-4F91-9DB3-1D9E042FD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9294D-1029-4D01-AA68-06B87DEEA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78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5127-32F5-480A-BC05-20E1B3B8A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2E9F4-A412-4DA9-8231-41B250062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D7723-4E5D-4C24-9F01-BFDDC7CD7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B346E-DAA1-4EEF-B15D-A9EE113BD19D}" type="datetimeFigureOut">
              <a:rPr lang="en-GB" smtClean="0"/>
              <a:t>23/07/2025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7543A-B189-4363-8EF4-A6E1964F06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0585C-4A77-4B50-B123-2A9343215B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9294D-1029-4D01-AA68-06B87DEEAA9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0BFC661-3203-F705-294F-411B68F47298}"/>
              </a:ext>
            </a:extLst>
          </p:cNvPr>
          <p:cNvSpPr txBox="1">
            <a:spLocks/>
          </p:cNvSpPr>
          <p:nvPr userDrawn="1"/>
        </p:nvSpPr>
        <p:spPr>
          <a:xfrm>
            <a:off x="575726" y="659529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48FE32-1384-3697-E1F6-09F76FA8D054}"/>
              </a:ext>
            </a:extLst>
          </p:cNvPr>
          <p:cNvSpPr txBox="1"/>
          <p:nvPr userDrawn="1"/>
        </p:nvSpPr>
        <p:spPr>
          <a:xfrm>
            <a:off x="8458200" y="664051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149BA7B-544B-E52C-0CA1-ABF2073F266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465493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D80D3C-5025-DBF2-282C-765B752D3D65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927" y="136525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1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co.uk/url?sa=i&amp;rct=j&amp;q=&amp;esrc=s&amp;frm=1&amp;source=images&amp;cd=&amp;docid=Gw0R0lUs4bu_SM&amp;tbnid=nV_ZuAq9BZhKwM:&amp;ved=0CAUQjRw&amp;url=http://www.grochbiology.org/Statistics.pptx&amp;ei=wjxIUrmQCYflswbppoG4Dg&amp;bvm=bv.53217764,d.bGE&amp;psig=AFQjCNF3amaxKqG0HTShhR8BtJteCjL5RA&amp;ust=1380552181620193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31786" y="7745"/>
            <a:ext cx="91085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+mj-lt"/>
              </a:rPr>
              <a:t>The chi-squared test</a:t>
            </a:r>
          </a:p>
          <a:p>
            <a:pPr algn="just"/>
            <a:endParaRPr lang="en-GB" sz="2800" b="1" dirty="0">
              <a:latin typeface="+mj-lt"/>
            </a:endParaRPr>
          </a:p>
          <a:p>
            <a:pPr lvl="0" algn="just"/>
            <a:r>
              <a:rPr lang="en-GB" sz="2800" dirty="0">
                <a:solidFill>
                  <a:srgbClr val="00B050"/>
                </a:solidFill>
                <a:latin typeface="+mj-lt"/>
              </a:rPr>
              <a:t>Use the chi-squared (</a:t>
            </a:r>
            <a:r>
              <a:rPr lang="el-GR" sz="2800" dirty="0">
                <a:solidFill>
                  <a:srgbClr val="00B050"/>
                </a:solidFill>
                <a:latin typeface="+mj-lt"/>
                <a:cs typeface="Calibri"/>
              </a:rPr>
              <a:t>χ</a:t>
            </a:r>
            <a:r>
              <a:rPr lang="en-GB" sz="2800" baseline="30000" dirty="0">
                <a:solidFill>
                  <a:srgbClr val="00B050"/>
                </a:solidFill>
                <a:latin typeface="+mj-lt"/>
                <a:cs typeface="Calibri"/>
              </a:rPr>
              <a:t>2</a:t>
            </a:r>
            <a:r>
              <a:rPr lang="en-GB" sz="2800" dirty="0">
                <a:solidFill>
                  <a:srgbClr val="00B050"/>
                </a:solidFill>
                <a:latin typeface="+mj-lt"/>
                <a:cs typeface="Calibri"/>
              </a:rPr>
              <a:t>) test to test the significance of the difference between observed and expected results.</a:t>
            </a:r>
          </a:p>
          <a:p>
            <a:pPr marL="457200" indent="-457200" algn="just">
              <a:buFontTx/>
              <a:buChar char="-"/>
            </a:pPr>
            <a:endParaRPr lang="en-GB" sz="2800" dirty="0">
              <a:solidFill>
                <a:srgbClr val="00B050"/>
              </a:solidFill>
              <a:latin typeface="+mj-lt"/>
              <a:cs typeface="Calibri"/>
            </a:endParaRPr>
          </a:p>
          <a:p>
            <a:pPr lvl="0" algn="just"/>
            <a:r>
              <a:rPr lang="en-GB" sz="2800" dirty="0">
                <a:solidFill>
                  <a:srgbClr val="FF0000"/>
                </a:solidFill>
                <a:latin typeface="+mj-lt"/>
                <a:cs typeface="Calibri"/>
              </a:rPr>
              <a:t>You do not need to remember this formula, it will be given to you during the exam.</a:t>
            </a:r>
            <a:endParaRPr lang="en-GB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65784" y="3789041"/>
            <a:ext cx="8406680" cy="2246769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en-GB" sz="2800" dirty="0">
                <a:solidFill>
                  <a:srgbClr val="7030A0"/>
                </a:solidFill>
                <a:latin typeface="+mj-lt"/>
              </a:rPr>
              <a:t>Key words:</a:t>
            </a:r>
          </a:p>
          <a:p>
            <a:pPr lvl="0" algn="just"/>
            <a:r>
              <a:rPr lang="en-GB" sz="2800" dirty="0">
                <a:solidFill>
                  <a:srgbClr val="7030A0"/>
                </a:solidFill>
                <a:latin typeface="+mj-lt"/>
              </a:rPr>
              <a:t>Theory</a:t>
            </a:r>
          </a:p>
          <a:p>
            <a:pPr lvl="0" algn="just"/>
            <a:r>
              <a:rPr lang="en-GB" sz="2800" dirty="0">
                <a:solidFill>
                  <a:srgbClr val="7030A0"/>
                </a:solidFill>
                <a:latin typeface="+mj-lt"/>
              </a:rPr>
              <a:t>Expected results</a:t>
            </a:r>
          </a:p>
          <a:p>
            <a:pPr lvl="0" algn="just"/>
            <a:r>
              <a:rPr lang="en-GB" sz="2800" dirty="0">
                <a:solidFill>
                  <a:srgbClr val="7030A0"/>
                </a:solidFill>
                <a:latin typeface="+mj-lt"/>
              </a:rPr>
              <a:t>Observed results</a:t>
            </a:r>
          </a:p>
          <a:p>
            <a:pPr lvl="0" algn="just"/>
            <a:r>
              <a:rPr lang="en-GB" sz="2800" dirty="0">
                <a:solidFill>
                  <a:srgbClr val="7030A0"/>
                </a:solidFill>
                <a:latin typeface="+mj-lt"/>
              </a:rPr>
              <a:t>Null hypothesis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07968" y="3861048"/>
            <a:ext cx="41764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+mj-lt"/>
              </a:rPr>
              <a:t>Task: Write the definition for the following key words.</a:t>
            </a:r>
          </a:p>
        </p:txBody>
      </p:sp>
    </p:spTree>
    <p:extLst>
      <p:ext uri="{BB962C8B-B14F-4D97-AF65-F5344CB8AC3E}">
        <p14:creationId xmlns:p14="http://schemas.microsoft.com/office/powerpoint/2010/main" val="1813355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66737"/>
            <a:ext cx="60198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4954587"/>
            <a:ext cx="57816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24000" y="566738"/>
            <a:ext cx="457200" cy="34290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(a)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409700" y="2965450"/>
            <a:ext cx="457200" cy="342900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(b)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1" y="-476"/>
            <a:ext cx="238975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Past paper questions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>
                <a:latin typeface="Arial" panose="020B0604020202020204" pitchFamily="34" charset="0"/>
                <a:ea typeface="Times New Roman" panose="02020603050405020304" pitchFamily="18" charset="0"/>
              </a:rPr>
              <a:t>Q2</a:t>
            </a:r>
            <a:r>
              <a:rPr lang="en-GB" altLang="en-US" sz="1200" dirty="0">
                <a:latin typeface="Arial" panose="020B0604020202020204" pitchFamily="34" charset="0"/>
                <a:ea typeface="Times New Roman" panose="02020603050405020304" pitchFamily="18" charset="0"/>
              </a:rPr>
              <a:t>  [AQA – BYA5, Jan07 Q8c/d]</a:t>
            </a:r>
            <a:endParaRPr lang="en-GB" altLang="en-US" sz="800" dirty="0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1" y="-66020"/>
            <a:ext cx="184731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GB" altLang="en-US">
                <a:latin typeface="Arial" panose="020B0604020202020204" pitchFamily="34" charset="0"/>
              </a:rPr>
            </a:br>
            <a:endParaRPr lang="en-GB" altLang="en-US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524001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524001" y="3868580"/>
            <a:ext cx="18473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157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59496" y="44625"/>
            <a:ext cx="910850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+mj-lt"/>
              </a:rPr>
              <a:t>Definitions</a:t>
            </a:r>
            <a:endParaRPr lang="en-GB" sz="2400" dirty="0">
              <a:latin typeface="+mj-lt"/>
            </a:endParaRPr>
          </a:p>
          <a:p>
            <a:pPr algn="just"/>
            <a:endParaRPr lang="en-GB" sz="2400" dirty="0">
              <a:latin typeface="+mj-lt"/>
            </a:endParaRPr>
          </a:p>
          <a:p>
            <a:pPr algn="just"/>
            <a:r>
              <a:rPr lang="en-GB" sz="2400" dirty="0">
                <a:solidFill>
                  <a:srgbClr val="C00000"/>
                </a:solidFill>
                <a:latin typeface="+mj-lt"/>
              </a:rPr>
              <a:t>Theory - </a:t>
            </a:r>
            <a:r>
              <a:rPr lang="en-GB" sz="2400" dirty="0">
                <a:solidFill>
                  <a:srgbClr val="7030A0"/>
                </a:solidFill>
                <a:latin typeface="+mj-lt"/>
              </a:rPr>
              <a:t>a possible explanation for something.</a:t>
            </a:r>
          </a:p>
          <a:p>
            <a:pPr algn="just"/>
            <a:endParaRPr lang="en-GB" sz="2400" dirty="0">
              <a:solidFill>
                <a:srgbClr val="7030A0"/>
              </a:solidFill>
              <a:latin typeface="+mj-lt"/>
            </a:endParaRPr>
          </a:p>
          <a:p>
            <a:pPr algn="just"/>
            <a:r>
              <a:rPr lang="en-GB" sz="2400" dirty="0">
                <a:solidFill>
                  <a:srgbClr val="C00000"/>
                </a:solidFill>
                <a:latin typeface="+mj-lt"/>
              </a:rPr>
              <a:t>Expected result - </a:t>
            </a:r>
            <a:r>
              <a:rPr lang="en-GB" sz="2400" dirty="0">
                <a:solidFill>
                  <a:srgbClr val="7030A0"/>
                </a:solidFill>
                <a:latin typeface="+mj-lt"/>
              </a:rPr>
              <a:t>what should happen according to your theory.</a:t>
            </a:r>
          </a:p>
          <a:p>
            <a:pPr algn="just"/>
            <a:endParaRPr lang="en-GB" sz="2400" dirty="0">
              <a:solidFill>
                <a:srgbClr val="7030A0"/>
              </a:solidFill>
              <a:latin typeface="+mj-lt"/>
            </a:endParaRPr>
          </a:p>
          <a:p>
            <a:pPr algn="just"/>
            <a:r>
              <a:rPr lang="en-GB" sz="2400" dirty="0">
                <a:solidFill>
                  <a:srgbClr val="C00000"/>
                </a:solidFill>
                <a:latin typeface="+mj-lt"/>
              </a:rPr>
              <a:t>Observed result - </a:t>
            </a:r>
            <a:r>
              <a:rPr lang="en-GB" sz="2400" dirty="0">
                <a:solidFill>
                  <a:srgbClr val="7030A0"/>
                </a:solidFill>
                <a:latin typeface="+mj-lt"/>
              </a:rPr>
              <a:t>what actually happens.</a:t>
            </a:r>
          </a:p>
          <a:p>
            <a:pPr algn="just"/>
            <a:endParaRPr lang="en-GB" sz="2400" dirty="0">
              <a:solidFill>
                <a:srgbClr val="7030A0"/>
              </a:solidFill>
              <a:latin typeface="+mj-lt"/>
            </a:endParaRPr>
          </a:p>
          <a:p>
            <a:pPr algn="just"/>
            <a:r>
              <a:rPr lang="en-GB" sz="2400" dirty="0">
                <a:solidFill>
                  <a:srgbClr val="C00000"/>
                </a:solidFill>
                <a:latin typeface="+mj-lt"/>
              </a:rPr>
              <a:t>Null hypothesis - </a:t>
            </a:r>
            <a:r>
              <a:rPr lang="en-GB" sz="2400" dirty="0">
                <a:solidFill>
                  <a:srgbClr val="7030A0"/>
                </a:solidFill>
                <a:latin typeface="+mj-lt"/>
              </a:rPr>
              <a:t>always that there is no significant difference between your observed and expected results.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03512" y="5013177"/>
            <a:ext cx="8712968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400" dirty="0">
                <a:solidFill>
                  <a:srgbClr val="C00000"/>
                </a:solidFill>
                <a:latin typeface="+mj-lt"/>
              </a:rPr>
              <a:t>The Chi-squared test is a test to see if the difference between your observed and expected result is significance or just due to chance!</a:t>
            </a:r>
          </a:p>
        </p:txBody>
      </p:sp>
    </p:spTree>
    <p:extLst>
      <p:ext uri="{BB962C8B-B14F-4D97-AF65-F5344CB8AC3E}">
        <p14:creationId xmlns:p14="http://schemas.microsoft.com/office/powerpoint/2010/main" val="217090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59496" y="44624"/>
            <a:ext cx="9108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+mj-lt"/>
              </a:rPr>
              <a:t>Chi-squared test</a:t>
            </a:r>
            <a:endParaRPr lang="en-GB" sz="2400" dirty="0">
              <a:latin typeface="+mj-lt"/>
            </a:endParaRPr>
          </a:p>
        </p:txBody>
      </p:sp>
      <p:pic>
        <p:nvPicPr>
          <p:cNvPr id="3074" name="Picture 2" descr="http://course1.winona.edu/sberg/Equation/chi-squ2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41" y="1052736"/>
            <a:ext cx="6458561" cy="316835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03512" y="5013177"/>
            <a:ext cx="8712968" cy="8309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400" dirty="0">
                <a:solidFill>
                  <a:srgbClr val="C00000"/>
                </a:solidFill>
                <a:latin typeface="+mj-lt"/>
              </a:rPr>
              <a:t>The Chi-squared test is a test to see if the difference between your observed and expected result is significance or just due to chance!</a:t>
            </a:r>
          </a:p>
        </p:txBody>
      </p:sp>
    </p:spTree>
    <p:extLst>
      <p:ext uri="{BB962C8B-B14F-4D97-AF65-F5344CB8AC3E}">
        <p14:creationId xmlns:p14="http://schemas.microsoft.com/office/powerpoint/2010/main" val="333540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524001" y="1"/>
            <a:ext cx="614629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u="sng" dirty="0">
                <a:latin typeface="Calibri" panose="020F0502020204030204" pitchFamily="34" charset="0"/>
                <a:cs typeface="Calibri" panose="020F0502020204030204" pitchFamily="34" charset="0"/>
              </a:rPr>
              <a:t>Recap</a:t>
            </a:r>
          </a:p>
          <a:p>
            <a:pPr eaLnBrk="1" hangingPunct="1"/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Coat texture and colour in guinea pigs are controlled by different genes:</a:t>
            </a:r>
          </a:p>
          <a:p>
            <a:pPr eaLnBrk="1" hangingPunct="1"/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GB" altLang="en-US" sz="1600" u="sng" dirty="0">
                <a:latin typeface="Calibri" panose="020F0502020204030204" pitchFamily="34" charset="0"/>
                <a:cs typeface="Calibri" panose="020F0502020204030204" pitchFamily="34" charset="0"/>
              </a:rPr>
              <a:t>texture</a:t>
            </a:r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– rough (R) is dominant over smooth (r)</a:t>
            </a:r>
          </a:p>
          <a:p>
            <a:pPr eaLnBrk="1" hangingPunct="1"/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GB" altLang="en-US" sz="1600" u="sng" dirty="0">
                <a:latin typeface="Calibri" panose="020F0502020204030204" pitchFamily="34" charset="0"/>
                <a:cs typeface="Calibri" panose="020F0502020204030204" pitchFamily="34" charset="0"/>
              </a:rPr>
              <a:t>colour</a:t>
            </a:r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– black (B) is dominant over white (b)</a:t>
            </a:r>
          </a:p>
        </p:txBody>
      </p:sp>
      <p:graphicFrame>
        <p:nvGraphicFramePr>
          <p:cNvPr id="12339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016636"/>
              </p:ext>
            </p:extLst>
          </p:nvPr>
        </p:nvGraphicFramePr>
        <p:xfrm>
          <a:off x="4367213" y="2420938"/>
          <a:ext cx="5111750" cy="2087644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6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RB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Rb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rB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rb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9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rB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endParaRPr kumimoji="0" lang="en-GB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6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rb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endParaRPr kumimoji="0" lang="en-GB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endParaRPr kumimoji="0" lang="en-GB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6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rB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endParaRPr kumimoji="0" lang="en-GB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6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rb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endParaRPr kumimoji="0" lang="en-GB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endParaRPr kumimoji="0" lang="en-GB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330" name="Text Box 42"/>
          <p:cNvSpPr txBox="1">
            <a:spLocks noChangeArrowheads="1"/>
          </p:cNvSpPr>
          <p:nvPr/>
        </p:nvSpPr>
        <p:spPr bwMode="auto">
          <a:xfrm>
            <a:off x="2279651" y="5157788"/>
            <a:ext cx="6411114" cy="3693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latin typeface="Calibri" panose="020F0502020204030204" pitchFamily="34" charset="0"/>
                <a:cs typeface="Calibri" panose="020F0502020204030204" pitchFamily="34" charset="0"/>
              </a:rPr>
              <a:t>rough/ black  :   rough/ white   :   smooth/ black   :   smooth/ white</a:t>
            </a:r>
          </a:p>
        </p:txBody>
      </p:sp>
      <p:sp>
        <p:nvSpPr>
          <p:cNvPr id="4138" name="Text Box 43"/>
          <p:cNvSpPr txBox="1">
            <a:spLocks noChangeArrowheads="1"/>
          </p:cNvSpPr>
          <p:nvPr/>
        </p:nvSpPr>
        <p:spPr bwMode="auto">
          <a:xfrm>
            <a:off x="1774826" y="4724400"/>
            <a:ext cx="6767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latin typeface="Calibri" panose="020F0502020204030204" pitchFamily="34" charset="0"/>
                <a:cs typeface="Calibri" panose="020F0502020204030204" pitchFamily="34" charset="0"/>
              </a:rPr>
              <a:t>List the phenotypes of the offspring and the ratio they are found in:</a:t>
            </a: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3000376" y="5661026"/>
            <a:ext cx="3384260" cy="369332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latin typeface="Calibri" panose="020F0502020204030204" pitchFamily="34" charset="0"/>
                <a:cs typeface="Calibri" panose="020F0502020204030204" pitchFamily="34" charset="0"/>
              </a:rPr>
              <a:t>3      :       1          :       3           :       1</a:t>
            </a:r>
          </a:p>
        </p:txBody>
      </p:sp>
      <p:sp>
        <p:nvSpPr>
          <p:cNvPr id="4140" name="Text Box 45"/>
          <p:cNvSpPr txBox="1">
            <a:spLocks noChangeArrowheads="1"/>
          </p:cNvSpPr>
          <p:nvPr/>
        </p:nvSpPr>
        <p:spPr bwMode="auto">
          <a:xfrm>
            <a:off x="5735638" y="2060575"/>
            <a:ext cx="30105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gametes produced by male (RrBb)</a:t>
            </a:r>
          </a:p>
        </p:txBody>
      </p:sp>
      <p:sp>
        <p:nvSpPr>
          <p:cNvPr id="4141" name="Text Box 46"/>
          <p:cNvSpPr txBox="1">
            <a:spLocks noChangeArrowheads="1"/>
          </p:cNvSpPr>
          <p:nvPr/>
        </p:nvSpPr>
        <p:spPr bwMode="auto">
          <a:xfrm>
            <a:off x="2279650" y="2565401"/>
            <a:ext cx="19446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latin typeface="Calibri" panose="020F0502020204030204" pitchFamily="34" charset="0"/>
                <a:cs typeface="Calibri" panose="020F0502020204030204" pitchFamily="34" charset="0"/>
              </a:rPr>
              <a:t>gametes produced by female (rrBb)</a:t>
            </a:r>
          </a:p>
        </p:txBody>
      </p:sp>
      <p:sp>
        <p:nvSpPr>
          <p:cNvPr id="4142" name="Text Box 47"/>
          <p:cNvSpPr txBox="1">
            <a:spLocks noChangeArrowheads="1"/>
          </p:cNvSpPr>
          <p:nvPr/>
        </p:nvSpPr>
        <p:spPr bwMode="auto">
          <a:xfrm>
            <a:off x="1703389" y="1196975"/>
            <a:ext cx="8569325" cy="5847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latin typeface="Calibri" panose="020F0502020204030204" pitchFamily="34" charset="0"/>
                <a:cs typeface="Calibri" panose="020F0502020204030204" pitchFamily="34" charset="0"/>
              </a:rPr>
              <a:t>Use a genetic diagram to show the result of crossing a rough, black-coated male (heterozygous for both alleles), with a smooth, black-coated female (heterozygous for coat colour):</a:t>
            </a:r>
          </a:p>
        </p:txBody>
      </p:sp>
      <p:graphicFrame>
        <p:nvGraphicFramePr>
          <p:cNvPr id="12415" name="Group 1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568048"/>
              </p:ext>
            </p:extLst>
          </p:nvPr>
        </p:nvGraphicFramePr>
        <p:xfrm>
          <a:off x="4367213" y="2420939"/>
          <a:ext cx="5137150" cy="2087563"/>
        </p:xfrm>
        <a:graphic>
          <a:graphicData uri="http://schemas.openxmlformats.org/drawingml/2006/table">
            <a:tbl>
              <a:tblPr/>
              <a:tblGrid>
                <a:gridCol w="86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1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0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436" name="Group 1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648910"/>
              </p:ext>
            </p:extLst>
          </p:nvPr>
        </p:nvGraphicFramePr>
        <p:xfrm>
          <a:off x="4367214" y="3644900"/>
          <a:ext cx="5113337" cy="879476"/>
        </p:xfrm>
        <a:graphic>
          <a:graphicData uri="http://schemas.openxmlformats.org/drawingml/2006/table">
            <a:tbl>
              <a:tblPr/>
              <a:tblGrid>
                <a:gridCol w="86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9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9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2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0" grpId="0" animBg="1"/>
      <p:bldP spid="123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703389" y="115888"/>
            <a:ext cx="8785225" cy="6413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latin typeface="+mn-lt"/>
              </a:rPr>
              <a:t>Chi-squared</a:t>
            </a:r>
            <a:r>
              <a:rPr lang="en-GB" altLang="en-US" dirty="0">
                <a:latin typeface="+mn-lt"/>
              </a:rPr>
              <a:t> (</a:t>
            </a:r>
            <a:r>
              <a:rPr lang="en-GB" altLang="en-US" b="1" dirty="0">
                <a:latin typeface="Symbol" panose="05050102010706020507" pitchFamily="18" charset="2"/>
              </a:rPr>
              <a:t>c</a:t>
            </a:r>
            <a:r>
              <a:rPr lang="en-GB" altLang="en-US" b="1" baseline="30000" dirty="0">
                <a:latin typeface="+mn-lt"/>
              </a:rPr>
              <a:t>2</a:t>
            </a:r>
            <a:r>
              <a:rPr lang="en-GB" altLang="en-US" dirty="0">
                <a:latin typeface="+mn-lt"/>
              </a:rPr>
              <a:t>) </a:t>
            </a:r>
            <a:r>
              <a:rPr lang="en-GB" altLang="en-US" b="1" dirty="0">
                <a:latin typeface="+mn-lt"/>
              </a:rPr>
              <a:t>test</a:t>
            </a:r>
            <a:r>
              <a:rPr lang="en-GB" altLang="en-US" dirty="0">
                <a:latin typeface="+mn-lt"/>
              </a:rPr>
              <a:t> = statistical test used to determine if there is a </a:t>
            </a:r>
          </a:p>
          <a:p>
            <a:pPr eaLnBrk="1" hangingPunct="1"/>
            <a:r>
              <a:rPr lang="en-GB" altLang="en-US" dirty="0">
                <a:latin typeface="+mn-lt"/>
              </a:rPr>
              <a:t>significant difference between observed and expected results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74826" y="1125539"/>
            <a:ext cx="85693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latin typeface="+mn-lt"/>
              </a:rPr>
              <a:t>when the rough, black-coated male was mated with a smooth, black-coated female the following ratio of offspring was obtained – these are the </a:t>
            </a:r>
            <a:r>
              <a:rPr lang="en-GB" altLang="en-US" sz="1600" u="sng">
                <a:latin typeface="+mn-lt"/>
              </a:rPr>
              <a:t>observed</a:t>
            </a:r>
            <a:r>
              <a:rPr lang="en-GB" altLang="en-US" sz="1600">
                <a:latin typeface="+mn-lt"/>
              </a:rPr>
              <a:t> numbers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208213" y="1846264"/>
            <a:ext cx="5184624" cy="5847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>
                <a:latin typeface="+mn-lt"/>
              </a:rPr>
              <a:t>rough/ black : rough/ white : smooth/ black : smooth/ white</a:t>
            </a:r>
          </a:p>
          <a:p>
            <a:pPr eaLnBrk="1" hangingPunct="1"/>
            <a:r>
              <a:rPr lang="en-GB" altLang="en-US" sz="1600">
                <a:latin typeface="+mn-lt"/>
              </a:rPr>
              <a:t>         28        :           11        :           31          :            10</a:t>
            </a:r>
          </a:p>
        </p:txBody>
      </p:sp>
      <p:grpSp>
        <p:nvGrpSpPr>
          <p:cNvPr id="13359" name="Group 47"/>
          <p:cNvGrpSpPr>
            <a:grpSpLocks/>
          </p:cNvGrpSpPr>
          <p:nvPr/>
        </p:nvGrpSpPr>
        <p:grpSpPr bwMode="auto">
          <a:xfrm>
            <a:off x="1776413" y="2638425"/>
            <a:ext cx="7237412" cy="1089025"/>
            <a:chOff x="113" y="1434"/>
            <a:chExt cx="4559" cy="686"/>
          </a:xfrm>
        </p:grpSpPr>
        <p:sp>
          <p:nvSpPr>
            <p:cNvPr id="5151" name="Text Box 11"/>
            <p:cNvSpPr txBox="1">
              <a:spLocks noChangeArrowheads="1"/>
            </p:cNvSpPr>
            <p:nvPr/>
          </p:nvSpPr>
          <p:spPr bwMode="auto">
            <a:xfrm>
              <a:off x="113" y="1434"/>
              <a:ext cx="2212" cy="213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600">
                  <a:latin typeface="+mn-lt"/>
                </a:rPr>
                <a:t>1. First work out the </a:t>
              </a:r>
              <a:r>
                <a:rPr lang="en-GB" altLang="en-US" sz="1600" u="sng">
                  <a:latin typeface="+mn-lt"/>
                </a:rPr>
                <a:t>expected</a:t>
              </a:r>
              <a:r>
                <a:rPr lang="en-GB" altLang="en-US" sz="1600">
                  <a:latin typeface="+mn-lt"/>
                </a:rPr>
                <a:t> numbers:</a:t>
              </a:r>
            </a:p>
          </p:txBody>
        </p:sp>
        <p:sp>
          <p:nvSpPr>
            <p:cNvPr id="5152" name="Text Box 13"/>
            <p:cNvSpPr txBox="1">
              <a:spLocks noChangeArrowheads="1"/>
            </p:cNvSpPr>
            <p:nvPr/>
          </p:nvSpPr>
          <p:spPr bwMode="auto">
            <a:xfrm>
              <a:off x="2381" y="1752"/>
              <a:ext cx="2291" cy="366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600">
                  <a:latin typeface="+mn-lt"/>
                </a:rPr>
                <a:t>number of offspring represented by a value of  1 in the phenotypic ratio</a:t>
              </a:r>
            </a:p>
          </p:txBody>
        </p:sp>
        <p:sp>
          <p:nvSpPr>
            <p:cNvPr id="5153" name="Text Box 14"/>
            <p:cNvSpPr txBox="1">
              <a:spLocks noChangeArrowheads="1"/>
            </p:cNvSpPr>
            <p:nvPr/>
          </p:nvSpPr>
          <p:spPr bwMode="auto">
            <a:xfrm>
              <a:off x="2154" y="1797"/>
              <a:ext cx="18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latin typeface="+mn-lt"/>
                </a:rPr>
                <a:t>=</a:t>
              </a:r>
            </a:p>
          </p:txBody>
        </p:sp>
        <p:grpSp>
          <p:nvGrpSpPr>
            <p:cNvPr id="5154" name="Group 28"/>
            <p:cNvGrpSpPr>
              <a:grpSpLocks/>
            </p:cNvGrpSpPr>
            <p:nvPr/>
          </p:nvGrpSpPr>
          <p:grpSpPr bwMode="auto">
            <a:xfrm>
              <a:off x="522" y="1752"/>
              <a:ext cx="1542" cy="368"/>
              <a:chOff x="2880" y="2568"/>
              <a:chExt cx="1542" cy="368"/>
            </a:xfrm>
          </p:grpSpPr>
          <p:sp>
            <p:nvSpPr>
              <p:cNvPr id="5155" name="Text Box 12"/>
              <p:cNvSpPr txBox="1">
                <a:spLocks noChangeArrowheads="1"/>
              </p:cNvSpPr>
              <p:nvPr/>
            </p:nvSpPr>
            <p:spPr bwMode="auto">
              <a:xfrm>
                <a:off x="2896" y="2568"/>
                <a:ext cx="1437" cy="368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600">
                    <a:latin typeface="+mn-lt"/>
                  </a:rPr>
                  <a:t>total number of offspring</a:t>
                </a:r>
              </a:p>
              <a:p>
                <a:pPr algn="ctr" eaLnBrk="1" hangingPunct="1"/>
                <a:r>
                  <a:rPr lang="en-GB" altLang="en-US" sz="1600">
                    <a:latin typeface="+mn-lt"/>
                  </a:rPr>
                  <a:t>sum of values in ratio</a:t>
                </a:r>
              </a:p>
            </p:txBody>
          </p:sp>
          <p:sp>
            <p:nvSpPr>
              <p:cNvPr id="5156" name="Line 15"/>
              <p:cNvSpPr>
                <a:spLocks noChangeShapeType="1"/>
              </p:cNvSpPr>
              <p:nvPr/>
            </p:nvSpPr>
            <p:spPr bwMode="auto">
              <a:xfrm>
                <a:off x="2880" y="2750"/>
                <a:ext cx="154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361" name="Group 49"/>
          <p:cNvGrpSpPr>
            <a:grpSpLocks/>
          </p:cNvGrpSpPr>
          <p:nvPr/>
        </p:nvGrpSpPr>
        <p:grpSpPr bwMode="auto">
          <a:xfrm>
            <a:off x="1919289" y="3933828"/>
            <a:ext cx="5256213" cy="1058863"/>
            <a:chOff x="113" y="2251"/>
            <a:chExt cx="3311" cy="667"/>
          </a:xfrm>
        </p:grpSpPr>
        <p:sp>
          <p:nvSpPr>
            <p:cNvPr id="5148" name="Text Box 18"/>
            <p:cNvSpPr txBox="1">
              <a:spLocks noChangeArrowheads="1"/>
            </p:cNvSpPr>
            <p:nvPr/>
          </p:nvSpPr>
          <p:spPr bwMode="auto">
            <a:xfrm>
              <a:off x="113" y="2251"/>
              <a:ext cx="206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600">
                  <a:latin typeface="+mn-lt"/>
                </a:rPr>
                <a:t>In our example, our expected ratio is:</a:t>
              </a:r>
            </a:p>
          </p:txBody>
        </p:sp>
        <p:sp>
          <p:nvSpPr>
            <p:cNvPr id="5149" name="Text Box 16"/>
            <p:cNvSpPr txBox="1">
              <a:spLocks noChangeArrowheads="1"/>
            </p:cNvSpPr>
            <p:nvPr/>
          </p:nvSpPr>
          <p:spPr bwMode="auto">
            <a:xfrm>
              <a:off x="158" y="2478"/>
              <a:ext cx="3266" cy="21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600">
                  <a:latin typeface="+mn-lt"/>
                </a:rPr>
                <a:t>rough/ black : rough/ white : smooth/ black : smooth/ white</a:t>
              </a:r>
            </a:p>
          </p:txBody>
        </p:sp>
        <p:sp>
          <p:nvSpPr>
            <p:cNvPr id="5150" name="Text Box 17"/>
            <p:cNvSpPr txBox="1">
              <a:spLocks noChangeArrowheads="1"/>
            </p:cNvSpPr>
            <p:nvPr/>
          </p:nvSpPr>
          <p:spPr bwMode="auto">
            <a:xfrm>
              <a:off x="657" y="2705"/>
              <a:ext cx="1627" cy="213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600" b="1">
                  <a:latin typeface="+mn-lt"/>
                </a:rPr>
                <a:t>3    :       1      :       3        :       1</a:t>
              </a:r>
            </a:p>
          </p:txBody>
        </p:sp>
      </p:grpSp>
      <p:grpSp>
        <p:nvGrpSpPr>
          <p:cNvPr id="13362" name="Group 50"/>
          <p:cNvGrpSpPr>
            <a:grpSpLocks/>
          </p:cNvGrpSpPr>
          <p:nvPr/>
        </p:nvGrpSpPr>
        <p:grpSpPr bwMode="auto">
          <a:xfrm>
            <a:off x="7248526" y="4581525"/>
            <a:ext cx="2087563" cy="441325"/>
            <a:chOff x="4105" y="2659"/>
            <a:chExt cx="1315" cy="278"/>
          </a:xfrm>
        </p:grpSpPr>
        <p:sp>
          <p:nvSpPr>
            <p:cNvPr id="5145" name="Text Box 19"/>
            <p:cNvSpPr txBox="1">
              <a:spLocks noChangeArrowheads="1"/>
            </p:cNvSpPr>
            <p:nvPr/>
          </p:nvSpPr>
          <p:spPr bwMode="auto">
            <a:xfrm>
              <a:off x="4377" y="2704"/>
              <a:ext cx="937" cy="213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600">
                  <a:latin typeface="+mn-lt"/>
                </a:rPr>
                <a:t>3 + 1 + 3 + 1 = </a:t>
              </a:r>
              <a:r>
                <a:rPr lang="en-GB" altLang="en-US" sz="1600" b="1">
                  <a:latin typeface="+mn-lt"/>
                </a:rPr>
                <a:t>8</a:t>
              </a:r>
            </a:p>
          </p:txBody>
        </p:sp>
        <p:sp>
          <p:nvSpPr>
            <p:cNvPr id="5146" name="Text Box 20"/>
            <p:cNvSpPr txBox="1">
              <a:spLocks noChangeArrowheads="1"/>
            </p:cNvSpPr>
            <p:nvPr/>
          </p:nvSpPr>
          <p:spPr bwMode="auto">
            <a:xfrm>
              <a:off x="4105" y="2704"/>
              <a:ext cx="18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latin typeface="+mn-lt"/>
                </a:rPr>
                <a:t>=</a:t>
              </a:r>
            </a:p>
          </p:txBody>
        </p:sp>
        <p:sp>
          <p:nvSpPr>
            <p:cNvPr id="5147" name="Oval 21"/>
            <p:cNvSpPr>
              <a:spLocks noChangeArrowheads="1"/>
            </p:cNvSpPr>
            <p:nvPr/>
          </p:nvSpPr>
          <p:spPr bwMode="auto">
            <a:xfrm>
              <a:off x="5193" y="2659"/>
              <a:ext cx="227" cy="273"/>
            </a:xfrm>
            <a:prstGeom prst="ellips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13334" name="Oval 22"/>
          <p:cNvSpPr>
            <a:spLocks noChangeArrowheads="1"/>
          </p:cNvSpPr>
          <p:nvPr/>
        </p:nvSpPr>
        <p:spPr bwMode="auto">
          <a:xfrm>
            <a:off x="2497138" y="3432175"/>
            <a:ext cx="2305050" cy="261940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+mn-lt"/>
            </a:endParaRPr>
          </a:p>
        </p:txBody>
      </p:sp>
      <p:grpSp>
        <p:nvGrpSpPr>
          <p:cNvPr id="13360" name="Group 48"/>
          <p:cNvGrpSpPr>
            <a:grpSpLocks/>
          </p:cNvGrpSpPr>
          <p:nvPr/>
        </p:nvGrpSpPr>
        <p:grpSpPr bwMode="auto">
          <a:xfrm>
            <a:off x="8185150" y="2062163"/>
            <a:ext cx="2211388" cy="431800"/>
            <a:chOff x="4150" y="1071"/>
            <a:chExt cx="1393" cy="272"/>
          </a:xfrm>
        </p:grpSpPr>
        <p:sp>
          <p:nvSpPr>
            <p:cNvPr id="5143" name="Text Box 23"/>
            <p:cNvSpPr txBox="1">
              <a:spLocks noChangeArrowheads="1"/>
            </p:cNvSpPr>
            <p:nvPr/>
          </p:nvSpPr>
          <p:spPr bwMode="auto">
            <a:xfrm>
              <a:off x="4150" y="1117"/>
              <a:ext cx="1265" cy="213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600">
                  <a:latin typeface="+mn-lt"/>
                </a:rPr>
                <a:t>28 + 11 + 31 + 10 = </a:t>
              </a:r>
              <a:r>
                <a:rPr lang="en-GB" altLang="en-US" sz="1600" b="1">
                  <a:latin typeface="+mn-lt"/>
                </a:rPr>
                <a:t>80</a:t>
              </a:r>
            </a:p>
          </p:txBody>
        </p:sp>
        <p:sp>
          <p:nvSpPr>
            <p:cNvPr id="5144" name="Oval 24"/>
            <p:cNvSpPr>
              <a:spLocks noChangeArrowheads="1"/>
            </p:cNvSpPr>
            <p:nvPr/>
          </p:nvSpPr>
          <p:spPr bwMode="auto">
            <a:xfrm>
              <a:off x="5239" y="1071"/>
              <a:ext cx="304" cy="272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13337" name="Oval 25"/>
          <p:cNvSpPr>
            <a:spLocks noChangeArrowheads="1"/>
          </p:cNvSpPr>
          <p:nvPr/>
        </p:nvSpPr>
        <p:spPr bwMode="auto">
          <a:xfrm>
            <a:off x="2173287" y="3165123"/>
            <a:ext cx="2952750" cy="260352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+mn-lt"/>
            </a:endParaRPr>
          </a:p>
        </p:txBody>
      </p:sp>
      <p:grpSp>
        <p:nvGrpSpPr>
          <p:cNvPr id="13353" name="Group 41"/>
          <p:cNvGrpSpPr>
            <a:grpSpLocks/>
          </p:cNvGrpSpPr>
          <p:nvPr/>
        </p:nvGrpSpPr>
        <p:grpSpPr bwMode="auto">
          <a:xfrm>
            <a:off x="9048750" y="3143251"/>
            <a:ext cx="1441450" cy="655638"/>
            <a:chOff x="4694" y="1752"/>
            <a:chExt cx="908" cy="413"/>
          </a:xfrm>
        </p:grpSpPr>
        <p:grpSp>
          <p:nvGrpSpPr>
            <p:cNvPr id="5138" name="Group 33"/>
            <p:cNvGrpSpPr>
              <a:grpSpLocks/>
            </p:cNvGrpSpPr>
            <p:nvPr/>
          </p:nvGrpSpPr>
          <p:grpSpPr bwMode="auto">
            <a:xfrm>
              <a:off x="4967" y="1797"/>
              <a:ext cx="589" cy="368"/>
              <a:chOff x="509" y="3367"/>
              <a:chExt cx="589" cy="368"/>
            </a:xfrm>
          </p:grpSpPr>
          <p:sp>
            <p:nvSpPr>
              <p:cNvPr id="5141" name="Text Box 31"/>
              <p:cNvSpPr txBox="1">
                <a:spLocks noChangeArrowheads="1"/>
              </p:cNvSpPr>
              <p:nvPr/>
            </p:nvSpPr>
            <p:spPr bwMode="auto">
              <a:xfrm>
                <a:off x="509" y="3367"/>
                <a:ext cx="589" cy="368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8001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2573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7145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171700" indent="-3429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628900" indent="-3429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3086100" indent="-3429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543300" indent="-3429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4000500" indent="-3429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AutoNum type="arabicPlain" startAt="80"/>
                </a:pPr>
                <a:r>
                  <a:rPr lang="en-GB" altLang="en-US" sz="1600">
                    <a:latin typeface="+mn-lt"/>
                  </a:rPr>
                  <a:t>=  </a:t>
                </a:r>
                <a:r>
                  <a:rPr lang="en-GB" altLang="en-US" sz="1600" b="1">
                    <a:latin typeface="+mn-lt"/>
                  </a:rPr>
                  <a:t>10</a:t>
                </a:r>
              </a:p>
              <a:p>
                <a:pPr eaLnBrk="1" hangingPunct="1"/>
                <a:r>
                  <a:rPr lang="en-GB" altLang="en-US" sz="1600">
                    <a:latin typeface="+mn-lt"/>
                  </a:rPr>
                  <a:t> 8</a:t>
                </a:r>
              </a:p>
            </p:txBody>
          </p:sp>
          <p:sp>
            <p:nvSpPr>
              <p:cNvPr id="5142" name="Line 32"/>
              <p:cNvSpPr>
                <a:spLocks noChangeShapeType="1"/>
              </p:cNvSpPr>
              <p:nvPr/>
            </p:nvSpPr>
            <p:spPr bwMode="auto">
              <a:xfrm>
                <a:off x="521" y="3566"/>
                <a:ext cx="22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39" name="Text Box 34"/>
            <p:cNvSpPr txBox="1">
              <a:spLocks noChangeArrowheads="1"/>
            </p:cNvSpPr>
            <p:nvPr/>
          </p:nvSpPr>
          <p:spPr bwMode="auto">
            <a:xfrm>
              <a:off x="4694" y="1797"/>
              <a:ext cx="18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latin typeface="+mn-lt"/>
                </a:rPr>
                <a:t>=</a:t>
              </a:r>
            </a:p>
          </p:txBody>
        </p:sp>
        <p:sp>
          <p:nvSpPr>
            <p:cNvPr id="5140" name="Oval 37"/>
            <p:cNvSpPr>
              <a:spLocks noChangeArrowheads="1"/>
            </p:cNvSpPr>
            <p:nvPr/>
          </p:nvSpPr>
          <p:spPr bwMode="auto">
            <a:xfrm>
              <a:off x="5329" y="1752"/>
              <a:ext cx="273" cy="273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5132" name="Line 43"/>
          <p:cNvSpPr>
            <a:spLocks noChangeShapeType="1"/>
          </p:cNvSpPr>
          <p:nvPr/>
        </p:nvSpPr>
        <p:spPr bwMode="auto">
          <a:xfrm flipH="1">
            <a:off x="5448300" y="7245350"/>
            <a:ext cx="4319588" cy="269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3366" name="Group 54"/>
          <p:cNvGrpSpPr>
            <a:grpSpLocks/>
          </p:cNvGrpSpPr>
          <p:nvPr/>
        </p:nvGrpSpPr>
        <p:grpSpPr bwMode="auto">
          <a:xfrm>
            <a:off x="2640014" y="3575050"/>
            <a:ext cx="7705725" cy="2668588"/>
            <a:chOff x="657" y="2387"/>
            <a:chExt cx="4854" cy="1681"/>
          </a:xfrm>
        </p:grpSpPr>
        <p:sp>
          <p:nvSpPr>
            <p:cNvPr id="5134" name="Text Box 29"/>
            <p:cNvSpPr txBox="1">
              <a:spLocks noChangeArrowheads="1"/>
            </p:cNvSpPr>
            <p:nvPr/>
          </p:nvSpPr>
          <p:spPr bwMode="auto">
            <a:xfrm>
              <a:off x="2426" y="3702"/>
              <a:ext cx="3085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600">
                  <a:latin typeface="+mn-lt"/>
                </a:rPr>
                <a:t>now multiply each number in the ratio by 10 </a:t>
              </a:r>
            </a:p>
            <a:p>
              <a:pPr eaLnBrk="1" hangingPunct="1"/>
              <a:r>
                <a:rPr lang="en-GB" altLang="en-US" sz="1600">
                  <a:latin typeface="+mn-lt"/>
                </a:rPr>
                <a:t>to get the </a:t>
              </a:r>
              <a:r>
                <a:rPr lang="en-GB" altLang="en-US" sz="1600" u="sng">
                  <a:latin typeface="+mn-lt"/>
                </a:rPr>
                <a:t>expected</a:t>
              </a:r>
              <a:r>
                <a:rPr lang="en-GB" altLang="en-US" sz="1600">
                  <a:latin typeface="+mn-lt"/>
                </a:rPr>
                <a:t> number of each phenotype:</a:t>
              </a:r>
            </a:p>
          </p:txBody>
        </p:sp>
        <p:sp>
          <p:nvSpPr>
            <p:cNvPr id="5135" name="Text Box 30"/>
            <p:cNvSpPr txBox="1">
              <a:spLocks noChangeArrowheads="1"/>
            </p:cNvSpPr>
            <p:nvPr/>
          </p:nvSpPr>
          <p:spPr bwMode="auto">
            <a:xfrm>
              <a:off x="657" y="3430"/>
              <a:ext cx="1743" cy="213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600" b="1">
                  <a:latin typeface="+mn-lt"/>
                </a:rPr>
                <a:t>30   :      10     :       30       :      10</a:t>
              </a:r>
            </a:p>
          </p:txBody>
        </p:sp>
        <p:sp>
          <p:nvSpPr>
            <p:cNvPr id="5136" name="Line 52"/>
            <p:cNvSpPr>
              <a:spLocks noChangeShapeType="1"/>
            </p:cNvSpPr>
            <p:nvPr/>
          </p:nvSpPr>
          <p:spPr bwMode="auto">
            <a:xfrm flipH="1">
              <a:off x="3470" y="3566"/>
              <a:ext cx="1814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Line 53"/>
            <p:cNvSpPr>
              <a:spLocks noChangeShapeType="1"/>
            </p:cNvSpPr>
            <p:nvPr/>
          </p:nvSpPr>
          <p:spPr bwMode="auto">
            <a:xfrm flipV="1">
              <a:off x="5284" y="2387"/>
              <a:ext cx="181" cy="1179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0149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4" grpId="0" animBg="1"/>
      <p:bldP spid="13337" grpId="0" animBg="1"/>
      <p:bldP spid="1333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1"/>
          <p:cNvSpPr txBox="1">
            <a:spLocks noChangeArrowheads="1"/>
          </p:cNvSpPr>
          <p:nvPr/>
        </p:nvSpPr>
        <p:spPr bwMode="auto">
          <a:xfrm>
            <a:off x="1631951" y="115888"/>
            <a:ext cx="27862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Work out </a:t>
            </a:r>
            <a:r>
              <a:rPr lang="en-GB" altLang="en-US" sz="1600" b="1" dirty="0">
                <a:latin typeface="Symbol" panose="05050102010706020507" pitchFamily="18" charset="2"/>
              </a:rPr>
              <a:t>c</a:t>
            </a:r>
            <a:r>
              <a:rPr lang="en-GB" altLang="en-US" sz="1600" b="1" baseline="30000" dirty="0">
                <a:latin typeface="Comic Sans MS" panose="030F0702030302020204" pitchFamily="66" charset="0"/>
              </a:rPr>
              <a:t>2</a:t>
            </a:r>
            <a:r>
              <a:rPr lang="en-GB" altLang="en-US" sz="1600" dirty="0">
                <a:latin typeface="Comic Sans MS" panose="030F0702030302020204" pitchFamily="66" charset="0"/>
              </a:rPr>
              <a:t> </a:t>
            </a:r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using the formula:</a:t>
            </a:r>
          </a:p>
        </p:txBody>
      </p:sp>
      <p:sp>
        <p:nvSpPr>
          <p:cNvPr id="6147" name="Text Box 54"/>
          <p:cNvSpPr txBox="1">
            <a:spLocks noChangeArrowheads="1"/>
          </p:cNvSpPr>
          <p:nvPr/>
        </p:nvSpPr>
        <p:spPr bwMode="auto">
          <a:xfrm>
            <a:off x="7319964" y="188914"/>
            <a:ext cx="27232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where:   </a:t>
            </a:r>
            <a:r>
              <a:rPr lang="en-GB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= observed number</a:t>
            </a:r>
          </a:p>
          <a:p>
            <a:pPr eaLnBrk="1" hangingPunct="1"/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en-GB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= expected number</a:t>
            </a:r>
          </a:p>
        </p:txBody>
      </p:sp>
      <p:graphicFrame>
        <p:nvGraphicFramePr>
          <p:cNvPr id="3184" name="Group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186461"/>
              </p:ext>
            </p:extLst>
          </p:nvPr>
        </p:nvGraphicFramePr>
        <p:xfrm>
          <a:off x="1919288" y="1052513"/>
          <a:ext cx="6096000" cy="2989262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92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rough/ black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rough/ white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smooth/ black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smooth/ white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6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9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4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 - E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- 2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9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(O – E)</a:t>
                      </a:r>
                      <a:r>
                        <a:rPr kumimoji="0" lang="en-GB" altLang="en-US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51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(O - E)</a:t>
                      </a:r>
                      <a:r>
                        <a:rPr kumimoji="0" lang="en-GB" altLang="en-US" sz="1800" b="1" i="0" u="sng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0.13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0.03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88" name="Text Box 116"/>
          <p:cNvSpPr txBox="1">
            <a:spLocks noChangeArrowheads="1"/>
          </p:cNvSpPr>
          <p:nvPr/>
        </p:nvSpPr>
        <p:spPr bwMode="auto">
          <a:xfrm>
            <a:off x="4583114" y="4292601"/>
            <a:ext cx="28825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=  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(0.13 + 0.10 + 0.03) = </a:t>
            </a:r>
            <a:r>
              <a:rPr lang="en-GB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0.26</a:t>
            </a:r>
          </a:p>
        </p:txBody>
      </p:sp>
      <p:grpSp>
        <p:nvGrpSpPr>
          <p:cNvPr id="6193" name="Group 120"/>
          <p:cNvGrpSpPr>
            <a:grpSpLocks/>
          </p:cNvGrpSpPr>
          <p:nvPr/>
        </p:nvGrpSpPr>
        <p:grpSpPr bwMode="auto">
          <a:xfrm>
            <a:off x="2063750" y="4149725"/>
            <a:ext cx="2376488" cy="719138"/>
            <a:chOff x="748" y="3022"/>
            <a:chExt cx="1497" cy="453"/>
          </a:xfrm>
        </p:grpSpPr>
        <p:sp>
          <p:nvSpPr>
            <p:cNvPr id="6226" name="Rectangle 119"/>
            <p:cNvSpPr>
              <a:spLocks noChangeArrowheads="1"/>
            </p:cNvSpPr>
            <p:nvPr/>
          </p:nvSpPr>
          <p:spPr bwMode="auto">
            <a:xfrm>
              <a:off x="748" y="3022"/>
              <a:ext cx="1497" cy="453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6227" name="Group 118"/>
            <p:cNvGrpSpPr>
              <a:grpSpLocks/>
            </p:cNvGrpSpPr>
            <p:nvPr/>
          </p:nvGrpSpPr>
          <p:grpSpPr bwMode="auto">
            <a:xfrm>
              <a:off x="1338" y="3067"/>
              <a:ext cx="815" cy="407"/>
              <a:chOff x="1338" y="3067"/>
              <a:chExt cx="815" cy="407"/>
            </a:xfrm>
          </p:grpSpPr>
          <p:sp>
            <p:nvSpPr>
              <p:cNvPr id="6229" name="Text Box 114"/>
              <p:cNvSpPr txBox="1">
                <a:spLocks noChangeArrowheads="1"/>
              </p:cNvSpPr>
              <p:nvPr/>
            </p:nvSpPr>
            <p:spPr bwMode="auto">
              <a:xfrm>
                <a:off x="1338" y="3067"/>
                <a:ext cx="815" cy="407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b="1" dirty="0">
                    <a:latin typeface="Comic Sans MS" panose="030F0702030302020204" pitchFamily="66" charset="0"/>
                  </a:rPr>
                  <a:t>   </a:t>
                </a:r>
                <a:r>
                  <a:rPr lang="en-GB" altLang="en-US" b="1" dirty="0">
                    <a:latin typeface="Symbol" panose="05050102010706020507" pitchFamily="18" charset="2"/>
                  </a:rPr>
                  <a:t> </a:t>
                </a:r>
                <a:r>
                  <a:rPr lang="en-GB" altLang="en-US" b="1" u="sng" dirty="0">
                    <a:latin typeface="Comic Sans MS" panose="030F0702030302020204" pitchFamily="66" charset="0"/>
                  </a:rPr>
                  <a:t>(</a:t>
                </a:r>
                <a:r>
                  <a:rPr lang="en-GB" altLang="en-US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O – E</a:t>
                </a:r>
                <a:r>
                  <a:rPr lang="en-GB" altLang="en-US" b="1" u="sng" dirty="0">
                    <a:latin typeface="Comic Sans MS" panose="030F0702030302020204" pitchFamily="66" charset="0"/>
                  </a:rPr>
                  <a:t>)</a:t>
                </a:r>
                <a:r>
                  <a:rPr lang="en-GB" altLang="en-US" b="1" u="sng" baseline="30000" dirty="0">
                    <a:latin typeface="Comic Sans MS" panose="030F0702030302020204" pitchFamily="66" charset="0"/>
                  </a:rPr>
                  <a:t>2</a:t>
                </a:r>
              </a:p>
              <a:p>
                <a:pPr eaLnBrk="1" hangingPunct="1"/>
                <a:r>
                  <a:rPr lang="en-GB" altLang="en-US" b="1" dirty="0">
                    <a:latin typeface="Comic Sans MS" panose="030F0702030302020204" pitchFamily="66" charset="0"/>
                  </a:rPr>
                  <a:t>       </a:t>
                </a:r>
                <a:r>
                  <a:rPr lang="en-GB" altLang="en-US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E</a:t>
                </a:r>
              </a:p>
            </p:txBody>
          </p:sp>
          <p:sp>
            <p:nvSpPr>
              <p:cNvPr id="6230" name="Text Box 115"/>
              <p:cNvSpPr txBox="1">
                <a:spLocks noChangeArrowheads="1"/>
              </p:cNvSpPr>
              <p:nvPr/>
            </p:nvSpPr>
            <p:spPr bwMode="auto">
              <a:xfrm>
                <a:off x="1338" y="3113"/>
                <a:ext cx="211" cy="250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000" b="1">
                    <a:latin typeface="Symbol" panose="05050102010706020507" pitchFamily="18" charset="2"/>
                  </a:rPr>
                  <a:t>S</a:t>
                </a:r>
              </a:p>
            </p:txBody>
          </p:sp>
        </p:grpSp>
        <p:sp>
          <p:nvSpPr>
            <p:cNvPr id="6228" name="Text Box 117"/>
            <p:cNvSpPr txBox="1">
              <a:spLocks noChangeArrowheads="1"/>
            </p:cNvSpPr>
            <p:nvPr/>
          </p:nvSpPr>
          <p:spPr bwMode="auto">
            <a:xfrm>
              <a:off x="748" y="3113"/>
              <a:ext cx="495" cy="231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 dirty="0">
                  <a:latin typeface="Symbol" panose="05050102010706020507" pitchFamily="18" charset="2"/>
                </a:rPr>
                <a:t>c</a:t>
              </a:r>
              <a:r>
                <a:rPr lang="en-GB" altLang="en-US" b="1" baseline="30000" dirty="0">
                  <a:latin typeface="Comic Sans MS" panose="030F0702030302020204" pitchFamily="66" charset="0"/>
                </a:rPr>
                <a:t>2</a:t>
              </a:r>
              <a:r>
                <a:rPr lang="en-GB" altLang="en-US" b="1" dirty="0">
                  <a:latin typeface="Comic Sans MS" panose="030F0702030302020204" pitchFamily="66" charset="0"/>
                </a:rPr>
                <a:t>  =</a:t>
              </a:r>
            </a:p>
          </p:txBody>
        </p:sp>
      </p:grpSp>
      <p:grpSp>
        <p:nvGrpSpPr>
          <p:cNvPr id="6194" name="Group 121"/>
          <p:cNvGrpSpPr>
            <a:grpSpLocks/>
          </p:cNvGrpSpPr>
          <p:nvPr/>
        </p:nvGrpSpPr>
        <p:grpSpPr bwMode="auto">
          <a:xfrm>
            <a:off x="4727575" y="115889"/>
            <a:ext cx="2376488" cy="719137"/>
            <a:chOff x="748" y="3022"/>
            <a:chExt cx="1497" cy="453"/>
          </a:xfrm>
        </p:grpSpPr>
        <p:sp>
          <p:nvSpPr>
            <p:cNvPr id="6221" name="Rectangle 122"/>
            <p:cNvSpPr>
              <a:spLocks noChangeArrowheads="1"/>
            </p:cNvSpPr>
            <p:nvPr/>
          </p:nvSpPr>
          <p:spPr bwMode="auto">
            <a:xfrm>
              <a:off x="748" y="3022"/>
              <a:ext cx="1497" cy="453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6222" name="Group 123"/>
            <p:cNvGrpSpPr>
              <a:grpSpLocks/>
            </p:cNvGrpSpPr>
            <p:nvPr/>
          </p:nvGrpSpPr>
          <p:grpSpPr bwMode="auto">
            <a:xfrm>
              <a:off x="1338" y="3067"/>
              <a:ext cx="799" cy="407"/>
              <a:chOff x="1338" y="3067"/>
              <a:chExt cx="799" cy="407"/>
            </a:xfrm>
          </p:grpSpPr>
          <p:sp>
            <p:nvSpPr>
              <p:cNvPr id="6224" name="Text Box 124"/>
              <p:cNvSpPr txBox="1">
                <a:spLocks noChangeArrowheads="1"/>
              </p:cNvSpPr>
              <p:nvPr/>
            </p:nvSpPr>
            <p:spPr bwMode="auto">
              <a:xfrm>
                <a:off x="1338" y="3067"/>
                <a:ext cx="799" cy="407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b="1" dirty="0">
                    <a:latin typeface="Comic Sans MS" panose="030F0702030302020204" pitchFamily="66" charset="0"/>
                  </a:rPr>
                  <a:t>   </a:t>
                </a:r>
                <a:r>
                  <a:rPr lang="en-GB" altLang="en-US" b="1" dirty="0">
                    <a:latin typeface="Symbol" panose="05050102010706020507" pitchFamily="18" charset="2"/>
                  </a:rPr>
                  <a:t> </a:t>
                </a:r>
                <a:r>
                  <a:rPr lang="en-GB" altLang="en-US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(O – E)</a:t>
                </a:r>
                <a:r>
                  <a:rPr lang="en-GB" altLang="en-US" b="1" u="sng" baseline="30000" dirty="0">
                    <a:latin typeface="Comic Sans MS" panose="030F0702030302020204" pitchFamily="66" charset="0"/>
                  </a:rPr>
                  <a:t>2</a:t>
                </a:r>
              </a:p>
              <a:p>
                <a:pPr eaLnBrk="1" hangingPunct="1"/>
                <a:r>
                  <a:rPr lang="en-GB" altLang="en-US" b="1" dirty="0">
                    <a:latin typeface="Comic Sans MS" panose="030F0702030302020204" pitchFamily="66" charset="0"/>
                  </a:rPr>
                  <a:t>       </a:t>
                </a:r>
                <a:r>
                  <a:rPr lang="en-GB" altLang="en-US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E</a:t>
                </a:r>
              </a:p>
            </p:txBody>
          </p:sp>
          <p:sp>
            <p:nvSpPr>
              <p:cNvPr id="6225" name="Text Box 125"/>
              <p:cNvSpPr txBox="1">
                <a:spLocks noChangeArrowheads="1"/>
              </p:cNvSpPr>
              <p:nvPr/>
            </p:nvSpPr>
            <p:spPr bwMode="auto">
              <a:xfrm>
                <a:off x="1338" y="3113"/>
                <a:ext cx="211" cy="250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000" b="1">
                    <a:latin typeface="Symbol" panose="05050102010706020507" pitchFamily="18" charset="2"/>
                  </a:rPr>
                  <a:t>S</a:t>
                </a:r>
              </a:p>
            </p:txBody>
          </p:sp>
        </p:grpSp>
        <p:sp>
          <p:nvSpPr>
            <p:cNvPr id="6223" name="Text Box 126"/>
            <p:cNvSpPr txBox="1">
              <a:spLocks noChangeArrowheads="1"/>
            </p:cNvSpPr>
            <p:nvPr/>
          </p:nvSpPr>
          <p:spPr bwMode="auto">
            <a:xfrm>
              <a:off x="748" y="3113"/>
              <a:ext cx="495" cy="231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b="1" dirty="0">
                  <a:latin typeface="Symbol" panose="05050102010706020507" pitchFamily="18" charset="2"/>
                </a:rPr>
                <a:t>c</a:t>
              </a:r>
              <a:r>
                <a:rPr lang="en-GB" altLang="en-US" b="1" baseline="30000" dirty="0">
                  <a:latin typeface="Comic Sans MS" panose="030F0702030302020204" pitchFamily="66" charset="0"/>
                </a:rPr>
                <a:t>2</a:t>
              </a:r>
              <a:r>
                <a:rPr lang="en-GB" altLang="en-US" b="1" dirty="0">
                  <a:latin typeface="Comic Sans MS" panose="030F0702030302020204" pitchFamily="66" charset="0"/>
                </a:rPr>
                <a:t>  =</a:t>
              </a:r>
            </a:p>
          </p:txBody>
        </p:sp>
      </p:grpSp>
      <p:graphicFrame>
        <p:nvGraphicFramePr>
          <p:cNvPr id="3241" name="Group 169"/>
          <p:cNvGraphicFramePr>
            <a:graphicFrameLocks noGrp="1"/>
          </p:cNvGraphicFramePr>
          <p:nvPr/>
        </p:nvGraphicFramePr>
        <p:xfrm>
          <a:off x="1919288" y="2455864"/>
          <a:ext cx="6121400" cy="1549401"/>
        </p:xfrm>
        <a:graphic>
          <a:graphicData uri="http://schemas.openxmlformats.org/drawingml/2006/table">
            <a:tbl>
              <a:tblPr/>
              <a:tblGrid>
                <a:gridCol w="120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77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524001" y="1"/>
            <a:ext cx="4105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Interpreting the result of the test:</a:t>
            </a:r>
            <a:endParaRPr lang="en-GB" altLang="en-US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226" name="Group 58"/>
          <p:cNvGrpSpPr>
            <a:grpSpLocks/>
          </p:cNvGrpSpPr>
          <p:nvPr/>
        </p:nvGrpSpPr>
        <p:grpSpPr bwMode="auto">
          <a:xfrm>
            <a:off x="1774826" y="1557338"/>
            <a:ext cx="8424863" cy="2201862"/>
            <a:chOff x="204" y="1298"/>
            <a:chExt cx="5307" cy="1387"/>
          </a:xfrm>
        </p:grpSpPr>
        <p:sp>
          <p:nvSpPr>
            <p:cNvPr id="7177" name="Text Box 47"/>
            <p:cNvSpPr txBox="1">
              <a:spLocks noChangeArrowheads="1"/>
            </p:cNvSpPr>
            <p:nvPr/>
          </p:nvSpPr>
          <p:spPr bwMode="auto">
            <a:xfrm>
              <a:off x="204" y="1298"/>
              <a:ext cx="2313" cy="750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Compare the calculated value of </a:t>
              </a:r>
              <a:r>
                <a:rPr lang="en-GB" altLang="en-US" dirty="0">
                  <a:latin typeface="Symbol" panose="05050102010706020507" pitchFamily="18" charset="2"/>
                </a:rPr>
                <a:t>c</a:t>
              </a:r>
              <a:r>
                <a:rPr lang="en-GB" altLang="en-US" baseline="30000" dirty="0">
                  <a:latin typeface="Comic Sans MS" panose="030F0702030302020204" pitchFamily="66" charset="0"/>
                </a:rPr>
                <a:t>2</a:t>
              </a:r>
              <a:r>
                <a:rPr lang="en-GB" altLang="en-US" dirty="0">
                  <a:latin typeface="Comic Sans MS" panose="030F0702030302020204" pitchFamily="66" charset="0"/>
                </a:rPr>
                <a:t> </a:t>
              </a:r>
              <a:r>
                <a:rPr lang="en-GB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with the critical value for (</a:t>
              </a:r>
              <a:r>
                <a:rPr lang="en-GB" altLang="en-US" i="1" dirty="0">
                  <a:latin typeface="Calibri" panose="020F0502020204030204" pitchFamily="34" charset="0"/>
                  <a:cs typeface="Calibri" panose="020F0502020204030204" pitchFamily="34" charset="0"/>
                </a:rPr>
                <a:t>n</a:t>
              </a:r>
              <a:r>
                <a:rPr lang="en-GB" alt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 - 1) degrees of freedom at a probability level of 0.05 (95%):</a:t>
              </a:r>
              <a:endParaRPr lang="en-GB" altLang="en-US" u="sng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7178" name="Picture 4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1298"/>
              <a:ext cx="2903" cy="1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179" name="Text Box 50"/>
            <p:cNvSpPr txBox="1">
              <a:spLocks noChangeArrowheads="1"/>
            </p:cNvSpPr>
            <p:nvPr/>
          </p:nvSpPr>
          <p:spPr bwMode="auto">
            <a:xfrm>
              <a:off x="1021" y="2205"/>
              <a:ext cx="111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sz="1600" i="1">
                  <a:latin typeface="Comic Sans MS" panose="030F0702030302020204" pitchFamily="66" charset="0"/>
                </a:rPr>
                <a:t>n</a:t>
              </a:r>
              <a:r>
                <a:rPr lang="en-GB" altLang="en-US" sz="1600">
                  <a:latin typeface="Comic Sans MS" panose="030F0702030302020204" pitchFamily="66" charset="0"/>
                </a:rPr>
                <a:t> = 4 phenotypes</a:t>
              </a:r>
            </a:p>
          </p:txBody>
        </p:sp>
        <p:sp>
          <p:nvSpPr>
            <p:cNvPr id="7180" name="Rectangle 51"/>
            <p:cNvSpPr>
              <a:spLocks noChangeArrowheads="1"/>
            </p:cNvSpPr>
            <p:nvPr/>
          </p:nvSpPr>
          <p:spPr bwMode="auto">
            <a:xfrm>
              <a:off x="975" y="2160"/>
              <a:ext cx="4491" cy="272"/>
            </a:xfrm>
            <a:prstGeom prst="rect">
              <a:avLst/>
            </a:prstGeom>
            <a:noFill/>
            <a:ln w="28575">
              <a:solidFill>
                <a:srgbClr val="FF00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1" name="Rectangle 52"/>
            <p:cNvSpPr>
              <a:spLocks noChangeArrowheads="1"/>
            </p:cNvSpPr>
            <p:nvPr/>
          </p:nvSpPr>
          <p:spPr bwMode="auto">
            <a:xfrm>
              <a:off x="3924" y="1525"/>
              <a:ext cx="499" cy="1134"/>
            </a:xfrm>
            <a:prstGeom prst="rect">
              <a:avLst/>
            </a:prstGeom>
            <a:noFill/>
            <a:ln w="28575">
              <a:solidFill>
                <a:srgbClr val="FF00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222" name="Text Box 54"/>
          <p:cNvSpPr txBox="1">
            <a:spLocks noChangeArrowheads="1"/>
          </p:cNvSpPr>
          <p:nvPr/>
        </p:nvSpPr>
        <p:spPr bwMode="auto">
          <a:xfrm>
            <a:off x="1919289" y="3933825"/>
            <a:ext cx="8243887" cy="915988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b="1" dirty="0">
                <a:latin typeface="Symbol" panose="05050102010706020507" pitchFamily="18" charset="2"/>
              </a:rPr>
              <a:t>c</a:t>
            </a:r>
            <a:r>
              <a:rPr lang="en-GB" altLang="en-US" b="1" baseline="30000" dirty="0">
                <a:latin typeface="Comic Sans MS" panose="030F0702030302020204" pitchFamily="66" charset="0"/>
              </a:rPr>
              <a:t>2</a:t>
            </a:r>
            <a:r>
              <a:rPr lang="en-GB" altLang="en-US" b="1" dirty="0">
                <a:latin typeface="Comic Sans MS" panose="030F0702030302020204" pitchFamily="66" charset="0"/>
              </a:rPr>
              <a:t>  &gt;  </a:t>
            </a:r>
            <a:r>
              <a:rPr lang="en-GB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critical value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/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reject null hypothesis, less than 5% probability that the difference between observed and expected happened by chance</a:t>
            </a:r>
          </a:p>
        </p:txBody>
      </p:sp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1919289" y="4941889"/>
            <a:ext cx="8243887" cy="9159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GB" altLang="en-US" dirty="0">
                <a:latin typeface="Comic Sans MS" panose="030F0702030302020204" pitchFamily="66" charset="0"/>
              </a:rPr>
              <a:t> </a:t>
            </a:r>
            <a:r>
              <a:rPr lang="en-GB" altLang="en-US" b="1" dirty="0">
                <a:latin typeface="Symbol" panose="05050102010706020507" pitchFamily="18" charset="2"/>
              </a:rPr>
              <a:t>c</a:t>
            </a:r>
            <a:r>
              <a:rPr lang="en-GB" altLang="en-US" b="1" baseline="30000" dirty="0">
                <a:latin typeface="Comic Sans MS" panose="030F0702030302020204" pitchFamily="66" charset="0"/>
              </a:rPr>
              <a:t>2</a:t>
            </a:r>
            <a:r>
              <a:rPr lang="en-GB" altLang="en-US" b="1" dirty="0">
                <a:latin typeface="Comic Sans MS" panose="030F0702030302020204" pitchFamily="66" charset="0"/>
              </a:rPr>
              <a:t>  &lt;  </a:t>
            </a:r>
            <a:r>
              <a:rPr lang="en-GB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critical value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/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accept null hypothesis, more than 95% probability that any difference between observed and expected happened by chance</a:t>
            </a:r>
          </a:p>
        </p:txBody>
      </p:sp>
      <p:sp>
        <p:nvSpPr>
          <p:cNvPr id="7224" name="Text Box 56"/>
          <p:cNvSpPr txBox="1">
            <a:spLocks noChangeArrowheads="1"/>
          </p:cNvSpPr>
          <p:nvPr/>
        </p:nvSpPr>
        <p:spPr bwMode="auto">
          <a:xfrm>
            <a:off x="1774826" y="765175"/>
            <a:ext cx="8569325" cy="6413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Null hypothesis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= there is </a:t>
            </a:r>
            <a:r>
              <a:rPr lang="en-GB" alt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a statistically significant difference between the </a:t>
            </a:r>
            <a:r>
              <a:rPr lang="en-GB" alt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expected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GB" alt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observed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number of offspring of each phenotype</a:t>
            </a:r>
            <a:endParaRPr lang="en-GB" altLang="en-US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75" name="Text Box 57"/>
          <p:cNvSpPr txBox="1">
            <a:spLocks noChangeArrowheads="1"/>
          </p:cNvSpPr>
          <p:nvPr/>
        </p:nvSpPr>
        <p:spPr bwMode="auto">
          <a:xfrm>
            <a:off x="1774826" y="404813"/>
            <a:ext cx="4067908" cy="33855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Write the </a:t>
            </a:r>
            <a:r>
              <a:rPr lang="en-GB" altLang="en-US" sz="1600" u="sng" dirty="0">
                <a:latin typeface="Calibri" panose="020F0502020204030204" pitchFamily="34" charset="0"/>
                <a:cs typeface="Calibri" panose="020F0502020204030204" pitchFamily="34" charset="0"/>
              </a:rPr>
              <a:t>null hypothesis</a:t>
            </a:r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for this investigation:</a:t>
            </a:r>
          </a:p>
        </p:txBody>
      </p:sp>
      <p:sp>
        <p:nvSpPr>
          <p:cNvPr id="7176" name="Text Box 59"/>
          <p:cNvSpPr txBox="1">
            <a:spLocks noChangeArrowheads="1"/>
          </p:cNvSpPr>
          <p:nvPr/>
        </p:nvSpPr>
        <p:spPr bwMode="auto">
          <a:xfrm>
            <a:off x="1847850" y="6021388"/>
            <a:ext cx="3206134" cy="33855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Write a conclusion for this example. </a:t>
            </a:r>
          </a:p>
        </p:txBody>
      </p:sp>
    </p:spTree>
    <p:extLst>
      <p:ext uri="{BB962C8B-B14F-4D97-AF65-F5344CB8AC3E}">
        <p14:creationId xmlns:p14="http://schemas.microsoft.com/office/powerpoint/2010/main" val="425233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2" grpId="0" animBg="1"/>
      <p:bldP spid="7223" grpId="0" animBg="1"/>
      <p:bldP spid="72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703389" y="188913"/>
            <a:ext cx="216546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600" u="sng"/>
              <a:t>example 2 – fruit colour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809751" y="549276"/>
            <a:ext cx="3781425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1600" b="1"/>
              <a:t>gene A</a:t>
            </a:r>
            <a:r>
              <a:rPr lang="en-GB" altLang="en-US" sz="1600"/>
              <a:t> (pigment)</a:t>
            </a:r>
          </a:p>
          <a:p>
            <a:pPr>
              <a:buFontTx/>
              <a:buChar char="-"/>
            </a:pPr>
            <a:r>
              <a:rPr lang="en-GB" altLang="en-US" sz="1600"/>
              <a:t> dominant allele = white   </a:t>
            </a:r>
          </a:p>
          <a:p>
            <a:r>
              <a:rPr lang="en-GB" altLang="en-US" sz="1600" b="1"/>
              <a:t>gene B</a:t>
            </a:r>
            <a:r>
              <a:rPr lang="en-GB" altLang="en-US" sz="1600"/>
              <a:t> (colour)</a:t>
            </a:r>
          </a:p>
          <a:p>
            <a:r>
              <a:rPr lang="en-GB" altLang="en-US" sz="1600"/>
              <a:t> in absence of A allele:</a:t>
            </a:r>
          </a:p>
          <a:p>
            <a:r>
              <a:rPr lang="en-GB" altLang="en-US" sz="1600"/>
              <a:t> - dominant allele = yellow</a:t>
            </a:r>
          </a:p>
          <a:p>
            <a:r>
              <a:rPr lang="en-GB" altLang="en-US" sz="1600"/>
              <a:t> - homozygous recessive = green</a:t>
            </a:r>
          </a:p>
        </p:txBody>
      </p:sp>
      <p:graphicFrame>
        <p:nvGraphicFramePr>
          <p:cNvPr id="14344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358523"/>
              </p:ext>
            </p:extLst>
          </p:nvPr>
        </p:nvGraphicFramePr>
        <p:xfrm>
          <a:off x="7751763" y="620713"/>
          <a:ext cx="2520950" cy="1828800"/>
        </p:xfrm>
        <a:graphic>
          <a:graphicData uri="http://schemas.openxmlformats.org/drawingml/2006/table">
            <a:tbl>
              <a:tblPr/>
              <a:tblGrid>
                <a:gridCol w="1223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genotype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phenotype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AaBb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AAbb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aabb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aaBb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382" name="Text Box 46"/>
          <p:cNvSpPr txBox="1">
            <a:spLocks noChangeArrowheads="1"/>
          </p:cNvSpPr>
          <p:nvPr/>
        </p:nvSpPr>
        <p:spPr bwMode="auto">
          <a:xfrm>
            <a:off x="6311900" y="188913"/>
            <a:ext cx="4032250" cy="33655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1600"/>
              <a:t>Identify the phenotype of the following:</a:t>
            </a:r>
          </a:p>
        </p:txBody>
      </p:sp>
      <p:sp>
        <p:nvSpPr>
          <p:cNvPr id="14383" name="Rectangle 47"/>
          <p:cNvSpPr>
            <a:spLocks noChangeArrowheads="1"/>
          </p:cNvSpPr>
          <p:nvPr/>
        </p:nvSpPr>
        <p:spPr bwMode="auto">
          <a:xfrm>
            <a:off x="8975725" y="981076"/>
            <a:ext cx="1296988" cy="3603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8975725" y="1341438"/>
            <a:ext cx="1296988" cy="3603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8975725" y="1701801"/>
            <a:ext cx="1296988" cy="360363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8975725" y="2062163"/>
            <a:ext cx="1296988" cy="36036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14466" name="Group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280501"/>
              </p:ext>
            </p:extLst>
          </p:nvPr>
        </p:nvGraphicFramePr>
        <p:xfrm>
          <a:off x="5087938" y="3357563"/>
          <a:ext cx="5111750" cy="2088198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428" name="Text Box 92"/>
          <p:cNvSpPr txBox="1">
            <a:spLocks noChangeArrowheads="1"/>
          </p:cNvSpPr>
          <p:nvPr/>
        </p:nvSpPr>
        <p:spPr bwMode="auto">
          <a:xfrm>
            <a:off x="6456364" y="2997200"/>
            <a:ext cx="290765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600">
                <a:solidFill>
                  <a:schemeClr val="accent2"/>
                </a:solidFill>
              </a:rPr>
              <a:t>gametes produced by male plant</a:t>
            </a:r>
          </a:p>
        </p:txBody>
      </p:sp>
      <p:sp>
        <p:nvSpPr>
          <p:cNvPr id="14429" name="Text Box 93"/>
          <p:cNvSpPr txBox="1">
            <a:spLocks noChangeArrowheads="1"/>
          </p:cNvSpPr>
          <p:nvPr/>
        </p:nvSpPr>
        <p:spPr bwMode="auto">
          <a:xfrm>
            <a:off x="3071814" y="4078289"/>
            <a:ext cx="19446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1600"/>
              <a:t>gametes produced by female plant</a:t>
            </a:r>
          </a:p>
        </p:txBody>
      </p:sp>
      <p:sp>
        <p:nvSpPr>
          <p:cNvPr id="14458" name="Text Box 122"/>
          <p:cNvSpPr txBox="1">
            <a:spLocks noChangeArrowheads="1"/>
          </p:cNvSpPr>
          <p:nvPr/>
        </p:nvSpPr>
        <p:spPr bwMode="auto">
          <a:xfrm>
            <a:off x="1774825" y="2565400"/>
            <a:ext cx="5193858" cy="33855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600"/>
              <a:t>Show the result of crossing two double heterozygous plants:</a:t>
            </a:r>
          </a:p>
        </p:txBody>
      </p:sp>
      <p:sp>
        <p:nvSpPr>
          <p:cNvPr id="14459" name="Text Box 123"/>
          <p:cNvSpPr txBox="1">
            <a:spLocks noChangeArrowheads="1"/>
          </p:cNvSpPr>
          <p:nvPr/>
        </p:nvSpPr>
        <p:spPr bwMode="auto">
          <a:xfrm>
            <a:off x="3863976" y="6092825"/>
            <a:ext cx="208768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600"/>
              <a:t>F</a:t>
            </a:r>
            <a:r>
              <a:rPr lang="en-GB" altLang="en-US" sz="1600" baseline="-25000"/>
              <a:t>1</a:t>
            </a:r>
            <a:r>
              <a:rPr lang="en-GB" altLang="en-US" sz="1600"/>
              <a:t> ratio of phenotypes:</a:t>
            </a:r>
          </a:p>
        </p:txBody>
      </p:sp>
      <p:sp>
        <p:nvSpPr>
          <p:cNvPr id="14460" name="Text Box 124"/>
          <p:cNvSpPr txBox="1">
            <a:spLocks noChangeArrowheads="1"/>
          </p:cNvSpPr>
          <p:nvPr/>
        </p:nvSpPr>
        <p:spPr bwMode="auto">
          <a:xfrm>
            <a:off x="6600825" y="5876925"/>
            <a:ext cx="2621615" cy="646331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/>
              <a:t>white   :   yellow   :   green</a:t>
            </a:r>
          </a:p>
          <a:p>
            <a:r>
              <a:rPr lang="en-GB" altLang="en-US"/>
              <a:t>   12     :       3      :       1</a:t>
            </a:r>
          </a:p>
        </p:txBody>
      </p:sp>
      <p:graphicFrame>
        <p:nvGraphicFramePr>
          <p:cNvPr id="14515" name="Group 1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221688"/>
              </p:ext>
            </p:extLst>
          </p:nvPr>
        </p:nvGraphicFramePr>
        <p:xfrm>
          <a:off x="5087939" y="3357564"/>
          <a:ext cx="5113337" cy="2087563"/>
        </p:xfrm>
        <a:graphic>
          <a:graphicData uri="http://schemas.openxmlformats.org/drawingml/2006/table">
            <a:tbl>
              <a:tblPr/>
              <a:tblGrid>
                <a:gridCol w="86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2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0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4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4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83" grpId="0" animBg="1"/>
      <p:bldP spid="14384" grpId="0" animBg="1"/>
      <p:bldP spid="14385" grpId="0" animBg="1"/>
      <p:bldP spid="14386" grpId="0" animBg="1"/>
      <p:bldP spid="144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631951" y="115889"/>
            <a:ext cx="51847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when two heterozygous (</a:t>
            </a:r>
            <a:r>
              <a:rPr lang="en-GB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AaBb</a:t>
            </a:r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) plants were crossed, the following F1 offspring were obtained:</a:t>
            </a:r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 flipH="1">
            <a:off x="5448300" y="7245350"/>
            <a:ext cx="4319588" cy="269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68" name="Text Box 56"/>
          <p:cNvSpPr txBox="1">
            <a:spLocks noChangeArrowheads="1"/>
          </p:cNvSpPr>
          <p:nvPr/>
        </p:nvSpPr>
        <p:spPr bwMode="auto">
          <a:xfrm>
            <a:off x="6959601" y="188914"/>
            <a:ext cx="2342116" cy="5847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white   :   yellow   :   green</a:t>
            </a:r>
          </a:p>
          <a:p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  26     :       5     :       1</a:t>
            </a:r>
          </a:p>
        </p:txBody>
      </p:sp>
      <p:sp>
        <p:nvSpPr>
          <p:cNvPr id="13370" name="Text Box 58"/>
          <p:cNvSpPr txBox="1">
            <a:spLocks noChangeArrowheads="1"/>
          </p:cNvSpPr>
          <p:nvPr/>
        </p:nvSpPr>
        <p:spPr bwMode="auto">
          <a:xfrm>
            <a:off x="1703389" y="981076"/>
            <a:ext cx="8588375" cy="5810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Use the </a:t>
            </a:r>
            <a:r>
              <a:rPr lang="en-GB" altLang="en-US" sz="1600" dirty="0">
                <a:latin typeface="Symbol" panose="05050102010706020507" pitchFamily="18" charset="2"/>
              </a:rPr>
              <a:t>c</a:t>
            </a:r>
            <a:r>
              <a:rPr lang="en-GB" altLang="en-US" sz="1600" baseline="30000" dirty="0">
                <a:latin typeface="Comic Sans MS" panose="030F0702030302020204" pitchFamily="66" charset="0"/>
              </a:rPr>
              <a:t>2</a:t>
            </a:r>
            <a:r>
              <a:rPr lang="en-GB" altLang="en-US" sz="1600" dirty="0">
                <a:latin typeface="Comic Sans MS" panose="030F0702030302020204" pitchFamily="66" charset="0"/>
              </a:rPr>
              <a:t> </a:t>
            </a:r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test to determine if there is a significant difference between the observed and expected results:</a:t>
            </a:r>
          </a:p>
        </p:txBody>
      </p:sp>
      <p:graphicFrame>
        <p:nvGraphicFramePr>
          <p:cNvPr id="13455" name="Group 143"/>
          <p:cNvGraphicFramePr>
            <a:graphicFrameLocks noGrp="1"/>
          </p:cNvGraphicFramePr>
          <p:nvPr/>
        </p:nvGraphicFramePr>
        <p:xfrm>
          <a:off x="2063750" y="1700213"/>
          <a:ext cx="4876800" cy="2523744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O - 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- 1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- 1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(O – E)</a:t>
                      </a:r>
                      <a:r>
                        <a:rPr kumimoji="0" lang="en-GB" altLang="en-US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2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(O - E)</a:t>
                      </a:r>
                      <a:r>
                        <a:rPr kumimoji="0" lang="en-GB" altLang="en-US" sz="1800" b="1" i="0" u="sng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0.17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0.17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cs typeface="Arial" panose="020B0604020202020204" pitchFamily="34" charset="0"/>
                        </a:rPr>
                        <a:t>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415" name="Text Box 103"/>
          <p:cNvSpPr txBox="1">
            <a:spLocks noChangeArrowheads="1"/>
          </p:cNvSpPr>
          <p:nvPr/>
        </p:nvSpPr>
        <p:spPr bwMode="auto">
          <a:xfrm>
            <a:off x="7680325" y="3502025"/>
            <a:ext cx="226857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=  (0.17 + 0.17 + 0.58) </a:t>
            </a:r>
          </a:p>
          <a:p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=  </a:t>
            </a:r>
            <a:r>
              <a:rPr lang="en-GB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0.84</a:t>
            </a:r>
          </a:p>
        </p:txBody>
      </p:sp>
      <p:grpSp>
        <p:nvGrpSpPr>
          <p:cNvPr id="13416" name="Group 104"/>
          <p:cNvGrpSpPr>
            <a:grpSpLocks/>
          </p:cNvGrpSpPr>
          <p:nvPr/>
        </p:nvGrpSpPr>
        <p:grpSpPr bwMode="auto">
          <a:xfrm>
            <a:off x="7175500" y="2565400"/>
            <a:ext cx="2376488" cy="719138"/>
            <a:chOff x="748" y="3022"/>
            <a:chExt cx="1497" cy="453"/>
          </a:xfrm>
        </p:grpSpPr>
        <p:sp>
          <p:nvSpPr>
            <p:cNvPr id="13417" name="Rectangle 105"/>
            <p:cNvSpPr>
              <a:spLocks noChangeArrowheads="1"/>
            </p:cNvSpPr>
            <p:nvPr/>
          </p:nvSpPr>
          <p:spPr bwMode="auto">
            <a:xfrm>
              <a:off x="748" y="3022"/>
              <a:ext cx="1497" cy="453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3418" name="Group 106"/>
            <p:cNvGrpSpPr>
              <a:grpSpLocks/>
            </p:cNvGrpSpPr>
            <p:nvPr/>
          </p:nvGrpSpPr>
          <p:grpSpPr bwMode="auto">
            <a:xfrm>
              <a:off x="1338" y="3067"/>
              <a:ext cx="799" cy="407"/>
              <a:chOff x="1338" y="3067"/>
              <a:chExt cx="799" cy="407"/>
            </a:xfrm>
          </p:grpSpPr>
          <p:sp>
            <p:nvSpPr>
              <p:cNvPr id="13419" name="Text Box 107"/>
              <p:cNvSpPr txBox="1">
                <a:spLocks noChangeArrowheads="1"/>
              </p:cNvSpPr>
              <p:nvPr/>
            </p:nvSpPr>
            <p:spPr bwMode="auto">
              <a:xfrm>
                <a:off x="1338" y="3067"/>
                <a:ext cx="799" cy="407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b="1" dirty="0">
                    <a:latin typeface="Comic Sans MS" panose="030F0702030302020204" pitchFamily="66" charset="0"/>
                  </a:rPr>
                  <a:t>   </a:t>
                </a:r>
                <a:r>
                  <a:rPr lang="en-GB" altLang="en-US" b="1" dirty="0">
                    <a:latin typeface="Symbol" panose="05050102010706020507" pitchFamily="18" charset="2"/>
                  </a:rPr>
                  <a:t> </a:t>
                </a:r>
                <a:r>
                  <a:rPr lang="en-GB" altLang="en-US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(O – E)</a:t>
                </a:r>
                <a:r>
                  <a:rPr lang="en-GB" altLang="en-US" b="1" u="sng" baseline="30000" dirty="0">
                    <a:latin typeface="Comic Sans MS" panose="030F0702030302020204" pitchFamily="66" charset="0"/>
                  </a:rPr>
                  <a:t>2</a:t>
                </a:r>
              </a:p>
              <a:p>
                <a:r>
                  <a:rPr lang="en-GB" altLang="en-US" b="1" dirty="0">
                    <a:latin typeface="Comic Sans MS" panose="030F0702030302020204" pitchFamily="66" charset="0"/>
                  </a:rPr>
                  <a:t>       </a:t>
                </a:r>
                <a:r>
                  <a:rPr lang="en-GB" altLang="en-US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E</a:t>
                </a:r>
              </a:p>
            </p:txBody>
          </p:sp>
          <p:sp>
            <p:nvSpPr>
              <p:cNvPr id="13420" name="Text Box 108"/>
              <p:cNvSpPr txBox="1">
                <a:spLocks noChangeArrowheads="1"/>
              </p:cNvSpPr>
              <p:nvPr/>
            </p:nvSpPr>
            <p:spPr bwMode="auto">
              <a:xfrm>
                <a:off x="1338" y="3113"/>
                <a:ext cx="211" cy="250"/>
              </a:xfrm>
              <a:prstGeom prst="rect">
                <a:avLst/>
              </a:prstGeom>
              <a:solidFill>
                <a:srgbClr val="CC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0" b="1">
                    <a:latin typeface="Symbol" panose="05050102010706020507" pitchFamily="18" charset="2"/>
                  </a:rPr>
                  <a:t>S</a:t>
                </a:r>
              </a:p>
            </p:txBody>
          </p:sp>
        </p:grpSp>
        <p:sp>
          <p:nvSpPr>
            <p:cNvPr id="13421" name="Text Box 109"/>
            <p:cNvSpPr txBox="1">
              <a:spLocks noChangeArrowheads="1"/>
            </p:cNvSpPr>
            <p:nvPr/>
          </p:nvSpPr>
          <p:spPr bwMode="auto">
            <a:xfrm>
              <a:off x="748" y="3113"/>
              <a:ext cx="495" cy="231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altLang="en-US" b="1">
                  <a:latin typeface="Symbol" panose="05050102010706020507" pitchFamily="18" charset="2"/>
                </a:rPr>
                <a:t>c</a:t>
              </a:r>
              <a:r>
                <a:rPr lang="en-GB" altLang="en-US" b="1">
                  <a:latin typeface="Comic Sans MS" panose="030F0702030302020204" pitchFamily="66" charset="0"/>
                </a:rPr>
                <a:t>2  =</a:t>
              </a:r>
            </a:p>
          </p:txBody>
        </p:sp>
      </p:grpSp>
      <p:sp>
        <p:nvSpPr>
          <p:cNvPr id="13456" name="Text Box 144"/>
          <p:cNvSpPr txBox="1">
            <a:spLocks noChangeArrowheads="1"/>
          </p:cNvSpPr>
          <p:nvPr/>
        </p:nvSpPr>
        <p:spPr bwMode="auto">
          <a:xfrm>
            <a:off x="1847851" y="4365625"/>
            <a:ext cx="5212966" cy="33855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The critical value for 2 degrees of freedom at </a:t>
            </a:r>
            <a:r>
              <a:rPr lang="en-GB" altLang="en-US" sz="1600" i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= 0.05 is 5.99</a:t>
            </a:r>
          </a:p>
        </p:txBody>
      </p:sp>
      <p:sp>
        <p:nvSpPr>
          <p:cNvPr id="13457" name="Text Box 145"/>
          <p:cNvSpPr txBox="1">
            <a:spLocks noChangeArrowheads="1"/>
          </p:cNvSpPr>
          <p:nvPr/>
        </p:nvSpPr>
        <p:spPr bwMode="auto">
          <a:xfrm>
            <a:off x="1847851" y="4797425"/>
            <a:ext cx="6193619" cy="33855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Write a conclusion for this example, referring to probability and chance: </a:t>
            </a:r>
          </a:p>
        </p:txBody>
      </p:sp>
      <p:sp>
        <p:nvSpPr>
          <p:cNvPr id="13458" name="Text Box 146"/>
          <p:cNvSpPr txBox="1">
            <a:spLocks noChangeArrowheads="1"/>
          </p:cNvSpPr>
          <p:nvPr/>
        </p:nvSpPr>
        <p:spPr bwMode="auto">
          <a:xfrm>
            <a:off x="1919289" y="5300664"/>
            <a:ext cx="8243887" cy="9159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b="1" dirty="0">
                <a:latin typeface="Symbol" panose="05050102010706020507" pitchFamily="18" charset="2"/>
              </a:rPr>
              <a:t>c</a:t>
            </a:r>
            <a:r>
              <a:rPr lang="en-GB" altLang="en-US" b="1" baseline="30000" dirty="0">
                <a:latin typeface="Comic Sans MS" panose="030F0702030302020204" pitchFamily="66" charset="0"/>
              </a:rPr>
              <a:t>2</a:t>
            </a:r>
            <a:r>
              <a:rPr lang="en-GB" altLang="en-US" b="1" dirty="0">
                <a:latin typeface="Comic Sans MS" panose="030F0702030302020204" pitchFamily="66" charset="0"/>
              </a:rPr>
              <a:t>  &lt;  </a:t>
            </a:r>
            <a:r>
              <a:rPr lang="en-GB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critical value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, so the </a:t>
            </a:r>
            <a:r>
              <a:rPr lang="en-GB" alt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null hypothesis is accepted</a:t>
            </a: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 with a probability of more than 95% that the difference between the observed and expected results happened by chance</a:t>
            </a:r>
          </a:p>
        </p:txBody>
      </p:sp>
      <p:graphicFrame>
        <p:nvGraphicFramePr>
          <p:cNvPr id="13506" name="Group 194"/>
          <p:cNvGraphicFramePr>
            <a:graphicFrameLocks noGrp="1"/>
          </p:cNvGraphicFramePr>
          <p:nvPr/>
        </p:nvGraphicFramePr>
        <p:xfrm>
          <a:off x="2063751" y="1700213"/>
          <a:ext cx="4824413" cy="2570164"/>
        </p:xfrm>
        <a:graphic>
          <a:graphicData uri="http://schemas.openxmlformats.org/drawingml/2006/table">
            <a:tbl>
              <a:tblPr/>
              <a:tblGrid>
                <a:gridCol w="120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8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5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03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3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" grpId="0"/>
      <p:bldP spid="1345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CurriculumSubject xmlns="b83ea8ec-d1ce-4b1c-906d-dc0b29db2502">Biology</CurriculumSubject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SharedWithUsers xmlns="b83ea8ec-d1ce-4b1c-906d-dc0b29db2502">
      <UserInfo>
        <DisplayName/>
        <AccountId xsi:nil="true"/>
        <AccountType/>
      </UserInfo>
    </SharedWithUsers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B9F76B-9BF8-4676-A0E7-28604D20F526}">
  <ds:schemaRefs>
    <ds:schemaRef ds:uri="http://schemas.microsoft.com/office/2006/metadata/properties"/>
    <ds:schemaRef ds:uri="http://schemas.microsoft.com/office/infopath/2007/PartnerControls"/>
    <ds:schemaRef ds:uri="b83ea8ec-d1ce-4b1c-906d-dc0b29db2502"/>
    <ds:schemaRef ds:uri="39a9f016-2850-430d-a9d7-5d156f797ecb"/>
  </ds:schemaRefs>
</ds:datastoreItem>
</file>

<file path=customXml/itemProps2.xml><?xml version="1.0" encoding="utf-8"?>
<ds:datastoreItem xmlns:ds="http://schemas.openxmlformats.org/officeDocument/2006/customXml" ds:itemID="{EF244D32-D3E8-4CA8-BE77-7DF9B23946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D09CE0-4E04-44D8-A315-BA0CC7893D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1023</Words>
  <Application>Microsoft Office PowerPoint</Application>
  <PresentationFormat>Widescreen</PresentationFormat>
  <Paragraphs>222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gg sans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Marisa Wyburn</dc:creator>
  <cp:lastModifiedBy>Chezka Mae Madrona</cp:lastModifiedBy>
  <cp:revision>4</cp:revision>
  <dcterms:created xsi:type="dcterms:W3CDTF">2020-01-31T14:22:07Z</dcterms:created>
  <dcterms:modified xsi:type="dcterms:W3CDTF">2025-07-23T07:27:45Z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0x0101002F4BC12256C0CA499B3F5CE8F04E9C67</vt:lpwstr>
  </property>
  <property fmtid="{D5CDD505-2E9C-101B-9397-08002B2CF9AE}" pid="3" name="Order">
    <vt:r8>39036800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Topic">
    <vt:lpwstr/>
  </property>
  <property fmtid="{D5CDD505-2E9C-101B-9397-08002B2CF9AE}" pid="11" name="Term">
    <vt:lpwstr/>
  </property>
  <property fmtid="{D5CDD505-2E9C-101B-9397-08002B2CF9AE}" pid="12" name="Staff Category">
    <vt:lpwstr/>
  </property>
  <property fmtid="{D5CDD505-2E9C-101B-9397-08002B2CF9AE}" pid="13" name="Exam Board">
    <vt:lpwstr/>
  </property>
  <property fmtid="{D5CDD505-2E9C-101B-9397-08002B2CF9AE}" pid="14" name="Week">
    <vt:lpwstr/>
  </property>
  <property fmtid="{D5CDD505-2E9C-101B-9397-08002B2CF9AE}" pid="15" name="MediaServiceImageTags">
    <vt:lpwstr/>
  </property>
</Properties>
</file>