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70" r:id="rId2"/>
    <p:sldId id="279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80" r:id="rId11"/>
    <p:sldId id="285" r:id="rId12"/>
    <p:sldId id="290" r:id="rId13"/>
    <p:sldId id="291" r:id="rId14"/>
    <p:sldId id="292" r:id="rId15"/>
    <p:sldId id="293" r:id="rId16"/>
    <p:sldId id="294" r:id="rId17"/>
    <p:sldId id="295" r:id="rId18"/>
    <p:sldId id="268" r:id="rId19"/>
    <p:sldId id="269" r:id="rId20"/>
    <p:sldId id="281" r:id="rId21"/>
    <p:sldId id="286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267" r:id="rId30"/>
    <p:sldId id="303" r:id="rId31"/>
    <p:sldId id="304" r:id="rId32"/>
    <p:sldId id="271" r:id="rId33"/>
    <p:sldId id="282" r:id="rId34"/>
    <p:sldId id="287" r:id="rId35"/>
    <p:sldId id="272" r:id="rId36"/>
    <p:sldId id="305" r:id="rId37"/>
    <p:sldId id="273" r:id="rId38"/>
    <p:sldId id="274" r:id="rId39"/>
    <p:sldId id="275" r:id="rId40"/>
    <p:sldId id="276" r:id="rId41"/>
    <p:sldId id="277" r:id="rId42"/>
    <p:sldId id="283" r:id="rId43"/>
    <p:sldId id="288" r:id="rId44"/>
    <p:sldId id="306" r:id="rId45"/>
    <p:sldId id="307" r:id="rId46"/>
    <p:sldId id="278" r:id="rId47"/>
    <p:sldId id="308" r:id="rId48"/>
    <p:sldId id="309" r:id="rId49"/>
    <p:sldId id="310" r:id="rId50"/>
    <p:sldId id="284" r:id="rId51"/>
    <p:sldId id="289" r:id="rId52"/>
    <p:sldId id="311" r:id="rId53"/>
    <p:sldId id="312" r:id="rId54"/>
    <p:sldId id="313" r:id="rId55"/>
    <p:sldId id="314" r:id="rId56"/>
    <p:sldId id="315" r:id="rId57"/>
    <p:sldId id="316" r:id="rId58"/>
    <p:sldId id="317" r:id="rId5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  <a:srgbClr val="D883FF"/>
    <a:srgbClr val="CA9F39"/>
    <a:srgbClr val="FFC000"/>
    <a:srgbClr val="FFD579"/>
    <a:srgbClr val="FFF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2277" autoAdjust="0"/>
  </p:normalViewPr>
  <p:slideViewPr>
    <p:cSldViewPr>
      <p:cViewPr varScale="1">
        <p:scale>
          <a:sx n="63" d="100"/>
          <a:sy n="63" d="100"/>
        </p:scale>
        <p:origin x="123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F20F9-AAFC-48F8-AA31-33DECCA68C82}" type="datetimeFigureOut">
              <a:rPr lang="en-GB" smtClean="0"/>
              <a:pPr/>
              <a:t>12/04/2025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502FA-EEAC-4AD9-AB22-AEDEED8C0C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18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519D2-DC3E-4058-95B0-8AFC454BD4B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94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u="sng" dirty="0"/>
              <a:t>Benefits</a:t>
            </a:r>
            <a:r>
              <a:rPr lang="en-GB" dirty="0"/>
              <a:t>: Improves concentration and confidence. Blocking factors that increase arousal and anxiety (e.g. thoughts about what could go wrong)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519D2-DC3E-4058-95B0-8AFC454BD4BF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2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0FDA-D30F-4FFE-87B6-651EC0C929A6}" type="datetimeFigureOut">
              <a:rPr lang="en-GB" smtClean="0"/>
              <a:pPr/>
              <a:t>12/04/2025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772C-1DF9-4502-9F50-9F8A967D93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0FDA-D30F-4FFE-87B6-651EC0C929A6}" type="datetimeFigureOut">
              <a:rPr lang="en-GB" smtClean="0"/>
              <a:pPr/>
              <a:t>12/04/2025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772C-1DF9-4502-9F50-9F8A967D93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0FDA-D30F-4FFE-87B6-651EC0C929A6}" type="datetimeFigureOut">
              <a:rPr lang="en-GB" smtClean="0"/>
              <a:pPr/>
              <a:t>12/04/2025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772C-1DF9-4502-9F50-9F8A967D93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0FDA-D30F-4FFE-87B6-651EC0C929A6}" type="datetimeFigureOut">
              <a:rPr lang="en-GB" smtClean="0"/>
              <a:pPr/>
              <a:t>12/04/2025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772C-1DF9-4502-9F50-9F8A967D93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0FDA-D30F-4FFE-87B6-651EC0C929A6}" type="datetimeFigureOut">
              <a:rPr lang="en-GB" smtClean="0"/>
              <a:pPr/>
              <a:t>12/04/2025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772C-1DF9-4502-9F50-9F8A967D93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0FDA-D30F-4FFE-87B6-651EC0C929A6}" type="datetimeFigureOut">
              <a:rPr lang="en-GB" smtClean="0"/>
              <a:pPr/>
              <a:t>12/04/2025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772C-1DF9-4502-9F50-9F8A967D93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0FDA-D30F-4FFE-87B6-651EC0C929A6}" type="datetimeFigureOut">
              <a:rPr lang="en-GB" smtClean="0"/>
              <a:pPr/>
              <a:t>12/04/2025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772C-1DF9-4502-9F50-9F8A967D93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0FDA-D30F-4FFE-87B6-651EC0C929A6}" type="datetimeFigureOut">
              <a:rPr lang="en-GB" smtClean="0"/>
              <a:pPr/>
              <a:t>12/04/2025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772C-1DF9-4502-9F50-9F8A967D93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0FDA-D30F-4FFE-87B6-651EC0C929A6}" type="datetimeFigureOut">
              <a:rPr lang="en-GB" smtClean="0"/>
              <a:pPr/>
              <a:t>12/04/2025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772C-1DF9-4502-9F50-9F8A967D93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0FDA-D30F-4FFE-87B6-651EC0C929A6}" type="datetimeFigureOut">
              <a:rPr lang="en-GB" smtClean="0"/>
              <a:pPr/>
              <a:t>12/04/2025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772C-1DF9-4502-9F50-9F8A967D93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0FDA-D30F-4FFE-87B6-651EC0C929A6}" type="datetimeFigureOut">
              <a:rPr lang="en-GB" smtClean="0"/>
              <a:pPr/>
              <a:t>12/04/2025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BDE772C-1DF9-4502-9F50-9F8A967D93B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370FDA-D30F-4FFE-87B6-651EC0C929A6}" type="datetimeFigureOut">
              <a:rPr lang="en-GB" smtClean="0"/>
              <a:pPr/>
              <a:t>12/04/2025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DE772C-1DF9-4502-9F50-9F8A967D93B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xampaperspractice.co.uk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xampaperspractice.co.uk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xampaperspractice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xampaperspractice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exampaperspractice.co.uk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xampaperspractice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xampaperspractice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xampaperspractice.co.uk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exampaperspractice.co.uk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xampaperspractice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xampaperspractice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xampaperspractice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xampaperspractice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xampaperspractice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xampaperspractice.co.uk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xampaperspractice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xampaperspractice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xampaperspractice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xampaperspractice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xampaperspractice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exampaperspractice.co.uk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xampaperspractice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xampaperspractice.co.uk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xampaperspractice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xampaperspractice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xampaperspractice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tyExtEBF-k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exampaperspractice.co.uk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xampaperspractice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xampaperspractice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xampaperspractice.co.uk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xampaperspractice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xampaperspractice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xampaperspractice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xampaperspractice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xampaperspractice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xampaperspractice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xampaperspractice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xampaperspractice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xampaperspractice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xampaperspractice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xampaperspractice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408" y="2492896"/>
            <a:ext cx="7851648" cy="79208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GB" sz="3600" dirty="0"/>
              <a:t> </a:t>
            </a:r>
            <a:br>
              <a:rPr lang="en-GB" dirty="0"/>
            </a:br>
            <a:r>
              <a:rPr lang="en-GB" sz="4900" dirty="0"/>
              <a:t>9.1 Goal-setting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408" y="3356992"/>
            <a:ext cx="7851648" cy="2088232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en-GB" sz="2400" dirty="0">
                <a:latin typeface="+mj-lt"/>
              </a:rPr>
              <a:t> </a:t>
            </a:r>
            <a:r>
              <a:rPr lang="en-GB" sz="2400" u="sng" dirty="0">
                <a:latin typeface="+mj-lt"/>
              </a:rPr>
              <a:t>Learning objectives</a:t>
            </a:r>
          </a:p>
          <a:p>
            <a:pPr algn="l"/>
            <a:r>
              <a:rPr lang="en-GB" sz="2400" dirty="0">
                <a:latin typeface="+mj-lt"/>
              </a:rPr>
              <a:t> 1) Understand the principles of SMARTER goal-setting</a:t>
            </a:r>
          </a:p>
          <a:p>
            <a:pPr algn="l"/>
            <a:r>
              <a:rPr lang="en-GB" sz="2400" dirty="0">
                <a:latin typeface="+mj-lt"/>
              </a:rPr>
              <a:t> 2) Suggest how to set SMARTER targets appropriate to the</a:t>
            </a:r>
          </a:p>
          <a:p>
            <a:pPr algn="l"/>
            <a:r>
              <a:rPr lang="en-GB" sz="2400" dirty="0">
                <a:latin typeface="+mj-lt"/>
              </a:rPr>
              <a:t>      physical activity</a:t>
            </a:r>
          </a:p>
          <a:p>
            <a:pPr algn="l"/>
            <a:r>
              <a:rPr lang="en-GB" sz="2400" dirty="0">
                <a:latin typeface="+mj-lt"/>
              </a:rPr>
              <a:t> 3) Explain how goal-setting can control anxiety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5856E02-3AE4-6F4C-9FA8-CBFC0D893D7E}"/>
              </a:ext>
            </a:extLst>
          </p:cNvPr>
          <p:cNvSpPr/>
          <p:nvPr/>
        </p:nvSpPr>
        <p:spPr>
          <a:xfrm>
            <a:off x="395536" y="395952"/>
            <a:ext cx="4101954" cy="156966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643DB1-4BBD-BB4D-A4C9-0168BE0B6EAA}"/>
              </a:ext>
            </a:extLst>
          </p:cNvPr>
          <p:cNvSpPr txBox="1"/>
          <p:nvPr/>
        </p:nvSpPr>
        <p:spPr>
          <a:xfrm>
            <a:off x="539552" y="623590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+mj-lt"/>
              </a:rPr>
              <a:t>Skill acquisition and psychology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1544A29-2240-584F-B2ED-049EFFFFA7E8}"/>
              </a:ext>
            </a:extLst>
          </p:cNvPr>
          <p:cNvSpPr/>
          <p:nvPr/>
        </p:nvSpPr>
        <p:spPr>
          <a:xfrm>
            <a:off x="4603913" y="395952"/>
            <a:ext cx="4101954" cy="1569661"/>
          </a:xfrm>
          <a:prstGeom prst="roundRect">
            <a:avLst/>
          </a:prstGeom>
          <a:solidFill>
            <a:srgbClr val="FF8AD8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B26D15-AB79-7743-9BA8-D26F7EECCBBE}"/>
              </a:ext>
            </a:extLst>
          </p:cNvPr>
          <p:cNvSpPr txBox="1"/>
          <p:nvPr/>
        </p:nvSpPr>
        <p:spPr>
          <a:xfrm>
            <a:off x="4745427" y="620688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>
                <a:solidFill>
                  <a:schemeClr val="bg1"/>
                </a:solidFill>
                <a:latin typeface="+mj-lt"/>
              </a:rPr>
              <a:t>Chapter 9</a:t>
            </a:r>
            <a:endParaRPr lang="en-GB" sz="32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+mj-lt"/>
              </a:rPr>
              <a:t>Psychology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C483E0B6-7D64-6BF8-A6E6-3021D0DA4FDD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455F10-D496-F5CD-A6BF-4A0E6496C164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92471D7-CF93-F0EB-FE48-F5F29C7AE1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D7A2EC-7DBC-ECE3-5D9D-9EC78B935C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408" y="2492896"/>
            <a:ext cx="7851648" cy="79208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GB" sz="3600" dirty="0"/>
              <a:t> </a:t>
            </a:r>
            <a:br>
              <a:rPr lang="en-GB" dirty="0"/>
            </a:br>
            <a:r>
              <a:rPr lang="en-GB" sz="4200" dirty="0"/>
              <a:t>9.2 Motivation and mental preparation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408" y="3356992"/>
            <a:ext cx="7851648" cy="208823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+mj-lt"/>
              </a:rPr>
              <a:t> </a:t>
            </a:r>
            <a:r>
              <a:rPr lang="en-GB" sz="2400" u="sng" dirty="0">
                <a:latin typeface="+mj-lt"/>
              </a:rPr>
              <a:t>Learning objectives</a:t>
            </a:r>
          </a:p>
          <a:p>
            <a:pPr algn="l"/>
            <a:r>
              <a:rPr lang="en-GB" sz="2400" dirty="0">
                <a:latin typeface="+mj-lt"/>
              </a:rPr>
              <a:t> 1) Define the term ‘motivation’</a:t>
            </a:r>
          </a:p>
          <a:p>
            <a:pPr algn="l"/>
            <a:r>
              <a:rPr lang="en-GB" sz="2400" dirty="0">
                <a:latin typeface="+mj-lt"/>
              </a:rPr>
              <a:t> 2) Explain the terms ‘intrinsic’ and ‘extrinsic motivation’</a:t>
            </a:r>
          </a:p>
          <a:p>
            <a:pPr algn="l"/>
            <a:r>
              <a:rPr lang="en-GB" sz="2400" dirty="0">
                <a:latin typeface="+mj-lt"/>
              </a:rPr>
              <a:t> 3) Understand what rewards and incentives are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5856E02-3AE4-6F4C-9FA8-CBFC0D893D7E}"/>
              </a:ext>
            </a:extLst>
          </p:cNvPr>
          <p:cNvSpPr/>
          <p:nvPr/>
        </p:nvSpPr>
        <p:spPr>
          <a:xfrm>
            <a:off x="395536" y="395952"/>
            <a:ext cx="4101954" cy="156966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643DB1-4BBD-BB4D-A4C9-0168BE0B6EAA}"/>
              </a:ext>
            </a:extLst>
          </p:cNvPr>
          <p:cNvSpPr txBox="1"/>
          <p:nvPr/>
        </p:nvSpPr>
        <p:spPr>
          <a:xfrm>
            <a:off x="539552" y="623590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+mj-lt"/>
              </a:rPr>
              <a:t>Skill acquisition and psychology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1544A29-2240-584F-B2ED-049EFFFFA7E8}"/>
              </a:ext>
            </a:extLst>
          </p:cNvPr>
          <p:cNvSpPr/>
          <p:nvPr/>
        </p:nvSpPr>
        <p:spPr>
          <a:xfrm>
            <a:off x="4603913" y="395952"/>
            <a:ext cx="4101954" cy="1569661"/>
          </a:xfrm>
          <a:prstGeom prst="roundRect">
            <a:avLst/>
          </a:prstGeom>
          <a:solidFill>
            <a:srgbClr val="FF8AD8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B26D15-AB79-7743-9BA8-D26F7EECCBBE}"/>
              </a:ext>
            </a:extLst>
          </p:cNvPr>
          <p:cNvSpPr txBox="1"/>
          <p:nvPr/>
        </p:nvSpPr>
        <p:spPr>
          <a:xfrm>
            <a:off x="4745427" y="620688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>
                <a:solidFill>
                  <a:schemeClr val="bg1"/>
                </a:solidFill>
                <a:latin typeface="+mj-lt"/>
              </a:rPr>
              <a:t>Chapter 9</a:t>
            </a:r>
            <a:endParaRPr lang="en-GB" sz="32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+mj-lt"/>
              </a:rPr>
              <a:t>Psychology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1A84D4A-9E08-B460-5C5F-3B40AAC8DA6A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08C195-71EF-4E36-BC3E-C074DC87A377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1FC944-5851-0120-A8B2-DAD055CC87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6DFC50-00AD-97AD-B22E-D5430811E6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34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936104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latin typeface="+mj-lt"/>
              </a:rPr>
              <a:t>What you need to know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8D4CEB-65B1-8549-95C8-FAE1EA431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10" y="2636912"/>
            <a:ext cx="8532440" cy="1933754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4CB9CD5F-B216-8665-4C75-2D801FBF9B1C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1D6FC2-404E-7B1B-01C5-D3A15A3C4013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6DEC60-1250-C11B-2B60-6F55093E75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1FC3F8-D2E9-C1B2-590E-7A883E24E3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2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83568" y="5105400"/>
            <a:ext cx="7848872" cy="121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latin typeface="+mj-lt"/>
              </a:rPr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dirty="0">
                <a:latin typeface="+mj-lt"/>
              </a:rPr>
              <a:t>The desire required to be successful</a:t>
            </a:r>
          </a:p>
          <a:p>
            <a:r>
              <a:rPr lang="en-GB" dirty="0">
                <a:latin typeface="+mj-lt"/>
              </a:rPr>
              <a:t>The driving force that makes you do something</a:t>
            </a:r>
          </a:p>
          <a:p>
            <a:endParaRPr lang="en-GB" dirty="0">
              <a:latin typeface="+mj-lt"/>
            </a:endParaRPr>
          </a:p>
          <a:p>
            <a:r>
              <a:rPr lang="en-GB" b="1" dirty="0">
                <a:latin typeface="+mj-lt"/>
              </a:rPr>
              <a:t>Motivation</a:t>
            </a:r>
            <a:r>
              <a:rPr lang="en-GB" dirty="0">
                <a:latin typeface="+mj-lt"/>
              </a:rPr>
              <a:t> can be seen by – </a:t>
            </a:r>
            <a:endParaRPr lang="en-GB" b="1" dirty="0">
              <a:latin typeface="+mj-lt"/>
            </a:endParaRPr>
          </a:p>
          <a:p>
            <a:pPr lvl="1"/>
            <a:r>
              <a:rPr lang="en-GB" dirty="0">
                <a:latin typeface="+mj-lt"/>
              </a:rPr>
              <a:t>The amount of effort applied to a task</a:t>
            </a:r>
          </a:p>
          <a:p>
            <a:pPr lvl="1"/>
            <a:r>
              <a:rPr lang="en-GB" dirty="0">
                <a:latin typeface="+mj-lt"/>
              </a:rPr>
              <a:t>How well focus and effort is directed</a:t>
            </a:r>
          </a:p>
          <a:p>
            <a:pPr lvl="1"/>
            <a:r>
              <a:rPr lang="en-GB" dirty="0">
                <a:latin typeface="+mj-lt"/>
              </a:rPr>
              <a:t>How long we stick to a task</a:t>
            </a:r>
          </a:p>
          <a:p>
            <a:pPr lvl="1"/>
            <a:r>
              <a:rPr lang="en-GB" dirty="0">
                <a:latin typeface="+mj-lt"/>
              </a:rPr>
              <a:t>What we are willing to sacrifice for success</a:t>
            </a:r>
          </a:p>
          <a:p>
            <a:endParaRPr lang="en-GB" b="1" dirty="0">
              <a:latin typeface="+mj-lt"/>
            </a:endParaRPr>
          </a:p>
          <a:p>
            <a:pPr>
              <a:buNone/>
            </a:pPr>
            <a:r>
              <a:rPr lang="en-GB" sz="2000" i="1" dirty="0">
                <a:latin typeface="+mj-lt"/>
              </a:rPr>
              <a:t>	</a:t>
            </a:r>
            <a:r>
              <a:rPr lang="en-GB" sz="2000" i="1" dirty="0">
                <a:solidFill>
                  <a:schemeClr val="tx1"/>
                </a:solidFill>
                <a:latin typeface="+mj-lt"/>
              </a:rPr>
              <a:t>“Obstacles don’t have to stop you. If you run into a wall, don’t turn around and give up. Figure out how to climb it, go through it or work around it”  </a:t>
            </a:r>
            <a:r>
              <a:rPr lang="en-GB" sz="2000" b="1" i="1" dirty="0">
                <a:solidFill>
                  <a:schemeClr val="tx1"/>
                </a:solidFill>
                <a:latin typeface="+mj-lt"/>
              </a:rPr>
              <a:t>Michael Jordan</a:t>
            </a:r>
            <a:endParaRPr lang="en-GB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1490004"/>
            <a:ext cx="8382000" cy="4149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086600" y="152400"/>
            <a:ext cx="1905000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To be a successful sports performer, a high level of </a:t>
            </a:r>
            <a:r>
              <a:rPr lang="en-GB" b="1" dirty="0">
                <a:latin typeface="+mj-lt"/>
              </a:rPr>
              <a:t>motivation</a:t>
            </a:r>
            <a:r>
              <a:rPr lang="en-GB" dirty="0">
                <a:latin typeface="+mj-lt"/>
              </a:rPr>
              <a:t> is required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B6C5D3A-1711-4142-014F-10DC7945467A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457B0E-9ABF-9142-072A-0941225FFFFB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F7DDB1-D480-2B91-27A8-7E43675411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E37A7F-47CD-2EAF-2432-BC12A97182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52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3997"/>
          <a:stretch/>
        </p:blipFill>
        <p:spPr bwMode="auto">
          <a:xfrm>
            <a:off x="467544" y="1523999"/>
            <a:ext cx="8229600" cy="49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latin typeface="+mj-lt"/>
              </a:rPr>
              <a:t>Motivation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10400" y="152400"/>
            <a:ext cx="1981200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+mj-lt"/>
              </a:rPr>
              <a:t>Which of the 4 statements about motivation can be seen in these examples?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5157192"/>
            <a:ext cx="24384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+mj-lt"/>
              </a:rPr>
              <a:t>Lionel </a:t>
            </a:r>
            <a:r>
              <a:rPr lang="en-GB" b="1" dirty="0" err="1">
                <a:latin typeface="+mj-lt"/>
              </a:rPr>
              <a:t>Messi</a:t>
            </a:r>
            <a:r>
              <a:rPr lang="en-GB" b="1" dirty="0">
                <a:latin typeface="+mj-lt"/>
              </a:rPr>
              <a:t> – </a:t>
            </a:r>
            <a:r>
              <a:rPr lang="en-GB" dirty="0">
                <a:latin typeface="+mj-lt"/>
              </a:rPr>
              <a:t>Relocated to Spain to join Barcelona’s youth academy at 13 years 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FC52D7-A2C8-A91F-EFA4-4156526B478E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913E0A-6D7D-5D0E-58F4-25436BA2C11A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BB2779-B83F-16D5-D0BB-C208DF0DEC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681042-26E1-DD06-C456-C30B5B0623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70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latin typeface="+mj-lt"/>
              </a:rPr>
              <a:t>Motivation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8052"/>
          <a:stretch/>
        </p:blipFill>
        <p:spPr bwMode="auto">
          <a:xfrm>
            <a:off x="467544" y="1484784"/>
            <a:ext cx="82296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1560" y="4869160"/>
            <a:ext cx="243840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+mj-lt"/>
              </a:rPr>
              <a:t>Andy Murray – </a:t>
            </a:r>
            <a:r>
              <a:rPr lang="en-GB" dirty="0">
                <a:latin typeface="+mj-lt"/>
              </a:rPr>
              <a:t>Began playing tennis at 3 years old. At 15 he moved (alone) to an academy in Spain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10400" y="152400"/>
            <a:ext cx="1981200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+mj-lt"/>
              </a:rPr>
              <a:t>Which of the 4 statements about motivation can be seen in these examples?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6FA8CD-093E-8D20-C048-7100019BAB86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94581-D2B9-E492-AB19-F51698B0BD08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44742B-ABFE-0F8B-DD30-08977F7B4F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A735FF-507B-36AD-70FF-87FD29466D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47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latin typeface="+mj-lt"/>
              </a:rPr>
              <a:t>Motivation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11896"/>
            <a:ext cx="8363328" cy="470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0" y="4581128"/>
            <a:ext cx="335280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+mj-lt"/>
              </a:rPr>
              <a:t>Michael Jordan – </a:t>
            </a:r>
            <a:r>
              <a:rPr lang="en-GB" dirty="0">
                <a:latin typeface="+mj-lt"/>
              </a:rPr>
              <a:t>Did not make his high-school varsity squad as he was deemed to be too short. Is now widely recognised as the greatest player of all time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10400" y="152400"/>
            <a:ext cx="1981200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+mj-lt"/>
              </a:rPr>
              <a:t>Which of the 4 statements about motivation can be seen in these examples?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636C7B-0304-CD1D-20C7-3A74CDC16C85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BBFB8F-37F8-E897-50C9-14493D358DDA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BD59DE-2604-822C-B8D9-A6DA4AD356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C48D97-26CC-C2C9-83FB-AD263EFAC3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26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400" dirty="0">
                <a:latin typeface="+mj-lt"/>
              </a:rPr>
              <a:t>Intrinsic and extrinsic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310532" y="1572161"/>
            <a:ext cx="2590800" cy="132343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+mj-lt"/>
              </a:rPr>
              <a:t>Intrinsic motivation – </a:t>
            </a:r>
          </a:p>
          <a:p>
            <a:r>
              <a:rPr lang="en-GB" sz="1600" dirty="0">
                <a:latin typeface="+mj-lt"/>
              </a:rPr>
              <a:t>Motivation that comes from simply doing the activity, rather than to gain external rewards or prizes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10532" y="2971800"/>
            <a:ext cx="2590800" cy="107721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+mj-lt"/>
              </a:rPr>
              <a:t>Extrinsic motivation – </a:t>
            </a:r>
          </a:p>
          <a:p>
            <a:r>
              <a:rPr lang="en-GB" sz="1600" dirty="0">
                <a:latin typeface="+mj-lt"/>
              </a:rPr>
              <a:t>Comes from outside of the individual such as prizes, trophies, praise or fame</a:t>
            </a:r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7116415"/>
              </p:ext>
            </p:extLst>
          </p:nvPr>
        </p:nvGraphicFramePr>
        <p:xfrm>
          <a:off x="533400" y="1557996"/>
          <a:ext cx="57150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r>
                        <a:rPr lang="en-GB" b="0" dirty="0">
                          <a:latin typeface="+mj-lt"/>
                        </a:rPr>
                        <a:t>Intrinsic motivation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Extrinsic motivation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172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dirty="0">
                          <a:latin typeface="+mj-lt"/>
                        </a:rPr>
                        <a:t> The desire to do the sport/activity</a:t>
                      </a:r>
                      <a:r>
                        <a:rPr lang="en-GB" baseline="0" dirty="0">
                          <a:latin typeface="+mj-lt"/>
                        </a:rPr>
                        <a:t> for its own sake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GB" baseline="0" dirty="0">
                        <a:latin typeface="+mj-lt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baseline="0" dirty="0">
                          <a:latin typeface="+mj-lt"/>
                        </a:rPr>
                        <a:t> Feelings of satisfaction or well-being from doing the activity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GB" baseline="0" dirty="0">
                        <a:latin typeface="+mj-lt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baseline="0" dirty="0">
                          <a:latin typeface="+mj-lt"/>
                        </a:rPr>
                        <a:t> e.g. improved physical fitness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GB" baseline="0" dirty="0">
                        <a:latin typeface="+mj-lt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baseline="0" dirty="0">
                          <a:latin typeface="+mj-lt"/>
                        </a:rPr>
                        <a:t> e.g. Social rewards from playing in a team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GB" baseline="0" dirty="0">
                        <a:latin typeface="+mj-lt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baseline="0" dirty="0">
                          <a:latin typeface="+mj-lt"/>
                        </a:rPr>
                        <a:t> e.g. satisfaction from completing a task </a:t>
                      </a:r>
                      <a:endParaRPr lang="en-GB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dirty="0">
                          <a:latin typeface="+mj-lt"/>
                        </a:rPr>
                        <a:t> e.g. praise from a parent, coach</a:t>
                      </a:r>
                      <a:r>
                        <a:rPr lang="en-GB" baseline="0" dirty="0">
                          <a:latin typeface="+mj-lt"/>
                        </a:rPr>
                        <a:t> or the crowd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GB" baseline="0" dirty="0">
                        <a:latin typeface="+mj-lt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baseline="0" dirty="0">
                          <a:latin typeface="+mj-lt"/>
                        </a:rPr>
                        <a:t> e.g. rewards – money, prizes, medals or trophies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GB" baseline="0" dirty="0">
                        <a:latin typeface="+mj-lt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baseline="0" dirty="0">
                          <a:latin typeface="+mj-lt"/>
                        </a:rPr>
                        <a:t> e.g. the desire for attention or fame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GB" baseline="0" dirty="0">
                        <a:latin typeface="+mj-lt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baseline="0" dirty="0">
                          <a:latin typeface="+mj-lt"/>
                        </a:rPr>
                        <a:t> e.g. the search for sponsorship or a better contract (at a professional level)</a:t>
                      </a:r>
                      <a:endParaRPr lang="en-GB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DE865DF-C120-E9F3-727B-DC236A734463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215D82-A3A9-049E-7937-3142B6A4FDE2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165188-D366-58BE-9094-469D865C32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153977-D3D9-A80E-3ED8-073C84BB2C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48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257675"/>
            <a:ext cx="2371725" cy="2371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400" dirty="0">
                <a:latin typeface="+mj-lt"/>
              </a:rPr>
              <a:t>Rewards and Incentives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6019800" cy="504056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An Olympic gold medal is given as a </a:t>
            </a:r>
            <a:r>
              <a:rPr lang="en-GB" b="1" dirty="0">
                <a:latin typeface="+mj-lt"/>
              </a:rPr>
              <a:t>reward</a:t>
            </a:r>
            <a:r>
              <a:rPr lang="en-GB" dirty="0">
                <a:latin typeface="+mj-lt"/>
              </a:rPr>
              <a:t> for winning an event</a:t>
            </a:r>
          </a:p>
          <a:p>
            <a:r>
              <a:rPr lang="en-GB" dirty="0">
                <a:latin typeface="+mj-lt"/>
              </a:rPr>
              <a:t>For someone striving to be the best within their sport, the medal could be one of their main </a:t>
            </a:r>
            <a:r>
              <a:rPr lang="en-GB" b="1" dirty="0">
                <a:latin typeface="+mj-lt"/>
              </a:rPr>
              <a:t>incentives</a:t>
            </a:r>
          </a:p>
          <a:p>
            <a:endParaRPr lang="en-GB" b="1" dirty="0">
              <a:latin typeface="+mj-lt"/>
            </a:endParaRPr>
          </a:p>
          <a:p>
            <a:endParaRPr lang="en-GB" b="1" dirty="0">
              <a:latin typeface="+mj-lt"/>
            </a:endParaRPr>
          </a:p>
          <a:p>
            <a:endParaRPr lang="en-GB" b="1" dirty="0">
              <a:latin typeface="+mj-lt"/>
            </a:endParaRPr>
          </a:p>
          <a:p>
            <a:r>
              <a:rPr lang="en-GB" sz="2000" i="1" dirty="0">
                <a:latin typeface="+mj-lt"/>
              </a:rPr>
              <a:t>Are you motivated by </a:t>
            </a:r>
            <a:r>
              <a:rPr lang="en-GB" sz="2000" b="1" i="1" dirty="0">
                <a:latin typeface="+mj-lt"/>
              </a:rPr>
              <a:t>rewards</a:t>
            </a:r>
            <a:r>
              <a:rPr lang="en-GB" sz="2000" i="1" dirty="0">
                <a:latin typeface="+mj-lt"/>
              </a:rPr>
              <a:t> in your favourite sport?</a:t>
            </a:r>
          </a:p>
          <a:p>
            <a:r>
              <a:rPr lang="en-GB" sz="2000" i="1" dirty="0">
                <a:latin typeface="+mj-lt"/>
              </a:rPr>
              <a:t>What </a:t>
            </a:r>
            <a:r>
              <a:rPr lang="en-GB" sz="2000" b="1" i="1" dirty="0">
                <a:latin typeface="+mj-lt"/>
              </a:rPr>
              <a:t>incentives</a:t>
            </a:r>
            <a:r>
              <a:rPr lang="en-GB" sz="2000" i="1" dirty="0">
                <a:latin typeface="+mj-lt"/>
              </a:rPr>
              <a:t> do you have for competing?</a:t>
            </a:r>
          </a:p>
          <a:p>
            <a:r>
              <a:rPr lang="en-GB" sz="2000" i="1" dirty="0">
                <a:latin typeface="+mj-lt"/>
              </a:rPr>
              <a:t>What </a:t>
            </a:r>
            <a:r>
              <a:rPr lang="en-GB" sz="2000" b="1" i="1" dirty="0">
                <a:latin typeface="+mj-lt"/>
              </a:rPr>
              <a:t>incentives</a:t>
            </a:r>
            <a:r>
              <a:rPr lang="en-GB" sz="2000" i="1" dirty="0">
                <a:latin typeface="+mj-lt"/>
              </a:rPr>
              <a:t> might an elite athlete have?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10532" y="1572161"/>
            <a:ext cx="2590800" cy="107721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+mj-lt"/>
              </a:rPr>
              <a:t>Reward – </a:t>
            </a:r>
          </a:p>
          <a:p>
            <a:r>
              <a:rPr lang="en-GB" sz="1600" dirty="0">
                <a:latin typeface="+mj-lt"/>
              </a:rPr>
              <a:t>Something given to someone to recognise their achievements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10532" y="2750403"/>
            <a:ext cx="2590800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+mj-lt"/>
              </a:rPr>
              <a:t>Incentive – </a:t>
            </a:r>
          </a:p>
          <a:p>
            <a:r>
              <a:rPr lang="en-GB" sz="1600" dirty="0">
                <a:latin typeface="+mj-lt"/>
              </a:rPr>
              <a:t>Something that motivates someone to do something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" y="5105400"/>
            <a:ext cx="6172200" cy="13575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A3FD638-629E-3EB5-44A6-1748E8052FA6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E106D6-0C78-40BD-B7E5-E973BA20608D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7FA95D-EF9E-18E8-C359-6B0158BCF1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22156A-7A64-6AFC-60DA-921154A876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46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>
                <a:latin typeface="+mj-lt"/>
              </a:rPr>
              <a:t>How can coaches motivate performers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Promoting </a:t>
            </a:r>
            <a:r>
              <a:rPr lang="en-GB" b="1" dirty="0">
                <a:latin typeface="+mj-lt"/>
              </a:rPr>
              <a:t>intrinsic</a:t>
            </a:r>
            <a:r>
              <a:rPr lang="en-GB" dirty="0">
                <a:latin typeface="+mj-lt"/>
              </a:rPr>
              <a:t> motivation</a:t>
            </a:r>
          </a:p>
          <a:p>
            <a:pPr lvl="1"/>
            <a:r>
              <a:rPr lang="en-GB" dirty="0">
                <a:latin typeface="+mj-lt"/>
              </a:rPr>
              <a:t>Ensure that sessions are enjoyable</a:t>
            </a:r>
          </a:p>
          <a:p>
            <a:pPr lvl="1"/>
            <a:r>
              <a:rPr lang="en-GB" dirty="0">
                <a:latin typeface="+mj-lt"/>
              </a:rPr>
              <a:t>To ensure that performers continue to gain satisfaction from performing</a:t>
            </a:r>
          </a:p>
          <a:p>
            <a:r>
              <a:rPr lang="en-GB" dirty="0">
                <a:latin typeface="+mj-lt"/>
              </a:rPr>
              <a:t>Promoting </a:t>
            </a:r>
            <a:r>
              <a:rPr lang="en-GB" b="1" dirty="0">
                <a:latin typeface="+mj-lt"/>
              </a:rPr>
              <a:t>extrinsic</a:t>
            </a:r>
            <a:r>
              <a:rPr lang="en-GB" dirty="0">
                <a:latin typeface="+mj-lt"/>
              </a:rPr>
              <a:t> motivation</a:t>
            </a:r>
          </a:p>
          <a:p>
            <a:pPr lvl="1"/>
            <a:r>
              <a:rPr lang="en-GB" dirty="0">
                <a:latin typeface="+mj-lt"/>
              </a:rPr>
              <a:t>Set goals based around achieving rewards (e.g. medals)</a:t>
            </a:r>
          </a:p>
          <a:p>
            <a:pPr lvl="1"/>
            <a:r>
              <a:rPr lang="en-GB" dirty="0">
                <a:latin typeface="+mj-lt"/>
              </a:rPr>
              <a:t>Provide </a:t>
            </a:r>
            <a:r>
              <a:rPr lang="en-GB" b="1" dirty="0">
                <a:latin typeface="+mj-lt"/>
              </a:rPr>
              <a:t>incentives </a:t>
            </a:r>
            <a:r>
              <a:rPr lang="en-GB" dirty="0">
                <a:latin typeface="+mj-lt"/>
              </a:rPr>
              <a:t>to continue working hard such as extrinsic </a:t>
            </a:r>
            <a:r>
              <a:rPr lang="en-GB" b="1" dirty="0">
                <a:latin typeface="+mj-lt"/>
              </a:rPr>
              <a:t>rewards</a:t>
            </a:r>
            <a:r>
              <a:rPr lang="en-GB" dirty="0">
                <a:latin typeface="+mj-lt"/>
              </a:rPr>
              <a:t> (e.g. most valuable player, regular praise)</a:t>
            </a:r>
          </a:p>
          <a:p>
            <a:endParaRPr lang="en-GB" dirty="0">
              <a:latin typeface="+mj-lt"/>
            </a:endParaRPr>
          </a:p>
          <a:p>
            <a:r>
              <a:rPr lang="en-GB" i="1" dirty="0">
                <a:latin typeface="+mj-lt"/>
              </a:rPr>
              <a:t>Explain how a coach could ensure that their players stay motivated within a sport	(4)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71668" y="699868"/>
            <a:ext cx="495300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How can a coach encourage intrinsic or extrinsic motivation in an individual or team?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4800" y="5445224"/>
            <a:ext cx="8534400" cy="827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CB50DC5-7F10-46BA-5429-F3C826B9A14E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3FCD82-97B3-66A3-2F1A-9734BCDB0E73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E14D60-D95F-25B6-B13D-BD72AE9591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53F390-325D-A819-1A4B-EB8BC06FE4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5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200" i="1" dirty="0">
                <a:latin typeface="+mj-lt"/>
              </a:rPr>
              <a:t>Explain how a coach could ensure that their players stay motivated within a sport	(4)</a:t>
            </a:r>
            <a:endParaRPr lang="en-GB" sz="32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GB" dirty="0">
                <a:solidFill>
                  <a:srgbClr val="FF0000"/>
                </a:solidFill>
                <a:latin typeface="+mj-lt"/>
              </a:rPr>
              <a:t>	Motivation is the desire needed to be successful. 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Coaches can promote intrinsic motivation in their performers by ensuring that training sessions are enjoyable. </a:t>
            </a:r>
            <a:r>
              <a:rPr lang="en-GB" dirty="0">
                <a:solidFill>
                  <a:srgbClr val="00B050"/>
                </a:solidFill>
                <a:latin typeface="+mj-lt"/>
              </a:rPr>
              <a:t>This will ensure they gain satisfaction from the activity and are therefore motivated to improve.</a:t>
            </a:r>
          </a:p>
          <a:p>
            <a:pPr>
              <a:buNone/>
            </a:pPr>
            <a:r>
              <a:rPr lang="en-GB" dirty="0">
                <a:solidFill>
                  <a:srgbClr val="0070C0"/>
                </a:solidFill>
                <a:latin typeface="+mj-lt"/>
              </a:rPr>
              <a:t>	Extrinsic motivation can be developed by setting goals and offering incentives </a:t>
            </a:r>
            <a:r>
              <a:rPr lang="en-GB" dirty="0">
                <a:solidFill>
                  <a:srgbClr val="CC3399"/>
                </a:solidFill>
                <a:latin typeface="+mj-lt"/>
              </a:rPr>
              <a:t>(such as most valuable player awards).</a:t>
            </a:r>
            <a:r>
              <a:rPr lang="en-GB" dirty="0">
                <a:latin typeface="+mj-lt"/>
              </a:rPr>
              <a:t> </a:t>
            </a:r>
            <a:r>
              <a:rPr lang="en-GB" dirty="0">
                <a:solidFill>
                  <a:srgbClr val="00B050"/>
                </a:solidFill>
                <a:latin typeface="+mj-lt"/>
              </a:rPr>
              <a:t>This may motivate the player to work hard in an attempt to achieve the award. </a:t>
            </a:r>
          </a:p>
          <a:p>
            <a:pPr>
              <a:buNone/>
            </a:pPr>
            <a:endParaRPr lang="en-GB" dirty="0">
              <a:solidFill>
                <a:srgbClr val="00B050"/>
              </a:solidFill>
              <a:latin typeface="+mj-lt"/>
            </a:endParaRPr>
          </a:p>
          <a:p>
            <a:pPr>
              <a:buNone/>
            </a:pPr>
            <a:endParaRPr lang="en-GB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5486400"/>
            <a:ext cx="16002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Expanding point/linking back to the question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0" y="5486400"/>
            <a:ext cx="16002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Intro/ definition of key terms</a:t>
            </a:r>
          </a:p>
          <a:p>
            <a:endParaRPr lang="en-GB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5486400"/>
            <a:ext cx="16002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dirty="0">
                <a:latin typeface="+mj-lt"/>
              </a:rPr>
              <a:t>Examples</a:t>
            </a:r>
          </a:p>
          <a:p>
            <a:pPr algn="ctr"/>
            <a:endParaRPr lang="en-GB" dirty="0">
              <a:latin typeface="+mj-lt"/>
            </a:endParaRPr>
          </a:p>
          <a:p>
            <a:pPr algn="ctr"/>
            <a:endParaRPr lang="en-GB" dirty="0">
              <a:latin typeface="+mj-lt"/>
            </a:endParaRPr>
          </a:p>
          <a:p>
            <a:pPr algn="ctr"/>
            <a:endParaRPr lang="en-GB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5486400"/>
            <a:ext cx="16002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Basic information/ points</a:t>
            </a:r>
          </a:p>
          <a:p>
            <a:endParaRPr lang="en-GB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5486400"/>
            <a:ext cx="16002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Which colour represents which of the following?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1565191A-39B8-977D-C317-5A6D46D6D2FD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6A8EC1-2F34-7F0C-D1A2-7F61C52DF4CB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41B54E-A47E-6B0A-DE8C-073338DFD4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4F0D52-0A41-CC5C-D2FA-248F10A09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7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936104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latin typeface="+mj-lt"/>
              </a:rPr>
              <a:t>What you need to know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372B79-5F99-E343-BCC5-4B3F78DC9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15" y="2852936"/>
            <a:ext cx="8621265" cy="137980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357EEA-3D90-69DF-7DE0-3E3207831338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F3C831-74E7-51BC-3F07-C8CA7FE2BE95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A28BDB-DB64-40B2-2114-DD6C3FC4CF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F64EA4-F8C8-8B57-59F1-1AC851E049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77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408" y="2492896"/>
            <a:ext cx="7851648" cy="79208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GB" sz="3600" dirty="0"/>
              <a:t> </a:t>
            </a:r>
            <a:br>
              <a:rPr lang="en-GB" dirty="0"/>
            </a:br>
            <a:r>
              <a:rPr lang="en-GB" sz="4900" dirty="0"/>
              <a:t>9.3 Arousal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408" y="3356992"/>
            <a:ext cx="7851648" cy="2088232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algn="ctr"/>
            <a:r>
              <a:rPr lang="en-GB" sz="2400" dirty="0">
                <a:latin typeface="+mj-lt"/>
              </a:rPr>
              <a:t> </a:t>
            </a:r>
            <a:r>
              <a:rPr lang="en-GB" sz="2400" u="sng" dirty="0">
                <a:latin typeface="+mj-lt"/>
              </a:rPr>
              <a:t>Learning objectives</a:t>
            </a:r>
          </a:p>
          <a:p>
            <a:pPr algn="l"/>
            <a:r>
              <a:rPr lang="en-GB" sz="2400" dirty="0">
                <a:latin typeface="+mj-lt"/>
              </a:rPr>
              <a:t> 1) Give the definition of arousal</a:t>
            </a:r>
          </a:p>
          <a:p>
            <a:pPr algn="l"/>
            <a:r>
              <a:rPr lang="en-GB" sz="2400" dirty="0">
                <a:latin typeface="+mj-lt"/>
              </a:rPr>
              <a:t> 2) Know the signs of optimal arousal for different skills</a:t>
            </a:r>
          </a:p>
          <a:p>
            <a:pPr algn="l"/>
            <a:r>
              <a:rPr lang="en-GB" sz="2400" dirty="0">
                <a:latin typeface="+mj-lt"/>
              </a:rPr>
              <a:t> 3) Draw and explain the inverted U-theory (Yerkes-Dodson Law)</a:t>
            </a:r>
          </a:p>
          <a:p>
            <a:pPr algn="l"/>
            <a:r>
              <a:rPr lang="en-GB" sz="2400" dirty="0">
                <a:latin typeface="+mj-lt"/>
              </a:rPr>
              <a:t> 4) Explain the effects of under-arousal and over-arousal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5856E02-3AE4-6F4C-9FA8-CBFC0D893D7E}"/>
              </a:ext>
            </a:extLst>
          </p:cNvPr>
          <p:cNvSpPr/>
          <p:nvPr/>
        </p:nvSpPr>
        <p:spPr>
          <a:xfrm>
            <a:off x="395536" y="395952"/>
            <a:ext cx="4101954" cy="156966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643DB1-4BBD-BB4D-A4C9-0168BE0B6EAA}"/>
              </a:ext>
            </a:extLst>
          </p:cNvPr>
          <p:cNvSpPr txBox="1"/>
          <p:nvPr/>
        </p:nvSpPr>
        <p:spPr>
          <a:xfrm>
            <a:off x="539552" y="623590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+mj-lt"/>
              </a:rPr>
              <a:t>Skill acquisition and psychology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1544A29-2240-584F-B2ED-049EFFFFA7E8}"/>
              </a:ext>
            </a:extLst>
          </p:cNvPr>
          <p:cNvSpPr/>
          <p:nvPr/>
        </p:nvSpPr>
        <p:spPr>
          <a:xfrm>
            <a:off x="4603913" y="395952"/>
            <a:ext cx="4101954" cy="1569661"/>
          </a:xfrm>
          <a:prstGeom prst="roundRect">
            <a:avLst/>
          </a:prstGeom>
          <a:solidFill>
            <a:srgbClr val="FF8AD8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B26D15-AB79-7743-9BA8-D26F7EECCBBE}"/>
              </a:ext>
            </a:extLst>
          </p:cNvPr>
          <p:cNvSpPr txBox="1"/>
          <p:nvPr/>
        </p:nvSpPr>
        <p:spPr>
          <a:xfrm>
            <a:off x="4745427" y="620688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>
                <a:solidFill>
                  <a:schemeClr val="bg1"/>
                </a:solidFill>
                <a:latin typeface="+mj-lt"/>
              </a:rPr>
              <a:t>Chapter 9</a:t>
            </a:r>
            <a:endParaRPr lang="en-GB" sz="32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+mj-lt"/>
              </a:rPr>
              <a:t>Psychology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B5FB66D6-6B76-F051-60D3-D633389A79F9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91EE6D-1A2A-54A0-9843-390C93723DE7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FBB7A3-99F5-BC2F-B446-5C01BE9BA3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654DBA-7879-38C2-9F32-1D17953495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90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936104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latin typeface="+mj-lt"/>
              </a:rPr>
              <a:t>What you need to know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8E63C4-9246-324A-8349-A718EA0B7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2936"/>
            <a:ext cx="8777550" cy="144945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544BCA-7AE8-F780-9E74-80B098D136F9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F41F28-3BD9-1D6E-D4E9-DF6AC57EC359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ADDE8A-68E5-1DB4-11EB-C4816CF4DC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9FCEA6-548E-E7A4-7213-15D217A0FE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5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latin typeface="+mj-lt"/>
              </a:rPr>
              <a:t>Arousal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An energised state of physiological and psychological readiness to perform a task</a:t>
            </a:r>
          </a:p>
          <a:p>
            <a:pPr>
              <a:buNone/>
            </a:pPr>
            <a:endParaRPr lang="en-GB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90472" y="95071"/>
            <a:ext cx="20574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j-lt"/>
              </a:rPr>
              <a:t>Definition</a:t>
            </a:r>
            <a:r>
              <a:rPr lang="en-GB" dirty="0">
                <a:latin typeface="+mj-lt"/>
              </a:rPr>
              <a:t> – “An increased level of mental excitement and alertness”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6464" y="5819336"/>
            <a:ext cx="4267200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+mj-lt"/>
              </a:rPr>
              <a:t>Arousal </a:t>
            </a:r>
            <a:r>
              <a:rPr lang="en-GB" dirty="0">
                <a:latin typeface="+mj-lt"/>
              </a:rPr>
              <a:t> can lead to determination, focus and excitement and can therefore benefit performance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144" y="2459698"/>
            <a:ext cx="2590800" cy="324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9608" y="2457988"/>
            <a:ext cx="4876800" cy="324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FD5452B-DF7E-EBEB-5AA6-61D1D674C761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8B49FE-8114-5FFE-79D0-B6EE3BF708DD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93C7BC-1F74-19D0-B42D-C1DA0B42AC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31AC9-EAEB-D550-C0B8-A202DB5CDF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33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latin typeface="+mj-lt"/>
              </a:rPr>
              <a:t>Increasing arousal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Motivational talk from a coach</a:t>
            </a:r>
          </a:p>
          <a:p>
            <a:r>
              <a:rPr lang="en-GB" dirty="0">
                <a:latin typeface="+mj-lt"/>
              </a:rPr>
              <a:t>Appropriate warm-up</a:t>
            </a:r>
          </a:p>
          <a:p>
            <a:r>
              <a:rPr lang="en-GB" dirty="0">
                <a:latin typeface="+mj-lt"/>
              </a:rPr>
              <a:t>Having a clear goal to work towards</a:t>
            </a:r>
          </a:p>
          <a:p>
            <a:r>
              <a:rPr lang="en-GB" dirty="0">
                <a:latin typeface="+mj-lt"/>
              </a:rPr>
              <a:t>Inspiration from crowd, bright lights, synchronised clapping prior to a jumping event in athletics</a:t>
            </a:r>
          </a:p>
          <a:p>
            <a:r>
              <a:rPr lang="en-GB" dirty="0">
                <a:latin typeface="+mj-lt"/>
              </a:rPr>
              <a:t>The importance of match/trophy/prize</a:t>
            </a:r>
          </a:p>
          <a:p>
            <a:pPr>
              <a:buNone/>
            </a:pPr>
            <a:endParaRPr lang="en-GB" dirty="0">
              <a:latin typeface="+mj-lt"/>
            </a:endParaRPr>
          </a:p>
          <a:p>
            <a:pPr>
              <a:buNone/>
            </a:pPr>
            <a:endParaRPr lang="en-GB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90472" y="95071"/>
            <a:ext cx="20574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 number of factors can lead to increased levels of arousal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5257800"/>
            <a:ext cx="5971736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+mj-lt"/>
              </a:rPr>
              <a:t>These factors can lead to optimal arousal being reached and improved performance, or over-arousal and decreased level of performance</a:t>
            </a:r>
            <a:endParaRPr lang="en-GB" dirty="0">
              <a:latin typeface="+mj-lt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B275008-8FDB-7C76-6A2D-10AE8426AD5D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CCCA68-44A3-B43A-E43A-1C92A242917E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6A00BF-46AE-016F-8F38-75805220ED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54B31C-BE62-0D2B-8A9F-DBE927F72B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69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latin typeface="+mj-lt"/>
              </a:rPr>
              <a:t>Over-arousal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97592"/>
            <a:ext cx="7488832" cy="499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553200" y="156696"/>
            <a:ext cx="2362200" cy="34163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+mj-lt"/>
              </a:rPr>
              <a:t>Too much arousal </a:t>
            </a:r>
            <a:r>
              <a:rPr lang="en-GB" dirty="0">
                <a:latin typeface="+mj-lt"/>
              </a:rPr>
              <a:t>– </a:t>
            </a:r>
          </a:p>
          <a:p>
            <a:pPr algn="ctr"/>
            <a:endParaRPr lang="en-GB" dirty="0">
              <a:latin typeface="+mj-lt"/>
            </a:endParaRPr>
          </a:p>
          <a:p>
            <a:pPr algn="ctr"/>
            <a:r>
              <a:rPr lang="en-GB" dirty="0">
                <a:latin typeface="+mj-lt"/>
              </a:rPr>
              <a:t>can result in anxiety, nervousness and stress</a:t>
            </a:r>
          </a:p>
          <a:p>
            <a:pPr algn="ctr"/>
            <a:endParaRPr lang="en-GB" dirty="0">
              <a:latin typeface="+mj-lt"/>
            </a:endParaRPr>
          </a:p>
          <a:p>
            <a:pPr algn="ctr"/>
            <a:r>
              <a:rPr lang="en-GB" dirty="0">
                <a:latin typeface="+mj-lt"/>
              </a:rPr>
              <a:t>You could become ‘psyched out’ by the opposition</a:t>
            </a:r>
          </a:p>
          <a:p>
            <a:pPr algn="ctr"/>
            <a:endParaRPr lang="en-GB" dirty="0">
              <a:latin typeface="+mj-lt"/>
            </a:endParaRPr>
          </a:p>
          <a:p>
            <a:pPr algn="ctr"/>
            <a:r>
              <a:rPr lang="en-GB" dirty="0">
                <a:latin typeface="+mj-lt"/>
              </a:rPr>
              <a:t>You may make mistakes and not give your best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3200" y="4287128"/>
            <a:ext cx="2362200" cy="230832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+mj-lt"/>
              </a:rPr>
              <a:t>Physical symptoms</a:t>
            </a:r>
            <a:endParaRPr lang="en-GB" dirty="0">
              <a:latin typeface="+mj-lt"/>
            </a:endParaRPr>
          </a:p>
          <a:p>
            <a:pPr algn="ctr"/>
            <a:endParaRPr lang="en-GB" dirty="0">
              <a:latin typeface="+mj-lt"/>
            </a:endParaRPr>
          </a:p>
          <a:p>
            <a:pPr algn="ctr"/>
            <a:r>
              <a:rPr lang="en-GB" dirty="0">
                <a:latin typeface="+mj-lt"/>
              </a:rPr>
              <a:t>Dry mouth</a:t>
            </a:r>
          </a:p>
          <a:p>
            <a:pPr algn="ctr"/>
            <a:r>
              <a:rPr lang="en-GB" dirty="0">
                <a:latin typeface="+mj-lt"/>
              </a:rPr>
              <a:t>Increased breathing</a:t>
            </a:r>
          </a:p>
          <a:p>
            <a:pPr algn="ctr"/>
            <a:r>
              <a:rPr lang="en-GB" dirty="0">
                <a:latin typeface="+mj-lt"/>
              </a:rPr>
              <a:t>Increased heart rate</a:t>
            </a:r>
          </a:p>
          <a:p>
            <a:pPr algn="ctr"/>
            <a:r>
              <a:rPr lang="en-GB" dirty="0">
                <a:latin typeface="+mj-lt"/>
              </a:rPr>
              <a:t>Nausea</a:t>
            </a:r>
          </a:p>
          <a:p>
            <a:pPr algn="ctr"/>
            <a:r>
              <a:rPr lang="en-GB" dirty="0">
                <a:latin typeface="+mj-lt"/>
              </a:rPr>
              <a:t>Sweaty palms</a:t>
            </a:r>
          </a:p>
          <a:p>
            <a:pPr algn="ctr"/>
            <a:r>
              <a:rPr lang="en-GB" dirty="0">
                <a:latin typeface="+mj-lt"/>
              </a:rPr>
              <a:t>Tremor/shakiness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F2FB74-2867-94C8-B315-560D615610F7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AFEA59-3076-43F2-A478-BC02D23D7F8A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48E130-FC2A-4DEB-4AB4-57F9EBD479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D52C09-E29E-E630-85F6-A9BD87DDF1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11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522353"/>
            <a:ext cx="6627857" cy="500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7"/>
            <a:ext cx="8229600" cy="1157649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latin typeface="+mj-lt"/>
              </a:rPr>
              <a:t>Under-arousal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3200" y="1308080"/>
            <a:ext cx="2362200" cy="313932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+mj-lt"/>
              </a:rPr>
              <a:t>Too little arousal </a:t>
            </a:r>
            <a:r>
              <a:rPr lang="en-GB" dirty="0">
                <a:latin typeface="+mj-lt"/>
              </a:rPr>
              <a:t>– </a:t>
            </a:r>
          </a:p>
          <a:p>
            <a:pPr algn="ctr"/>
            <a:endParaRPr lang="en-GB" dirty="0">
              <a:latin typeface="+mj-lt"/>
            </a:endParaRPr>
          </a:p>
          <a:p>
            <a:pPr algn="ctr"/>
            <a:r>
              <a:rPr lang="en-GB" dirty="0">
                <a:latin typeface="+mj-lt"/>
              </a:rPr>
              <a:t>May cause you to under-perform</a:t>
            </a:r>
          </a:p>
          <a:p>
            <a:pPr algn="ctr"/>
            <a:endParaRPr lang="en-GB" dirty="0">
              <a:latin typeface="+mj-lt"/>
            </a:endParaRPr>
          </a:p>
          <a:p>
            <a:pPr algn="ctr"/>
            <a:r>
              <a:rPr lang="en-GB" dirty="0">
                <a:latin typeface="+mj-lt"/>
              </a:rPr>
              <a:t>You may not be excited or focused enough to perform at your best</a:t>
            </a:r>
          </a:p>
          <a:p>
            <a:pPr algn="ctr"/>
            <a:endParaRPr lang="en-GB" dirty="0">
              <a:latin typeface="+mj-lt"/>
            </a:endParaRPr>
          </a:p>
          <a:p>
            <a:pPr algn="ctr"/>
            <a:r>
              <a:rPr lang="en-GB" dirty="0">
                <a:latin typeface="+mj-lt"/>
              </a:rPr>
              <a:t>A lack of drive/determination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3200" y="4875074"/>
            <a:ext cx="2362200" cy="175432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+mj-lt"/>
              </a:rPr>
              <a:t>However</a:t>
            </a:r>
            <a:endParaRPr lang="en-GB" dirty="0">
              <a:latin typeface="+mj-lt"/>
            </a:endParaRPr>
          </a:p>
          <a:p>
            <a:pPr algn="ctr"/>
            <a:endParaRPr lang="en-GB" dirty="0">
              <a:latin typeface="+mj-lt"/>
            </a:endParaRPr>
          </a:p>
          <a:p>
            <a:pPr algn="ctr"/>
            <a:r>
              <a:rPr lang="en-GB" u="sng" dirty="0">
                <a:latin typeface="+mj-lt"/>
              </a:rPr>
              <a:t>Fine</a:t>
            </a:r>
            <a:r>
              <a:rPr lang="en-GB" dirty="0">
                <a:latin typeface="+mj-lt"/>
              </a:rPr>
              <a:t> motor skills such as darts require </a:t>
            </a:r>
            <a:r>
              <a:rPr lang="en-GB" u="sng" dirty="0">
                <a:latin typeface="+mj-lt"/>
              </a:rPr>
              <a:t>low</a:t>
            </a:r>
            <a:r>
              <a:rPr lang="en-GB" dirty="0">
                <a:latin typeface="+mj-lt"/>
              </a:rPr>
              <a:t> levels of arousal to perform well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09EE90-DBCA-C806-5C79-20660762744E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9AD492-EE5A-C94B-A9C5-ABF896B4B4DE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10FA37-13EF-8F42-8BF2-0E302FB49F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F5FACD-0426-D2BB-99CB-866FB85D0C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83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latin typeface="+mj-lt"/>
              </a:rPr>
              <a:t>The inverted-U theory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There is an optimal level of arousal for performance</a:t>
            </a:r>
          </a:p>
          <a:p>
            <a:r>
              <a:rPr lang="en-GB" dirty="0">
                <a:latin typeface="+mj-lt"/>
              </a:rPr>
              <a:t>Too much or too little will cause a reduction in performance</a:t>
            </a:r>
          </a:p>
          <a:p>
            <a:r>
              <a:rPr lang="en-GB" dirty="0">
                <a:latin typeface="+mj-lt"/>
              </a:rPr>
              <a:t>The optimum level is dependent upon:</a:t>
            </a:r>
          </a:p>
          <a:p>
            <a:pPr lvl="1"/>
            <a:r>
              <a:rPr lang="en-GB" i="1" dirty="0">
                <a:latin typeface="+mj-lt"/>
              </a:rPr>
              <a:t>The nature of the task – (the type of skill and how much pressure is applied)</a:t>
            </a:r>
          </a:p>
          <a:p>
            <a:pPr lvl="1"/>
            <a:r>
              <a:rPr lang="en-GB" i="1" dirty="0">
                <a:latin typeface="+mj-lt"/>
              </a:rPr>
              <a:t>The skill of the performer</a:t>
            </a:r>
          </a:p>
          <a:p>
            <a:pPr lvl="1"/>
            <a:r>
              <a:rPr lang="en-GB" i="1" dirty="0">
                <a:latin typeface="+mj-lt"/>
              </a:rPr>
              <a:t>The personality of the performer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48268" y="685800"/>
            <a:ext cx="167640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Yerkes and Dodson 1908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0" y="2895600"/>
            <a:ext cx="8534400" cy="213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447800" y="5638800"/>
            <a:ext cx="63246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+mj-lt"/>
              </a:rPr>
              <a:t>The optimal level of arousal therefore changes depending on these </a:t>
            </a:r>
            <a:r>
              <a:rPr lang="en-GB" b="1" dirty="0">
                <a:latin typeface="+mj-lt"/>
              </a:rPr>
              <a:t>three</a:t>
            </a:r>
            <a:r>
              <a:rPr lang="en-GB" dirty="0">
                <a:latin typeface="+mj-lt"/>
              </a:rPr>
              <a:t> factors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3C5622C-D289-7BE3-CC35-ED298AAE5ABE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EA074-E04B-45D1-F794-EE82AA0F6504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DCCBD0-B700-8D66-6C79-A0C2AC1C4C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0A2974-8CC8-653C-4A26-59198744CB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39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latin typeface="+mj-lt"/>
              </a:rPr>
              <a:t>The inverted-U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GB" dirty="0"/>
          </a:p>
        </p:txBody>
      </p:sp>
      <p:pic>
        <p:nvPicPr>
          <p:cNvPr id="5" name="Picture 2" descr="https://www.cliffsnotes.com/~/media/ee39867ee312448dbc0a558e15666bee.ashx?la=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057400"/>
            <a:ext cx="5181600" cy="41721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81400" y="4724400"/>
            <a:ext cx="152400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Lack of focus and drive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4200" y="3352800"/>
            <a:ext cx="152400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+mj-lt"/>
              </a:rPr>
              <a:t>Stress and anxiety</a:t>
            </a:r>
          </a:p>
        </p:txBody>
      </p:sp>
      <p:cxnSp>
        <p:nvCxnSpPr>
          <p:cNvPr id="14" name="Straight Arrow Connector 13"/>
          <p:cNvCxnSpPr>
            <a:stCxn id="8" idx="2"/>
          </p:cNvCxnSpPr>
          <p:nvPr/>
        </p:nvCxnSpPr>
        <p:spPr>
          <a:xfrm flipH="1">
            <a:off x="6934200" y="3999131"/>
            <a:ext cx="762000" cy="6490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0"/>
          </p:cNvCxnSpPr>
          <p:nvPr/>
        </p:nvCxnSpPr>
        <p:spPr>
          <a:xfrm flipH="1" flipV="1">
            <a:off x="3962400" y="3962400"/>
            <a:ext cx="3810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38600" y="1600200"/>
            <a:ext cx="2209800" cy="92333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+mj-lt"/>
              </a:rPr>
              <a:t>A state that allows you to perform well  (“in the zone”)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143500" y="2514600"/>
            <a:ext cx="38100" cy="3720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8600" y="5181600"/>
            <a:ext cx="205740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How do you think the optimal level of arousal changes for fine and gross skills?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48268" y="685800"/>
            <a:ext cx="167640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Yerkes and Dodson 1908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29200" y="6059269"/>
            <a:ext cx="3810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+mj-lt"/>
              </a:rPr>
              <a:t>Under and over-arousal can both lead to a reduction in performance!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1E82446-9681-D6B0-48BB-2236E32F4D26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4ADF9E-5547-1A83-6FD9-F07ED17F5996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4D9E2F-7124-2874-9B03-F7600AB13F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47B38C-B3DF-F9D6-5EEA-835B6BBC38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39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latin typeface="+mj-lt"/>
              </a:rPr>
              <a:t>The inverted-U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GB" dirty="0"/>
          </a:p>
        </p:txBody>
      </p:sp>
      <p:pic>
        <p:nvPicPr>
          <p:cNvPr id="1026" name="Picture 2" descr="Image result for inverted u fine and gro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287" y="1600200"/>
            <a:ext cx="7091913" cy="3790951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477000" y="1600200"/>
            <a:ext cx="1600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248400" y="3352800"/>
            <a:ext cx="2667000" cy="92333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Which curve represents a fine skill and which represents a gross skill?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15000" y="1981200"/>
            <a:ext cx="182880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Gross skill – e.g. a rugby tackle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0" y="2057400"/>
            <a:ext cx="137160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Fine skill – e.g. archery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52052" y="5592241"/>
            <a:ext cx="701040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+mj-lt"/>
              </a:rPr>
              <a:t>“Fine skills require lower levels of arousal, gross skills require higher levels of arousal”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48268" y="685800"/>
            <a:ext cx="167640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Yerkes and Dodson 1908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1C4107C1-73E4-6B14-EC31-BDB1E78B5888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FF5ECE-E9A1-8A58-C13A-5E5D9E3BEDCE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B199B8-9E93-EED6-E77B-A6A1E8501F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34B3AE-058B-8D38-83F7-C111A32446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1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latin typeface="+mj-lt"/>
              </a:rPr>
              <a:t>Optimal arousal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Rank the following skills from the lowest level of optimal arousal to the highest</a:t>
            </a:r>
          </a:p>
          <a:p>
            <a:r>
              <a:rPr lang="en-GB" dirty="0">
                <a:latin typeface="+mj-lt"/>
              </a:rPr>
              <a:t>For one of these skills justify your choice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905964"/>
            <a:ext cx="2667000" cy="3571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871" r="57419"/>
          <a:stretch>
            <a:fillRect/>
          </a:stretch>
        </p:blipFill>
        <p:spPr bwMode="auto">
          <a:xfrm>
            <a:off x="3484710" y="2923736"/>
            <a:ext cx="1863358" cy="3495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16235" r="20448"/>
          <a:stretch>
            <a:fillRect/>
          </a:stretch>
        </p:blipFill>
        <p:spPr bwMode="auto">
          <a:xfrm>
            <a:off x="5562600" y="2867025"/>
            <a:ext cx="2971800" cy="353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80536" y="3886200"/>
            <a:ext cx="8763000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The optimal level of arousal for Rugby is high. This is because tackling is a gross skill and it requires drive, determination and large, powerful movements.</a:t>
            </a:r>
          </a:p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The optimal level of arousal for archery is low. This is because archery is a fine skill that requires precision, accuracy and a calm approach. 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A98AEFA-3075-FD3B-E126-BCDEF82F98DD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826602-11B0-AABB-AD24-F2A4CDD9890B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817134-6EE3-307D-6A81-2F1AEDE257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24B8CB-0513-2D2F-98D6-22D0DB9DC8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latin typeface="+mj-lt"/>
              </a:rPr>
              <a:t>Goal setting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GB" b="1" dirty="0">
                <a:latin typeface="+mj-lt"/>
              </a:rPr>
              <a:t>Goal – </a:t>
            </a:r>
            <a:r>
              <a:rPr lang="en-GB" dirty="0">
                <a:latin typeface="+mj-lt"/>
              </a:rPr>
              <a:t>a desired aim or outcome; something that you are trying to achieve</a:t>
            </a:r>
          </a:p>
          <a:p>
            <a:endParaRPr lang="en-GB" b="1" dirty="0">
              <a:latin typeface="+mj-lt"/>
            </a:endParaRPr>
          </a:p>
          <a:p>
            <a:endParaRPr lang="en-GB" b="1" dirty="0">
              <a:latin typeface="+mj-lt"/>
            </a:endParaRPr>
          </a:p>
          <a:p>
            <a:endParaRPr lang="en-GB" b="1" dirty="0">
              <a:latin typeface="+mj-lt"/>
            </a:endParaRPr>
          </a:p>
          <a:p>
            <a:pPr>
              <a:buNone/>
            </a:pPr>
            <a:endParaRPr lang="en-GB" b="1" dirty="0">
              <a:latin typeface="+mj-lt"/>
            </a:endParaRPr>
          </a:p>
          <a:p>
            <a:pPr>
              <a:buNone/>
            </a:pPr>
            <a:endParaRPr lang="en-GB" b="1" dirty="0">
              <a:latin typeface="+mj-lt"/>
            </a:endParaRPr>
          </a:p>
          <a:p>
            <a:r>
              <a:rPr lang="en-GB" b="1" dirty="0">
                <a:latin typeface="+mj-lt"/>
              </a:rPr>
              <a:t>Benefits</a:t>
            </a:r>
            <a:endParaRPr lang="en-GB" dirty="0">
              <a:latin typeface="+mj-lt"/>
            </a:endParaRPr>
          </a:p>
          <a:p>
            <a:pPr lvl="1"/>
            <a:r>
              <a:rPr lang="en-GB" dirty="0">
                <a:latin typeface="+mj-lt"/>
              </a:rPr>
              <a:t>Having a goal to aim for is </a:t>
            </a:r>
            <a:r>
              <a:rPr lang="en-GB" u="sng" dirty="0">
                <a:latin typeface="+mj-lt"/>
              </a:rPr>
              <a:t>motivating</a:t>
            </a:r>
          </a:p>
          <a:p>
            <a:pPr lvl="1"/>
            <a:r>
              <a:rPr lang="en-GB" dirty="0">
                <a:latin typeface="+mj-lt"/>
              </a:rPr>
              <a:t>It gives </a:t>
            </a:r>
            <a:r>
              <a:rPr lang="en-GB" u="sng" dirty="0">
                <a:latin typeface="+mj-lt"/>
              </a:rPr>
              <a:t>direction</a:t>
            </a:r>
            <a:r>
              <a:rPr lang="en-GB" dirty="0">
                <a:latin typeface="+mj-lt"/>
              </a:rPr>
              <a:t> to your training</a:t>
            </a:r>
          </a:p>
          <a:p>
            <a:pPr lvl="1"/>
            <a:r>
              <a:rPr lang="en-GB" dirty="0">
                <a:latin typeface="+mj-lt"/>
              </a:rPr>
              <a:t>Enables a performer to </a:t>
            </a:r>
            <a:r>
              <a:rPr lang="en-GB" u="sng" dirty="0">
                <a:latin typeface="+mj-lt"/>
              </a:rPr>
              <a:t>check their progress</a:t>
            </a:r>
          </a:p>
          <a:p>
            <a:pPr lvl="1"/>
            <a:r>
              <a:rPr lang="en-GB" dirty="0">
                <a:latin typeface="+mj-lt"/>
              </a:rPr>
              <a:t>Increases </a:t>
            </a:r>
            <a:r>
              <a:rPr lang="en-GB" u="sng" dirty="0">
                <a:latin typeface="+mj-lt"/>
              </a:rPr>
              <a:t>confidence</a:t>
            </a:r>
            <a:r>
              <a:rPr lang="en-GB" dirty="0">
                <a:latin typeface="+mj-lt"/>
              </a:rPr>
              <a:t> when a target has been achieved</a:t>
            </a:r>
          </a:p>
          <a:p>
            <a:pPr lvl="1"/>
            <a:r>
              <a:rPr lang="en-GB" dirty="0">
                <a:latin typeface="+mj-lt"/>
              </a:rPr>
              <a:t>Helps performer feel in control, reducing </a:t>
            </a:r>
            <a:r>
              <a:rPr lang="en-GB" u="sng" dirty="0">
                <a:latin typeface="+mj-lt"/>
              </a:rPr>
              <a:t>anxiety</a:t>
            </a:r>
          </a:p>
          <a:p>
            <a:pPr lvl="1"/>
            <a:endParaRPr lang="en-GB" dirty="0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1481796"/>
            <a:ext cx="8534400" cy="6518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62464" y="2492896"/>
            <a:ext cx="2286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Athletes at every level may want to reach a personal best time or distance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3068" y="2492896"/>
            <a:ext cx="2286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 school cricket player may want to make it into the first team</a:t>
            </a:r>
          </a:p>
          <a:p>
            <a:endParaRPr lang="en-GB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95536" y="2492896"/>
            <a:ext cx="2286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 professional footballer may want to win the league or cup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6172200"/>
            <a:ext cx="518160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>
                <a:latin typeface="+mj-lt"/>
              </a:rPr>
              <a:t>Are the above goals likely to provide these benefits?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F8D1BCD-3982-E148-BCC5-2BF675A30F18}"/>
              </a:ext>
            </a:extLst>
          </p:cNvPr>
          <p:cNvCxnSpPr>
            <a:cxnSpLocks/>
          </p:cNvCxnSpPr>
          <p:nvPr/>
        </p:nvCxnSpPr>
        <p:spPr>
          <a:xfrm flipH="1" flipV="1">
            <a:off x="6948264" y="3693225"/>
            <a:ext cx="1205618" cy="2478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7A99A75-41C9-D2C4-EFF1-C39A3D3B43E3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AB1BAD-CD7C-91C8-5A98-56FF349697A8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2490AF-9D11-28E1-BAED-04A00AF7EE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960246-85A2-2B4F-C987-D6DF008072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37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latin typeface="+mj-lt"/>
              </a:rPr>
              <a:t>Optimal arousal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GB" dirty="0">
                <a:latin typeface="+mj-lt"/>
              </a:rPr>
              <a:t>Why do you think New Zealand perform the </a:t>
            </a:r>
            <a:r>
              <a:rPr lang="en-GB" dirty="0" err="1">
                <a:latin typeface="+mj-lt"/>
              </a:rPr>
              <a:t>Haka</a:t>
            </a:r>
            <a:r>
              <a:rPr lang="en-GB" dirty="0">
                <a:latin typeface="+mj-lt"/>
              </a:rPr>
              <a:t>?</a:t>
            </a:r>
          </a:p>
          <a:p>
            <a:pPr>
              <a:buNone/>
            </a:pPr>
            <a:endParaRPr lang="en-GB" dirty="0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81200"/>
            <a:ext cx="7467600" cy="435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691532" y="5325070"/>
            <a:ext cx="1524000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Explain with reference to arousal levels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A9D7BB1-0C58-8660-096E-4278E516922B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4D133E-BB98-66AD-C091-B4B212FA51C4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4BCFB8-68BB-3D18-9F13-692A2254F0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43D10E-FF43-B7DF-41CB-526B967C06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814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r>
              <a:rPr lang="en-GB" sz="2400" b="1" dirty="0">
                <a:latin typeface="+mj-lt"/>
              </a:rPr>
              <a:t>Explain the impact of arousal on sporting performance with reference to Yerkes and Dodson’s ‘inverted-U theory’	(6)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GB" dirty="0">
                <a:latin typeface="+mj-lt"/>
              </a:rPr>
              <a:t>Arousal is an ‘increased level of mental excitement and alertness’</a:t>
            </a:r>
          </a:p>
          <a:p>
            <a:r>
              <a:rPr lang="en-GB" dirty="0">
                <a:latin typeface="+mj-lt"/>
              </a:rPr>
              <a:t>Inverted U theory suggests that as arousal increases, so does performance up to an optimal point</a:t>
            </a:r>
          </a:p>
          <a:p>
            <a:r>
              <a:rPr lang="en-GB" dirty="0">
                <a:latin typeface="+mj-lt"/>
              </a:rPr>
              <a:t>Too little or too much arousal can lead to a reduction in performance</a:t>
            </a:r>
          </a:p>
          <a:p>
            <a:r>
              <a:rPr lang="en-GB" dirty="0">
                <a:latin typeface="+mj-lt"/>
              </a:rPr>
              <a:t>The optimal level of arousal depends on the skill being performed</a:t>
            </a:r>
          </a:p>
          <a:p>
            <a:r>
              <a:rPr lang="en-GB" dirty="0">
                <a:latin typeface="+mj-lt"/>
              </a:rPr>
              <a:t>Gross skills require high levels of arousal as they require drive, determination and use large, powerful movements</a:t>
            </a:r>
          </a:p>
          <a:p>
            <a:r>
              <a:rPr lang="en-GB" dirty="0">
                <a:latin typeface="+mj-lt"/>
              </a:rPr>
              <a:t>Fine skills require low levels of arousal as they require precision, accuracy and a calm approach</a:t>
            </a:r>
          </a:p>
          <a:p>
            <a:r>
              <a:rPr lang="en-GB" i="1" dirty="0">
                <a:latin typeface="+mj-lt"/>
              </a:rPr>
              <a:t>Credit relevant sporting examples</a:t>
            </a:r>
          </a:p>
          <a:p>
            <a:r>
              <a:rPr lang="en-GB" i="1" dirty="0">
                <a:latin typeface="+mj-lt"/>
              </a:rPr>
              <a:t>Credit reference to the impact of over/under-arousal on performance </a:t>
            </a:r>
          </a:p>
          <a:p>
            <a:r>
              <a:rPr lang="en-GB" i="1" dirty="0">
                <a:latin typeface="+mj-lt"/>
              </a:rPr>
              <a:t>Credit reference to how optimal arousal can be achieved (e.g. use of warm-ups/motivational talks from a coach)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A85EA0-C427-0B46-9DE2-EBAFBFE5EC3F}"/>
              </a:ext>
            </a:extLst>
          </p:cNvPr>
          <p:cNvSpPr txBox="1"/>
          <p:nvPr/>
        </p:nvSpPr>
        <p:spPr>
          <a:xfrm>
            <a:off x="6156176" y="6340678"/>
            <a:ext cx="278586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+mj-lt"/>
              </a:rPr>
              <a:t>Model answer – slide 32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2AE0FB5-21CC-EAFF-5DB3-3ADF8845BD33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FFA8DB-6D0D-A37B-903C-077B87C265E3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800B84-9F9E-1111-44C6-155DCB452A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BF6358-3019-E87B-22B8-525966F89D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r>
              <a:rPr lang="en-GB" sz="2400" b="1" dirty="0">
                <a:latin typeface="+mj-lt"/>
              </a:rPr>
              <a:t>Explain the impact of arousal on sporting performance with reference to Yerkes and Dodson’s ‘inverted-U theory’	(6)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>
                <a:latin typeface="+mj-lt"/>
              </a:rPr>
              <a:t>	</a:t>
            </a:r>
            <a:r>
              <a:rPr lang="en-GB" dirty="0">
                <a:solidFill>
                  <a:srgbClr val="FF0000"/>
                </a:solidFill>
                <a:latin typeface="+mj-lt"/>
              </a:rPr>
              <a:t>Arousal is an ‘increased level of mental excitement and alertness’. 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Inverted U theory suggests that as arousal increases, so does performance up to an optimal point, after which performance decreases. </a:t>
            </a:r>
            <a:r>
              <a:rPr lang="en-GB" dirty="0">
                <a:solidFill>
                  <a:srgbClr val="00B050"/>
                </a:solidFill>
                <a:latin typeface="+mj-lt"/>
              </a:rPr>
              <a:t>Under- arousal can lead to a reduction in performance due to a lack of drive and focus, while over arousal can cause stress and anxiety.</a:t>
            </a:r>
          </a:p>
          <a:p>
            <a:pPr>
              <a:buNone/>
            </a:pPr>
            <a:r>
              <a:rPr lang="en-GB" dirty="0">
                <a:latin typeface="+mj-lt"/>
              </a:rPr>
              <a:t>	The optimal level of arousal depends on the skill being performed however; </a:t>
            </a:r>
            <a:r>
              <a:rPr lang="en-GB" dirty="0">
                <a:solidFill>
                  <a:srgbClr val="7030A0"/>
                </a:solidFill>
                <a:latin typeface="+mj-lt"/>
              </a:rPr>
              <a:t>gross skills such as a rugby tackle have a high optimum level as they require drive, determination and use large, powerful movements. </a:t>
            </a:r>
            <a:r>
              <a:rPr lang="en-GB" dirty="0">
                <a:solidFill>
                  <a:srgbClr val="FFC000"/>
                </a:solidFill>
                <a:latin typeface="+mj-lt"/>
              </a:rPr>
              <a:t>Fine skills have lower optimal levels as they require precision, accuracy and a calm approach.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BCA7426-311C-4E17-51C7-FAC1E0DBEEAF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97FE12-B696-8E63-B200-D93EEE6A0875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076327-2FE6-0C06-0A16-09714ADA44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3D09B1-7AB5-E973-8419-2B7D10D34C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1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408" y="2492896"/>
            <a:ext cx="7851648" cy="79208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GB" sz="3600" dirty="0"/>
              <a:t> </a:t>
            </a:r>
            <a:br>
              <a:rPr lang="en-GB" dirty="0"/>
            </a:br>
            <a:r>
              <a:rPr lang="en-GB" sz="4900" dirty="0"/>
              <a:t>9.4 Anxiety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408" y="3356992"/>
            <a:ext cx="7851648" cy="2088232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en-GB" sz="2400" dirty="0">
                <a:latin typeface="+mj-lt"/>
              </a:rPr>
              <a:t> </a:t>
            </a:r>
            <a:r>
              <a:rPr lang="en-GB" sz="2400" u="sng" dirty="0">
                <a:latin typeface="+mj-lt"/>
              </a:rPr>
              <a:t>Learning objectives</a:t>
            </a:r>
          </a:p>
          <a:p>
            <a:pPr algn="l"/>
            <a:r>
              <a:rPr lang="en-GB" sz="2400" dirty="0">
                <a:latin typeface="+mj-lt"/>
              </a:rPr>
              <a:t> 1) Identify the two types of anxiety (cognitive and somatic)</a:t>
            </a:r>
          </a:p>
          <a:p>
            <a:pPr algn="l"/>
            <a:r>
              <a:rPr lang="en-GB" sz="2400" dirty="0">
                <a:latin typeface="+mj-lt"/>
              </a:rPr>
              <a:t>      and describe their symptoms</a:t>
            </a:r>
          </a:p>
          <a:p>
            <a:pPr algn="l"/>
            <a:r>
              <a:rPr lang="en-GB" sz="2400" dirty="0">
                <a:latin typeface="+mj-lt"/>
              </a:rPr>
              <a:t> 2) Describe four physiological responses to arousal</a:t>
            </a:r>
          </a:p>
          <a:p>
            <a:pPr algn="l"/>
            <a:r>
              <a:rPr lang="en-GB" sz="2400" dirty="0">
                <a:latin typeface="+mj-lt"/>
              </a:rPr>
              <a:t> 3) Explain the causes of anxiety in physical activities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5856E02-3AE4-6F4C-9FA8-CBFC0D893D7E}"/>
              </a:ext>
            </a:extLst>
          </p:cNvPr>
          <p:cNvSpPr/>
          <p:nvPr/>
        </p:nvSpPr>
        <p:spPr>
          <a:xfrm>
            <a:off x="395536" y="395952"/>
            <a:ext cx="4101954" cy="156966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643DB1-4BBD-BB4D-A4C9-0168BE0B6EAA}"/>
              </a:ext>
            </a:extLst>
          </p:cNvPr>
          <p:cNvSpPr txBox="1"/>
          <p:nvPr/>
        </p:nvSpPr>
        <p:spPr>
          <a:xfrm>
            <a:off x="539552" y="623590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+mj-lt"/>
              </a:rPr>
              <a:t>Skill acquisition and psychology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1544A29-2240-584F-B2ED-049EFFFFA7E8}"/>
              </a:ext>
            </a:extLst>
          </p:cNvPr>
          <p:cNvSpPr/>
          <p:nvPr/>
        </p:nvSpPr>
        <p:spPr>
          <a:xfrm>
            <a:off x="4603913" y="395952"/>
            <a:ext cx="4101954" cy="1569661"/>
          </a:xfrm>
          <a:prstGeom prst="roundRect">
            <a:avLst/>
          </a:prstGeom>
          <a:solidFill>
            <a:srgbClr val="FF8AD8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B26D15-AB79-7743-9BA8-D26F7EECCBBE}"/>
              </a:ext>
            </a:extLst>
          </p:cNvPr>
          <p:cNvSpPr txBox="1"/>
          <p:nvPr/>
        </p:nvSpPr>
        <p:spPr>
          <a:xfrm>
            <a:off x="4745427" y="620688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>
                <a:solidFill>
                  <a:schemeClr val="bg1"/>
                </a:solidFill>
                <a:latin typeface="+mj-lt"/>
              </a:rPr>
              <a:t>Chapter 9</a:t>
            </a:r>
            <a:endParaRPr lang="en-GB" sz="32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+mj-lt"/>
              </a:rPr>
              <a:t>Psychology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BB43131-B30E-3CF5-82ED-2C9451C97B01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040746-1883-745C-A2B9-D93B0B1A9DF3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066409-1BF8-EF6D-EF5E-2294EADA1D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FDE29F-B972-AA85-B986-B72EACF234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632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936104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latin typeface="+mj-lt"/>
              </a:rPr>
              <a:t>What you need to know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0DC3B4-C753-0148-B4C4-4B83A4337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31612"/>
            <a:ext cx="8748464" cy="146148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7F241F-4603-A885-A25F-B3E6FEA40800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2D27F7-34FE-0CC4-3078-1A2AFE0D3EC0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779783-3AE7-73ED-5FB4-5A4AA5A77C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34CD27-8F3C-EEB0-F444-AABC806EB0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885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latin typeface="+mj-lt"/>
              </a:rPr>
              <a:t>Anxiety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Consider the following questions:</a:t>
            </a:r>
          </a:p>
          <a:p>
            <a:r>
              <a:rPr lang="en-GB" dirty="0">
                <a:latin typeface="+mj-lt"/>
              </a:rPr>
              <a:t>What is anxiety?</a:t>
            </a:r>
          </a:p>
          <a:p>
            <a:r>
              <a:rPr lang="en-GB" dirty="0">
                <a:latin typeface="+mj-lt"/>
              </a:rPr>
              <a:t>What sort of situations cause you to feel anxious?</a:t>
            </a:r>
          </a:p>
          <a:p>
            <a:r>
              <a:rPr lang="en-GB" dirty="0">
                <a:latin typeface="+mj-lt"/>
              </a:rPr>
              <a:t>Is there a link between arousal and anxiety?</a:t>
            </a:r>
          </a:p>
          <a:p>
            <a:r>
              <a:rPr lang="en-GB" dirty="0">
                <a:latin typeface="+mj-lt"/>
              </a:rPr>
              <a:t>What effect does anxiety have? (what symptoms might you experience?)</a:t>
            </a:r>
          </a:p>
          <a:p>
            <a:pPr>
              <a:buNone/>
            </a:pPr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Do you feel anxious before competition? Where would you place yourself on this continuum and why?</a:t>
            </a:r>
          </a:p>
          <a:p>
            <a:endParaRPr lang="en-GB" dirty="0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1495864"/>
            <a:ext cx="8534400" cy="4853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5867400"/>
            <a:ext cx="739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86600" y="5943600"/>
            <a:ext cx="14478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High anxiety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5943600"/>
            <a:ext cx="13716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Low anxiety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853628E-DB4C-7375-E7AE-5D858376A836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3FDDD3-2475-8C59-D318-223E9C2F0620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D7D569-FD15-6BD7-400A-9FD247620B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C05371-C11C-6693-9738-536C29039A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4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Anxiety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  <a:p>
            <a:pPr algn="ctr">
              <a:buNone/>
            </a:pPr>
            <a:r>
              <a:rPr lang="en-GB" dirty="0">
                <a:latin typeface="+mj-lt"/>
              </a:rPr>
              <a:t>Increased arousal = increased likelihood of anxiety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1200" y="95071"/>
            <a:ext cx="3256672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+mj-lt"/>
              </a:rPr>
              <a:t>Definition</a:t>
            </a:r>
            <a:r>
              <a:rPr lang="en-GB" dirty="0">
                <a:latin typeface="+mj-lt"/>
              </a:rPr>
              <a:t> – “Negative reaction to stress, causing the performer to feel worried, nervous or apprehensive”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332" y="1538068"/>
            <a:ext cx="388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75872" y="1690420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Arousal prior to competition causes a number of responses in the body</a:t>
            </a:r>
          </a:p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If an athlete is unable to control these responses, they may experience anxiety</a:t>
            </a:r>
          </a:p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Which has a negative effect on performance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51920" y="4844008"/>
            <a:ext cx="4104456" cy="45720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91AFD5B-E22B-96A9-B467-A43B2E46B3A3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0F1561-0393-9E38-C333-2877F0E8CBD6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A45C83-C4DD-CF18-DAD6-B40F50F09F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6E96A2-BADF-C281-1F03-E43D22AFF5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344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What situations cause anxiety?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04056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GB" i="1" dirty="0">
                <a:latin typeface="+mj-lt"/>
              </a:rPr>
              <a:t>Discuss– can you explain or provide examples for each of the following causes of anxiety?</a:t>
            </a:r>
          </a:p>
          <a:p>
            <a:pPr>
              <a:buNone/>
            </a:pPr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Uncertainty </a:t>
            </a:r>
            <a:endParaRPr lang="en-GB" i="1" dirty="0">
              <a:latin typeface="+mj-lt"/>
            </a:endParaRPr>
          </a:p>
          <a:p>
            <a:r>
              <a:rPr lang="en-GB" dirty="0">
                <a:latin typeface="+mj-lt"/>
              </a:rPr>
              <a:t>Pressure</a:t>
            </a:r>
            <a:endParaRPr lang="en-GB" i="1" dirty="0">
              <a:latin typeface="+mj-lt"/>
            </a:endParaRPr>
          </a:p>
          <a:p>
            <a:r>
              <a:rPr lang="en-GB" dirty="0">
                <a:latin typeface="+mj-lt"/>
              </a:rPr>
              <a:t>Effect on self-esteem</a:t>
            </a:r>
            <a:endParaRPr lang="en-GB" i="1" dirty="0">
              <a:latin typeface="+mj-lt"/>
            </a:endParaRPr>
          </a:p>
          <a:p>
            <a:r>
              <a:rPr lang="en-GB" dirty="0">
                <a:latin typeface="+mj-lt"/>
              </a:rPr>
              <a:t>Fear of harm</a:t>
            </a:r>
            <a:endParaRPr lang="en-GB" i="1" dirty="0">
              <a:latin typeface="+mj-lt"/>
            </a:endParaRPr>
          </a:p>
          <a:p>
            <a:r>
              <a:rPr lang="en-GB" dirty="0">
                <a:latin typeface="+mj-lt"/>
              </a:rPr>
              <a:t>Frustration</a:t>
            </a:r>
            <a:endParaRPr lang="en-GB" i="1" dirty="0">
              <a:latin typeface="+mj-lt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387663B-8434-EB5E-3456-81CE3B541E3F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A19F37-8DC9-9493-DE30-B51B6A895A47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32F23D-C987-5A13-3A36-4AA637C968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4C21C-82A9-AD02-70B0-7B5897553C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4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What situations cause anxiety?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Uncertainty – </a:t>
            </a:r>
            <a:r>
              <a:rPr lang="en-GB" i="1" dirty="0">
                <a:latin typeface="+mj-lt"/>
              </a:rPr>
              <a:t>Not knowing whether you will succeed or not (e.g. when facing an opponent of similar ability)</a:t>
            </a:r>
          </a:p>
          <a:p>
            <a:r>
              <a:rPr lang="en-GB" dirty="0">
                <a:latin typeface="+mj-lt"/>
              </a:rPr>
              <a:t>Pressure – </a:t>
            </a:r>
            <a:r>
              <a:rPr lang="en-GB" i="1" dirty="0">
                <a:latin typeface="+mj-lt"/>
              </a:rPr>
              <a:t>A game of high importance, or taking a crucial penalty</a:t>
            </a:r>
          </a:p>
          <a:p>
            <a:r>
              <a:rPr lang="en-GB" dirty="0">
                <a:latin typeface="+mj-lt"/>
              </a:rPr>
              <a:t>Effect on self-esteem – </a:t>
            </a:r>
            <a:r>
              <a:rPr lang="en-GB" i="1" dirty="0">
                <a:latin typeface="+mj-lt"/>
              </a:rPr>
              <a:t>Other people may have a lower opinion of me if I don't perform well</a:t>
            </a:r>
          </a:p>
          <a:p>
            <a:r>
              <a:rPr lang="en-GB" dirty="0">
                <a:latin typeface="+mj-lt"/>
              </a:rPr>
              <a:t>Fear of harm – </a:t>
            </a:r>
            <a:r>
              <a:rPr lang="en-GB" i="1" dirty="0">
                <a:latin typeface="+mj-lt"/>
              </a:rPr>
              <a:t>I might get hurt or injured (e.g. boxing)</a:t>
            </a:r>
          </a:p>
          <a:p>
            <a:r>
              <a:rPr lang="en-GB" dirty="0">
                <a:latin typeface="+mj-lt"/>
              </a:rPr>
              <a:t>Frustration – </a:t>
            </a:r>
            <a:r>
              <a:rPr lang="en-GB" i="1" dirty="0">
                <a:latin typeface="+mj-lt"/>
              </a:rPr>
              <a:t>I might not win the trophy. I might not make the first team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0B82DED-CD2D-2970-50C2-302DC1D60385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9494EF-FAED-1651-757D-7D91EA0E4D34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9C681C-41F6-EBEB-60D7-26A95AF0A1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E84517-333D-C4FD-778F-3B645FF1F1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9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The 2 types of anxiety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b="1" dirty="0">
                <a:latin typeface="+mj-lt"/>
              </a:rPr>
              <a:t>Cognitive anxiety</a:t>
            </a:r>
            <a:r>
              <a:rPr lang="en-GB" dirty="0">
                <a:latin typeface="+mj-lt"/>
              </a:rPr>
              <a:t> – The mental symptoms a performer feels such as fear, worry and doubt</a:t>
            </a:r>
            <a:endParaRPr lang="en-GB" b="1" dirty="0">
              <a:latin typeface="+mj-lt"/>
            </a:endParaRPr>
          </a:p>
          <a:p>
            <a:r>
              <a:rPr lang="en-GB" b="1" dirty="0">
                <a:latin typeface="+mj-lt"/>
              </a:rPr>
              <a:t>Somatic anxiety</a:t>
            </a:r>
            <a:r>
              <a:rPr lang="en-GB" dirty="0">
                <a:latin typeface="+mj-lt"/>
              </a:rPr>
              <a:t> – The physical signs of anxiety. Often felt as ‘butterflies in the stomach’</a:t>
            </a:r>
          </a:p>
          <a:p>
            <a:pPr lvl="1"/>
            <a:r>
              <a:rPr lang="en-GB" dirty="0">
                <a:latin typeface="+mj-lt"/>
              </a:rPr>
              <a:t>When arousal increases adrenaline is released  which can cause the following symptoms of somatic anxiety:</a:t>
            </a:r>
          </a:p>
          <a:p>
            <a:pPr lvl="1"/>
            <a:r>
              <a:rPr lang="en-GB" dirty="0">
                <a:latin typeface="+mj-lt"/>
              </a:rPr>
              <a:t>Increased heart rate</a:t>
            </a:r>
          </a:p>
          <a:p>
            <a:pPr lvl="1"/>
            <a:r>
              <a:rPr lang="en-GB" dirty="0">
                <a:latin typeface="+mj-lt"/>
              </a:rPr>
              <a:t>Increased respiration</a:t>
            </a:r>
          </a:p>
          <a:p>
            <a:pPr lvl="1"/>
            <a:r>
              <a:rPr lang="en-GB" dirty="0">
                <a:latin typeface="+mj-lt"/>
              </a:rPr>
              <a:t>Muscle tension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5715000"/>
            <a:ext cx="77724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+mj-lt"/>
              </a:rPr>
              <a:t>Can you name/describe any other symptoms of somatic anxiety? </a:t>
            </a:r>
          </a:p>
          <a:p>
            <a:pPr algn="ctr"/>
            <a:r>
              <a:rPr lang="en-GB" dirty="0">
                <a:latin typeface="+mj-lt"/>
              </a:rPr>
              <a:t>(hint -  anxiety is associated with arousal)</a:t>
            </a:r>
          </a:p>
        </p:txBody>
      </p:sp>
      <p:sp>
        <p:nvSpPr>
          <p:cNvPr id="6" name="Right Brace 5"/>
          <p:cNvSpPr/>
          <p:nvPr/>
        </p:nvSpPr>
        <p:spPr>
          <a:xfrm>
            <a:off x="3995936" y="4267200"/>
            <a:ext cx="304800" cy="990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427984" y="4572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Why these effects?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7000" y="152400"/>
            <a:ext cx="24384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The symptoms of anxiety can be defined as either </a:t>
            </a:r>
            <a:r>
              <a:rPr lang="en-GB" b="1" dirty="0">
                <a:latin typeface="+mj-lt"/>
              </a:rPr>
              <a:t>cognitive</a:t>
            </a:r>
            <a:r>
              <a:rPr lang="en-GB" dirty="0">
                <a:latin typeface="+mj-lt"/>
              </a:rPr>
              <a:t> or </a:t>
            </a:r>
            <a:r>
              <a:rPr lang="en-GB" b="1" dirty="0">
                <a:latin typeface="+mj-lt"/>
              </a:rPr>
              <a:t>somatic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9400" y="4191000"/>
            <a:ext cx="1752600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Do these effects influence cognitive anxiety?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FA6FDA4-EC58-CFDE-99C0-D5747811A455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61F30D-8408-216D-8461-A2A33223C98D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598BE1-8278-E4F7-1A6A-F605E64C6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6EAA18-8DB4-DA2C-F49F-B6FC14E50D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25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534400" cy="653752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>
                <a:latin typeface="+mj-lt"/>
              </a:rPr>
              <a:t> The SMARTER principles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570975"/>
              </p:ext>
            </p:extLst>
          </p:nvPr>
        </p:nvGraphicFramePr>
        <p:xfrm>
          <a:off x="304800" y="990601"/>
          <a:ext cx="8534400" cy="539565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32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8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63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9783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+mj-lt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0" i="0" baseline="0" dirty="0">
                          <a:latin typeface="+mj-lt"/>
                        </a:rPr>
                        <a:t>Specific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1" dirty="0">
                          <a:latin typeface="+mj-lt"/>
                        </a:rPr>
                        <a:t>Goal/target</a:t>
                      </a:r>
                      <a:r>
                        <a:rPr lang="en-GB" b="0" i="1" baseline="0" dirty="0">
                          <a:latin typeface="+mj-lt"/>
                        </a:rPr>
                        <a:t> must be specific – (‘I will run faster’ is too vague, ‘I will reduce my 100m time by 0.2 s’ is specific)</a:t>
                      </a:r>
                      <a:endParaRPr lang="en-GB" b="0" i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83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+mj-lt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0" i="0" baseline="0" dirty="0">
                          <a:latin typeface="+mj-lt"/>
                        </a:rPr>
                        <a:t>Measureable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u="none" dirty="0">
                          <a:latin typeface="+mj-lt"/>
                        </a:rPr>
                        <a:t>Can your</a:t>
                      </a:r>
                      <a:r>
                        <a:rPr lang="en-GB" i="1" u="none" baseline="0" dirty="0">
                          <a:latin typeface="+mj-lt"/>
                        </a:rPr>
                        <a:t> goal/target be measured? – (reducing your 100m time by 0.2s can be timed)</a:t>
                      </a:r>
                      <a:endParaRPr lang="en-GB" i="1" u="non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783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+mj-lt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0" i="0" baseline="0" dirty="0">
                          <a:latin typeface="+mj-lt"/>
                        </a:rPr>
                        <a:t>Agreed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>
                          <a:latin typeface="+mj-lt"/>
                        </a:rPr>
                        <a:t>You and your coach must discuss and agree your goals. They must be challenging</a:t>
                      </a:r>
                      <a:r>
                        <a:rPr lang="en-GB" i="1" baseline="0" dirty="0">
                          <a:latin typeface="+mj-lt"/>
                        </a:rPr>
                        <a:t> and achievable for you to make progress</a:t>
                      </a:r>
                      <a:endParaRPr lang="en-GB" i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2546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+mj-lt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0" i="0" baseline="0" dirty="0">
                          <a:latin typeface="+mj-lt"/>
                        </a:rPr>
                        <a:t>Realistic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>
                          <a:latin typeface="+mj-lt"/>
                        </a:rPr>
                        <a:t>A</a:t>
                      </a:r>
                      <a:r>
                        <a:rPr lang="en-GB" i="1" baseline="0" dirty="0">
                          <a:latin typeface="+mj-lt"/>
                        </a:rPr>
                        <a:t> goal must be realistic or it can become </a:t>
                      </a:r>
                      <a:r>
                        <a:rPr lang="en-GB" b="1" i="1" baseline="0" dirty="0" err="1">
                          <a:latin typeface="+mj-lt"/>
                        </a:rPr>
                        <a:t>demotivating</a:t>
                      </a:r>
                      <a:r>
                        <a:rPr lang="en-GB" i="1" baseline="0" dirty="0">
                          <a:latin typeface="+mj-lt"/>
                        </a:rPr>
                        <a:t> – (reducing your 100m time by 5 seconds is not realistic, to reduce your time by 0.2 seconds is)</a:t>
                      </a:r>
                      <a:endParaRPr lang="en-GB" i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2546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+mj-lt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0" i="0" baseline="0" dirty="0">
                          <a:latin typeface="+mj-lt"/>
                        </a:rPr>
                        <a:t>Time-phased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>
                          <a:latin typeface="+mj-lt"/>
                        </a:rPr>
                        <a:t>Goals should be planned ahead to give direction over the short, medium and long term</a:t>
                      </a:r>
                      <a:r>
                        <a:rPr lang="en-GB" i="1" baseline="0" dirty="0">
                          <a:latin typeface="+mj-lt"/>
                        </a:rPr>
                        <a:t> – (reduce my 100m time by 0.4 seconds by the </a:t>
                      </a:r>
                      <a:r>
                        <a:rPr lang="en-GB" b="1" i="1" baseline="0" dirty="0">
                          <a:latin typeface="+mj-lt"/>
                        </a:rPr>
                        <a:t>end of the year</a:t>
                      </a:r>
                      <a:r>
                        <a:rPr lang="en-GB" i="1" baseline="0" dirty="0">
                          <a:latin typeface="+mj-lt"/>
                        </a:rPr>
                        <a:t> is a time-phased goal)</a:t>
                      </a:r>
                      <a:endParaRPr lang="en-GB" i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2546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+mj-lt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0" i="0" baseline="0" dirty="0">
                          <a:latin typeface="+mj-lt"/>
                        </a:rPr>
                        <a:t>Exciting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>
                          <a:latin typeface="+mj-lt"/>
                        </a:rPr>
                        <a:t>Exciting and challenging</a:t>
                      </a:r>
                      <a:r>
                        <a:rPr lang="en-GB" i="1" baseline="0" dirty="0">
                          <a:latin typeface="+mj-lt"/>
                        </a:rPr>
                        <a:t> goals prevent boredom/tedium. As you progress goals should become more challenging and exciting to maintain motivation</a:t>
                      </a:r>
                      <a:endParaRPr lang="en-GB" i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2213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+mj-lt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0" i="0" baseline="0" dirty="0">
                          <a:latin typeface="+mj-lt"/>
                        </a:rPr>
                        <a:t>Recorded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>
                          <a:latin typeface="+mj-lt"/>
                        </a:rPr>
                        <a:t>Goals should be written down</a:t>
                      </a:r>
                      <a:r>
                        <a:rPr lang="en-GB" i="1" baseline="0" dirty="0">
                          <a:latin typeface="+mj-lt"/>
                        </a:rPr>
                        <a:t> so that you know what you are aiming for and so that you can check your progress over time</a:t>
                      </a:r>
                      <a:endParaRPr lang="en-GB" i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24468" y="124264"/>
            <a:ext cx="1981200" cy="92333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Goals work best when they follow these principles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68E69A-30C2-BA06-5D50-FDE0AF372BA4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9BB725-A4D1-AF52-1EDE-4AF24BDCB796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A6CBDC-96D4-F9AB-9824-8EFA073B4D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1D1E03-F86E-C4F6-2404-DF614AF709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21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Anxiety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Suggest the possible causes of anxiety in each of the situations below</a:t>
            </a:r>
          </a:p>
          <a:p>
            <a:r>
              <a:rPr lang="en-GB" dirty="0">
                <a:latin typeface="+mj-lt"/>
              </a:rPr>
              <a:t>What somatic symptoms might they experience?</a:t>
            </a:r>
          </a:p>
          <a:p>
            <a:r>
              <a:rPr lang="en-GB" dirty="0">
                <a:latin typeface="+mj-lt"/>
              </a:rPr>
              <a:t>How might these symptoms affect performance?</a:t>
            </a:r>
          </a:p>
          <a:p>
            <a:endParaRPr lang="en-GB" dirty="0">
              <a:latin typeface="+mj-lt"/>
            </a:endParaRPr>
          </a:p>
          <a:p>
            <a:pPr>
              <a:buNone/>
            </a:pPr>
            <a:endParaRPr lang="en-GB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352800"/>
            <a:ext cx="427695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352800"/>
            <a:ext cx="3733800" cy="241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5808785"/>
            <a:ext cx="4267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 golfer lining up a crucial putt to take the lead in a high profile tournament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5814646"/>
            <a:ext cx="37338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 marathon runner at the start line before the race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A2187E9-994C-E29B-F15C-6E68C45C231F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59DB6D-7668-FDDC-B264-843E6AE1F92E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E4763F-6D4A-9D7F-3C71-2E71D7848C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DC0064-78B3-58D8-4ABE-1B1CAB2D58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505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6000" dirty="0">
                <a:latin typeface="+mj-lt"/>
              </a:rPr>
              <a:t>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GB" i="1" dirty="0">
                <a:latin typeface="+mj-lt"/>
              </a:rPr>
              <a:t>Draw and annotate the following diagram:</a:t>
            </a:r>
          </a:p>
          <a:p>
            <a:pPr>
              <a:buNone/>
            </a:pPr>
            <a:endParaRPr lang="en-GB" i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3657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j-lt"/>
              </a:rPr>
              <a:t>Anxiety</a:t>
            </a:r>
          </a:p>
        </p:txBody>
      </p:sp>
      <p:sp>
        <p:nvSpPr>
          <p:cNvPr id="5" name="Oval 4"/>
          <p:cNvSpPr/>
          <p:nvPr/>
        </p:nvSpPr>
        <p:spPr>
          <a:xfrm>
            <a:off x="3200400" y="3062068"/>
            <a:ext cx="2743200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>
            <a:stCxn id="5" idx="7"/>
          </p:cNvCxnSpPr>
          <p:nvPr/>
        </p:nvCxnSpPr>
        <p:spPr>
          <a:xfrm flipV="1">
            <a:off x="5541867" y="2743200"/>
            <a:ext cx="630333" cy="5643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67400" y="2286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j-lt"/>
              </a:rPr>
              <a:t>Causes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0665" y="4718252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j-lt"/>
              </a:rPr>
              <a:t>Cognitive anxiety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3809" y="434892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j-lt"/>
              </a:rPr>
              <a:t>Signs of somatic anxiety</a:t>
            </a:r>
          </a:p>
        </p:txBody>
      </p:sp>
      <p:cxnSp>
        <p:nvCxnSpPr>
          <p:cNvPr id="12" name="Straight Arrow Connector 11"/>
          <p:cNvCxnSpPr>
            <a:stCxn id="5" idx="5"/>
            <a:endCxn id="10" idx="1"/>
          </p:cNvCxnSpPr>
          <p:nvPr/>
        </p:nvCxnSpPr>
        <p:spPr>
          <a:xfrm>
            <a:off x="5541868" y="4492965"/>
            <a:ext cx="1011941" cy="456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3"/>
          </p:cNvCxnSpPr>
          <p:nvPr/>
        </p:nvCxnSpPr>
        <p:spPr>
          <a:xfrm flipH="1">
            <a:off x="2590800" y="4492965"/>
            <a:ext cx="1011333" cy="383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8600" y="5943600"/>
            <a:ext cx="701040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>
                <a:latin typeface="+mj-lt"/>
              </a:rPr>
              <a:t>Can you include sporting examples? How much detail can you include?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6352736"/>
            <a:ext cx="7010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>
                <a:latin typeface="+mj-lt"/>
              </a:rPr>
              <a:t>Can you start to think of ways to reduce arousal and anxiety levels? 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B8934E9-A3DE-3BBA-B29F-3EBE04E8A9F7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C79B6B-8A0F-FE99-AC61-A70724CD7AA6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DDD5B4-10AD-7E06-5E48-DFFF2AD3AB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1E03F4-1621-6CB6-4BDF-B2967EC679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965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408" y="2492896"/>
            <a:ext cx="7851648" cy="79208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GB" sz="3600" dirty="0"/>
              <a:t> </a:t>
            </a:r>
            <a:br>
              <a:rPr lang="en-GB" dirty="0"/>
            </a:br>
            <a:r>
              <a:rPr lang="en-GB" sz="4900" dirty="0"/>
              <a:t>9.5 Relaxation techniques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408" y="3356992"/>
            <a:ext cx="7851648" cy="2088232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en-GB" sz="2400" dirty="0">
                <a:latin typeface="+mj-lt"/>
              </a:rPr>
              <a:t> </a:t>
            </a:r>
            <a:r>
              <a:rPr lang="en-GB" sz="2400" u="sng" dirty="0">
                <a:latin typeface="+mj-lt"/>
              </a:rPr>
              <a:t>Learning objectives</a:t>
            </a:r>
          </a:p>
          <a:p>
            <a:pPr algn="l"/>
            <a:r>
              <a:rPr lang="en-GB" sz="2400" dirty="0">
                <a:latin typeface="+mj-lt"/>
              </a:rPr>
              <a:t> 1) Explain the benefits of relaxation techniques in reducing anxiety</a:t>
            </a:r>
          </a:p>
          <a:p>
            <a:pPr algn="l"/>
            <a:r>
              <a:rPr lang="en-GB" sz="2400" dirty="0">
                <a:latin typeface="+mj-lt"/>
              </a:rPr>
              <a:t>      and arousal</a:t>
            </a:r>
          </a:p>
          <a:p>
            <a:pPr algn="l"/>
            <a:r>
              <a:rPr lang="en-GB" sz="2400" dirty="0">
                <a:latin typeface="+mj-lt"/>
              </a:rPr>
              <a:t> 2) Describe and use the techniques of mental rehearsal,</a:t>
            </a:r>
          </a:p>
          <a:p>
            <a:pPr algn="l"/>
            <a:r>
              <a:rPr lang="en-GB" sz="2400" dirty="0">
                <a:latin typeface="+mj-lt"/>
              </a:rPr>
              <a:t>      visualisation and deep breathing</a:t>
            </a:r>
          </a:p>
          <a:p>
            <a:pPr algn="l"/>
            <a:r>
              <a:rPr lang="en-GB" sz="2400" dirty="0">
                <a:latin typeface="+mj-lt"/>
              </a:rPr>
              <a:t> 3) Explain how these techniques control and support the performer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5856E02-3AE4-6F4C-9FA8-CBFC0D893D7E}"/>
              </a:ext>
            </a:extLst>
          </p:cNvPr>
          <p:cNvSpPr/>
          <p:nvPr/>
        </p:nvSpPr>
        <p:spPr>
          <a:xfrm>
            <a:off x="395536" y="395952"/>
            <a:ext cx="4101954" cy="156966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643DB1-4BBD-BB4D-A4C9-0168BE0B6EAA}"/>
              </a:ext>
            </a:extLst>
          </p:cNvPr>
          <p:cNvSpPr txBox="1"/>
          <p:nvPr/>
        </p:nvSpPr>
        <p:spPr>
          <a:xfrm>
            <a:off x="539552" y="623590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+mj-lt"/>
              </a:rPr>
              <a:t>Skill acquisition and psychology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1544A29-2240-584F-B2ED-049EFFFFA7E8}"/>
              </a:ext>
            </a:extLst>
          </p:cNvPr>
          <p:cNvSpPr/>
          <p:nvPr/>
        </p:nvSpPr>
        <p:spPr>
          <a:xfrm>
            <a:off x="4603913" y="395952"/>
            <a:ext cx="4101954" cy="1569661"/>
          </a:xfrm>
          <a:prstGeom prst="roundRect">
            <a:avLst/>
          </a:prstGeom>
          <a:solidFill>
            <a:srgbClr val="FF8AD8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B26D15-AB79-7743-9BA8-D26F7EECCBBE}"/>
              </a:ext>
            </a:extLst>
          </p:cNvPr>
          <p:cNvSpPr txBox="1"/>
          <p:nvPr/>
        </p:nvSpPr>
        <p:spPr>
          <a:xfrm>
            <a:off x="4745427" y="620688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>
                <a:solidFill>
                  <a:schemeClr val="bg1"/>
                </a:solidFill>
                <a:latin typeface="+mj-lt"/>
              </a:rPr>
              <a:t>Chapter 9</a:t>
            </a:r>
            <a:endParaRPr lang="en-GB" sz="32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+mj-lt"/>
              </a:rPr>
              <a:t>Psychology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541F580-2C26-AD97-70A1-75C45C621286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DA58B-0976-401D-CC83-716672DF0C35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354122-1A80-7813-2F99-B669305EC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95B883-F84A-1CFA-7020-5B58B0013E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873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936104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latin typeface="+mj-lt"/>
              </a:rPr>
              <a:t>What you need to know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000941-95EF-5B42-84E8-4E476956B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46798"/>
            <a:ext cx="8784976" cy="227834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761370-068E-251F-2BB5-44F2A4DB92E5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169F58-4865-2A7D-3B37-55AD59EB57A1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EFCD2F-9D47-3CE5-C29B-966D9F1F56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1464EF-EEE4-8D77-9C9D-48D57B1F10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642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latin typeface="+mj-lt"/>
              </a:rPr>
              <a:t>Relaxation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Consider the following questions:</a:t>
            </a:r>
          </a:p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Why is it that an athlete might choose to use relaxation techniques?</a:t>
            </a:r>
          </a:p>
          <a:p>
            <a:r>
              <a:rPr lang="en-GB" dirty="0">
                <a:latin typeface="+mj-lt"/>
              </a:rPr>
              <a:t>Do you think elite athletes are likely to be more or less affected by anxiety and arousal then less experienced performers? Why?</a:t>
            </a:r>
          </a:p>
          <a:p>
            <a:r>
              <a:rPr lang="en-GB" dirty="0">
                <a:latin typeface="+mj-lt"/>
              </a:rPr>
              <a:t>What things do you do to keep calm before an event or competition?</a:t>
            </a:r>
          </a:p>
          <a:p>
            <a:pPr>
              <a:buNone/>
            </a:pPr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1495864"/>
            <a:ext cx="8534400" cy="4853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35372A9-6522-5B1C-92A3-FA466099DD9A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21B8C0-FBB1-25F1-B8F8-2352592D320D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79A98A-8F67-9D50-4CCA-205A9C1B9B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94E690-A955-C92B-2938-E2A07B000F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790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Relaxation techniques – 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To control the symptoms of:</a:t>
            </a:r>
          </a:p>
          <a:p>
            <a:pPr lvl="1"/>
            <a:r>
              <a:rPr lang="en-GB" b="1" dirty="0">
                <a:latin typeface="+mj-lt"/>
              </a:rPr>
              <a:t>Cognitive</a:t>
            </a:r>
            <a:r>
              <a:rPr lang="en-GB" dirty="0">
                <a:latin typeface="+mj-lt"/>
              </a:rPr>
              <a:t> anxiety (nervousness and worry which could lead to impaired (poor) decision making)</a:t>
            </a:r>
          </a:p>
          <a:p>
            <a:pPr lvl="1"/>
            <a:r>
              <a:rPr lang="en-GB" b="1" dirty="0">
                <a:latin typeface="+mj-lt"/>
              </a:rPr>
              <a:t>Somatic</a:t>
            </a:r>
            <a:r>
              <a:rPr lang="en-GB" dirty="0">
                <a:latin typeface="+mj-lt"/>
              </a:rPr>
              <a:t> anxiety (Elevated heart and breathing rate, loss of motor control, shaking, nausea, loss of sleep)</a:t>
            </a:r>
          </a:p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A </a:t>
            </a:r>
            <a:r>
              <a:rPr lang="en-GB" u="sng" dirty="0">
                <a:latin typeface="+mj-lt"/>
              </a:rPr>
              <a:t>combination</a:t>
            </a:r>
            <a:r>
              <a:rPr lang="en-GB" dirty="0">
                <a:latin typeface="+mj-lt"/>
              </a:rPr>
              <a:t> of relaxation techniques may be used to reduce arousal and anxiety both in the short and long term</a:t>
            </a:r>
          </a:p>
          <a:p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4038600"/>
            <a:ext cx="8534400" cy="1371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49FFC2F-ABC7-F08E-EBE4-36B504F8A80E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8A5DD6-9692-F45F-FDE7-C1315B8FF202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ECF56-DF33-196D-54C6-E88BC934FD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5E3EED-780A-310B-A48B-72D67D7C56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7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>
                <a:latin typeface="+mj-lt"/>
              </a:rPr>
              <a:t>Mental rehearsal and visualisation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b="1" dirty="0">
                <a:latin typeface="+mj-lt"/>
              </a:rPr>
              <a:t>Mental rehearsal</a:t>
            </a:r>
            <a:r>
              <a:rPr lang="en-GB" dirty="0">
                <a:latin typeface="+mj-lt"/>
              </a:rPr>
              <a:t> – using the senses to recreate the event mentally. Simulating sights, sounds and sensations such as:</a:t>
            </a:r>
          </a:p>
          <a:p>
            <a:pPr lvl="1"/>
            <a:r>
              <a:rPr lang="en-GB" i="1" dirty="0">
                <a:latin typeface="+mj-lt"/>
              </a:rPr>
              <a:t>Crowd noise</a:t>
            </a:r>
          </a:p>
          <a:p>
            <a:pPr lvl="1"/>
            <a:r>
              <a:rPr lang="en-GB" i="1" dirty="0">
                <a:latin typeface="+mj-lt"/>
              </a:rPr>
              <a:t>What the crowd looks like</a:t>
            </a:r>
          </a:p>
          <a:p>
            <a:pPr lvl="1"/>
            <a:r>
              <a:rPr lang="en-GB" i="1" dirty="0">
                <a:latin typeface="+mj-lt"/>
              </a:rPr>
              <a:t>How to react positively to bad situations</a:t>
            </a:r>
          </a:p>
          <a:p>
            <a:pPr lvl="1"/>
            <a:r>
              <a:rPr lang="en-GB" i="1" dirty="0">
                <a:latin typeface="+mj-lt"/>
              </a:rPr>
              <a:t>Performing skills perfectly under pressure</a:t>
            </a:r>
          </a:p>
          <a:p>
            <a:r>
              <a:rPr lang="en-GB" dirty="0">
                <a:latin typeface="+mj-lt"/>
              </a:rPr>
              <a:t>The athlete will try to </a:t>
            </a:r>
            <a:r>
              <a:rPr lang="en-GB" b="1" dirty="0">
                <a:latin typeface="+mj-lt"/>
              </a:rPr>
              <a:t>visualise</a:t>
            </a:r>
            <a:r>
              <a:rPr lang="en-GB" dirty="0">
                <a:latin typeface="+mj-lt"/>
              </a:rPr>
              <a:t> themselves performing well under these conditions</a:t>
            </a:r>
          </a:p>
          <a:p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2785404"/>
            <a:ext cx="8534400" cy="175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648200" y="5715000"/>
            <a:ext cx="4191000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j-lt"/>
              </a:rPr>
              <a:t>Mental rehearsal </a:t>
            </a:r>
            <a:r>
              <a:rPr lang="en-GB" dirty="0">
                <a:latin typeface="+mj-lt"/>
              </a:rPr>
              <a:t>– running through a skill, sequence or event in your mind, in detail, involving all your senses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5715000"/>
            <a:ext cx="4191000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j-lt"/>
              </a:rPr>
              <a:t>Visualisation</a:t>
            </a:r>
            <a:r>
              <a:rPr lang="en-GB" dirty="0">
                <a:latin typeface="+mj-lt"/>
              </a:rPr>
              <a:t> – ‘seeing’ the best possible outcome for the skill/technique you are about to perform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313B2E8-6671-C479-D651-1CE15660D3C6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4016DD-6ECD-3C0F-F843-AE6A3A0F6833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B770F-4DF5-8154-1254-5B5EDAB314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5A8A81-163B-087A-D485-34BC08322E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845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000" dirty="0">
                <a:latin typeface="+mj-lt"/>
              </a:rPr>
              <a:t>Mental rehearsal </a:t>
            </a:r>
            <a:br>
              <a:rPr lang="en-GB" sz="4000" dirty="0">
                <a:latin typeface="+mj-lt"/>
              </a:rPr>
            </a:br>
            <a:r>
              <a:rPr lang="en-GB" sz="4000" dirty="0">
                <a:latin typeface="+mj-lt"/>
              </a:rPr>
              <a:t>and visualisation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GB" dirty="0">
              <a:latin typeface="+mj-lt"/>
            </a:endParaRPr>
          </a:p>
        </p:txBody>
      </p:sp>
      <p:pic>
        <p:nvPicPr>
          <p:cNvPr id="1028" name="Picture 4" descr="Image result for pole vault st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0"/>
            <a:ext cx="4267200" cy="284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048000"/>
            <a:ext cx="5103324" cy="340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343400" y="1676400"/>
            <a:ext cx="129540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Rehearsing mentally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3400" y="2362200"/>
            <a:ext cx="129540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Visualising success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8400" y="4343400"/>
            <a:ext cx="11430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Involving all the senses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749" y="6096000"/>
            <a:ext cx="861060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Visualisation is when an athlete ‘sees’ themselves succeeding, while mental rehearsal involves mentally running through the whole sequence or skill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82350" y="163183"/>
            <a:ext cx="114300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Benefits?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B637210-7669-780C-0176-CAB589C53050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69C116-A3F5-7073-248E-BFF6CBE6F989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C29FE9-B452-CEAF-A16A-26EB72F7B3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16673F-5CBF-0D47-B3F5-0EC6039F5C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806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Deep breathing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b="1" dirty="0">
                <a:latin typeface="+mj-lt"/>
              </a:rPr>
              <a:t>Deep breathing</a:t>
            </a:r>
            <a:r>
              <a:rPr lang="en-GB" dirty="0">
                <a:latin typeface="+mj-lt"/>
              </a:rPr>
              <a:t> – what are the benefits?</a:t>
            </a:r>
          </a:p>
          <a:p>
            <a:pPr lvl="1"/>
            <a:r>
              <a:rPr lang="en-GB" dirty="0">
                <a:latin typeface="+mj-lt"/>
              </a:rPr>
              <a:t>Focus on the breath instead of the event, reducing stress</a:t>
            </a:r>
          </a:p>
          <a:p>
            <a:pPr lvl="1"/>
            <a:r>
              <a:rPr lang="en-GB" dirty="0">
                <a:latin typeface="+mj-lt"/>
              </a:rPr>
              <a:t>Help the body to take in oxygen efficiently</a:t>
            </a:r>
          </a:p>
          <a:p>
            <a:pPr lvl="1"/>
            <a:r>
              <a:rPr lang="en-GB" dirty="0">
                <a:latin typeface="+mj-lt"/>
              </a:rPr>
              <a:t>Focuses the attention</a:t>
            </a:r>
          </a:p>
          <a:p>
            <a:pPr lvl="1"/>
            <a:r>
              <a:rPr lang="en-GB" dirty="0">
                <a:latin typeface="+mj-lt"/>
              </a:rPr>
              <a:t>Helps to remove tension from the muscles (relaxation) </a:t>
            </a:r>
          </a:p>
          <a:p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1970183"/>
            <a:ext cx="8534400" cy="175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53351"/>
            <a:ext cx="4267200" cy="260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91000" y="5782270"/>
            <a:ext cx="4724400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j-lt"/>
              </a:rPr>
              <a:t>Deep breathing</a:t>
            </a:r>
            <a:r>
              <a:rPr lang="en-GB" dirty="0">
                <a:latin typeface="+mj-lt"/>
              </a:rPr>
              <a:t> – a learned way of breathing in a deep, calm and focused way to promote relaxation as well as physical well-being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5600" y="3810000"/>
            <a:ext cx="1905000" cy="120032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Do these benefits help to relieve cognitive or somatic anxiety?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7400" y="372070"/>
            <a:ext cx="2743200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  <a:hlinkClick r:id="rId3"/>
              </a:rPr>
              <a:t>https://www.youtube.com/watch?v=NtyExtEBF-k</a:t>
            </a:r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What are the benefits?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2879969-4C74-C050-74AD-2B300F665876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0C8816-EA4E-FA2C-4833-18608ECD28F0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9AD06F-3BF9-1DF0-4532-CDC8C5D1B4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7EE8A-14B6-A44C-AD2B-9787101504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0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GB" i="1" dirty="0">
                <a:latin typeface="+mj-lt"/>
              </a:rPr>
              <a:t>Draw and annotate the following diagram:</a:t>
            </a:r>
          </a:p>
          <a:p>
            <a:pPr>
              <a:buNone/>
            </a:pPr>
            <a:endParaRPr lang="en-GB" i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32766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+mj-lt"/>
              </a:rPr>
              <a:t>Controlling arousal/ anxiety</a:t>
            </a:r>
          </a:p>
        </p:txBody>
      </p:sp>
      <p:sp>
        <p:nvSpPr>
          <p:cNvPr id="5" name="Oval 4"/>
          <p:cNvSpPr/>
          <p:nvPr/>
        </p:nvSpPr>
        <p:spPr>
          <a:xfrm>
            <a:off x="3200400" y="3062068"/>
            <a:ext cx="2743200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>
            <a:stCxn id="5" idx="7"/>
          </p:cNvCxnSpPr>
          <p:nvPr/>
        </p:nvCxnSpPr>
        <p:spPr>
          <a:xfrm flipV="1">
            <a:off x="5541867" y="2743200"/>
            <a:ext cx="630333" cy="5643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67400" y="2286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j-lt"/>
              </a:rPr>
              <a:t>Cognitive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4800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j-lt"/>
              </a:rPr>
              <a:t>Somatic</a:t>
            </a:r>
          </a:p>
        </p:txBody>
      </p:sp>
      <p:cxnSp>
        <p:nvCxnSpPr>
          <p:cNvPr id="14" name="Straight Arrow Connector 13"/>
          <p:cNvCxnSpPr>
            <a:stCxn id="5" idx="3"/>
          </p:cNvCxnSpPr>
          <p:nvPr/>
        </p:nvCxnSpPr>
        <p:spPr>
          <a:xfrm flipH="1">
            <a:off x="2590800" y="4492965"/>
            <a:ext cx="1011333" cy="383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8600" y="5943600"/>
            <a:ext cx="701040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>
                <a:latin typeface="+mj-lt"/>
              </a:rPr>
              <a:t>Which technique(s) could be used? What are their features? What are the benefits? 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E4EC32A-16EB-CFAC-965A-0C5ABFC1DB21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2E76A6-5B37-F820-370B-87EDF2926B79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67D917-AB95-6938-5303-48FC1B176E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093C31-C86C-F35E-8F32-90E9BE432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10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latin typeface="+mj-lt"/>
              </a:rPr>
              <a:t>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Create 3 goals (long/medium/short term) that will aid your development within your chosen sport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Make sure that each of these goals is based on the SMARTER principles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If you finish, attempt the question below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i="1" dirty="0">
                <a:latin typeface="+mj-lt"/>
              </a:rPr>
              <a:t>Referring to </a:t>
            </a:r>
            <a:r>
              <a:rPr lang="en-GB" b="1" i="1" dirty="0">
                <a:latin typeface="+mj-lt"/>
              </a:rPr>
              <a:t>two</a:t>
            </a:r>
            <a:r>
              <a:rPr lang="en-GB" i="1" dirty="0">
                <a:latin typeface="+mj-lt"/>
              </a:rPr>
              <a:t> principles of goal setting, explain why an athlete may not achieve their goals	(2)</a:t>
            </a:r>
          </a:p>
          <a:p>
            <a:endParaRPr lang="en-GB" dirty="0">
              <a:latin typeface="+mj-lt"/>
            </a:endParaRPr>
          </a:p>
          <a:p>
            <a:pPr>
              <a:buNone/>
            </a:pPr>
            <a:endParaRPr lang="en-GB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2604" y="366932"/>
            <a:ext cx="53340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j-lt"/>
              </a:rPr>
              <a:t>Long term goals </a:t>
            </a:r>
            <a:r>
              <a:rPr lang="en-GB" dirty="0">
                <a:latin typeface="+mj-lt"/>
              </a:rPr>
              <a:t>– may last for around a year</a:t>
            </a:r>
          </a:p>
          <a:p>
            <a:r>
              <a:rPr lang="en-GB" b="1" dirty="0">
                <a:latin typeface="+mj-lt"/>
              </a:rPr>
              <a:t>Medium term goals </a:t>
            </a:r>
            <a:r>
              <a:rPr lang="en-GB" dirty="0">
                <a:latin typeface="+mj-lt"/>
              </a:rPr>
              <a:t>– may last for around a month</a:t>
            </a:r>
          </a:p>
          <a:p>
            <a:r>
              <a:rPr lang="en-GB" b="1" dirty="0">
                <a:latin typeface="+mj-lt"/>
              </a:rPr>
              <a:t>Short term goals </a:t>
            </a:r>
            <a:r>
              <a:rPr lang="en-GB" dirty="0">
                <a:latin typeface="+mj-lt"/>
              </a:rPr>
              <a:t>– may last for around a week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0" y="5085184"/>
            <a:ext cx="8534400" cy="1008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2A9195-C6E5-494E-A962-7EA8ACCD5505}"/>
              </a:ext>
            </a:extLst>
          </p:cNvPr>
          <p:cNvSpPr txBox="1"/>
          <p:nvPr/>
        </p:nvSpPr>
        <p:spPr>
          <a:xfrm>
            <a:off x="5796136" y="3573016"/>
            <a:ext cx="3201888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>
                <a:latin typeface="+mj-lt"/>
              </a:rPr>
              <a:t>See slide 6 for a worked 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CB41EF-4C78-2948-AF61-D28EEAC3A70C}"/>
              </a:ext>
            </a:extLst>
          </p:cNvPr>
          <p:cNvSpPr txBox="1"/>
          <p:nvPr/>
        </p:nvSpPr>
        <p:spPr>
          <a:xfrm>
            <a:off x="5796136" y="6271428"/>
            <a:ext cx="3201888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+mj-lt"/>
              </a:rPr>
              <a:t>See slide 7 for the mark-scheme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7BC3865-5CD1-E926-CDE5-DDA31A8FA8E9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91B93F-02D4-AB79-F303-B46A8CBB5F7B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FC62D5-15C3-3AAF-5583-B7BBACE45E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B56A92-EF6E-F9B2-3832-542B696B06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873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408" y="2492896"/>
            <a:ext cx="7851648" cy="79208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GB" sz="3600" dirty="0"/>
              <a:t> </a:t>
            </a:r>
            <a:br>
              <a:rPr lang="en-GB" dirty="0"/>
            </a:br>
            <a:r>
              <a:rPr lang="en-GB" sz="4900" dirty="0"/>
              <a:t>9.6 Personality types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408" y="3356992"/>
            <a:ext cx="7851648" cy="2088232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algn="ctr"/>
            <a:r>
              <a:rPr lang="en-GB" sz="2400" dirty="0">
                <a:latin typeface="+mj-lt"/>
              </a:rPr>
              <a:t> </a:t>
            </a:r>
            <a:r>
              <a:rPr lang="en-GB" sz="2400" u="sng" dirty="0">
                <a:latin typeface="+mj-lt"/>
              </a:rPr>
              <a:t>Learning objectives</a:t>
            </a:r>
          </a:p>
          <a:p>
            <a:pPr algn="l"/>
            <a:r>
              <a:rPr lang="en-GB" sz="2400" dirty="0">
                <a:latin typeface="+mj-lt"/>
              </a:rPr>
              <a:t> 1) Define the two personality types: introvert and extrovert</a:t>
            </a:r>
          </a:p>
          <a:p>
            <a:pPr algn="l"/>
            <a:r>
              <a:rPr lang="en-GB" sz="2400" dirty="0">
                <a:latin typeface="+mj-lt"/>
              </a:rPr>
              <a:t> 2) Describe the typical characteristics of introverts and extroverts</a:t>
            </a:r>
          </a:p>
          <a:p>
            <a:pPr algn="l"/>
            <a:r>
              <a:rPr lang="en-GB" sz="2400" dirty="0">
                <a:latin typeface="+mj-lt"/>
              </a:rPr>
              <a:t> 3) Suggest physical activities that might be taken up by introvert and</a:t>
            </a:r>
          </a:p>
          <a:p>
            <a:pPr algn="l"/>
            <a:r>
              <a:rPr lang="en-GB" sz="2400" dirty="0">
                <a:latin typeface="+mj-lt"/>
              </a:rPr>
              <a:t>      extrovert personality types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5856E02-3AE4-6F4C-9FA8-CBFC0D893D7E}"/>
              </a:ext>
            </a:extLst>
          </p:cNvPr>
          <p:cNvSpPr/>
          <p:nvPr/>
        </p:nvSpPr>
        <p:spPr>
          <a:xfrm>
            <a:off x="395536" y="395952"/>
            <a:ext cx="4101954" cy="156966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643DB1-4BBD-BB4D-A4C9-0168BE0B6EAA}"/>
              </a:ext>
            </a:extLst>
          </p:cNvPr>
          <p:cNvSpPr txBox="1"/>
          <p:nvPr/>
        </p:nvSpPr>
        <p:spPr>
          <a:xfrm>
            <a:off x="539552" y="623590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+mj-lt"/>
              </a:rPr>
              <a:t>Skill acquisition and psychology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1544A29-2240-584F-B2ED-049EFFFFA7E8}"/>
              </a:ext>
            </a:extLst>
          </p:cNvPr>
          <p:cNvSpPr/>
          <p:nvPr/>
        </p:nvSpPr>
        <p:spPr>
          <a:xfrm>
            <a:off x="4603913" y="395952"/>
            <a:ext cx="4101954" cy="1569661"/>
          </a:xfrm>
          <a:prstGeom prst="roundRect">
            <a:avLst/>
          </a:prstGeom>
          <a:solidFill>
            <a:srgbClr val="FF8AD8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B26D15-AB79-7743-9BA8-D26F7EECCBBE}"/>
              </a:ext>
            </a:extLst>
          </p:cNvPr>
          <p:cNvSpPr txBox="1"/>
          <p:nvPr/>
        </p:nvSpPr>
        <p:spPr>
          <a:xfrm>
            <a:off x="4745427" y="620688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>
                <a:solidFill>
                  <a:schemeClr val="bg1"/>
                </a:solidFill>
                <a:latin typeface="+mj-lt"/>
              </a:rPr>
              <a:t>Chapter 9</a:t>
            </a:r>
            <a:endParaRPr lang="en-GB" sz="32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+mj-lt"/>
              </a:rPr>
              <a:t>Psychology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15441450-367E-9B59-1357-C035BD50CD62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1BFFF7-9665-B789-E7A1-D8072281FA0F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19F600-7743-4FEE-1DC4-E9E5BF43BA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80F185-D1EB-9526-66B3-235DC005E9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743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936104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latin typeface="+mj-lt"/>
              </a:rPr>
              <a:t>What you need to know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623C53-E74A-7E4E-B986-821B00121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79118"/>
            <a:ext cx="8784976" cy="116996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429065-1D2E-81CA-1A8B-25CC5FE47330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A11FD6-B568-8745-E125-C1C4D322B058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192036-7516-4EC1-3DB1-3D1D40DFDB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A29326-BD34-545D-27CE-F630B073EF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327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000" i="1" dirty="0">
                <a:latin typeface="+mj-lt"/>
              </a:rPr>
              <a:t>Which of the following best reflects your preferences?</a:t>
            </a:r>
            <a:endParaRPr lang="en-GB" sz="4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en-GB" i="1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i="1" dirty="0">
                <a:latin typeface="+mj-lt"/>
              </a:rPr>
              <a:t>Quiet, shy and reserved (a) sociable, talkative and outgoing (b)</a:t>
            </a:r>
          </a:p>
          <a:p>
            <a:pPr marL="514350" indent="-514350">
              <a:buFont typeface="+mj-lt"/>
              <a:buAutoNum type="arabicPeriod"/>
            </a:pPr>
            <a:r>
              <a:rPr lang="en-GB" i="1" dirty="0">
                <a:latin typeface="+mj-lt"/>
              </a:rPr>
              <a:t>Prefer taking part in solo activities (a) prefer team sports (b)</a:t>
            </a:r>
          </a:p>
          <a:p>
            <a:pPr marL="514350" indent="-514350">
              <a:buFont typeface="+mj-lt"/>
              <a:buAutoNum type="arabicPeriod"/>
            </a:pPr>
            <a:r>
              <a:rPr lang="en-GB" i="1" dirty="0">
                <a:latin typeface="+mj-lt"/>
              </a:rPr>
              <a:t>Enjoy your own company and like being alone (a) enjoy interacting with others and get bored easily if alone (b)</a:t>
            </a:r>
          </a:p>
          <a:p>
            <a:pPr marL="514350" indent="-514350">
              <a:buFont typeface="+mj-lt"/>
              <a:buAutoNum type="arabicPeriod"/>
            </a:pPr>
            <a:r>
              <a:rPr lang="en-GB" i="1" dirty="0">
                <a:latin typeface="+mj-lt"/>
              </a:rPr>
              <a:t>Enjoy sports that require high levels of accuracy and concentration (a) enjoy sports that require lower levels of concentration (b)</a:t>
            </a:r>
          </a:p>
          <a:p>
            <a:pPr marL="514350" indent="-514350">
              <a:buFont typeface="+mj-lt"/>
              <a:buAutoNum type="arabicPeriod"/>
            </a:pPr>
            <a:r>
              <a:rPr lang="en-GB" i="1" dirty="0">
                <a:latin typeface="+mj-lt"/>
              </a:rPr>
              <a:t>Excel at sports that require fine movement skills (a) prefer sports that require gross motor skills (b)</a:t>
            </a:r>
          </a:p>
          <a:p>
            <a:pPr marL="514350" indent="-514350">
              <a:buFont typeface="+mj-lt"/>
              <a:buAutoNum type="arabicPeriod"/>
            </a:pPr>
            <a:r>
              <a:rPr lang="en-GB" i="1" dirty="0">
                <a:latin typeface="+mj-lt"/>
              </a:rPr>
              <a:t>Perform better with lower levels of arousal (a) Prefer sports that require higher levels of arousal and are played at a fast pace (b)</a:t>
            </a:r>
          </a:p>
          <a:p>
            <a:pPr marL="514350" indent="-514350">
              <a:buFont typeface="+mj-lt"/>
              <a:buAutoNum type="arabicPeriod"/>
            </a:pPr>
            <a:r>
              <a:rPr lang="en-GB" i="1" dirty="0">
                <a:latin typeface="+mj-lt"/>
              </a:rPr>
              <a:t>Prefer to practice alone or with only a few others (a) enjoy team practice sessions (b)</a:t>
            </a:r>
          </a:p>
          <a:p>
            <a:pPr marL="514350" indent="-514350">
              <a:buFont typeface="+mj-lt"/>
              <a:buAutoNum type="arabicPeriod"/>
            </a:pPr>
            <a:r>
              <a:rPr lang="en-GB" i="1" dirty="0">
                <a:latin typeface="+mj-lt"/>
              </a:rPr>
              <a:t>Dislike contact sports (a) prefer contact sports with lots of action (b)</a:t>
            </a:r>
          </a:p>
          <a:p>
            <a:pPr marL="514350" indent="-514350">
              <a:buFont typeface="+mj-lt"/>
              <a:buAutoNum type="arabicPeriod"/>
            </a:pPr>
            <a:endParaRPr lang="en-GB" i="1" dirty="0"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7532" y="6324600"/>
            <a:ext cx="378186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Total the number of a and b answers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B5BCE2-59E8-364F-AEAE-B4B6FC080AD9}"/>
              </a:ext>
            </a:extLst>
          </p:cNvPr>
          <p:cNvSpPr txBox="1"/>
          <p:nvPr/>
        </p:nvSpPr>
        <p:spPr>
          <a:xfrm>
            <a:off x="7497202" y="862767"/>
            <a:ext cx="149707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Select </a:t>
            </a:r>
            <a:r>
              <a:rPr lang="en-GB" b="1" dirty="0">
                <a:latin typeface="+mj-lt"/>
              </a:rPr>
              <a:t>a</a:t>
            </a:r>
            <a:r>
              <a:rPr lang="en-GB" dirty="0">
                <a:latin typeface="+mj-lt"/>
              </a:rPr>
              <a:t> or </a:t>
            </a:r>
            <a:r>
              <a:rPr lang="en-GB" b="1" dirty="0">
                <a:latin typeface="+mj-lt"/>
              </a:rPr>
              <a:t>b</a:t>
            </a:r>
            <a:endParaRPr lang="en-GB" dirty="0">
              <a:latin typeface="+mj-lt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547201D-6706-9462-4ACD-7924D02F21BC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A1F04D-4C59-2DDD-B4D3-7ABA259B8422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E2E8B8-B7D3-9315-A39C-944F6321E4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F7C441-097A-5E20-2BFC-99D259975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3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latin typeface="+mj-lt"/>
              </a:rPr>
              <a:t>Personality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There are two main personality types:</a:t>
            </a:r>
          </a:p>
          <a:p>
            <a:pPr>
              <a:buNone/>
            </a:pPr>
            <a:endParaRPr lang="en-GB" dirty="0">
              <a:latin typeface="+mj-lt"/>
            </a:endParaRPr>
          </a:p>
          <a:p>
            <a:r>
              <a:rPr lang="en-GB" b="1" dirty="0">
                <a:latin typeface="+mj-lt"/>
              </a:rPr>
              <a:t>Introverts</a:t>
            </a:r>
          </a:p>
          <a:p>
            <a:pPr lvl="1"/>
            <a:r>
              <a:rPr lang="en-GB" dirty="0">
                <a:latin typeface="+mj-lt"/>
              </a:rPr>
              <a:t>A quiet, shy, reserved personality. Associated with individual sports</a:t>
            </a:r>
          </a:p>
          <a:p>
            <a:r>
              <a:rPr lang="en-GB" b="1" dirty="0">
                <a:latin typeface="+mj-lt"/>
              </a:rPr>
              <a:t>Extroverts</a:t>
            </a:r>
          </a:p>
          <a:p>
            <a:pPr lvl="1"/>
            <a:r>
              <a:rPr lang="en-GB" dirty="0">
                <a:latin typeface="+mj-lt"/>
              </a:rPr>
              <a:t>A sociable, lively, optimistic, outgoing personality. More associated with team sports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4800" y="2909668"/>
            <a:ext cx="8534400" cy="838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304800" y="4191000"/>
            <a:ext cx="8534400" cy="838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28600" y="5486400"/>
            <a:ext cx="30480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If you selected more </a:t>
            </a:r>
            <a:r>
              <a:rPr lang="en-GB" b="1" dirty="0">
                <a:latin typeface="+mj-lt"/>
              </a:rPr>
              <a:t>a</a:t>
            </a:r>
            <a:r>
              <a:rPr lang="en-GB" dirty="0">
                <a:latin typeface="+mj-lt"/>
              </a:rPr>
              <a:t> answers, you have more characteristics associated with introverts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9000" y="5486400"/>
            <a:ext cx="5486400" cy="1200329"/>
          </a:xfrm>
          <a:prstGeom prst="rect">
            <a:avLst/>
          </a:prstGeom>
          <a:solidFill>
            <a:srgbClr val="FFA3C2"/>
          </a:solidFill>
          <a:ln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j-lt"/>
              </a:rPr>
              <a:t>Remember</a:t>
            </a:r>
            <a:r>
              <a:rPr lang="en-GB" dirty="0">
                <a:latin typeface="+mj-lt"/>
              </a:rPr>
              <a:t> – the characteristics associated with the different personality types are just </a:t>
            </a:r>
            <a:r>
              <a:rPr lang="en-GB" u="sng" dirty="0">
                <a:latin typeface="+mj-lt"/>
              </a:rPr>
              <a:t>generalisations</a:t>
            </a:r>
            <a:r>
              <a:rPr lang="en-GB" dirty="0">
                <a:latin typeface="+mj-lt"/>
              </a:rPr>
              <a:t>; it is possible to be an extrovert that prefers taking part in solo activities that require fine motor skills!</a:t>
            </a:r>
            <a:endParaRPr lang="en-GB" b="1" dirty="0">
              <a:latin typeface="+mj-lt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5F14292-161E-FE67-876B-A4576736CD4D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E38CA1-6FC5-A853-CF4E-4AF5C17349C9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7F4049-4C13-BED0-5383-AAA9A438FA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727E2C-D1CB-759E-039E-8984BA7A2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0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34752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Personality characteristics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889127"/>
              </p:ext>
            </p:extLst>
          </p:nvPr>
        </p:nvGraphicFramePr>
        <p:xfrm>
          <a:off x="457200" y="1564640"/>
          <a:ext cx="8229600" cy="46837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Introvert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Extrovert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None/>
                      </a:pPr>
                      <a:r>
                        <a:rPr lang="en-GB" dirty="0">
                          <a:latin typeface="+mj-lt"/>
                        </a:rPr>
                        <a:t>Quiet, shy and reserved</a:t>
                      </a:r>
                      <a:endParaRPr lang="en-GB" i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Sociable, talkative and outgoing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Prefer taking part in solo activities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Prefer team sports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Enjoy your own company and like being alone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Enjoy interacting with others and get bored easily if alone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Enjoy sports that require high levels of accuracy and concentration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Enjoy sports that require lower levels of concentration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Excel at sports that require fine movement skills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Prefer sports that require gross motor skills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Perform better with lower levels of arousal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Prefer sports that require higher levels of arousal and are played at a fast pace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Prefer to practice alone or with only a few others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Enjoy team practice sessions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Dislike contact sports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Prefer contact sports with lots of action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997D3-09E5-327D-A574-AC5646430B00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01D6CA-CC41-BD21-4E6C-A21CBACC187E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AA4F0D-B583-DACC-B24C-1F91B62A7B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55F582-92B1-4E5D-BC55-7A3510E5AD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696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latin typeface="+mj-lt"/>
              </a:rPr>
              <a:t>The influence of personality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Your personality characteristics can have an effect on the types of sports you decide to take up</a:t>
            </a:r>
          </a:p>
          <a:p>
            <a:r>
              <a:rPr lang="en-GB" dirty="0">
                <a:latin typeface="+mj-lt"/>
              </a:rPr>
              <a:t>“A marathon runner is likely to have a very different personality than a boxer”</a:t>
            </a:r>
          </a:p>
          <a:p>
            <a:r>
              <a:rPr lang="en-GB" dirty="0">
                <a:latin typeface="+mj-lt"/>
              </a:rPr>
              <a:t>And the roles you adopt when participating in team sports</a:t>
            </a:r>
          </a:p>
          <a:p>
            <a:r>
              <a:rPr lang="en-GB" dirty="0">
                <a:latin typeface="+mj-lt"/>
              </a:rPr>
              <a:t>“Extroverts are more likely to adopt leadership roles within their teams”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4800" y="2895600"/>
            <a:ext cx="8534400" cy="838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304800" y="4620064"/>
            <a:ext cx="8534400" cy="838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105336" y="5193268"/>
            <a:ext cx="838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WHY?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6096000"/>
            <a:ext cx="632460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Assessing personality types can be used as a way of identifying talented individuals and nurturing their specific skills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10D2DB7A-8C13-524B-5189-C96802EAF747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21B1CA-245C-F1EC-CDCF-DEAC2E33EAA0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0F396F-DBDB-FB0B-8F75-950EB772B4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CB7C48-9AE4-BF58-D788-25725EC516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787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latin typeface="+mj-lt"/>
              </a:rPr>
              <a:t>The influence of personality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001026"/>
              </p:ext>
            </p:extLst>
          </p:nvPr>
        </p:nvGraphicFramePr>
        <p:xfrm>
          <a:off x="457200" y="2155370"/>
          <a:ext cx="8229600" cy="23404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8086"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Introverts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Agree 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Disagree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Extroverts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Agree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Disagree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86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+mj-lt"/>
                        </a:rPr>
                        <a:t>Marathon running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+mj-lt"/>
                        </a:rPr>
                        <a:t>Football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86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+mj-lt"/>
                        </a:rPr>
                        <a:t>Archery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+mj-lt"/>
                        </a:rPr>
                        <a:t>Boxing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86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+mj-lt"/>
                        </a:rPr>
                        <a:t>Swimming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+mj-lt"/>
                        </a:rPr>
                        <a:t>Hockey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86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+mj-lt"/>
                        </a:rPr>
                        <a:t>Gymnastics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+mj-lt"/>
                        </a:rPr>
                        <a:t>Rugby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168806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+mj-lt"/>
              </a:rPr>
              <a:t>Table - The types of sports each personality type would be suited to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4724400"/>
            <a:ext cx="8229600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- Do you agree that the sports have been placed in the correct columns?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In each case, discuss with your partner and justify why you agree or disagree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Use the table of personality characteristics to assist you (</a:t>
            </a:r>
            <a:r>
              <a:rPr lang="en-GB" b="1" dirty="0">
                <a:latin typeface="+mj-lt"/>
              </a:rPr>
              <a:t>slide 54</a:t>
            </a:r>
            <a:r>
              <a:rPr lang="en-GB" dirty="0">
                <a:latin typeface="+mj-lt"/>
              </a:rPr>
              <a:t>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21F1D0-86FD-75C8-C9CA-4197F82FB1CC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B602A6-466C-0537-1123-BFD1C5282E58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3C6146-561E-B83D-A177-3FA1EB887F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6BBBB2-6317-1762-B87F-E44F8C1D60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906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latin typeface="+mj-lt"/>
              </a:rPr>
              <a:t>Personality theories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“How did my personality come to be?”</a:t>
            </a:r>
          </a:p>
          <a:p>
            <a:r>
              <a:rPr lang="en-GB" i="1" dirty="0">
                <a:latin typeface="+mj-lt"/>
              </a:rPr>
              <a:t>There are a number of theories that attempt to answer this question:</a:t>
            </a:r>
          </a:p>
          <a:p>
            <a:endParaRPr lang="en-GB" i="1" dirty="0">
              <a:latin typeface="+mj-lt"/>
            </a:endParaRPr>
          </a:p>
          <a:p>
            <a:r>
              <a:rPr lang="en-GB" b="1" i="1" dirty="0">
                <a:latin typeface="+mj-lt"/>
              </a:rPr>
              <a:t>Trait theory</a:t>
            </a:r>
            <a:r>
              <a:rPr lang="en-GB" i="1" dirty="0">
                <a:latin typeface="+mj-lt"/>
              </a:rPr>
              <a:t> – people are born with inherited characteristics (personality is determined by genetics)</a:t>
            </a:r>
            <a:endParaRPr lang="en-GB" b="1" i="1" dirty="0">
              <a:latin typeface="+mj-lt"/>
            </a:endParaRPr>
          </a:p>
          <a:p>
            <a:r>
              <a:rPr lang="en-GB" b="1" i="1" dirty="0">
                <a:latin typeface="+mj-lt"/>
              </a:rPr>
              <a:t>Social learning theory</a:t>
            </a:r>
            <a:r>
              <a:rPr lang="en-GB" i="1" dirty="0">
                <a:latin typeface="+mj-lt"/>
              </a:rPr>
              <a:t> – behaviours are learned through observation and instruction</a:t>
            </a:r>
            <a:endParaRPr lang="en-GB" b="1" i="1" dirty="0">
              <a:latin typeface="+mj-lt"/>
            </a:endParaRPr>
          </a:p>
          <a:p>
            <a:r>
              <a:rPr lang="en-GB" b="1" i="1" dirty="0" err="1">
                <a:latin typeface="+mj-lt"/>
              </a:rPr>
              <a:t>Interactionist</a:t>
            </a:r>
            <a:r>
              <a:rPr lang="en-GB" b="1" i="1" dirty="0">
                <a:latin typeface="+mj-lt"/>
              </a:rPr>
              <a:t> theory</a:t>
            </a:r>
            <a:r>
              <a:rPr lang="en-GB" i="1" dirty="0">
                <a:latin typeface="+mj-lt"/>
              </a:rPr>
              <a:t> – behaviours/personality are developed through interactions with others</a:t>
            </a:r>
            <a:endParaRPr lang="en-GB" b="1" i="1" dirty="0">
              <a:latin typeface="+mj-lt"/>
            </a:endParaRPr>
          </a:p>
          <a:p>
            <a:endParaRPr lang="en-GB" i="1" dirty="0"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1538068"/>
            <a:ext cx="8534400" cy="4431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629400" y="6019800"/>
            <a:ext cx="220980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Which do you most agree with and why?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E5E88D-9911-D64D-8097-42218C1DCC18}"/>
              </a:ext>
            </a:extLst>
          </p:cNvPr>
          <p:cNvSpPr txBox="1"/>
          <p:nvPr/>
        </p:nvSpPr>
        <p:spPr>
          <a:xfrm>
            <a:off x="228600" y="6019800"/>
            <a:ext cx="54864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These theories show that many factors may influence our personality and therefore our choice of sport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7561B86-0B76-16FE-A322-6A4843441D5E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A65533-5F8E-6922-7123-5A33F100EFBF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E7B01C-A8D3-45E7-F3C8-FAB564F3EA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F24A44-7CFA-3752-149A-A363BD3E85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967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latin typeface="+mj-lt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i="1" dirty="0">
                <a:latin typeface="+mj-lt"/>
              </a:rPr>
              <a:t>For each of the following characteristics, stand up if you think it is </a:t>
            </a:r>
            <a:r>
              <a:rPr lang="en-GB" b="1" i="1" dirty="0">
                <a:latin typeface="+mj-lt"/>
              </a:rPr>
              <a:t>indicative</a:t>
            </a:r>
            <a:r>
              <a:rPr lang="en-GB" i="1" dirty="0">
                <a:latin typeface="+mj-lt"/>
              </a:rPr>
              <a:t> of an extrovert personality</a:t>
            </a:r>
          </a:p>
          <a:p>
            <a:endParaRPr lang="en-GB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Perform better with lower levels of arousal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Enjoy interacting with others and get bored easily if alone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Prefer contact sports with lots of action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Enjoy sports that require high levels of accuracy and concentration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Prefer team sports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Quiet, shy and reserved</a:t>
            </a:r>
            <a:endParaRPr lang="en-GB" i="1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Prefer sports that require gross motor skills </a:t>
            </a:r>
          </a:p>
          <a:p>
            <a:pPr fontAlgn="t">
              <a:buNone/>
            </a:pPr>
            <a:r>
              <a:rPr lang="en-GB" dirty="0">
                <a:latin typeface="+mj-lt"/>
              </a:rPr>
              <a:t> </a:t>
            </a:r>
          </a:p>
          <a:p>
            <a:endParaRPr lang="en-GB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n-GB" dirty="0">
              <a:latin typeface="+mj-lt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1EFE7FF4-4ECD-F80D-605F-F364A02BDDF4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8DEFF2-77F6-45B6-50BE-20F059437FA5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AC475E-0521-6462-0E74-7C0EA1BCC0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F2FF0C-8889-2AFB-5DFF-02DB559D5E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8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534400" cy="958552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Example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57587"/>
              </p:ext>
            </p:extLst>
          </p:nvPr>
        </p:nvGraphicFramePr>
        <p:xfrm>
          <a:off x="304800" y="1325188"/>
          <a:ext cx="8534400" cy="492321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32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8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63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9783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+mj-lt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0" i="0" baseline="0" dirty="0">
                          <a:latin typeface="+mj-lt"/>
                        </a:rPr>
                        <a:t>Specific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1" dirty="0">
                          <a:latin typeface="+mj-lt"/>
                        </a:rPr>
                        <a:t>I will increase my goal success rate from 6/10</a:t>
                      </a:r>
                      <a:r>
                        <a:rPr lang="en-GB" b="0" i="1" baseline="0" dirty="0">
                          <a:latin typeface="+mj-lt"/>
                        </a:rPr>
                        <a:t> to 7/10</a:t>
                      </a:r>
                      <a:endParaRPr lang="en-GB" b="0" i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83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+mj-lt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0" i="0" baseline="0" dirty="0">
                          <a:latin typeface="+mj-lt"/>
                        </a:rPr>
                        <a:t>Measureable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u="none" dirty="0">
                          <a:latin typeface="+mj-lt"/>
                        </a:rPr>
                        <a:t>Yes (number</a:t>
                      </a:r>
                      <a:r>
                        <a:rPr lang="en-GB" i="1" u="none" baseline="0" dirty="0">
                          <a:latin typeface="+mj-lt"/>
                        </a:rPr>
                        <a:t> of successful shots</a:t>
                      </a:r>
                      <a:r>
                        <a:rPr lang="en-GB" i="1" u="none" dirty="0">
                          <a:latin typeface="+mj-lt"/>
                        </a:rPr>
                        <a:t> can be measured)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783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+mj-lt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0" i="0" baseline="0" dirty="0">
                          <a:latin typeface="+mj-lt"/>
                        </a:rPr>
                        <a:t>Agreed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>
                          <a:latin typeface="+mj-lt"/>
                        </a:rPr>
                        <a:t>After discussion with coach,</a:t>
                      </a:r>
                      <a:r>
                        <a:rPr lang="en-GB" i="1" baseline="0" dirty="0">
                          <a:latin typeface="+mj-lt"/>
                        </a:rPr>
                        <a:t> we have both agreed that this is challenging and achievable</a:t>
                      </a:r>
                      <a:endParaRPr lang="en-GB" i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359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+mj-lt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0" i="0" baseline="0" dirty="0">
                          <a:latin typeface="+mj-lt"/>
                        </a:rPr>
                        <a:t>Realistic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>
                          <a:latin typeface="+mj-lt"/>
                        </a:rPr>
                        <a:t>Yes (a</a:t>
                      </a:r>
                      <a:r>
                        <a:rPr lang="en-GB" i="1" baseline="0" dirty="0">
                          <a:latin typeface="+mj-lt"/>
                        </a:rPr>
                        <a:t> 10% increase is realistic, a 30% increase may not be)</a:t>
                      </a:r>
                      <a:endParaRPr lang="en-GB" i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6279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+mj-lt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0" i="0" baseline="0" dirty="0">
                          <a:latin typeface="+mj-lt"/>
                        </a:rPr>
                        <a:t>Time-phased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1" dirty="0">
                          <a:latin typeface="+mj-lt"/>
                        </a:rPr>
                        <a:t>I will increase my goal success rate from 6/10</a:t>
                      </a:r>
                      <a:r>
                        <a:rPr lang="en-GB" b="0" i="1" baseline="0" dirty="0">
                          <a:latin typeface="+mj-lt"/>
                        </a:rPr>
                        <a:t> to 7/10 by the </a:t>
                      </a:r>
                      <a:r>
                        <a:rPr lang="en-GB" b="1" i="1" baseline="0" dirty="0">
                          <a:latin typeface="+mj-lt"/>
                        </a:rPr>
                        <a:t>20</a:t>
                      </a:r>
                      <a:r>
                        <a:rPr lang="en-GB" b="1" i="1" baseline="30000" dirty="0">
                          <a:latin typeface="+mj-lt"/>
                        </a:rPr>
                        <a:t>th</a:t>
                      </a:r>
                      <a:r>
                        <a:rPr lang="en-GB" b="1" i="1" baseline="0" dirty="0">
                          <a:latin typeface="+mj-lt"/>
                        </a:rPr>
                        <a:t> of June </a:t>
                      </a:r>
                      <a:r>
                        <a:rPr lang="en-GB" b="0" i="1" baseline="0" dirty="0">
                          <a:latin typeface="+mj-lt"/>
                        </a:rPr>
                        <a:t>(1 month – medium term goal)</a:t>
                      </a:r>
                      <a:endParaRPr lang="en-GB" i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2546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+mj-lt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0" i="0" baseline="0" dirty="0">
                          <a:latin typeface="+mj-lt"/>
                        </a:rPr>
                        <a:t>Exciting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>
                          <a:latin typeface="+mj-lt"/>
                        </a:rPr>
                        <a:t>Yes (being</a:t>
                      </a:r>
                      <a:r>
                        <a:rPr lang="en-GB" i="1" baseline="0" dirty="0">
                          <a:latin typeface="+mj-lt"/>
                        </a:rPr>
                        <a:t> more confident and accurate when shooting</a:t>
                      </a:r>
                      <a:r>
                        <a:rPr lang="en-GB" i="1" dirty="0">
                          <a:latin typeface="+mj-lt"/>
                        </a:rPr>
                        <a:t> is</a:t>
                      </a:r>
                      <a:r>
                        <a:rPr lang="en-GB" i="1" baseline="0" dirty="0">
                          <a:latin typeface="+mj-lt"/>
                        </a:rPr>
                        <a:t> an exciting prospect as it will improve both my own and my team’s performance)</a:t>
                      </a:r>
                      <a:endParaRPr lang="en-GB" i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2213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+mj-lt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0" i="0" baseline="0" dirty="0">
                          <a:latin typeface="+mj-lt"/>
                        </a:rPr>
                        <a:t>Recorded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>
                          <a:latin typeface="+mj-lt"/>
                        </a:rPr>
                        <a:t>Yes</a:t>
                      </a:r>
                      <a:r>
                        <a:rPr lang="en-GB" i="1" baseline="0" dirty="0">
                          <a:latin typeface="+mj-lt"/>
                        </a:rPr>
                        <a:t> – the goal is written down so that I know what I’m aiming for and can check my progress</a:t>
                      </a:r>
                      <a:endParaRPr lang="en-GB" i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48200" y="420469"/>
            <a:ext cx="4052668" cy="64633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This is an example of a medium term goal for a Netball goal-shooter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995EE0-7300-5E48-3D3A-BADA4708935E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703B16-5992-C616-6DA3-7A8AEC1012FD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591DC9-C7E3-8250-8295-61E63C8A77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E61D17-4C30-7844-F8C2-104FE40522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66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800" b="1" dirty="0">
                <a:latin typeface="+mj-lt"/>
              </a:rPr>
              <a:t>Referring to two principles of goal setting, explain why an athlete may not achieve their goals	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n-GB" b="1" i="1" dirty="0">
                <a:latin typeface="+mj-lt"/>
              </a:rPr>
              <a:t>Specific</a:t>
            </a:r>
            <a:r>
              <a:rPr lang="en-GB" i="1" dirty="0">
                <a:latin typeface="+mj-lt"/>
              </a:rPr>
              <a:t> (the targets may have been too general/not specific to the sport)</a:t>
            </a:r>
          </a:p>
          <a:p>
            <a:pPr>
              <a:buFontTx/>
              <a:buChar char="-"/>
            </a:pPr>
            <a:r>
              <a:rPr lang="en-GB" b="1" i="1" dirty="0">
                <a:latin typeface="+mj-lt"/>
              </a:rPr>
              <a:t>Measurable</a:t>
            </a:r>
            <a:r>
              <a:rPr lang="en-GB" i="1" dirty="0">
                <a:latin typeface="+mj-lt"/>
              </a:rPr>
              <a:t> (there may not have been a way of measuring progress meaning the athlete could become </a:t>
            </a:r>
            <a:r>
              <a:rPr lang="en-GB" i="1" dirty="0" err="1">
                <a:latin typeface="+mj-lt"/>
              </a:rPr>
              <a:t>demotivated</a:t>
            </a:r>
            <a:r>
              <a:rPr lang="en-GB" i="1" dirty="0">
                <a:latin typeface="+mj-lt"/>
              </a:rPr>
              <a:t>)</a:t>
            </a:r>
          </a:p>
          <a:p>
            <a:pPr>
              <a:buFontTx/>
              <a:buChar char="-"/>
            </a:pPr>
            <a:r>
              <a:rPr lang="en-GB" b="1" i="1" dirty="0">
                <a:latin typeface="+mj-lt"/>
              </a:rPr>
              <a:t>Agreed </a:t>
            </a:r>
            <a:r>
              <a:rPr lang="en-GB" i="1" dirty="0">
                <a:latin typeface="+mj-lt"/>
              </a:rPr>
              <a:t>(the coach and performer may not have been in agreement over the targets leading to confusion)</a:t>
            </a:r>
          </a:p>
          <a:p>
            <a:pPr>
              <a:buFontTx/>
              <a:buChar char="-"/>
            </a:pPr>
            <a:r>
              <a:rPr lang="en-GB" b="1" i="1" dirty="0">
                <a:latin typeface="+mj-lt"/>
              </a:rPr>
              <a:t>Realistic</a:t>
            </a:r>
            <a:r>
              <a:rPr lang="en-GB" i="1" dirty="0">
                <a:latin typeface="+mj-lt"/>
              </a:rPr>
              <a:t> (goal may have been too easy or too difficult meaning the performer may lose interest)</a:t>
            </a:r>
          </a:p>
          <a:p>
            <a:pPr>
              <a:buFontTx/>
              <a:buChar char="-"/>
            </a:pPr>
            <a:r>
              <a:rPr lang="en-GB" b="1" i="1" dirty="0">
                <a:latin typeface="+mj-lt"/>
              </a:rPr>
              <a:t>Time related </a:t>
            </a:r>
            <a:r>
              <a:rPr lang="en-GB" i="1" dirty="0">
                <a:latin typeface="+mj-lt"/>
              </a:rPr>
              <a:t>(The time set may have been too long or too short preventing the performer from achieving their goals or developing boredom)</a:t>
            </a:r>
          </a:p>
          <a:p>
            <a:pPr>
              <a:buFontTx/>
              <a:buChar char="-"/>
            </a:pPr>
            <a:r>
              <a:rPr lang="en-GB" b="1" i="1" dirty="0">
                <a:latin typeface="+mj-lt"/>
              </a:rPr>
              <a:t>Exciting </a:t>
            </a:r>
            <a:r>
              <a:rPr lang="en-GB" i="1" dirty="0">
                <a:latin typeface="+mj-lt"/>
              </a:rPr>
              <a:t>(lack of excitement in training may lead to demotivation)</a:t>
            </a:r>
          </a:p>
          <a:p>
            <a:pPr>
              <a:buFontTx/>
              <a:buChar char="-"/>
            </a:pPr>
            <a:r>
              <a:rPr lang="en-GB" b="1" i="1" dirty="0">
                <a:latin typeface="+mj-lt"/>
              </a:rPr>
              <a:t>Recorded</a:t>
            </a:r>
            <a:r>
              <a:rPr lang="en-GB" i="1" dirty="0">
                <a:latin typeface="+mj-lt"/>
              </a:rPr>
              <a:t> (if results are not recorded, performer may not know if they have improved)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B6C2E4A-FA85-123C-DC73-9CC7B95A251A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D8E28D-020D-96ED-DEE1-FE0EB4B689B1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7DD21E-D5BE-EE78-68AF-C53A3E286A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5BE8F8-8E66-3B3A-07AF-6493F7A08C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6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8600"/>
            <a:ext cx="8229600" cy="1256184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800" b="1" dirty="0">
                <a:latin typeface="+mj-lt"/>
              </a:rPr>
              <a:t>In a named activity choose three goal setting principles. For each principle give an example of how it could be applied to the named activity		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i="1" dirty="0">
                <a:latin typeface="+mj-lt"/>
              </a:rPr>
              <a:t>e.g. named activity – long distance running</a:t>
            </a:r>
          </a:p>
          <a:p>
            <a:pPr>
              <a:buFontTx/>
              <a:buChar char="-"/>
            </a:pPr>
            <a:r>
              <a:rPr lang="en-GB" i="1" dirty="0">
                <a:latin typeface="+mj-lt"/>
              </a:rPr>
              <a:t>Specific – Set targets that are specific to long distance running (e.g. improving 5000m time by 20 seconds)</a:t>
            </a:r>
          </a:p>
          <a:p>
            <a:pPr>
              <a:buFontTx/>
              <a:buChar char="-"/>
            </a:pPr>
            <a:r>
              <a:rPr lang="en-GB" i="1" dirty="0">
                <a:latin typeface="+mj-lt"/>
              </a:rPr>
              <a:t>Measurable – ensure that all targets can be measured (e.g. improving time)</a:t>
            </a:r>
          </a:p>
          <a:p>
            <a:pPr>
              <a:buFontTx/>
              <a:buChar char="-"/>
            </a:pPr>
            <a:r>
              <a:rPr lang="en-GB" i="1" dirty="0">
                <a:latin typeface="+mj-lt"/>
              </a:rPr>
              <a:t>Agreed – Coach and performer agree the times that should be targeted</a:t>
            </a:r>
          </a:p>
          <a:p>
            <a:pPr>
              <a:buFontTx/>
              <a:buChar char="-"/>
            </a:pPr>
            <a:r>
              <a:rPr lang="en-GB" i="1" dirty="0">
                <a:latin typeface="+mj-lt"/>
              </a:rPr>
              <a:t>Realistic – target time should be realistic based on ability of performer </a:t>
            </a:r>
          </a:p>
          <a:p>
            <a:pPr>
              <a:buFontTx/>
              <a:buChar char="-"/>
            </a:pPr>
            <a:r>
              <a:rPr lang="en-GB" i="1" dirty="0">
                <a:latin typeface="+mj-lt"/>
              </a:rPr>
              <a:t>Time-phased – performer should be given a period of time to complete their goals (e.g. by the end of the year)</a:t>
            </a:r>
          </a:p>
          <a:p>
            <a:pPr>
              <a:buFontTx/>
              <a:buChar char="-"/>
            </a:pPr>
            <a:r>
              <a:rPr lang="en-GB" i="1" dirty="0">
                <a:latin typeface="+mj-lt"/>
              </a:rPr>
              <a:t>Exciting – training should be exciting to avoid </a:t>
            </a:r>
            <a:r>
              <a:rPr lang="en-GB" i="1" dirty="0" err="1">
                <a:latin typeface="+mj-lt"/>
              </a:rPr>
              <a:t>demotivation</a:t>
            </a:r>
            <a:r>
              <a:rPr lang="en-GB" i="1" dirty="0">
                <a:latin typeface="+mj-lt"/>
              </a:rPr>
              <a:t> (e.g. could include a combination of continuous, </a:t>
            </a:r>
            <a:r>
              <a:rPr lang="en-GB" i="1" dirty="0" err="1">
                <a:latin typeface="+mj-lt"/>
              </a:rPr>
              <a:t>fartlek</a:t>
            </a:r>
            <a:r>
              <a:rPr lang="en-GB" i="1" dirty="0">
                <a:latin typeface="+mj-lt"/>
              </a:rPr>
              <a:t> and interval training)</a:t>
            </a:r>
          </a:p>
          <a:p>
            <a:pPr>
              <a:buFontTx/>
              <a:buChar char="-"/>
            </a:pPr>
            <a:r>
              <a:rPr lang="en-GB" i="1" dirty="0">
                <a:latin typeface="+mj-lt"/>
              </a:rPr>
              <a:t>Recorded – goals and times should be recorded to track progress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B1E1050F-8375-893E-A699-E3A66248AA04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302A27-1BCC-610E-878E-2002DB0C0377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02000D-16A6-836C-0EF2-80C2DDEDB0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7D9273-0B41-AE6C-B220-097E51DF33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3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latin typeface="+mj-lt"/>
              </a:rPr>
              <a:t>Goal setting and anxiety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dirty="0">
                <a:latin typeface="+mj-lt"/>
              </a:rPr>
              <a:t>Over arousal can cause </a:t>
            </a:r>
            <a:r>
              <a:rPr lang="en-GB" b="1" dirty="0">
                <a:latin typeface="+mj-lt"/>
              </a:rPr>
              <a:t>anxiety</a:t>
            </a:r>
            <a:r>
              <a:rPr lang="en-GB" dirty="0">
                <a:latin typeface="+mj-lt"/>
              </a:rPr>
              <a:t> – this can have a negative affect on performance</a:t>
            </a:r>
          </a:p>
          <a:p>
            <a:pPr>
              <a:buNone/>
            </a:pPr>
            <a:endParaRPr lang="en-GB" dirty="0">
              <a:latin typeface="+mj-lt"/>
            </a:endParaRPr>
          </a:p>
          <a:p>
            <a:pPr>
              <a:buNone/>
            </a:pPr>
            <a:endParaRPr lang="en-GB" dirty="0">
              <a:latin typeface="+mj-lt"/>
            </a:endParaRPr>
          </a:p>
          <a:p>
            <a:pPr>
              <a:buNone/>
            </a:pPr>
            <a:endParaRPr lang="en-GB" dirty="0">
              <a:latin typeface="+mj-lt"/>
            </a:endParaRPr>
          </a:p>
          <a:p>
            <a:pPr>
              <a:buNone/>
            </a:pPr>
            <a:endParaRPr lang="en-GB" dirty="0">
              <a:latin typeface="+mj-lt"/>
            </a:endParaRPr>
          </a:p>
          <a:p>
            <a:r>
              <a:rPr lang="en-GB" b="1" dirty="0">
                <a:latin typeface="+mj-lt"/>
              </a:rPr>
              <a:t>Goal setting</a:t>
            </a:r>
          </a:p>
          <a:p>
            <a:r>
              <a:rPr lang="en-GB" dirty="0">
                <a:latin typeface="+mj-lt"/>
              </a:rPr>
              <a:t>Goals can make a performer feel </a:t>
            </a:r>
            <a:r>
              <a:rPr lang="en-GB" u="sng" dirty="0">
                <a:latin typeface="+mj-lt"/>
              </a:rPr>
              <a:t>confident</a:t>
            </a:r>
            <a:r>
              <a:rPr lang="en-GB" dirty="0">
                <a:latin typeface="+mj-lt"/>
              </a:rPr>
              <a:t>  as they have know they have trained/</a:t>
            </a:r>
            <a:r>
              <a:rPr lang="en-GB" u="sng" dirty="0">
                <a:latin typeface="+mj-lt"/>
              </a:rPr>
              <a:t>prepared</a:t>
            </a:r>
            <a:r>
              <a:rPr lang="en-GB" dirty="0">
                <a:latin typeface="+mj-lt"/>
              </a:rPr>
              <a:t> properly</a:t>
            </a:r>
          </a:p>
          <a:p>
            <a:r>
              <a:rPr lang="en-GB" dirty="0">
                <a:latin typeface="+mj-lt"/>
              </a:rPr>
              <a:t>They will feel they have </a:t>
            </a:r>
            <a:r>
              <a:rPr lang="en-GB" u="sng" dirty="0">
                <a:latin typeface="+mj-lt"/>
              </a:rPr>
              <a:t>control</a:t>
            </a:r>
            <a:r>
              <a:rPr lang="en-GB" dirty="0">
                <a:latin typeface="+mj-lt"/>
              </a:rPr>
              <a:t> over the situation</a:t>
            </a:r>
          </a:p>
          <a:p>
            <a:r>
              <a:rPr lang="en-GB" dirty="0">
                <a:latin typeface="+mj-lt"/>
              </a:rPr>
              <a:t>Resulting in </a:t>
            </a:r>
            <a:r>
              <a:rPr lang="en-GB" u="sng" dirty="0">
                <a:latin typeface="+mj-lt"/>
              </a:rPr>
              <a:t>reduced anxiety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88696" y="95071"/>
            <a:ext cx="14478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j-lt"/>
              </a:rPr>
              <a:t>Anxiety</a:t>
            </a:r>
            <a:r>
              <a:rPr lang="en-GB" dirty="0">
                <a:latin typeface="+mj-lt"/>
              </a:rPr>
              <a:t> – a state of nervousness or worry</a:t>
            </a:r>
            <a:endParaRPr lang="en-GB" b="1" dirty="0"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4052668"/>
            <a:ext cx="8534400" cy="20714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24200" y="2819400"/>
            <a:ext cx="990600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Goals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0" y="3352800"/>
            <a:ext cx="1676400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Focus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0" y="2819400"/>
            <a:ext cx="1676400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Control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0" y="2286000"/>
            <a:ext cx="1676400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Motivation</a:t>
            </a:r>
          </a:p>
        </p:txBody>
      </p:sp>
      <p:cxnSp>
        <p:nvCxnSpPr>
          <p:cNvPr id="12" name="Straight Arrow Connector 11"/>
          <p:cNvCxnSpPr>
            <a:stCxn id="7" idx="3"/>
            <a:endCxn id="10" idx="1"/>
          </p:cNvCxnSpPr>
          <p:nvPr/>
        </p:nvCxnSpPr>
        <p:spPr>
          <a:xfrm flipV="1">
            <a:off x="4114800" y="2516833"/>
            <a:ext cx="1219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3"/>
            <a:endCxn id="9" idx="1"/>
          </p:cNvCxnSpPr>
          <p:nvPr/>
        </p:nvCxnSpPr>
        <p:spPr>
          <a:xfrm>
            <a:off x="4114800" y="3050233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  <a:endCxn id="8" idx="1"/>
          </p:cNvCxnSpPr>
          <p:nvPr/>
        </p:nvCxnSpPr>
        <p:spPr>
          <a:xfrm>
            <a:off x="4114800" y="3050233"/>
            <a:ext cx="1219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C941BEB7-4B48-D599-A1C4-FDE46459F78C}"/>
              </a:ext>
            </a:extLst>
          </p:cNvPr>
          <p:cNvSpPr txBox="1">
            <a:spLocks/>
          </p:cNvSpPr>
          <p:nvPr/>
        </p:nvSpPr>
        <p:spPr>
          <a:xfrm>
            <a:off x="557878" y="653592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35F0FF-0184-C481-1F0D-DCD851B2F137}"/>
              </a:ext>
            </a:extLst>
          </p:cNvPr>
          <p:cNvSpPr txBox="1"/>
          <p:nvPr/>
        </p:nvSpPr>
        <p:spPr>
          <a:xfrm>
            <a:off x="5538122" y="659732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C425E0-7C1A-E8E7-CB95-1CDB0F2517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43" y="71910"/>
            <a:ext cx="933411" cy="3757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9F37AC-7ABD-A409-F54B-1A018144E7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2" y="2079860"/>
            <a:ext cx="7695738" cy="30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80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5604</Words>
  <Application>Microsoft Office PowerPoint</Application>
  <PresentationFormat>On-screen Show (4:3)</PresentationFormat>
  <Paragraphs>644</Paragraphs>
  <Slides>58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</vt:lpstr>
      <vt:lpstr>Constantia</vt:lpstr>
      <vt:lpstr>gg sans</vt:lpstr>
      <vt:lpstr>Times New Roman</vt:lpstr>
      <vt:lpstr>Wingdings 2</vt:lpstr>
      <vt:lpstr>Flow</vt:lpstr>
      <vt:lpstr>  9.1 Goal-setting</vt:lpstr>
      <vt:lpstr>What you need to know</vt:lpstr>
      <vt:lpstr>Goal setting</vt:lpstr>
      <vt:lpstr> The SMARTER principles</vt:lpstr>
      <vt:lpstr>Task</vt:lpstr>
      <vt:lpstr>Example</vt:lpstr>
      <vt:lpstr>Referring to two principles of goal setting, explain why an athlete may not achieve their goals (2)</vt:lpstr>
      <vt:lpstr>In a named activity choose three goal setting principles. For each principle give an example of how it could be applied to the named activity  (3)</vt:lpstr>
      <vt:lpstr>Goal setting and anxiety</vt:lpstr>
      <vt:lpstr>  9.2 Motivation and mental preparation</vt:lpstr>
      <vt:lpstr>What you need to know</vt:lpstr>
      <vt:lpstr>Motivation</vt:lpstr>
      <vt:lpstr>Motivation</vt:lpstr>
      <vt:lpstr>Motivation</vt:lpstr>
      <vt:lpstr>Motivation</vt:lpstr>
      <vt:lpstr>Intrinsic and extrinsic motivation</vt:lpstr>
      <vt:lpstr>Rewards and Incentives</vt:lpstr>
      <vt:lpstr>How can coaches motivate performers</vt:lpstr>
      <vt:lpstr>Explain how a coach could ensure that their players stay motivated within a sport (4)</vt:lpstr>
      <vt:lpstr>  9.3 Arousal</vt:lpstr>
      <vt:lpstr>What you need to know</vt:lpstr>
      <vt:lpstr>Arousal</vt:lpstr>
      <vt:lpstr>Increasing arousal</vt:lpstr>
      <vt:lpstr>Over-arousal</vt:lpstr>
      <vt:lpstr>Under-arousal</vt:lpstr>
      <vt:lpstr>The inverted-U theory </vt:lpstr>
      <vt:lpstr>The inverted-U theory</vt:lpstr>
      <vt:lpstr>The inverted-U theory</vt:lpstr>
      <vt:lpstr>Optimal arousal</vt:lpstr>
      <vt:lpstr>Optimal arousal</vt:lpstr>
      <vt:lpstr>Explain the impact of arousal on sporting performance with reference to Yerkes and Dodson’s ‘inverted-U theory’ (6)</vt:lpstr>
      <vt:lpstr>Explain the impact of arousal on sporting performance with reference to Yerkes and Dodson’s ‘inverted-U theory’ (6)</vt:lpstr>
      <vt:lpstr>  9.4 Anxiety</vt:lpstr>
      <vt:lpstr>What you need to know</vt:lpstr>
      <vt:lpstr>Anxiety</vt:lpstr>
      <vt:lpstr>Anxiety</vt:lpstr>
      <vt:lpstr>What situations cause anxiety?</vt:lpstr>
      <vt:lpstr>What situations cause anxiety?</vt:lpstr>
      <vt:lpstr>The 2 types of anxiety</vt:lpstr>
      <vt:lpstr>Anxiety</vt:lpstr>
      <vt:lpstr>Task</vt:lpstr>
      <vt:lpstr>  9.5 Relaxation techniques</vt:lpstr>
      <vt:lpstr>What you need to know</vt:lpstr>
      <vt:lpstr>Relaxation techniques</vt:lpstr>
      <vt:lpstr>Relaxation techniques – Why?</vt:lpstr>
      <vt:lpstr>Mental rehearsal and visualisation</vt:lpstr>
      <vt:lpstr>Mental rehearsal  and visualisation</vt:lpstr>
      <vt:lpstr>Deep breathing</vt:lpstr>
      <vt:lpstr>Task</vt:lpstr>
      <vt:lpstr>  9.6 Personality types</vt:lpstr>
      <vt:lpstr>What you need to know</vt:lpstr>
      <vt:lpstr>Which of the following best reflects your preferences?</vt:lpstr>
      <vt:lpstr>Personality types</vt:lpstr>
      <vt:lpstr>Personality characteristics</vt:lpstr>
      <vt:lpstr>The influence of personality</vt:lpstr>
      <vt:lpstr>The influence of personality</vt:lpstr>
      <vt:lpstr>Personality theories  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1: Anatomy and Physiology</dc:title>
  <dc:creator>aparker</dc:creator>
  <cp:lastModifiedBy>Chezka Mae Madrona</cp:lastModifiedBy>
  <cp:revision>57</cp:revision>
  <cp:lastPrinted>2019-09-02T06:20:37Z</cp:lastPrinted>
  <dcterms:created xsi:type="dcterms:W3CDTF">2017-06-15T08:44:28Z</dcterms:created>
  <dcterms:modified xsi:type="dcterms:W3CDTF">2025-04-12T10:03:16Z</dcterms:modified>
</cp:coreProperties>
</file>