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7"/>
  </p:notesMasterIdLst>
  <p:sldIdLst>
    <p:sldId id="270" r:id="rId2"/>
    <p:sldId id="279" r:id="rId3"/>
    <p:sldId id="260" r:id="rId4"/>
    <p:sldId id="261" r:id="rId5"/>
    <p:sldId id="265" r:id="rId6"/>
    <p:sldId id="262" r:id="rId7"/>
    <p:sldId id="264" r:id="rId8"/>
    <p:sldId id="266" r:id="rId9"/>
    <p:sldId id="267" r:id="rId10"/>
    <p:sldId id="268" r:id="rId11"/>
    <p:sldId id="280" r:id="rId12"/>
    <p:sldId id="286" r:id="rId13"/>
    <p:sldId id="293" r:id="rId14"/>
    <p:sldId id="294" r:id="rId15"/>
    <p:sldId id="295" r:id="rId16"/>
    <p:sldId id="263" r:id="rId17"/>
    <p:sldId id="281" r:id="rId18"/>
    <p:sldId id="287" r:id="rId19"/>
    <p:sldId id="296" r:id="rId20"/>
    <p:sldId id="297" r:id="rId21"/>
    <p:sldId id="298" r:id="rId22"/>
    <p:sldId id="299" r:id="rId23"/>
    <p:sldId id="300" r:id="rId24"/>
    <p:sldId id="301" r:id="rId25"/>
    <p:sldId id="269" r:id="rId26"/>
    <p:sldId id="302" r:id="rId27"/>
    <p:sldId id="271" r:id="rId28"/>
    <p:sldId id="275" r:id="rId29"/>
    <p:sldId id="272" r:id="rId30"/>
    <p:sldId id="273" r:id="rId31"/>
    <p:sldId id="274" r:id="rId32"/>
    <p:sldId id="276" r:id="rId33"/>
    <p:sldId id="277" r:id="rId34"/>
    <p:sldId id="282" r:id="rId35"/>
    <p:sldId id="288" r:id="rId36"/>
    <p:sldId id="303" r:id="rId37"/>
    <p:sldId id="304" r:id="rId38"/>
    <p:sldId id="305" r:id="rId39"/>
    <p:sldId id="306" r:id="rId40"/>
    <p:sldId id="307" r:id="rId41"/>
    <p:sldId id="308" r:id="rId42"/>
    <p:sldId id="309" r:id="rId43"/>
    <p:sldId id="310" r:id="rId44"/>
    <p:sldId id="311" r:id="rId45"/>
    <p:sldId id="312" r:id="rId46"/>
    <p:sldId id="283" r:id="rId47"/>
    <p:sldId id="289" r:id="rId48"/>
    <p:sldId id="313" r:id="rId49"/>
    <p:sldId id="314" r:id="rId50"/>
    <p:sldId id="315" r:id="rId51"/>
    <p:sldId id="316" r:id="rId52"/>
    <p:sldId id="317" r:id="rId53"/>
    <p:sldId id="318" r:id="rId54"/>
    <p:sldId id="319" r:id="rId55"/>
    <p:sldId id="320" r:id="rId56"/>
    <p:sldId id="321" r:id="rId57"/>
    <p:sldId id="322" r:id="rId58"/>
    <p:sldId id="323" r:id="rId59"/>
    <p:sldId id="284" r:id="rId60"/>
    <p:sldId id="290" r:id="rId61"/>
    <p:sldId id="324" r:id="rId62"/>
    <p:sldId id="325" r:id="rId63"/>
    <p:sldId id="326" r:id="rId64"/>
    <p:sldId id="327" r:id="rId65"/>
    <p:sldId id="328" r:id="rId66"/>
    <p:sldId id="329" r:id="rId67"/>
    <p:sldId id="330" r:id="rId68"/>
    <p:sldId id="331" r:id="rId69"/>
    <p:sldId id="332" r:id="rId70"/>
    <p:sldId id="333" r:id="rId71"/>
    <p:sldId id="343" r:id="rId72"/>
    <p:sldId id="334" r:id="rId73"/>
    <p:sldId id="278" r:id="rId74"/>
    <p:sldId id="292" r:id="rId75"/>
    <p:sldId id="291" r:id="rId76"/>
    <p:sldId id="335" r:id="rId77"/>
    <p:sldId id="336" r:id="rId78"/>
    <p:sldId id="337" r:id="rId79"/>
    <p:sldId id="338" r:id="rId80"/>
    <p:sldId id="339" r:id="rId81"/>
    <p:sldId id="340" r:id="rId82"/>
    <p:sldId id="285" r:id="rId83"/>
    <p:sldId id="341" r:id="rId84"/>
    <p:sldId id="344" r:id="rId85"/>
    <p:sldId id="342" r:id="rId86"/>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9F39"/>
    <a:srgbClr val="FFC000"/>
    <a:srgbClr val="FFD579"/>
    <a:srgbClr val="D883FF"/>
    <a:srgbClr val="FFFF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854"/>
    <p:restoredTop sz="92277" autoAdjust="0"/>
  </p:normalViewPr>
  <p:slideViewPr>
    <p:cSldViewPr>
      <p:cViewPr varScale="1">
        <p:scale>
          <a:sx n="63" d="100"/>
          <a:sy n="63" d="100"/>
        </p:scale>
        <p:origin x="1230" y="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A1F9DCF-C7B1-441D-81A2-C0176B5AF633}"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GB"/>
        </a:p>
      </dgm:t>
    </dgm:pt>
    <dgm:pt modelId="{729C857A-7C4E-482F-85EE-ACBFB911D47F}">
      <dgm:prSet phldrT="[Text]"/>
      <dgm:spPr/>
      <dgm:t>
        <a:bodyPr/>
        <a:lstStyle/>
        <a:p>
          <a:r>
            <a:rPr lang="en-GB" dirty="0">
              <a:latin typeface="+mj-lt"/>
            </a:rPr>
            <a:t>Culture</a:t>
          </a:r>
        </a:p>
      </dgm:t>
    </dgm:pt>
    <dgm:pt modelId="{91FD2A47-8AB1-41B5-8E21-F53C715DC531}" type="parTrans" cxnId="{948BEA6E-9783-4554-A4CE-8D7B690F5248}">
      <dgm:prSet/>
      <dgm:spPr/>
      <dgm:t>
        <a:bodyPr/>
        <a:lstStyle/>
        <a:p>
          <a:endParaRPr lang="en-GB"/>
        </a:p>
      </dgm:t>
    </dgm:pt>
    <dgm:pt modelId="{B2F12DF6-FDCD-423B-96FC-245B02AA772E}" type="sibTrans" cxnId="{948BEA6E-9783-4554-A4CE-8D7B690F5248}">
      <dgm:prSet/>
      <dgm:spPr/>
      <dgm:t>
        <a:bodyPr/>
        <a:lstStyle/>
        <a:p>
          <a:endParaRPr lang="en-GB"/>
        </a:p>
      </dgm:t>
    </dgm:pt>
    <dgm:pt modelId="{F0925C3D-57F8-41F5-AADF-9492B220C1FA}">
      <dgm:prSet phldrT="[Text]"/>
      <dgm:spPr/>
      <dgm:t>
        <a:bodyPr/>
        <a:lstStyle/>
        <a:p>
          <a:r>
            <a:rPr lang="en-GB" dirty="0">
              <a:latin typeface="+mj-lt"/>
            </a:rPr>
            <a:t>Background impacts the skills you learn...</a:t>
          </a:r>
        </a:p>
      </dgm:t>
    </dgm:pt>
    <dgm:pt modelId="{B1E7CA7D-3A0E-404F-933E-CFB83703B2A2}" type="parTrans" cxnId="{44E75819-D681-4B08-B814-F1A416CE3088}">
      <dgm:prSet/>
      <dgm:spPr/>
      <dgm:t>
        <a:bodyPr/>
        <a:lstStyle/>
        <a:p>
          <a:endParaRPr lang="en-GB"/>
        </a:p>
      </dgm:t>
    </dgm:pt>
    <dgm:pt modelId="{655C8403-9C51-42C2-9EA8-302CEB560586}" type="sibTrans" cxnId="{44E75819-D681-4B08-B814-F1A416CE3088}">
      <dgm:prSet/>
      <dgm:spPr/>
      <dgm:t>
        <a:bodyPr/>
        <a:lstStyle/>
        <a:p>
          <a:endParaRPr lang="en-GB"/>
        </a:p>
      </dgm:t>
    </dgm:pt>
    <dgm:pt modelId="{212914DF-89FA-4A27-8F79-6DFB34A92E84}">
      <dgm:prSet phldrT="[Text]"/>
      <dgm:spPr/>
      <dgm:t>
        <a:bodyPr/>
        <a:lstStyle/>
        <a:p>
          <a:r>
            <a:rPr lang="en-GB" dirty="0">
              <a:latin typeface="+mj-lt"/>
            </a:rPr>
            <a:t>Motivation</a:t>
          </a:r>
        </a:p>
      </dgm:t>
    </dgm:pt>
    <dgm:pt modelId="{771E692A-2A3F-49E8-9933-EEC4FE82CDD4}" type="parTrans" cxnId="{461E9A88-B835-4C13-923A-F46BD7EB1353}">
      <dgm:prSet/>
      <dgm:spPr/>
      <dgm:t>
        <a:bodyPr/>
        <a:lstStyle/>
        <a:p>
          <a:endParaRPr lang="en-GB"/>
        </a:p>
      </dgm:t>
    </dgm:pt>
    <dgm:pt modelId="{8066FCD7-6884-471D-AA79-AACD62FFE280}" type="sibTrans" cxnId="{461E9A88-B835-4C13-923A-F46BD7EB1353}">
      <dgm:prSet/>
      <dgm:spPr/>
      <dgm:t>
        <a:bodyPr/>
        <a:lstStyle/>
        <a:p>
          <a:endParaRPr lang="en-GB"/>
        </a:p>
      </dgm:t>
    </dgm:pt>
    <dgm:pt modelId="{3A95DAD8-D218-4FE4-BD5F-D2253DDC088C}">
      <dgm:prSet phldrT="[Text]"/>
      <dgm:spPr/>
      <dgm:t>
        <a:bodyPr/>
        <a:lstStyle/>
        <a:p>
          <a:r>
            <a:rPr lang="en-GB" dirty="0">
              <a:latin typeface="+mj-lt"/>
            </a:rPr>
            <a:t>A desire to succeed will encourage a performer to practise and become an expert</a:t>
          </a:r>
        </a:p>
      </dgm:t>
    </dgm:pt>
    <dgm:pt modelId="{92D9B6C9-5462-4547-B52C-ADC91151F5E6}" type="parTrans" cxnId="{F0B9B104-B166-40B4-8F66-0DFAB6FF6766}">
      <dgm:prSet/>
      <dgm:spPr/>
      <dgm:t>
        <a:bodyPr/>
        <a:lstStyle/>
        <a:p>
          <a:endParaRPr lang="en-GB"/>
        </a:p>
      </dgm:t>
    </dgm:pt>
    <dgm:pt modelId="{CD39BCC4-DAE2-4A41-A009-4F8E30BA5F6A}" type="sibTrans" cxnId="{F0B9B104-B166-40B4-8F66-0DFAB6FF6766}">
      <dgm:prSet/>
      <dgm:spPr/>
      <dgm:t>
        <a:bodyPr/>
        <a:lstStyle/>
        <a:p>
          <a:endParaRPr lang="en-GB"/>
        </a:p>
      </dgm:t>
    </dgm:pt>
    <dgm:pt modelId="{7C06F2ED-5866-47AE-887A-0A7A33AEEC0B}">
      <dgm:prSet phldrT="[Text]"/>
      <dgm:spPr/>
      <dgm:t>
        <a:bodyPr/>
        <a:lstStyle/>
        <a:p>
          <a:r>
            <a:rPr lang="en-GB" dirty="0">
              <a:latin typeface="+mj-lt"/>
            </a:rPr>
            <a:t>Anxiety</a:t>
          </a:r>
        </a:p>
      </dgm:t>
    </dgm:pt>
    <dgm:pt modelId="{49E86238-D151-45D2-BD98-2A8E36270CDA}" type="parTrans" cxnId="{1D3AAC2C-CB9B-4961-8F9C-A250F6D853C4}">
      <dgm:prSet/>
      <dgm:spPr/>
      <dgm:t>
        <a:bodyPr/>
        <a:lstStyle/>
        <a:p>
          <a:endParaRPr lang="en-GB"/>
        </a:p>
      </dgm:t>
    </dgm:pt>
    <dgm:pt modelId="{50452207-295D-47D0-BCA8-1F4A0EECAA56}" type="sibTrans" cxnId="{1D3AAC2C-CB9B-4961-8F9C-A250F6D853C4}">
      <dgm:prSet/>
      <dgm:spPr/>
      <dgm:t>
        <a:bodyPr/>
        <a:lstStyle/>
        <a:p>
          <a:endParaRPr lang="en-GB"/>
        </a:p>
      </dgm:t>
    </dgm:pt>
    <dgm:pt modelId="{0C21B81A-9287-47C2-BDF9-5AAE5EB31378}">
      <dgm:prSet phldrT="[Text]"/>
      <dgm:spPr/>
      <dgm:t>
        <a:bodyPr/>
        <a:lstStyle/>
        <a:p>
          <a:r>
            <a:rPr lang="en-GB" dirty="0">
              <a:latin typeface="+mj-lt"/>
            </a:rPr>
            <a:t>If you think the skill is too difficult, it may stop you from improving</a:t>
          </a:r>
        </a:p>
      </dgm:t>
    </dgm:pt>
    <dgm:pt modelId="{5E060229-1EF7-4854-AEFE-E680798648F3}" type="parTrans" cxnId="{02CCD88F-413A-4D40-AD82-601EE04796B2}">
      <dgm:prSet/>
      <dgm:spPr/>
      <dgm:t>
        <a:bodyPr/>
        <a:lstStyle/>
        <a:p>
          <a:endParaRPr lang="en-GB"/>
        </a:p>
      </dgm:t>
    </dgm:pt>
    <dgm:pt modelId="{8A78B927-CEAE-4EAE-BFE2-117E67664EA3}" type="sibTrans" cxnId="{02CCD88F-413A-4D40-AD82-601EE04796B2}">
      <dgm:prSet/>
      <dgm:spPr/>
      <dgm:t>
        <a:bodyPr/>
        <a:lstStyle/>
        <a:p>
          <a:endParaRPr lang="en-GB"/>
        </a:p>
      </dgm:t>
    </dgm:pt>
    <dgm:pt modelId="{0C5B6A34-0079-4587-AE83-FF05C8433E74}">
      <dgm:prSet/>
      <dgm:spPr/>
      <dgm:t>
        <a:bodyPr/>
        <a:lstStyle/>
        <a:p>
          <a:r>
            <a:rPr lang="en-GB" dirty="0">
              <a:latin typeface="+mj-lt"/>
            </a:rPr>
            <a:t>Teaching and coaching</a:t>
          </a:r>
        </a:p>
      </dgm:t>
    </dgm:pt>
    <dgm:pt modelId="{3BF75622-5838-45F2-BDBE-807A8DAACD10}" type="parTrans" cxnId="{210C89D0-7E15-48BE-92F3-0B3365B5B8C1}">
      <dgm:prSet/>
      <dgm:spPr/>
      <dgm:t>
        <a:bodyPr/>
        <a:lstStyle/>
        <a:p>
          <a:endParaRPr lang="en-GB"/>
        </a:p>
      </dgm:t>
    </dgm:pt>
    <dgm:pt modelId="{47AD2291-2F01-4D14-A274-D4B0B9C51802}" type="sibTrans" cxnId="{210C89D0-7E15-48BE-92F3-0B3365B5B8C1}">
      <dgm:prSet/>
      <dgm:spPr/>
      <dgm:t>
        <a:bodyPr/>
        <a:lstStyle/>
        <a:p>
          <a:endParaRPr lang="en-GB"/>
        </a:p>
      </dgm:t>
    </dgm:pt>
    <dgm:pt modelId="{D6FC9B2E-D2CB-424B-B35E-6AC6C774AC24}">
      <dgm:prSet/>
      <dgm:spPr/>
      <dgm:t>
        <a:bodyPr/>
        <a:lstStyle/>
        <a:p>
          <a:r>
            <a:rPr lang="en-GB" dirty="0">
              <a:latin typeface="+mj-lt"/>
            </a:rPr>
            <a:t>Someone with the ability to play striking sports is likely to play Cricket if they live in India...</a:t>
          </a:r>
        </a:p>
      </dgm:t>
    </dgm:pt>
    <dgm:pt modelId="{1B36B73C-5E8F-4FAC-B13A-5D09B9DBC9A5}" type="parTrans" cxnId="{84DD2471-E6D6-41DB-83DD-FA0D156F13BC}">
      <dgm:prSet/>
      <dgm:spPr/>
      <dgm:t>
        <a:bodyPr/>
        <a:lstStyle/>
        <a:p>
          <a:endParaRPr lang="en-GB"/>
        </a:p>
      </dgm:t>
    </dgm:pt>
    <dgm:pt modelId="{2E862F24-4E73-4736-BCF3-65E50C032196}" type="sibTrans" cxnId="{84DD2471-E6D6-41DB-83DD-FA0D156F13BC}">
      <dgm:prSet/>
      <dgm:spPr/>
      <dgm:t>
        <a:bodyPr/>
        <a:lstStyle/>
        <a:p>
          <a:endParaRPr lang="en-GB"/>
        </a:p>
      </dgm:t>
    </dgm:pt>
    <dgm:pt modelId="{81E8947E-905F-4F9C-9C73-CF9E63359B77}" type="pres">
      <dgm:prSet presAssocID="{3A1F9DCF-C7B1-441D-81A2-C0176B5AF633}" presName="Name0" presStyleCnt="0">
        <dgm:presLayoutVars>
          <dgm:dir/>
          <dgm:animLvl val="lvl"/>
          <dgm:resizeHandles val="exact"/>
        </dgm:presLayoutVars>
      </dgm:prSet>
      <dgm:spPr/>
    </dgm:pt>
    <dgm:pt modelId="{52687F54-7C08-41D5-9797-72513097CFAF}" type="pres">
      <dgm:prSet presAssocID="{729C857A-7C4E-482F-85EE-ACBFB911D47F}" presName="linNode" presStyleCnt="0"/>
      <dgm:spPr/>
    </dgm:pt>
    <dgm:pt modelId="{71458513-E0CC-418C-A122-FE4A1362CD98}" type="pres">
      <dgm:prSet presAssocID="{729C857A-7C4E-482F-85EE-ACBFB911D47F}" presName="parentText" presStyleLbl="node1" presStyleIdx="0" presStyleCnt="4" custScaleX="59465">
        <dgm:presLayoutVars>
          <dgm:chMax val="1"/>
          <dgm:bulletEnabled val="1"/>
        </dgm:presLayoutVars>
      </dgm:prSet>
      <dgm:spPr/>
    </dgm:pt>
    <dgm:pt modelId="{D33B0B78-6273-4119-BC87-AB3A970F4FAF}" type="pres">
      <dgm:prSet presAssocID="{729C857A-7C4E-482F-85EE-ACBFB911D47F}" presName="descendantText" presStyleLbl="alignAccFollowNode1" presStyleIdx="0" presStyleCnt="3" custScaleX="122454">
        <dgm:presLayoutVars>
          <dgm:bulletEnabled val="1"/>
        </dgm:presLayoutVars>
      </dgm:prSet>
      <dgm:spPr/>
    </dgm:pt>
    <dgm:pt modelId="{937536C0-F76F-4FC8-A836-5562CACA93E4}" type="pres">
      <dgm:prSet presAssocID="{B2F12DF6-FDCD-423B-96FC-245B02AA772E}" presName="sp" presStyleCnt="0"/>
      <dgm:spPr/>
    </dgm:pt>
    <dgm:pt modelId="{0F440DBA-0A78-4EA5-B817-3AC4CD63528B}" type="pres">
      <dgm:prSet presAssocID="{212914DF-89FA-4A27-8F79-6DFB34A92E84}" presName="linNode" presStyleCnt="0"/>
      <dgm:spPr/>
    </dgm:pt>
    <dgm:pt modelId="{5B6FA239-08B7-4EDB-AE73-99F48850F943}" type="pres">
      <dgm:prSet presAssocID="{212914DF-89FA-4A27-8F79-6DFB34A92E84}" presName="parentText" presStyleLbl="node1" presStyleIdx="1" presStyleCnt="4" custScaleX="59465">
        <dgm:presLayoutVars>
          <dgm:chMax val="1"/>
          <dgm:bulletEnabled val="1"/>
        </dgm:presLayoutVars>
      </dgm:prSet>
      <dgm:spPr/>
    </dgm:pt>
    <dgm:pt modelId="{2738F3A6-C45A-4A09-A6C0-ABD459E5C8A8}" type="pres">
      <dgm:prSet presAssocID="{212914DF-89FA-4A27-8F79-6DFB34A92E84}" presName="descendantText" presStyleLbl="alignAccFollowNode1" presStyleIdx="1" presStyleCnt="3" custScaleX="122454">
        <dgm:presLayoutVars>
          <dgm:bulletEnabled val="1"/>
        </dgm:presLayoutVars>
      </dgm:prSet>
      <dgm:spPr/>
    </dgm:pt>
    <dgm:pt modelId="{FC6725B3-8457-4978-8AAA-02E6B06403AA}" type="pres">
      <dgm:prSet presAssocID="{8066FCD7-6884-471D-AA79-AACD62FFE280}" presName="sp" presStyleCnt="0"/>
      <dgm:spPr/>
    </dgm:pt>
    <dgm:pt modelId="{722C31BB-C7B8-4A4E-A447-BE4A5A5B1CE1}" type="pres">
      <dgm:prSet presAssocID="{7C06F2ED-5866-47AE-887A-0A7A33AEEC0B}" presName="linNode" presStyleCnt="0"/>
      <dgm:spPr/>
    </dgm:pt>
    <dgm:pt modelId="{43BE0DBB-B4E1-4FBE-A5D8-09B94EEA06D4}" type="pres">
      <dgm:prSet presAssocID="{7C06F2ED-5866-47AE-887A-0A7A33AEEC0B}" presName="parentText" presStyleLbl="node1" presStyleIdx="2" presStyleCnt="4" custScaleX="58848">
        <dgm:presLayoutVars>
          <dgm:chMax val="1"/>
          <dgm:bulletEnabled val="1"/>
        </dgm:presLayoutVars>
      </dgm:prSet>
      <dgm:spPr/>
    </dgm:pt>
    <dgm:pt modelId="{4E693A15-7E39-4047-BCE3-A15A749A6869}" type="pres">
      <dgm:prSet presAssocID="{7C06F2ED-5866-47AE-887A-0A7A33AEEC0B}" presName="descendantText" presStyleLbl="alignAccFollowNode1" presStyleIdx="2" presStyleCnt="3" custScaleX="123148">
        <dgm:presLayoutVars>
          <dgm:bulletEnabled val="1"/>
        </dgm:presLayoutVars>
      </dgm:prSet>
      <dgm:spPr/>
    </dgm:pt>
    <dgm:pt modelId="{95F02765-5296-425E-9DA7-C8464FCA5B59}" type="pres">
      <dgm:prSet presAssocID="{50452207-295D-47D0-BCA8-1F4A0EECAA56}" presName="sp" presStyleCnt="0"/>
      <dgm:spPr/>
    </dgm:pt>
    <dgm:pt modelId="{D83D3066-7502-41B3-878A-F97F5FF9E791}" type="pres">
      <dgm:prSet presAssocID="{0C5B6A34-0079-4587-AE83-FF05C8433E74}" presName="linNode" presStyleCnt="0"/>
      <dgm:spPr/>
    </dgm:pt>
    <dgm:pt modelId="{458216C0-9ACF-4EAD-A7FC-E3DB04531429}" type="pres">
      <dgm:prSet presAssocID="{0C5B6A34-0079-4587-AE83-FF05C8433E74}" presName="parentText" presStyleLbl="node1" presStyleIdx="3" presStyleCnt="4" custScaleX="58848">
        <dgm:presLayoutVars>
          <dgm:chMax val="1"/>
          <dgm:bulletEnabled val="1"/>
        </dgm:presLayoutVars>
      </dgm:prSet>
      <dgm:spPr/>
    </dgm:pt>
  </dgm:ptLst>
  <dgm:cxnLst>
    <dgm:cxn modelId="{F0B9B104-B166-40B4-8F66-0DFAB6FF6766}" srcId="{212914DF-89FA-4A27-8F79-6DFB34A92E84}" destId="{3A95DAD8-D218-4FE4-BD5F-D2253DDC088C}" srcOrd="0" destOrd="0" parTransId="{92D9B6C9-5462-4547-B52C-ADC91151F5E6}" sibTransId="{CD39BCC4-DAE2-4A41-A009-4F8E30BA5F6A}"/>
    <dgm:cxn modelId="{44E75819-D681-4B08-B814-F1A416CE3088}" srcId="{729C857A-7C4E-482F-85EE-ACBFB911D47F}" destId="{F0925C3D-57F8-41F5-AADF-9492B220C1FA}" srcOrd="0" destOrd="0" parTransId="{B1E7CA7D-3A0E-404F-933E-CFB83703B2A2}" sibTransId="{655C8403-9C51-42C2-9EA8-302CEB560586}"/>
    <dgm:cxn modelId="{1D3AAC2C-CB9B-4961-8F9C-A250F6D853C4}" srcId="{3A1F9DCF-C7B1-441D-81A2-C0176B5AF633}" destId="{7C06F2ED-5866-47AE-887A-0A7A33AEEC0B}" srcOrd="2" destOrd="0" parTransId="{49E86238-D151-45D2-BD98-2A8E36270CDA}" sibTransId="{50452207-295D-47D0-BCA8-1F4A0EECAA56}"/>
    <dgm:cxn modelId="{948BEA6E-9783-4554-A4CE-8D7B690F5248}" srcId="{3A1F9DCF-C7B1-441D-81A2-C0176B5AF633}" destId="{729C857A-7C4E-482F-85EE-ACBFB911D47F}" srcOrd="0" destOrd="0" parTransId="{91FD2A47-8AB1-41B5-8E21-F53C715DC531}" sibTransId="{B2F12DF6-FDCD-423B-96FC-245B02AA772E}"/>
    <dgm:cxn modelId="{84DD2471-E6D6-41DB-83DD-FA0D156F13BC}" srcId="{729C857A-7C4E-482F-85EE-ACBFB911D47F}" destId="{D6FC9B2E-D2CB-424B-B35E-6AC6C774AC24}" srcOrd="1" destOrd="0" parTransId="{1B36B73C-5E8F-4FAC-B13A-5D09B9DBC9A5}" sibTransId="{2E862F24-4E73-4736-BCF3-65E50C032196}"/>
    <dgm:cxn modelId="{3CD0BD77-52F0-463A-9CDE-298CDFD2E4E4}" type="presOf" srcId="{729C857A-7C4E-482F-85EE-ACBFB911D47F}" destId="{71458513-E0CC-418C-A122-FE4A1362CD98}" srcOrd="0" destOrd="0" presId="urn:microsoft.com/office/officeart/2005/8/layout/vList5"/>
    <dgm:cxn modelId="{27F16958-9DF2-49E3-9D57-F70F6105D17D}" type="presOf" srcId="{D6FC9B2E-D2CB-424B-B35E-6AC6C774AC24}" destId="{D33B0B78-6273-4119-BC87-AB3A970F4FAF}" srcOrd="0" destOrd="1" presId="urn:microsoft.com/office/officeart/2005/8/layout/vList5"/>
    <dgm:cxn modelId="{461E9A88-B835-4C13-923A-F46BD7EB1353}" srcId="{3A1F9DCF-C7B1-441D-81A2-C0176B5AF633}" destId="{212914DF-89FA-4A27-8F79-6DFB34A92E84}" srcOrd="1" destOrd="0" parTransId="{771E692A-2A3F-49E8-9933-EEC4FE82CDD4}" sibTransId="{8066FCD7-6884-471D-AA79-AACD62FFE280}"/>
    <dgm:cxn modelId="{0EFDDE88-EBA3-4F5A-9B5E-2A90229E1971}" type="presOf" srcId="{212914DF-89FA-4A27-8F79-6DFB34A92E84}" destId="{5B6FA239-08B7-4EDB-AE73-99F48850F943}" srcOrd="0" destOrd="0" presId="urn:microsoft.com/office/officeart/2005/8/layout/vList5"/>
    <dgm:cxn modelId="{02CCD88F-413A-4D40-AD82-601EE04796B2}" srcId="{7C06F2ED-5866-47AE-887A-0A7A33AEEC0B}" destId="{0C21B81A-9287-47C2-BDF9-5AAE5EB31378}" srcOrd="0" destOrd="0" parTransId="{5E060229-1EF7-4854-AEFE-E680798648F3}" sibTransId="{8A78B927-CEAE-4EAE-BFE2-117E67664EA3}"/>
    <dgm:cxn modelId="{C660E192-2EA5-48EA-9D38-0DFB34D31691}" type="presOf" srcId="{0C5B6A34-0079-4587-AE83-FF05C8433E74}" destId="{458216C0-9ACF-4EAD-A7FC-E3DB04531429}" srcOrd="0" destOrd="0" presId="urn:microsoft.com/office/officeart/2005/8/layout/vList5"/>
    <dgm:cxn modelId="{348037A3-98FB-49D6-848F-A4901ED224AA}" type="presOf" srcId="{7C06F2ED-5866-47AE-887A-0A7A33AEEC0B}" destId="{43BE0DBB-B4E1-4FBE-A5D8-09B94EEA06D4}" srcOrd="0" destOrd="0" presId="urn:microsoft.com/office/officeart/2005/8/layout/vList5"/>
    <dgm:cxn modelId="{71A4C2AA-7950-439C-BB62-CD33F55FD7B8}" type="presOf" srcId="{3A1F9DCF-C7B1-441D-81A2-C0176B5AF633}" destId="{81E8947E-905F-4F9C-9C73-CF9E63359B77}" srcOrd="0" destOrd="0" presId="urn:microsoft.com/office/officeart/2005/8/layout/vList5"/>
    <dgm:cxn modelId="{D5F65ECC-E400-4024-8527-6BFC21F75DA6}" type="presOf" srcId="{F0925C3D-57F8-41F5-AADF-9492B220C1FA}" destId="{D33B0B78-6273-4119-BC87-AB3A970F4FAF}" srcOrd="0" destOrd="0" presId="urn:microsoft.com/office/officeart/2005/8/layout/vList5"/>
    <dgm:cxn modelId="{210C89D0-7E15-48BE-92F3-0B3365B5B8C1}" srcId="{3A1F9DCF-C7B1-441D-81A2-C0176B5AF633}" destId="{0C5B6A34-0079-4587-AE83-FF05C8433E74}" srcOrd="3" destOrd="0" parTransId="{3BF75622-5838-45F2-BDBE-807A8DAACD10}" sibTransId="{47AD2291-2F01-4D14-A274-D4B0B9C51802}"/>
    <dgm:cxn modelId="{9D83F4D7-15B8-44E5-90A6-841F7472BB5B}" type="presOf" srcId="{3A95DAD8-D218-4FE4-BD5F-D2253DDC088C}" destId="{2738F3A6-C45A-4A09-A6C0-ABD459E5C8A8}" srcOrd="0" destOrd="0" presId="urn:microsoft.com/office/officeart/2005/8/layout/vList5"/>
    <dgm:cxn modelId="{A37745E3-32CB-40E6-A4A3-C6BF17FCDCAD}" type="presOf" srcId="{0C21B81A-9287-47C2-BDF9-5AAE5EB31378}" destId="{4E693A15-7E39-4047-BCE3-A15A749A6869}" srcOrd="0" destOrd="0" presId="urn:microsoft.com/office/officeart/2005/8/layout/vList5"/>
    <dgm:cxn modelId="{8B32E988-710B-4CE3-9735-7D6D5FB76813}" type="presParOf" srcId="{81E8947E-905F-4F9C-9C73-CF9E63359B77}" destId="{52687F54-7C08-41D5-9797-72513097CFAF}" srcOrd="0" destOrd="0" presId="urn:microsoft.com/office/officeart/2005/8/layout/vList5"/>
    <dgm:cxn modelId="{6CAEFD9A-5DE2-424A-8A99-A5B94A72E9C1}" type="presParOf" srcId="{52687F54-7C08-41D5-9797-72513097CFAF}" destId="{71458513-E0CC-418C-A122-FE4A1362CD98}" srcOrd="0" destOrd="0" presId="urn:microsoft.com/office/officeart/2005/8/layout/vList5"/>
    <dgm:cxn modelId="{28973021-3C11-4778-88E1-58D26B801FE7}" type="presParOf" srcId="{52687F54-7C08-41D5-9797-72513097CFAF}" destId="{D33B0B78-6273-4119-BC87-AB3A970F4FAF}" srcOrd="1" destOrd="0" presId="urn:microsoft.com/office/officeart/2005/8/layout/vList5"/>
    <dgm:cxn modelId="{37C7641D-61E3-4625-B7FA-7546EF5613FE}" type="presParOf" srcId="{81E8947E-905F-4F9C-9C73-CF9E63359B77}" destId="{937536C0-F76F-4FC8-A836-5562CACA93E4}" srcOrd="1" destOrd="0" presId="urn:microsoft.com/office/officeart/2005/8/layout/vList5"/>
    <dgm:cxn modelId="{1F224C1D-67FE-4318-8618-42E075E52301}" type="presParOf" srcId="{81E8947E-905F-4F9C-9C73-CF9E63359B77}" destId="{0F440DBA-0A78-4EA5-B817-3AC4CD63528B}" srcOrd="2" destOrd="0" presId="urn:microsoft.com/office/officeart/2005/8/layout/vList5"/>
    <dgm:cxn modelId="{8CF67894-7D11-4E2E-B097-F4DF5FE04889}" type="presParOf" srcId="{0F440DBA-0A78-4EA5-B817-3AC4CD63528B}" destId="{5B6FA239-08B7-4EDB-AE73-99F48850F943}" srcOrd="0" destOrd="0" presId="urn:microsoft.com/office/officeart/2005/8/layout/vList5"/>
    <dgm:cxn modelId="{D9D6FCCF-E51D-4425-83BC-460774BC8DB0}" type="presParOf" srcId="{0F440DBA-0A78-4EA5-B817-3AC4CD63528B}" destId="{2738F3A6-C45A-4A09-A6C0-ABD459E5C8A8}" srcOrd="1" destOrd="0" presId="urn:microsoft.com/office/officeart/2005/8/layout/vList5"/>
    <dgm:cxn modelId="{98C8D9B5-BC46-4657-98A0-F7CC77F127DA}" type="presParOf" srcId="{81E8947E-905F-4F9C-9C73-CF9E63359B77}" destId="{FC6725B3-8457-4978-8AAA-02E6B06403AA}" srcOrd="3" destOrd="0" presId="urn:microsoft.com/office/officeart/2005/8/layout/vList5"/>
    <dgm:cxn modelId="{D3395218-AB6B-4270-868B-D7A904C10397}" type="presParOf" srcId="{81E8947E-905F-4F9C-9C73-CF9E63359B77}" destId="{722C31BB-C7B8-4A4E-A447-BE4A5A5B1CE1}" srcOrd="4" destOrd="0" presId="urn:microsoft.com/office/officeart/2005/8/layout/vList5"/>
    <dgm:cxn modelId="{4A2FF395-3E99-4643-B938-EA15B3404DBC}" type="presParOf" srcId="{722C31BB-C7B8-4A4E-A447-BE4A5A5B1CE1}" destId="{43BE0DBB-B4E1-4FBE-A5D8-09B94EEA06D4}" srcOrd="0" destOrd="0" presId="urn:microsoft.com/office/officeart/2005/8/layout/vList5"/>
    <dgm:cxn modelId="{E3CF8A74-F3CD-40D6-89F4-4908BA177D46}" type="presParOf" srcId="{722C31BB-C7B8-4A4E-A447-BE4A5A5B1CE1}" destId="{4E693A15-7E39-4047-BCE3-A15A749A6869}" srcOrd="1" destOrd="0" presId="urn:microsoft.com/office/officeart/2005/8/layout/vList5"/>
    <dgm:cxn modelId="{EFC8CCC7-1D2B-4FD7-A200-68D7BE1742C5}" type="presParOf" srcId="{81E8947E-905F-4F9C-9C73-CF9E63359B77}" destId="{95F02765-5296-425E-9DA7-C8464FCA5B59}" srcOrd="5" destOrd="0" presId="urn:microsoft.com/office/officeart/2005/8/layout/vList5"/>
    <dgm:cxn modelId="{19FDF077-BDF1-4BF8-B3F2-9615EFF072B2}" type="presParOf" srcId="{81E8947E-905F-4F9C-9C73-CF9E63359B77}" destId="{D83D3066-7502-41B3-878A-F97F5FF9E791}" srcOrd="6" destOrd="0" presId="urn:microsoft.com/office/officeart/2005/8/layout/vList5"/>
    <dgm:cxn modelId="{9403CAA5-CE62-4347-959B-B4E0F764A19E}" type="presParOf" srcId="{D83D3066-7502-41B3-878A-F97F5FF9E791}" destId="{458216C0-9ACF-4EAD-A7FC-E3DB04531429}"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A1F9DCF-C7B1-441D-81A2-C0176B5AF633}"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GB"/>
        </a:p>
      </dgm:t>
    </dgm:pt>
    <dgm:pt modelId="{729C857A-7C4E-482F-85EE-ACBFB911D47F}">
      <dgm:prSet phldrT="[Text]"/>
      <dgm:spPr/>
      <dgm:t>
        <a:bodyPr/>
        <a:lstStyle/>
        <a:p>
          <a:r>
            <a:rPr lang="en-GB" dirty="0">
              <a:latin typeface="+mj-lt"/>
            </a:rPr>
            <a:t>Environment</a:t>
          </a:r>
        </a:p>
      </dgm:t>
    </dgm:pt>
    <dgm:pt modelId="{91FD2A47-8AB1-41B5-8E21-F53C715DC531}" type="parTrans" cxnId="{948BEA6E-9783-4554-A4CE-8D7B690F5248}">
      <dgm:prSet/>
      <dgm:spPr/>
      <dgm:t>
        <a:bodyPr/>
        <a:lstStyle/>
        <a:p>
          <a:endParaRPr lang="en-GB"/>
        </a:p>
      </dgm:t>
    </dgm:pt>
    <dgm:pt modelId="{B2F12DF6-FDCD-423B-96FC-245B02AA772E}" type="sibTrans" cxnId="{948BEA6E-9783-4554-A4CE-8D7B690F5248}">
      <dgm:prSet/>
      <dgm:spPr/>
      <dgm:t>
        <a:bodyPr/>
        <a:lstStyle/>
        <a:p>
          <a:endParaRPr lang="en-GB"/>
        </a:p>
      </dgm:t>
    </dgm:pt>
    <dgm:pt modelId="{F0925C3D-57F8-41F5-AADF-9492B220C1FA}">
      <dgm:prSet phldrT="[Text]"/>
      <dgm:spPr/>
      <dgm:t>
        <a:bodyPr/>
        <a:lstStyle/>
        <a:p>
          <a:r>
            <a:rPr lang="en-GB" dirty="0">
              <a:latin typeface="+mj-lt"/>
            </a:rPr>
            <a:t>Where you live will affect choices</a:t>
          </a:r>
        </a:p>
      </dgm:t>
    </dgm:pt>
    <dgm:pt modelId="{B1E7CA7D-3A0E-404F-933E-CFB83703B2A2}" type="parTrans" cxnId="{44E75819-D681-4B08-B814-F1A416CE3088}">
      <dgm:prSet/>
      <dgm:spPr/>
      <dgm:t>
        <a:bodyPr/>
        <a:lstStyle/>
        <a:p>
          <a:endParaRPr lang="en-GB"/>
        </a:p>
      </dgm:t>
    </dgm:pt>
    <dgm:pt modelId="{655C8403-9C51-42C2-9EA8-302CEB560586}" type="sibTrans" cxnId="{44E75819-D681-4B08-B814-F1A416CE3088}">
      <dgm:prSet/>
      <dgm:spPr/>
      <dgm:t>
        <a:bodyPr/>
        <a:lstStyle/>
        <a:p>
          <a:endParaRPr lang="en-GB"/>
        </a:p>
      </dgm:t>
    </dgm:pt>
    <dgm:pt modelId="{212914DF-89FA-4A27-8F79-6DFB34A92E84}">
      <dgm:prSet phldrT="[Text]"/>
      <dgm:spPr/>
      <dgm:t>
        <a:bodyPr/>
        <a:lstStyle/>
        <a:p>
          <a:r>
            <a:rPr lang="en-GB" dirty="0">
              <a:latin typeface="+mj-lt"/>
            </a:rPr>
            <a:t>Facilities</a:t>
          </a:r>
        </a:p>
      </dgm:t>
    </dgm:pt>
    <dgm:pt modelId="{771E692A-2A3F-49E8-9933-EEC4FE82CDD4}" type="parTrans" cxnId="{461E9A88-B835-4C13-923A-F46BD7EB1353}">
      <dgm:prSet/>
      <dgm:spPr/>
      <dgm:t>
        <a:bodyPr/>
        <a:lstStyle/>
        <a:p>
          <a:endParaRPr lang="en-GB"/>
        </a:p>
      </dgm:t>
    </dgm:pt>
    <dgm:pt modelId="{8066FCD7-6884-471D-AA79-AACD62FFE280}" type="sibTrans" cxnId="{461E9A88-B835-4C13-923A-F46BD7EB1353}">
      <dgm:prSet/>
      <dgm:spPr/>
      <dgm:t>
        <a:bodyPr/>
        <a:lstStyle/>
        <a:p>
          <a:endParaRPr lang="en-GB"/>
        </a:p>
      </dgm:t>
    </dgm:pt>
    <dgm:pt modelId="{3A95DAD8-D218-4FE4-BD5F-D2253DDC088C}">
      <dgm:prSet phldrT="[Text]"/>
      <dgm:spPr/>
      <dgm:t>
        <a:bodyPr/>
        <a:lstStyle/>
        <a:p>
          <a:r>
            <a:rPr lang="en-GB" dirty="0">
              <a:latin typeface="+mj-lt"/>
            </a:rPr>
            <a:t>Better facilities mean better quality practice</a:t>
          </a:r>
        </a:p>
      </dgm:t>
    </dgm:pt>
    <dgm:pt modelId="{92D9B6C9-5462-4547-B52C-ADC91151F5E6}" type="parTrans" cxnId="{F0B9B104-B166-40B4-8F66-0DFAB6FF6766}">
      <dgm:prSet/>
      <dgm:spPr/>
      <dgm:t>
        <a:bodyPr/>
        <a:lstStyle/>
        <a:p>
          <a:endParaRPr lang="en-GB"/>
        </a:p>
      </dgm:t>
    </dgm:pt>
    <dgm:pt modelId="{CD39BCC4-DAE2-4A41-A009-4F8E30BA5F6A}" type="sibTrans" cxnId="{F0B9B104-B166-40B4-8F66-0DFAB6FF6766}">
      <dgm:prSet/>
      <dgm:spPr/>
      <dgm:t>
        <a:bodyPr/>
        <a:lstStyle/>
        <a:p>
          <a:endParaRPr lang="en-GB"/>
        </a:p>
      </dgm:t>
    </dgm:pt>
    <dgm:pt modelId="{7C06F2ED-5866-47AE-887A-0A7A33AEEC0B}">
      <dgm:prSet phldrT="[Text]"/>
      <dgm:spPr/>
      <dgm:t>
        <a:bodyPr/>
        <a:lstStyle/>
        <a:p>
          <a:r>
            <a:rPr lang="en-GB" dirty="0">
              <a:latin typeface="+mj-lt"/>
            </a:rPr>
            <a:t>Arousal conditions</a:t>
          </a:r>
        </a:p>
      </dgm:t>
    </dgm:pt>
    <dgm:pt modelId="{49E86238-D151-45D2-BD98-2A8E36270CDA}" type="parTrans" cxnId="{1D3AAC2C-CB9B-4961-8F9C-A250F6D853C4}">
      <dgm:prSet/>
      <dgm:spPr/>
      <dgm:t>
        <a:bodyPr/>
        <a:lstStyle/>
        <a:p>
          <a:endParaRPr lang="en-GB"/>
        </a:p>
      </dgm:t>
    </dgm:pt>
    <dgm:pt modelId="{50452207-295D-47D0-BCA8-1F4A0EECAA56}" type="sibTrans" cxnId="{1D3AAC2C-CB9B-4961-8F9C-A250F6D853C4}">
      <dgm:prSet/>
      <dgm:spPr/>
      <dgm:t>
        <a:bodyPr/>
        <a:lstStyle/>
        <a:p>
          <a:endParaRPr lang="en-GB"/>
        </a:p>
      </dgm:t>
    </dgm:pt>
    <dgm:pt modelId="{0C21B81A-9287-47C2-BDF9-5AAE5EB31378}">
      <dgm:prSet phldrT="[Text]"/>
      <dgm:spPr/>
      <dgm:t>
        <a:bodyPr/>
        <a:lstStyle/>
        <a:p>
          <a:r>
            <a:rPr lang="en-GB" dirty="0">
              <a:latin typeface="+mj-lt"/>
            </a:rPr>
            <a:t>Someone who is calm (works well with low arousal) may choose archery which requires fine motor skills</a:t>
          </a:r>
        </a:p>
      </dgm:t>
    </dgm:pt>
    <dgm:pt modelId="{5E060229-1EF7-4854-AEFE-E680798648F3}" type="parTrans" cxnId="{02CCD88F-413A-4D40-AD82-601EE04796B2}">
      <dgm:prSet/>
      <dgm:spPr/>
      <dgm:t>
        <a:bodyPr/>
        <a:lstStyle/>
        <a:p>
          <a:endParaRPr lang="en-GB"/>
        </a:p>
      </dgm:t>
    </dgm:pt>
    <dgm:pt modelId="{8A78B927-CEAE-4EAE-BFE2-117E67664EA3}" type="sibTrans" cxnId="{02CCD88F-413A-4D40-AD82-601EE04796B2}">
      <dgm:prSet/>
      <dgm:spPr/>
      <dgm:t>
        <a:bodyPr/>
        <a:lstStyle/>
        <a:p>
          <a:endParaRPr lang="en-GB"/>
        </a:p>
      </dgm:t>
    </dgm:pt>
    <dgm:pt modelId="{0C5B6A34-0079-4587-AE83-FF05C8433E74}">
      <dgm:prSet/>
      <dgm:spPr/>
      <dgm:t>
        <a:bodyPr/>
        <a:lstStyle/>
        <a:p>
          <a:r>
            <a:rPr lang="en-GB" dirty="0">
              <a:latin typeface="+mj-lt"/>
            </a:rPr>
            <a:t>Age and maturity</a:t>
          </a:r>
        </a:p>
      </dgm:t>
    </dgm:pt>
    <dgm:pt modelId="{3BF75622-5838-45F2-BDBE-807A8DAACD10}" type="parTrans" cxnId="{210C89D0-7E15-48BE-92F3-0B3365B5B8C1}">
      <dgm:prSet/>
      <dgm:spPr/>
      <dgm:t>
        <a:bodyPr/>
        <a:lstStyle/>
        <a:p>
          <a:endParaRPr lang="en-GB"/>
        </a:p>
      </dgm:t>
    </dgm:pt>
    <dgm:pt modelId="{47AD2291-2F01-4D14-A274-D4B0B9C51802}" type="sibTrans" cxnId="{210C89D0-7E15-48BE-92F3-0B3365B5B8C1}">
      <dgm:prSet/>
      <dgm:spPr/>
      <dgm:t>
        <a:bodyPr/>
        <a:lstStyle/>
        <a:p>
          <a:endParaRPr lang="en-GB"/>
        </a:p>
      </dgm:t>
    </dgm:pt>
    <dgm:pt modelId="{5E47FD01-58CF-429E-B8D2-784AFA64EAA5}">
      <dgm:prSet phldrT="[Text]"/>
      <dgm:spPr/>
      <dgm:t>
        <a:bodyPr/>
        <a:lstStyle/>
        <a:p>
          <a:r>
            <a:rPr lang="en-GB" dirty="0">
              <a:latin typeface="+mj-lt"/>
            </a:rPr>
            <a:t>Expert skiers tend to come from mountainous countries</a:t>
          </a:r>
        </a:p>
      </dgm:t>
    </dgm:pt>
    <dgm:pt modelId="{EAF81DF5-DDA2-4647-9D77-BC43D0CBC314}" type="parTrans" cxnId="{E65D89B8-F684-4001-8B68-4C8D36E0BBC4}">
      <dgm:prSet/>
      <dgm:spPr/>
      <dgm:t>
        <a:bodyPr/>
        <a:lstStyle/>
        <a:p>
          <a:endParaRPr lang="en-US"/>
        </a:p>
      </dgm:t>
    </dgm:pt>
    <dgm:pt modelId="{FB5F97FD-7F11-4561-9A70-8F7457396DF7}" type="sibTrans" cxnId="{E65D89B8-F684-4001-8B68-4C8D36E0BBC4}">
      <dgm:prSet/>
      <dgm:spPr/>
      <dgm:t>
        <a:bodyPr/>
        <a:lstStyle/>
        <a:p>
          <a:endParaRPr lang="en-US"/>
        </a:p>
      </dgm:t>
    </dgm:pt>
    <dgm:pt modelId="{AC035821-A16A-4692-A6D1-83FA62644520}">
      <dgm:prSet phldrT="[Text]"/>
      <dgm:spPr/>
      <dgm:t>
        <a:bodyPr/>
        <a:lstStyle/>
        <a:p>
          <a:r>
            <a:rPr lang="en-GB" dirty="0">
              <a:latin typeface="+mj-lt"/>
            </a:rPr>
            <a:t>Facilities offered will impact on the sports available</a:t>
          </a:r>
        </a:p>
      </dgm:t>
    </dgm:pt>
    <dgm:pt modelId="{CA7F81F0-C7A7-47A6-9BA7-1A88117F6E2D}" type="parTrans" cxnId="{226DFF86-8BD5-49D5-B26C-F8B00D8ED25B}">
      <dgm:prSet/>
      <dgm:spPr/>
      <dgm:t>
        <a:bodyPr/>
        <a:lstStyle/>
        <a:p>
          <a:endParaRPr lang="en-US"/>
        </a:p>
      </dgm:t>
    </dgm:pt>
    <dgm:pt modelId="{055A16D9-2141-4B4B-A3F4-90C998E75A66}" type="sibTrans" cxnId="{226DFF86-8BD5-49D5-B26C-F8B00D8ED25B}">
      <dgm:prSet/>
      <dgm:spPr/>
      <dgm:t>
        <a:bodyPr/>
        <a:lstStyle/>
        <a:p>
          <a:endParaRPr lang="en-US"/>
        </a:p>
      </dgm:t>
    </dgm:pt>
    <dgm:pt modelId="{81E8947E-905F-4F9C-9C73-CF9E63359B77}" type="pres">
      <dgm:prSet presAssocID="{3A1F9DCF-C7B1-441D-81A2-C0176B5AF633}" presName="Name0" presStyleCnt="0">
        <dgm:presLayoutVars>
          <dgm:dir/>
          <dgm:animLvl val="lvl"/>
          <dgm:resizeHandles val="exact"/>
        </dgm:presLayoutVars>
      </dgm:prSet>
      <dgm:spPr/>
    </dgm:pt>
    <dgm:pt modelId="{52687F54-7C08-41D5-9797-72513097CFAF}" type="pres">
      <dgm:prSet presAssocID="{729C857A-7C4E-482F-85EE-ACBFB911D47F}" presName="linNode" presStyleCnt="0"/>
      <dgm:spPr/>
    </dgm:pt>
    <dgm:pt modelId="{71458513-E0CC-418C-A122-FE4A1362CD98}" type="pres">
      <dgm:prSet presAssocID="{729C857A-7C4E-482F-85EE-ACBFB911D47F}" presName="parentText" presStyleLbl="node1" presStyleIdx="0" presStyleCnt="4" custScaleX="59465">
        <dgm:presLayoutVars>
          <dgm:chMax val="1"/>
          <dgm:bulletEnabled val="1"/>
        </dgm:presLayoutVars>
      </dgm:prSet>
      <dgm:spPr/>
    </dgm:pt>
    <dgm:pt modelId="{D33B0B78-6273-4119-BC87-AB3A970F4FAF}" type="pres">
      <dgm:prSet presAssocID="{729C857A-7C4E-482F-85EE-ACBFB911D47F}" presName="descendantText" presStyleLbl="alignAccFollowNode1" presStyleIdx="0" presStyleCnt="3" custScaleX="122454">
        <dgm:presLayoutVars>
          <dgm:bulletEnabled val="1"/>
        </dgm:presLayoutVars>
      </dgm:prSet>
      <dgm:spPr/>
    </dgm:pt>
    <dgm:pt modelId="{937536C0-F76F-4FC8-A836-5562CACA93E4}" type="pres">
      <dgm:prSet presAssocID="{B2F12DF6-FDCD-423B-96FC-245B02AA772E}" presName="sp" presStyleCnt="0"/>
      <dgm:spPr/>
    </dgm:pt>
    <dgm:pt modelId="{0F440DBA-0A78-4EA5-B817-3AC4CD63528B}" type="pres">
      <dgm:prSet presAssocID="{212914DF-89FA-4A27-8F79-6DFB34A92E84}" presName="linNode" presStyleCnt="0"/>
      <dgm:spPr/>
    </dgm:pt>
    <dgm:pt modelId="{5B6FA239-08B7-4EDB-AE73-99F48850F943}" type="pres">
      <dgm:prSet presAssocID="{212914DF-89FA-4A27-8F79-6DFB34A92E84}" presName="parentText" presStyleLbl="node1" presStyleIdx="1" presStyleCnt="4" custScaleX="59465">
        <dgm:presLayoutVars>
          <dgm:chMax val="1"/>
          <dgm:bulletEnabled val="1"/>
        </dgm:presLayoutVars>
      </dgm:prSet>
      <dgm:spPr/>
    </dgm:pt>
    <dgm:pt modelId="{2738F3A6-C45A-4A09-A6C0-ABD459E5C8A8}" type="pres">
      <dgm:prSet presAssocID="{212914DF-89FA-4A27-8F79-6DFB34A92E84}" presName="descendantText" presStyleLbl="alignAccFollowNode1" presStyleIdx="1" presStyleCnt="3" custScaleX="122454">
        <dgm:presLayoutVars>
          <dgm:bulletEnabled val="1"/>
        </dgm:presLayoutVars>
      </dgm:prSet>
      <dgm:spPr/>
    </dgm:pt>
    <dgm:pt modelId="{FC6725B3-8457-4978-8AAA-02E6B06403AA}" type="pres">
      <dgm:prSet presAssocID="{8066FCD7-6884-471D-AA79-AACD62FFE280}" presName="sp" presStyleCnt="0"/>
      <dgm:spPr/>
    </dgm:pt>
    <dgm:pt modelId="{722C31BB-C7B8-4A4E-A447-BE4A5A5B1CE1}" type="pres">
      <dgm:prSet presAssocID="{7C06F2ED-5866-47AE-887A-0A7A33AEEC0B}" presName="linNode" presStyleCnt="0"/>
      <dgm:spPr/>
    </dgm:pt>
    <dgm:pt modelId="{43BE0DBB-B4E1-4FBE-A5D8-09B94EEA06D4}" type="pres">
      <dgm:prSet presAssocID="{7C06F2ED-5866-47AE-887A-0A7A33AEEC0B}" presName="parentText" presStyleLbl="node1" presStyleIdx="2" presStyleCnt="4" custScaleX="58848">
        <dgm:presLayoutVars>
          <dgm:chMax val="1"/>
          <dgm:bulletEnabled val="1"/>
        </dgm:presLayoutVars>
      </dgm:prSet>
      <dgm:spPr/>
    </dgm:pt>
    <dgm:pt modelId="{4E693A15-7E39-4047-BCE3-A15A749A6869}" type="pres">
      <dgm:prSet presAssocID="{7C06F2ED-5866-47AE-887A-0A7A33AEEC0B}" presName="descendantText" presStyleLbl="alignAccFollowNode1" presStyleIdx="2" presStyleCnt="3" custScaleX="123148">
        <dgm:presLayoutVars>
          <dgm:bulletEnabled val="1"/>
        </dgm:presLayoutVars>
      </dgm:prSet>
      <dgm:spPr/>
    </dgm:pt>
    <dgm:pt modelId="{95F02765-5296-425E-9DA7-C8464FCA5B59}" type="pres">
      <dgm:prSet presAssocID="{50452207-295D-47D0-BCA8-1F4A0EECAA56}" presName="sp" presStyleCnt="0"/>
      <dgm:spPr/>
    </dgm:pt>
    <dgm:pt modelId="{D83D3066-7502-41B3-878A-F97F5FF9E791}" type="pres">
      <dgm:prSet presAssocID="{0C5B6A34-0079-4587-AE83-FF05C8433E74}" presName="linNode" presStyleCnt="0"/>
      <dgm:spPr/>
    </dgm:pt>
    <dgm:pt modelId="{458216C0-9ACF-4EAD-A7FC-E3DB04531429}" type="pres">
      <dgm:prSet presAssocID="{0C5B6A34-0079-4587-AE83-FF05C8433E74}" presName="parentText" presStyleLbl="node1" presStyleIdx="3" presStyleCnt="4" custScaleX="58848">
        <dgm:presLayoutVars>
          <dgm:chMax val="1"/>
          <dgm:bulletEnabled val="1"/>
        </dgm:presLayoutVars>
      </dgm:prSet>
      <dgm:spPr/>
    </dgm:pt>
  </dgm:ptLst>
  <dgm:cxnLst>
    <dgm:cxn modelId="{F0B9B104-B166-40B4-8F66-0DFAB6FF6766}" srcId="{212914DF-89FA-4A27-8F79-6DFB34A92E84}" destId="{3A95DAD8-D218-4FE4-BD5F-D2253DDC088C}" srcOrd="0" destOrd="0" parTransId="{92D9B6C9-5462-4547-B52C-ADC91151F5E6}" sibTransId="{CD39BCC4-DAE2-4A41-A009-4F8E30BA5F6A}"/>
    <dgm:cxn modelId="{44E75819-D681-4B08-B814-F1A416CE3088}" srcId="{729C857A-7C4E-482F-85EE-ACBFB911D47F}" destId="{F0925C3D-57F8-41F5-AADF-9492B220C1FA}" srcOrd="0" destOrd="0" parTransId="{B1E7CA7D-3A0E-404F-933E-CFB83703B2A2}" sibTransId="{655C8403-9C51-42C2-9EA8-302CEB560586}"/>
    <dgm:cxn modelId="{1D3AAC2C-CB9B-4961-8F9C-A250F6D853C4}" srcId="{3A1F9DCF-C7B1-441D-81A2-C0176B5AF633}" destId="{7C06F2ED-5866-47AE-887A-0A7A33AEEC0B}" srcOrd="2" destOrd="0" parTransId="{49E86238-D151-45D2-BD98-2A8E36270CDA}" sibTransId="{50452207-295D-47D0-BCA8-1F4A0EECAA56}"/>
    <dgm:cxn modelId="{CEECBA5B-07DD-4C3E-9D1C-400D538E93D2}" type="presOf" srcId="{7C06F2ED-5866-47AE-887A-0A7A33AEEC0B}" destId="{43BE0DBB-B4E1-4FBE-A5D8-09B94EEA06D4}" srcOrd="0" destOrd="0" presId="urn:microsoft.com/office/officeart/2005/8/layout/vList5"/>
    <dgm:cxn modelId="{B5E00941-EB39-47AE-9BB0-EBA1409F6C49}" type="presOf" srcId="{3A1F9DCF-C7B1-441D-81A2-C0176B5AF633}" destId="{81E8947E-905F-4F9C-9C73-CF9E63359B77}" srcOrd="0" destOrd="0" presId="urn:microsoft.com/office/officeart/2005/8/layout/vList5"/>
    <dgm:cxn modelId="{72F60844-AD45-4D09-BCFA-A75DEE85415E}" type="presOf" srcId="{0C5B6A34-0079-4587-AE83-FF05C8433E74}" destId="{458216C0-9ACF-4EAD-A7FC-E3DB04531429}" srcOrd="0" destOrd="0" presId="urn:microsoft.com/office/officeart/2005/8/layout/vList5"/>
    <dgm:cxn modelId="{5CF42F44-D55D-4AF6-9417-8BAD749D2FDA}" type="presOf" srcId="{F0925C3D-57F8-41F5-AADF-9492B220C1FA}" destId="{D33B0B78-6273-4119-BC87-AB3A970F4FAF}" srcOrd="0" destOrd="0" presId="urn:microsoft.com/office/officeart/2005/8/layout/vList5"/>
    <dgm:cxn modelId="{948BEA6E-9783-4554-A4CE-8D7B690F5248}" srcId="{3A1F9DCF-C7B1-441D-81A2-C0176B5AF633}" destId="{729C857A-7C4E-482F-85EE-ACBFB911D47F}" srcOrd="0" destOrd="0" parTransId="{91FD2A47-8AB1-41B5-8E21-F53C715DC531}" sibTransId="{B2F12DF6-FDCD-423B-96FC-245B02AA772E}"/>
    <dgm:cxn modelId="{226DFF86-8BD5-49D5-B26C-F8B00D8ED25B}" srcId="{212914DF-89FA-4A27-8F79-6DFB34A92E84}" destId="{AC035821-A16A-4692-A6D1-83FA62644520}" srcOrd="1" destOrd="0" parTransId="{CA7F81F0-C7A7-47A6-9BA7-1A88117F6E2D}" sibTransId="{055A16D9-2141-4B4B-A3F4-90C998E75A66}"/>
    <dgm:cxn modelId="{461E9A88-B835-4C13-923A-F46BD7EB1353}" srcId="{3A1F9DCF-C7B1-441D-81A2-C0176B5AF633}" destId="{212914DF-89FA-4A27-8F79-6DFB34A92E84}" srcOrd="1" destOrd="0" parTransId="{771E692A-2A3F-49E8-9933-EEC4FE82CDD4}" sibTransId="{8066FCD7-6884-471D-AA79-AACD62FFE280}"/>
    <dgm:cxn modelId="{26B7E08D-E03F-4BFA-9202-386F135C4F6D}" type="presOf" srcId="{3A95DAD8-D218-4FE4-BD5F-D2253DDC088C}" destId="{2738F3A6-C45A-4A09-A6C0-ABD459E5C8A8}" srcOrd="0" destOrd="0" presId="urn:microsoft.com/office/officeart/2005/8/layout/vList5"/>
    <dgm:cxn modelId="{02CCD88F-413A-4D40-AD82-601EE04796B2}" srcId="{7C06F2ED-5866-47AE-887A-0A7A33AEEC0B}" destId="{0C21B81A-9287-47C2-BDF9-5AAE5EB31378}" srcOrd="0" destOrd="0" parTransId="{5E060229-1EF7-4854-AEFE-E680798648F3}" sibTransId="{8A78B927-CEAE-4EAE-BFE2-117E67664EA3}"/>
    <dgm:cxn modelId="{AD7347A7-0DBD-45B0-99C0-B8F707D17DE1}" type="presOf" srcId="{212914DF-89FA-4A27-8F79-6DFB34A92E84}" destId="{5B6FA239-08B7-4EDB-AE73-99F48850F943}" srcOrd="0" destOrd="0" presId="urn:microsoft.com/office/officeart/2005/8/layout/vList5"/>
    <dgm:cxn modelId="{E65D89B8-F684-4001-8B68-4C8D36E0BBC4}" srcId="{729C857A-7C4E-482F-85EE-ACBFB911D47F}" destId="{5E47FD01-58CF-429E-B8D2-784AFA64EAA5}" srcOrd="1" destOrd="0" parTransId="{EAF81DF5-DDA2-4647-9D77-BC43D0CBC314}" sibTransId="{FB5F97FD-7F11-4561-9A70-8F7457396DF7}"/>
    <dgm:cxn modelId="{4FD8ACB9-652B-45C4-86DB-BF0E00AB2DC3}" type="presOf" srcId="{0C21B81A-9287-47C2-BDF9-5AAE5EB31378}" destId="{4E693A15-7E39-4047-BCE3-A15A749A6869}" srcOrd="0" destOrd="0" presId="urn:microsoft.com/office/officeart/2005/8/layout/vList5"/>
    <dgm:cxn modelId="{93711ED0-B089-4C35-A484-24DFA105FF03}" type="presOf" srcId="{5E47FD01-58CF-429E-B8D2-784AFA64EAA5}" destId="{D33B0B78-6273-4119-BC87-AB3A970F4FAF}" srcOrd="0" destOrd="1" presId="urn:microsoft.com/office/officeart/2005/8/layout/vList5"/>
    <dgm:cxn modelId="{210C89D0-7E15-48BE-92F3-0B3365B5B8C1}" srcId="{3A1F9DCF-C7B1-441D-81A2-C0176B5AF633}" destId="{0C5B6A34-0079-4587-AE83-FF05C8433E74}" srcOrd="3" destOrd="0" parTransId="{3BF75622-5838-45F2-BDBE-807A8DAACD10}" sibTransId="{47AD2291-2F01-4D14-A274-D4B0B9C51802}"/>
    <dgm:cxn modelId="{AA75B8E2-8C0C-47DC-AD93-686996FE1A20}" type="presOf" srcId="{729C857A-7C4E-482F-85EE-ACBFB911D47F}" destId="{71458513-E0CC-418C-A122-FE4A1362CD98}" srcOrd="0" destOrd="0" presId="urn:microsoft.com/office/officeart/2005/8/layout/vList5"/>
    <dgm:cxn modelId="{8077F8F2-D64E-434E-83F6-BCAEB39627FA}" type="presOf" srcId="{AC035821-A16A-4692-A6D1-83FA62644520}" destId="{2738F3A6-C45A-4A09-A6C0-ABD459E5C8A8}" srcOrd="0" destOrd="1" presId="urn:microsoft.com/office/officeart/2005/8/layout/vList5"/>
    <dgm:cxn modelId="{0D0BF191-12E5-4F2D-BF22-6C7FAC4A4F2F}" type="presParOf" srcId="{81E8947E-905F-4F9C-9C73-CF9E63359B77}" destId="{52687F54-7C08-41D5-9797-72513097CFAF}" srcOrd="0" destOrd="0" presId="urn:microsoft.com/office/officeart/2005/8/layout/vList5"/>
    <dgm:cxn modelId="{DAFFDB11-2D14-47D2-9E8A-A8570669DCE7}" type="presParOf" srcId="{52687F54-7C08-41D5-9797-72513097CFAF}" destId="{71458513-E0CC-418C-A122-FE4A1362CD98}" srcOrd="0" destOrd="0" presId="urn:microsoft.com/office/officeart/2005/8/layout/vList5"/>
    <dgm:cxn modelId="{141B242F-EBEC-4083-82CF-057B5E42A879}" type="presParOf" srcId="{52687F54-7C08-41D5-9797-72513097CFAF}" destId="{D33B0B78-6273-4119-BC87-AB3A970F4FAF}" srcOrd="1" destOrd="0" presId="urn:microsoft.com/office/officeart/2005/8/layout/vList5"/>
    <dgm:cxn modelId="{0CE945D4-D2A1-4BB2-9653-ECCF0EB2C372}" type="presParOf" srcId="{81E8947E-905F-4F9C-9C73-CF9E63359B77}" destId="{937536C0-F76F-4FC8-A836-5562CACA93E4}" srcOrd="1" destOrd="0" presId="urn:microsoft.com/office/officeart/2005/8/layout/vList5"/>
    <dgm:cxn modelId="{A91DB349-B1F5-409F-A814-213F43051BEF}" type="presParOf" srcId="{81E8947E-905F-4F9C-9C73-CF9E63359B77}" destId="{0F440DBA-0A78-4EA5-B817-3AC4CD63528B}" srcOrd="2" destOrd="0" presId="urn:microsoft.com/office/officeart/2005/8/layout/vList5"/>
    <dgm:cxn modelId="{735EEBD3-B27F-4DE5-AA43-237A3B28F5F1}" type="presParOf" srcId="{0F440DBA-0A78-4EA5-B817-3AC4CD63528B}" destId="{5B6FA239-08B7-4EDB-AE73-99F48850F943}" srcOrd="0" destOrd="0" presId="urn:microsoft.com/office/officeart/2005/8/layout/vList5"/>
    <dgm:cxn modelId="{D9EB723F-EC80-4AD7-AD40-ECE731DAE16E}" type="presParOf" srcId="{0F440DBA-0A78-4EA5-B817-3AC4CD63528B}" destId="{2738F3A6-C45A-4A09-A6C0-ABD459E5C8A8}" srcOrd="1" destOrd="0" presId="urn:microsoft.com/office/officeart/2005/8/layout/vList5"/>
    <dgm:cxn modelId="{A49A1F2B-FA54-4FD1-9CC8-859A96B6DA3C}" type="presParOf" srcId="{81E8947E-905F-4F9C-9C73-CF9E63359B77}" destId="{FC6725B3-8457-4978-8AAA-02E6B06403AA}" srcOrd="3" destOrd="0" presId="urn:microsoft.com/office/officeart/2005/8/layout/vList5"/>
    <dgm:cxn modelId="{EE0358D8-D8F0-4B99-9A3E-E597FEB514CE}" type="presParOf" srcId="{81E8947E-905F-4F9C-9C73-CF9E63359B77}" destId="{722C31BB-C7B8-4A4E-A447-BE4A5A5B1CE1}" srcOrd="4" destOrd="0" presId="urn:microsoft.com/office/officeart/2005/8/layout/vList5"/>
    <dgm:cxn modelId="{B521ABBD-5B23-48E7-9989-07BA91988AAF}" type="presParOf" srcId="{722C31BB-C7B8-4A4E-A447-BE4A5A5B1CE1}" destId="{43BE0DBB-B4E1-4FBE-A5D8-09B94EEA06D4}" srcOrd="0" destOrd="0" presId="urn:microsoft.com/office/officeart/2005/8/layout/vList5"/>
    <dgm:cxn modelId="{206C1761-551B-4A37-96F9-BADD409F4080}" type="presParOf" srcId="{722C31BB-C7B8-4A4E-A447-BE4A5A5B1CE1}" destId="{4E693A15-7E39-4047-BCE3-A15A749A6869}" srcOrd="1" destOrd="0" presId="urn:microsoft.com/office/officeart/2005/8/layout/vList5"/>
    <dgm:cxn modelId="{57FE35AA-937A-4639-8EFD-55A5515533D4}" type="presParOf" srcId="{81E8947E-905F-4F9C-9C73-CF9E63359B77}" destId="{95F02765-5296-425E-9DA7-C8464FCA5B59}" srcOrd="5" destOrd="0" presId="urn:microsoft.com/office/officeart/2005/8/layout/vList5"/>
    <dgm:cxn modelId="{BF1C4ECD-4169-4570-9137-7E76CD9350DB}" type="presParOf" srcId="{81E8947E-905F-4F9C-9C73-CF9E63359B77}" destId="{D83D3066-7502-41B3-878A-F97F5FF9E791}" srcOrd="6" destOrd="0" presId="urn:microsoft.com/office/officeart/2005/8/layout/vList5"/>
    <dgm:cxn modelId="{1591DEE4-AB69-42DF-86E3-DBE5992D9871}" type="presParOf" srcId="{D83D3066-7502-41B3-878A-F97F5FF9E791}" destId="{458216C0-9ACF-4EAD-A7FC-E3DB04531429}"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CD11C18-EB84-42EE-A1D4-8A4A3194E0CD}" type="doc">
      <dgm:prSet loTypeId="urn:microsoft.com/office/officeart/2005/8/layout/cycle5" loCatId="cycle" qsTypeId="urn:microsoft.com/office/officeart/2005/8/quickstyle/simple1" qsCatId="simple" csTypeId="urn:microsoft.com/office/officeart/2005/8/colors/colorful2" csCatId="colorful" phldr="1"/>
      <dgm:spPr/>
      <dgm:t>
        <a:bodyPr/>
        <a:lstStyle/>
        <a:p>
          <a:endParaRPr lang="en-GB"/>
        </a:p>
      </dgm:t>
    </dgm:pt>
    <dgm:pt modelId="{6CC0A223-9804-4C37-AE9D-582F804AC77D}">
      <dgm:prSet phldrT="[Text]"/>
      <dgm:spPr/>
      <dgm:t>
        <a:bodyPr/>
        <a:lstStyle/>
        <a:p>
          <a:r>
            <a:rPr lang="en-GB" dirty="0"/>
            <a:t>Input</a:t>
          </a:r>
        </a:p>
      </dgm:t>
    </dgm:pt>
    <dgm:pt modelId="{69C33839-76D4-47A7-B38C-708D0C10B6B6}" type="parTrans" cxnId="{CC9289E5-3FDD-498E-8A78-87B2EBD536CF}">
      <dgm:prSet/>
      <dgm:spPr/>
      <dgm:t>
        <a:bodyPr/>
        <a:lstStyle/>
        <a:p>
          <a:endParaRPr lang="en-GB"/>
        </a:p>
      </dgm:t>
    </dgm:pt>
    <dgm:pt modelId="{B6DBC4B4-6314-473D-B22E-256586BCD0AC}" type="sibTrans" cxnId="{CC9289E5-3FDD-498E-8A78-87B2EBD536CF}">
      <dgm:prSet/>
      <dgm:spPr/>
      <dgm:t>
        <a:bodyPr/>
        <a:lstStyle/>
        <a:p>
          <a:endParaRPr lang="en-GB"/>
        </a:p>
      </dgm:t>
    </dgm:pt>
    <dgm:pt modelId="{AFF82A3A-5A60-4AC5-8922-9C4E0BF0FDDA}">
      <dgm:prSet phldrT="[Text]"/>
      <dgm:spPr/>
      <dgm:t>
        <a:bodyPr/>
        <a:lstStyle/>
        <a:p>
          <a:r>
            <a:rPr lang="en-GB" dirty="0"/>
            <a:t>Decision-making</a:t>
          </a:r>
        </a:p>
      </dgm:t>
    </dgm:pt>
    <dgm:pt modelId="{72F5EFAE-72CF-4CF3-96FA-4C0D4392EFB1}" type="parTrans" cxnId="{FE0535E9-3451-477F-897B-1E87ACF96F63}">
      <dgm:prSet/>
      <dgm:spPr/>
      <dgm:t>
        <a:bodyPr/>
        <a:lstStyle/>
        <a:p>
          <a:endParaRPr lang="en-GB"/>
        </a:p>
      </dgm:t>
    </dgm:pt>
    <dgm:pt modelId="{395784FB-0382-4B66-9002-E96E813FB1C7}" type="sibTrans" cxnId="{FE0535E9-3451-477F-897B-1E87ACF96F63}">
      <dgm:prSet/>
      <dgm:spPr/>
      <dgm:t>
        <a:bodyPr/>
        <a:lstStyle/>
        <a:p>
          <a:endParaRPr lang="en-GB"/>
        </a:p>
      </dgm:t>
    </dgm:pt>
    <dgm:pt modelId="{3526C7D7-AAD5-48D8-B857-FBCA0F255E6C}">
      <dgm:prSet phldrT="[Text]"/>
      <dgm:spPr/>
      <dgm:t>
        <a:bodyPr/>
        <a:lstStyle/>
        <a:p>
          <a:r>
            <a:rPr lang="en-GB" dirty="0"/>
            <a:t>Output</a:t>
          </a:r>
        </a:p>
      </dgm:t>
    </dgm:pt>
    <dgm:pt modelId="{160579AF-6AC4-46B1-8774-C9DA3D2A6105}" type="parTrans" cxnId="{46C35FB6-297C-44A1-953B-DBEA581D7BAC}">
      <dgm:prSet/>
      <dgm:spPr/>
      <dgm:t>
        <a:bodyPr/>
        <a:lstStyle/>
        <a:p>
          <a:endParaRPr lang="en-GB"/>
        </a:p>
      </dgm:t>
    </dgm:pt>
    <dgm:pt modelId="{681A1C50-5918-4911-AB46-7C089F9129B2}" type="sibTrans" cxnId="{46C35FB6-297C-44A1-953B-DBEA581D7BAC}">
      <dgm:prSet/>
      <dgm:spPr/>
      <dgm:t>
        <a:bodyPr/>
        <a:lstStyle/>
        <a:p>
          <a:endParaRPr lang="en-GB"/>
        </a:p>
      </dgm:t>
    </dgm:pt>
    <dgm:pt modelId="{E2069A7F-4BF2-48A0-AEBB-C5156FFC0F50}">
      <dgm:prSet phldrT="[Text]"/>
      <dgm:spPr/>
      <dgm:t>
        <a:bodyPr/>
        <a:lstStyle/>
        <a:p>
          <a:r>
            <a:rPr lang="en-GB" dirty="0"/>
            <a:t>Feedback</a:t>
          </a:r>
        </a:p>
      </dgm:t>
    </dgm:pt>
    <dgm:pt modelId="{830C74E2-1C0B-4A15-9E9D-870726C1BA40}" type="parTrans" cxnId="{4F64F173-8158-43D4-81B9-0360D6A190BF}">
      <dgm:prSet/>
      <dgm:spPr/>
      <dgm:t>
        <a:bodyPr/>
        <a:lstStyle/>
        <a:p>
          <a:endParaRPr lang="en-GB"/>
        </a:p>
      </dgm:t>
    </dgm:pt>
    <dgm:pt modelId="{ABB6EF53-B225-464B-8DDA-21561C5D957F}" type="sibTrans" cxnId="{4F64F173-8158-43D4-81B9-0360D6A190BF}">
      <dgm:prSet/>
      <dgm:spPr/>
      <dgm:t>
        <a:bodyPr/>
        <a:lstStyle/>
        <a:p>
          <a:endParaRPr lang="en-GB"/>
        </a:p>
      </dgm:t>
    </dgm:pt>
    <dgm:pt modelId="{89C4F547-930E-4B5E-8458-DEF70702BA87}" type="pres">
      <dgm:prSet presAssocID="{9CD11C18-EB84-42EE-A1D4-8A4A3194E0CD}" presName="cycle" presStyleCnt="0">
        <dgm:presLayoutVars>
          <dgm:dir/>
          <dgm:resizeHandles val="exact"/>
        </dgm:presLayoutVars>
      </dgm:prSet>
      <dgm:spPr/>
    </dgm:pt>
    <dgm:pt modelId="{87C90CE4-19EA-45ED-9A64-99B3656BD7B2}" type="pres">
      <dgm:prSet presAssocID="{6CC0A223-9804-4C37-AE9D-582F804AC77D}" presName="node" presStyleLbl="node1" presStyleIdx="0" presStyleCnt="4">
        <dgm:presLayoutVars>
          <dgm:bulletEnabled val="1"/>
        </dgm:presLayoutVars>
      </dgm:prSet>
      <dgm:spPr/>
    </dgm:pt>
    <dgm:pt modelId="{AC9D02FB-F782-4833-90D5-5CF4B47A3793}" type="pres">
      <dgm:prSet presAssocID="{6CC0A223-9804-4C37-AE9D-582F804AC77D}" presName="spNode" presStyleCnt="0"/>
      <dgm:spPr/>
    </dgm:pt>
    <dgm:pt modelId="{DF54B115-E737-42DD-BA82-1CE795072FB4}" type="pres">
      <dgm:prSet presAssocID="{B6DBC4B4-6314-473D-B22E-256586BCD0AC}" presName="sibTrans" presStyleLbl="sibTrans1D1" presStyleIdx="0" presStyleCnt="4"/>
      <dgm:spPr/>
    </dgm:pt>
    <dgm:pt modelId="{F6071F31-F16A-4E6E-BBCE-6A16B3F3B270}" type="pres">
      <dgm:prSet presAssocID="{AFF82A3A-5A60-4AC5-8922-9C4E0BF0FDDA}" presName="node" presStyleLbl="node1" presStyleIdx="1" presStyleCnt="4">
        <dgm:presLayoutVars>
          <dgm:bulletEnabled val="1"/>
        </dgm:presLayoutVars>
      </dgm:prSet>
      <dgm:spPr/>
    </dgm:pt>
    <dgm:pt modelId="{25928857-7277-47F3-8D16-7DB1C36B3D9C}" type="pres">
      <dgm:prSet presAssocID="{AFF82A3A-5A60-4AC5-8922-9C4E0BF0FDDA}" presName="spNode" presStyleCnt="0"/>
      <dgm:spPr/>
    </dgm:pt>
    <dgm:pt modelId="{09CEF09E-A759-41E0-838B-71B6FA5822FC}" type="pres">
      <dgm:prSet presAssocID="{395784FB-0382-4B66-9002-E96E813FB1C7}" presName="sibTrans" presStyleLbl="sibTrans1D1" presStyleIdx="1" presStyleCnt="4"/>
      <dgm:spPr/>
    </dgm:pt>
    <dgm:pt modelId="{BDE9BF85-4586-40F6-8184-C021D7DB329C}" type="pres">
      <dgm:prSet presAssocID="{3526C7D7-AAD5-48D8-B857-FBCA0F255E6C}" presName="node" presStyleLbl="node1" presStyleIdx="2" presStyleCnt="4">
        <dgm:presLayoutVars>
          <dgm:bulletEnabled val="1"/>
        </dgm:presLayoutVars>
      </dgm:prSet>
      <dgm:spPr/>
    </dgm:pt>
    <dgm:pt modelId="{BCABAFCC-0FA5-46FB-B58F-61AD4A3C584A}" type="pres">
      <dgm:prSet presAssocID="{3526C7D7-AAD5-48D8-B857-FBCA0F255E6C}" presName="spNode" presStyleCnt="0"/>
      <dgm:spPr/>
    </dgm:pt>
    <dgm:pt modelId="{20E74005-A747-490C-8777-BF36811CCDFE}" type="pres">
      <dgm:prSet presAssocID="{681A1C50-5918-4911-AB46-7C089F9129B2}" presName="sibTrans" presStyleLbl="sibTrans1D1" presStyleIdx="2" presStyleCnt="4"/>
      <dgm:spPr/>
    </dgm:pt>
    <dgm:pt modelId="{39E2D98C-45D6-4197-8500-3143567145C1}" type="pres">
      <dgm:prSet presAssocID="{E2069A7F-4BF2-48A0-AEBB-C5156FFC0F50}" presName="node" presStyleLbl="node1" presStyleIdx="3" presStyleCnt="4">
        <dgm:presLayoutVars>
          <dgm:bulletEnabled val="1"/>
        </dgm:presLayoutVars>
      </dgm:prSet>
      <dgm:spPr/>
    </dgm:pt>
    <dgm:pt modelId="{7438D081-5C86-4F3D-A6EC-5195384DACCC}" type="pres">
      <dgm:prSet presAssocID="{E2069A7F-4BF2-48A0-AEBB-C5156FFC0F50}" presName="spNode" presStyleCnt="0"/>
      <dgm:spPr/>
    </dgm:pt>
    <dgm:pt modelId="{D698D911-80FA-4BDE-BE07-049D3843815C}" type="pres">
      <dgm:prSet presAssocID="{ABB6EF53-B225-464B-8DDA-21561C5D957F}" presName="sibTrans" presStyleLbl="sibTrans1D1" presStyleIdx="3" presStyleCnt="4"/>
      <dgm:spPr/>
    </dgm:pt>
  </dgm:ptLst>
  <dgm:cxnLst>
    <dgm:cxn modelId="{2C6BE023-F060-46F1-901C-A5C2259BF38E}" type="presOf" srcId="{395784FB-0382-4B66-9002-E96E813FB1C7}" destId="{09CEF09E-A759-41E0-838B-71B6FA5822FC}" srcOrd="0" destOrd="0" presId="urn:microsoft.com/office/officeart/2005/8/layout/cycle5"/>
    <dgm:cxn modelId="{130F393B-2685-43AD-A355-DFE095D9B6E2}" type="presOf" srcId="{AFF82A3A-5A60-4AC5-8922-9C4E0BF0FDDA}" destId="{F6071F31-F16A-4E6E-BBCE-6A16B3F3B270}" srcOrd="0" destOrd="0" presId="urn:microsoft.com/office/officeart/2005/8/layout/cycle5"/>
    <dgm:cxn modelId="{4F64F173-8158-43D4-81B9-0360D6A190BF}" srcId="{9CD11C18-EB84-42EE-A1D4-8A4A3194E0CD}" destId="{E2069A7F-4BF2-48A0-AEBB-C5156FFC0F50}" srcOrd="3" destOrd="0" parTransId="{830C74E2-1C0B-4A15-9E9D-870726C1BA40}" sibTransId="{ABB6EF53-B225-464B-8DDA-21561C5D957F}"/>
    <dgm:cxn modelId="{3144FF9D-4D02-451A-A344-F2E0A1FA1167}" type="presOf" srcId="{ABB6EF53-B225-464B-8DDA-21561C5D957F}" destId="{D698D911-80FA-4BDE-BE07-049D3843815C}" srcOrd="0" destOrd="0" presId="urn:microsoft.com/office/officeart/2005/8/layout/cycle5"/>
    <dgm:cxn modelId="{63ABBAA4-C0F4-4209-82B8-E2C961E98017}" type="presOf" srcId="{9CD11C18-EB84-42EE-A1D4-8A4A3194E0CD}" destId="{89C4F547-930E-4B5E-8458-DEF70702BA87}" srcOrd="0" destOrd="0" presId="urn:microsoft.com/office/officeart/2005/8/layout/cycle5"/>
    <dgm:cxn modelId="{B580F1A7-F657-481D-AC65-41253265DD23}" type="presOf" srcId="{E2069A7F-4BF2-48A0-AEBB-C5156FFC0F50}" destId="{39E2D98C-45D6-4197-8500-3143567145C1}" srcOrd="0" destOrd="0" presId="urn:microsoft.com/office/officeart/2005/8/layout/cycle5"/>
    <dgm:cxn modelId="{FE7549AE-24C5-4363-98A3-4B5F1EA00436}" type="presOf" srcId="{681A1C50-5918-4911-AB46-7C089F9129B2}" destId="{20E74005-A747-490C-8777-BF36811CCDFE}" srcOrd="0" destOrd="0" presId="urn:microsoft.com/office/officeart/2005/8/layout/cycle5"/>
    <dgm:cxn modelId="{B7E88CB3-823C-4D6B-A3BE-9095533551E5}" type="presOf" srcId="{3526C7D7-AAD5-48D8-B857-FBCA0F255E6C}" destId="{BDE9BF85-4586-40F6-8184-C021D7DB329C}" srcOrd="0" destOrd="0" presId="urn:microsoft.com/office/officeart/2005/8/layout/cycle5"/>
    <dgm:cxn modelId="{46C35FB6-297C-44A1-953B-DBEA581D7BAC}" srcId="{9CD11C18-EB84-42EE-A1D4-8A4A3194E0CD}" destId="{3526C7D7-AAD5-48D8-B857-FBCA0F255E6C}" srcOrd="2" destOrd="0" parTransId="{160579AF-6AC4-46B1-8774-C9DA3D2A6105}" sibTransId="{681A1C50-5918-4911-AB46-7C089F9129B2}"/>
    <dgm:cxn modelId="{CC9289E5-3FDD-498E-8A78-87B2EBD536CF}" srcId="{9CD11C18-EB84-42EE-A1D4-8A4A3194E0CD}" destId="{6CC0A223-9804-4C37-AE9D-582F804AC77D}" srcOrd="0" destOrd="0" parTransId="{69C33839-76D4-47A7-B38C-708D0C10B6B6}" sibTransId="{B6DBC4B4-6314-473D-B22E-256586BCD0AC}"/>
    <dgm:cxn modelId="{FE0535E9-3451-477F-897B-1E87ACF96F63}" srcId="{9CD11C18-EB84-42EE-A1D4-8A4A3194E0CD}" destId="{AFF82A3A-5A60-4AC5-8922-9C4E0BF0FDDA}" srcOrd="1" destOrd="0" parTransId="{72F5EFAE-72CF-4CF3-96FA-4C0D4392EFB1}" sibTransId="{395784FB-0382-4B66-9002-E96E813FB1C7}"/>
    <dgm:cxn modelId="{02D8ABE9-248F-4D5B-AA52-ABEFC6F76BD4}" type="presOf" srcId="{6CC0A223-9804-4C37-AE9D-582F804AC77D}" destId="{87C90CE4-19EA-45ED-9A64-99B3656BD7B2}" srcOrd="0" destOrd="0" presId="urn:microsoft.com/office/officeart/2005/8/layout/cycle5"/>
    <dgm:cxn modelId="{FDD7E9FE-D9AD-4956-A2E9-04384A3B1F96}" type="presOf" srcId="{B6DBC4B4-6314-473D-B22E-256586BCD0AC}" destId="{DF54B115-E737-42DD-BA82-1CE795072FB4}" srcOrd="0" destOrd="0" presId="urn:microsoft.com/office/officeart/2005/8/layout/cycle5"/>
    <dgm:cxn modelId="{4A32A821-23E8-4363-B1A2-B9CA34A4DB28}" type="presParOf" srcId="{89C4F547-930E-4B5E-8458-DEF70702BA87}" destId="{87C90CE4-19EA-45ED-9A64-99B3656BD7B2}" srcOrd="0" destOrd="0" presId="urn:microsoft.com/office/officeart/2005/8/layout/cycle5"/>
    <dgm:cxn modelId="{31DF212D-C711-4B8E-9370-E55A2161D09D}" type="presParOf" srcId="{89C4F547-930E-4B5E-8458-DEF70702BA87}" destId="{AC9D02FB-F782-4833-90D5-5CF4B47A3793}" srcOrd="1" destOrd="0" presId="urn:microsoft.com/office/officeart/2005/8/layout/cycle5"/>
    <dgm:cxn modelId="{176104A2-88EB-46DE-BFC5-1D4FBB618026}" type="presParOf" srcId="{89C4F547-930E-4B5E-8458-DEF70702BA87}" destId="{DF54B115-E737-42DD-BA82-1CE795072FB4}" srcOrd="2" destOrd="0" presId="urn:microsoft.com/office/officeart/2005/8/layout/cycle5"/>
    <dgm:cxn modelId="{62F3277B-8572-4E05-BC82-1F6AF97805D3}" type="presParOf" srcId="{89C4F547-930E-4B5E-8458-DEF70702BA87}" destId="{F6071F31-F16A-4E6E-BBCE-6A16B3F3B270}" srcOrd="3" destOrd="0" presId="urn:microsoft.com/office/officeart/2005/8/layout/cycle5"/>
    <dgm:cxn modelId="{510EF6DB-3EB8-4CC2-81F1-628528E586C7}" type="presParOf" srcId="{89C4F547-930E-4B5E-8458-DEF70702BA87}" destId="{25928857-7277-47F3-8D16-7DB1C36B3D9C}" srcOrd="4" destOrd="0" presId="urn:microsoft.com/office/officeart/2005/8/layout/cycle5"/>
    <dgm:cxn modelId="{344A49F3-9235-4FC4-9B51-382E54D2F97F}" type="presParOf" srcId="{89C4F547-930E-4B5E-8458-DEF70702BA87}" destId="{09CEF09E-A759-41E0-838B-71B6FA5822FC}" srcOrd="5" destOrd="0" presId="urn:microsoft.com/office/officeart/2005/8/layout/cycle5"/>
    <dgm:cxn modelId="{6F96569E-8253-4358-9E76-890010521101}" type="presParOf" srcId="{89C4F547-930E-4B5E-8458-DEF70702BA87}" destId="{BDE9BF85-4586-40F6-8184-C021D7DB329C}" srcOrd="6" destOrd="0" presId="urn:microsoft.com/office/officeart/2005/8/layout/cycle5"/>
    <dgm:cxn modelId="{EAD0451B-3A79-4AB8-8318-D40D873D8B58}" type="presParOf" srcId="{89C4F547-930E-4B5E-8458-DEF70702BA87}" destId="{BCABAFCC-0FA5-46FB-B58F-61AD4A3C584A}" srcOrd="7" destOrd="0" presId="urn:microsoft.com/office/officeart/2005/8/layout/cycle5"/>
    <dgm:cxn modelId="{E72D4732-E863-45BB-88BC-F6E08825C2F1}" type="presParOf" srcId="{89C4F547-930E-4B5E-8458-DEF70702BA87}" destId="{20E74005-A747-490C-8777-BF36811CCDFE}" srcOrd="8" destOrd="0" presId="urn:microsoft.com/office/officeart/2005/8/layout/cycle5"/>
    <dgm:cxn modelId="{B590EC04-42EF-48A1-A4A9-6CD224B54C39}" type="presParOf" srcId="{89C4F547-930E-4B5E-8458-DEF70702BA87}" destId="{39E2D98C-45D6-4197-8500-3143567145C1}" srcOrd="9" destOrd="0" presId="urn:microsoft.com/office/officeart/2005/8/layout/cycle5"/>
    <dgm:cxn modelId="{2BE34E9E-7592-4F7E-84E5-E127FBC84DCC}" type="presParOf" srcId="{89C4F547-930E-4B5E-8458-DEF70702BA87}" destId="{7438D081-5C86-4F3D-A6EC-5195384DACCC}" srcOrd="10" destOrd="0" presId="urn:microsoft.com/office/officeart/2005/8/layout/cycle5"/>
    <dgm:cxn modelId="{166CCAAA-794B-4BB8-8F48-105698BA0B5E}" type="presParOf" srcId="{89C4F547-930E-4B5E-8458-DEF70702BA87}" destId="{D698D911-80FA-4BDE-BE07-049D3843815C}" srcOrd="11"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BCB55D7-5F77-47B9-9536-0F06875EED27}"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GB"/>
        </a:p>
      </dgm:t>
    </dgm:pt>
    <dgm:pt modelId="{57C350B6-1537-485E-8B92-C9A8673F05DE}">
      <dgm:prSet phldrT="[Text]"/>
      <dgm:spPr/>
      <dgm:t>
        <a:bodyPr/>
        <a:lstStyle/>
        <a:p>
          <a:r>
            <a:rPr lang="en-GB" dirty="0"/>
            <a:t>Skill</a:t>
          </a:r>
        </a:p>
      </dgm:t>
    </dgm:pt>
    <dgm:pt modelId="{183D02C5-C3AD-40D5-AD14-2DD595C524C4}" type="parTrans" cxnId="{1BD1E642-1DED-4FDD-9538-DDF62B00EC4B}">
      <dgm:prSet/>
      <dgm:spPr/>
      <dgm:t>
        <a:bodyPr/>
        <a:lstStyle/>
        <a:p>
          <a:endParaRPr lang="en-GB"/>
        </a:p>
      </dgm:t>
    </dgm:pt>
    <dgm:pt modelId="{583E5F3A-2E76-488D-9A03-317F20C7986F}" type="sibTrans" cxnId="{1BD1E642-1DED-4FDD-9538-DDF62B00EC4B}">
      <dgm:prSet/>
      <dgm:spPr/>
      <dgm:t>
        <a:bodyPr/>
        <a:lstStyle/>
        <a:p>
          <a:endParaRPr lang="en-GB"/>
        </a:p>
      </dgm:t>
    </dgm:pt>
    <dgm:pt modelId="{2A5C86B8-175A-48A1-8DFC-1003E00D276B}">
      <dgm:prSet phldrT="[Text]"/>
      <dgm:spPr/>
      <dgm:t>
        <a:bodyPr/>
        <a:lstStyle/>
        <a:p>
          <a:r>
            <a:rPr lang="en-GB" dirty="0"/>
            <a:t>Whole</a:t>
          </a:r>
        </a:p>
      </dgm:t>
    </dgm:pt>
    <dgm:pt modelId="{316C5015-D25A-4BB5-A3F7-2109BD42F9CC}" type="parTrans" cxnId="{A53C2B2A-95CA-4067-961D-EEF11B0F7035}">
      <dgm:prSet/>
      <dgm:spPr/>
      <dgm:t>
        <a:bodyPr/>
        <a:lstStyle/>
        <a:p>
          <a:endParaRPr lang="en-GB"/>
        </a:p>
      </dgm:t>
    </dgm:pt>
    <dgm:pt modelId="{7E3A5C91-5C38-4BA9-8CCD-9880E0858EC5}" type="sibTrans" cxnId="{A53C2B2A-95CA-4067-961D-EEF11B0F7035}">
      <dgm:prSet/>
      <dgm:spPr/>
      <dgm:t>
        <a:bodyPr/>
        <a:lstStyle/>
        <a:p>
          <a:endParaRPr lang="en-GB"/>
        </a:p>
      </dgm:t>
    </dgm:pt>
    <dgm:pt modelId="{FD0662F5-FFC9-4B9E-8DFC-4927399639E6}">
      <dgm:prSet phldrT="[Text]"/>
      <dgm:spPr/>
      <dgm:t>
        <a:bodyPr/>
        <a:lstStyle/>
        <a:p>
          <a:r>
            <a:rPr lang="en-GB" dirty="0"/>
            <a:t>Part</a:t>
          </a:r>
        </a:p>
      </dgm:t>
    </dgm:pt>
    <dgm:pt modelId="{6EDA8C01-07BE-4A2B-8275-178E1593CEBC}" type="parTrans" cxnId="{1E28854F-FFB4-4D19-A548-F97B6A9B8849}">
      <dgm:prSet/>
      <dgm:spPr/>
      <dgm:t>
        <a:bodyPr/>
        <a:lstStyle/>
        <a:p>
          <a:endParaRPr lang="en-GB"/>
        </a:p>
      </dgm:t>
    </dgm:pt>
    <dgm:pt modelId="{A2E157C0-226A-4785-9309-47821A4A1CE6}" type="sibTrans" cxnId="{1E28854F-FFB4-4D19-A548-F97B6A9B8849}">
      <dgm:prSet/>
      <dgm:spPr/>
      <dgm:t>
        <a:bodyPr/>
        <a:lstStyle/>
        <a:p>
          <a:endParaRPr lang="en-GB"/>
        </a:p>
      </dgm:t>
    </dgm:pt>
    <dgm:pt modelId="{67565C12-B715-4ADA-A6C4-1EE0FBEE3E43}">
      <dgm:prSet phldrT="[Text]"/>
      <dgm:spPr/>
      <dgm:t>
        <a:bodyPr/>
        <a:lstStyle/>
        <a:p>
          <a:r>
            <a:rPr lang="en-GB" dirty="0"/>
            <a:t>Variable</a:t>
          </a:r>
        </a:p>
      </dgm:t>
    </dgm:pt>
    <dgm:pt modelId="{9CA9734E-502D-44D8-8F3E-AEC606E69B83}" type="parTrans" cxnId="{0073D9D4-A539-42AC-8E64-E34F74F38A41}">
      <dgm:prSet/>
      <dgm:spPr/>
      <dgm:t>
        <a:bodyPr/>
        <a:lstStyle/>
        <a:p>
          <a:endParaRPr lang="en-GB"/>
        </a:p>
      </dgm:t>
    </dgm:pt>
    <dgm:pt modelId="{AB72AA83-B33E-4B79-8105-B7492520697C}" type="sibTrans" cxnId="{0073D9D4-A539-42AC-8E64-E34F74F38A41}">
      <dgm:prSet/>
      <dgm:spPr/>
      <dgm:t>
        <a:bodyPr/>
        <a:lstStyle/>
        <a:p>
          <a:endParaRPr lang="en-GB"/>
        </a:p>
      </dgm:t>
    </dgm:pt>
    <dgm:pt modelId="{A0FB101F-14C7-4FCD-8756-EBA6C7A19491}">
      <dgm:prSet phldrT="[Text]"/>
      <dgm:spPr/>
      <dgm:t>
        <a:bodyPr/>
        <a:lstStyle/>
        <a:p>
          <a:r>
            <a:rPr lang="en-GB" dirty="0"/>
            <a:t>Fixed</a:t>
          </a:r>
        </a:p>
      </dgm:t>
    </dgm:pt>
    <dgm:pt modelId="{2C24C27A-B279-46DA-9C8C-CB0B6276279D}" type="parTrans" cxnId="{935F8D03-19C3-4CDF-AF68-6271D9DA6AE5}">
      <dgm:prSet/>
      <dgm:spPr/>
      <dgm:t>
        <a:bodyPr/>
        <a:lstStyle/>
        <a:p>
          <a:endParaRPr lang="en-GB"/>
        </a:p>
      </dgm:t>
    </dgm:pt>
    <dgm:pt modelId="{26D84951-3B67-4C64-9622-D86982BBEC16}" type="sibTrans" cxnId="{935F8D03-19C3-4CDF-AF68-6271D9DA6AE5}">
      <dgm:prSet/>
      <dgm:spPr/>
      <dgm:t>
        <a:bodyPr/>
        <a:lstStyle/>
        <a:p>
          <a:endParaRPr lang="en-GB"/>
        </a:p>
      </dgm:t>
    </dgm:pt>
    <dgm:pt modelId="{9B65D172-4905-49A9-AD3C-AA06BE37B0FD}" type="pres">
      <dgm:prSet presAssocID="{4BCB55D7-5F77-47B9-9536-0F06875EED27}" presName="Name0" presStyleCnt="0">
        <dgm:presLayoutVars>
          <dgm:chMax val="1"/>
          <dgm:dir/>
          <dgm:animLvl val="ctr"/>
          <dgm:resizeHandles val="exact"/>
        </dgm:presLayoutVars>
      </dgm:prSet>
      <dgm:spPr/>
    </dgm:pt>
    <dgm:pt modelId="{6A8D93B5-F0E5-4ECE-98D6-08B7CF72B186}" type="pres">
      <dgm:prSet presAssocID="{57C350B6-1537-485E-8B92-C9A8673F05DE}" presName="centerShape" presStyleLbl="node0" presStyleIdx="0" presStyleCnt="1"/>
      <dgm:spPr/>
    </dgm:pt>
    <dgm:pt modelId="{61AF7654-C193-49FC-B23A-92A3F2D35E50}" type="pres">
      <dgm:prSet presAssocID="{2A5C86B8-175A-48A1-8DFC-1003E00D276B}" presName="node" presStyleLbl="node1" presStyleIdx="0" presStyleCnt="4">
        <dgm:presLayoutVars>
          <dgm:bulletEnabled val="1"/>
        </dgm:presLayoutVars>
      </dgm:prSet>
      <dgm:spPr/>
    </dgm:pt>
    <dgm:pt modelId="{3E5B90E5-1CAB-4EBD-9CBB-DEF329317A09}" type="pres">
      <dgm:prSet presAssocID="{2A5C86B8-175A-48A1-8DFC-1003E00D276B}" presName="dummy" presStyleCnt="0"/>
      <dgm:spPr/>
    </dgm:pt>
    <dgm:pt modelId="{E8809C30-3241-4873-8F50-F375187EA3C2}" type="pres">
      <dgm:prSet presAssocID="{7E3A5C91-5C38-4BA9-8CCD-9880E0858EC5}" presName="sibTrans" presStyleLbl="sibTrans2D1" presStyleIdx="0" presStyleCnt="4"/>
      <dgm:spPr/>
    </dgm:pt>
    <dgm:pt modelId="{D7AE0BB7-359C-49A0-B0ED-E436A9603775}" type="pres">
      <dgm:prSet presAssocID="{FD0662F5-FFC9-4B9E-8DFC-4927399639E6}" presName="node" presStyleLbl="node1" presStyleIdx="1" presStyleCnt="4">
        <dgm:presLayoutVars>
          <dgm:bulletEnabled val="1"/>
        </dgm:presLayoutVars>
      </dgm:prSet>
      <dgm:spPr/>
    </dgm:pt>
    <dgm:pt modelId="{27CAC32D-C396-4A48-937A-D098DF69D757}" type="pres">
      <dgm:prSet presAssocID="{FD0662F5-FFC9-4B9E-8DFC-4927399639E6}" presName="dummy" presStyleCnt="0"/>
      <dgm:spPr/>
    </dgm:pt>
    <dgm:pt modelId="{0F24EDC8-47D8-4739-BAD2-8AE9DFBEB942}" type="pres">
      <dgm:prSet presAssocID="{A2E157C0-226A-4785-9309-47821A4A1CE6}" presName="sibTrans" presStyleLbl="sibTrans2D1" presStyleIdx="1" presStyleCnt="4"/>
      <dgm:spPr/>
    </dgm:pt>
    <dgm:pt modelId="{F9B52B35-68D1-4804-975A-BE7846344EFB}" type="pres">
      <dgm:prSet presAssocID="{67565C12-B715-4ADA-A6C4-1EE0FBEE3E43}" presName="node" presStyleLbl="node1" presStyleIdx="2" presStyleCnt="4">
        <dgm:presLayoutVars>
          <dgm:bulletEnabled val="1"/>
        </dgm:presLayoutVars>
      </dgm:prSet>
      <dgm:spPr/>
    </dgm:pt>
    <dgm:pt modelId="{BC1D6BD3-BF65-4494-8DEC-BC2D151EC7BE}" type="pres">
      <dgm:prSet presAssocID="{67565C12-B715-4ADA-A6C4-1EE0FBEE3E43}" presName="dummy" presStyleCnt="0"/>
      <dgm:spPr/>
    </dgm:pt>
    <dgm:pt modelId="{0122F05B-6D0A-462C-AA6C-496384744B46}" type="pres">
      <dgm:prSet presAssocID="{AB72AA83-B33E-4B79-8105-B7492520697C}" presName="sibTrans" presStyleLbl="sibTrans2D1" presStyleIdx="2" presStyleCnt="4"/>
      <dgm:spPr/>
    </dgm:pt>
    <dgm:pt modelId="{D4A5DBBE-3CBF-4972-8CCB-34CA88333DAC}" type="pres">
      <dgm:prSet presAssocID="{A0FB101F-14C7-4FCD-8756-EBA6C7A19491}" presName="node" presStyleLbl="node1" presStyleIdx="3" presStyleCnt="4">
        <dgm:presLayoutVars>
          <dgm:bulletEnabled val="1"/>
        </dgm:presLayoutVars>
      </dgm:prSet>
      <dgm:spPr/>
    </dgm:pt>
    <dgm:pt modelId="{F37F19DF-D89F-4B2D-AA0A-B792C33BB320}" type="pres">
      <dgm:prSet presAssocID="{A0FB101F-14C7-4FCD-8756-EBA6C7A19491}" presName="dummy" presStyleCnt="0"/>
      <dgm:spPr/>
    </dgm:pt>
    <dgm:pt modelId="{A1363B0E-2E82-41DE-AB74-B4DD1A617CFF}" type="pres">
      <dgm:prSet presAssocID="{26D84951-3B67-4C64-9622-D86982BBEC16}" presName="sibTrans" presStyleLbl="sibTrans2D1" presStyleIdx="3" presStyleCnt="4"/>
      <dgm:spPr/>
    </dgm:pt>
  </dgm:ptLst>
  <dgm:cxnLst>
    <dgm:cxn modelId="{935F8D03-19C3-4CDF-AF68-6271D9DA6AE5}" srcId="{57C350B6-1537-485E-8B92-C9A8673F05DE}" destId="{A0FB101F-14C7-4FCD-8756-EBA6C7A19491}" srcOrd="3" destOrd="0" parTransId="{2C24C27A-B279-46DA-9C8C-CB0B6276279D}" sibTransId="{26D84951-3B67-4C64-9622-D86982BBEC16}"/>
    <dgm:cxn modelId="{A53C2B2A-95CA-4067-961D-EEF11B0F7035}" srcId="{57C350B6-1537-485E-8B92-C9A8673F05DE}" destId="{2A5C86B8-175A-48A1-8DFC-1003E00D276B}" srcOrd="0" destOrd="0" parTransId="{316C5015-D25A-4BB5-A3F7-2109BD42F9CC}" sibTransId="{7E3A5C91-5C38-4BA9-8CCD-9880E0858EC5}"/>
    <dgm:cxn modelId="{E0367733-5F61-4058-8D60-D268A6751E0B}" type="presOf" srcId="{A0FB101F-14C7-4FCD-8756-EBA6C7A19491}" destId="{D4A5DBBE-3CBF-4972-8CCB-34CA88333DAC}" srcOrd="0" destOrd="0" presId="urn:microsoft.com/office/officeart/2005/8/layout/radial6"/>
    <dgm:cxn modelId="{3C37E639-119C-41E4-A213-07A433669B6E}" type="presOf" srcId="{67565C12-B715-4ADA-A6C4-1EE0FBEE3E43}" destId="{F9B52B35-68D1-4804-975A-BE7846344EFB}" srcOrd="0" destOrd="0" presId="urn:microsoft.com/office/officeart/2005/8/layout/radial6"/>
    <dgm:cxn modelId="{5EE36340-59CC-41D5-9393-CC4206DAA259}" type="presOf" srcId="{4BCB55D7-5F77-47B9-9536-0F06875EED27}" destId="{9B65D172-4905-49A9-AD3C-AA06BE37B0FD}" srcOrd="0" destOrd="0" presId="urn:microsoft.com/office/officeart/2005/8/layout/radial6"/>
    <dgm:cxn modelId="{1BD1E642-1DED-4FDD-9538-DDF62B00EC4B}" srcId="{4BCB55D7-5F77-47B9-9536-0F06875EED27}" destId="{57C350B6-1537-485E-8B92-C9A8673F05DE}" srcOrd="0" destOrd="0" parTransId="{183D02C5-C3AD-40D5-AD14-2DD595C524C4}" sibTransId="{583E5F3A-2E76-488D-9A03-317F20C7986F}"/>
    <dgm:cxn modelId="{A303F64B-C112-4AE0-8069-35387D9F9A6E}" type="presOf" srcId="{A2E157C0-226A-4785-9309-47821A4A1CE6}" destId="{0F24EDC8-47D8-4739-BAD2-8AE9DFBEB942}" srcOrd="0" destOrd="0" presId="urn:microsoft.com/office/officeart/2005/8/layout/radial6"/>
    <dgm:cxn modelId="{1E28854F-FFB4-4D19-A548-F97B6A9B8849}" srcId="{57C350B6-1537-485E-8B92-C9A8673F05DE}" destId="{FD0662F5-FFC9-4B9E-8DFC-4927399639E6}" srcOrd="1" destOrd="0" parTransId="{6EDA8C01-07BE-4A2B-8275-178E1593CEBC}" sibTransId="{A2E157C0-226A-4785-9309-47821A4A1CE6}"/>
    <dgm:cxn modelId="{9DFAC255-29B3-47DE-A7D4-81C2A84CE9A8}" type="presOf" srcId="{FD0662F5-FFC9-4B9E-8DFC-4927399639E6}" destId="{D7AE0BB7-359C-49A0-B0ED-E436A9603775}" srcOrd="0" destOrd="0" presId="urn:microsoft.com/office/officeart/2005/8/layout/radial6"/>
    <dgm:cxn modelId="{B2BF2F7A-96F5-40E9-B0C3-EAD219009424}" type="presOf" srcId="{57C350B6-1537-485E-8B92-C9A8673F05DE}" destId="{6A8D93B5-F0E5-4ECE-98D6-08B7CF72B186}" srcOrd="0" destOrd="0" presId="urn:microsoft.com/office/officeart/2005/8/layout/radial6"/>
    <dgm:cxn modelId="{EB5DF38A-E86E-493C-B4A1-BC6519FCDEA9}" type="presOf" srcId="{AB72AA83-B33E-4B79-8105-B7492520697C}" destId="{0122F05B-6D0A-462C-AA6C-496384744B46}" srcOrd="0" destOrd="0" presId="urn:microsoft.com/office/officeart/2005/8/layout/radial6"/>
    <dgm:cxn modelId="{7F9D1C9F-61F3-43B1-8F70-204C4E933957}" type="presOf" srcId="{2A5C86B8-175A-48A1-8DFC-1003E00D276B}" destId="{61AF7654-C193-49FC-B23A-92A3F2D35E50}" srcOrd="0" destOrd="0" presId="urn:microsoft.com/office/officeart/2005/8/layout/radial6"/>
    <dgm:cxn modelId="{0073D9D4-A539-42AC-8E64-E34F74F38A41}" srcId="{57C350B6-1537-485E-8B92-C9A8673F05DE}" destId="{67565C12-B715-4ADA-A6C4-1EE0FBEE3E43}" srcOrd="2" destOrd="0" parTransId="{9CA9734E-502D-44D8-8F3E-AEC606E69B83}" sibTransId="{AB72AA83-B33E-4B79-8105-B7492520697C}"/>
    <dgm:cxn modelId="{804422FB-2BFB-46E2-BFD3-28A944C5A8F3}" type="presOf" srcId="{26D84951-3B67-4C64-9622-D86982BBEC16}" destId="{A1363B0E-2E82-41DE-AB74-B4DD1A617CFF}" srcOrd="0" destOrd="0" presId="urn:microsoft.com/office/officeart/2005/8/layout/radial6"/>
    <dgm:cxn modelId="{836364FF-C1B2-4824-AF45-FD8B5F91A9D3}" type="presOf" srcId="{7E3A5C91-5C38-4BA9-8CCD-9880E0858EC5}" destId="{E8809C30-3241-4873-8F50-F375187EA3C2}" srcOrd="0" destOrd="0" presId="urn:microsoft.com/office/officeart/2005/8/layout/radial6"/>
    <dgm:cxn modelId="{CA509C64-3391-483C-B504-3872800221F4}" type="presParOf" srcId="{9B65D172-4905-49A9-AD3C-AA06BE37B0FD}" destId="{6A8D93B5-F0E5-4ECE-98D6-08B7CF72B186}" srcOrd="0" destOrd="0" presId="urn:microsoft.com/office/officeart/2005/8/layout/radial6"/>
    <dgm:cxn modelId="{82D51DA2-B5C7-443C-91AC-50E7B3ED634B}" type="presParOf" srcId="{9B65D172-4905-49A9-AD3C-AA06BE37B0FD}" destId="{61AF7654-C193-49FC-B23A-92A3F2D35E50}" srcOrd="1" destOrd="0" presId="urn:microsoft.com/office/officeart/2005/8/layout/radial6"/>
    <dgm:cxn modelId="{0E8A6C64-0E80-423F-BEA6-D79CDBC8B165}" type="presParOf" srcId="{9B65D172-4905-49A9-AD3C-AA06BE37B0FD}" destId="{3E5B90E5-1CAB-4EBD-9CBB-DEF329317A09}" srcOrd="2" destOrd="0" presId="urn:microsoft.com/office/officeart/2005/8/layout/radial6"/>
    <dgm:cxn modelId="{FE0B546E-8689-40B5-A246-29CB0CD82614}" type="presParOf" srcId="{9B65D172-4905-49A9-AD3C-AA06BE37B0FD}" destId="{E8809C30-3241-4873-8F50-F375187EA3C2}" srcOrd="3" destOrd="0" presId="urn:microsoft.com/office/officeart/2005/8/layout/radial6"/>
    <dgm:cxn modelId="{C9FEA440-B18B-4CAE-8573-C1F334C9638E}" type="presParOf" srcId="{9B65D172-4905-49A9-AD3C-AA06BE37B0FD}" destId="{D7AE0BB7-359C-49A0-B0ED-E436A9603775}" srcOrd="4" destOrd="0" presId="urn:microsoft.com/office/officeart/2005/8/layout/radial6"/>
    <dgm:cxn modelId="{405877BE-CADA-4144-A9C6-01F64900447B}" type="presParOf" srcId="{9B65D172-4905-49A9-AD3C-AA06BE37B0FD}" destId="{27CAC32D-C396-4A48-937A-D098DF69D757}" srcOrd="5" destOrd="0" presId="urn:microsoft.com/office/officeart/2005/8/layout/radial6"/>
    <dgm:cxn modelId="{FA768017-861B-4676-ABBE-7BBD1A8FED68}" type="presParOf" srcId="{9B65D172-4905-49A9-AD3C-AA06BE37B0FD}" destId="{0F24EDC8-47D8-4739-BAD2-8AE9DFBEB942}" srcOrd="6" destOrd="0" presId="urn:microsoft.com/office/officeart/2005/8/layout/radial6"/>
    <dgm:cxn modelId="{30DC4F6D-533F-4F10-A059-56A2A18603C7}" type="presParOf" srcId="{9B65D172-4905-49A9-AD3C-AA06BE37B0FD}" destId="{F9B52B35-68D1-4804-975A-BE7846344EFB}" srcOrd="7" destOrd="0" presId="urn:microsoft.com/office/officeart/2005/8/layout/radial6"/>
    <dgm:cxn modelId="{FE1C0268-EE4F-4FAC-9730-E2E837DB607D}" type="presParOf" srcId="{9B65D172-4905-49A9-AD3C-AA06BE37B0FD}" destId="{BC1D6BD3-BF65-4494-8DEC-BC2D151EC7BE}" srcOrd="8" destOrd="0" presId="urn:microsoft.com/office/officeart/2005/8/layout/radial6"/>
    <dgm:cxn modelId="{D96857DA-46FA-4C04-9A65-0316F7D5C3E1}" type="presParOf" srcId="{9B65D172-4905-49A9-AD3C-AA06BE37B0FD}" destId="{0122F05B-6D0A-462C-AA6C-496384744B46}" srcOrd="9" destOrd="0" presId="urn:microsoft.com/office/officeart/2005/8/layout/radial6"/>
    <dgm:cxn modelId="{C72FA3DC-F527-4487-82DF-D5FD96A101EC}" type="presParOf" srcId="{9B65D172-4905-49A9-AD3C-AA06BE37B0FD}" destId="{D4A5DBBE-3CBF-4972-8CCB-34CA88333DAC}" srcOrd="10" destOrd="0" presId="urn:microsoft.com/office/officeart/2005/8/layout/radial6"/>
    <dgm:cxn modelId="{23B45A2C-1051-429D-BFE9-F45EE2C03B6F}" type="presParOf" srcId="{9B65D172-4905-49A9-AD3C-AA06BE37B0FD}" destId="{F37F19DF-D89F-4B2D-AA0A-B792C33BB320}" srcOrd="11" destOrd="0" presId="urn:microsoft.com/office/officeart/2005/8/layout/radial6"/>
    <dgm:cxn modelId="{74230B3B-1A91-4DFE-B047-AA023A31DBF3}" type="presParOf" srcId="{9B65D172-4905-49A9-AD3C-AA06BE37B0FD}" destId="{A1363B0E-2E82-41DE-AB74-B4DD1A617CFF}"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D53DE5A-9535-44C3-98BF-8283D98BF8C1}" type="doc">
      <dgm:prSet loTypeId="urn:microsoft.com/office/officeart/2005/8/layout/cycle5" loCatId="cycle" qsTypeId="urn:microsoft.com/office/officeart/2005/8/quickstyle/simple1" qsCatId="simple" csTypeId="urn:microsoft.com/office/officeart/2005/8/colors/accent2_3" csCatId="accent2" phldr="1"/>
      <dgm:spPr/>
      <dgm:t>
        <a:bodyPr/>
        <a:lstStyle/>
        <a:p>
          <a:endParaRPr lang="en-GB"/>
        </a:p>
      </dgm:t>
    </dgm:pt>
    <dgm:pt modelId="{5EE7A8DE-CA16-4D17-B0A3-E0C9BBA79713}">
      <dgm:prSet phldrT="[Text]"/>
      <dgm:spPr/>
      <dgm:t>
        <a:bodyPr/>
        <a:lstStyle/>
        <a:p>
          <a:r>
            <a:rPr lang="en-GB" dirty="0"/>
            <a:t>Performance</a:t>
          </a:r>
        </a:p>
      </dgm:t>
    </dgm:pt>
    <dgm:pt modelId="{925798FC-709F-4467-BECC-F4EFF5969A87}" type="parTrans" cxnId="{40974E24-BFBF-4375-92FF-00FE7940B461}">
      <dgm:prSet/>
      <dgm:spPr/>
      <dgm:t>
        <a:bodyPr/>
        <a:lstStyle/>
        <a:p>
          <a:endParaRPr lang="en-GB"/>
        </a:p>
      </dgm:t>
    </dgm:pt>
    <dgm:pt modelId="{0ED9F59E-0AAC-4511-82B7-00F18100F0A8}" type="sibTrans" cxnId="{40974E24-BFBF-4375-92FF-00FE7940B461}">
      <dgm:prSet/>
      <dgm:spPr/>
      <dgm:t>
        <a:bodyPr/>
        <a:lstStyle/>
        <a:p>
          <a:endParaRPr lang="en-GB"/>
        </a:p>
      </dgm:t>
    </dgm:pt>
    <dgm:pt modelId="{C783EDF4-F6C1-4F59-A923-606EC23D3109}">
      <dgm:prSet phldrT="[Text]"/>
      <dgm:spPr/>
      <dgm:t>
        <a:bodyPr/>
        <a:lstStyle/>
        <a:p>
          <a:r>
            <a:rPr lang="en-GB" dirty="0"/>
            <a:t>Feedback</a:t>
          </a:r>
        </a:p>
      </dgm:t>
    </dgm:pt>
    <dgm:pt modelId="{A9CE4A3A-486D-4BB3-9214-0AC04F1EE02B}" type="parTrans" cxnId="{25C86C39-2478-45B5-A79E-3E156066E97A}">
      <dgm:prSet/>
      <dgm:spPr/>
      <dgm:t>
        <a:bodyPr/>
        <a:lstStyle/>
        <a:p>
          <a:endParaRPr lang="en-GB"/>
        </a:p>
      </dgm:t>
    </dgm:pt>
    <dgm:pt modelId="{BE160C51-ABEA-4FB6-BA0B-B4507BDD4350}" type="sibTrans" cxnId="{25C86C39-2478-45B5-A79E-3E156066E97A}">
      <dgm:prSet/>
      <dgm:spPr/>
      <dgm:t>
        <a:bodyPr/>
        <a:lstStyle/>
        <a:p>
          <a:endParaRPr lang="en-GB"/>
        </a:p>
      </dgm:t>
    </dgm:pt>
    <dgm:pt modelId="{5D3D747D-7EB0-4ACA-A2CA-8753FFDAD47B}">
      <dgm:prSet phldrT="[Text]"/>
      <dgm:spPr/>
      <dgm:t>
        <a:bodyPr/>
        <a:lstStyle/>
        <a:p>
          <a:r>
            <a:rPr lang="en-GB" dirty="0"/>
            <a:t>Assess performance</a:t>
          </a:r>
        </a:p>
      </dgm:t>
    </dgm:pt>
    <dgm:pt modelId="{0D5A7E78-0091-40E7-9938-1481970DFBA8}" type="parTrans" cxnId="{0DFB2B6C-55C1-4750-941B-08928E974AB0}">
      <dgm:prSet/>
      <dgm:spPr/>
      <dgm:t>
        <a:bodyPr/>
        <a:lstStyle/>
        <a:p>
          <a:endParaRPr lang="en-GB"/>
        </a:p>
      </dgm:t>
    </dgm:pt>
    <dgm:pt modelId="{231D0558-BB69-40D2-969B-BCF8A562253D}" type="sibTrans" cxnId="{0DFB2B6C-55C1-4750-941B-08928E974AB0}">
      <dgm:prSet/>
      <dgm:spPr/>
      <dgm:t>
        <a:bodyPr/>
        <a:lstStyle/>
        <a:p>
          <a:endParaRPr lang="en-GB"/>
        </a:p>
      </dgm:t>
    </dgm:pt>
    <dgm:pt modelId="{5521F1FD-0311-4F7A-A7CB-4C5C28EFB632}">
      <dgm:prSet phldrT="[Text]"/>
      <dgm:spPr/>
      <dgm:t>
        <a:bodyPr/>
        <a:lstStyle/>
        <a:p>
          <a:r>
            <a:rPr lang="en-GB" dirty="0"/>
            <a:t>Correct, adjust, practice</a:t>
          </a:r>
        </a:p>
      </dgm:t>
    </dgm:pt>
    <dgm:pt modelId="{A4BEE132-52C5-48A1-943A-94AAA41EEB43}" type="parTrans" cxnId="{CBD357A5-EE23-4A5F-9662-3FB107EF29CE}">
      <dgm:prSet/>
      <dgm:spPr/>
      <dgm:t>
        <a:bodyPr/>
        <a:lstStyle/>
        <a:p>
          <a:endParaRPr lang="en-GB"/>
        </a:p>
      </dgm:t>
    </dgm:pt>
    <dgm:pt modelId="{A377FDFB-6443-4B63-A8A1-3FA3B0541143}" type="sibTrans" cxnId="{CBD357A5-EE23-4A5F-9662-3FB107EF29CE}">
      <dgm:prSet/>
      <dgm:spPr/>
      <dgm:t>
        <a:bodyPr/>
        <a:lstStyle/>
        <a:p>
          <a:endParaRPr lang="en-GB"/>
        </a:p>
      </dgm:t>
    </dgm:pt>
    <dgm:pt modelId="{839ECB8C-6404-4552-89CD-F41ADB895FA1}" type="pres">
      <dgm:prSet presAssocID="{4D53DE5A-9535-44C3-98BF-8283D98BF8C1}" presName="cycle" presStyleCnt="0">
        <dgm:presLayoutVars>
          <dgm:dir/>
          <dgm:resizeHandles val="exact"/>
        </dgm:presLayoutVars>
      </dgm:prSet>
      <dgm:spPr/>
    </dgm:pt>
    <dgm:pt modelId="{A8ADD9FF-F52F-469B-B0E4-59089E0DD601}" type="pres">
      <dgm:prSet presAssocID="{5EE7A8DE-CA16-4D17-B0A3-E0C9BBA79713}" presName="node" presStyleLbl="node1" presStyleIdx="0" presStyleCnt="4">
        <dgm:presLayoutVars>
          <dgm:bulletEnabled val="1"/>
        </dgm:presLayoutVars>
      </dgm:prSet>
      <dgm:spPr/>
    </dgm:pt>
    <dgm:pt modelId="{CF24EE16-BFC1-40E6-8F38-7D6552E0BDAC}" type="pres">
      <dgm:prSet presAssocID="{5EE7A8DE-CA16-4D17-B0A3-E0C9BBA79713}" presName="spNode" presStyleCnt="0"/>
      <dgm:spPr/>
    </dgm:pt>
    <dgm:pt modelId="{5C628954-3FAA-4C48-8A48-1C1B35B6DA8C}" type="pres">
      <dgm:prSet presAssocID="{0ED9F59E-0AAC-4511-82B7-00F18100F0A8}" presName="sibTrans" presStyleLbl="sibTrans1D1" presStyleIdx="0" presStyleCnt="4"/>
      <dgm:spPr/>
    </dgm:pt>
    <dgm:pt modelId="{94A066EA-E8C2-4D47-B44F-AFCA4DBCE60D}" type="pres">
      <dgm:prSet presAssocID="{C783EDF4-F6C1-4F59-A923-606EC23D3109}" presName="node" presStyleLbl="node1" presStyleIdx="1" presStyleCnt="4">
        <dgm:presLayoutVars>
          <dgm:bulletEnabled val="1"/>
        </dgm:presLayoutVars>
      </dgm:prSet>
      <dgm:spPr/>
    </dgm:pt>
    <dgm:pt modelId="{1059BFB9-E449-4E0D-B199-4DCFE1F1114A}" type="pres">
      <dgm:prSet presAssocID="{C783EDF4-F6C1-4F59-A923-606EC23D3109}" presName="spNode" presStyleCnt="0"/>
      <dgm:spPr/>
    </dgm:pt>
    <dgm:pt modelId="{069DEE2F-0F25-4876-A2E8-8B229CF0ED18}" type="pres">
      <dgm:prSet presAssocID="{BE160C51-ABEA-4FB6-BA0B-B4507BDD4350}" presName="sibTrans" presStyleLbl="sibTrans1D1" presStyleIdx="1" presStyleCnt="4"/>
      <dgm:spPr/>
    </dgm:pt>
    <dgm:pt modelId="{43E60590-18FB-4780-99BF-DC9E96E4C364}" type="pres">
      <dgm:prSet presAssocID="{5D3D747D-7EB0-4ACA-A2CA-8753FFDAD47B}" presName="node" presStyleLbl="node1" presStyleIdx="2" presStyleCnt="4">
        <dgm:presLayoutVars>
          <dgm:bulletEnabled val="1"/>
        </dgm:presLayoutVars>
      </dgm:prSet>
      <dgm:spPr/>
    </dgm:pt>
    <dgm:pt modelId="{53367B53-0FC6-46D7-A4DE-D2F99EE9422B}" type="pres">
      <dgm:prSet presAssocID="{5D3D747D-7EB0-4ACA-A2CA-8753FFDAD47B}" presName="spNode" presStyleCnt="0"/>
      <dgm:spPr/>
    </dgm:pt>
    <dgm:pt modelId="{7E162074-E2CC-4E68-B1BD-10AA50D64A41}" type="pres">
      <dgm:prSet presAssocID="{231D0558-BB69-40D2-969B-BCF8A562253D}" presName="sibTrans" presStyleLbl="sibTrans1D1" presStyleIdx="2" presStyleCnt="4"/>
      <dgm:spPr/>
    </dgm:pt>
    <dgm:pt modelId="{6976104D-0972-4863-97FD-E83B66385680}" type="pres">
      <dgm:prSet presAssocID="{5521F1FD-0311-4F7A-A7CB-4C5C28EFB632}" presName="node" presStyleLbl="node1" presStyleIdx="3" presStyleCnt="4">
        <dgm:presLayoutVars>
          <dgm:bulletEnabled val="1"/>
        </dgm:presLayoutVars>
      </dgm:prSet>
      <dgm:spPr/>
    </dgm:pt>
    <dgm:pt modelId="{1BD5A6AF-6721-43D0-91F0-0BBBD6965269}" type="pres">
      <dgm:prSet presAssocID="{5521F1FD-0311-4F7A-A7CB-4C5C28EFB632}" presName="spNode" presStyleCnt="0"/>
      <dgm:spPr/>
    </dgm:pt>
    <dgm:pt modelId="{09770D35-3399-43FE-BBE6-07C237AE9680}" type="pres">
      <dgm:prSet presAssocID="{A377FDFB-6443-4B63-A8A1-3FA3B0541143}" presName="sibTrans" presStyleLbl="sibTrans1D1" presStyleIdx="3" presStyleCnt="4"/>
      <dgm:spPr/>
    </dgm:pt>
  </dgm:ptLst>
  <dgm:cxnLst>
    <dgm:cxn modelId="{40974E24-BFBF-4375-92FF-00FE7940B461}" srcId="{4D53DE5A-9535-44C3-98BF-8283D98BF8C1}" destId="{5EE7A8DE-CA16-4D17-B0A3-E0C9BBA79713}" srcOrd="0" destOrd="0" parTransId="{925798FC-709F-4467-BECC-F4EFF5969A87}" sibTransId="{0ED9F59E-0AAC-4511-82B7-00F18100F0A8}"/>
    <dgm:cxn modelId="{61358835-755D-431E-93D5-32C9CE6B350A}" type="presOf" srcId="{A377FDFB-6443-4B63-A8A1-3FA3B0541143}" destId="{09770D35-3399-43FE-BBE6-07C237AE9680}" srcOrd="0" destOrd="0" presId="urn:microsoft.com/office/officeart/2005/8/layout/cycle5"/>
    <dgm:cxn modelId="{25C86C39-2478-45B5-A79E-3E156066E97A}" srcId="{4D53DE5A-9535-44C3-98BF-8283D98BF8C1}" destId="{C783EDF4-F6C1-4F59-A923-606EC23D3109}" srcOrd="1" destOrd="0" parTransId="{A9CE4A3A-486D-4BB3-9214-0AC04F1EE02B}" sibTransId="{BE160C51-ABEA-4FB6-BA0B-B4507BDD4350}"/>
    <dgm:cxn modelId="{0DFB2B6C-55C1-4750-941B-08928E974AB0}" srcId="{4D53DE5A-9535-44C3-98BF-8283D98BF8C1}" destId="{5D3D747D-7EB0-4ACA-A2CA-8753FFDAD47B}" srcOrd="2" destOrd="0" parTransId="{0D5A7E78-0091-40E7-9938-1481970DFBA8}" sibTransId="{231D0558-BB69-40D2-969B-BCF8A562253D}"/>
    <dgm:cxn modelId="{94296A85-2FA0-4A11-9A55-4A18477BF510}" type="presOf" srcId="{0ED9F59E-0AAC-4511-82B7-00F18100F0A8}" destId="{5C628954-3FAA-4C48-8A48-1C1B35B6DA8C}" srcOrd="0" destOrd="0" presId="urn:microsoft.com/office/officeart/2005/8/layout/cycle5"/>
    <dgm:cxn modelId="{25418085-42B2-4F4E-AB65-71C0C32FF5EC}" type="presOf" srcId="{5D3D747D-7EB0-4ACA-A2CA-8753FFDAD47B}" destId="{43E60590-18FB-4780-99BF-DC9E96E4C364}" srcOrd="0" destOrd="0" presId="urn:microsoft.com/office/officeart/2005/8/layout/cycle5"/>
    <dgm:cxn modelId="{E7E21C9E-B14C-4157-9080-871463B20D47}" type="presOf" srcId="{C783EDF4-F6C1-4F59-A923-606EC23D3109}" destId="{94A066EA-E8C2-4D47-B44F-AFCA4DBCE60D}" srcOrd="0" destOrd="0" presId="urn:microsoft.com/office/officeart/2005/8/layout/cycle5"/>
    <dgm:cxn modelId="{CBD357A5-EE23-4A5F-9662-3FB107EF29CE}" srcId="{4D53DE5A-9535-44C3-98BF-8283D98BF8C1}" destId="{5521F1FD-0311-4F7A-A7CB-4C5C28EFB632}" srcOrd="3" destOrd="0" parTransId="{A4BEE132-52C5-48A1-943A-94AAA41EEB43}" sibTransId="{A377FDFB-6443-4B63-A8A1-3FA3B0541143}"/>
    <dgm:cxn modelId="{3AED7DA5-463B-4B33-96F2-6EC335D87BB1}" type="presOf" srcId="{231D0558-BB69-40D2-969B-BCF8A562253D}" destId="{7E162074-E2CC-4E68-B1BD-10AA50D64A41}" srcOrd="0" destOrd="0" presId="urn:microsoft.com/office/officeart/2005/8/layout/cycle5"/>
    <dgm:cxn modelId="{5CCF4DB0-4159-4CB5-B286-569F101153A4}" type="presOf" srcId="{5EE7A8DE-CA16-4D17-B0A3-E0C9BBA79713}" destId="{A8ADD9FF-F52F-469B-B0E4-59089E0DD601}" srcOrd="0" destOrd="0" presId="urn:microsoft.com/office/officeart/2005/8/layout/cycle5"/>
    <dgm:cxn modelId="{30C88DCE-8F53-486D-9E40-9F39B861CA78}" type="presOf" srcId="{5521F1FD-0311-4F7A-A7CB-4C5C28EFB632}" destId="{6976104D-0972-4863-97FD-E83B66385680}" srcOrd="0" destOrd="0" presId="urn:microsoft.com/office/officeart/2005/8/layout/cycle5"/>
    <dgm:cxn modelId="{05EAD3CF-4DCA-4848-BCB8-7FDB6250F288}" type="presOf" srcId="{BE160C51-ABEA-4FB6-BA0B-B4507BDD4350}" destId="{069DEE2F-0F25-4876-A2E8-8B229CF0ED18}" srcOrd="0" destOrd="0" presId="urn:microsoft.com/office/officeart/2005/8/layout/cycle5"/>
    <dgm:cxn modelId="{5AF86DFB-6D4E-409C-BE6C-CFA81CD3E9CC}" type="presOf" srcId="{4D53DE5A-9535-44C3-98BF-8283D98BF8C1}" destId="{839ECB8C-6404-4552-89CD-F41ADB895FA1}" srcOrd="0" destOrd="0" presId="urn:microsoft.com/office/officeart/2005/8/layout/cycle5"/>
    <dgm:cxn modelId="{B1FF9ED5-4962-4282-B75D-6B5F68B1C2BA}" type="presParOf" srcId="{839ECB8C-6404-4552-89CD-F41ADB895FA1}" destId="{A8ADD9FF-F52F-469B-B0E4-59089E0DD601}" srcOrd="0" destOrd="0" presId="urn:microsoft.com/office/officeart/2005/8/layout/cycle5"/>
    <dgm:cxn modelId="{234BA0E8-7855-4D2C-811B-231BD8039C8A}" type="presParOf" srcId="{839ECB8C-6404-4552-89CD-F41ADB895FA1}" destId="{CF24EE16-BFC1-40E6-8F38-7D6552E0BDAC}" srcOrd="1" destOrd="0" presId="urn:microsoft.com/office/officeart/2005/8/layout/cycle5"/>
    <dgm:cxn modelId="{4F464720-27AA-4C17-A2EC-9E35DC7BA75C}" type="presParOf" srcId="{839ECB8C-6404-4552-89CD-F41ADB895FA1}" destId="{5C628954-3FAA-4C48-8A48-1C1B35B6DA8C}" srcOrd="2" destOrd="0" presId="urn:microsoft.com/office/officeart/2005/8/layout/cycle5"/>
    <dgm:cxn modelId="{E11B2D31-158C-40B9-ADCD-FE840BD5C0C2}" type="presParOf" srcId="{839ECB8C-6404-4552-89CD-F41ADB895FA1}" destId="{94A066EA-E8C2-4D47-B44F-AFCA4DBCE60D}" srcOrd="3" destOrd="0" presId="urn:microsoft.com/office/officeart/2005/8/layout/cycle5"/>
    <dgm:cxn modelId="{51C7F7A8-E2AA-4BBB-B683-ABC7374EE720}" type="presParOf" srcId="{839ECB8C-6404-4552-89CD-F41ADB895FA1}" destId="{1059BFB9-E449-4E0D-B199-4DCFE1F1114A}" srcOrd="4" destOrd="0" presId="urn:microsoft.com/office/officeart/2005/8/layout/cycle5"/>
    <dgm:cxn modelId="{8A592BE9-E2D6-4CBE-AE57-1F0A42D298C6}" type="presParOf" srcId="{839ECB8C-6404-4552-89CD-F41ADB895FA1}" destId="{069DEE2F-0F25-4876-A2E8-8B229CF0ED18}" srcOrd="5" destOrd="0" presId="urn:microsoft.com/office/officeart/2005/8/layout/cycle5"/>
    <dgm:cxn modelId="{494F7FEE-9A2D-4DED-99E8-A0E355B5FDF9}" type="presParOf" srcId="{839ECB8C-6404-4552-89CD-F41ADB895FA1}" destId="{43E60590-18FB-4780-99BF-DC9E96E4C364}" srcOrd="6" destOrd="0" presId="urn:microsoft.com/office/officeart/2005/8/layout/cycle5"/>
    <dgm:cxn modelId="{DF259ADB-5756-44F1-B6C6-B2D202A063FF}" type="presParOf" srcId="{839ECB8C-6404-4552-89CD-F41ADB895FA1}" destId="{53367B53-0FC6-46D7-A4DE-D2F99EE9422B}" srcOrd="7" destOrd="0" presId="urn:microsoft.com/office/officeart/2005/8/layout/cycle5"/>
    <dgm:cxn modelId="{F3EF3454-D0A1-4655-AA79-F4BB6C313E08}" type="presParOf" srcId="{839ECB8C-6404-4552-89CD-F41ADB895FA1}" destId="{7E162074-E2CC-4E68-B1BD-10AA50D64A41}" srcOrd="8" destOrd="0" presId="urn:microsoft.com/office/officeart/2005/8/layout/cycle5"/>
    <dgm:cxn modelId="{9A45A26A-3423-429A-87B4-21FBD50CE3C1}" type="presParOf" srcId="{839ECB8C-6404-4552-89CD-F41ADB895FA1}" destId="{6976104D-0972-4863-97FD-E83B66385680}" srcOrd="9" destOrd="0" presId="urn:microsoft.com/office/officeart/2005/8/layout/cycle5"/>
    <dgm:cxn modelId="{53ECBB4E-EE5A-44A4-9C5B-BF7C84CA4153}" type="presParOf" srcId="{839ECB8C-6404-4552-89CD-F41ADB895FA1}" destId="{1BD5A6AF-6721-43D0-91F0-0BBBD6965269}" srcOrd="10" destOrd="0" presId="urn:microsoft.com/office/officeart/2005/8/layout/cycle5"/>
    <dgm:cxn modelId="{8E80787B-D8B4-4462-BF8C-CA085BC5A3C7}" type="presParOf" srcId="{839ECB8C-6404-4552-89CD-F41ADB895FA1}" destId="{09770D35-3399-43FE-BBE6-07C237AE9680}" srcOrd="11"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3B0B78-6273-4119-BC87-AB3A970F4FAF}">
      <dsp:nvSpPr>
        <dsp:cNvPr id="0" name=""/>
        <dsp:cNvSpPr/>
      </dsp:nvSpPr>
      <dsp:spPr>
        <a:xfrm rot="5400000">
          <a:off x="4406894" y="-2497227"/>
          <a:ext cx="1159281" cy="6449583"/>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Char char="•"/>
          </a:pPr>
          <a:r>
            <a:rPr lang="en-GB" sz="2100" kern="1200" dirty="0">
              <a:latin typeface="+mj-lt"/>
            </a:rPr>
            <a:t>Background impacts the skills you learn...</a:t>
          </a:r>
        </a:p>
        <a:p>
          <a:pPr marL="228600" lvl="1" indent="-228600" algn="l" defTabSz="933450">
            <a:lnSpc>
              <a:spcPct val="90000"/>
            </a:lnSpc>
            <a:spcBef>
              <a:spcPct val="0"/>
            </a:spcBef>
            <a:spcAft>
              <a:spcPct val="15000"/>
            </a:spcAft>
            <a:buChar char="•"/>
          </a:pPr>
          <a:r>
            <a:rPr lang="en-GB" sz="2100" kern="1200" dirty="0">
              <a:latin typeface="+mj-lt"/>
            </a:rPr>
            <a:t>Someone with the ability to play striking sports is likely to play Cricket if they live in India...</a:t>
          </a:r>
        </a:p>
      </dsp:txBody>
      <dsp:txXfrm rot="-5400000">
        <a:off x="1761744" y="204514"/>
        <a:ext cx="6392992" cy="1046099"/>
      </dsp:txXfrm>
    </dsp:sp>
    <dsp:sp modelId="{71458513-E0CC-418C-A122-FE4A1362CD98}">
      <dsp:nvSpPr>
        <dsp:cNvPr id="0" name=""/>
        <dsp:cNvSpPr/>
      </dsp:nvSpPr>
      <dsp:spPr>
        <a:xfrm>
          <a:off x="0" y="3012"/>
          <a:ext cx="1761743" cy="144910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GB" sz="2400" kern="1200" dirty="0">
              <a:latin typeface="+mj-lt"/>
            </a:rPr>
            <a:t>Culture</a:t>
          </a:r>
        </a:p>
      </dsp:txBody>
      <dsp:txXfrm>
        <a:off x="70739" y="73751"/>
        <a:ext cx="1620265" cy="1307624"/>
      </dsp:txXfrm>
    </dsp:sp>
    <dsp:sp modelId="{2738F3A6-C45A-4A09-A6C0-ABD459E5C8A8}">
      <dsp:nvSpPr>
        <dsp:cNvPr id="0" name=""/>
        <dsp:cNvSpPr/>
      </dsp:nvSpPr>
      <dsp:spPr>
        <a:xfrm rot="5400000">
          <a:off x="4406894" y="-975670"/>
          <a:ext cx="1159281" cy="6449583"/>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Char char="•"/>
          </a:pPr>
          <a:r>
            <a:rPr lang="en-GB" sz="2100" kern="1200" dirty="0">
              <a:latin typeface="+mj-lt"/>
            </a:rPr>
            <a:t>A desire to succeed will encourage a performer to practise and become an expert</a:t>
          </a:r>
        </a:p>
      </dsp:txBody>
      <dsp:txXfrm rot="-5400000">
        <a:off x="1761744" y="1726071"/>
        <a:ext cx="6392992" cy="1046099"/>
      </dsp:txXfrm>
    </dsp:sp>
    <dsp:sp modelId="{5B6FA239-08B7-4EDB-AE73-99F48850F943}">
      <dsp:nvSpPr>
        <dsp:cNvPr id="0" name=""/>
        <dsp:cNvSpPr/>
      </dsp:nvSpPr>
      <dsp:spPr>
        <a:xfrm>
          <a:off x="0" y="1524569"/>
          <a:ext cx="1761743" cy="144910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GB" sz="2400" kern="1200" dirty="0">
              <a:latin typeface="+mj-lt"/>
            </a:rPr>
            <a:t>Motivation</a:t>
          </a:r>
        </a:p>
      </dsp:txBody>
      <dsp:txXfrm>
        <a:off x="70739" y="1595308"/>
        <a:ext cx="1620265" cy="1307624"/>
      </dsp:txXfrm>
    </dsp:sp>
    <dsp:sp modelId="{4E693A15-7E39-4047-BCE3-A15A749A6869}">
      <dsp:nvSpPr>
        <dsp:cNvPr id="0" name=""/>
        <dsp:cNvSpPr/>
      </dsp:nvSpPr>
      <dsp:spPr>
        <a:xfrm rot="5400000">
          <a:off x="4406891" y="527609"/>
          <a:ext cx="1159281" cy="6486136"/>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Char char="•"/>
          </a:pPr>
          <a:r>
            <a:rPr lang="en-GB" sz="2100" kern="1200" dirty="0">
              <a:latin typeface="+mj-lt"/>
            </a:rPr>
            <a:t>If you think the skill is too difficult, it may stop you from improving</a:t>
          </a:r>
        </a:p>
      </dsp:txBody>
      <dsp:txXfrm rot="-5400000">
        <a:off x="1743464" y="3247628"/>
        <a:ext cx="6429545" cy="1046099"/>
      </dsp:txXfrm>
    </dsp:sp>
    <dsp:sp modelId="{43BE0DBB-B4E1-4FBE-A5D8-09B94EEA06D4}">
      <dsp:nvSpPr>
        <dsp:cNvPr id="0" name=""/>
        <dsp:cNvSpPr/>
      </dsp:nvSpPr>
      <dsp:spPr>
        <a:xfrm>
          <a:off x="0" y="3046127"/>
          <a:ext cx="1743463" cy="144910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GB" sz="2400" kern="1200" dirty="0">
              <a:latin typeface="+mj-lt"/>
            </a:rPr>
            <a:t>Anxiety</a:t>
          </a:r>
        </a:p>
      </dsp:txBody>
      <dsp:txXfrm>
        <a:off x="70739" y="3116866"/>
        <a:ext cx="1601985" cy="1307624"/>
      </dsp:txXfrm>
    </dsp:sp>
    <dsp:sp modelId="{458216C0-9ACF-4EAD-A7FC-E3DB04531429}">
      <dsp:nvSpPr>
        <dsp:cNvPr id="0" name=""/>
        <dsp:cNvSpPr/>
      </dsp:nvSpPr>
      <dsp:spPr>
        <a:xfrm>
          <a:off x="0" y="4567684"/>
          <a:ext cx="1743463" cy="144910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GB" sz="2400" kern="1200" dirty="0">
              <a:latin typeface="+mj-lt"/>
            </a:rPr>
            <a:t>Teaching and coaching</a:t>
          </a:r>
        </a:p>
      </dsp:txBody>
      <dsp:txXfrm>
        <a:off x="70739" y="4638423"/>
        <a:ext cx="1601985" cy="13076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3B0B78-6273-4119-BC87-AB3A970F4FAF}">
      <dsp:nvSpPr>
        <dsp:cNvPr id="0" name=""/>
        <dsp:cNvSpPr/>
      </dsp:nvSpPr>
      <dsp:spPr>
        <a:xfrm rot="5400000">
          <a:off x="4406894" y="-2497227"/>
          <a:ext cx="1159281" cy="6449583"/>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Char char="•"/>
          </a:pPr>
          <a:r>
            <a:rPr lang="en-GB" sz="2100" kern="1200" dirty="0">
              <a:latin typeface="+mj-lt"/>
            </a:rPr>
            <a:t>Where you live will affect choices</a:t>
          </a:r>
        </a:p>
        <a:p>
          <a:pPr marL="228600" lvl="1" indent="-228600" algn="l" defTabSz="933450">
            <a:lnSpc>
              <a:spcPct val="90000"/>
            </a:lnSpc>
            <a:spcBef>
              <a:spcPct val="0"/>
            </a:spcBef>
            <a:spcAft>
              <a:spcPct val="15000"/>
            </a:spcAft>
            <a:buChar char="•"/>
          </a:pPr>
          <a:r>
            <a:rPr lang="en-GB" sz="2100" kern="1200" dirty="0">
              <a:latin typeface="+mj-lt"/>
            </a:rPr>
            <a:t>Expert skiers tend to come from mountainous countries</a:t>
          </a:r>
        </a:p>
      </dsp:txBody>
      <dsp:txXfrm rot="-5400000">
        <a:off x="1761744" y="204514"/>
        <a:ext cx="6392992" cy="1046099"/>
      </dsp:txXfrm>
    </dsp:sp>
    <dsp:sp modelId="{71458513-E0CC-418C-A122-FE4A1362CD98}">
      <dsp:nvSpPr>
        <dsp:cNvPr id="0" name=""/>
        <dsp:cNvSpPr/>
      </dsp:nvSpPr>
      <dsp:spPr>
        <a:xfrm>
          <a:off x="0" y="3012"/>
          <a:ext cx="1761743" cy="144910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GB" sz="2100" kern="1200" dirty="0">
              <a:latin typeface="+mj-lt"/>
            </a:rPr>
            <a:t>Environment</a:t>
          </a:r>
        </a:p>
      </dsp:txBody>
      <dsp:txXfrm>
        <a:off x="70739" y="73751"/>
        <a:ext cx="1620265" cy="1307624"/>
      </dsp:txXfrm>
    </dsp:sp>
    <dsp:sp modelId="{2738F3A6-C45A-4A09-A6C0-ABD459E5C8A8}">
      <dsp:nvSpPr>
        <dsp:cNvPr id="0" name=""/>
        <dsp:cNvSpPr/>
      </dsp:nvSpPr>
      <dsp:spPr>
        <a:xfrm rot="5400000">
          <a:off x="4406894" y="-975670"/>
          <a:ext cx="1159281" cy="6449583"/>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Char char="•"/>
          </a:pPr>
          <a:r>
            <a:rPr lang="en-GB" sz="2100" kern="1200" dirty="0">
              <a:latin typeface="+mj-lt"/>
            </a:rPr>
            <a:t>Better facilities mean better quality practice</a:t>
          </a:r>
        </a:p>
        <a:p>
          <a:pPr marL="228600" lvl="1" indent="-228600" algn="l" defTabSz="933450">
            <a:lnSpc>
              <a:spcPct val="90000"/>
            </a:lnSpc>
            <a:spcBef>
              <a:spcPct val="0"/>
            </a:spcBef>
            <a:spcAft>
              <a:spcPct val="15000"/>
            </a:spcAft>
            <a:buChar char="•"/>
          </a:pPr>
          <a:r>
            <a:rPr lang="en-GB" sz="2100" kern="1200" dirty="0">
              <a:latin typeface="+mj-lt"/>
            </a:rPr>
            <a:t>Facilities offered will impact on the sports available</a:t>
          </a:r>
        </a:p>
      </dsp:txBody>
      <dsp:txXfrm rot="-5400000">
        <a:off x="1761744" y="1726071"/>
        <a:ext cx="6392992" cy="1046099"/>
      </dsp:txXfrm>
    </dsp:sp>
    <dsp:sp modelId="{5B6FA239-08B7-4EDB-AE73-99F48850F943}">
      <dsp:nvSpPr>
        <dsp:cNvPr id="0" name=""/>
        <dsp:cNvSpPr/>
      </dsp:nvSpPr>
      <dsp:spPr>
        <a:xfrm>
          <a:off x="0" y="1524569"/>
          <a:ext cx="1761743" cy="144910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GB" sz="2100" kern="1200" dirty="0">
              <a:latin typeface="+mj-lt"/>
            </a:rPr>
            <a:t>Facilities</a:t>
          </a:r>
        </a:p>
      </dsp:txBody>
      <dsp:txXfrm>
        <a:off x="70739" y="1595308"/>
        <a:ext cx="1620265" cy="1307624"/>
      </dsp:txXfrm>
    </dsp:sp>
    <dsp:sp modelId="{4E693A15-7E39-4047-BCE3-A15A749A6869}">
      <dsp:nvSpPr>
        <dsp:cNvPr id="0" name=""/>
        <dsp:cNvSpPr/>
      </dsp:nvSpPr>
      <dsp:spPr>
        <a:xfrm rot="5400000">
          <a:off x="4406891" y="527609"/>
          <a:ext cx="1159281" cy="6486136"/>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Char char="•"/>
          </a:pPr>
          <a:r>
            <a:rPr lang="en-GB" sz="2100" kern="1200" dirty="0">
              <a:latin typeface="+mj-lt"/>
            </a:rPr>
            <a:t>Someone who is calm (works well with low arousal) may choose archery which requires fine motor skills</a:t>
          </a:r>
        </a:p>
      </dsp:txBody>
      <dsp:txXfrm rot="-5400000">
        <a:off x="1743464" y="3247628"/>
        <a:ext cx="6429545" cy="1046099"/>
      </dsp:txXfrm>
    </dsp:sp>
    <dsp:sp modelId="{43BE0DBB-B4E1-4FBE-A5D8-09B94EEA06D4}">
      <dsp:nvSpPr>
        <dsp:cNvPr id="0" name=""/>
        <dsp:cNvSpPr/>
      </dsp:nvSpPr>
      <dsp:spPr>
        <a:xfrm>
          <a:off x="0" y="3046127"/>
          <a:ext cx="1743463" cy="144910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GB" sz="2100" kern="1200" dirty="0">
              <a:latin typeface="+mj-lt"/>
            </a:rPr>
            <a:t>Arousal conditions</a:t>
          </a:r>
        </a:p>
      </dsp:txBody>
      <dsp:txXfrm>
        <a:off x="70739" y="3116866"/>
        <a:ext cx="1601985" cy="1307624"/>
      </dsp:txXfrm>
    </dsp:sp>
    <dsp:sp modelId="{458216C0-9ACF-4EAD-A7FC-E3DB04531429}">
      <dsp:nvSpPr>
        <dsp:cNvPr id="0" name=""/>
        <dsp:cNvSpPr/>
      </dsp:nvSpPr>
      <dsp:spPr>
        <a:xfrm>
          <a:off x="0" y="4567684"/>
          <a:ext cx="1743463" cy="144910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GB" sz="2100" kern="1200" dirty="0">
              <a:latin typeface="+mj-lt"/>
            </a:rPr>
            <a:t>Age and maturity</a:t>
          </a:r>
        </a:p>
      </dsp:txBody>
      <dsp:txXfrm>
        <a:off x="70739" y="4638423"/>
        <a:ext cx="1601985" cy="130762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C90CE4-19EA-45ED-9A64-99B3656BD7B2}">
      <dsp:nvSpPr>
        <dsp:cNvPr id="0" name=""/>
        <dsp:cNvSpPr/>
      </dsp:nvSpPr>
      <dsp:spPr>
        <a:xfrm>
          <a:off x="1935584" y="1128"/>
          <a:ext cx="1767631" cy="11489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dirty="0"/>
            <a:t>Input</a:t>
          </a:r>
        </a:p>
      </dsp:txBody>
      <dsp:txXfrm>
        <a:off x="1991672" y="57216"/>
        <a:ext cx="1655455" cy="1036784"/>
      </dsp:txXfrm>
    </dsp:sp>
    <dsp:sp modelId="{DF54B115-E737-42DD-BA82-1CE795072FB4}">
      <dsp:nvSpPr>
        <dsp:cNvPr id="0" name=""/>
        <dsp:cNvSpPr/>
      </dsp:nvSpPr>
      <dsp:spPr>
        <a:xfrm>
          <a:off x="918508" y="575608"/>
          <a:ext cx="3801782" cy="3801782"/>
        </a:xfrm>
        <a:custGeom>
          <a:avLst/>
          <a:gdLst/>
          <a:ahLst/>
          <a:cxnLst/>
          <a:rect l="0" t="0" r="0" b="0"/>
          <a:pathLst>
            <a:path>
              <a:moveTo>
                <a:pt x="3029511" y="371314"/>
              </a:moveTo>
              <a:arcTo wR="1900891" hR="1900891" stAng="18385338" swAng="1636290"/>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F6071F31-F16A-4E6E-BBCE-6A16B3F3B270}">
      <dsp:nvSpPr>
        <dsp:cNvPr id="0" name=""/>
        <dsp:cNvSpPr/>
      </dsp:nvSpPr>
      <dsp:spPr>
        <a:xfrm>
          <a:off x="3836475" y="1902019"/>
          <a:ext cx="1767631" cy="1148960"/>
        </a:xfrm>
        <a:prstGeom prst="roundRect">
          <a:avLst/>
        </a:prstGeom>
        <a:solidFill>
          <a:schemeClr val="accent2">
            <a:hueOff val="-294232"/>
            <a:satOff val="1406"/>
            <a:lumOff val="196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dirty="0"/>
            <a:t>Decision-making</a:t>
          </a:r>
        </a:p>
      </dsp:txBody>
      <dsp:txXfrm>
        <a:off x="3892563" y="1958107"/>
        <a:ext cx="1655455" cy="1036784"/>
      </dsp:txXfrm>
    </dsp:sp>
    <dsp:sp modelId="{09CEF09E-A759-41E0-838B-71B6FA5822FC}">
      <dsp:nvSpPr>
        <dsp:cNvPr id="0" name=""/>
        <dsp:cNvSpPr/>
      </dsp:nvSpPr>
      <dsp:spPr>
        <a:xfrm>
          <a:off x="918508" y="575608"/>
          <a:ext cx="3801782" cy="3801782"/>
        </a:xfrm>
        <a:custGeom>
          <a:avLst/>
          <a:gdLst/>
          <a:ahLst/>
          <a:cxnLst/>
          <a:rect l="0" t="0" r="0" b="0"/>
          <a:pathLst>
            <a:path>
              <a:moveTo>
                <a:pt x="3604923" y="2743305"/>
              </a:moveTo>
              <a:arcTo wR="1900891" hR="1900891" stAng="1578372" swAng="1636290"/>
            </a:path>
          </a:pathLst>
        </a:custGeom>
        <a:noFill/>
        <a:ln w="9525" cap="flat" cmpd="sng" algn="ctr">
          <a:solidFill>
            <a:schemeClr val="accent2">
              <a:hueOff val="-294232"/>
              <a:satOff val="1406"/>
              <a:lumOff val="1961"/>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BDE9BF85-4586-40F6-8184-C021D7DB329C}">
      <dsp:nvSpPr>
        <dsp:cNvPr id="0" name=""/>
        <dsp:cNvSpPr/>
      </dsp:nvSpPr>
      <dsp:spPr>
        <a:xfrm>
          <a:off x="1935584" y="3802910"/>
          <a:ext cx="1767631" cy="1148960"/>
        </a:xfrm>
        <a:prstGeom prst="roundRect">
          <a:avLst/>
        </a:prstGeom>
        <a:solidFill>
          <a:schemeClr val="accent2">
            <a:hueOff val="-588464"/>
            <a:satOff val="2812"/>
            <a:lumOff val="392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dirty="0"/>
            <a:t>Output</a:t>
          </a:r>
        </a:p>
      </dsp:txBody>
      <dsp:txXfrm>
        <a:off x="1991672" y="3858998"/>
        <a:ext cx="1655455" cy="1036784"/>
      </dsp:txXfrm>
    </dsp:sp>
    <dsp:sp modelId="{20E74005-A747-490C-8777-BF36811CCDFE}">
      <dsp:nvSpPr>
        <dsp:cNvPr id="0" name=""/>
        <dsp:cNvSpPr/>
      </dsp:nvSpPr>
      <dsp:spPr>
        <a:xfrm>
          <a:off x="918508" y="575608"/>
          <a:ext cx="3801782" cy="3801782"/>
        </a:xfrm>
        <a:custGeom>
          <a:avLst/>
          <a:gdLst/>
          <a:ahLst/>
          <a:cxnLst/>
          <a:rect l="0" t="0" r="0" b="0"/>
          <a:pathLst>
            <a:path>
              <a:moveTo>
                <a:pt x="772271" y="3430467"/>
              </a:moveTo>
              <a:arcTo wR="1900891" hR="1900891" stAng="7585338" swAng="1636290"/>
            </a:path>
          </a:pathLst>
        </a:custGeom>
        <a:noFill/>
        <a:ln w="9525" cap="flat" cmpd="sng" algn="ctr">
          <a:solidFill>
            <a:schemeClr val="accent2">
              <a:hueOff val="-588464"/>
              <a:satOff val="2812"/>
              <a:lumOff val="3922"/>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39E2D98C-45D6-4197-8500-3143567145C1}">
      <dsp:nvSpPr>
        <dsp:cNvPr id="0" name=""/>
        <dsp:cNvSpPr/>
      </dsp:nvSpPr>
      <dsp:spPr>
        <a:xfrm>
          <a:off x="34692" y="1902019"/>
          <a:ext cx="1767631" cy="1148960"/>
        </a:xfrm>
        <a:prstGeom prst="roundRect">
          <a:avLst/>
        </a:prstGeom>
        <a:solidFill>
          <a:schemeClr val="accent2">
            <a:hueOff val="-882696"/>
            <a:satOff val="4218"/>
            <a:lumOff val="588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dirty="0"/>
            <a:t>Feedback</a:t>
          </a:r>
        </a:p>
      </dsp:txBody>
      <dsp:txXfrm>
        <a:off x="90780" y="1958107"/>
        <a:ext cx="1655455" cy="1036784"/>
      </dsp:txXfrm>
    </dsp:sp>
    <dsp:sp modelId="{D698D911-80FA-4BDE-BE07-049D3843815C}">
      <dsp:nvSpPr>
        <dsp:cNvPr id="0" name=""/>
        <dsp:cNvSpPr/>
      </dsp:nvSpPr>
      <dsp:spPr>
        <a:xfrm>
          <a:off x="918508" y="575608"/>
          <a:ext cx="3801782" cy="3801782"/>
        </a:xfrm>
        <a:custGeom>
          <a:avLst/>
          <a:gdLst/>
          <a:ahLst/>
          <a:cxnLst/>
          <a:rect l="0" t="0" r="0" b="0"/>
          <a:pathLst>
            <a:path>
              <a:moveTo>
                <a:pt x="196859" y="1058476"/>
              </a:moveTo>
              <a:arcTo wR="1900891" hR="1900891" stAng="12378372" swAng="1636290"/>
            </a:path>
          </a:pathLst>
        </a:custGeom>
        <a:noFill/>
        <a:ln w="9525" cap="flat" cmpd="sng" algn="ctr">
          <a:solidFill>
            <a:schemeClr val="accent2">
              <a:hueOff val="-882696"/>
              <a:satOff val="4218"/>
              <a:lumOff val="5883"/>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363B0E-2E82-41DE-AB74-B4DD1A617CFF}">
      <dsp:nvSpPr>
        <dsp:cNvPr id="0" name=""/>
        <dsp:cNvSpPr/>
      </dsp:nvSpPr>
      <dsp:spPr>
        <a:xfrm>
          <a:off x="1485285" y="469285"/>
          <a:ext cx="3125428" cy="3125428"/>
        </a:xfrm>
        <a:prstGeom prst="blockArc">
          <a:avLst>
            <a:gd name="adj1" fmla="val 10800000"/>
            <a:gd name="adj2" fmla="val 16200000"/>
            <a:gd name="adj3" fmla="val 464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122F05B-6D0A-462C-AA6C-496384744B46}">
      <dsp:nvSpPr>
        <dsp:cNvPr id="0" name=""/>
        <dsp:cNvSpPr/>
      </dsp:nvSpPr>
      <dsp:spPr>
        <a:xfrm>
          <a:off x="1485285" y="469285"/>
          <a:ext cx="3125428" cy="3125428"/>
        </a:xfrm>
        <a:prstGeom prst="blockArc">
          <a:avLst>
            <a:gd name="adj1" fmla="val 5400000"/>
            <a:gd name="adj2" fmla="val 10800000"/>
            <a:gd name="adj3" fmla="val 464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F24EDC8-47D8-4739-BAD2-8AE9DFBEB942}">
      <dsp:nvSpPr>
        <dsp:cNvPr id="0" name=""/>
        <dsp:cNvSpPr/>
      </dsp:nvSpPr>
      <dsp:spPr>
        <a:xfrm>
          <a:off x="1485285" y="469285"/>
          <a:ext cx="3125428" cy="3125428"/>
        </a:xfrm>
        <a:prstGeom prst="blockArc">
          <a:avLst>
            <a:gd name="adj1" fmla="val 0"/>
            <a:gd name="adj2" fmla="val 5400000"/>
            <a:gd name="adj3" fmla="val 464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8809C30-3241-4873-8F50-F375187EA3C2}">
      <dsp:nvSpPr>
        <dsp:cNvPr id="0" name=""/>
        <dsp:cNvSpPr/>
      </dsp:nvSpPr>
      <dsp:spPr>
        <a:xfrm>
          <a:off x="1485285" y="469285"/>
          <a:ext cx="3125428" cy="3125428"/>
        </a:xfrm>
        <a:prstGeom prst="blockArc">
          <a:avLst>
            <a:gd name="adj1" fmla="val 16200000"/>
            <a:gd name="adj2" fmla="val 0"/>
            <a:gd name="adj3" fmla="val 464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A8D93B5-F0E5-4ECE-98D6-08B7CF72B186}">
      <dsp:nvSpPr>
        <dsp:cNvPr id="0" name=""/>
        <dsp:cNvSpPr/>
      </dsp:nvSpPr>
      <dsp:spPr>
        <a:xfrm>
          <a:off x="2328416" y="1312416"/>
          <a:ext cx="1439167" cy="143916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marL="0" lvl="0" indent="0" algn="ctr" defTabSz="1689100">
            <a:lnSpc>
              <a:spcPct val="90000"/>
            </a:lnSpc>
            <a:spcBef>
              <a:spcPct val="0"/>
            </a:spcBef>
            <a:spcAft>
              <a:spcPct val="35000"/>
            </a:spcAft>
            <a:buNone/>
          </a:pPr>
          <a:r>
            <a:rPr lang="en-GB" sz="3800" kern="1200" dirty="0"/>
            <a:t>Skill</a:t>
          </a:r>
        </a:p>
      </dsp:txBody>
      <dsp:txXfrm>
        <a:off x="2539177" y="1523177"/>
        <a:ext cx="1017645" cy="1017645"/>
      </dsp:txXfrm>
    </dsp:sp>
    <dsp:sp modelId="{61AF7654-C193-49FC-B23A-92A3F2D35E50}">
      <dsp:nvSpPr>
        <dsp:cNvPr id="0" name=""/>
        <dsp:cNvSpPr/>
      </dsp:nvSpPr>
      <dsp:spPr>
        <a:xfrm>
          <a:off x="2544291" y="1843"/>
          <a:ext cx="1007417" cy="100741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t>Whole</a:t>
          </a:r>
        </a:p>
      </dsp:txBody>
      <dsp:txXfrm>
        <a:off x="2691824" y="149376"/>
        <a:ext cx="712351" cy="712351"/>
      </dsp:txXfrm>
    </dsp:sp>
    <dsp:sp modelId="{D7AE0BB7-359C-49A0-B0ED-E436A9603775}">
      <dsp:nvSpPr>
        <dsp:cNvPr id="0" name=""/>
        <dsp:cNvSpPr/>
      </dsp:nvSpPr>
      <dsp:spPr>
        <a:xfrm>
          <a:off x="4070738" y="1528291"/>
          <a:ext cx="1007417" cy="100741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t>Part</a:t>
          </a:r>
        </a:p>
      </dsp:txBody>
      <dsp:txXfrm>
        <a:off x="4218271" y="1675824"/>
        <a:ext cx="712351" cy="712351"/>
      </dsp:txXfrm>
    </dsp:sp>
    <dsp:sp modelId="{F9B52B35-68D1-4804-975A-BE7846344EFB}">
      <dsp:nvSpPr>
        <dsp:cNvPr id="0" name=""/>
        <dsp:cNvSpPr/>
      </dsp:nvSpPr>
      <dsp:spPr>
        <a:xfrm>
          <a:off x="2544291" y="3054738"/>
          <a:ext cx="1007417" cy="100741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t>Variable</a:t>
          </a:r>
        </a:p>
      </dsp:txBody>
      <dsp:txXfrm>
        <a:off x="2691824" y="3202271"/>
        <a:ext cx="712351" cy="712351"/>
      </dsp:txXfrm>
    </dsp:sp>
    <dsp:sp modelId="{D4A5DBBE-3CBF-4972-8CCB-34CA88333DAC}">
      <dsp:nvSpPr>
        <dsp:cNvPr id="0" name=""/>
        <dsp:cNvSpPr/>
      </dsp:nvSpPr>
      <dsp:spPr>
        <a:xfrm>
          <a:off x="1017843" y="1528291"/>
          <a:ext cx="1007417" cy="100741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t>Fixed</a:t>
          </a:r>
        </a:p>
      </dsp:txBody>
      <dsp:txXfrm>
        <a:off x="1165376" y="1675824"/>
        <a:ext cx="712351" cy="71235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ADD9FF-F52F-469B-B0E4-59089E0DD601}">
      <dsp:nvSpPr>
        <dsp:cNvPr id="0" name=""/>
        <dsp:cNvSpPr/>
      </dsp:nvSpPr>
      <dsp:spPr>
        <a:xfrm>
          <a:off x="2321718" y="174"/>
          <a:ext cx="1452562" cy="944165"/>
        </a:xfrm>
        <a:prstGeom prst="roundRect">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Performance</a:t>
          </a:r>
        </a:p>
      </dsp:txBody>
      <dsp:txXfrm>
        <a:off x="2367808" y="46264"/>
        <a:ext cx="1360382" cy="851985"/>
      </dsp:txXfrm>
    </dsp:sp>
    <dsp:sp modelId="{5C628954-3FAA-4C48-8A48-1C1B35B6DA8C}">
      <dsp:nvSpPr>
        <dsp:cNvPr id="0" name=""/>
        <dsp:cNvSpPr/>
      </dsp:nvSpPr>
      <dsp:spPr>
        <a:xfrm>
          <a:off x="1488257" y="472257"/>
          <a:ext cx="3119485" cy="3119485"/>
        </a:xfrm>
        <a:custGeom>
          <a:avLst/>
          <a:gdLst/>
          <a:ahLst/>
          <a:cxnLst/>
          <a:rect l="0" t="0" r="0" b="0"/>
          <a:pathLst>
            <a:path>
              <a:moveTo>
                <a:pt x="2486503" y="305186"/>
              </a:moveTo>
              <a:arcTo wR="1559742" hR="1559742" stAng="18387232" swAng="1633569"/>
            </a:path>
          </a:pathLst>
        </a:custGeom>
        <a:noFill/>
        <a:ln w="9525" cap="flat" cmpd="sng" algn="ctr">
          <a:solidFill>
            <a:schemeClr val="accent2">
              <a:shade val="90000"/>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94A066EA-E8C2-4D47-B44F-AFCA4DBCE60D}">
      <dsp:nvSpPr>
        <dsp:cNvPr id="0" name=""/>
        <dsp:cNvSpPr/>
      </dsp:nvSpPr>
      <dsp:spPr>
        <a:xfrm>
          <a:off x="3881461" y="1559917"/>
          <a:ext cx="1452562" cy="944165"/>
        </a:xfrm>
        <a:prstGeom prst="roundRect">
          <a:avLst/>
        </a:prstGeom>
        <a:solidFill>
          <a:schemeClr val="accent2">
            <a:shade val="80000"/>
            <a:hueOff val="132182"/>
            <a:satOff val="-6712"/>
            <a:lumOff val="98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Feedback</a:t>
          </a:r>
        </a:p>
      </dsp:txBody>
      <dsp:txXfrm>
        <a:off x="3927551" y="1606007"/>
        <a:ext cx="1360382" cy="851985"/>
      </dsp:txXfrm>
    </dsp:sp>
    <dsp:sp modelId="{069DEE2F-0F25-4876-A2E8-8B229CF0ED18}">
      <dsp:nvSpPr>
        <dsp:cNvPr id="0" name=""/>
        <dsp:cNvSpPr/>
      </dsp:nvSpPr>
      <dsp:spPr>
        <a:xfrm>
          <a:off x="1488257" y="472257"/>
          <a:ext cx="3119485" cy="3119485"/>
        </a:xfrm>
        <a:custGeom>
          <a:avLst/>
          <a:gdLst/>
          <a:ahLst/>
          <a:cxnLst/>
          <a:rect l="0" t="0" r="0" b="0"/>
          <a:pathLst>
            <a:path>
              <a:moveTo>
                <a:pt x="2957789" y="2251307"/>
              </a:moveTo>
              <a:arcTo wR="1559742" hR="1559742" stAng="1579199" swAng="1633569"/>
            </a:path>
          </a:pathLst>
        </a:custGeom>
        <a:noFill/>
        <a:ln w="9525" cap="flat" cmpd="sng" algn="ctr">
          <a:solidFill>
            <a:schemeClr val="accent2">
              <a:shade val="90000"/>
              <a:hueOff val="132173"/>
              <a:satOff val="-6591"/>
              <a:lumOff val="9085"/>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43E60590-18FB-4780-99BF-DC9E96E4C364}">
      <dsp:nvSpPr>
        <dsp:cNvPr id="0" name=""/>
        <dsp:cNvSpPr/>
      </dsp:nvSpPr>
      <dsp:spPr>
        <a:xfrm>
          <a:off x="2321718" y="3119659"/>
          <a:ext cx="1452562" cy="944165"/>
        </a:xfrm>
        <a:prstGeom prst="roundRect">
          <a:avLst/>
        </a:prstGeom>
        <a:solidFill>
          <a:schemeClr val="accent2">
            <a:shade val="80000"/>
            <a:hueOff val="264365"/>
            <a:satOff val="-13423"/>
            <a:lumOff val="1974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Assess performance</a:t>
          </a:r>
        </a:p>
      </dsp:txBody>
      <dsp:txXfrm>
        <a:off x="2367808" y="3165749"/>
        <a:ext cx="1360382" cy="851985"/>
      </dsp:txXfrm>
    </dsp:sp>
    <dsp:sp modelId="{7E162074-E2CC-4E68-B1BD-10AA50D64A41}">
      <dsp:nvSpPr>
        <dsp:cNvPr id="0" name=""/>
        <dsp:cNvSpPr/>
      </dsp:nvSpPr>
      <dsp:spPr>
        <a:xfrm>
          <a:off x="1488257" y="472257"/>
          <a:ext cx="3119485" cy="3119485"/>
        </a:xfrm>
        <a:custGeom>
          <a:avLst/>
          <a:gdLst/>
          <a:ahLst/>
          <a:cxnLst/>
          <a:rect l="0" t="0" r="0" b="0"/>
          <a:pathLst>
            <a:path>
              <a:moveTo>
                <a:pt x="632981" y="2814299"/>
              </a:moveTo>
              <a:arcTo wR="1559742" hR="1559742" stAng="7587232" swAng="1633569"/>
            </a:path>
          </a:pathLst>
        </a:custGeom>
        <a:noFill/>
        <a:ln w="9525" cap="flat" cmpd="sng" algn="ctr">
          <a:solidFill>
            <a:schemeClr val="accent2">
              <a:shade val="90000"/>
              <a:hueOff val="264345"/>
              <a:satOff val="-13182"/>
              <a:lumOff val="18171"/>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6976104D-0972-4863-97FD-E83B66385680}">
      <dsp:nvSpPr>
        <dsp:cNvPr id="0" name=""/>
        <dsp:cNvSpPr/>
      </dsp:nvSpPr>
      <dsp:spPr>
        <a:xfrm>
          <a:off x="761975" y="1559917"/>
          <a:ext cx="1452562" cy="944165"/>
        </a:xfrm>
        <a:prstGeom prst="roundRect">
          <a:avLst/>
        </a:prstGeom>
        <a:solidFill>
          <a:schemeClr val="accent2">
            <a:shade val="80000"/>
            <a:hueOff val="396547"/>
            <a:satOff val="-20135"/>
            <a:lumOff val="2962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Correct, adjust, practice</a:t>
          </a:r>
        </a:p>
      </dsp:txBody>
      <dsp:txXfrm>
        <a:off x="808065" y="1606007"/>
        <a:ext cx="1360382" cy="851985"/>
      </dsp:txXfrm>
    </dsp:sp>
    <dsp:sp modelId="{09770D35-3399-43FE-BBE6-07C237AE9680}">
      <dsp:nvSpPr>
        <dsp:cNvPr id="0" name=""/>
        <dsp:cNvSpPr/>
      </dsp:nvSpPr>
      <dsp:spPr>
        <a:xfrm>
          <a:off x="1488257" y="472257"/>
          <a:ext cx="3119485" cy="3119485"/>
        </a:xfrm>
        <a:custGeom>
          <a:avLst/>
          <a:gdLst/>
          <a:ahLst/>
          <a:cxnLst/>
          <a:rect l="0" t="0" r="0" b="0"/>
          <a:pathLst>
            <a:path>
              <a:moveTo>
                <a:pt x="161695" y="868178"/>
              </a:moveTo>
              <a:arcTo wR="1559742" hR="1559742" stAng="12379199" swAng="1633569"/>
            </a:path>
          </a:pathLst>
        </a:custGeom>
        <a:noFill/>
        <a:ln w="9525" cap="flat" cmpd="sng" algn="ctr">
          <a:solidFill>
            <a:schemeClr val="accent2">
              <a:shade val="90000"/>
              <a:hueOff val="396518"/>
              <a:satOff val="-19773"/>
              <a:lumOff val="27256"/>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856F20F9-AAFC-48F8-AA31-33DECCA68C82}" type="datetimeFigureOut">
              <a:rPr lang="en-GB" smtClean="0"/>
              <a:pPr/>
              <a:t>12/04/2025</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609502FA-EEAC-4AD9-AB22-AEDEED8C0C26}" type="slidenum">
              <a:rPr lang="en-GB" smtClean="0"/>
              <a:pPr/>
              <a:t>‹#›</a:t>
            </a:fld>
            <a:endParaRPr lang="en-GB"/>
          </a:p>
        </p:txBody>
      </p:sp>
    </p:spTree>
    <p:extLst>
      <p:ext uri="{BB962C8B-B14F-4D97-AF65-F5344CB8AC3E}">
        <p14:creationId xmlns:p14="http://schemas.microsoft.com/office/powerpoint/2010/main" val="130618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AB2519D2-DC3E-4058-95B0-8AFC454BD4BF}" type="slidenum">
              <a:rPr lang="en-US" smtClean="0"/>
              <a:pPr/>
              <a:t>25</a:t>
            </a:fld>
            <a:endParaRPr lang="en-US"/>
          </a:p>
        </p:txBody>
      </p:sp>
    </p:spTree>
    <p:extLst>
      <p:ext uri="{BB962C8B-B14F-4D97-AF65-F5344CB8AC3E}">
        <p14:creationId xmlns:p14="http://schemas.microsoft.com/office/powerpoint/2010/main" val="8439282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AB2519D2-DC3E-4058-95B0-8AFC454BD4BF}" type="slidenum">
              <a:rPr lang="en-US" smtClean="0"/>
              <a:pPr/>
              <a:t>45</a:t>
            </a:fld>
            <a:endParaRPr lang="en-US"/>
          </a:p>
        </p:txBody>
      </p:sp>
    </p:spTree>
    <p:extLst>
      <p:ext uri="{BB962C8B-B14F-4D97-AF65-F5344CB8AC3E}">
        <p14:creationId xmlns:p14="http://schemas.microsoft.com/office/powerpoint/2010/main" val="12629185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AB2519D2-DC3E-4058-95B0-8AFC454BD4BF}" type="slidenum">
              <a:rPr lang="en-US" smtClean="0"/>
              <a:pPr/>
              <a:t>51</a:t>
            </a:fld>
            <a:endParaRPr lang="en-US"/>
          </a:p>
        </p:txBody>
      </p:sp>
    </p:spTree>
    <p:extLst>
      <p:ext uri="{BB962C8B-B14F-4D97-AF65-F5344CB8AC3E}">
        <p14:creationId xmlns:p14="http://schemas.microsoft.com/office/powerpoint/2010/main" val="37044533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AB2519D2-DC3E-4058-95B0-8AFC454BD4BF}" type="slidenum">
              <a:rPr lang="en-US" smtClean="0"/>
              <a:pPr/>
              <a:t>52</a:t>
            </a:fld>
            <a:endParaRPr lang="en-US"/>
          </a:p>
        </p:txBody>
      </p:sp>
    </p:spTree>
    <p:extLst>
      <p:ext uri="{BB962C8B-B14F-4D97-AF65-F5344CB8AC3E}">
        <p14:creationId xmlns:p14="http://schemas.microsoft.com/office/powerpoint/2010/main" val="360336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AB2519D2-DC3E-4058-95B0-8AFC454BD4BF}" type="slidenum">
              <a:rPr lang="en-US" smtClean="0"/>
              <a:pPr/>
              <a:t>53</a:t>
            </a:fld>
            <a:endParaRPr lang="en-US"/>
          </a:p>
        </p:txBody>
      </p:sp>
    </p:spTree>
    <p:extLst>
      <p:ext uri="{BB962C8B-B14F-4D97-AF65-F5344CB8AC3E}">
        <p14:creationId xmlns:p14="http://schemas.microsoft.com/office/powerpoint/2010/main" val="22455644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AB2519D2-DC3E-4058-95B0-8AFC454BD4BF}" type="slidenum">
              <a:rPr lang="en-US" smtClean="0"/>
              <a:pPr/>
              <a:t>54</a:t>
            </a:fld>
            <a:endParaRPr lang="en-US"/>
          </a:p>
        </p:txBody>
      </p:sp>
    </p:spTree>
    <p:extLst>
      <p:ext uri="{BB962C8B-B14F-4D97-AF65-F5344CB8AC3E}">
        <p14:creationId xmlns:p14="http://schemas.microsoft.com/office/powerpoint/2010/main" val="14361958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The 6 components of a skilled performance = Accurate, consistent, fluent, coordinated, aesthetically pleasing, goal directed</a:t>
            </a:r>
          </a:p>
        </p:txBody>
      </p:sp>
      <p:sp>
        <p:nvSpPr>
          <p:cNvPr id="4" name="Slide Number Placeholder 3"/>
          <p:cNvSpPr>
            <a:spLocks noGrp="1"/>
          </p:cNvSpPr>
          <p:nvPr>
            <p:ph type="sldNum" sz="quarter" idx="10"/>
          </p:nvPr>
        </p:nvSpPr>
        <p:spPr/>
        <p:txBody>
          <a:bodyPr/>
          <a:lstStyle/>
          <a:p>
            <a:fld id="{AB2519D2-DC3E-4058-95B0-8AFC454BD4BF}" type="slidenum">
              <a:rPr lang="en-US" smtClean="0"/>
              <a:pPr/>
              <a:t>55</a:t>
            </a:fld>
            <a:endParaRPr lang="en-US"/>
          </a:p>
        </p:txBody>
      </p:sp>
    </p:spTree>
    <p:extLst>
      <p:ext uri="{BB962C8B-B14F-4D97-AF65-F5344CB8AC3E}">
        <p14:creationId xmlns:p14="http://schemas.microsoft.com/office/powerpoint/2010/main" val="7990267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AB2519D2-DC3E-4058-95B0-8AFC454BD4BF}" type="slidenum">
              <a:rPr lang="en-US" smtClean="0"/>
              <a:pPr/>
              <a:t>56</a:t>
            </a:fld>
            <a:endParaRPr lang="en-US"/>
          </a:p>
        </p:txBody>
      </p:sp>
    </p:spTree>
    <p:extLst>
      <p:ext uri="{BB962C8B-B14F-4D97-AF65-F5344CB8AC3E}">
        <p14:creationId xmlns:p14="http://schemas.microsoft.com/office/powerpoint/2010/main" val="38559204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AB2519D2-DC3E-4058-95B0-8AFC454BD4BF}" type="slidenum">
              <a:rPr lang="en-US" smtClean="0"/>
              <a:pPr/>
              <a:t>57</a:t>
            </a:fld>
            <a:endParaRPr lang="en-US"/>
          </a:p>
        </p:txBody>
      </p:sp>
    </p:spTree>
    <p:extLst>
      <p:ext uri="{BB962C8B-B14F-4D97-AF65-F5344CB8AC3E}">
        <p14:creationId xmlns:p14="http://schemas.microsoft.com/office/powerpoint/2010/main" val="34690396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AB2519D2-DC3E-4058-95B0-8AFC454BD4BF}" type="slidenum">
              <a:rPr lang="en-US" smtClean="0"/>
              <a:pPr/>
              <a:t>58</a:t>
            </a:fld>
            <a:endParaRPr lang="en-US"/>
          </a:p>
        </p:txBody>
      </p:sp>
    </p:spTree>
    <p:extLst>
      <p:ext uri="{BB962C8B-B14F-4D97-AF65-F5344CB8AC3E}">
        <p14:creationId xmlns:p14="http://schemas.microsoft.com/office/powerpoint/2010/main" val="21443759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AB2519D2-DC3E-4058-95B0-8AFC454BD4BF}" type="slidenum">
              <a:rPr lang="en-US" smtClean="0"/>
              <a:pPr/>
              <a:t>65</a:t>
            </a:fld>
            <a:endParaRPr lang="en-US"/>
          </a:p>
        </p:txBody>
      </p:sp>
    </p:spTree>
    <p:extLst>
      <p:ext uri="{BB962C8B-B14F-4D97-AF65-F5344CB8AC3E}">
        <p14:creationId xmlns:p14="http://schemas.microsoft.com/office/powerpoint/2010/main" val="387416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AB2519D2-DC3E-4058-95B0-8AFC454BD4BF}" type="slidenum">
              <a:rPr lang="en-US" smtClean="0"/>
              <a:pPr/>
              <a:t>36</a:t>
            </a:fld>
            <a:endParaRPr lang="en-US"/>
          </a:p>
        </p:txBody>
      </p:sp>
    </p:spTree>
    <p:extLst>
      <p:ext uri="{BB962C8B-B14F-4D97-AF65-F5344CB8AC3E}">
        <p14:creationId xmlns:p14="http://schemas.microsoft.com/office/powerpoint/2010/main" val="27545953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rabicParenR"/>
            </a:pPr>
            <a:r>
              <a:rPr lang="en-GB" dirty="0"/>
              <a:t>Knowledge of results may not be relevant as Hockey is a team game and results may not reflect individual performance</a:t>
            </a:r>
          </a:p>
          <a:p>
            <a:pPr marL="228600" indent="-228600">
              <a:buAutoNum type="arabicParenR"/>
            </a:pPr>
            <a:r>
              <a:rPr lang="en-GB" dirty="0"/>
              <a:t>Extrinsic as performer</a:t>
            </a:r>
            <a:r>
              <a:rPr lang="en-GB" baseline="0" dirty="0"/>
              <a:t> is a beginner (and therefore relies on constant feedback to develop performances). Intrinsic is not appropriate since those in the cognitive stage of learning do not yet have the knowledge and experience needed to judge their own performance and make adjustments.</a:t>
            </a:r>
            <a:endParaRPr lang="en-GB" dirty="0"/>
          </a:p>
        </p:txBody>
      </p:sp>
      <p:sp>
        <p:nvSpPr>
          <p:cNvPr id="4" name="Slide Number Placeholder 3"/>
          <p:cNvSpPr>
            <a:spLocks noGrp="1"/>
          </p:cNvSpPr>
          <p:nvPr>
            <p:ph type="sldNum" sz="quarter" idx="10"/>
          </p:nvPr>
        </p:nvSpPr>
        <p:spPr/>
        <p:txBody>
          <a:bodyPr/>
          <a:lstStyle/>
          <a:p>
            <a:fld id="{AB2519D2-DC3E-4058-95B0-8AFC454BD4BF}" type="slidenum">
              <a:rPr lang="en-US" smtClean="0"/>
              <a:pPr/>
              <a:t>73</a:t>
            </a:fld>
            <a:endParaRPr lang="en-US"/>
          </a:p>
        </p:txBody>
      </p:sp>
    </p:spTree>
    <p:extLst>
      <p:ext uri="{BB962C8B-B14F-4D97-AF65-F5344CB8AC3E}">
        <p14:creationId xmlns:p14="http://schemas.microsoft.com/office/powerpoint/2010/main" val="2318431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AB2519D2-DC3E-4058-95B0-8AFC454BD4BF}" type="slidenum">
              <a:rPr lang="en-US" smtClean="0"/>
              <a:pPr/>
              <a:t>78</a:t>
            </a:fld>
            <a:endParaRPr lang="en-US"/>
          </a:p>
        </p:txBody>
      </p:sp>
    </p:spTree>
    <p:extLst>
      <p:ext uri="{BB962C8B-B14F-4D97-AF65-F5344CB8AC3E}">
        <p14:creationId xmlns:p14="http://schemas.microsoft.com/office/powerpoint/2010/main" val="13397991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AB2519D2-DC3E-4058-95B0-8AFC454BD4BF}" type="slidenum">
              <a:rPr lang="en-US" smtClean="0"/>
              <a:pPr/>
              <a:t>79</a:t>
            </a:fld>
            <a:endParaRPr lang="en-US"/>
          </a:p>
        </p:txBody>
      </p:sp>
    </p:spTree>
    <p:extLst>
      <p:ext uri="{BB962C8B-B14F-4D97-AF65-F5344CB8AC3E}">
        <p14:creationId xmlns:p14="http://schemas.microsoft.com/office/powerpoint/2010/main" val="33110952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Visual – all stages (but most effective at cognitive stage as it provides</a:t>
            </a:r>
            <a:r>
              <a:rPr lang="en-GB" baseline="0" dirty="0"/>
              <a:t> an overall picture of the skill</a:t>
            </a:r>
            <a:r>
              <a:rPr lang="en-GB" dirty="0"/>
              <a:t>)</a:t>
            </a:r>
          </a:p>
          <a:p>
            <a:r>
              <a:rPr lang="en-GB" dirty="0"/>
              <a:t>Manual/mechanical</a:t>
            </a:r>
            <a:r>
              <a:rPr lang="en-GB" baseline="0" dirty="0"/>
              <a:t> – cognitive (enables performers to gain a ‘feel’ for the movement)</a:t>
            </a:r>
          </a:p>
          <a:p>
            <a:r>
              <a:rPr lang="en-GB" baseline="0" dirty="0"/>
              <a:t>Verbal – associative/autonomous (cognitive learners may have limited understanding of terms used. More detailed explanations can be provided for autonomous learners)</a:t>
            </a:r>
          </a:p>
          <a:p>
            <a:endParaRPr lang="en-GB" dirty="0"/>
          </a:p>
        </p:txBody>
      </p:sp>
      <p:sp>
        <p:nvSpPr>
          <p:cNvPr id="4" name="Slide Number Placeholder 3"/>
          <p:cNvSpPr>
            <a:spLocks noGrp="1"/>
          </p:cNvSpPr>
          <p:nvPr>
            <p:ph type="sldNum" sz="quarter" idx="10"/>
          </p:nvPr>
        </p:nvSpPr>
        <p:spPr/>
        <p:txBody>
          <a:bodyPr/>
          <a:lstStyle/>
          <a:p>
            <a:fld id="{AB2519D2-DC3E-4058-95B0-8AFC454BD4BF}" type="slidenum">
              <a:rPr lang="en-US" smtClean="0"/>
              <a:pPr/>
              <a:t>80</a:t>
            </a:fld>
            <a:endParaRPr lang="en-US"/>
          </a:p>
        </p:txBody>
      </p:sp>
    </p:spTree>
    <p:extLst>
      <p:ext uri="{BB962C8B-B14F-4D97-AF65-F5344CB8AC3E}">
        <p14:creationId xmlns:p14="http://schemas.microsoft.com/office/powerpoint/2010/main" val="1868880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AB2519D2-DC3E-4058-95B0-8AFC454BD4BF}" type="slidenum">
              <a:rPr lang="en-US" smtClean="0"/>
              <a:pPr/>
              <a:t>81</a:t>
            </a:fld>
            <a:endParaRPr lang="en-US"/>
          </a:p>
        </p:txBody>
      </p:sp>
    </p:spTree>
    <p:extLst>
      <p:ext uri="{BB962C8B-B14F-4D97-AF65-F5344CB8AC3E}">
        <p14:creationId xmlns:p14="http://schemas.microsoft.com/office/powerpoint/2010/main" val="6106712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AB2519D2-DC3E-4058-95B0-8AFC454BD4BF}" type="slidenum">
              <a:rPr lang="en-US" smtClean="0"/>
              <a:pPr/>
              <a:t>82</a:t>
            </a:fld>
            <a:endParaRPr lang="en-US"/>
          </a:p>
        </p:txBody>
      </p:sp>
    </p:spTree>
    <p:extLst>
      <p:ext uri="{BB962C8B-B14F-4D97-AF65-F5344CB8AC3E}">
        <p14:creationId xmlns:p14="http://schemas.microsoft.com/office/powerpoint/2010/main" val="2936691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AB2519D2-DC3E-4058-95B0-8AFC454BD4BF}" type="slidenum">
              <a:rPr lang="en-US" smtClean="0"/>
              <a:pPr/>
              <a:t>83</a:t>
            </a:fld>
            <a:endParaRPr lang="en-US"/>
          </a:p>
        </p:txBody>
      </p:sp>
    </p:spTree>
    <p:extLst>
      <p:ext uri="{BB962C8B-B14F-4D97-AF65-F5344CB8AC3E}">
        <p14:creationId xmlns:p14="http://schemas.microsoft.com/office/powerpoint/2010/main" val="15983711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AB2519D2-DC3E-4058-95B0-8AFC454BD4BF}" type="slidenum">
              <a:rPr lang="en-US" smtClean="0"/>
              <a:pPr/>
              <a:t>37</a:t>
            </a:fld>
            <a:endParaRPr lang="en-US"/>
          </a:p>
        </p:txBody>
      </p:sp>
    </p:spTree>
    <p:extLst>
      <p:ext uri="{BB962C8B-B14F-4D97-AF65-F5344CB8AC3E}">
        <p14:creationId xmlns:p14="http://schemas.microsoft.com/office/powerpoint/2010/main" val="1272111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Tennis</a:t>
            </a:r>
            <a:r>
              <a:rPr lang="en-GB" baseline="0" dirty="0"/>
              <a:t> serve – </a:t>
            </a:r>
          </a:p>
          <a:p>
            <a:r>
              <a:rPr lang="en-GB" baseline="0" dirty="0"/>
              <a:t>Input: Receiver is standing wide behind the baseline</a:t>
            </a:r>
          </a:p>
          <a:p>
            <a:r>
              <a:rPr lang="en-GB" baseline="0" dirty="0"/>
              <a:t>Decision making: Because the receiver is wide, there is space down the middle (‘T’)</a:t>
            </a:r>
          </a:p>
          <a:p>
            <a:r>
              <a:rPr lang="en-GB" baseline="0" dirty="0"/>
              <a:t>Output: Brain sends signal to muscles which create movement (ball is served)</a:t>
            </a:r>
          </a:p>
          <a:p>
            <a:r>
              <a:rPr lang="en-GB" baseline="0" dirty="0"/>
              <a:t>Feedback: Player was unable to reach the ball – knowledge is stored so that when a player is stood in a similar position in the future a similar decision may be made.</a:t>
            </a:r>
            <a:endParaRPr lang="en-GB" dirty="0"/>
          </a:p>
        </p:txBody>
      </p:sp>
      <p:sp>
        <p:nvSpPr>
          <p:cNvPr id="4" name="Slide Number Placeholder 3"/>
          <p:cNvSpPr>
            <a:spLocks noGrp="1"/>
          </p:cNvSpPr>
          <p:nvPr>
            <p:ph type="sldNum" sz="quarter" idx="10"/>
          </p:nvPr>
        </p:nvSpPr>
        <p:spPr/>
        <p:txBody>
          <a:bodyPr/>
          <a:lstStyle/>
          <a:p>
            <a:fld id="{AB2519D2-DC3E-4058-95B0-8AFC454BD4BF}" type="slidenum">
              <a:rPr lang="en-US" smtClean="0"/>
              <a:pPr/>
              <a:t>38</a:t>
            </a:fld>
            <a:endParaRPr lang="en-US"/>
          </a:p>
        </p:txBody>
      </p:sp>
    </p:spTree>
    <p:extLst>
      <p:ext uri="{BB962C8B-B14F-4D97-AF65-F5344CB8AC3E}">
        <p14:creationId xmlns:p14="http://schemas.microsoft.com/office/powerpoint/2010/main" val="418490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AB2519D2-DC3E-4058-95B0-8AFC454BD4BF}" type="slidenum">
              <a:rPr lang="en-US" smtClean="0"/>
              <a:pPr/>
              <a:t>39</a:t>
            </a:fld>
            <a:endParaRPr lang="en-US"/>
          </a:p>
        </p:txBody>
      </p:sp>
    </p:spTree>
    <p:extLst>
      <p:ext uri="{BB962C8B-B14F-4D97-AF65-F5344CB8AC3E}">
        <p14:creationId xmlns:p14="http://schemas.microsoft.com/office/powerpoint/2010/main" val="2424658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AB2519D2-DC3E-4058-95B0-8AFC454BD4BF}" type="slidenum">
              <a:rPr lang="en-US" smtClean="0"/>
              <a:pPr/>
              <a:t>41</a:t>
            </a:fld>
            <a:endParaRPr lang="en-US"/>
          </a:p>
        </p:txBody>
      </p:sp>
    </p:spTree>
    <p:extLst>
      <p:ext uri="{BB962C8B-B14F-4D97-AF65-F5344CB8AC3E}">
        <p14:creationId xmlns:p14="http://schemas.microsoft.com/office/powerpoint/2010/main" val="25804815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AB2519D2-DC3E-4058-95B0-8AFC454BD4BF}" type="slidenum">
              <a:rPr lang="en-US" smtClean="0"/>
              <a:pPr/>
              <a:t>42</a:t>
            </a:fld>
            <a:endParaRPr lang="en-US"/>
          </a:p>
        </p:txBody>
      </p:sp>
    </p:spTree>
    <p:extLst>
      <p:ext uri="{BB962C8B-B14F-4D97-AF65-F5344CB8AC3E}">
        <p14:creationId xmlns:p14="http://schemas.microsoft.com/office/powerpoint/2010/main" val="39188049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AB2519D2-DC3E-4058-95B0-8AFC454BD4BF}" type="slidenum">
              <a:rPr lang="en-US" smtClean="0"/>
              <a:pPr/>
              <a:t>43</a:t>
            </a:fld>
            <a:endParaRPr lang="en-US"/>
          </a:p>
        </p:txBody>
      </p:sp>
    </p:spTree>
    <p:extLst>
      <p:ext uri="{BB962C8B-B14F-4D97-AF65-F5344CB8AC3E}">
        <p14:creationId xmlns:p14="http://schemas.microsoft.com/office/powerpoint/2010/main" val="33211042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AB2519D2-DC3E-4058-95B0-8AFC454BD4BF}" type="slidenum">
              <a:rPr lang="en-US" smtClean="0"/>
              <a:pPr/>
              <a:t>44</a:t>
            </a:fld>
            <a:endParaRPr lang="en-US"/>
          </a:p>
        </p:txBody>
      </p:sp>
    </p:spTree>
    <p:extLst>
      <p:ext uri="{BB962C8B-B14F-4D97-AF65-F5344CB8AC3E}">
        <p14:creationId xmlns:p14="http://schemas.microsoft.com/office/powerpoint/2010/main" val="2918441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3E370FDA-D30F-4FFE-87B6-651EC0C929A6}" type="datetimeFigureOut">
              <a:rPr lang="en-GB" smtClean="0"/>
              <a:pPr/>
              <a:t>12/04/2025</a:t>
            </a:fld>
            <a:endParaRPr lang="en-GB"/>
          </a:p>
        </p:txBody>
      </p:sp>
      <p:sp>
        <p:nvSpPr>
          <p:cNvPr id="19" name="Footer Placeholder 18"/>
          <p:cNvSpPr>
            <a:spLocks noGrp="1"/>
          </p:cNvSpPr>
          <p:nvPr>
            <p:ph type="ftr" sz="quarter" idx="11"/>
          </p:nvPr>
        </p:nvSpPr>
        <p:spPr/>
        <p:txBody>
          <a:bodyPr/>
          <a:lstStyle/>
          <a:p>
            <a:endParaRPr lang="en-GB"/>
          </a:p>
        </p:txBody>
      </p:sp>
      <p:sp>
        <p:nvSpPr>
          <p:cNvPr id="27" name="Slide Number Placeholder 26"/>
          <p:cNvSpPr>
            <a:spLocks noGrp="1"/>
          </p:cNvSpPr>
          <p:nvPr>
            <p:ph type="sldNum" sz="quarter" idx="12"/>
          </p:nvPr>
        </p:nvSpPr>
        <p:spPr/>
        <p:txBody>
          <a:bodyPr/>
          <a:lstStyle/>
          <a:p>
            <a:fld id="{9BDE772C-1DF9-4502-9F50-9F8A967D93BC}" type="slidenum">
              <a:rPr lang="en-GB" smtClean="0"/>
              <a:pPr/>
              <a:t>‹#›</a:t>
            </a:fld>
            <a:endParaRPr lang="en-GB"/>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E370FDA-D30F-4FFE-87B6-651EC0C929A6}" type="datetimeFigureOut">
              <a:rPr lang="en-GB" smtClean="0"/>
              <a:pPr/>
              <a:t>12/04/2025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BDE772C-1DF9-4502-9F50-9F8A967D93BC}"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E370FDA-D30F-4FFE-87B6-651EC0C929A6}" type="datetimeFigureOut">
              <a:rPr lang="en-GB" smtClean="0"/>
              <a:pPr/>
              <a:t>12/04/2025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BDE772C-1DF9-4502-9F50-9F8A967D93BC}"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E370FDA-D30F-4FFE-87B6-651EC0C929A6}" type="datetimeFigureOut">
              <a:rPr lang="en-GB" smtClean="0"/>
              <a:pPr/>
              <a:t>12/04/2025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BDE772C-1DF9-4502-9F50-9F8A967D93BC}"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3E370FDA-D30F-4FFE-87B6-651EC0C929A6}" type="datetimeFigureOut">
              <a:rPr lang="en-GB" smtClean="0"/>
              <a:pPr/>
              <a:t>12/04/2025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BDE772C-1DF9-4502-9F50-9F8A967D93BC}" type="slidenum">
              <a:rPr lang="en-GB" smtClean="0"/>
              <a:pPr/>
              <a:t>‹#›</a:t>
            </a:fld>
            <a:endParaRPr lang="en-GB"/>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3E370FDA-D30F-4FFE-87B6-651EC0C929A6}" type="datetimeFigureOut">
              <a:rPr lang="en-GB" smtClean="0"/>
              <a:pPr/>
              <a:t>12/04/2025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BDE772C-1DF9-4502-9F50-9F8A967D93BC}"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3E370FDA-D30F-4FFE-87B6-651EC0C929A6}" type="datetimeFigureOut">
              <a:rPr lang="en-GB" smtClean="0"/>
              <a:pPr/>
              <a:t>12/04/2025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BDE772C-1DF9-4502-9F50-9F8A967D93BC}"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3E370FDA-D30F-4FFE-87B6-651EC0C929A6}" type="datetimeFigureOut">
              <a:rPr lang="en-GB" smtClean="0"/>
              <a:pPr/>
              <a:t>12/04/2025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BDE772C-1DF9-4502-9F50-9F8A967D93BC}"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370FDA-D30F-4FFE-87B6-651EC0C929A6}" type="datetimeFigureOut">
              <a:rPr lang="en-GB" smtClean="0"/>
              <a:pPr/>
              <a:t>12/04/2025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BDE772C-1DF9-4502-9F50-9F8A967D93BC}"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3E370FDA-D30F-4FFE-87B6-651EC0C929A6}" type="datetimeFigureOut">
              <a:rPr lang="en-GB" smtClean="0"/>
              <a:pPr/>
              <a:t>12/04/2025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BDE772C-1DF9-4502-9F50-9F8A967D93BC}"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3E370FDA-D30F-4FFE-87B6-651EC0C929A6}" type="datetimeFigureOut">
              <a:rPr lang="en-GB" smtClean="0"/>
              <a:pPr/>
              <a:t>12/04/2025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8077200" y="6356350"/>
            <a:ext cx="609600" cy="365125"/>
          </a:xfrm>
        </p:spPr>
        <p:txBody>
          <a:bodyPr/>
          <a:lstStyle/>
          <a:p>
            <a:fld id="{9BDE772C-1DF9-4502-9F50-9F8A967D93BC}" type="slidenum">
              <a:rPr lang="en-GB" smtClean="0"/>
              <a:pPr/>
              <a:t>‹#›</a:t>
            </a:fld>
            <a:endParaRPr lang="en-GB"/>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3E370FDA-D30F-4FFE-87B6-651EC0C929A6}" type="datetimeFigureOut">
              <a:rPr lang="en-GB" smtClean="0"/>
              <a:pPr/>
              <a:t>12/04/2025</a:t>
            </a:fld>
            <a:endParaRPr lang="en-GB"/>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GB"/>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9BDE772C-1DF9-4502-9F50-9F8A967D93BC}" type="slidenum">
              <a:rPr lang="en-GB" smtClean="0"/>
              <a:pPr/>
              <a:t>‹#›</a:t>
            </a:fld>
            <a:endParaRPr lang="en-GB"/>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xampaperspractice.co.uk/" TargetMode="Externa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xampaperspractice.co.uk/"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xampaperspractice.co.uk/" TargetMode="Externa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hyperlink" Target="http://www.exampaperspractice.co.uk/" TargetMode="External"/><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xampaperspractice.co.uk/"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xampaperspractice.co.uk/"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xampaperspractice.co.uk/"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xampaperspractice.co.uk/"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xampaperspractice.co.uk/" TargetMode="Externa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hyperlink" Target="http://www.exampaperspractice.co.uk/" TargetMode="External"/><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xampaperspractice.co.uk/"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hyperlink" Target="http://www.exampaperspractice.co.uk/" TargetMode="External"/><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xampaperspractice.co.uk/"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www.exampaperspractice.co.uk/"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xampaperspractice.co.uk/"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www.exampaperspractice.co.uk/"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xampaperspractice.co.uk/"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http://www.exampaperspractice.co.uk/" TargetMode="External"/><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xampaperspractice.co.uk/"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http://www.exampaperspractice.co.uk/" TargetMode="External"/><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hyperlink" Target="http://www.exampaperspractice.co.uk/" TargetMode="External"/><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3.pn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http://www.exampaperspractice.co.uk/" TargetMode="Externa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xampaperspractice.co.uk/"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hyperlink" Target="http://www.exampaperspractice.co.uk/" TargetMode="External"/><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http://www.exampaperspractice.co.uk/" TargetMode="External"/><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hyperlink" Target="http://www.exampaperspractice.co.uk/" TargetMode="External"/><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xampaperspractice.co.uk/"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xampaperspractice.co.uk/" TargetMode="Externa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hyperlink" Target="http://www.exampaperspractice.co.uk/" TargetMode="External"/><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www.exampaperspractice.co.uk/"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www.exampaperspractice.co.uk/"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8" Type="http://schemas.openxmlformats.org/officeDocument/2006/relationships/hyperlink" Target="http://www.exampaperspractice.co.uk/" TargetMode="Externa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3.png"/><Relationship Id="rId4" Type="http://schemas.openxmlformats.org/officeDocument/2006/relationships/diagramLayout" Target="../diagrams/layout3.xml"/><Relationship Id="rId9"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hyperlink" Target="http://www.exampaperspractice.co.uk/"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hyperlink" Target="http://www.exampaperspractice.co.uk/" TargetMode="External"/><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hyperlink" Target="http://www.exampaperspractice.co.uk/" TargetMode="External"/><Relationship Id="rId2" Type="http://schemas.openxmlformats.org/officeDocument/2006/relationships/slideLayout" Target="../slideLayouts/slideLayout5.xml"/><Relationship Id="rId1" Type="http://schemas.openxmlformats.org/officeDocument/2006/relationships/tags" Target="../tags/tag1.xml"/><Relationship Id="rId5" Type="http://schemas.openxmlformats.org/officeDocument/2006/relationships/image" Target="../media/image3.png"/><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hyperlink" Target="http://www.exampaperspractice.co.uk/"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www.exampaperspractice.co.uk/"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www.exampaperspractice.co.uk/"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www.exampaperspractice.co.uk/"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xampaperspractice.co.uk/" TargetMode="Externa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hyperlink" Target="http://www.exampaperspractice.co.uk/" TargetMode="External"/><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xampaperspractice.co.uk/"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http://www.exampaperspractice.co.uk/" TargetMode="External"/><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3" Type="http://schemas.openxmlformats.org/officeDocument/2006/relationships/hyperlink" Target="http://www.exampaperspractice.co.uk/" TargetMode="External"/><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xampaperspractice.co.uk/"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www.exampaperspractice.co.uk/"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www.exampaperspractice.co.uk/"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hyperlink" Target="http://www.exampaperspractice.co.uk/"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hyperlink" Target="http://www.exampaperspractice.co.uk/"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hyperlink" Target="http://www.exampaperspractice.co.uk/"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8" Type="http://schemas.openxmlformats.org/officeDocument/2006/relationships/hyperlink" Target="http://www.exampaperspractice.co.uk/" TargetMode="External"/><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10" Type="http://schemas.openxmlformats.org/officeDocument/2006/relationships/image" Target="../media/image3.png"/><Relationship Id="rId4" Type="http://schemas.openxmlformats.org/officeDocument/2006/relationships/diagramLayout" Target="../diagrams/layout4.xml"/><Relationship Id="rId9"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hyperlink" Target="http://www.exampaperspractice.co.uk/"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3" Type="http://schemas.openxmlformats.org/officeDocument/2006/relationships/hyperlink" Target="http://www.exampaperspractice.co.uk/"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xampaperspractice.co.uk/" TargetMode="Externa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Layout" Target="../diagrams/layout1.xml"/><Relationship Id="rId7" Type="http://schemas.openxmlformats.org/officeDocument/2006/relationships/hyperlink" Target="http://www.exampaperspractice.co.uk/" TargetMode="Externa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hyperlink" Target="http://www.exampaperspractice.co.uk/" TargetMode="External"/><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xampaperspractice.co.uk/"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Layout" Target="../diagrams/layout5.xml"/><Relationship Id="rId7" Type="http://schemas.openxmlformats.org/officeDocument/2006/relationships/hyperlink" Target="http://www.exampaperspractice.co.uk/" TargetMode="Externa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 Id="rId9" Type="http://schemas.openxmlformats.org/officeDocument/2006/relationships/image" Target="../media/image3.png"/></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xampaperspractice.co.uk/"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4.xml.rels><?xml version="1.0" encoding="UTF-8" standalone="yes"?>
<Relationships xmlns="http://schemas.openxmlformats.org/package/2006/relationships"><Relationship Id="rId3" Type="http://schemas.openxmlformats.org/officeDocument/2006/relationships/hyperlink" Target="http://www.exampaperspractice.co.uk/" TargetMode="External"/><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6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www.exampaperspractice.co.uk/"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www.exampaperspractice.co.uk/" TargetMode="External"/><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67.xml.rels><?xml version="1.0" encoding="UTF-8" standalone="yes"?>
<Relationships xmlns="http://schemas.openxmlformats.org/package/2006/relationships"><Relationship Id="rId3" Type="http://schemas.openxmlformats.org/officeDocument/2006/relationships/hyperlink" Target="http://www.exampaperspractice.co.uk/" TargetMode="External"/><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68.xml.rels><?xml version="1.0" encoding="UTF-8" standalone="yes"?>
<Relationships xmlns="http://schemas.openxmlformats.org/package/2006/relationships"><Relationship Id="rId3" Type="http://schemas.openxmlformats.org/officeDocument/2006/relationships/hyperlink" Target="http://www.exampaperspractice.co.uk/" TargetMode="External"/><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xampaperspractice.co.uk/"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Layout" Target="../diagrams/layout2.xml"/><Relationship Id="rId7" Type="http://schemas.openxmlformats.org/officeDocument/2006/relationships/hyperlink" Target="http://www.exampaperspractice.co.uk/" TargetMode="Externa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3.png"/></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xampaperspractice.co.uk/"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xampaperspractice.co.uk/"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xampaperspractice.co.uk/"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3.xml.rels><?xml version="1.0" encoding="UTF-8" standalone="yes"?>
<Relationships xmlns="http://schemas.openxmlformats.org/package/2006/relationships"><Relationship Id="rId3" Type="http://schemas.openxmlformats.org/officeDocument/2006/relationships/hyperlink" Target="http://www.exampaperspractice.co.uk/"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xampaperspractice.co.uk/" TargetMode="Externa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75.xml.rels><?xml version="1.0" encoding="UTF-8" standalone="yes"?>
<Relationships xmlns="http://schemas.openxmlformats.org/package/2006/relationships"><Relationship Id="rId3" Type="http://schemas.openxmlformats.org/officeDocument/2006/relationships/hyperlink" Target="http://www.exampaperspractice.co.uk/" TargetMode="External"/><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xampaperspractice.co.uk/"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7.xml.rels><?xml version="1.0" encoding="UTF-8" standalone="yes"?>
<Relationships xmlns="http://schemas.openxmlformats.org/package/2006/relationships"><Relationship Id="rId3" Type="http://schemas.openxmlformats.org/officeDocument/2006/relationships/hyperlink" Target="http://www.exampaperspractice.co.uk/" TargetMode="External"/><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7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www.exampaperspractice.co.uk/"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www.exampaperspractice.co.uk/"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www.exampaperspractice.co.uk/" TargetMode="External"/><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8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www.exampaperspractice.co.uk/" TargetMode="External"/></Relationships>
</file>

<file path=ppt/slides/_rels/slide81.xml.rels><?xml version="1.0" encoding="UTF-8" standalone="yes"?>
<Relationships xmlns="http://schemas.openxmlformats.org/package/2006/relationships"><Relationship Id="rId3" Type="http://schemas.openxmlformats.org/officeDocument/2006/relationships/hyperlink" Target="http://www.exampaperspractice.co.uk/"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82.xml.rels><?xml version="1.0" encoding="UTF-8" standalone="yes"?>
<Relationships xmlns="http://schemas.openxmlformats.org/package/2006/relationships"><Relationship Id="rId3" Type="http://schemas.openxmlformats.org/officeDocument/2006/relationships/hyperlink" Target="http://www.exampaperspractice.co.uk/"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83.xml.rels><?xml version="1.0" encoding="UTF-8" standalone="yes"?>
<Relationships xmlns="http://schemas.openxmlformats.org/package/2006/relationships"><Relationship Id="rId3" Type="http://schemas.openxmlformats.org/officeDocument/2006/relationships/hyperlink" Target="http://www.exampaperspractice.co.uk/"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xampaperspractice.co.uk/"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xampaperspractice.co.uk/"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xampaperspractice.co.uk/"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5408" y="2492896"/>
            <a:ext cx="7851648" cy="792088"/>
          </a:xfrm>
          <a:ln>
            <a:solidFill>
              <a:schemeClr val="tx1"/>
            </a:solidFill>
          </a:ln>
        </p:spPr>
        <p:txBody>
          <a:bodyPr>
            <a:normAutofit fontScale="90000"/>
          </a:bodyPr>
          <a:lstStyle/>
          <a:p>
            <a:pPr algn="l"/>
            <a:r>
              <a:rPr lang="en-GB" sz="3600" dirty="0"/>
              <a:t> </a:t>
            </a:r>
            <a:br>
              <a:rPr lang="en-GB" dirty="0"/>
            </a:br>
            <a:r>
              <a:rPr lang="en-GB" sz="4900" dirty="0"/>
              <a:t>8.1 Skill and ability</a:t>
            </a:r>
            <a:endParaRPr lang="en-GB" dirty="0"/>
          </a:p>
        </p:txBody>
      </p:sp>
      <p:sp>
        <p:nvSpPr>
          <p:cNvPr id="3" name="Subtitle 2"/>
          <p:cNvSpPr>
            <a:spLocks noGrp="1"/>
          </p:cNvSpPr>
          <p:nvPr>
            <p:ph type="subTitle" idx="1"/>
          </p:nvPr>
        </p:nvSpPr>
        <p:spPr>
          <a:xfrm>
            <a:off x="605408" y="3356992"/>
            <a:ext cx="7851648" cy="2088232"/>
          </a:xfrm>
          <a:ln>
            <a:solidFill>
              <a:schemeClr val="tx1"/>
            </a:solidFill>
          </a:ln>
        </p:spPr>
        <p:txBody>
          <a:bodyPr>
            <a:normAutofit lnSpcReduction="10000"/>
          </a:bodyPr>
          <a:lstStyle/>
          <a:p>
            <a:pPr algn="ctr"/>
            <a:r>
              <a:rPr lang="en-GB" sz="2400" dirty="0">
                <a:latin typeface="+mj-lt"/>
              </a:rPr>
              <a:t> </a:t>
            </a:r>
            <a:r>
              <a:rPr lang="en-GB" sz="2400" u="sng" dirty="0">
                <a:latin typeface="+mj-lt"/>
              </a:rPr>
              <a:t>Learning objectives</a:t>
            </a:r>
          </a:p>
          <a:p>
            <a:pPr algn="l"/>
            <a:r>
              <a:rPr lang="en-GB" sz="2400" dirty="0">
                <a:latin typeface="+mj-lt"/>
              </a:rPr>
              <a:t> 1) Define the terms ‘skill’ and ‘ability’</a:t>
            </a:r>
          </a:p>
          <a:p>
            <a:pPr algn="l"/>
            <a:r>
              <a:rPr lang="en-GB" sz="2400" dirty="0">
                <a:latin typeface="+mj-lt"/>
              </a:rPr>
              <a:t> 2) Describe the differences between skill and ability</a:t>
            </a:r>
          </a:p>
          <a:p>
            <a:pPr algn="l"/>
            <a:r>
              <a:rPr lang="en-GB" sz="2400" dirty="0">
                <a:latin typeface="+mj-lt"/>
              </a:rPr>
              <a:t> 3) Show an awareness of the idea of mastering an ability</a:t>
            </a:r>
          </a:p>
          <a:p>
            <a:pPr algn="l"/>
            <a:r>
              <a:rPr lang="en-GB" sz="2400" dirty="0">
                <a:latin typeface="+mj-lt"/>
              </a:rPr>
              <a:t>      against adversity (e.g. Paralympics)</a:t>
            </a:r>
          </a:p>
        </p:txBody>
      </p:sp>
      <p:sp>
        <p:nvSpPr>
          <p:cNvPr id="6" name="Rounded Rectangle 5">
            <a:extLst>
              <a:ext uri="{FF2B5EF4-FFF2-40B4-BE49-F238E27FC236}">
                <a16:creationId xmlns:a16="http://schemas.microsoft.com/office/drawing/2014/main" id="{C5856E02-3AE4-6F4C-9FA8-CBFC0D893D7E}"/>
              </a:ext>
            </a:extLst>
          </p:cNvPr>
          <p:cNvSpPr/>
          <p:nvPr/>
        </p:nvSpPr>
        <p:spPr>
          <a:xfrm>
            <a:off x="395536" y="395952"/>
            <a:ext cx="4101954" cy="1569661"/>
          </a:xfrm>
          <a:prstGeom prst="roundRect">
            <a:avLst/>
          </a:prstGeom>
          <a:solidFill>
            <a:schemeClr val="accent4">
              <a:lumMod val="60000"/>
              <a:lumOff val="40000"/>
            </a:schemeClr>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F643DB1-4BBD-BB4D-A4C9-0168BE0B6EAA}"/>
              </a:ext>
            </a:extLst>
          </p:cNvPr>
          <p:cNvSpPr txBox="1"/>
          <p:nvPr/>
        </p:nvSpPr>
        <p:spPr>
          <a:xfrm>
            <a:off x="539552" y="623590"/>
            <a:ext cx="3816424" cy="1077218"/>
          </a:xfrm>
          <a:prstGeom prst="rect">
            <a:avLst/>
          </a:prstGeom>
          <a:noFill/>
        </p:spPr>
        <p:txBody>
          <a:bodyPr wrap="square" rtlCol="0">
            <a:spAutoFit/>
          </a:bodyPr>
          <a:lstStyle/>
          <a:p>
            <a:pPr algn="ctr"/>
            <a:r>
              <a:rPr lang="en-GB" sz="3200" dirty="0">
                <a:solidFill>
                  <a:schemeClr val="bg1"/>
                </a:solidFill>
                <a:latin typeface="+mj-lt"/>
              </a:rPr>
              <a:t>Skill acquisition and psychology</a:t>
            </a:r>
            <a:endParaRPr lang="en-US" sz="3200" dirty="0">
              <a:solidFill>
                <a:schemeClr val="bg1"/>
              </a:solidFill>
              <a:latin typeface="+mj-lt"/>
            </a:endParaRPr>
          </a:p>
        </p:txBody>
      </p:sp>
      <p:sp>
        <p:nvSpPr>
          <p:cNvPr id="9" name="Rounded Rectangle 8">
            <a:extLst>
              <a:ext uri="{FF2B5EF4-FFF2-40B4-BE49-F238E27FC236}">
                <a16:creationId xmlns:a16="http://schemas.microsoft.com/office/drawing/2014/main" id="{41544A29-2240-584F-B2ED-049EFFFFA7E8}"/>
              </a:ext>
            </a:extLst>
          </p:cNvPr>
          <p:cNvSpPr/>
          <p:nvPr/>
        </p:nvSpPr>
        <p:spPr>
          <a:xfrm>
            <a:off x="4603913" y="395952"/>
            <a:ext cx="4101954" cy="1569661"/>
          </a:xfrm>
          <a:prstGeom prst="roundRect">
            <a:avLst/>
          </a:prstGeom>
          <a:solidFill>
            <a:srgbClr val="FFD579"/>
          </a:solidFill>
          <a:ln>
            <a:solidFill>
              <a:srgbClr val="CA9F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DB26D15-AB79-7743-9BA8-D26F7EECCBBE}"/>
              </a:ext>
            </a:extLst>
          </p:cNvPr>
          <p:cNvSpPr txBox="1"/>
          <p:nvPr/>
        </p:nvSpPr>
        <p:spPr>
          <a:xfrm>
            <a:off x="4745427" y="395953"/>
            <a:ext cx="3816424" cy="1569660"/>
          </a:xfrm>
          <a:prstGeom prst="rect">
            <a:avLst/>
          </a:prstGeom>
          <a:noFill/>
        </p:spPr>
        <p:txBody>
          <a:bodyPr wrap="square" rtlCol="0">
            <a:spAutoFit/>
          </a:bodyPr>
          <a:lstStyle/>
          <a:p>
            <a:pPr algn="ctr"/>
            <a:r>
              <a:rPr lang="en-GB" sz="3200" u="sng" dirty="0">
                <a:solidFill>
                  <a:schemeClr val="bg1"/>
                </a:solidFill>
                <a:latin typeface="+mj-lt"/>
              </a:rPr>
              <a:t>Chapter 8</a:t>
            </a:r>
            <a:endParaRPr lang="en-GB" sz="3200" dirty="0">
              <a:solidFill>
                <a:schemeClr val="bg1"/>
              </a:solidFill>
              <a:latin typeface="+mj-lt"/>
            </a:endParaRPr>
          </a:p>
          <a:p>
            <a:pPr algn="ctr"/>
            <a:r>
              <a:rPr lang="en-GB" sz="3200" dirty="0">
                <a:solidFill>
                  <a:schemeClr val="bg1"/>
                </a:solidFill>
                <a:latin typeface="+mj-lt"/>
              </a:rPr>
              <a:t>Skills and skill acquisition</a:t>
            </a:r>
            <a:endParaRPr lang="en-US" sz="3200" dirty="0">
              <a:solidFill>
                <a:schemeClr val="bg1"/>
              </a:solidFill>
              <a:latin typeface="+mj-lt"/>
            </a:endParaRPr>
          </a:p>
        </p:txBody>
      </p:sp>
      <p:sp>
        <p:nvSpPr>
          <p:cNvPr id="4" name="Footer Placeholder 2">
            <a:extLst>
              <a:ext uri="{FF2B5EF4-FFF2-40B4-BE49-F238E27FC236}">
                <a16:creationId xmlns:a16="http://schemas.microsoft.com/office/drawing/2014/main" id="{7F91764E-A7F8-B106-C477-BB765D8DE88B}"/>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DF21C07D-CE54-28B5-B363-B39F75AEAA73}"/>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10" name="Picture 9">
            <a:extLst>
              <a:ext uri="{FF2B5EF4-FFF2-40B4-BE49-F238E27FC236}">
                <a16:creationId xmlns:a16="http://schemas.microsoft.com/office/drawing/2014/main" id="{FF619958-E6DA-3981-8307-53D0B1F5E8FE}"/>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11" name="Picture 10">
            <a:extLst>
              <a:ext uri="{FF2B5EF4-FFF2-40B4-BE49-F238E27FC236}">
                <a16:creationId xmlns:a16="http://schemas.microsoft.com/office/drawing/2014/main" id="{05501CEB-9902-B669-FA3E-8BBA91B1DCF0}"/>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normAutofit/>
          </a:bodyPr>
          <a:lstStyle/>
          <a:p>
            <a:r>
              <a:rPr lang="en-GB" dirty="0">
                <a:latin typeface="+mj-lt"/>
              </a:rPr>
              <a:t>Mark Scheme</a:t>
            </a:r>
          </a:p>
        </p:txBody>
      </p:sp>
      <p:sp>
        <p:nvSpPr>
          <p:cNvPr id="3" name="Content Placeholder 2"/>
          <p:cNvSpPr>
            <a:spLocks noGrp="1"/>
          </p:cNvSpPr>
          <p:nvPr>
            <p:ph idx="1"/>
          </p:nvPr>
        </p:nvSpPr>
        <p:spPr>
          <a:xfrm>
            <a:off x="457200" y="1484784"/>
            <a:ext cx="8229600" cy="5040560"/>
          </a:xfrm>
          <a:noFill/>
        </p:spPr>
        <p:style>
          <a:lnRef idx="2">
            <a:schemeClr val="dk1"/>
          </a:lnRef>
          <a:fillRef idx="1">
            <a:schemeClr val="lt1"/>
          </a:fillRef>
          <a:effectRef idx="0">
            <a:schemeClr val="dk1"/>
          </a:effectRef>
          <a:fontRef idx="minor">
            <a:schemeClr val="dk1"/>
          </a:fontRef>
        </p:style>
        <p:txBody>
          <a:bodyPr>
            <a:normAutofit/>
          </a:bodyPr>
          <a:lstStyle/>
          <a:p>
            <a:pPr marL="514350" indent="-514350">
              <a:buAutoNum type="arabicParenR"/>
            </a:pPr>
            <a:r>
              <a:rPr lang="en-GB" i="1" dirty="0">
                <a:solidFill>
                  <a:schemeClr val="tx1"/>
                </a:solidFill>
                <a:latin typeface="+mj-lt"/>
              </a:rPr>
              <a:t>Ability – the qualities and characteristics a performer is born with (such as speed or agility)</a:t>
            </a:r>
          </a:p>
          <a:p>
            <a:pPr marL="514350" indent="-514350">
              <a:buNone/>
            </a:pPr>
            <a:r>
              <a:rPr lang="en-GB" i="1" dirty="0">
                <a:solidFill>
                  <a:schemeClr val="tx1"/>
                </a:solidFill>
                <a:latin typeface="+mj-lt"/>
              </a:rPr>
              <a:t>	Skill – a learned and practiced ability</a:t>
            </a:r>
          </a:p>
          <a:p>
            <a:pPr marL="514350" indent="-514350">
              <a:buAutoNum type="arabicParenR"/>
            </a:pPr>
            <a:endParaRPr lang="en-GB" i="1" dirty="0">
              <a:solidFill>
                <a:schemeClr val="tx1"/>
              </a:solidFill>
              <a:latin typeface="+mj-lt"/>
            </a:endParaRPr>
          </a:p>
          <a:p>
            <a:pPr marL="514350" indent="-514350">
              <a:buAutoNum type="arabicParenR"/>
            </a:pPr>
            <a:endParaRPr lang="en-GB" i="1" dirty="0">
              <a:solidFill>
                <a:schemeClr val="tx1"/>
              </a:solidFill>
              <a:latin typeface="+mj-lt"/>
            </a:endParaRPr>
          </a:p>
          <a:p>
            <a:pPr marL="514350" indent="-514350">
              <a:buFont typeface="+mj-lt"/>
              <a:buAutoNum type="arabicParenR" startAt="2"/>
            </a:pPr>
            <a:r>
              <a:rPr lang="en-GB" i="1" dirty="0">
                <a:solidFill>
                  <a:schemeClr val="tx1"/>
                </a:solidFill>
                <a:latin typeface="+mj-lt"/>
              </a:rPr>
              <a:t>See slides 6 and 7 to mark your answer. </a:t>
            </a:r>
          </a:p>
          <a:p>
            <a:pPr marL="514350" indent="-514350">
              <a:buNone/>
            </a:pPr>
            <a:r>
              <a:rPr lang="en-GB" i="1" dirty="0">
                <a:solidFill>
                  <a:schemeClr val="tx1"/>
                </a:solidFill>
                <a:latin typeface="+mj-lt"/>
              </a:rPr>
              <a:t>	Answers should include an </a:t>
            </a:r>
            <a:r>
              <a:rPr lang="en-GB" b="1" i="1" dirty="0">
                <a:solidFill>
                  <a:schemeClr val="tx1"/>
                </a:solidFill>
                <a:latin typeface="+mj-lt"/>
              </a:rPr>
              <a:t>explanation</a:t>
            </a:r>
            <a:r>
              <a:rPr lang="en-GB" i="1" dirty="0">
                <a:solidFill>
                  <a:schemeClr val="tx1"/>
                </a:solidFill>
                <a:latin typeface="+mj-lt"/>
              </a:rPr>
              <a:t> of the 4 chosen factors</a:t>
            </a:r>
          </a:p>
          <a:p>
            <a:pPr>
              <a:buNone/>
            </a:pPr>
            <a:endParaRPr lang="en-GB" dirty="0">
              <a:latin typeface="+mj-lt"/>
            </a:endParaRPr>
          </a:p>
        </p:txBody>
      </p:sp>
      <p:sp>
        <p:nvSpPr>
          <p:cNvPr id="4" name="Footer Placeholder 2">
            <a:extLst>
              <a:ext uri="{FF2B5EF4-FFF2-40B4-BE49-F238E27FC236}">
                <a16:creationId xmlns:a16="http://schemas.microsoft.com/office/drawing/2014/main" id="{3BE07534-8EE7-06AE-C032-4BF6BFC7EE76}"/>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0775AE0B-AC62-997F-721C-873FD840D874}"/>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6" name="Picture 5">
            <a:extLst>
              <a:ext uri="{FF2B5EF4-FFF2-40B4-BE49-F238E27FC236}">
                <a16:creationId xmlns:a16="http://schemas.microsoft.com/office/drawing/2014/main" id="{04EA92F2-8BE1-3AE9-A42F-AA3671F93713}"/>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7" name="Picture 6">
            <a:extLst>
              <a:ext uri="{FF2B5EF4-FFF2-40B4-BE49-F238E27FC236}">
                <a16:creationId xmlns:a16="http://schemas.microsoft.com/office/drawing/2014/main" id="{BE32F550-0B20-2184-B4C5-C936238A73D4}"/>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1265244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5408" y="2492896"/>
            <a:ext cx="7851648" cy="792088"/>
          </a:xfrm>
          <a:ln>
            <a:solidFill>
              <a:schemeClr val="tx1"/>
            </a:solidFill>
          </a:ln>
        </p:spPr>
        <p:txBody>
          <a:bodyPr>
            <a:normAutofit fontScale="90000"/>
          </a:bodyPr>
          <a:lstStyle/>
          <a:p>
            <a:pPr algn="l"/>
            <a:r>
              <a:rPr lang="en-GB" sz="3600" dirty="0"/>
              <a:t> </a:t>
            </a:r>
            <a:br>
              <a:rPr lang="en-GB" dirty="0"/>
            </a:br>
            <a:r>
              <a:rPr lang="en-GB" sz="4900" dirty="0"/>
              <a:t>8.2 Skilled performance</a:t>
            </a:r>
            <a:endParaRPr lang="en-GB" dirty="0"/>
          </a:p>
        </p:txBody>
      </p:sp>
      <p:sp>
        <p:nvSpPr>
          <p:cNvPr id="3" name="Subtitle 2"/>
          <p:cNvSpPr>
            <a:spLocks noGrp="1"/>
          </p:cNvSpPr>
          <p:nvPr>
            <p:ph type="subTitle" idx="1"/>
          </p:nvPr>
        </p:nvSpPr>
        <p:spPr>
          <a:xfrm>
            <a:off x="605408" y="3356992"/>
            <a:ext cx="7851648" cy="2088232"/>
          </a:xfrm>
          <a:ln>
            <a:solidFill>
              <a:schemeClr val="tx1"/>
            </a:solidFill>
          </a:ln>
        </p:spPr>
        <p:txBody>
          <a:bodyPr>
            <a:normAutofit fontScale="92500" lnSpcReduction="20000"/>
          </a:bodyPr>
          <a:lstStyle/>
          <a:p>
            <a:pPr algn="ctr"/>
            <a:r>
              <a:rPr lang="en-GB" sz="2400" dirty="0">
                <a:latin typeface="+mj-lt"/>
              </a:rPr>
              <a:t> </a:t>
            </a:r>
            <a:r>
              <a:rPr lang="en-GB" sz="2400" u="sng" dirty="0">
                <a:latin typeface="+mj-lt"/>
              </a:rPr>
              <a:t>Learning objectives</a:t>
            </a:r>
          </a:p>
          <a:p>
            <a:pPr algn="l"/>
            <a:r>
              <a:rPr lang="en-GB" sz="2400" dirty="0">
                <a:latin typeface="+mj-lt"/>
              </a:rPr>
              <a:t> 1) Identify the six main characteristics of a skilled performance</a:t>
            </a:r>
          </a:p>
          <a:p>
            <a:pPr algn="l"/>
            <a:r>
              <a:rPr lang="en-GB" sz="2400" dirty="0">
                <a:latin typeface="+mj-lt"/>
              </a:rPr>
              <a:t> 2) Explain the role and importance of these characteristics in</a:t>
            </a:r>
          </a:p>
          <a:p>
            <a:pPr algn="l"/>
            <a:r>
              <a:rPr lang="en-GB" sz="2400" dirty="0">
                <a:latin typeface="+mj-lt"/>
              </a:rPr>
              <a:t>      different sports</a:t>
            </a:r>
          </a:p>
          <a:p>
            <a:pPr algn="l"/>
            <a:r>
              <a:rPr lang="en-GB" sz="2400" dirty="0">
                <a:latin typeface="+mj-lt"/>
              </a:rPr>
              <a:t> 3) Use these characteristics as a focus for coaching/training and</a:t>
            </a:r>
          </a:p>
          <a:p>
            <a:pPr algn="l"/>
            <a:r>
              <a:rPr lang="en-GB" sz="2400" dirty="0">
                <a:latin typeface="+mj-lt"/>
              </a:rPr>
              <a:t>      improvement</a:t>
            </a:r>
          </a:p>
        </p:txBody>
      </p:sp>
      <p:sp>
        <p:nvSpPr>
          <p:cNvPr id="6" name="Rounded Rectangle 5">
            <a:extLst>
              <a:ext uri="{FF2B5EF4-FFF2-40B4-BE49-F238E27FC236}">
                <a16:creationId xmlns:a16="http://schemas.microsoft.com/office/drawing/2014/main" id="{C5856E02-3AE4-6F4C-9FA8-CBFC0D893D7E}"/>
              </a:ext>
            </a:extLst>
          </p:cNvPr>
          <p:cNvSpPr/>
          <p:nvPr/>
        </p:nvSpPr>
        <p:spPr>
          <a:xfrm>
            <a:off x="395536" y="395952"/>
            <a:ext cx="4101954" cy="1569661"/>
          </a:xfrm>
          <a:prstGeom prst="roundRect">
            <a:avLst/>
          </a:prstGeom>
          <a:solidFill>
            <a:schemeClr val="accent4">
              <a:lumMod val="60000"/>
              <a:lumOff val="40000"/>
            </a:schemeClr>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F643DB1-4BBD-BB4D-A4C9-0168BE0B6EAA}"/>
              </a:ext>
            </a:extLst>
          </p:cNvPr>
          <p:cNvSpPr txBox="1"/>
          <p:nvPr/>
        </p:nvSpPr>
        <p:spPr>
          <a:xfrm>
            <a:off x="539552" y="623590"/>
            <a:ext cx="3816424" cy="1077218"/>
          </a:xfrm>
          <a:prstGeom prst="rect">
            <a:avLst/>
          </a:prstGeom>
          <a:noFill/>
        </p:spPr>
        <p:txBody>
          <a:bodyPr wrap="square" rtlCol="0">
            <a:spAutoFit/>
          </a:bodyPr>
          <a:lstStyle/>
          <a:p>
            <a:pPr algn="ctr"/>
            <a:r>
              <a:rPr lang="en-GB" sz="3200" dirty="0">
                <a:solidFill>
                  <a:schemeClr val="bg1"/>
                </a:solidFill>
                <a:latin typeface="+mj-lt"/>
              </a:rPr>
              <a:t>Skill acquisition and psychology</a:t>
            </a:r>
            <a:endParaRPr lang="en-US" sz="3200" dirty="0">
              <a:solidFill>
                <a:schemeClr val="bg1"/>
              </a:solidFill>
              <a:latin typeface="+mj-lt"/>
            </a:endParaRPr>
          </a:p>
        </p:txBody>
      </p:sp>
      <p:sp>
        <p:nvSpPr>
          <p:cNvPr id="9" name="Rounded Rectangle 8">
            <a:extLst>
              <a:ext uri="{FF2B5EF4-FFF2-40B4-BE49-F238E27FC236}">
                <a16:creationId xmlns:a16="http://schemas.microsoft.com/office/drawing/2014/main" id="{41544A29-2240-584F-B2ED-049EFFFFA7E8}"/>
              </a:ext>
            </a:extLst>
          </p:cNvPr>
          <p:cNvSpPr/>
          <p:nvPr/>
        </p:nvSpPr>
        <p:spPr>
          <a:xfrm>
            <a:off x="4603913" y="395952"/>
            <a:ext cx="4101954" cy="1569661"/>
          </a:xfrm>
          <a:prstGeom prst="roundRect">
            <a:avLst/>
          </a:prstGeom>
          <a:solidFill>
            <a:srgbClr val="FFD579"/>
          </a:solidFill>
          <a:ln>
            <a:solidFill>
              <a:srgbClr val="CA9F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DB26D15-AB79-7743-9BA8-D26F7EECCBBE}"/>
              </a:ext>
            </a:extLst>
          </p:cNvPr>
          <p:cNvSpPr txBox="1"/>
          <p:nvPr/>
        </p:nvSpPr>
        <p:spPr>
          <a:xfrm>
            <a:off x="4745427" y="395953"/>
            <a:ext cx="3816424" cy="1569660"/>
          </a:xfrm>
          <a:prstGeom prst="rect">
            <a:avLst/>
          </a:prstGeom>
          <a:noFill/>
        </p:spPr>
        <p:txBody>
          <a:bodyPr wrap="square" rtlCol="0">
            <a:spAutoFit/>
          </a:bodyPr>
          <a:lstStyle/>
          <a:p>
            <a:pPr algn="ctr"/>
            <a:r>
              <a:rPr lang="en-GB" sz="3200" u="sng" dirty="0">
                <a:solidFill>
                  <a:schemeClr val="bg1"/>
                </a:solidFill>
                <a:latin typeface="+mj-lt"/>
              </a:rPr>
              <a:t>Chapter 8</a:t>
            </a:r>
            <a:endParaRPr lang="en-GB" sz="3200" dirty="0">
              <a:solidFill>
                <a:schemeClr val="bg1"/>
              </a:solidFill>
              <a:latin typeface="+mj-lt"/>
            </a:endParaRPr>
          </a:p>
          <a:p>
            <a:pPr algn="ctr"/>
            <a:r>
              <a:rPr lang="en-GB" sz="3200" dirty="0">
                <a:solidFill>
                  <a:schemeClr val="bg1"/>
                </a:solidFill>
                <a:latin typeface="+mj-lt"/>
              </a:rPr>
              <a:t>Skills and skill acquisition</a:t>
            </a:r>
            <a:endParaRPr lang="en-US" sz="3200" dirty="0">
              <a:solidFill>
                <a:schemeClr val="bg1"/>
              </a:solidFill>
              <a:latin typeface="+mj-lt"/>
            </a:endParaRPr>
          </a:p>
        </p:txBody>
      </p:sp>
      <p:sp>
        <p:nvSpPr>
          <p:cNvPr id="4" name="Footer Placeholder 2">
            <a:extLst>
              <a:ext uri="{FF2B5EF4-FFF2-40B4-BE49-F238E27FC236}">
                <a16:creationId xmlns:a16="http://schemas.microsoft.com/office/drawing/2014/main" id="{C790D93B-F93F-AB4D-8DA7-192986D61D54}"/>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FD05F870-B2CD-B839-AB1F-9E3E7C09EAAB}"/>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10" name="Picture 9">
            <a:extLst>
              <a:ext uri="{FF2B5EF4-FFF2-40B4-BE49-F238E27FC236}">
                <a16:creationId xmlns:a16="http://schemas.microsoft.com/office/drawing/2014/main" id="{BAB27A44-FB89-6C67-1F16-4FA76993A436}"/>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11" name="Picture 10">
            <a:extLst>
              <a:ext uri="{FF2B5EF4-FFF2-40B4-BE49-F238E27FC236}">
                <a16:creationId xmlns:a16="http://schemas.microsoft.com/office/drawing/2014/main" id="{0B4EB966-BA48-700C-1327-AB03B62E70D8}"/>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7039529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16632"/>
            <a:ext cx="8784976" cy="936104"/>
          </a:xfrm>
          <a:noFill/>
        </p:spPr>
        <p:style>
          <a:lnRef idx="2">
            <a:schemeClr val="dk1"/>
          </a:lnRef>
          <a:fillRef idx="1">
            <a:schemeClr val="lt1"/>
          </a:fillRef>
          <a:effectRef idx="0">
            <a:schemeClr val="dk1"/>
          </a:effectRef>
          <a:fontRef idx="minor">
            <a:schemeClr val="dk1"/>
          </a:fontRef>
        </p:style>
        <p:txBody>
          <a:bodyPr/>
          <a:lstStyle/>
          <a:p>
            <a:r>
              <a:rPr lang="en-GB" dirty="0">
                <a:latin typeface="+mj-lt"/>
              </a:rPr>
              <a:t>What you need to know</a:t>
            </a:r>
          </a:p>
        </p:txBody>
      </p:sp>
      <p:pic>
        <p:nvPicPr>
          <p:cNvPr id="6" name="Picture 5">
            <a:extLst>
              <a:ext uri="{FF2B5EF4-FFF2-40B4-BE49-F238E27FC236}">
                <a16:creationId xmlns:a16="http://schemas.microsoft.com/office/drawing/2014/main" id="{E4D9B6E6-813C-174A-9AD5-65760DA660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162" y="2572559"/>
            <a:ext cx="8816326" cy="2152585"/>
          </a:xfrm>
          <a:prstGeom prst="rect">
            <a:avLst/>
          </a:prstGeom>
        </p:spPr>
      </p:pic>
      <p:sp>
        <p:nvSpPr>
          <p:cNvPr id="3" name="Footer Placeholder 2">
            <a:extLst>
              <a:ext uri="{FF2B5EF4-FFF2-40B4-BE49-F238E27FC236}">
                <a16:creationId xmlns:a16="http://schemas.microsoft.com/office/drawing/2014/main" id="{4C6DC3E4-5D50-03D5-DE39-33962B4571FB}"/>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E0287977-6355-E82C-D151-A2F078A6B97F}"/>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5" name="Picture 4">
            <a:extLst>
              <a:ext uri="{FF2B5EF4-FFF2-40B4-BE49-F238E27FC236}">
                <a16:creationId xmlns:a16="http://schemas.microsoft.com/office/drawing/2014/main" id="{5F10DF57-B137-33C2-E97D-08CB6E605123}"/>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8" name="Picture 7">
            <a:extLst>
              <a:ext uri="{FF2B5EF4-FFF2-40B4-BE49-F238E27FC236}">
                <a16:creationId xmlns:a16="http://schemas.microsoft.com/office/drawing/2014/main" id="{245FE472-16DD-C1D5-928F-9F39D400E41F}"/>
              </a:ext>
            </a:extLst>
          </p:cNvPr>
          <p:cNvPicPr>
            <a:picLocks noChangeAspect="1"/>
          </p:cNvPicPr>
          <p:nvPr/>
        </p:nvPicPr>
        <p:blipFill>
          <a:blip r:embed="rId5"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33918255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lstStyle/>
          <a:p>
            <a:r>
              <a:rPr lang="en-GB" dirty="0">
                <a:latin typeface="+mj-lt"/>
              </a:rPr>
              <a:t>Skilled performance</a:t>
            </a:r>
          </a:p>
        </p:txBody>
      </p:sp>
      <p:sp>
        <p:nvSpPr>
          <p:cNvPr id="3" name="Content Placeholder 2"/>
          <p:cNvSpPr>
            <a:spLocks noGrp="1"/>
          </p:cNvSpPr>
          <p:nvPr>
            <p:ph idx="1"/>
          </p:nvPr>
        </p:nvSpPr>
        <p:spPr>
          <a:xfrm>
            <a:off x="457200" y="1484784"/>
            <a:ext cx="8229600" cy="5040560"/>
          </a:xfrm>
          <a:noFill/>
        </p:spPr>
        <p:style>
          <a:lnRef idx="2">
            <a:schemeClr val="dk1"/>
          </a:lnRef>
          <a:fillRef idx="1">
            <a:schemeClr val="lt1"/>
          </a:fillRef>
          <a:effectRef idx="0">
            <a:schemeClr val="dk1"/>
          </a:effectRef>
          <a:fontRef idx="minor">
            <a:schemeClr val="dk1"/>
          </a:fontRef>
        </p:style>
        <p:txBody>
          <a:bodyPr>
            <a:normAutofit/>
          </a:bodyPr>
          <a:lstStyle/>
          <a:p>
            <a:r>
              <a:rPr lang="en-GB" dirty="0">
                <a:latin typeface="+mj-lt"/>
              </a:rPr>
              <a:t>What would you look for in a skilled performance?</a:t>
            </a:r>
          </a:p>
          <a:p>
            <a:pPr lvl="1"/>
            <a:r>
              <a:rPr lang="en-GB" i="1" dirty="0">
                <a:latin typeface="+mj-lt"/>
              </a:rPr>
              <a:t>Discuss – 1 minute</a:t>
            </a:r>
          </a:p>
          <a:p>
            <a:endParaRPr lang="en-GB" i="1" dirty="0">
              <a:latin typeface="+mj-lt"/>
            </a:endParaRPr>
          </a:p>
          <a:p>
            <a:r>
              <a:rPr lang="en-GB" dirty="0">
                <a:latin typeface="+mj-lt"/>
              </a:rPr>
              <a:t>A skilled performance should demonstrate the following 6 characteristics:</a:t>
            </a:r>
          </a:p>
          <a:p>
            <a:pPr lvl="1"/>
            <a:r>
              <a:rPr lang="en-GB" dirty="0">
                <a:latin typeface="+mj-lt"/>
              </a:rPr>
              <a:t>Accurate</a:t>
            </a:r>
          </a:p>
          <a:p>
            <a:pPr lvl="1"/>
            <a:r>
              <a:rPr lang="en-GB" dirty="0">
                <a:latin typeface="+mj-lt"/>
              </a:rPr>
              <a:t>Consistent</a:t>
            </a:r>
          </a:p>
          <a:p>
            <a:pPr lvl="1"/>
            <a:r>
              <a:rPr lang="en-GB" dirty="0">
                <a:latin typeface="+mj-lt"/>
              </a:rPr>
              <a:t>Fluent</a:t>
            </a:r>
          </a:p>
          <a:p>
            <a:pPr lvl="1"/>
            <a:r>
              <a:rPr lang="en-GB" dirty="0">
                <a:latin typeface="+mj-lt"/>
              </a:rPr>
              <a:t>Coordinated</a:t>
            </a:r>
          </a:p>
          <a:p>
            <a:pPr lvl="1"/>
            <a:r>
              <a:rPr lang="en-GB" dirty="0">
                <a:latin typeface="+mj-lt"/>
              </a:rPr>
              <a:t>Aesthetically pleasing</a:t>
            </a:r>
          </a:p>
          <a:p>
            <a:pPr lvl="1"/>
            <a:r>
              <a:rPr lang="en-GB" dirty="0">
                <a:latin typeface="+mj-lt"/>
              </a:rPr>
              <a:t>Goal directed</a:t>
            </a:r>
          </a:p>
        </p:txBody>
      </p:sp>
      <p:sp>
        <p:nvSpPr>
          <p:cNvPr id="5" name="Rounded Rectangle 4"/>
          <p:cNvSpPr/>
          <p:nvPr/>
        </p:nvSpPr>
        <p:spPr>
          <a:xfrm>
            <a:off x="366932" y="3781864"/>
            <a:ext cx="4267200" cy="283346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ooter Placeholder 2">
            <a:extLst>
              <a:ext uri="{FF2B5EF4-FFF2-40B4-BE49-F238E27FC236}">
                <a16:creationId xmlns:a16="http://schemas.microsoft.com/office/drawing/2014/main" id="{CB7D078B-ABEE-E34A-C580-94D5438758BC}"/>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B143AD99-E267-9C51-E0ED-5301CA83DAB6}"/>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7" name="Picture 6">
            <a:extLst>
              <a:ext uri="{FF2B5EF4-FFF2-40B4-BE49-F238E27FC236}">
                <a16:creationId xmlns:a16="http://schemas.microsoft.com/office/drawing/2014/main" id="{1BBDA2EC-3378-272C-1540-0DF554C085F9}"/>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8" name="Picture 7">
            <a:extLst>
              <a:ext uri="{FF2B5EF4-FFF2-40B4-BE49-F238E27FC236}">
                <a16:creationId xmlns:a16="http://schemas.microsoft.com/office/drawing/2014/main" id="{1B6BEF05-6B2E-FF49-542B-62749073803F}"/>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109241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blinds(horizontal)">
                                      <p:cBhvr>
                                        <p:cTn id="7" dur="500"/>
                                        <p:tgtEl>
                                          <p:spTgt spid="3">
                                            <p:txEl>
                                              <p:pRg st="3" end="3"/>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blinds(horizontal)">
                                      <p:cBhvr>
                                        <p:cTn id="10" dur="500"/>
                                        <p:tgtEl>
                                          <p:spTgt spid="3">
                                            <p:txEl>
                                              <p:pRg st="4" end="4"/>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blinds(horizontal)">
                                      <p:cBhvr>
                                        <p:cTn id="13" dur="500"/>
                                        <p:tgtEl>
                                          <p:spTgt spid="3">
                                            <p:txEl>
                                              <p:pRg st="5" end="5"/>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blinds(horizontal)">
                                      <p:cBhvr>
                                        <p:cTn id="16" dur="500"/>
                                        <p:tgtEl>
                                          <p:spTgt spid="3">
                                            <p:txEl>
                                              <p:pRg st="6" end="6"/>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Effect transition="in" filter="blinds(horizontal)">
                                      <p:cBhvr>
                                        <p:cTn id="19" dur="500"/>
                                        <p:tgtEl>
                                          <p:spTgt spid="3">
                                            <p:txEl>
                                              <p:pRg st="7" end="7"/>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blinds(horizontal)">
                                      <p:cBhvr>
                                        <p:cTn id="22" dur="500"/>
                                        <p:tgtEl>
                                          <p:spTgt spid="3">
                                            <p:txEl>
                                              <p:pRg st="8" end="8"/>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animEffect transition="in" filter="blinds(horizontal)">
                                      <p:cBhvr>
                                        <p:cTn id="25" dur="500"/>
                                        <p:tgtEl>
                                          <p:spTgt spid="3">
                                            <p:txEl>
                                              <p:pRg st="9" end="9"/>
                                            </p:txEl>
                                          </p:spTgt>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linds(horizontal)">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normAutofit fontScale="90000"/>
          </a:bodyPr>
          <a:lstStyle/>
          <a:p>
            <a:r>
              <a:rPr lang="en-GB" dirty="0">
                <a:latin typeface="+mj-lt"/>
              </a:rPr>
              <a:t>The 6 characteristics of skilled performance</a:t>
            </a:r>
          </a:p>
        </p:txBody>
      </p:sp>
      <p:sp>
        <p:nvSpPr>
          <p:cNvPr id="3" name="Content Placeholder 2"/>
          <p:cNvSpPr>
            <a:spLocks noGrp="1"/>
          </p:cNvSpPr>
          <p:nvPr>
            <p:ph idx="1"/>
          </p:nvPr>
        </p:nvSpPr>
        <p:spPr>
          <a:xfrm>
            <a:off x="457200" y="1484784"/>
            <a:ext cx="8229600" cy="5040560"/>
          </a:xfrm>
          <a:noFill/>
        </p:spPr>
        <p:style>
          <a:lnRef idx="2">
            <a:schemeClr val="dk1"/>
          </a:lnRef>
          <a:fillRef idx="1">
            <a:schemeClr val="lt1"/>
          </a:fillRef>
          <a:effectRef idx="0">
            <a:schemeClr val="dk1"/>
          </a:effectRef>
          <a:fontRef idx="minor">
            <a:schemeClr val="dk1"/>
          </a:fontRef>
        </p:style>
        <p:txBody>
          <a:bodyPr>
            <a:normAutofit/>
          </a:bodyPr>
          <a:lstStyle/>
          <a:p>
            <a:r>
              <a:rPr lang="en-GB" b="1" dirty="0">
                <a:latin typeface="+mj-lt"/>
              </a:rPr>
              <a:t>Accurate</a:t>
            </a:r>
            <a:r>
              <a:rPr lang="en-GB" dirty="0">
                <a:latin typeface="+mj-lt"/>
              </a:rPr>
              <a:t> – precise movements</a:t>
            </a:r>
          </a:p>
          <a:p>
            <a:r>
              <a:rPr lang="en-GB" b="1" dirty="0">
                <a:latin typeface="+mj-lt"/>
              </a:rPr>
              <a:t>Consistent</a:t>
            </a:r>
            <a:r>
              <a:rPr lang="en-GB" dirty="0">
                <a:latin typeface="+mj-lt"/>
              </a:rPr>
              <a:t> – performing to a high level every time</a:t>
            </a:r>
          </a:p>
          <a:p>
            <a:r>
              <a:rPr lang="en-GB" b="1" dirty="0">
                <a:latin typeface="+mj-lt"/>
              </a:rPr>
              <a:t>Fluent</a:t>
            </a:r>
            <a:r>
              <a:rPr lang="en-GB" dirty="0">
                <a:latin typeface="+mj-lt"/>
              </a:rPr>
              <a:t> – Using movements that are quick, smooth and flowing</a:t>
            </a:r>
          </a:p>
          <a:p>
            <a:r>
              <a:rPr lang="en-GB" b="1" dirty="0">
                <a:latin typeface="+mj-lt"/>
              </a:rPr>
              <a:t>Coordinated</a:t>
            </a:r>
            <a:r>
              <a:rPr lang="en-GB" dirty="0">
                <a:latin typeface="+mj-lt"/>
              </a:rPr>
              <a:t> – Moving different parts of the body together with efficiency and control</a:t>
            </a:r>
          </a:p>
          <a:p>
            <a:r>
              <a:rPr lang="en-GB" b="1" dirty="0">
                <a:latin typeface="+mj-lt"/>
              </a:rPr>
              <a:t>Aesthetically pleasing</a:t>
            </a:r>
            <a:r>
              <a:rPr lang="en-GB" dirty="0">
                <a:latin typeface="+mj-lt"/>
              </a:rPr>
              <a:t> – A performance that looks good to the eye of the spectator, judge or coach</a:t>
            </a:r>
          </a:p>
          <a:p>
            <a:r>
              <a:rPr lang="en-GB" b="1" dirty="0">
                <a:latin typeface="+mj-lt"/>
              </a:rPr>
              <a:t>Goal directed</a:t>
            </a:r>
            <a:r>
              <a:rPr lang="en-GB" dirty="0">
                <a:latin typeface="+mj-lt"/>
              </a:rPr>
              <a:t> – Focusing performing on a specific target and being determined to achieve that target</a:t>
            </a:r>
            <a:endParaRPr lang="en-GB" b="1" dirty="0">
              <a:latin typeface="+mj-lt"/>
            </a:endParaRPr>
          </a:p>
        </p:txBody>
      </p:sp>
      <p:sp>
        <p:nvSpPr>
          <p:cNvPr id="7" name="TextBox 6"/>
          <p:cNvSpPr txBox="1"/>
          <p:nvPr/>
        </p:nvSpPr>
        <p:spPr>
          <a:xfrm>
            <a:off x="4038600" y="6019800"/>
            <a:ext cx="4772464" cy="646331"/>
          </a:xfrm>
          <a:prstGeom prst="rect">
            <a:avLst/>
          </a:prstGeom>
          <a:solidFill>
            <a:schemeClr val="accent2">
              <a:lumMod val="60000"/>
              <a:lumOff val="40000"/>
            </a:schemeClr>
          </a:solidFill>
          <a:ln w="28575">
            <a:solidFill>
              <a:schemeClr val="tx1">
                <a:lumMod val="50000"/>
                <a:lumOff val="50000"/>
              </a:schemeClr>
            </a:solidFill>
          </a:ln>
        </p:spPr>
        <p:txBody>
          <a:bodyPr wrap="square" rtlCol="0">
            <a:spAutoFit/>
          </a:bodyPr>
          <a:lstStyle/>
          <a:p>
            <a:r>
              <a:rPr lang="en-GB" dirty="0">
                <a:latin typeface="+mj-lt"/>
              </a:rPr>
              <a:t>Which of the above characteristics of a skilled performance will a centre in netball need?</a:t>
            </a:r>
          </a:p>
        </p:txBody>
      </p:sp>
      <p:sp>
        <p:nvSpPr>
          <p:cNvPr id="4" name="Footer Placeholder 2">
            <a:extLst>
              <a:ext uri="{FF2B5EF4-FFF2-40B4-BE49-F238E27FC236}">
                <a16:creationId xmlns:a16="http://schemas.microsoft.com/office/drawing/2014/main" id="{A6FDF310-1008-7BD7-883C-3ABD9015E315}"/>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FA7A8A36-DC0B-39D3-F211-7EC6A6851848}"/>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6" name="Picture 5">
            <a:extLst>
              <a:ext uri="{FF2B5EF4-FFF2-40B4-BE49-F238E27FC236}">
                <a16:creationId xmlns:a16="http://schemas.microsoft.com/office/drawing/2014/main" id="{4732395C-9D23-B10F-3DBC-0A260BD65739}"/>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8" name="Picture 7">
            <a:extLst>
              <a:ext uri="{FF2B5EF4-FFF2-40B4-BE49-F238E27FC236}">
                <a16:creationId xmlns:a16="http://schemas.microsoft.com/office/drawing/2014/main" id="{33A5EC56-069D-DD56-2438-6A0E9BA0E065}"/>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39949643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lstStyle/>
          <a:p>
            <a:r>
              <a:rPr lang="en-GB" dirty="0">
                <a:latin typeface="+mj-lt"/>
              </a:rPr>
              <a:t>Sporting examples</a:t>
            </a:r>
          </a:p>
        </p:txBody>
      </p:sp>
      <p:sp>
        <p:nvSpPr>
          <p:cNvPr id="3" name="Content Placeholder 2"/>
          <p:cNvSpPr>
            <a:spLocks noGrp="1"/>
          </p:cNvSpPr>
          <p:nvPr>
            <p:ph idx="1"/>
          </p:nvPr>
        </p:nvSpPr>
        <p:spPr>
          <a:xfrm>
            <a:off x="457200" y="1484784"/>
            <a:ext cx="8229600" cy="5040560"/>
          </a:xfrm>
          <a:noFill/>
        </p:spPr>
        <p:style>
          <a:lnRef idx="2">
            <a:schemeClr val="dk1"/>
          </a:lnRef>
          <a:fillRef idx="1">
            <a:schemeClr val="lt1"/>
          </a:fillRef>
          <a:effectRef idx="0">
            <a:schemeClr val="dk1"/>
          </a:effectRef>
          <a:fontRef idx="minor">
            <a:schemeClr val="dk1"/>
          </a:fontRef>
        </p:style>
        <p:txBody>
          <a:bodyPr>
            <a:normAutofit/>
          </a:bodyPr>
          <a:lstStyle/>
          <a:p>
            <a:r>
              <a:rPr lang="en-GB" dirty="0">
                <a:latin typeface="+mj-lt"/>
              </a:rPr>
              <a:t>A centre in netball playing skilfully will:</a:t>
            </a:r>
          </a:p>
          <a:p>
            <a:pPr lvl="1"/>
            <a:r>
              <a:rPr lang="en-GB" i="1" dirty="0">
                <a:latin typeface="+mj-lt"/>
              </a:rPr>
              <a:t>Receive and pass to team-mates with accuracy and consistency</a:t>
            </a:r>
          </a:p>
          <a:p>
            <a:r>
              <a:rPr lang="en-GB" dirty="0">
                <a:latin typeface="+mj-lt"/>
              </a:rPr>
              <a:t>A gymnast performing a floor routine skilfully will:</a:t>
            </a:r>
          </a:p>
          <a:p>
            <a:pPr lvl="1"/>
            <a:r>
              <a:rPr lang="en-GB" i="1" dirty="0">
                <a:latin typeface="+mj-lt"/>
              </a:rPr>
              <a:t>Require accuracy and fluency of movement which is aesthetically pleasing to watch</a:t>
            </a:r>
          </a:p>
          <a:p>
            <a:r>
              <a:rPr lang="en-GB" dirty="0">
                <a:latin typeface="+mj-lt"/>
              </a:rPr>
              <a:t>A football defender playing skilfully will:</a:t>
            </a:r>
          </a:p>
          <a:p>
            <a:pPr lvl="1"/>
            <a:r>
              <a:rPr lang="en-GB" i="1" dirty="0">
                <a:latin typeface="+mj-lt"/>
              </a:rPr>
              <a:t>Ensure their actions are goal directed (every action is selected to prevent the opponent from scoring or to help their team to score)</a:t>
            </a:r>
          </a:p>
          <a:p>
            <a:pPr lvl="1"/>
            <a:endParaRPr lang="en-GB" i="1" dirty="0">
              <a:latin typeface="+mj-lt"/>
            </a:endParaRPr>
          </a:p>
        </p:txBody>
      </p:sp>
      <p:sp>
        <p:nvSpPr>
          <p:cNvPr id="6" name="TextBox 5"/>
          <p:cNvSpPr txBox="1"/>
          <p:nvPr/>
        </p:nvSpPr>
        <p:spPr>
          <a:xfrm>
            <a:off x="1219200" y="6248400"/>
            <a:ext cx="7620000" cy="369332"/>
          </a:xfrm>
          <a:prstGeom prst="rect">
            <a:avLst/>
          </a:prstGeom>
          <a:solidFill>
            <a:schemeClr val="accent2">
              <a:lumMod val="60000"/>
              <a:lumOff val="40000"/>
            </a:schemeClr>
          </a:solidFill>
          <a:ln>
            <a:solidFill>
              <a:schemeClr val="tx1">
                <a:lumMod val="50000"/>
                <a:lumOff val="50000"/>
              </a:schemeClr>
            </a:solidFill>
          </a:ln>
        </p:spPr>
        <p:txBody>
          <a:bodyPr wrap="square" rtlCol="0">
            <a:spAutoFit/>
          </a:bodyPr>
          <a:lstStyle/>
          <a:p>
            <a:r>
              <a:rPr lang="en-GB" dirty="0">
                <a:latin typeface="+mj-lt"/>
              </a:rPr>
              <a:t>You may be asked to give examples of a skilled performance in a given sport</a:t>
            </a:r>
          </a:p>
        </p:txBody>
      </p:sp>
      <p:sp>
        <p:nvSpPr>
          <p:cNvPr id="4" name="Footer Placeholder 2">
            <a:extLst>
              <a:ext uri="{FF2B5EF4-FFF2-40B4-BE49-F238E27FC236}">
                <a16:creationId xmlns:a16="http://schemas.microsoft.com/office/drawing/2014/main" id="{70C9524E-226D-4BAD-8B10-1174A39F183B}"/>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EC1E7BCF-CB88-8DA1-5E3D-5852444A5935}"/>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7" name="Picture 6">
            <a:extLst>
              <a:ext uri="{FF2B5EF4-FFF2-40B4-BE49-F238E27FC236}">
                <a16:creationId xmlns:a16="http://schemas.microsoft.com/office/drawing/2014/main" id="{313A0388-BEFF-9EC3-2900-5C6B95811045}"/>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8" name="Picture 7">
            <a:extLst>
              <a:ext uri="{FF2B5EF4-FFF2-40B4-BE49-F238E27FC236}">
                <a16:creationId xmlns:a16="http://schemas.microsoft.com/office/drawing/2014/main" id="{EB111735-F270-B1D9-5F42-3F812E01D2C9}"/>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1494573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lstStyle/>
          <a:p>
            <a:r>
              <a:rPr lang="en-GB" dirty="0">
                <a:latin typeface="+mj-lt"/>
              </a:rPr>
              <a:t>The components of fitness</a:t>
            </a:r>
          </a:p>
        </p:txBody>
      </p:sp>
      <p:sp>
        <p:nvSpPr>
          <p:cNvPr id="3" name="Content Placeholder 2"/>
          <p:cNvSpPr>
            <a:spLocks noGrp="1"/>
          </p:cNvSpPr>
          <p:nvPr>
            <p:ph idx="1"/>
          </p:nvPr>
        </p:nvSpPr>
        <p:spPr>
          <a:xfrm>
            <a:off x="457200" y="1484784"/>
            <a:ext cx="8229600" cy="5040560"/>
          </a:xfrm>
          <a:noFill/>
        </p:spPr>
        <p:style>
          <a:lnRef idx="2">
            <a:schemeClr val="dk1"/>
          </a:lnRef>
          <a:fillRef idx="1">
            <a:schemeClr val="lt1"/>
          </a:fillRef>
          <a:effectRef idx="0">
            <a:schemeClr val="dk1"/>
          </a:effectRef>
          <a:fontRef idx="minor">
            <a:schemeClr val="dk1"/>
          </a:fontRef>
        </p:style>
        <p:txBody>
          <a:bodyPr>
            <a:normAutofit/>
          </a:bodyPr>
          <a:lstStyle/>
          <a:p>
            <a:r>
              <a:rPr lang="en-GB" dirty="0">
                <a:latin typeface="+mj-lt"/>
              </a:rPr>
              <a:t>A skilled performer who demonstrates the </a:t>
            </a:r>
            <a:r>
              <a:rPr lang="en-GB" b="1" dirty="0">
                <a:latin typeface="+mj-lt"/>
              </a:rPr>
              <a:t>6 </a:t>
            </a:r>
            <a:r>
              <a:rPr lang="en-GB" dirty="0">
                <a:latin typeface="+mj-lt"/>
              </a:rPr>
              <a:t>characteristics</a:t>
            </a:r>
            <a:r>
              <a:rPr lang="en-GB" b="1" dirty="0">
                <a:latin typeface="+mj-lt"/>
              </a:rPr>
              <a:t> </a:t>
            </a:r>
            <a:r>
              <a:rPr lang="en-GB" dirty="0">
                <a:latin typeface="+mj-lt"/>
              </a:rPr>
              <a:t>will need to use different components of fitness...</a:t>
            </a:r>
          </a:p>
          <a:p>
            <a:endParaRPr lang="en-GB" i="1" dirty="0">
              <a:latin typeface="+mj-lt"/>
            </a:endParaRPr>
          </a:p>
          <a:p>
            <a:r>
              <a:rPr lang="en-GB" i="1" dirty="0">
                <a:latin typeface="+mj-lt"/>
              </a:rPr>
              <a:t>Which components of fitness will a </a:t>
            </a:r>
            <a:r>
              <a:rPr lang="en-GB" b="1" i="1" dirty="0">
                <a:latin typeface="+mj-lt"/>
              </a:rPr>
              <a:t>fluent</a:t>
            </a:r>
            <a:r>
              <a:rPr lang="en-GB" i="1" dirty="0">
                <a:latin typeface="+mj-lt"/>
              </a:rPr>
              <a:t> performer require?</a:t>
            </a:r>
          </a:p>
          <a:p>
            <a:pPr>
              <a:buNone/>
            </a:pPr>
            <a:endParaRPr lang="en-GB" i="1" dirty="0">
              <a:latin typeface="+mj-lt"/>
            </a:endParaRPr>
          </a:p>
          <a:p>
            <a:endParaRPr lang="en-GB" i="1" dirty="0">
              <a:latin typeface="+mj-lt"/>
            </a:endParaRPr>
          </a:p>
          <a:p>
            <a:pPr lvl="1"/>
            <a:endParaRPr lang="en-GB" i="1" dirty="0">
              <a:latin typeface="+mj-lt"/>
            </a:endParaRPr>
          </a:p>
        </p:txBody>
      </p:sp>
      <p:sp>
        <p:nvSpPr>
          <p:cNvPr id="6" name="TextBox 5"/>
          <p:cNvSpPr txBox="1"/>
          <p:nvPr/>
        </p:nvSpPr>
        <p:spPr>
          <a:xfrm>
            <a:off x="1219200" y="6248400"/>
            <a:ext cx="7620000" cy="369332"/>
          </a:xfrm>
          <a:prstGeom prst="rect">
            <a:avLst/>
          </a:prstGeom>
          <a:solidFill>
            <a:schemeClr val="accent2">
              <a:lumMod val="60000"/>
              <a:lumOff val="40000"/>
            </a:schemeClr>
          </a:solidFill>
          <a:ln>
            <a:solidFill>
              <a:schemeClr val="tx1">
                <a:lumMod val="50000"/>
                <a:lumOff val="50000"/>
              </a:schemeClr>
            </a:solidFill>
          </a:ln>
        </p:spPr>
        <p:txBody>
          <a:bodyPr wrap="square" rtlCol="0">
            <a:spAutoFit/>
          </a:bodyPr>
          <a:lstStyle/>
          <a:p>
            <a:r>
              <a:rPr lang="en-GB" dirty="0">
                <a:latin typeface="+mj-lt"/>
              </a:rPr>
              <a:t>You may be asked to give examples of a skilled performance in a given sport</a:t>
            </a:r>
          </a:p>
        </p:txBody>
      </p:sp>
      <p:sp>
        <p:nvSpPr>
          <p:cNvPr id="4" name="Footer Placeholder 2">
            <a:extLst>
              <a:ext uri="{FF2B5EF4-FFF2-40B4-BE49-F238E27FC236}">
                <a16:creationId xmlns:a16="http://schemas.microsoft.com/office/drawing/2014/main" id="{28BDD881-B801-7D9B-C4B1-E05E03F4D053}"/>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4C579B75-CBAA-F31B-52F6-7AB2CD8B7B52}"/>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7" name="Picture 6">
            <a:extLst>
              <a:ext uri="{FF2B5EF4-FFF2-40B4-BE49-F238E27FC236}">
                <a16:creationId xmlns:a16="http://schemas.microsoft.com/office/drawing/2014/main" id="{8CDF50F6-645F-F3F9-E12D-235BF481488E}"/>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8" name="Picture 7">
            <a:extLst>
              <a:ext uri="{FF2B5EF4-FFF2-40B4-BE49-F238E27FC236}">
                <a16:creationId xmlns:a16="http://schemas.microsoft.com/office/drawing/2014/main" id="{AEFFBF69-6534-1EB9-CD49-A0A5FD478558}"/>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9597110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5408" y="2492896"/>
            <a:ext cx="7851648" cy="792088"/>
          </a:xfrm>
          <a:ln>
            <a:solidFill>
              <a:schemeClr val="tx1"/>
            </a:solidFill>
          </a:ln>
        </p:spPr>
        <p:txBody>
          <a:bodyPr>
            <a:normAutofit fontScale="90000"/>
          </a:bodyPr>
          <a:lstStyle/>
          <a:p>
            <a:pPr algn="l"/>
            <a:r>
              <a:rPr lang="en-GB" sz="3600" dirty="0"/>
              <a:t> </a:t>
            </a:r>
            <a:br>
              <a:rPr lang="en-GB" dirty="0"/>
            </a:br>
            <a:r>
              <a:rPr lang="en-GB" sz="4900" dirty="0"/>
              <a:t>8.3 Skill classification</a:t>
            </a:r>
            <a:endParaRPr lang="en-GB" dirty="0"/>
          </a:p>
        </p:txBody>
      </p:sp>
      <p:sp>
        <p:nvSpPr>
          <p:cNvPr id="3" name="Subtitle 2"/>
          <p:cNvSpPr>
            <a:spLocks noGrp="1"/>
          </p:cNvSpPr>
          <p:nvPr>
            <p:ph type="subTitle" idx="1"/>
          </p:nvPr>
        </p:nvSpPr>
        <p:spPr>
          <a:xfrm>
            <a:off x="605408" y="3356992"/>
            <a:ext cx="7851648" cy="2088232"/>
          </a:xfrm>
          <a:ln>
            <a:solidFill>
              <a:schemeClr val="tx1"/>
            </a:solidFill>
          </a:ln>
        </p:spPr>
        <p:txBody>
          <a:bodyPr>
            <a:normAutofit lnSpcReduction="10000"/>
          </a:bodyPr>
          <a:lstStyle/>
          <a:p>
            <a:pPr algn="ctr"/>
            <a:r>
              <a:rPr lang="en-GB" sz="2400" dirty="0">
                <a:latin typeface="+mj-lt"/>
              </a:rPr>
              <a:t> </a:t>
            </a:r>
            <a:r>
              <a:rPr lang="en-GB" sz="2400" u="sng" dirty="0">
                <a:latin typeface="+mj-lt"/>
              </a:rPr>
              <a:t>Learning objectives</a:t>
            </a:r>
          </a:p>
          <a:p>
            <a:pPr algn="l"/>
            <a:r>
              <a:rPr lang="en-GB" sz="2400" dirty="0">
                <a:latin typeface="+mj-lt"/>
              </a:rPr>
              <a:t> 1) Identify the different types of skills: basic/complex,</a:t>
            </a:r>
          </a:p>
          <a:p>
            <a:pPr algn="l"/>
            <a:r>
              <a:rPr lang="en-GB" sz="2400" dirty="0">
                <a:latin typeface="+mj-lt"/>
              </a:rPr>
              <a:t>      fine/gross, open/closed</a:t>
            </a:r>
          </a:p>
          <a:p>
            <a:pPr algn="l"/>
            <a:r>
              <a:rPr lang="en-GB" sz="2400" dirty="0">
                <a:latin typeface="+mj-lt"/>
              </a:rPr>
              <a:t> 2) Understand that these can be placed on a continuum</a:t>
            </a:r>
          </a:p>
          <a:p>
            <a:pPr algn="l"/>
            <a:r>
              <a:rPr lang="en-GB" sz="2400" dirty="0">
                <a:latin typeface="+mj-lt"/>
              </a:rPr>
              <a:t> 3) Justify the choice of these skills with sporting examples </a:t>
            </a:r>
          </a:p>
        </p:txBody>
      </p:sp>
      <p:sp>
        <p:nvSpPr>
          <p:cNvPr id="6" name="Rounded Rectangle 5">
            <a:extLst>
              <a:ext uri="{FF2B5EF4-FFF2-40B4-BE49-F238E27FC236}">
                <a16:creationId xmlns:a16="http://schemas.microsoft.com/office/drawing/2014/main" id="{C5856E02-3AE4-6F4C-9FA8-CBFC0D893D7E}"/>
              </a:ext>
            </a:extLst>
          </p:cNvPr>
          <p:cNvSpPr/>
          <p:nvPr/>
        </p:nvSpPr>
        <p:spPr>
          <a:xfrm>
            <a:off x="395536" y="395952"/>
            <a:ext cx="4101954" cy="1569661"/>
          </a:xfrm>
          <a:prstGeom prst="roundRect">
            <a:avLst/>
          </a:prstGeom>
          <a:solidFill>
            <a:schemeClr val="accent4">
              <a:lumMod val="60000"/>
              <a:lumOff val="40000"/>
            </a:schemeClr>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F643DB1-4BBD-BB4D-A4C9-0168BE0B6EAA}"/>
              </a:ext>
            </a:extLst>
          </p:cNvPr>
          <p:cNvSpPr txBox="1"/>
          <p:nvPr/>
        </p:nvSpPr>
        <p:spPr>
          <a:xfrm>
            <a:off x="539552" y="623590"/>
            <a:ext cx="3816424" cy="1077218"/>
          </a:xfrm>
          <a:prstGeom prst="rect">
            <a:avLst/>
          </a:prstGeom>
          <a:noFill/>
        </p:spPr>
        <p:txBody>
          <a:bodyPr wrap="square" rtlCol="0">
            <a:spAutoFit/>
          </a:bodyPr>
          <a:lstStyle/>
          <a:p>
            <a:pPr algn="ctr"/>
            <a:r>
              <a:rPr lang="en-GB" sz="3200" dirty="0">
                <a:solidFill>
                  <a:schemeClr val="bg1"/>
                </a:solidFill>
                <a:latin typeface="+mj-lt"/>
              </a:rPr>
              <a:t>Skill acquisition and psychology</a:t>
            </a:r>
            <a:endParaRPr lang="en-US" sz="3200" dirty="0">
              <a:solidFill>
                <a:schemeClr val="bg1"/>
              </a:solidFill>
              <a:latin typeface="+mj-lt"/>
            </a:endParaRPr>
          </a:p>
        </p:txBody>
      </p:sp>
      <p:sp>
        <p:nvSpPr>
          <p:cNvPr id="9" name="Rounded Rectangle 8">
            <a:extLst>
              <a:ext uri="{FF2B5EF4-FFF2-40B4-BE49-F238E27FC236}">
                <a16:creationId xmlns:a16="http://schemas.microsoft.com/office/drawing/2014/main" id="{41544A29-2240-584F-B2ED-049EFFFFA7E8}"/>
              </a:ext>
            </a:extLst>
          </p:cNvPr>
          <p:cNvSpPr/>
          <p:nvPr/>
        </p:nvSpPr>
        <p:spPr>
          <a:xfrm>
            <a:off x="4603913" y="395952"/>
            <a:ext cx="4101954" cy="1569661"/>
          </a:xfrm>
          <a:prstGeom prst="roundRect">
            <a:avLst/>
          </a:prstGeom>
          <a:solidFill>
            <a:srgbClr val="FFD579"/>
          </a:solidFill>
          <a:ln>
            <a:solidFill>
              <a:srgbClr val="CA9F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DB26D15-AB79-7743-9BA8-D26F7EECCBBE}"/>
              </a:ext>
            </a:extLst>
          </p:cNvPr>
          <p:cNvSpPr txBox="1"/>
          <p:nvPr/>
        </p:nvSpPr>
        <p:spPr>
          <a:xfrm>
            <a:off x="4745427" y="395953"/>
            <a:ext cx="3816424" cy="1569660"/>
          </a:xfrm>
          <a:prstGeom prst="rect">
            <a:avLst/>
          </a:prstGeom>
          <a:noFill/>
        </p:spPr>
        <p:txBody>
          <a:bodyPr wrap="square" rtlCol="0">
            <a:spAutoFit/>
          </a:bodyPr>
          <a:lstStyle/>
          <a:p>
            <a:pPr algn="ctr"/>
            <a:r>
              <a:rPr lang="en-GB" sz="3200" u="sng" dirty="0">
                <a:solidFill>
                  <a:schemeClr val="bg1"/>
                </a:solidFill>
                <a:latin typeface="+mj-lt"/>
              </a:rPr>
              <a:t>Chapter 8</a:t>
            </a:r>
            <a:endParaRPr lang="en-GB" sz="3200" dirty="0">
              <a:solidFill>
                <a:schemeClr val="bg1"/>
              </a:solidFill>
              <a:latin typeface="+mj-lt"/>
            </a:endParaRPr>
          </a:p>
          <a:p>
            <a:pPr algn="ctr"/>
            <a:r>
              <a:rPr lang="en-GB" sz="3200" dirty="0">
                <a:solidFill>
                  <a:schemeClr val="bg1"/>
                </a:solidFill>
                <a:latin typeface="+mj-lt"/>
              </a:rPr>
              <a:t>Skills and skill acquisition</a:t>
            </a:r>
            <a:endParaRPr lang="en-US" sz="3200" dirty="0">
              <a:solidFill>
                <a:schemeClr val="bg1"/>
              </a:solidFill>
              <a:latin typeface="+mj-lt"/>
            </a:endParaRPr>
          </a:p>
        </p:txBody>
      </p:sp>
      <p:sp>
        <p:nvSpPr>
          <p:cNvPr id="4" name="Footer Placeholder 2">
            <a:extLst>
              <a:ext uri="{FF2B5EF4-FFF2-40B4-BE49-F238E27FC236}">
                <a16:creationId xmlns:a16="http://schemas.microsoft.com/office/drawing/2014/main" id="{C1CB8AC4-9D43-9F23-312D-AE4E1368A01A}"/>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8D8BE62F-0D84-FBEB-951D-8C5878C20452}"/>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10" name="Picture 9">
            <a:extLst>
              <a:ext uri="{FF2B5EF4-FFF2-40B4-BE49-F238E27FC236}">
                <a16:creationId xmlns:a16="http://schemas.microsoft.com/office/drawing/2014/main" id="{12372BEA-5F2B-F61E-7AD2-F2A2F4B9C8DB}"/>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11" name="Picture 10">
            <a:extLst>
              <a:ext uri="{FF2B5EF4-FFF2-40B4-BE49-F238E27FC236}">
                <a16:creationId xmlns:a16="http://schemas.microsoft.com/office/drawing/2014/main" id="{0D1F6787-77A4-5D07-0CD9-4A93B700C9F1}"/>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9042150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16632"/>
            <a:ext cx="8784976" cy="936104"/>
          </a:xfrm>
          <a:noFill/>
        </p:spPr>
        <p:style>
          <a:lnRef idx="2">
            <a:schemeClr val="dk1"/>
          </a:lnRef>
          <a:fillRef idx="1">
            <a:schemeClr val="lt1"/>
          </a:fillRef>
          <a:effectRef idx="0">
            <a:schemeClr val="dk1"/>
          </a:effectRef>
          <a:fontRef idx="minor">
            <a:schemeClr val="dk1"/>
          </a:fontRef>
        </p:style>
        <p:txBody>
          <a:bodyPr/>
          <a:lstStyle/>
          <a:p>
            <a:r>
              <a:rPr lang="en-GB" dirty="0">
                <a:latin typeface="+mj-lt"/>
              </a:rPr>
              <a:t>What you need to know</a:t>
            </a:r>
          </a:p>
        </p:txBody>
      </p:sp>
      <p:pic>
        <p:nvPicPr>
          <p:cNvPr id="4" name="Picture 3">
            <a:extLst>
              <a:ext uri="{FF2B5EF4-FFF2-40B4-BE49-F238E27FC236}">
                <a16:creationId xmlns:a16="http://schemas.microsoft.com/office/drawing/2014/main" id="{E57CCE4D-64F6-E743-81F3-B6A3FB9DB0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024" y="2708920"/>
            <a:ext cx="8748464" cy="1737428"/>
          </a:xfrm>
          <a:prstGeom prst="rect">
            <a:avLst/>
          </a:prstGeom>
        </p:spPr>
      </p:pic>
      <p:sp>
        <p:nvSpPr>
          <p:cNvPr id="3" name="Footer Placeholder 2">
            <a:extLst>
              <a:ext uri="{FF2B5EF4-FFF2-40B4-BE49-F238E27FC236}">
                <a16:creationId xmlns:a16="http://schemas.microsoft.com/office/drawing/2014/main" id="{F2D926D5-ACD5-D1B6-2EF6-BC0F5531DC14}"/>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BC8A43BE-30E5-7318-5D41-D6A687168B86}"/>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6" name="Picture 5">
            <a:extLst>
              <a:ext uri="{FF2B5EF4-FFF2-40B4-BE49-F238E27FC236}">
                <a16:creationId xmlns:a16="http://schemas.microsoft.com/office/drawing/2014/main" id="{3B471547-68B3-406D-A135-BF5B68BAB6E7}"/>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8" name="Picture 7">
            <a:extLst>
              <a:ext uri="{FF2B5EF4-FFF2-40B4-BE49-F238E27FC236}">
                <a16:creationId xmlns:a16="http://schemas.microsoft.com/office/drawing/2014/main" id="{E9AE92FF-BB8A-E0BB-4827-F218B830AEAF}"/>
              </a:ext>
            </a:extLst>
          </p:cNvPr>
          <p:cNvPicPr>
            <a:picLocks noChangeAspect="1"/>
          </p:cNvPicPr>
          <p:nvPr/>
        </p:nvPicPr>
        <p:blipFill>
          <a:blip r:embed="rId5"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17825094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lstStyle/>
          <a:p>
            <a:r>
              <a:rPr lang="en-GB" dirty="0">
                <a:latin typeface="+mj-lt"/>
              </a:rPr>
              <a:t>Classification of skills</a:t>
            </a:r>
          </a:p>
        </p:txBody>
      </p:sp>
      <p:sp>
        <p:nvSpPr>
          <p:cNvPr id="3" name="Content Placeholder 2"/>
          <p:cNvSpPr>
            <a:spLocks noGrp="1"/>
          </p:cNvSpPr>
          <p:nvPr>
            <p:ph idx="1"/>
          </p:nvPr>
        </p:nvSpPr>
        <p:spPr>
          <a:xfrm>
            <a:off x="457200" y="1484784"/>
            <a:ext cx="8229600" cy="5040560"/>
          </a:xfrm>
          <a:noFill/>
        </p:spPr>
        <p:style>
          <a:lnRef idx="2">
            <a:schemeClr val="dk1"/>
          </a:lnRef>
          <a:fillRef idx="1">
            <a:schemeClr val="lt1"/>
          </a:fillRef>
          <a:effectRef idx="0">
            <a:schemeClr val="dk1"/>
          </a:effectRef>
          <a:fontRef idx="minor">
            <a:schemeClr val="dk1"/>
          </a:fontRef>
        </p:style>
        <p:txBody>
          <a:bodyPr>
            <a:normAutofit/>
          </a:bodyPr>
          <a:lstStyle/>
          <a:p>
            <a:r>
              <a:rPr lang="en-GB" dirty="0">
                <a:latin typeface="+mj-lt"/>
              </a:rPr>
              <a:t>Skills can be classified as either:</a:t>
            </a:r>
          </a:p>
          <a:p>
            <a:pPr lvl="1"/>
            <a:r>
              <a:rPr lang="en-GB" b="1" i="1" dirty="0">
                <a:latin typeface="+mj-lt"/>
              </a:rPr>
              <a:t>Basic or complex</a:t>
            </a:r>
          </a:p>
          <a:p>
            <a:pPr lvl="1"/>
            <a:r>
              <a:rPr lang="en-GB" b="1" i="1" dirty="0">
                <a:latin typeface="+mj-lt"/>
              </a:rPr>
              <a:t>Open or closed</a:t>
            </a:r>
          </a:p>
          <a:p>
            <a:pPr lvl="1"/>
            <a:r>
              <a:rPr lang="en-GB" b="1" i="1" dirty="0">
                <a:latin typeface="+mj-lt"/>
              </a:rPr>
              <a:t>Fine or gross</a:t>
            </a:r>
          </a:p>
          <a:p>
            <a:pPr lvl="1">
              <a:buNone/>
            </a:pPr>
            <a:endParaRPr lang="en-GB" dirty="0">
              <a:latin typeface="+mj-lt"/>
            </a:endParaRPr>
          </a:p>
          <a:p>
            <a:r>
              <a:rPr lang="en-GB" dirty="0">
                <a:latin typeface="+mj-lt"/>
              </a:rPr>
              <a:t>Usually skills are neither one nor the other but somewhere between the two on a </a:t>
            </a:r>
            <a:r>
              <a:rPr lang="en-GB" b="1" dirty="0">
                <a:latin typeface="+mj-lt"/>
              </a:rPr>
              <a:t>continuum</a:t>
            </a:r>
            <a:endParaRPr lang="en-GB" dirty="0">
              <a:latin typeface="+mj-lt"/>
            </a:endParaRPr>
          </a:p>
          <a:p>
            <a:endParaRPr lang="en-GB" dirty="0">
              <a:latin typeface="+mj-lt"/>
            </a:endParaRPr>
          </a:p>
          <a:p>
            <a:r>
              <a:rPr lang="en-GB" dirty="0">
                <a:latin typeface="+mj-lt"/>
              </a:rPr>
              <a:t>You need to be able to place skills on these continua and justify your choice</a:t>
            </a:r>
          </a:p>
        </p:txBody>
      </p:sp>
      <p:sp>
        <p:nvSpPr>
          <p:cNvPr id="5" name="Rounded Rectangle 4"/>
          <p:cNvSpPr/>
          <p:nvPr/>
        </p:nvSpPr>
        <p:spPr>
          <a:xfrm>
            <a:off x="304800" y="5057336"/>
            <a:ext cx="8534400" cy="9906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ooter Placeholder 2">
            <a:extLst>
              <a:ext uri="{FF2B5EF4-FFF2-40B4-BE49-F238E27FC236}">
                <a16:creationId xmlns:a16="http://schemas.microsoft.com/office/drawing/2014/main" id="{98D764AC-B4CF-5D69-EEA8-3D77ECD6A731}"/>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B2210D6D-BC83-C1A3-C4B4-0B43248E53BC}"/>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7" name="Picture 6">
            <a:extLst>
              <a:ext uri="{FF2B5EF4-FFF2-40B4-BE49-F238E27FC236}">
                <a16:creationId xmlns:a16="http://schemas.microsoft.com/office/drawing/2014/main" id="{37803527-BC2E-3323-7674-30009FD3F687}"/>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8" name="Picture 7">
            <a:extLst>
              <a:ext uri="{FF2B5EF4-FFF2-40B4-BE49-F238E27FC236}">
                <a16:creationId xmlns:a16="http://schemas.microsoft.com/office/drawing/2014/main" id="{1B41FE5C-AE29-E904-9A92-57A74DE0F179}"/>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2268080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16632"/>
            <a:ext cx="8784976" cy="936104"/>
          </a:xfrm>
          <a:noFill/>
        </p:spPr>
        <p:style>
          <a:lnRef idx="2">
            <a:schemeClr val="dk1"/>
          </a:lnRef>
          <a:fillRef idx="1">
            <a:schemeClr val="lt1"/>
          </a:fillRef>
          <a:effectRef idx="0">
            <a:schemeClr val="dk1"/>
          </a:effectRef>
          <a:fontRef idx="minor">
            <a:schemeClr val="dk1"/>
          </a:fontRef>
        </p:style>
        <p:txBody>
          <a:bodyPr/>
          <a:lstStyle/>
          <a:p>
            <a:r>
              <a:rPr lang="en-GB" dirty="0">
                <a:latin typeface="+mj-lt"/>
              </a:rPr>
              <a:t>What you need to know</a:t>
            </a:r>
          </a:p>
        </p:txBody>
      </p:sp>
      <p:pic>
        <p:nvPicPr>
          <p:cNvPr id="8" name="Picture 7">
            <a:extLst>
              <a:ext uri="{FF2B5EF4-FFF2-40B4-BE49-F238E27FC236}">
                <a16:creationId xmlns:a16="http://schemas.microsoft.com/office/drawing/2014/main" id="{1B29C637-878F-E84F-A11D-B7D1FAF10D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3" y="2132856"/>
            <a:ext cx="8784976" cy="3168352"/>
          </a:xfrm>
          <a:prstGeom prst="rect">
            <a:avLst/>
          </a:prstGeom>
        </p:spPr>
      </p:pic>
      <p:sp>
        <p:nvSpPr>
          <p:cNvPr id="3" name="Footer Placeholder 2">
            <a:extLst>
              <a:ext uri="{FF2B5EF4-FFF2-40B4-BE49-F238E27FC236}">
                <a16:creationId xmlns:a16="http://schemas.microsoft.com/office/drawing/2014/main" id="{A369A224-320E-5ED5-730C-4DE378A1E59A}"/>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04E5CDA8-D780-7F2E-7742-C2EA6B50EC67}"/>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5" name="Picture 4">
            <a:extLst>
              <a:ext uri="{FF2B5EF4-FFF2-40B4-BE49-F238E27FC236}">
                <a16:creationId xmlns:a16="http://schemas.microsoft.com/office/drawing/2014/main" id="{BB3386C2-D053-0713-314C-994992FF77AE}"/>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6" name="Picture 5">
            <a:extLst>
              <a:ext uri="{FF2B5EF4-FFF2-40B4-BE49-F238E27FC236}">
                <a16:creationId xmlns:a16="http://schemas.microsoft.com/office/drawing/2014/main" id="{267AA139-1EC0-AF7D-6F22-AE25ECA16C29}"/>
              </a:ext>
            </a:extLst>
          </p:cNvPr>
          <p:cNvPicPr>
            <a:picLocks noChangeAspect="1"/>
          </p:cNvPicPr>
          <p:nvPr/>
        </p:nvPicPr>
        <p:blipFill>
          <a:blip r:embed="rId5"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18292772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normAutofit/>
          </a:bodyPr>
          <a:lstStyle/>
          <a:p>
            <a:r>
              <a:rPr lang="en-GB" dirty="0">
                <a:latin typeface="+mj-lt"/>
              </a:rPr>
              <a:t>Basic and complex skills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160059348"/>
              </p:ext>
            </p:extLst>
          </p:nvPr>
        </p:nvGraphicFramePr>
        <p:xfrm>
          <a:off x="457200" y="1480265"/>
          <a:ext cx="8229600" cy="344424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376429">
                <a:tc>
                  <a:txBody>
                    <a:bodyPr/>
                    <a:lstStyle/>
                    <a:p>
                      <a:r>
                        <a:rPr lang="en-GB" sz="1900" dirty="0">
                          <a:latin typeface="+mj-lt"/>
                        </a:rPr>
                        <a:t>Basic</a:t>
                      </a:r>
                    </a:p>
                  </a:txBody>
                  <a:tcPr/>
                </a:tc>
                <a:tc>
                  <a:txBody>
                    <a:bodyPr/>
                    <a:lstStyle/>
                    <a:p>
                      <a:r>
                        <a:rPr lang="en-GB" sz="1900" dirty="0">
                          <a:latin typeface="+mj-lt"/>
                        </a:rPr>
                        <a:t>Complex</a:t>
                      </a:r>
                    </a:p>
                  </a:txBody>
                  <a:tcPr/>
                </a:tc>
                <a:extLst>
                  <a:ext uri="{0D108BD9-81ED-4DB2-BD59-A6C34878D82A}">
                    <a16:rowId xmlns:a16="http://schemas.microsoft.com/office/drawing/2014/main" val="10000"/>
                  </a:ext>
                </a:extLst>
              </a:tr>
              <a:tr h="661417">
                <a:tc>
                  <a:txBody>
                    <a:bodyPr/>
                    <a:lstStyle/>
                    <a:p>
                      <a:r>
                        <a:rPr lang="en-GB" sz="1900" b="1" dirty="0">
                          <a:latin typeface="+mj-lt"/>
                        </a:rPr>
                        <a:t>“Simple</a:t>
                      </a:r>
                      <a:r>
                        <a:rPr lang="en-GB" sz="1900" b="1" baseline="0" dirty="0">
                          <a:latin typeface="+mj-lt"/>
                        </a:rPr>
                        <a:t> skills such as throwing, running hitting a ball or catching”</a:t>
                      </a:r>
                      <a:endParaRPr lang="en-GB" sz="1900" b="1" dirty="0">
                        <a:latin typeface="+mj-lt"/>
                      </a:endParaRPr>
                    </a:p>
                  </a:txBody>
                  <a:tcPr/>
                </a:tc>
                <a:tc>
                  <a:txBody>
                    <a:bodyPr/>
                    <a:lstStyle/>
                    <a:p>
                      <a:r>
                        <a:rPr lang="en-GB" sz="1900" b="1" dirty="0">
                          <a:latin typeface="+mj-lt"/>
                        </a:rPr>
                        <a:t>“More difficult skills that require a higher level of coordination and concentration”</a:t>
                      </a:r>
                    </a:p>
                  </a:txBody>
                  <a:tcPr/>
                </a:tc>
                <a:extLst>
                  <a:ext uri="{0D108BD9-81ED-4DB2-BD59-A6C34878D82A}">
                    <a16:rowId xmlns:a16="http://schemas.microsoft.com/office/drawing/2014/main" val="10001"/>
                  </a:ext>
                </a:extLst>
              </a:tr>
              <a:tr h="661417">
                <a:tc>
                  <a:txBody>
                    <a:bodyPr/>
                    <a:lstStyle/>
                    <a:p>
                      <a:r>
                        <a:rPr lang="en-GB" sz="1900" dirty="0">
                          <a:latin typeface="+mj-lt"/>
                        </a:rPr>
                        <a:t>Need</a:t>
                      </a:r>
                      <a:r>
                        <a:rPr lang="en-GB" sz="1900" baseline="0" dirty="0">
                          <a:latin typeface="+mj-lt"/>
                        </a:rPr>
                        <a:t> to be mastered first before being able to learn complex skills</a:t>
                      </a:r>
                      <a:endParaRPr lang="en-GB" sz="1900" dirty="0">
                        <a:latin typeface="+mj-lt"/>
                      </a:endParaRPr>
                    </a:p>
                  </a:txBody>
                  <a:tcPr/>
                </a:tc>
                <a:tc>
                  <a:txBody>
                    <a:bodyPr/>
                    <a:lstStyle/>
                    <a:p>
                      <a:r>
                        <a:rPr lang="en-GB" sz="1900" dirty="0">
                          <a:latin typeface="+mj-lt"/>
                        </a:rPr>
                        <a:t>Take longer to learn and perfect</a:t>
                      </a:r>
                    </a:p>
                  </a:txBody>
                  <a:tcPr/>
                </a:tc>
                <a:extLst>
                  <a:ext uri="{0D108BD9-81ED-4DB2-BD59-A6C34878D82A}">
                    <a16:rowId xmlns:a16="http://schemas.microsoft.com/office/drawing/2014/main" val="10002"/>
                  </a:ext>
                </a:extLst>
              </a:tr>
              <a:tr h="376429">
                <a:tc>
                  <a:txBody>
                    <a:bodyPr/>
                    <a:lstStyle/>
                    <a:p>
                      <a:r>
                        <a:rPr lang="en-GB" sz="1900" dirty="0">
                          <a:latin typeface="+mj-lt"/>
                        </a:rPr>
                        <a:t>Few sub-routines/parts</a:t>
                      </a:r>
                    </a:p>
                  </a:txBody>
                  <a:tcPr/>
                </a:tc>
                <a:tc>
                  <a:txBody>
                    <a:bodyPr/>
                    <a:lstStyle/>
                    <a:p>
                      <a:r>
                        <a:rPr lang="en-GB" sz="1900" dirty="0">
                          <a:latin typeface="+mj-lt"/>
                        </a:rPr>
                        <a:t>Have many sub-routines/parts</a:t>
                      </a:r>
                    </a:p>
                  </a:txBody>
                  <a:tcPr/>
                </a:tc>
                <a:extLst>
                  <a:ext uri="{0D108BD9-81ED-4DB2-BD59-A6C34878D82A}">
                    <a16:rowId xmlns:a16="http://schemas.microsoft.com/office/drawing/2014/main" val="10003"/>
                  </a:ext>
                </a:extLst>
              </a:tr>
              <a:tr h="661417">
                <a:tc>
                  <a:txBody>
                    <a:bodyPr/>
                    <a:lstStyle/>
                    <a:p>
                      <a:r>
                        <a:rPr lang="en-GB" sz="1900" dirty="0">
                          <a:latin typeface="+mj-lt"/>
                        </a:rPr>
                        <a:t>May</a:t>
                      </a:r>
                      <a:r>
                        <a:rPr lang="en-GB" sz="1900" baseline="0" dirty="0">
                          <a:latin typeface="+mj-lt"/>
                        </a:rPr>
                        <a:t> involve limited decision making judgements</a:t>
                      </a:r>
                      <a:endParaRPr lang="en-GB" sz="1900" dirty="0">
                        <a:latin typeface="+mj-lt"/>
                      </a:endParaRPr>
                    </a:p>
                  </a:txBody>
                  <a:tcPr/>
                </a:tc>
                <a:tc>
                  <a:txBody>
                    <a:bodyPr/>
                    <a:lstStyle/>
                    <a:p>
                      <a:r>
                        <a:rPr lang="en-GB" sz="1900" dirty="0">
                          <a:latin typeface="+mj-lt"/>
                        </a:rPr>
                        <a:t>May involve many</a:t>
                      </a:r>
                      <a:r>
                        <a:rPr lang="en-GB" sz="1900" baseline="0" dirty="0">
                          <a:latin typeface="+mj-lt"/>
                        </a:rPr>
                        <a:t> decision making judgements</a:t>
                      </a:r>
                      <a:endParaRPr lang="en-GB" sz="1900" dirty="0">
                        <a:latin typeface="+mj-lt"/>
                      </a:endParaRPr>
                    </a:p>
                  </a:txBody>
                  <a:tcPr/>
                </a:tc>
                <a:extLst>
                  <a:ext uri="{0D108BD9-81ED-4DB2-BD59-A6C34878D82A}">
                    <a16:rowId xmlns:a16="http://schemas.microsoft.com/office/drawing/2014/main" val="10004"/>
                  </a:ext>
                </a:extLst>
              </a:tr>
              <a:tr h="376429">
                <a:tc>
                  <a:txBody>
                    <a:bodyPr/>
                    <a:lstStyle/>
                    <a:p>
                      <a:r>
                        <a:rPr lang="en-GB" sz="1900" dirty="0">
                          <a:latin typeface="+mj-lt"/>
                        </a:rPr>
                        <a:t>E.g. a chest pass/over-arm throw</a:t>
                      </a:r>
                    </a:p>
                  </a:txBody>
                  <a:tcPr/>
                </a:tc>
                <a:tc>
                  <a:txBody>
                    <a:bodyPr/>
                    <a:lstStyle/>
                    <a:p>
                      <a:r>
                        <a:rPr lang="en-GB" sz="1900" dirty="0">
                          <a:latin typeface="+mj-lt"/>
                        </a:rPr>
                        <a:t>E.g. a</a:t>
                      </a:r>
                      <a:r>
                        <a:rPr lang="en-GB" sz="1900" baseline="0" dirty="0">
                          <a:latin typeface="+mj-lt"/>
                        </a:rPr>
                        <a:t> diving routine</a:t>
                      </a:r>
                      <a:endParaRPr lang="en-GB" sz="1900" dirty="0">
                        <a:latin typeface="+mj-lt"/>
                      </a:endParaRPr>
                    </a:p>
                  </a:txBody>
                  <a:tcPr/>
                </a:tc>
                <a:extLst>
                  <a:ext uri="{0D108BD9-81ED-4DB2-BD59-A6C34878D82A}">
                    <a16:rowId xmlns:a16="http://schemas.microsoft.com/office/drawing/2014/main" val="10005"/>
                  </a:ext>
                </a:extLst>
              </a:tr>
            </a:tbl>
          </a:graphicData>
        </a:graphic>
      </p:graphicFrame>
      <p:sp>
        <p:nvSpPr>
          <p:cNvPr id="7" name="TextBox 6"/>
          <p:cNvSpPr txBox="1"/>
          <p:nvPr/>
        </p:nvSpPr>
        <p:spPr>
          <a:xfrm>
            <a:off x="533400" y="5181600"/>
            <a:ext cx="8229600" cy="923330"/>
          </a:xfrm>
          <a:prstGeom prst="rect">
            <a:avLst/>
          </a:prstGeom>
          <a:solidFill>
            <a:schemeClr val="accent2">
              <a:lumMod val="60000"/>
              <a:lumOff val="40000"/>
            </a:schemeClr>
          </a:solidFill>
          <a:ln w="28575">
            <a:solidFill>
              <a:schemeClr val="tx1">
                <a:lumMod val="50000"/>
                <a:lumOff val="50000"/>
              </a:schemeClr>
            </a:solidFill>
          </a:ln>
        </p:spPr>
        <p:txBody>
          <a:bodyPr wrap="square" rtlCol="0">
            <a:spAutoFit/>
          </a:bodyPr>
          <a:lstStyle/>
          <a:p>
            <a:pPr marL="342900" indent="-342900">
              <a:buAutoNum type="arabicParenR"/>
            </a:pPr>
            <a:r>
              <a:rPr lang="en-GB" b="1" dirty="0">
                <a:latin typeface="+mj-lt"/>
              </a:rPr>
              <a:t>What is meant by the term ‘basic skill’?	     (1)</a:t>
            </a:r>
            <a:endParaRPr lang="en-GB" i="1" dirty="0">
              <a:latin typeface="+mj-lt"/>
            </a:endParaRPr>
          </a:p>
          <a:p>
            <a:pPr marL="342900" indent="-342900"/>
            <a:endParaRPr lang="en-GB" b="1" dirty="0">
              <a:latin typeface="+mj-lt"/>
            </a:endParaRPr>
          </a:p>
          <a:p>
            <a:pPr marL="342900" indent="-342900">
              <a:buFont typeface="+mj-lt"/>
              <a:buAutoNum type="arabicParenR" startAt="2"/>
            </a:pPr>
            <a:r>
              <a:rPr lang="en-GB" b="1" dirty="0">
                <a:latin typeface="+mj-lt"/>
              </a:rPr>
              <a:t>Give an example of a ‘complex skill’ and explain your choice	(1)</a:t>
            </a:r>
          </a:p>
        </p:txBody>
      </p:sp>
      <p:sp>
        <p:nvSpPr>
          <p:cNvPr id="3" name="Footer Placeholder 2">
            <a:extLst>
              <a:ext uri="{FF2B5EF4-FFF2-40B4-BE49-F238E27FC236}">
                <a16:creationId xmlns:a16="http://schemas.microsoft.com/office/drawing/2014/main" id="{2A946935-C2A0-B73A-C7CC-9A383643C1EA}"/>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D910575C-EDC5-C041-608E-C6CDE0B5CFCC}"/>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6" name="Picture 5">
            <a:extLst>
              <a:ext uri="{FF2B5EF4-FFF2-40B4-BE49-F238E27FC236}">
                <a16:creationId xmlns:a16="http://schemas.microsoft.com/office/drawing/2014/main" id="{3F806EA9-D6DE-3A2C-EAE8-F3892A994F2F}"/>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8" name="Picture 7">
            <a:extLst>
              <a:ext uri="{FF2B5EF4-FFF2-40B4-BE49-F238E27FC236}">
                <a16:creationId xmlns:a16="http://schemas.microsoft.com/office/drawing/2014/main" id="{945CC999-B5E4-58EA-B717-D69A9DE7BA5F}"/>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6318889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lstStyle/>
          <a:p>
            <a:r>
              <a:rPr lang="en-GB" dirty="0">
                <a:latin typeface="+mj-lt"/>
              </a:rPr>
              <a:t>Basic or complex?</a:t>
            </a:r>
          </a:p>
        </p:txBody>
      </p:sp>
      <p:sp>
        <p:nvSpPr>
          <p:cNvPr id="3" name="Content Placeholder 2"/>
          <p:cNvSpPr>
            <a:spLocks noGrp="1"/>
          </p:cNvSpPr>
          <p:nvPr>
            <p:ph idx="1"/>
          </p:nvPr>
        </p:nvSpPr>
        <p:spPr>
          <a:xfrm>
            <a:off x="457200" y="1484784"/>
            <a:ext cx="8229600" cy="5040560"/>
          </a:xfrm>
          <a:noFill/>
        </p:spPr>
        <p:style>
          <a:lnRef idx="2">
            <a:schemeClr val="dk1"/>
          </a:lnRef>
          <a:fillRef idx="1">
            <a:schemeClr val="lt1"/>
          </a:fillRef>
          <a:effectRef idx="0">
            <a:schemeClr val="dk1"/>
          </a:effectRef>
          <a:fontRef idx="minor">
            <a:schemeClr val="dk1"/>
          </a:fontRef>
        </p:style>
        <p:txBody>
          <a:bodyPr>
            <a:normAutofit/>
          </a:bodyPr>
          <a:lstStyle/>
          <a:p>
            <a:pPr>
              <a:buNone/>
            </a:pPr>
            <a:endParaRPr lang="en-GB" dirty="0"/>
          </a:p>
        </p:txBody>
      </p:sp>
      <p:pic>
        <p:nvPicPr>
          <p:cNvPr id="1026" name="Picture 2"/>
          <p:cNvPicPr>
            <a:picLocks noChangeAspect="1" noChangeArrowheads="1"/>
          </p:cNvPicPr>
          <p:nvPr/>
        </p:nvPicPr>
        <p:blipFill>
          <a:blip r:embed="rId2" cstate="print"/>
          <a:srcRect/>
          <a:stretch>
            <a:fillRect/>
          </a:stretch>
        </p:blipFill>
        <p:spPr bwMode="auto">
          <a:xfrm>
            <a:off x="505264" y="1529860"/>
            <a:ext cx="4402214" cy="2937804"/>
          </a:xfrm>
          <a:prstGeom prst="rect">
            <a:avLst/>
          </a:prstGeom>
          <a:ln>
            <a:noFill/>
          </a:ln>
          <a:effectLst>
            <a:softEdge rad="112500"/>
          </a:effectLst>
        </p:spPr>
      </p:pic>
      <p:pic>
        <p:nvPicPr>
          <p:cNvPr id="1027" name="Picture 3"/>
          <p:cNvPicPr>
            <a:picLocks noChangeAspect="1" noChangeArrowheads="1"/>
          </p:cNvPicPr>
          <p:nvPr/>
        </p:nvPicPr>
        <p:blipFill>
          <a:blip r:embed="rId3" cstate="print"/>
          <a:srcRect/>
          <a:stretch>
            <a:fillRect/>
          </a:stretch>
        </p:blipFill>
        <p:spPr bwMode="auto">
          <a:xfrm>
            <a:off x="4912722" y="3183467"/>
            <a:ext cx="3745942" cy="3293533"/>
          </a:xfrm>
          <a:prstGeom prst="rect">
            <a:avLst/>
          </a:prstGeom>
          <a:ln>
            <a:noFill/>
          </a:ln>
          <a:effectLst>
            <a:softEdge rad="112500"/>
          </a:effectLst>
        </p:spPr>
      </p:pic>
      <p:sp>
        <p:nvSpPr>
          <p:cNvPr id="6" name="TextBox 5"/>
          <p:cNvSpPr txBox="1"/>
          <p:nvPr/>
        </p:nvSpPr>
        <p:spPr>
          <a:xfrm>
            <a:off x="4953000" y="1628336"/>
            <a:ext cx="3581400" cy="9233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dirty="0">
                <a:latin typeface="+mj-lt"/>
              </a:rPr>
              <a:t>Basic – skill is simple, has few sub-routines/parts, minimal decision making needed </a:t>
            </a:r>
          </a:p>
        </p:txBody>
      </p:sp>
      <p:sp>
        <p:nvSpPr>
          <p:cNvPr id="7" name="TextBox 6"/>
          <p:cNvSpPr txBox="1"/>
          <p:nvPr/>
        </p:nvSpPr>
        <p:spPr>
          <a:xfrm>
            <a:off x="565356" y="4891548"/>
            <a:ext cx="4343400" cy="147732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dirty="0">
                <a:latin typeface="+mj-lt"/>
              </a:rPr>
              <a:t>Complex – a handspring in gymnastics requires higher levels of coordination and concentration, has many sub-routines/parts, involves decision making, takes a long time to learn/perfect</a:t>
            </a:r>
          </a:p>
        </p:txBody>
      </p:sp>
      <p:sp>
        <p:nvSpPr>
          <p:cNvPr id="8" name="TextBox 7"/>
          <p:cNvSpPr txBox="1"/>
          <p:nvPr/>
        </p:nvSpPr>
        <p:spPr>
          <a:xfrm>
            <a:off x="6034548" y="685800"/>
            <a:ext cx="2590800"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dirty="0">
                <a:latin typeface="+mj-lt"/>
              </a:rPr>
              <a:t>Remember to justify your answer!</a:t>
            </a:r>
          </a:p>
        </p:txBody>
      </p:sp>
      <p:sp>
        <p:nvSpPr>
          <p:cNvPr id="4" name="Footer Placeholder 2">
            <a:extLst>
              <a:ext uri="{FF2B5EF4-FFF2-40B4-BE49-F238E27FC236}">
                <a16:creationId xmlns:a16="http://schemas.microsoft.com/office/drawing/2014/main" id="{B21E293C-B8B6-E899-86F3-3371073B4D56}"/>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B1A17FB2-799E-F982-E229-2D1A2C939653}"/>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9" name="Picture 8">
            <a:extLst>
              <a:ext uri="{FF2B5EF4-FFF2-40B4-BE49-F238E27FC236}">
                <a16:creationId xmlns:a16="http://schemas.microsoft.com/office/drawing/2014/main" id="{6E594AF3-E96E-3311-6D00-6A712124A0B5}"/>
              </a:ext>
            </a:extLst>
          </p:cNvPr>
          <p:cNvPicPr>
            <a:picLocks noChangeAspect="1"/>
          </p:cNvPicPr>
          <p:nvPr/>
        </p:nvPicPr>
        <p:blipFill>
          <a:blip r:embed="rId5"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10" name="Picture 9">
            <a:extLst>
              <a:ext uri="{FF2B5EF4-FFF2-40B4-BE49-F238E27FC236}">
                <a16:creationId xmlns:a16="http://schemas.microsoft.com/office/drawing/2014/main" id="{698CF7E3-B33B-9DC3-FC90-C511495C7BCF}"/>
              </a:ext>
            </a:extLst>
          </p:cNvPr>
          <p:cNvPicPr>
            <a:picLocks noChangeAspect="1"/>
          </p:cNvPicPr>
          <p:nvPr/>
        </p:nvPicPr>
        <p:blipFill>
          <a:blip r:embed="rId6"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2160056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882352"/>
          </a:xfrm>
          <a:noFill/>
        </p:spPr>
        <p:style>
          <a:lnRef idx="2">
            <a:schemeClr val="dk1"/>
          </a:lnRef>
          <a:fillRef idx="1">
            <a:schemeClr val="lt1"/>
          </a:fillRef>
          <a:effectRef idx="0">
            <a:schemeClr val="dk1"/>
          </a:effectRef>
          <a:fontRef idx="minor">
            <a:schemeClr val="dk1"/>
          </a:fontRef>
        </p:style>
        <p:txBody>
          <a:bodyPr>
            <a:normAutofit/>
          </a:bodyPr>
          <a:lstStyle/>
          <a:p>
            <a:r>
              <a:rPr lang="en-GB" dirty="0">
                <a:latin typeface="+mj-lt"/>
              </a:rPr>
              <a:t>Open and closed skills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076253698"/>
              </p:ext>
            </p:extLst>
          </p:nvPr>
        </p:nvGraphicFramePr>
        <p:xfrm>
          <a:off x="457200" y="1220585"/>
          <a:ext cx="8229600" cy="387835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370840">
                <a:tc>
                  <a:txBody>
                    <a:bodyPr/>
                    <a:lstStyle/>
                    <a:p>
                      <a:r>
                        <a:rPr lang="en-GB" sz="1800" dirty="0">
                          <a:latin typeface="+mj-lt"/>
                        </a:rPr>
                        <a:t>Open</a:t>
                      </a:r>
                    </a:p>
                  </a:txBody>
                  <a:tcPr/>
                </a:tc>
                <a:tc>
                  <a:txBody>
                    <a:bodyPr/>
                    <a:lstStyle/>
                    <a:p>
                      <a:r>
                        <a:rPr lang="en-GB" sz="1800" dirty="0">
                          <a:latin typeface="+mj-lt"/>
                        </a:rPr>
                        <a:t>Closed</a:t>
                      </a:r>
                    </a:p>
                  </a:txBody>
                  <a:tcPr/>
                </a:tc>
                <a:extLst>
                  <a:ext uri="{0D108BD9-81ED-4DB2-BD59-A6C34878D82A}">
                    <a16:rowId xmlns:a16="http://schemas.microsoft.com/office/drawing/2014/main" val="10000"/>
                  </a:ext>
                </a:extLst>
              </a:tr>
              <a:tr h="645622">
                <a:tc>
                  <a:txBody>
                    <a:bodyPr/>
                    <a:lstStyle/>
                    <a:p>
                      <a:r>
                        <a:rPr lang="en-GB" sz="1800" b="1" dirty="0">
                          <a:latin typeface="+mj-lt"/>
                        </a:rPr>
                        <a:t>“Skills that are affected by the environment”</a:t>
                      </a:r>
                    </a:p>
                  </a:txBody>
                  <a:tcPr/>
                </a:tc>
                <a:tc>
                  <a:txBody>
                    <a:bodyPr/>
                    <a:lstStyle/>
                    <a:p>
                      <a:r>
                        <a:rPr lang="en-GB" sz="1800" b="1" dirty="0">
                          <a:latin typeface="+mj-lt"/>
                        </a:rPr>
                        <a:t>“Skills that are not affected by the environment or</a:t>
                      </a:r>
                      <a:r>
                        <a:rPr lang="en-GB" sz="1800" b="1" baseline="0" dirty="0">
                          <a:latin typeface="+mj-lt"/>
                        </a:rPr>
                        <a:t> the performers in it”</a:t>
                      </a:r>
                      <a:endParaRPr lang="en-GB" sz="1800" b="1" dirty="0">
                        <a:latin typeface="+mj-lt"/>
                      </a:endParaRPr>
                    </a:p>
                  </a:txBody>
                  <a:tcPr/>
                </a:tc>
                <a:extLst>
                  <a:ext uri="{0D108BD9-81ED-4DB2-BD59-A6C34878D82A}">
                    <a16:rowId xmlns:a16="http://schemas.microsoft.com/office/drawing/2014/main" val="10001"/>
                  </a:ext>
                </a:extLst>
              </a:tr>
              <a:tr h="922713">
                <a:tc>
                  <a:txBody>
                    <a:bodyPr/>
                    <a:lstStyle/>
                    <a:p>
                      <a:r>
                        <a:rPr lang="en-GB" sz="1800" dirty="0">
                          <a:latin typeface="+mj-lt"/>
                        </a:rPr>
                        <a:t>The performer needs to react and adjust to the situation and this will constantly change</a:t>
                      </a:r>
                    </a:p>
                  </a:txBody>
                  <a:tcPr/>
                </a:tc>
                <a:tc>
                  <a:txBody>
                    <a:bodyPr/>
                    <a:lstStyle/>
                    <a:p>
                      <a:r>
                        <a:rPr lang="en-GB" sz="1800" dirty="0">
                          <a:latin typeface="+mj-lt"/>
                        </a:rPr>
                        <a:t>Skills</a:t>
                      </a:r>
                      <a:r>
                        <a:rPr lang="en-GB" sz="1800" baseline="0" dirty="0">
                          <a:latin typeface="+mj-lt"/>
                        </a:rPr>
                        <a:t> are performed in the same way each time (the environment doesn’t change how the skill is performed)</a:t>
                      </a:r>
                      <a:endParaRPr lang="en-GB" sz="1800" dirty="0">
                        <a:latin typeface="+mj-lt"/>
                      </a:endParaRPr>
                    </a:p>
                  </a:txBody>
                  <a:tcPr/>
                </a:tc>
                <a:extLst>
                  <a:ext uri="{0D108BD9-81ED-4DB2-BD59-A6C34878D82A}">
                    <a16:rowId xmlns:a16="http://schemas.microsoft.com/office/drawing/2014/main" val="10002"/>
                  </a:ext>
                </a:extLst>
              </a:tr>
              <a:tr h="370840">
                <a:tc>
                  <a:txBody>
                    <a:bodyPr/>
                    <a:lstStyle/>
                    <a:p>
                      <a:r>
                        <a:rPr lang="en-GB" sz="1800" dirty="0">
                          <a:latin typeface="+mj-lt"/>
                        </a:rPr>
                        <a:t>Commonly</a:t>
                      </a:r>
                      <a:r>
                        <a:rPr lang="en-GB" sz="1800" baseline="0" dirty="0">
                          <a:latin typeface="+mj-lt"/>
                        </a:rPr>
                        <a:t> seen in team games</a:t>
                      </a:r>
                      <a:endParaRPr lang="en-GB" sz="1800" dirty="0">
                        <a:latin typeface="+mj-lt"/>
                      </a:endParaRPr>
                    </a:p>
                  </a:txBody>
                  <a:tcPr/>
                </a:tc>
                <a:tc>
                  <a:txBody>
                    <a:bodyPr/>
                    <a:lstStyle/>
                    <a:p>
                      <a:r>
                        <a:rPr lang="en-GB" sz="1800" dirty="0">
                          <a:latin typeface="+mj-lt"/>
                        </a:rPr>
                        <a:t>Typically</a:t>
                      </a:r>
                      <a:r>
                        <a:rPr lang="en-GB" sz="1800" baseline="0" dirty="0">
                          <a:latin typeface="+mj-lt"/>
                        </a:rPr>
                        <a:t> indoor/individual events…</a:t>
                      </a:r>
                      <a:endParaRPr lang="en-GB" sz="1800" dirty="0">
                        <a:latin typeface="+mj-lt"/>
                      </a:endParaRPr>
                    </a:p>
                  </a:txBody>
                  <a:tcPr/>
                </a:tc>
                <a:extLst>
                  <a:ext uri="{0D108BD9-81ED-4DB2-BD59-A6C34878D82A}">
                    <a16:rowId xmlns:a16="http://schemas.microsoft.com/office/drawing/2014/main" val="10003"/>
                  </a:ext>
                </a:extLst>
              </a:tr>
              <a:tr h="922713">
                <a:tc>
                  <a:txBody>
                    <a:bodyPr/>
                    <a:lstStyle/>
                    <a:p>
                      <a:r>
                        <a:rPr lang="en-GB" sz="1800" dirty="0">
                          <a:latin typeface="+mj-lt"/>
                        </a:rPr>
                        <a:t>Environmental</a:t>
                      </a:r>
                      <a:r>
                        <a:rPr lang="en-GB" sz="1800" baseline="0" dirty="0">
                          <a:latin typeface="+mj-lt"/>
                        </a:rPr>
                        <a:t> changes – weather, pitch surface, actions of team-mates and opponents</a:t>
                      </a:r>
                      <a:endParaRPr lang="en-GB" sz="1800" dirty="0">
                        <a:latin typeface="+mj-lt"/>
                      </a:endParaRPr>
                    </a:p>
                  </a:txBody>
                  <a:tcPr/>
                </a:tc>
                <a:tc>
                  <a:txBody>
                    <a:bodyPr/>
                    <a:lstStyle/>
                    <a:p>
                      <a:r>
                        <a:rPr lang="en-GB" sz="1800" dirty="0">
                          <a:latin typeface="+mj-lt"/>
                        </a:rPr>
                        <a:t>Where</a:t>
                      </a:r>
                      <a:r>
                        <a:rPr lang="en-GB" sz="1800" baseline="0" dirty="0">
                          <a:latin typeface="+mj-lt"/>
                        </a:rPr>
                        <a:t> the environment is stable</a:t>
                      </a:r>
                      <a:endParaRPr lang="en-GB" sz="1800" dirty="0">
                        <a:latin typeface="+mj-lt"/>
                      </a:endParaRPr>
                    </a:p>
                  </a:txBody>
                  <a:tcPr/>
                </a:tc>
                <a:extLst>
                  <a:ext uri="{0D108BD9-81ED-4DB2-BD59-A6C34878D82A}">
                    <a16:rowId xmlns:a16="http://schemas.microsoft.com/office/drawing/2014/main" val="10004"/>
                  </a:ext>
                </a:extLst>
              </a:tr>
              <a:tr h="645622">
                <a:tc>
                  <a:txBody>
                    <a:bodyPr/>
                    <a:lstStyle/>
                    <a:p>
                      <a:r>
                        <a:rPr lang="en-GB" sz="1800" dirty="0">
                          <a:latin typeface="+mj-lt"/>
                        </a:rPr>
                        <a:t>E.g. Rugby, football, Netball</a:t>
                      </a:r>
                    </a:p>
                  </a:txBody>
                  <a:tcPr/>
                </a:tc>
                <a:tc>
                  <a:txBody>
                    <a:bodyPr/>
                    <a:lstStyle/>
                    <a:p>
                      <a:r>
                        <a:rPr lang="en-GB" sz="1800" dirty="0">
                          <a:latin typeface="+mj-lt"/>
                        </a:rPr>
                        <a:t>E.g. swimming, 100m</a:t>
                      </a:r>
                      <a:r>
                        <a:rPr lang="en-GB" sz="1800" baseline="0" dirty="0">
                          <a:latin typeface="+mj-lt"/>
                        </a:rPr>
                        <a:t> sprint, gymnastic routine</a:t>
                      </a:r>
                      <a:endParaRPr lang="en-GB" sz="1800" dirty="0">
                        <a:latin typeface="+mj-lt"/>
                      </a:endParaRPr>
                    </a:p>
                  </a:txBody>
                  <a:tcPr/>
                </a:tc>
                <a:extLst>
                  <a:ext uri="{0D108BD9-81ED-4DB2-BD59-A6C34878D82A}">
                    <a16:rowId xmlns:a16="http://schemas.microsoft.com/office/drawing/2014/main" val="10005"/>
                  </a:ext>
                </a:extLst>
              </a:tr>
            </a:tbl>
          </a:graphicData>
        </a:graphic>
      </p:graphicFrame>
      <p:sp>
        <p:nvSpPr>
          <p:cNvPr id="7" name="TextBox 6"/>
          <p:cNvSpPr txBox="1"/>
          <p:nvPr/>
        </p:nvSpPr>
        <p:spPr>
          <a:xfrm>
            <a:off x="489156" y="5439696"/>
            <a:ext cx="8229600" cy="1200329"/>
          </a:xfrm>
          <a:prstGeom prst="rect">
            <a:avLst/>
          </a:prstGeom>
          <a:solidFill>
            <a:schemeClr val="accent2">
              <a:lumMod val="60000"/>
              <a:lumOff val="40000"/>
            </a:schemeClr>
          </a:solidFill>
          <a:ln w="28575">
            <a:solidFill>
              <a:schemeClr val="tx1">
                <a:lumMod val="50000"/>
                <a:lumOff val="50000"/>
              </a:schemeClr>
            </a:solidFill>
          </a:ln>
        </p:spPr>
        <p:txBody>
          <a:bodyPr wrap="square" rtlCol="0">
            <a:spAutoFit/>
          </a:bodyPr>
          <a:lstStyle/>
          <a:p>
            <a:pPr marL="342900" indent="-342900">
              <a:buAutoNum type="arabicParenR"/>
            </a:pPr>
            <a:r>
              <a:rPr lang="en-GB" b="1" dirty="0">
                <a:latin typeface="+mj-lt"/>
              </a:rPr>
              <a:t>What is meant by the term ‘closed skill’?	(1)</a:t>
            </a:r>
            <a:endParaRPr lang="en-GB" i="1" dirty="0">
              <a:latin typeface="+mj-lt"/>
            </a:endParaRPr>
          </a:p>
          <a:p>
            <a:pPr marL="342900" indent="-342900"/>
            <a:endParaRPr lang="en-GB" b="1" dirty="0">
              <a:latin typeface="+mj-lt"/>
            </a:endParaRPr>
          </a:p>
          <a:p>
            <a:pPr marL="342900" indent="-342900">
              <a:buFont typeface="+mj-lt"/>
              <a:buAutoNum type="arabicParenR" startAt="2"/>
            </a:pPr>
            <a:r>
              <a:rPr lang="en-GB" b="1" dirty="0">
                <a:latin typeface="+mj-lt"/>
              </a:rPr>
              <a:t>Describe the differences between open and closed skills using sporting examples	(2)</a:t>
            </a:r>
          </a:p>
        </p:txBody>
      </p:sp>
      <p:sp>
        <p:nvSpPr>
          <p:cNvPr id="3" name="Footer Placeholder 2">
            <a:extLst>
              <a:ext uri="{FF2B5EF4-FFF2-40B4-BE49-F238E27FC236}">
                <a16:creationId xmlns:a16="http://schemas.microsoft.com/office/drawing/2014/main" id="{6CA20BFD-9DBF-A1F4-9964-E0941C3F2FBB}"/>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FBC49D01-12C4-9DB6-4F53-6EB9C7EDC87B}"/>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6" name="Picture 5">
            <a:extLst>
              <a:ext uri="{FF2B5EF4-FFF2-40B4-BE49-F238E27FC236}">
                <a16:creationId xmlns:a16="http://schemas.microsoft.com/office/drawing/2014/main" id="{8E9041B3-0CD7-BAE2-1DE4-F212C7D1D0E8}"/>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8" name="Picture 7">
            <a:extLst>
              <a:ext uri="{FF2B5EF4-FFF2-40B4-BE49-F238E27FC236}">
                <a16:creationId xmlns:a16="http://schemas.microsoft.com/office/drawing/2014/main" id="{2E68873C-9BCF-3A1D-1E3A-B6CAA7908E68}"/>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5385201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lstStyle/>
          <a:p>
            <a:r>
              <a:rPr lang="en-GB" dirty="0">
                <a:latin typeface="+mj-lt"/>
              </a:rPr>
              <a:t>Open or closed?</a:t>
            </a:r>
          </a:p>
        </p:txBody>
      </p:sp>
      <p:sp>
        <p:nvSpPr>
          <p:cNvPr id="3" name="Content Placeholder 2"/>
          <p:cNvSpPr>
            <a:spLocks noGrp="1"/>
          </p:cNvSpPr>
          <p:nvPr>
            <p:ph idx="1"/>
          </p:nvPr>
        </p:nvSpPr>
        <p:spPr>
          <a:xfrm>
            <a:off x="457200" y="1484784"/>
            <a:ext cx="8229600" cy="5040560"/>
          </a:xfrm>
          <a:noFill/>
        </p:spPr>
        <p:style>
          <a:lnRef idx="2">
            <a:schemeClr val="dk1"/>
          </a:lnRef>
          <a:fillRef idx="1">
            <a:schemeClr val="lt1"/>
          </a:fillRef>
          <a:effectRef idx="0">
            <a:schemeClr val="dk1"/>
          </a:effectRef>
          <a:fontRef idx="minor">
            <a:schemeClr val="dk1"/>
          </a:fontRef>
        </p:style>
        <p:txBody>
          <a:bodyPr>
            <a:normAutofit/>
          </a:bodyPr>
          <a:lstStyle/>
          <a:p>
            <a:pPr>
              <a:buNone/>
            </a:pPr>
            <a:endParaRPr lang="en-GB" dirty="0"/>
          </a:p>
        </p:txBody>
      </p:sp>
      <p:sp>
        <p:nvSpPr>
          <p:cNvPr id="6" name="TextBox 5"/>
          <p:cNvSpPr txBox="1"/>
          <p:nvPr/>
        </p:nvSpPr>
        <p:spPr>
          <a:xfrm>
            <a:off x="4953000" y="1628336"/>
            <a:ext cx="3581400" cy="147732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dirty="0">
                <a:latin typeface="+mj-lt"/>
              </a:rPr>
              <a:t>Open – skill is affected by environment so will be performed differently each time. Performer must react to the opponent, the movement of team-mates etc…  </a:t>
            </a:r>
          </a:p>
        </p:txBody>
      </p:sp>
      <p:sp>
        <p:nvSpPr>
          <p:cNvPr id="7" name="TextBox 6"/>
          <p:cNvSpPr txBox="1"/>
          <p:nvPr/>
        </p:nvSpPr>
        <p:spPr>
          <a:xfrm>
            <a:off x="580104" y="4891548"/>
            <a:ext cx="4235244" cy="9233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dirty="0">
                <a:latin typeface="+mj-lt"/>
              </a:rPr>
              <a:t>Closed – Not impacted by the environment; the skill is performed in the same way each time </a:t>
            </a:r>
          </a:p>
        </p:txBody>
      </p:sp>
      <p:sp>
        <p:nvSpPr>
          <p:cNvPr id="8" name="TextBox 7"/>
          <p:cNvSpPr txBox="1"/>
          <p:nvPr/>
        </p:nvSpPr>
        <p:spPr>
          <a:xfrm>
            <a:off x="6034548" y="685800"/>
            <a:ext cx="2590800"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dirty="0">
                <a:latin typeface="+mj-lt"/>
              </a:rPr>
              <a:t>Remember to justify your answer!</a:t>
            </a:r>
          </a:p>
        </p:txBody>
      </p:sp>
      <p:pic>
        <p:nvPicPr>
          <p:cNvPr id="2050" name="Picture 2"/>
          <p:cNvPicPr>
            <a:picLocks noChangeAspect="1" noChangeArrowheads="1"/>
          </p:cNvPicPr>
          <p:nvPr/>
        </p:nvPicPr>
        <p:blipFill>
          <a:blip r:embed="rId2" cstate="print"/>
          <a:srcRect/>
          <a:stretch>
            <a:fillRect/>
          </a:stretch>
        </p:blipFill>
        <p:spPr bwMode="auto">
          <a:xfrm>
            <a:off x="518652" y="1553496"/>
            <a:ext cx="4318000" cy="2590800"/>
          </a:xfrm>
          <a:prstGeom prst="rect">
            <a:avLst/>
          </a:prstGeom>
          <a:ln>
            <a:noFill/>
          </a:ln>
          <a:effectLst>
            <a:softEdge rad="112500"/>
          </a:effectLst>
        </p:spPr>
      </p:pic>
      <p:pic>
        <p:nvPicPr>
          <p:cNvPr id="2051" name="Picture 3"/>
          <p:cNvPicPr>
            <a:picLocks noChangeAspect="1" noChangeArrowheads="1"/>
          </p:cNvPicPr>
          <p:nvPr/>
        </p:nvPicPr>
        <p:blipFill>
          <a:blip r:embed="rId3" cstate="print"/>
          <a:srcRect/>
          <a:stretch>
            <a:fillRect/>
          </a:stretch>
        </p:blipFill>
        <p:spPr bwMode="auto">
          <a:xfrm>
            <a:off x="4878808" y="3856704"/>
            <a:ext cx="3785969" cy="2571750"/>
          </a:xfrm>
          <a:prstGeom prst="rect">
            <a:avLst/>
          </a:prstGeom>
          <a:ln>
            <a:noFill/>
          </a:ln>
          <a:effectLst>
            <a:softEdge rad="112500"/>
          </a:effectLst>
        </p:spPr>
      </p:pic>
      <p:sp>
        <p:nvSpPr>
          <p:cNvPr id="4" name="Footer Placeholder 2">
            <a:extLst>
              <a:ext uri="{FF2B5EF4-FFF2-40B4-BE49-F238E27FC236}">
                <a16:creationId xmlns:a16="http://schemas.microsoft.com/office/drawing/2014/main" id="{AB5FAEDE-CC66-C9CC-23D6-AEF32738225E}"/>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0936F0D5-EA42-8F09-2F12-11D07D467E40}"/>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9" name="Picture 8">
            <a:extLst>
              <a:ext uri="{FF2B5EF4-FFF2-40B4-BE49-F238E27FC236}">
                <a16:creationId xmlns:a16="http://schemas.microsoft.com/office/drawing/2014/main" id="{E2E26D9D-C60F-4104-2F35-E0B5DAAB9CBC}"/>
              </a:ext>
            </a:extLst>
          </p:cNvPr>
          <p:cNvPicPr>
            <a:picLocks noChangeAspect="1"/>
          </p:cNvPicPr>
          <p:nvPr/>
        </p:nvPicPr>
        <p:blipFill>
          <a:blip r:embed="rId5"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10" name="Picture 9">
            <a:extLst>
              <a:ext uri="{FF2B5EF4-FFF2-40B4-BE49-F238E27FC236}">
                <a16:creationId xmlns:a16="http://schemas.microsoft.com/office/drawing/2014/main" id="{5939D686-878F-E4ED-487C-9CA5F10553B9}"/>
              </a:ext>
            </a:extLst>
          </p:cNvPr>
          <p:cNvPicPr>
            <a:picLocks noChangeAspect="1"/>
          </p:cNvPicPr>
          <p:nvPr/>
        </p:nvPicPr>
        <p:blipFill>
          <a:blip r:embed="rId6"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4220084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normAutofit/>
          </a:bodyPr>
          <a:lstStyle/>
          <a:p>
            <a:r>
              <a:rPr lang="en-GB" dirty="0">
                <a:latin typeface="+mj-lt"/>
              </a:rPr>
              <a:t>Fine and gross skills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918280795"/>
              </p:ext>
            </p:extLst>
          </p:nvPr>
        </p:nvGraphicFramePr>
        <p:xfrm>
          <a:off x="457200" y="1549400"/>
          <a:ext cx="8229600" cy="229108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370840">
                <a:tc>
                  <a:txBody>
                    <a:bodyPr/>
                    <a:lstStyle/>
                    <a:p>
                      <a:r>
                        <a:rPr lang="en-GB" dirty="0">
                          <a:latin typeface="+mj-lt"/>
                        </a:rPr>
                        <a:t>Fine</a:t>
                      </a:r>
                    </a:p>
                  </a:txBody>
                  <a:tcPr/>
                </a:tc>
                <a:tc>
                  <a:txBody>
                    <a:bodyPr/>
                    <a:lstStyle/>
                    <a:p>
                      <a:r>
                        <a:rPr lang="en-GB" dirty="0">
                          <a:latin typeface="+mj-lt"/>
                        </a:rPr>
                        <a:t>Gross</a:t>
                      </a:r>
                    </a:p>
                  </a:txBody>
                  <a:tcPr/>
                </a:tc>
                <a:extLst>
                  <a:ext uri="{0D108BD9-81ED-4DB2-BD59-A6C34878D82A}">
                    <a16:rowId xmlns:a16="http://schemas.microsoft.com/office/drawing/2014/main" val="10000"/>
                  </a:ext>
                </a:extLst>
              </a:tr>
              <a:tr h="370840">
                <a:tc>
                  <a:txBody>
                    <a:bodyPr/>
                    <a:lstStyle/>
                    <a:p>
                      <a:r>
                        <a:rPr lang="en-GB" b="1" dirty="0">
                          <a:latin typeface="+mj-lt"/>
                        </a:rPr>
                        <a:t>“Precise movements that require high levels of accuracy and technique”</a:t>
                      </a:r>
                    </a:p>
                  </a:txBody>
                  <a:tcPr/>
                </a:tc>
                <a:tc>
                  <a:txBody>
                    <a:bodyPr/>
                    <a:lstStyle/>
                    <a:p>
                      <a:r>
                        <a:rPr lang="en-GB" b="1" dirty="0">
                          <a:latin typeface="+mj-lt"/>
                        </a:rPr>
                        <a:t>“Skills</a:t>
                      </a:r>
                      <a:r>
                        <a:rPr lang="en-GB" b="1" baseline="0" dirty="0">
                          <a:latin typeface="+mj-lt"/>
                        </a:rPr>
                        <a:t> that use large muscle groups to produce large, powerful movements”</a:t>
                      </a:r>
                      <a:endParaRPr lang="en-GB" b="1" dirty="0">
                        <a:latin typeface="+mj-lt"/>
                      </a:endParaRPr>
                    </a:p>
                  </a:txBody>
                  <a:tcPr/>
                </a:tc>
                <a:extLst>
                  <a:ext uri="{0D108BD9-81ED-4DB2-BD59-A6C34878D82A}">
                    <a16:rowId xmlns:a16="http://schemas.microsoft.com/office/drawing/2014/main" val="10001"/>
                  </a:ext>
                </a:extLst>
              </a:tr>
              <a:tr h="370840">
                <a:tc>
                  <a:txBody>
                    <a:bodyPr/>
                    <a:lstStyle/>
                    <a:p>
                      <a:r>
                        <a:rPr lang="en-GB" dirty="0">
                          <a:latin typeface="+mj-lt"/>
                        </a:rPr>
                        <a:t>Often small movements that require small groups of muscles (e.g. fingers)</a:t>
                      </a:r>
                    </a:p>
                  </a:txBody>
                  <a:tcPr/>
                </a:tc>
                <a:tc>
                  <a:txBody>
                    <a:bodyPr/>
                    <a:lstStyle/>
                    <a:p>
                      <a:r>
                        <a:rPr lang="en-GB" dirty="0">
                          <a:latin typeface="+mj-lt"/>
                        </a:rPr>
                        <a:t>Gross skills </a:t>
                      </a:r>
                      <a:r>
                        <a:rPr lang="en-GB" baseline="0" dirty="0">
                          <a:latin typeface="+mj-lt"/>
                        </a:rPr>
                        <a:t>involve large muscle groups (e.g. arms/legs)</a:t>
                      </a:r>
                      <a:endParaRPr lang="en-GB" dirty="0">
                        <a:latin typeface="+mj-lt"/>
                      </a:endParaRPr>
                    </a:p>
                  </a:txBody>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latin typeface="+mj-lt"/>
                        </a:rPr>
                        <a:t>E.g. Archery, snooker</a:t>
                      </a:r>
                    </a:p>
                    <a:p>
                      <a:endParaRPr lang="en-GB" dirty="0">
                        <a:latin typeface="+mj-lt"/>
                      </a:endParaRPr>
                    </a:p>
                  </a:txBody>
                  <a:tcPr/>
                </a:tc>
                <a:tc>
                  <a:txBody>
                    <a:bodyPr/>
                    <a:lstStyle/>
                    <a:p>
                      <a:r>
                        <a:rPr lang="en-GB" dirty="0">
                          <a:latin typeface="+mj-lt"/>
                        </a:rPr>
                        <a:t>E.g. Shot put, jumping, throwing, running</a:t>
                      </a:r>
                    </a:p>
                  </a:txBody>
                  <a:tcPr/>
                </a:tc>
                <a:extLst>
                  <a:ext uri="{0D108BD9-81ED-4DB2-BD59-A6C34878D82A}">
                    <a16:rowId xmlns:a16="http://schemas.microsoft.com/office/drawing/2014/main" val="10003"/>
                  </a:ext>
                </a:extLst>
              </a:tr>
            </a:tbl>
          </a:graphicData>
        </a:graphic>
      </p:graphicFrame>
      <p:sp>
        <p:nvSpPr>
          <p:cNvPr id="7" name="TextBox 6"/>
          <p:cNvSpPr txBox="1"/>
          <p:nvPr/>
        </p:nvSpPr>
        <p:spPr>
          <a:xfrm>
            <a:off x="471948" y="4343400"/>
            <a:ext cx="8229600" cy="923330"/>
          </a:xfrm>
          <a:prstGeom prst="rect">
            <a:avLst/>
          </a:prstGeom>
          <a:solidFill>
            <a:schemeClr val="accent2">
              <a:lumMod val="60000"/>
              <a:lumOff val="40000"/>
            </a:schemeClr>
          </a:solidFill>
          <a:ln w="28575">
            <a:solidFill>
              <a:schemeClr val="tx1">
                <a:lumMod val="50000"/>
                <a:lumOff val="50000"/>
              </a:schemeClr>
            </a:solidFill>
          </a:ln>
        </p:spPr>
        <p:txBody>
          <a:bodyPr wrap="square" rtlCol="0">
            <a:spAutoFit/>
          </a:bodyPr>
          <a:lstStyle/>
          <a:p>
            <a:pPr marL="342900" indent="-342900">
              <a:buAutoNum type="arabicParenR"/>
            </a:pPr>
            <a:r>
              <a:rPr lang="en-GB" b="1" dirty="0">
                <a:latin typeface="+mj-lt"/>
              </a:rPr>
              <a:t>What is meant by the term ‘fine skill’?	(1)</a:t>
            </a:r>
            <a:endParaRPr lang="en-GB" i="1" dirty="0">
              <a:latin typeface="+mj-lt"/>
            </a:endParaRPr>
          </a:p>
          <a:p>
            <a:pPr marL="342900" indent="-342900"/>
            <a:endParaRPr lang="en-GB" b="1" dirty="0">
              <a:latin typeface="+mj-lt"/>
            </a:endParaRPr>
          </a:p>
          <a:p>
            <a:pPr marL="342900" indent="-342900">
              <a:buFont typeface="+mj-lt"/>
              <a:buAutoNum type="arabicParenR" startAt="2"/>
            </a:pPr>
            <a:r>
              <a:rPr lang="en-GB" b="1" dirty="0">
                <a:latin typeface="+mj-lt"/>
              </a:rPr>
              <a:t>Use a sporting example to define the term ‘gross skill’	(2)</a:t>
            </a:r>
          </a:p>
        </p:txBody>
      </p:sp>
      <p:sp>
        <p:nvSpPr>
          <p:cNvPr id="3" name="Footer Placeholder 2">
            <a:extLst>
              <a:ext uri="{FF2B5EF4-FFF2-40B4-BE49-F238E27FC236}">
                <a16:creationId xmlns:a16="http://schemas.microsoft.com/office/drawing/2014/main" id="{FDBE39F8-35B5-4924-7E18-A939BF20A755}"/>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1FE02638-8A25-CBE6-DBEA-A61D205FFB19}"/>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6" name="Picture 5">
            <a:extLst>
              <a:ext uri="{FF2B5EF4-FFF2-40B4-BE49-F238E27FC236}">
                <a16:creationId xmlns:a16="http://schemas.microsoft.com/office/drawing/2014/main" id="{A79B01A7-0F14-AB85-3B7C-CF1AC01FD232}"/>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8" name="Picture 7">
            <a:extLst>
              <a:ext uri="{FF2B5EF4-FFF2-40B4-BE49-F238E27FC236}">
                <a16:creationId xmlns:a16="http://schemas.microsoft.com/office/drawing/2014/main" id="{0777DF6E-90AD-7914-6795-CEF5244A9561}"/>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42202207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lstStyle/>
          <a:p>
            <a:r>
              <a:rPr lang="en-GB" dirty="0">
                <a:latin typeface="+mj-lt"/>
              </a:rPr>
              <a:t>Fine or gross?</a:t>
            </a:r>
          </a:p>
        </p:txBody>
      </p:sp>
      <p:sp>
        <p:nvSpPr>
          <p:cNvPr id="3" name="Content Placeholder 2"/>
          <p:cNvSpPr>
            <a:spLocks noGrp="1"/>
          </p:cNvSpPr>
          <p:nvPr>
            <p:ph idx="1"/>
          </p:nvPr>
        </p:nvSpPr>
        <p:spPr>
          <a:xfrm>
            <a:off x="457200" y="1484784"/>
            <a:ext cx="8229600" cy="5040560"/>
          </a:xfrm>
          <a:noFill/>
        </p:spPr>
        <p:style>
          <a:lnRef idx="2">
            <a:schemeClr val="dk1"/>
          </a:lnRef>
          <a:fillRef idx="1">
            <a:schemeClr val="lt1"/>
          </a:fillRef>
          <a:effectRef idx="0">
            <a:schemeClr val="dk1"/>
          </a:effectRef>
          <a:fontRef idx="minor">
            <a:schemeClr val="dk1"/>
          </a:fontRef>
        </p:style>
        <p:txBody>
          <a:bodyPr>
            <a:normAutofit/>
          </a:bodyPr>
          <a:lstStyle/>
          <a:p>
            <a:pPr>
              <a:buNone/>
            </a:pPr>
            <a:endParaRPr lang="en-GB" dirty="0"/>
          </a:p>
        </p:txBody>
      </p:sp>
      <p:sp>
        <p:nvSpPr>
          <p:cNvPr id="6" name="TextBox 5"/>
          <p:cNvSpPr txBox="1"/>
          <p:nvPr/>
        </p:nvSpPr>
        <p:spPr>
          <a:xfrm>
            <a:off x="4938252" y="1613588"/>
            <a:ext cx="3581400"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dirty="0">
                <a:latin typeface="+mj-lt"/>
              </a:rPr>
              <a:t>Fine – spin bowling requires high levels of accuracy and technique. It involves precise movements and small muscle groups (fingers)   </a:t>
            </a:r>
          </a:p>
        </p:txBody>
      </p:sp>
      <p:sp>
        <p:nvSpPr>
          <p:cNvPr id="7" name="TextBox 6"/>
          <p:cNvSpPr txBox="1"/>
          <p:nvPr/>
        </p:nvSpPr>
        <p:spPr>
          <a:xfrm>
            <a:off x="565356" y="4891548"/>
            <a:ext cx="4343400" cy="9233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dirty="0">
                <a:latin typeface="+mj-lt"/>
              </a:rPr>
              <a:t>Gross – the long jump take-off requires large muscle groups (e.g. the quadriceps) to produce large, powerful movements   </a:t>
            </a:r>
          </a:p>
        </p:txBody>
      </p:sp>
      <p:sp>
        <p:nvSpPr>
          <p:cNvPr id="8" name="TextBox 7"/>
          <p:cNvSpPr txBox="1"/>
          <p:nvPr/>
        </p:nvSpPr>
        <p:spPr>
          <a:xfrm>
            <a:off x="6034548" y="685800"/>
            <a:ext cx="2590800"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dirty="0">
                <a:latin typeface="+mj-lt"/>
              </a:rPr>
              <a:t>Remember to justify your answer!</a:t>
            </a:r>
          </a:p>
        </p:txBody>
      </p:sp>
      <p:pic>
        <p:nvPicPr>
          <p:cNvPr id="3074" name="Picture 2"/>
          <p:cNvPicPr>
            <a:picLocks noChangeAspect="1" noChangeArrowheads="1"/>
          </p:cNvPicPr>
          <p:nvPr/>
        </p:nvPicPr>
        <p:blipFill>
          <a:blip r:embed="rId3" cstate="print"/>
          <a:srcRect/>
          <a:stretch>
            <a:fillRect/>
          </a:stretch>
        </p:blipFill>
        <p:spPr bwMode="auto">
          <a:xfrm>
            <a:off x="474408" y="1538748"/>
            <a:ext cx="4343400" cy="2976033"/>
          </a:xfrm>
          <a:prstGeom prst="rect">
            <a:avLst/>
          </a:prstGeom>
          <a:ln>
            <a:noFill/>
          </a:ln>
          <a:effectLst>
            <a:softEdge rad="112500"/>
          </a:effectLst>
        </p:spPr>
      </p:pic>
      <p:pic>
        <p:nvPicPr>
          <p:cNvPr id="3075" name="Picture 3"/>
          <p:cNvPicPr>
            <a:picLocks noChangeAspect="1" noChangeArrowheads="1"/>
          </p:cNvPicPr>
          <p:nvPr/>
        </p:nvPicPr>
        <p:blipFill>
          <a:blip r:embed="rId4" cstate="print"/>
          <a:srcRect/>
          <a:stretch>
            <a:fillRect/>
          </a:stretch>
        </p:blipFill>
        <p:spPr bwMode="auto">
          <a:xfrm>
            <a:off x="4953000" y="3536725"/>
            <a:ext cx="3680602" cy="2940275"/>
          </a:xfrm>
          <a:prstGeom prst="rect">
            <a:avLst/>
          </a:prstGeom>
          <a:ln>
            <a:noFill/>
          </a:ln>
          <a:effectLst>
            <a:softEdge rad="112500"/>
          </a:effectLst>
        </p:spPr>
      </p:pic>
      <p:sp>
        <p:nvSpPr>
          <p:cNvPr id="4" name="Footer Placeholder 2">
            <a:extLst>
              <a:ext uri="{FF2B5EF4-FFF2-40B4-BE49-F238E27FC236}">
                <a16:creationId xmlns:a16="http://schemas.microsoft.com/office/drawing/2014/main" id="{ADECE230-3F2E-F357-3D33-CF4680627411}"/>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B83F12CA-DBF3-C7DD-8FD1-8D4E439FFF00}"/>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9" name="Picture 8">
            <a:extLst>
              <a:ext uri="{FF2B5EF4-FFF2-40B4-BE49-F238E27FC236}">
                <a16:creationId xmlns:a16="http://schemas.microsoft.com/office/drawing/2014/main" id="{59B62C30-CB88-CC9D-8B61-485F4D40EC85}"/>
              </a:ext>
            </a:extLst>
          </p:cNvPr>
          <p:cNvPicPr>
            <a:picLocks noChangeAspect="1"/>
          </p:cNvPicPr>
          <p:nvPr/>
        </p:nvPicPr>
        <p:blipFill>
          <a:blip r:embed="rId6"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10" name="Picture 9">
            <a:extLst>
              <a:ext uri="{FF2B5EF4-FFF2-40B4-BE49-F238E27FC236}">
                <a16:creationId xmlns:a16="http://schemas.microsoft.com/office/drawing/2014/main" id="{B03B6AC4-C161-B76D-0FD2-AE054B6ED4C0}"/>
              </a:ext>
            </a:extLst>
          </p:cNvPr>
          <p:cNvPicPr>
            <a:picLocks noChangeAspect="1"/>
          </p:cNvPicPr>
          <p:nvPr/>
        </p:nvPicPr>
        <p:blipFill>
          <a:blip r:embed="rId7"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2087228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normAutofit/>
          </a:bodyPr>
          <a:lstStyle/>
          <a:p>
            <a:r>
              <a:rPr lang="en-GB" dirty="0">
                <a:latin typeface="+mj-lt"/>
              </a:rPr>
              <a:t>Continua </a:t>
            </a:r>
            <a:r>
              <a:rPr lang="en-GB" sz="2000" dirty="0">
                <a:latin typeface="+mj-lt"/>
              </a:rPr>
              <a:t>(</a:t>
            </a:r>
            <a:r>
              <a:rPr lang="en-GB" sz="2000" i="1" dirty="0">
                <a:latin typeface="+mj-lt"/>
              </a:rPr>
              <a:t>the plural of continuum)</a:t>
            </a:r>
            <a:endParaRPr lang="en-GB" dirty="0">
              <a:latin typeface="+mj-lt"/>
            </a:endParaRPr>
          </a:p>
        </p:txBody>
      </p:sp>
      <p:sp>
        <p:nvSpPr>
          <p:cNvPr id="3" name="Content Placeholder 2"/>
          <p:cNvSpPr>
            <a:spLocks noGrp="1"/>
          </p:cNvSpPr>
          <p:nvPr>
            <p:ph idx="1"/>
          </p:nvPr>
        </p:nvSpPr>
        <p:spPr>
          <a:xfrm>
            <a:off x="457200" y="1484784"/>
            <a:ext cx="8229600" cy="5040560"/>
          </a:xfrm>
          <a:noFill/>
        </p:spPr>
        <p:style>
          <a:lnRef idx="2">
            <a:schemeClr val="dk1"/>
          </a:lnRef>
          <a:fillRef idx="1">
            <a:schemeClr val="lt1"/>
          </a:fillRef>
          <a:effectRef idx="0">
            <a:schemeClr val="dk1"/>
          </a:effectRef>
          <a:fontRef idx="minor">
            <a:schemeClr val="dk1"/>
          </a:fontRef>
        </p:style>
        <p:txBody>
          <a:bodyPr>
            <a:normAutofit/>
          </a:bodyPr>
          <a:lstStyle/>
          <a:p>
            <a:pPr algn="ctr">
              <a:buNone/>
            </a:pPr>
            <a:endParaRPr lang="en-GB" b="1" u="sng" dirty="0">
              <a:latin typeface="+mj-lt"/>
            </a:endParaRPr>
          </a:p>
          <a:p>
            <a:pPr algn="ctr">
              <a:buNone/>
            </a:pPr>
            <a:r>
              <a:rPr lang="en-GB" b="1" u="sng" dirty="0">
                <a:latin typeface="+mj-lt"/>
              </a:rPr>
              <a:t>Basic vs. complex</a:t>
            </a:r>
          </a:p>
          <a:p>
            <a:pPr>
              <a:buNone/>
            </a:pPr>
            <a:endParaRPr lang="en-GB" dirty="0">
              <a:latin typeface="+mj-lt"/>
            </a:endParaRPr>
          </a:p>
          <a:p>
            <a:pPr>
              <a:buNone/>
            </a:pPr>
            <a:endParaRPr lang="en-GB" dirty="0">
              <a:latin typeface="+mj-lt"/>
            </a:endParaRPr>
          </a:p>
          <a:p>
            <a:pPr algn="ctr">
              <a:buNone/>
            </a:pPr>
            <a:r>
              <a:rPr lang="en-GB" b="1" u="sng" dirty="0">
                <a:latin typeface="+mj-lt"/>
              </a:rPr>
              <a:t>Open vs. closed</a:t>
            </a:r>
          </a:p>
          <a:p>
            <a:pPr>
              <a:buNone/>
            </a:pPr>
            <a:endParaRPr lang="en-GB" dirty="0">
              <a:latin typeface="+mj-lt"/>
            </a:endParaRPr>
          </a:p>
          <a:p>
            <a:pPr>
              <a:buNone/>
            </a:pPr>
            <a:endParaRPr lang="en-GB" dirty="0">
              <a:latin typeface="+mj-lt"/>
            </a:endParaRPr>
          </a:p>
          <a:p>
            <a:pPr algn="ctr">
              <a:buNone/>
            </a:pPr>
            <a:r>
              <a:rPr lang="en-GB" b="1" u="sng" dirty="0">
                <a:latin typeface="+mj-lt"/>
              </a:rPr>
              <a:t>Fine vs. gross</a:t>
            </a:r>
          </a:p>
        </p:txBody>
      </p:sp>
      <p:cxnSp>
        <p:nvCxnSpPr>
          <p:cNvPr id="10" name="Straight Connector 9"/>
          <p:cNvCxnSpPr/>
          <p:nvPr/>
        </p:nvCxnSpPr>
        <p:spPr>
          <a:xfrm>
            <a:off x="1492044" y="2438400"/>
            <a:ext cx="601980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80984" y="2102280"/>
            <a:ext cx="1366680" cy="71096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dirty="0">
                <a:latin typeface="+mj-lt"/>
              </a:rPr>
              <a:t>Simple skills</a:t>
            </a:r>
          </a:p>
          <a:p>
            <a:endParaRPr lang="en-GB" dirty="0">
              <a:latin typeface="+mj-lt"/>
            </a:endParaRPr>
          </a:p>
        </p:txBody>
      </p:sp>
      <p:sp>
        <p:nvSpPr>
          <p:cNvPr id="13" name="TextBox 12"/>
          <p:cNvSpPr txBox="1"/>
          <p:nvPr/>
        </p:nvSpPr>
        <p:spPr>
          <a:xfrm>
            <a:off x="7391400" y="1981200"/>
            <a:ext cx="1612488" cy="9233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dirty="0">
                <a:latin typeface="+mj-lt"/>
              </a:rPr>
              <a:t>Co-ordination and concentration</a:t>
            </a:r>
          </a:p>
        </p:txBody>
      </p:sp>
      <p:cxnSp>
        <p:nvCxnSpPr>
          <p:cNvPr id="15" name="Straight Connector 14"/>
          <p:cNvCxnSpPr/>
          <p:nvPr/>
        </p:nvCxnSpPr>
        <p:spPr>
          <a:xfrm>
            <a:off x="1524000" y="3871452"/>
            <a:ext cx="6019800"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596336" y="3429000"/>
            <a:ext cx="1383888" cy="9233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dirty="0">
                <a:latin typeface="+mj-lt"/>
              </a:rPr>
              <a:t>Performed the same each time</a:t>
            </a:r>
          </a:p>
        </p:txBody>
      </p:sp>
      <p:sp>
        <p:nvSpPr>
          <p:cNvPr id="17" name="TextBox 16"/>
          <p:cNvSpPr txBox="1"/>
          <p:nvPr/>
        </p:nvSpPr>
        <p:spPr>
          <a:xfrm>
            <a:off x="7596336" y="4847304"/>
            <a:ext cx="1383888" cy="9233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dirty="0">
                <a:latin typeface="+mj-lt"/>
              </a:rPr>
              <a:t>Large, powerful movements</a:t>
            </a:r>
          </a:p>
        </p:txBody>
      </p:sp>
      <p:cxnSp>
        <p:nvCxnSpPr>
          <p:cNvPr id="18" name="Straight Connector 17"/>
          <p:cNvCxnSpPr/>
          <p:nvPr/>
        </p:nvCxnSpPr>
        <p:spPr>
          <a:xfrm>
            <a:off x="1524000" y="5289756"/>
            <a:ext cx="6019800"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80256" y="4832556"/>
            <a:ext cx="1295400" cy="9233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dirty="0">
                <a:latin typeface="+mj-lt"/>
              </a:rPr>
              <a:t>Accuracy and technique</a:t>
            </a:r>
          </a:p>
        </p:txBody>
      </p:sp>
      <p:sp>
        <p:nvSpPr>
          <p:cNvPr id="20" name="TextBox 19"/>
          <p:cNvSpPr txBox="1"/>
          <p:nvPr/>
        </p:nvSpPr>
        <p:spPr>
          <a:xfrm>
            <a:off x="152400" y="5835444"/>
            <a:ext cx="8839200" cy="92333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GB" i="1" dirty="0">
                <a:latin typeface="+mj-lt"/>
              </a:rPr>
              <a:t>No skill fits completely into one category; each pair of skills can be charted on a continuum. You need to be able to place a skill on each continuum and justify your choice using the terminology (words/definitions) on the previous slides</a:t>
            </a:r>
          </a:p>
        </p:txBody>
      </p:sp>
      <p:sp>
        <p:nvSpPr>
          <p:cNvPr id="14" name="TextBox 13"/>
          <p:cNvSpPr txBox="1"/>
          <p:nvPr/>
        </p:nvSpPr>
        <p:spPr>
          <a:xfrm>
            <a:off x="152400" y="3399504"/>
            <a:ext cx="1524000" cy="923330"/>
          </a:xfrm>
          <a:prstGeom prst="rect">
            <a:avLst/>
          </a:prstGeom>
          <a:solidFill>
            <a:schemeClr val="bg1"/>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dirty="0">
                <a:latin typeface="+mj-lt"/>
              </a:rPr>
              <a:t>Affected by environment</a:t>
            </a:r>
          </a:p>
          <a:p>
            <a:endParaRPr lang="en-GB" dirty="0">
              <a:latin typeface="+mj-lt"/>
            </a:endParaRPr>
          </a:p>
        </p:txBody>
      </p:sp>
      <p:sp>
        <p:nvSpPr>
          <p:cNvPr id="4" name="Footer Placeholder 2">
            <a:extLst>
              <a:ext uri="{FF2B5EF4-FFF2-40B4-BE49-F238E27FC236}">
                <a16:creationId xmlns:a16="http://schemas.microsoft.com/office/drawing/2014/main" id="{4F24B18B-7380-B9F1-D821-4D87D80501A1}"/>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E60850E5-B86F-FB0A-6109-4F323DC7A4AF}"/>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6" name="Picture 5">
            <a:extLst>
              <a:ext uri="{FF2B5EF4-FFF2-40B4-BE49-F238E27FC236}">
                <a16:creationId xmlns:a16="http://schemas.microsoft.com/office/drawing/2014/main" id="{EBDBE9EB-1340-981E-9EAB-CE979C2364D2}"/>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7" name="Picture 6">
            <a:extLst>
              <a:ext uri="{FF2B5EF4-FFF2-40B4-BE49-F238E27FC236}">
                <a16:creationId xmlns:a16="http://schemas.microsoft.com/office/drawing/2014/main" id="{D05389A8-9CFE-DC9C-3D67-EF7B02CBD5B3}"/>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30053479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normAutofit/>
          </a:bodyPr>
          <a:lstStyle/>
          <a:p>
            <a:r>
              <a:rPr lang="en-GB" dirty="0">
                <a:latin typeface="+mj-lt"/>
              </a:rPr>
              <a:t>Continua </a:t>
            </a:r>
            <a:r>
              <a:rPr lang="en-GB" sz="2000" dirty="0">
                <a:latin typeface="+mj-lt"/>
              </a:rPr>
              <a:t>(</a:t>
            </a:r>
            <a:r>
              <a:rPr lang="en-GB" sz="2000" i="1" dirty="0">
                <a:latin typeface="+mj-lt"/>
              </a:rPr>
              <a:t>the plural of continuum)</a:t>
            </a:r>
            <a:endParaRPr lang="en-GB" dirty="0">
              <a:latin typeface="+mj-lt"/>
            </a:endParaRPr>
          </a:p>
        </p:txBody>
      </p:sp>
      <p:sp>
        <p:nvSpPr>
          <p:cNvPr id="3" name="Content Placeholder 2"/>
          <p:cNvSpPr>
            <a:spLocks noGrp="1"/>
          </p:cNvSpPr>
          <p:nvPr>
            <p:ph idx="1"/>
          </p:nvPr>
        </p:nvSpPr>
        <p:spPr>
          <a:xfrm>
            <a:off x="457200" y="1484784"/>
            <a:ext cx="8229600" cy="5040560"/>
          </a:xfrm>
          <a:noFill/>
        </p:spPr>
        <p:style>
          <a:lnRef idx="2">
            <a:schemeClr val="dk1"/>
          </a:lnRef>
          <a:fillRef idx="1">
            <a:schemeClr val="lt1"/>
          </a:fillRef>
          <a:effectRef idx="0">
            <a:schemeClr val="dk1"/>
          </a:effectRef>
          <a:fontRef idx="minor">
            <a:schemeClr val="dk1"/>
          </a:fontRef>
        </p:style>
        <p:txBody>
          <a:bodyPr>
            <a:normAutofit/>
          </a:bodyPr>
          <a:lstStyle/>
          <a:p>
            <a:pPr algn="ctr">
              <a:buNone/>
            </a:pPr>
            <a:endParaRPr lang="en-GB" b="1" u="sng" dirty="0">
              <a:latin typeface="+mj-lt"/>
            </a:endParaRPr>
          </a:p>
          <a:p>
            <a:pPr algn="ctr">
              <a:buNone/>
            </a:pPr>
            <a:r>
              <a:rPr lang="en-GB" b="1" u="sng" dirty="0">
                <a:latin typeface="+mj-lt"/>
              </a:rPr>
              <a:t>Basic vs. complex</a:t>
            </a:r>
          </a:p>
          <a:p>
            <a:pPr>
              <a:buNone/>
            </a:pPr>
            <a:endParaRPr lang="en-GB" dirty="0">
              <a:latin typeface="+mj-lt"/>
            </a:endParaRPr>
          </a:p>
          <a:p>
            <a:pPr>
              <a:buNone/>
            </a:pPr>
            <a:endParaRPr lang="en-GB" dirty="0">
              <a:latin typeface="+mj-lt"/>
            </a:endParaRPr>
          </a:p>
          <a:p>
            <a:pPr>
              <a:buNone/>
            </a:pPr>
            <a:endParaRPr lang="en-GB" dirty="0">
              <a:latin typeface="+mj-lt"/>
            </a:endParaRPr>
          </a:p>
          <a:p>
            <a:pPr>
              <a:buNone/>
            </a:pPr>
            <a:endParaRPr lang="en-GB" dirty="0">
              <a:latin typeface="+mj-lt"/>
            </a:endParaRPr>
          </a:p>
        </p:txBody>
      </p:sp>
      <p:cxnSp>
        <p:nvCxnSpPr>
          <p:cNvPr id="10" name="Straight Connector 9"/>
          <p:cNvCxnSpPr/>
          <p:nvPr/>
        </p:nvCxnSpPr>
        <p:spPr>
          <a:xfrm>
            <a:off x="1492044" y="2438400"/>
            <a:ext cx="601980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80256" y="1981200"/>
            <a:ext cx="1295400" cy="9233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dirty="0">
                <a:latin typeface="+mj-lt"/>
              </a:rPr>
              <a:t>Simple skills</a:t>
            </a:r>
          </a:p>
          <a:p>
            <a:endParaRPr lang="en-GB" dirty="0">
              <a:latin typeface="+mj-lt"/>
            </a:endParaRPr>
          </a:p>
        </p:txBody>
      </p:sp>
      <p:sp>
        <p:nvSpPr>
          <p:cNvPr id="13" name="TextBox 12"/>
          <p:cNvSpPr txBox="1"/>
          <p:nvPr/>
        </p:nvSpPr>
        <p:spPr>
          <a:xfrm>
            <a:off x="7391400" y="1981200"/>
            <a:ext cx="1612488" cy="9233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dirty="0">
                <a:latin typeface="+mj-lt"/>
              </a:rPr>
              <a:t>Co-ordination and concentration</a:t>
            </a:r>
          </a:p>
        </p:txBody>
      </p:sp>
      <p:pic>
        <p:nvPicPr>
          <p:cNvPr id="24580" name="Picture 4"/>
          <p:cNvPicPr>
            <a:picLocks noChangeAspect="1" noChangeArrowheads="1"/>
          </p:cNvPicPr>
          <p:nvPr/>
        </p:nvPicPr>
        <p:blipFill>
          <a:blip r:embed="rId2" cstate="print"/>
          <a:srcRect/>
          <a:stretch>
            <a:fillRect/>
          </a:stretch>
        </p:blipFill>
        <p:spPr bwMode="auto">
          <a:xfrm>
            <a:off x="457200" y="3399504"/>
            <a:ext cx="4694837" cy="3124200"/>
          </a:xfrm>
          <a:prstGeom prst="rect">
            <a:avLst/>
          </a:prstGeom>
          <a:ln>
            <a:noFill/>
          </a:ln>
          <a:effectLst>
            <a:softEdge rad="112500"/>
          </a:effectLst>
        </p:spPr>
      </p:pic>
      <p:pic>
        <p:nvPicPr>
          <p:cNvPr id="24579" name="Picture 3"/>
          <p:cNvPicPr>
            <a:picLocks noChangeAspect="1" noChangeArrowheads="1"/>
          </p:cNvPicPr>
          <p:nvPr/>
        </p:nvPicPr>
        <p:blipFill>
          <a:blip r:embed="rId3" cstate="print"/>
          <a:srcRect/>
          <a:stretch>
            <a:fillRect/>
          </a:stretch>
        </p:blipFill>
        <p:spPr bwMode="auto">
          <a:xfrm>
            <a:off x="3429000" y="2895600"/>
            <a:ext cx="3646425" cy="2314575"/>
          </a:xfrm>
          <a:prstGeom prst="rect">
            <a:avLst/>
          </a:prstGeom>
          <a:ln>
            <a:noFill/>
          </a:ln>
          <a:effectLst>
            <a:softEdge rad="112500"/>
          </a:effectLst>
        </p:spPr>
      </p:pic>
      <p:pic>
        <p:nvPicPr>
          <p:cNvPr id="24581" name="Picture 5"/>
          <p:cNvPicPr>
            <a:picLocks noChangeAspect="1" noChangeArrowheads="1"/>
          </p:cNvPicPr>
          <p:nvPr/>
        </p:nvPicPr>
        <p:blipFill>
          <a:blip r:embed="rId4" cstate="print"/>
          <a:srcRect/>
          <a:stretch>
            <a:fillRect/>
          </a:stretch>
        </p:blipFill>
        <p:spPr bwMode="auto">
          <a:xfrm>
            <a:off x="6309852" y="4469980"/>
            <a:ext cx="2362200" cy="2012244"/>
          </a:xfrm>
          <a:prstGeom prst="rect">
            <a:avLst/>
          </a:prstGeom>
          <a:ln>
            <a:noFill/>
          </a:ln>
          <a:effectLst>
            <a:softEdge rad="112500"/>
          </a:effectLst>
        </p:spPr>
      </p:pic>
      <p:cxnSp>
        <p:nvCxnSpPr>
          <p:cNvPr id="22" name="Straight Arrow Connector 21"/>
          <p:cNvCxnSpPr/>
          <p:nvPr/>
        </p:nvCxnSpPr>
        <p:spPr>
          <a:xfrm flipV="1">
            <a:off x="2819400" y="2438400"/>
            <a:ext cx="4191000" cy="1066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3276601" y="2438400"/>
            <a:ext cx="304799"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flipV="1">
            <a:off x="1905000" y="2438400"/>
            <a:ext cx="5257800" cy="2133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 name="Footer Placeholder 2">
            <a:extLst>
              <a:ext uri="{FF2B5EF4-FFF2-40B4-BE49-F238E27FC236}">
                <a16:creationId xmlns:a16="http://schemas.microsoft.com/office/drawing/2014/main" id="{9F5970CD-8E35-98A2-53C3-00C7F4E5D724}"/>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F4269567-7E3C-020D-BCD7-9D7407DC2CED}"/>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6" name="Picture 5">
            <a:extLst>
              <a:ext uri="{FF2B5EF4-FFF2-40B4-BE49-F238E27FC236}">
                <a16:creationId xmlns:a16="http://schemas.microsoft.com/office/drawing/2014/main" id="{22AFFBB5-A98F-DD9A-E7CF-38ECB01F7974}"/>
              </a:ext>
            </a:extLst>
          </p:cNvPr>
          <p:cNvPicPr>
            <a:picLocks noChangeAspect="1"/>
          </p:cNvPicPr>
          <p:nvPr/>
        </p:nvPicPr>
        <p:blipFill>
          <a:blip r:embed="rId6"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7" name="Picture 6">
            <a:extLst>
              <a:ext uri="{FF2B5EF4-FFF2-40B4-BE49-F238E27FC236}">
                <a16:creationId xmlns:a16="http://schemas.microsoft.com/office/drawing/2014/main" id="{2D3A4DAA-228E-969D-D8C1-15D625D5C95C}"/>
              </a:ext>
            </a:extLst>
          </p:cNvPr>
          <p:cNvPicPr>
            <a:picLocks noChangeAspect="1"/>
          </p:cNvPicPr>
          <p:nvPr/>
        </p:nvPicPr>
        <p:blipFill>
          <a:blip r:embed="rId7"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1987276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linds(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linds(horizont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linds(horizontal)">
                                      <p:cBhvr>
                                        <p:cTn id="1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2" cstate="print"/>
          <a:srcRect/>
          <a:stretch>
            <a:fillRect/>
          </a:stretch>
        </p:blipFill>
        <p:spPr bwMode="auto">
          <a:xfrm>
            <a:off x="5594662" y="4495801"/>
            <a:ext cx="3320738" cy="2209800"/>
          </a:xfrm>
          <a:prstGeom prst="rect">
            <a:avLst/>
          </a:prstGeom>
          <a:ln>
            <a:noFill/>
          </a:ln>
          <a:effectLst>
            <a:softEdge rad="112500"/>
          </a:effectLst>
        </p:spPr>
      </p:pic>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normAutofit/>
          </a:bodyPr>
          <a:lstStyle/>
          <a:p>
            <a:r>
              <a:rPr lang="en-GB" dirty="0">
                <a:latin typeface="+mj-lt"/>
              </a:rPr>
              <a:t>Question</a:t>
            </a:r>
          </a:p>
        </p:txBody>
      </p:sp>
      <p:sp>
        <p:nvSpPr>
          <p:cNvPr id="3" name="Content Placeholder 2"/>
          <p:cNvSpPr>
            <a:spLocks noGrp="1"/>
          </p:cNvSpPr>
          <p:nvPr>
            <p:ph idx="1"/>
          </p:nvPr>
        </p:nvSpPr>
        <p:spPr>
          <a:xfrm>
            <a:off x="457200" y="1484784"/>
            <a:ext cx="8229600" cy="5040560"/>
          </a:xfrm>
          <a:noFill/>
        </p:spPr>
        <p:style>
          <a:lnRef idx="2">
            <a:schemeClr val="dk1"/>
          </a:lnRef>
          <a:fillRef idx="1">
            <a:schemeClr val="lt1"/>
          </a:fillRef>
          <a:effectRef idx="0">
            <a:schemeClr val="dk1"/>
          </a:effectRef>
          <a:fontRef idx="minor">
            <a:schemeClr val="dk1"/>
          </a:fontRef>
        </p:style>
        <p:txBody>
          <a:bodyPr>
            <a:normAutofit/>
          </a:bodyPr>
          <a:lstStyle/>
          <a:p>
            <a:pPr marL="514350" indent="-514350">
              <a:buFont typeface="+mj-lt"/>
              <a:buAutoNum type="arabicPeriod"/>
            </a:pPr>
            <a:r>
              <a:rPr lang="en-GB" dirty="0">
                <a:latin typeface="+mj-lt"/>
              </a:rPr>
              <a:t>Where would you place a synchronised diver on the ‘basic vs. complex’ continuum and explain why	(2)</a:t>
            </a:r>
          </a:p>
          <a:p>
            <a:pPr marL="514350" indent="-514350">
              <a:buNone/>
            </a:pPr>
            <a:endParaRPr lang="en-GB" dirty="0">
              <a:latin typeface="+mj-lt"/>
            </a:endParaRPr>
          </a:p>
          <a:p>
            <a:pPr marL="514350" indent="-514350">
              <a:buNone/>
            </a:pPr>
            <a:r>
              <a:rPr lang="en-GB" dirty="0">
                <a:latin typeface="+mj-lt"/>
              </a:rPr>
              <a:t>	-</a:t>
            </a:r>
            <a:r>
              <a:rPr lang="en-GB" i="1" dirty="0">
                <a:latin typeface="+mj-lt"/>
              </a:rPr>
              <a:t>Towards the complex end</a:t>
            </a:r>
          </a:p>
          <a:p>
            <a:pPr marL="514350" indent="-514350">
              <a:buNone/>
            </a:pPr>
            <a:r>
              <a:rPr lang="en-GB" i="1" dirty="0">
                <a:latin typeface="+mj-lt"/>
              </a:rPr>
              <a:t>	-Difficult skill that requires high levels of co-ordination and concentration</a:t>
            </a:r>
          </a:p>
          <a:p>
            <a:pPr marL="514350" indent="-514350">
              <a:buNone/>
            </a:pPr>
            <a:r>
              <a:rPr lang="en-GB" i="1" dirty="0">
                <a:latin typeface="+mj-lt"/>
              </a:rPr>
              <a:t>	-Has many sub-routines/parts</a:t>
            </a:r>
          </a:p>
          <a:p>
            <a:pPr marL="514350" indent="-514350">
              <a:buNone/>
            </a:pPr>
            <a:r>
              <a:rPr lang="en-GB" i="1" dirty="0">
                <a:latin typeface="+mj-lt"/>
              </a:rPr>
              <a:t>	-Involves decision making judgements</a:t>
            </a:r>
            <a:endParaRPr lang="en-GB" dirty="0">
              <a:latin typeface="+mj-lt"/>
            </a:endParaRPr>
          </a:p>
          <a:p>
            <a:pPr>
              <a:buNone/>
            </a:pPr>
            <a:endParaRPr lang="en-GB" dirty="0">
              <a:latin typeface="+mj-lt"/>
            </a:endParaRPr>
          </a:p>
        </p:txBody>
      </p:sp>
      <p:sp>
        <p:nvSpPr>
          <p:cNvPr id="4" name="Footer Placeholder 2">
            <a:extLst>
              <a:ext uri="{FF2B5EF4-FFF2-40B4-BE49-F238E27FC236}">
                <a16:creationId xmlns:a16="http://schemas.microsoft.com/office/drawing/2014/main" id="{7E853B02-A453-A794-F626-68F9F7A25277}"/>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FE860E0E-7560-C500-7DF7-D9EBE2E68A25}"/>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7" name="Picture 6">
            <a:extLst>
              <a:ext uri="{FF2B5EF4-FFF2-40B4-BE49-F238E27FC236}">
                <a16:creationId xmlns:a16="http://schemas.microsoft.com/office/drawing/2014/main" id="{F7C41F56-2C0D-ECE0-6B3D-B75D41FFDDA3}"/>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8" name="Picture 7">
            <a:extLst>
              <a:ext uri="{FF2B5EF4-FFF2-40B4-BE49-F238E27FC236}">
                <a16:creationId xmlns:a16="http://schemas.microsoft.com/office/drawing/2014/main" id="{6761A75A-F643-36DF-7F13-5A5A2334CE96}"/>
              </a:ext>
            </a:extLst>
          </p:cNvPr>
          <p:cNvPicPr>
            <a:picLocks noChangeAspect="1"/>
          </p:cNvPicPr>
          <p:nvPr/>
        </p:nvPicPr>
        <p:blipFill>
          <a:blip r:embed="rId5"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629144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blinds(horizontal)">
                                      <p:cBhvr>
                                        <p:cTn id="10" dur="500"/>
                                        <p:tgtEl>
                                          <p:spTgt spid="3">
                                            <p:txEl>
                                              <p:pRg st="3" end="3"/>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blinds(horizontal)">
                                      <p:cBhvr>
                                        <p:cTn id="13" dur="500"/>
                                        <p:tgtEl>
                                          <p:spTgt spid="3">
                                            <p:txEl>
                                              <p:pRg st="4" end="4"/>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blinds(horizontal)">
                                      <p:cBhvr>
                                        <p:cTn id="1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normAutofit/>
          </a:bodyPr>
          <a:lstStyle/>
          <a:p>
            <a:r>
              <a:rPr lang="en-GB" dirty="0">
                <a:latin typeface="+mj-lt"/>
              </a:rPr>
              <a:t>Continua </a:t>
            </a:r>
            <a:r>
              <a:rPr lang="en-GB" sz="2000" dirty="0">
                <a:latin typeface="+mj-lt"/>
              </a:rPr>
              <a:t>(</a:t>
            </a:r>
            <a:r>
              <a:rPr lang="en-GB" sz="2000" i="1" dirty="0">
                <a:latin typeface="+mj-lt"/>
              </a:rPr>
              <a:t>the plural of continuum)</a:t>
            </a:r>
            <a:endParaRPr lang="en-GB" dirty="0">
              <a:latin typeface="+mj-lt"/>
            </a:endParaRPr>
          </a:p>
        </p:txBody>
      </p:sp>
      <p:sp>
        <p:nvSpPr>
          <p:cNvPr id="3" name="Content Placeholder 2"/>
          <p:cNvSpPr>
            <a:spLocks noGrp="1"/>
          </p:cNvSpPr>
          <p:nvPr>
            <p:ph idx="1"/>
          </p:nvPr>
        </p:nvSpPr>
        <p:spPr>
          <a:xfrm>
            <a:off x="457200" y="1484784"/>
            <a:ext cx="8229600" cy="5040560"/>
          </a:xfrm>
          <a:noFill/>
        </p:spPr>
        <p:style>
          <a:lnRef idx="2">
            <a:schemeClr val="dk1"/>
          </a:lnRef>
          <a:fillRef idx="1">
            <a:schemeClr val="lt1"/>
          </a:fillRef>
          <a:effectRef idx="0">
            <a:schemeClr val="dk1"/>
          </a:effectRef>
          <a:fontRef idx="minor">
            <a:schemeClr val="dk1"/>
          </a:fontRef>
        </p:style>
        <p:txBody>
          <a:bodyPr>
            <a:normAutofit/>
          </a:bodyPr>
          <a:lstStyle/>
          <a:p>
            <a:pPr algn="ctr">
              <a:buNone/>
            </a:pPr>
            <a:endParaRPr lang="en-GB" b="1" u="sng" dirty="0">
              <a:latin typeface="+mj-lt"/>
            </a:endParaRPr>
          </a:p>
          <a:p>
            <a:pPr algn="ctr">
              <a:buNone/>
            </a:pPr>
            <a:r>
              <a:rPr lang="en-GB" b="1" u="sng" dirty="0">
                <a:latin typeface="+mj-lt"/>
              </a:rPr>
              <a:t>Open vs. closed</a:t>
            </a:r>
          </a:p>
          <a:p>
            <a:pPr>
              <a:buNone/>
            </a:pPr>
            <a:endParaRPr lang="en-GB" dirty="0">
              <a:latin typeface="+mj-lt"/>
            </a:endParaRPr>
          </a:p>
          <a:p>
            <a:pPr>
              <a:buNone/>
            </a:pPr>
            <a:endParaRPr lang="en-GB" dirty="0">
              <a:latin typeface="+mj-lt"/>
            </a:endParaRPr>
          </a:p>
        </p:txBody>
      </p:sp>
      <p:cxnSp>
        <p:nvCxnSpPr>
          <p:cNvPr id="10" name="Straight Connector 9"/>
          <p:cNvCxnSpPr/>
          <p:nvPr/>
        </p:nvCxnSpPr>
        <p:spPr>
          <a:xfrm>
            <a:off x="1492044" y="2438400"/>
            <a:ext cx="601980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25364" y="1981200"/>
            <a:ext cx="1474836" cy="9233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dirty="0">
                <a:latin typeface="+mj-lt"/>
              </a:rPr>
              <a:t>Affected by environment</a:t>
            </a:r>
          </a:p>
          <a:p>
            <a:endParaRPr lang="en-GB" dirty="0">
              <a:latin typeface="+mj-lt"/>
            </a:endParaRPr>
          </a:p>
        </p:txBody>
      </p:sp>
      <p:sp>
        <p:nvSpPr>
          <p:cNvPr id="13" name="TextBox 12"/>
          <p:cNvSpPr txBox="1"/>
          <p:nvPr/>
        </p:nvSpPr>
        <p:spPr>
          <a:xfrm>
            <a:off x="7391400" y="1981200"/>
            <a:ext cx="1612488" cy="9233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dirty="0">
                <a:latin typeface="+mj-lt"/>
              </a:rPr>
              <a:t>Performed the same each time</a:t>
            </a:r>
          </a:p>
        </p:txBody>
      </p:sp>
      <p:pic>
        <p:nvPicPr>
          <p:cNvPr id="25604" name="Picture 4" descr="Image result for wicket keeper cricket"/>
          <p:cNvPicPr>
            <a:picLocks noChangeAspect="1" noChangeArrowheads="1"/>
          </p:cNvPicPr>
          <p:nvPr/>
        </p:nvPicPr>
        <p:blipFill>
          <a:blip r:embed="rId2" cstate="print"/>
          <a:srcRect/>
          <a:stretch>
            <a:fillRect/>
          </a:stretch>
        </p:blipFill>
        <p:spPr bwMode="auto">
          <a:xfrm>
            <a:off x="510320" y="3276600"/>
            <a:ext cx="4595080" cy="3152776"/>
          </a:xfrm>
          <a:prstGeom prst="rect">
            <a:avLst/>
          </a:prstGeom>
          <a:ln>
            <a:noFill/>
          </a:ln>
          <a:effectLst>
            <a:softEdge rad="112500"/>
          </a:effectLst>
        </p:spPr>
      </p:pic>
      <p:pic>
        <p:nvPicPr>
          <p:cNvPr id="25605" name="Picture 5"/>
          <p:cNvPicPr>
            <a:picLocks noChangeAspect="1" noChangeArrowheads="1"/>
          </p:cNvPicPr>
          <p:nvPr/>
        </p:nvPicPr>
        <p:blipFill>
          <a:blip r:embed="rId3" cstate="print"/>
          <a:srcRect/>
          <a:stretch>
            <a:fillRect/>
          </a:stretch>
        </p:blipFill>
        <p:spPr bwMode="auto">
          <a:xfrm>
            <a:off x="5334000" y="4191000"/>
            <a:ext cx="3343900" cy="2225213"/>
          </a:xfrm>
          <a:prstGeom prst="rect">
            <a:avLst/>
          </a:prstGeom>
          <a:ln>
            <a:noFill/>
          </a:ln>
          <a:effectLst>
            <a:softEdge rad="112500"/>
          </a:effectLst>
        </p:spPr>
      </p:pic>
      <p:pic>
        <p:nvPicPr>
          <p:cNvPr id="25602" name="Picture 2"/>
          <p:cNvPicPr>
            <a:picLocks noChangeAspect="1" noChangeArrowheads="1"/>
          </p:cNvPicPr>
          <p:nvPr/>
        </p:nvPicPr>
        <p:blipFill>
          <a:blip r:embed="rId4" cstate="print"/>
          <a:srcRect/>
          <a:stretch>
            <a:fillRect/>
          </a:stretch>
        </p:blipFill>
        <p:spPr bwMode="auto">
          <a:xfrm>
            <a:off x="4343400" y="2667000"/>
            <a:ext cx="2209800" cy="2209800"/>
          </a:xfrm>
          <a:prstGeom prst="rect">
            <a:avLst/>
          </a:prstGeom>
          <a:ln>
            <a:noFill/>
          </a:ln>
          <a:effectLst>
            <a:softEdge rad="112500"/>
          </a:effectLst>
        </p:spPr>
      </p:pic>
      <p:cxnSp>
        <p:nvCxnSpPr>
          <p:cNvPr id="22" name="Straight Arrow Connector 21"/>
          <p:cNvCxnSpPr/>
          <p:nvPr/>
        </p:nvCxnSpPr>
        <p:spPr>
          <a:xfrm flipV="1">
            <a:off x="6400800" y="2438400"/>
            <a:ext cx="2286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6324600" y="2438400"/>
            <a:ext cx="762000" cy="1905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flipV="1">
            <a:off x="2209800" y="2438400"/>
            <a:ext cx="685800" cy="990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 name="Footer Placeholder 2">
            <a:extLst>
              <a:ext uri="{FF2B5EF4-FFF2-40B4-BE49-F238E27FC236}">
                <a16:creationId xmlns:a16="http://schemas.microsoft.com/office/drawing/2014/main" id="{8E548D6C-6044-A0E7-52A4-254A59A6775A}"/>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813A199B-04F0-5C00-FC6F-614E53AC2E72}"/>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6" name="Picture 5">
            <a:extLst>
              <a:ext uri="{FF2B5EF4-FFF2-40B4-BE49-F238E27FC236}">
                <a16:creationId xmlns:a16="http://schemas.microsoft.com/office/drawing/2014/main" id="{BF6FBD6E-B867-762F-649A-693115372FED}"/>
              </a:ext>
            </a:extLst>
          </p:cNvPr>
          <p:cNvPicPr>
            <a:picLocks noChangeAspect="1"/>
          </p:cNvPicPr>
          <p:nvPr/>
        </p:nvPicPr>
        <p:blipFill>
          <a:blip r:embed="rId6"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7" name="Picture 6">
            <a:extLst>
              <a:ext uri="{FF2B5EF4-FFF2-40B4-BE49-F238E27FC236}">
                <a16:creationId xmlns:a16="http://schemas.microsoft.com/office/drawing/2014/main" id="{7EAC5E9D-934B-BA7A-E661-63B27A04A7F5}"/>
              </a:ext>
            </a:extLst>
          </p:cNvPr>
          <p:cNvPicPr>
            <a:picLocks noChangeAspect="1"/>
          </p:cNvPicPr>
          <p:nvPr/>
        </p:nvPicPr>
        <p:blipFill>
          <a:blip r:embed="rId7"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3050916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linds(horizont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linds(horizont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linds(horizontal)">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lstStyle/>
          <a:p>
            <a:r>
              <a:rPr lang="en-GB" dirty="0">
                <a:latin typeface="+mj-lt"/>
              </a:rPr>
              <a:t>Skill and ability</a:t>
            </a:r>
          </a:p>
        </p:txBody>
      </p:sp>
      <p:sp>
        <p:nvSpPr>
          <p:cNvPr id="3" name="Content Placeholder 2"/>
          <p:cNvSpPr>
            <a:spLocks noGrp="1"/>
          </p:cNvSpPr>
          <p:nvPr>
            <p:ph idx="1"/>
          </p:nvPr>
        </p:nvSpPr>
        <p:spPr>
          <a:xfrm>
            <a:off x="457200" y="1484784"/>
            <a:ext cx="8229600" cy="5040560"/>
          </a:xfrm>
          <a:noFill/>
        </p:spPr>
        <p:style>
          <a:lnRef idx="2">
            <a:schemeClr val="dk1"/>
          </a:lnRef>
          <a:fillRef idx="1">
            <a:schemeClr val="lt1"/>
          </a:fillRef>
          <a:effectRef idx="0">
            <a:schemeClr val="dk1"/>
          </a:effectRef>
          <a:fontRef idx="minor">
            <a:schemeClr val="dk1"/>
          </a:fontRef>
        </p:style>
        <p:txBody>
          <a:bodyPr>
            <a:normAutofit/>
          </a:bodyPr>
          <a:lstStyle/>
          <a:p>
            <a:r>
              <a:rPr lang="en-GB" dirty="0">
                <a:latin typeface="+mj-lt"/>
              </a:rPr>
              <a:t>Ability – “the qualities and characteristics a person is born with”</a:t>
            </a:r>
          </a:p>
          <a:p>
            <a:pPr lvl="1"/>
            <a:r>
              <a:rPr lang="en-GB" dirty="0">
                <a:latin typeface="+mj-lt"/>
              </a:rPr>
              <a:t>Such as speed, agility, balance etc... that enable a person to learn or acquire skills</a:t>
            </a:r>
          </a:p>
          <a:p>
            <a:r>
              <a:rPr lang="en-GB" dirty="0">
                <a:latin typeface="+mj-lt"/>
              </a:rPr>
              <a:t>Skill – “a learned and practiced ability”</a:t>
            </a:r>
          </a:p>
          <a:p>
            <a:pPr lvl="1"/>
            <a:r>
              <a:rPr lang="en-GB" dirty="0">
                <a:latin typeface="+mj-lt"/>
              </a:rPr>
              <a:t>It brings about the result that you want to achieve with maximum certainty and efficiency</a:t>
            </a:r>
          </a:p>
          <a:p>
            <a:pPr>
              <a:buNone/>
            </a:pPr>
            <a:endParaRPr lang="en-GB" dirty="0"/>
          </a:p>
          <a:p>
            <a:r>
              <a:rPr lang="en-GB" i="1" dirty="0">
                <a:latin typeface="+mj-lt"/>
              </a:rPr>
              <a:t>Some people are born with a natural ability, but they still need to learn or perfect their skills over time</a:t>
            </a:r>
          </a:p>
        </p:txBody>
      </p:sp>
      <p:sp>
        <p:nvSpPr>
          <p:cNvPr id="5" name="Rounded Rectangle 4"/>
          <p:cNvSpPr/>
          <p:nvPr/>
        </p:nvSpPr>
        <p:spPr>
          <a:xfrm>
            <a:off x="381000" y="4972928"/>
            <a:ext cx="8382000" cy="838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2514600" y="6248400"/>
            <a:ext cx="6324600" cy="369332"/>
          </a:xfrm>
          <a:prstGeom prst="rect">
            <a:avLst/>
          </a:prstGeom>
          <a:solidFill>
            <a:schemeClr val="bg1"/>
          </a:solidFill>
          <a:ln w="38100">
            <a:solidFill>
              <a:srgbClr val="00B050"/>
            </a:solidFill>
          </a:ln>
        </p:spPr>
        <p:txBody>
          <a:bodyPr wrap="square" rtlCol="0">
            <a:spAutoFit/>
          </a:bodyPr>
          <a:lstStyle/>
          <a:p>
            <a:r>
              <a:rPr lang="en-GB" dirty="0">
                <a:latin typeface="+mj-lt"/>
              </a:rPr>
              <a:t>‘It is said to take </a:t>
            </a:r>
            <a:r>
              <a:rPr lang="en-GB" b="1" dirty="0">
                <a:latin typeface="+mj-lt"/>
              </a:rPr>
              <a:t>10,000</a:t>
            </a:r>
            <a:r>
              <a:rPr lang="en-GB" dirty="0">
                <a:latin typeface="+mj-lt"/>
              </a:rPr>
              <a:t> hours of practice to become an expert’</a:t>
            </a:r>
          </a:p>
        </p:txBody>
      </p:sp>
      <p:sp>
        <p:nvSpPr>
          <p:cNvPr id="4" name="Footer Placeholder 2">
            <a:extLst>
              <a:ext uri="{FF2B5EF4-FFF2-40B4-BE49-F238E27FC236}">
                <a16:creationId xmlns:a16="http://schemas.microsoft.com/office/drawing/2014/main" id="{4094DE55-7738-A37A-1BB5-7961AFE5630B}"/>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B00497A4-B0A9-FB3A-00A5-F2EF4A93FCE6}"/>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8" name="Picture 7">
            <a:extLst>
              <a:ext uri="{FF2B5EF4-FFF2-40B4-BE49-F238E27FC236}">
                <a16:creationId xmlns:a16="http://schemas.microsoft.com/office/drawing/2014/main" id="{B0529F0C-D7D1-DB3E-CA13-F397FFF5A678}"/>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9" name="Picture 8">
            <a:extLst>
              <a:ext uri="{FF2B5EF4-FFF2-40B4-BE49-F238E27FC236}">
                <a16:creationId xmlns:a16="http://schemas.microsoft.com/office/drawing/2014/main" id="{389469DA-14EA-72F2-9716-D2A48B6B4E05}"/>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12399974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5" name="Picture 5"/>
          <p:cNvPicPr>
            <a:picLocks noChangeAspect="1" noChangeArrowheads="1"/>
          </p:cNvPicPr>
          <p:nvPr/>
        </p:nvPicPr>
        <p:blipFill>
          <a:blip r:embed="rId2" cstate="print"/>
          <a:srcRect/>
          <a:stretch>
            <a:fillRect/>
          </a:stretch>
        </p:blipFill>
        <p:spPr bwMode="auto">
          <a:xfrm>
            <a:off x="5571500" y="4509883"/>
            <a:ext cx="3343900" cy="2225213"/>
          </a:xfrm>
          <a:prstGeom prst="rect">
            <a:avLst/>
          </a:prstGeom>
          <a:ln>
            <a:noFill/>
          </a:ln>
          <a:effectLst>
            <a:softEdge rad="112500"/>
          </a:effectLst>
        </p:spPr>
      </p:pic>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normAutofit/>
          </a:bodyPr>
          <a:lstStyle/>
          <a:p>
            <a:r>
              <a:rPr lang="en-GB" dirty="0">
                <a:latin typeface="+mj-lt"/>
              </a:rPr>
              <a:t>Question</a:t>
            </a:r>
          </a:p>
        </p:txBody>
      </p:sp>
      <p:sp>
        <p:nvSpPr>
          <p:cNvPr id="3" name="Content Placeholder 2"/>
          <p:cNvSpPr>
            <a:spLocks noGrp="1"/>
          </p:cNvSpPr>
          <p:nvPr>
            <p:ph idx="1"/>
          </p:nvPr>
        </p:nvSpPr>
        <p:spPr>
          <a:xfrm>
            <a:off x="457200" y="1484784"/>
            <a:ext cx="8229600" cy="5040560"/>
          </a:xfrm>
          <a:noFill/>
        </p:spPr>
        <p:style>
          <a:lnRef idx="2">
            <a:schemeClr val="dk1"/>
          </a:lnRef>
          <a:fillRef idx="1">
            <a:schemeClr val="lt1"/>
          </a:fillRef>
          <a:effectRef idx="0">
            <a:schemeClr val="dk1"/>
          </a:effectRef>
          <a:fontRef idx="minor">
            <a:schemeClr val="dk1"/>
          </a:fontRef>
        </p:style>
        <p:txBody>
          <a:bodyPr>
            <a:normAutofit/>
          </a:bodyPr>
          <a:lstStyle/>
          <a:p>
            <a:pPr marL="514350" indent="-514350">
              <a:buFont typeface="+mj-lt"/>
              <a:buAutoNum type="arabicPeriod"/>
            </a:pPr>
            <a:r>
              <a:rPr lang="en-GB" dirty="0">
                <a:latin typeface="+mj-lt"/>
              </a:rPr>
              <a:t>Where would you place an archer on the ‘open/closed’ continuum and explain why	(2)</a:t>
            </a:r>
          </a:p>
          <a:p>
            <a:pPr marL="514350" indent="-514350">
              <a:buFont typeface="+mj-lt"/>
              <a:buAutoNum type="arabicPeriod"/>
            </a:pPr>
            <a:endParaRPr lang="en-GB" dirty="0">
              <a:latin typeface="+mj-lt"/>
            </a:endParaRPr>
          </a:p>
          <a:p>
            <a:pPr marL="514350" indent="-514350">
              <a:buNone/>
            </a:pPr>
            <a:r>
              <a:rPr lang="en-GB" dirty="0">
                <a:latin typeface="+mj-lt"/>
              </a:rPr>
              <a:t>	-</a:t>
            </a:r>
            <a:r>
              <a:rPr lang="en-GB" i="1" dirty="0">
                <a:latin typeface="+mj-lt"/>
              </a:rPr>
              <a:t>Towards the closed end</a:t>
            </a:r>
          </a:p>
          <a:p>
            <a:pPr marL="514350" indent="-514350">
              <a:buNone/>
            </a:pPr>
            <a:r>
              <a:rPr lang="en-GB" i="1" dirty="0">
                <a:latin typeface="+mj-lt"/>
              </a:rPr>
              <a:t>	-As the skill is performed the same way each time</a:t>
            </a:r>
          </a:p>
          <a:p>
            <a:pPr marL="514350" indent="-514350">
              <a:buNone/>
            </a:pPr>
            <a:r>
              <a:rPr lang="en-GB" i="1" dirty="0">
                <a:latin typeface="+mj-lt"/>
              </a:rPr>
              <a:t>	-Minimal environmental influences</a:t>
            </a:r>
          </a:p>
          <a:p>
            <a:pPr marL="514350" indent="-514350">
              <a:buNone/>
            </a:pPr>
            <a:r>
              <a:rPr lang="en-GB" i="1" dirty="0">
                <a:latin typeface="+mj-lt"/>
              </a:rPr>
              <a:t>	-However, environmental changes such as wind may influence the way the skill is performed</a:t>
            </a:r>
          </a:p>
          <a:p>
            <a:pPr marL="514350" indent="-514350">
              <a:buNone/>
            </a:pPr>
            <a:r>
              <a:rPr lang="en-GB" i="1" dirty="0">
                <a:latin typeface="+mj-lt"/>
              </a:rPr>
              <a:t>	</a:t>
            </a:r>
            <a:endParaRPr lang="en-GB" dirty="0">
              <a:latin typeface="+mj-lt"/>
            </a:endParaRPr>
          </a:p>
          <a:p>
            <a:pPr>
              <a:buNone/>
            </a:pPr>
            <a:endParaRPr lang="en-GB" dirty="0">
              <a:latin typeface="+mj-lt"/>
            </a:endParaRPr>
          </a:p>
          <a:p>
            <a:pPr>
              <a:buNone/>
            </a:pPr>
            <a:endParaRPr lang="en-GB" dirty="0">
              <a:latin typeface="+mj-lt"/>
            </a:endParaRPr>
          </a:p>
        </p:txBody>
      </p:sp>
      <p:sp>
        <p:nvSpPr>
          <p:cNvPr id="4" name="Footer Placeholder 2">
            <a:extLst>
              <a:ext uri="{FF2B5EF4-FFF2-40B4-BE49-F238E27FC236}">
                <a16:creationId xmlns:a16="http://schemas.microsoft.com/office/drawing/2014/main" id="{DA0C2D8D-7CAD-AB23-DDAD-902AC93F3EB2}"/>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6478A331-C7F2-92CC-55CC-82117F2DBC03}"/>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6" name="Picture 5">
            <a:extLst>
              <a:ext uri="{FF2B5EF4-FFF2-40B4-BE49-F238E27FC236}">
                <a16:creationId xmlns:a16="http://schemas.microsoft.com/office/drawing/2014/main" id="{719F50A7-53E5-9030-E167-6B0C4823AE1D}"/>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7" name="Picture 6">
            <a:extLst>
              <a:ext uri="{FF2B5EF4-FFF2-40B4-BE49-F238E27FC236}">
                <a16:creationId xmlns:a16="http://schemas.microsoft.com/office/drawing/2014/main" id="{62579A9C-CA76-E419-1446-11F14CE6C73E}"/>
              </a:ext>
            </a:extLst>
          </p:cNvPr>
          <p:cNvPicPr>
            <a:picLocks noChangeAspect="1"/>
          </p:cNvPicPr>
          <p:nvPr/>
        </p:nvPicPr>
        <p:blipFill>
          <a:blip r:embed="rId5"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989645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blinds(horizontal)">
                                      <p:cBhvr>
                                        <p:cTn id="10" dur="500"/>
                                        <p:tgtEl>
                                          <p:spTgt spid="3">
                                            <p:txEl>
                                              <p:pRg st="3" end="3"/>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blinds(horizontal)">
                                      <p:cBhvr>
                                        <p:cTn id="13" dur="500"/>
                                        <p:tgtEl>
                                          <p:spTgt spid="3">
                                            <p:txEl>
                                              <p:pRg st="4" end="4"/>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blinds(horizontal)">
                                      <p:cBhvr>
                                        <p:cTn id="16" dur="500"/>
                                        <p:tgtEl>
                                          <p:spTgt spid="3">
                                            <p:txEl>
                                              <p:pRg st="5" end="5"/>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blinds(horizontal)">
                                      <p:cBhvr>
                                        <p:cTn id="1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normAutofit/>
          </a:bodyPr>
          <a:lstStyle/>
          <a:p>
            <a:r>
              <a:rPr lang="en-GB" dirty="0">
                <a:latin typeface="+mj-lt"/>
              </a:rPr>
              <a:t>Continua </a:t>
            </a:r>
            <a:r>
              <a:rPr lang="en-GB" sz="2000" dirty="0">
                <a:latin typeface="+mj-lt"/>
              </a:rPr>
              <a:t>(</a:t>
            </a:r>
            <a:r>
              <a:rPr lang="en-GB" sz="2000" i="1" dirty="0">
                <a:latin typeface="+mj-lt"/>
              </a:rPr>
              <a:t>the plural of continuum)</a:t>
            </a:r>
            <a:endParaRPr lang="en-GB" dirty="0">
              <a:latin typeface="+mj-lt"/>
            </a:endParaRPr>
          </a:p>
        </p:txBody>
      </p:sp>
      <p:sp>
        <p:nvSpPr>
          <p:cNvPr id="3" name="Content Placeholder 2"/>
          <p:cNvSpPr>
            <a:spLocks noGrp="1"/>
          </p:cNvSpPr>
          <p:nvPr>
            <p:ph idx="1"/>
          </p:nvPr>
        </p:nvSpPr>
        <p:spPr>
          <a:xfrm>
            <a:off x="457200" y="1484784"/>
            <a:ext cx="8229600" cy="5040560"/>
          </a:xfrm>
          <a:noFill/>
        </p:spPr>
        <p:style>
          <a:lnRef idx="2">
            <a:schemeClr val="dk1"/>
          </a:lnRef>
          <a:fillRef idx="1">
            <a:schemeClr val="lt1"/>
          </a:fillRef>
          <a:effectRef idx="0">
            <a:schemeClr val="dk1"/>
          </a:effectRef>
          <a:fontRef idx="minor">
            <a:schemeClr val="dk1"/>
          </a:fontRef>
        </p:style>
        <p:txBody>
          <a:bodyPr>
            <a:normAutofit/>
          </a:bodyPr>
          <a:lstStyle/>
          <a:p>
            <a:pPr algn="ctr">
              <a:buNone/>
            </a:pPr>
            <a:endParaRPr lang="en-GB" b="1" u="sng" dirty="0">
              <a:latin typeface="+mj-lt"/>
            </a:endParaRPr>
          </a:p>
          <a:p>
            <a:pPr algn="ctr">
              <a:buNone/>
            </a:pPr>
            <a:r>
              <a:rPr lang="en-GB" b="1" u="sng" dirty="0">
                <a:latin typeface="+mj-lt"/>
              </a:rPr>
              <a:t>Fine vs. gross</a:t>
            </a:r>
          </a:p>
        </p:txBody>
      </p:sp>
      <p:cxnSp>
        <p:nvCxnSpPr>
          <p:cNvPr id="10" name="Straight Connector 9"/>
          <p:cNvCxnSpPr/>
          <p:nvPr/>
        </p:nvCxnSpPr>
        <p:spPr>
          <a:xfrm>
            <a:off x="1492044" y="2438400"/>
            <a:ext cx="601980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80256" y="1981200"/>
            <a:ext cx="1295400" cy="9233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dirty="0">
                <a:latin typeface="+mj-lt"/>
              </a:rPr>
              <a:t>Accuracy and technique</a:t>
            </a:r>
          </a:p>
        </p:txBody>
      </p:sp>
      <p:sp>
        <p:nvSpPr>
          <p:cNvPr id="13" name="TextBox 12"/>
          <p:cNvSpPr txBox="1"/>
          <p:nvPr/>
        </p:nvSpPr>
        <p:spPr>
          <a:xfrm>
            <a:off x="7391400" y="1981200"/>
            <a:ext cx="1612488" cy="9233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dirty="0">
                <a:latin typeface="+mj-lt"/>
              </a:rPr>
              <a:t>Large, powerful movements</a:t>
            </a:r>
          </a:p>
        </p:txBody>
      </p:sp>
      <p:pic>
        <p:nvPicPr>
          <p:cNvPr id="27650" name="Picture 2"/>
          <p:cNvPicPr>
            <a:picLocks noChangeAspect="1" noChangeArrowheads="1"/>
          </p:cNvPicPr>
          <p:nvPr/>
        </p:nvPicPr>
        <p:blipFill>
          <a:blip r:embed="rId2" cstate="print"/>
          <a:srcRect/>
          <a:stretch>
            <a:fillRect/>
          </a:stretch>
        </p:blipFill>
        <p:spPr bwMode="auto">
          <a:xfrm>
            <a:off x="457200" y="3367548"/>
            <a:ext cx="4191000" cy="3123481"/>
          </a:xfrm>
          <a:prstGeom prst="rect">
            <a:avLst/>
          </a:prstGeom>
          <a:ln>
            <a:noFill/>
          </a:ln>
          <a:effectLst>
            <a:softEdge rad="112500"/>
          </a:effectLst>
        </p:spPr>
      </p:pic>
      <p:pic>
        <p:nvPicPr>
          <p:cNvPr id="27653" name="Picture 5"/>
          <p:cNvPicPr>
            <a:picLocks noChangeAspect="1" noChangeArrowheads="1"/>
          </p:cNvPicPr>
          <p:nvPr/>
        </p:nvPicPr>
        <p:blipFill>
          <a:blip r:embed="rId3" cstate="print"/>
          <a:srcRect/>
          <a:stretch>
            <a:fillRect/>
          </a:stretch>
        </p:blipFill>
        <p:spPr bwMode="auto">
          <a:xfrm>
            <a:off x="2971800" y="2743200"/>
            <a:ext cx="3329305" cy="2038350"/>
          </a:xfrm>
          <a:prstGeom prst="rect">
            <a:avLst/>
          </a:prstGeom>
          <a:ln>
            <a:noFill/>
          </a:ln>
          <a:effectLst>
            <a:softEdge rad="112500"/>
          </a:effectLst>
        </p:spPr>
      </p:pic>
      <p:pic>
        <p:nvPicPr>
          <p:cNvPr id="27652" name="Picture 4"/>
          <p:cNvPicPr>
            <a:picLocks noChangeAspect="1" noChangeArrowheads="1"/>
          </p:cNvPicPr>
          <p:nvPr/>
        </p:nvPicPr>
        <p:blipFill>
          <a:blip r:embed="rId4" cstate="print"/>
          <a:srcRect/>
          <a:stretch>
            <a:fillRect/>
          </a:stretch>
        </p:blipFill>
        <p:spPr bwMode="auto">
          <a:xfrm>
            <a:off x="5410200" y="4076700"/>
            <a:ext cx="3238500" cy="2428875"/>
          </a:xfrm>
          <a:prstGeom prst="rect">
            <a:avLst/>
          </a:prstGeom>
          <a:ln>
            <a:noFill/>
          </a:ln>
          <a:effectLst>
            <a:softEdge rad="112500"/>
          </a:effectLst>
        </p:spPr>
      </p:pic>
      <p:cxnSp>
        <p:nvCxnSpPr>
          <p:cNvPr id="22" name="Straight Arrow Connector 21"/>
          <p:cNvCxnSpPr/>
          <p:nvPr/>
        </p:nvCxnSpPr>
        <p:spPr>
          <a:xfrm flipH="1" flipV="1">
            <a:off x="1981200" y="2438400"/>
            <a:ext cx="3581400" cy="1752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2667000" y="2438400"/>
            <a:ext cx="4038600" cy="990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6172200" y="2438400"/>
            <a:ext cx="8382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 name="Footer Placeholder 2">
            <a:extLst>
              <a:ext uri="{FF2B5EF4-FFF2-40B4-BE49-F238E27FC236}">
                <a16:creationId xmlns:a16="http://schemas.microsoft.com/office/drawing/2014/main" id="{3DE27A4D-7EC5-14BB-13B0-C7585B490EBF}"/>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C57B0F7B-7200-E745-36BB-D0BFE8B31F08}"/>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6" name="Picture 5">
            <a:extLst>
              <a:ext uri="{FF2B5EF4-FFF2-40B4-BE49-F238E27FC236}">
                <a16:creationId xmlns:a16="http://schemas.microsoft.com/office/drawing/2014/main" id="{32D6E039-AF9C-79AB-C965-DE3233B37BE2}"/>
              </a:ext>
            </a:extLst>
          </p:cNvPr>
          <p:cNvPicPr>
            <a:picLocks noChangeAspect="1"/>
          </p:cNvPicPr>
          <p:nvPr/>
        </p:nvPicPr>
        <p:blipFill>
          <a:blip r:embed="rId6"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7" name="Picture 6">
            <a:extLst>
              <a:ext uri="{FF2B5EF4-FFF2-40B4-BE49-F238E27FC236}">
                <a16:creationId xmlns:a16="http://schemas.microsoft.com/office/drawing/2014/main" id="{D8C5A8A1-09E1-13A9-9065-FB1B8E26D1F9}"/>
              </a:ext>
            </a:extLst>
          </p:cNvPr>
          <p:cNvPicPr>
            <a:picLocks noChangeAspect="1"/>
          </p:cNvPicPr>
          <p:nvPr/>
        </p:nvPicPr>
        <p:blipFill>
          <a:blip r:embed="rId7"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34224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linds(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linds(horizontal)">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linds(horizontal)">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2" cstate="print"/>
          <a:srcRect/>
          <a:stretch>
            <a:fillRect/>
          </a:stretch>
        </p:blipFill>
        <p:spPr bwMode="auto">
          <a:xfrm>
            <a:off x="5676900" y="4296696"/>
            <a:ext cx="3238500" cy="2428875"/>
          </a:xfrm>
          <a:prstGeom prst="rect">
            <a:avLst/>
          </a:prstGeom>
          <a:ln>
            <a:noFill/>
          </a:ln>
          <a:effectLst>
            <a:softEdge rad="112500"/>
          </a:effectLst>
        </p:spPr>
      </p:pic>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normAutofit/>
          </a:bodyPr>
          <a:lstStyle/>
          <a:p>
            <a:r>
              <a:rPr lang="en-GB" dirty="0">
                <a:latin typeface="+mj-lt"/>
              </a:rPr>
              <a:t>Question</a:t>
            </a:r>
          </a:p>
        </p:txBody>
      </p:sp>
      <p:sp>
        <p:nvSpPr>
          <p:cNvPr id="3" name="Content Placeholder 2"/>
          <p:cNvSpPr>
            <a:spLocks noGrp="1"/>
          </p:cNvSpPr>
          <p:nvPr>
            <p:ph idx="1"/>
          </p:nvPr>
        </p:nvSpPr>
        <p:spPr>
          <a:xfrm>
            <a:off x="457200" y="1484784"/>
            <a:ext cx="8229600" cy="5040560"/>
          </a:xfrm>
          <a:noFill/>
        </p:spPr>
        <p:style>
          <a:lnRef idx="2">
            <a:schemeClr val="dk1"/>
          </a:lnRef>
          <a:fillRef idx="1">
            <a:schemeClr val="lt1"/>
          </a:fillRef>
          <a:effectRef idx="0">
            <a:schemeClr val="dk1"/>
          </a:effectRef>
          <a:fontRef idx="minor">
            <a:schemeClr val="dk1"/>
          </a:fontRef>
        </p:style>
        <p:txBody>
          <a:bodyPr>
            <a:normAutofit/>
          </a:bodyPr>
          <a:lstStyle/>
          <a:p>
            <a:pPr marL="514350" indent="-514350">
              <a:buFont typeface="+mj-lt"/>
              <a:buAutoNum type="arabicPeriod"/>
            </a:pPr>
            <a:r>
              <a:rPr lang="en-GB" dirty="0">
                <a:latin typeface="+mj-lt"/>
              </a:rPr>
              <a:t>Where would you place a table-tennis serve on the ‘fine/gross’ continuum and explain why	(2)</a:t>
            </a:r>
          </a:p>
          <a:p>
            <a:pPr marL="514350" indent="-514350">
              <a:buFont typeface="+mj-lt"/>
              <a:buAutoNum type="arabicPeriod"/>
            </a:pPr>
            <a:endParaRPr lang="en-GB" dirty="0">
              <a:latin typeface="+mj-lt"/>
            </a:endParaRPr>
          </a:p>
          <a:p>
            <a:pPr marL="514350" indent="-514350">
              <a:buNone/>
            </a:pPr>
            <a:r>
              <a:rPr lang="en-GB" dirty="0">
                <a:latin typeface="+mj-lt"/>
              </a:rPr>
              <a:t>	-</a:t>
            </a:r>
            <a:r>
              <a:rPr lang="en-GB" i="1" dirty="0">
                <a:latin typeface="+mj-lt"/>
              </a:rPr>
              <a:t>Towards the fine end</a:t>
            </a:r>
          </a:p>
          <a:p>
            <a:pPr marL="514350" indent="-514350">
              <a:buNone/>
            </a:pPr>
            <a:r>
              <a:rPr lang="en-GB" i="1" dirty="0">
                <a:latin typeface="+mj-lt"/>
              </a:rPr>
              <a:t>	-Precise movement that requires high levels of accuracy and technique</a:t>
            </a:r>
          </a:p>
          <a:p>
            <a:pPr marL="514350" indent="-514350">
              <a:buNone/>
            </a:pPr>
            <a:r>
              <a:rPr lang="en-GB" i="1" dirty="0">
                <a:latin typeface="+mj-lt"/>
              </a:rPr>
              <a:t>	-Uses small movements that require small muscle groups	</a:t>
            </a:r>
            <a:endParaRPr lang="en-GB" dirty="0">
              <a:latin typeface="+mj-lt"/>
            </a:endParaRPr>
          </a:p>
          <a:p>
            <a:pPr>
              <a:buNone/>
            </a:pPr>
            <a:endParaRPr lang="en-GB" dirty="0">
              <a:latin typeface="+mj-lt"/>
            </a:endParaRPr>
          </a:p>
          <a:p>
            <a:pPr>
              <a:buNone/>
            </a:pPr>
            <a:endParaRPr lang="en-GB" dirty="0">
              <a:latin typeface="+mj-lt"/>
            </a:endParaRPr>
          </a:p>
        </p:txBody>
      </p:sp>
      <p:sp>
        <p:nvSpPr>
          <p:cNvPr id="4" name="Footer Placeholder 2">
            <a:extLst>
              <a:ext uri="{FF2B5EF4-FFF2-40B4-BE49-F238E27FC236}">
                <a16:creationId xmlns:a16="http://schemas.microsoft.com/office/drawing/2014/main" id="{4CC4375C-52F1-58C5-3CC5-180264D054B2}"/>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22E4AFC0-5A18-B6B6-C93B-C0451880414E}"/>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7" name="Picture 6">
            <a:extLst>
              <a:ext uri="{FF2B5EF4-FFF2-40B4-BE49-F238E27FC236}">
                <a16:creationId xmlns:a16="http://schemas.microsoft.com/office/drawing/2014/main" id="{B6EFB044-3772-6A71-DFC1-E1B92B6D19FD}"/>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8" name="Picture 7">
            <a:extLst>
              <a:ext uri="{FF2B5EF4-FFF2-40B4-BE49-F238E27FC236}">
                <a16:creationId xmlns:a16="http://schemas.microsoft.com/office/drawing/2014/main" id="{57D040EC-BB93-81A4-5ABA-80CBAFACD107}"/>
              </a:ext>
            </a:extLst>
          </p:cNvPr>
          <p:cNvPicPr>
            <a:picLocks noChangeAspect="1"/>
          </p:cNvPicPr>
          <p:nvPr/>
        </p:nvPicPr>
        <p:blipFill>
          <a:blip r:embed="rId5"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3618757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blinds(horizontal)">
                                      <p:cBhvr>
                                        <p:cTn id="10" dur="500"/>
                                        <p:tgtEl>
                                          <p:spTgt spid="3">
                                            <p:txEl>
                                              <p:pRg st="3" end="3"/>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blinds(horizontal)">
                                      <p:cBhvr>
                                        <p:cTn id="1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normAutofit/>
          </a:bodyPr>
          <a:lstStyle/>
          <a:p>
            <a:r>
              <a:rPr lang="en-GB" dirty="0">
                <a:latin typeface="+mj-lt"/>
              </a:rPr>
              <a:t>Summary task</a:t>
            </a:r>
          </a:p>
        </p:txBody>
      </p:sp>
      <p:sp>
        <p:nvSpPr>
          <p:cNvPr id="3" name="Content Placeholder 2"/>
          <p:cNvSpPr>
            <a:spLocks noGrp="1"/>
          </p:cNvSpPr>
          <p:nvPr>
            <p:ph idx="1"/>
          </p:nvPr>
        </p:nvSpPr>
        <p:spPr>
          <a:xfrm>
            <a:off x="457200" y="1484784"/>
            <a:ext cx="8229600" cy="5040560"/>
          </a:xfrm>
          <a:noFill/>
        </p:spPr>
        <p:style>
          <a:lnRef idx="2">
            <a:schemeClr val="dk1"/>
          </a:lnRef>
          <a:fillRef idx="1">
            <a:schemeClr val="lt1"/>
          </a:fillRef>
          <a:effectRef idx="0">
            <a:schemeClr val="dk1"/>
          </a:effectRef>
          <a:fontRef idx="minor">
            <a:schemeClr val="dk1"/>
          </a:fontRef>
        </p:style>
        <p:txBody>
          <a:bodyPr>
            <a:normAutofit/>
          </a:bodyPr>
          <a:lstStyle/>
          <a:p>
            <a:r>
              <a:rPr lang="en-GB" dirty="0">
                <a:latin typeface="+mj-lt"/>
              </a:rPr>
              <a:t>Think of a sport that you regularly play or have an interest in</a:t>
            </a:r>
          </a:p>
          <a:p>
            <a:r>
              <a:rPr lang="en-GB" dirty="0">
                <a:latin typeface="+mj-lt"/>
              </a:rPr>
              <a:t>Draw 3 continua in your books</a:t>
            </a:r>
          </a:p>
          <a:p>
            <a:r>
              <a:rPr lang="en-GB" dirty="0">
                <a:latin typeface="+mj-lt"/>
              </a:rPr>
              <a:t>Place a variety of skills/situations from your sport on each continuum</a:t>
            </a:r>
          </a:p>
          <a:p>
            <a:r>
              <a:rPr lang="en-GB" dirty="0">
                <a:latin typeface="+mj-lt"/>
              </a:rPr>
              <a:t>Make sure you can </a:t>
            </a:r>
            <a:r>
              <a:rPr lang="en-GB" b="1" dirty="0">
                <a:latin typeface="+mj-lt"/>
              </a:rPr>
              <a:t>justify</a:t>
            </a:r>
            <a:r>
              <a:rPr lang="en-GB" dirty="0">
                <a:latin typeface="+mj-lt"/>
              </a:rPr>
              <a:t> the position of each skill</a:t>
            </a:r>
          </a:p>
          <a:p>
            <a:pPr>
              <a:buNone/>
            </a:pPr>
            <a:endParaRPr lang="en-GB" dirty="0">
              <a:latin typeface="+mj-lt"/>
            </a:endParaRPr>
          </a:p>
        </p:txBody>
      </p:sp>
      <p:sp>
        <p:nvSpPr>
          <p:cNvPr id="4" name="Footer Placeholder 2">
            <a:extLst>
              <a:ext uri="{FF2B5EF4-FFF2-40B4-BE49-F238E27FC236}">
                <a16:creationId xmlns:a16="http://schemas.microsoft.com/office/drawing/2014/main" id="{AA86DD00-0636-57C0-6638-438C25D1B5EB}"/>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ECC3E47A-02B0-6C54-CC6E-4DD03ED861DF}"/>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6" name="Picture 5">
            <a:extLst>
              <a:ext uri="{FF2B5EF4-FFF2-40B4-BE49-F238E27FC236}">
                <a16:creationId xmlns:a16="http://schemas.microsoft.com/office/drawing/2014/main" id="{D17AC793-5568-9350-1CC5-AA4581FBC5DC}"/>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7" name="Picture 6">
            <a:extLst>
              <a:ext uri="{FF2B5EF4-FFF2-40B4-BE49-F238E27FC236}">
                <a16:creationId xmlns:a16="http://schemas.microsoft.com/office/drawing/2014/main" id="{AC096E1B-BA37-F11D-F348-F2612F90D16A}"/>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69006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5408" y="2492896"/>
            <a:ext cx="7851648" cy="792088"/>
          </a:xfrm>
          <a:ln>
            <a:solidFill>
              <a:schemeClr val="tx1"/>
            </a:solidFill>
          </a:ln>
        </p:spPr>
        <p:txBody>
          <a:bodyPr>
            <a:normAutofit fontScale="90000"/>
          </a:bodyPr>
          <a:lstStyle/>
          <a:p>
            <a:pPr algn="l"/>
            <a:r>
              <a:rPr lang="en-GB" sz="3600" dirty="0"/>
              <a:t> </a:t>
            </a:r>
            <a:br>
              <a:rPr lang="en-GB" dirty="0"/>
            </a:br>
            <a:r>
              <a:rPr lang="en-GB" sz="4000" dirty="0"/>
              <a:t>8.4 Simple information-processing model</a:t>
            </a:r>
            <a:endParaRPr lang="en-GB" dirty="0"/>
          </a:p>
        </p:txBody>
      </p:sp>
      <p:sp>
        <p:nvSpPr>
          <p:cNvPr id="3" name="Subtitle 2"/>
          <p:cNvSpPr>
            <a:spLocks noGrp="1"/>
          </p:cNvSpPr>
          <p:nvPr>
            <p:ph type="subTitle" idx="1"/>
          </p:nvPr>
        </p:nvSpPr>
        <p:spPr>
          <a:xfrm>
            <a:off x="605408" y="3356992"/>
            <a:ext cx="7851648" cy="2448272"/>
          </a:xfrm>
          <a:ln>
            <a:solidFill>
              <a:schemeClr val="tx1"/>
            </a:solidFill>
          </a:ln>
        </p:spPr>
        <p:txBody>
          <a:bodyPr>
            <a:normAutofit fontScale="85000" lnSpcReduction="10000"/>
          </a:bodyPr>
          <a:lstStyle/>
          <a:p>
            <a:pPr algn="ctr"/>
            <a:r>
              <a:rPr lang="en-GB" sz="2400" dirty="0">
                <a:latin typeface="+mj-lt"/>
              </a:rPr>
              <a:t> </a:t>
            </a:r>
            <a:r>
              <a:rPr lang="en-GB" sz="2400" u="sng" dirty="0">
                <a:latin typeface="+mj-lt"/>
              </a:rPr>
              <a:t>Learning objectives</a:t>
            </a:r>
          </a:p>
          <a:p>
            <a:pPr algn="l"/>
            <a:r>
              <a:rPr lang="en-GB" sz="2400" dirty="0">
                <a:latin typeface="+mj-lt"/>
              </a:rPr>
              <a:t> 1) Identify the four stages of the information-processing model</a:t>
            </a:r>
          </a:p>
          <a:p>
            <a:pPr algn="l"/>
            <a:r>
              <a:rPr lang="en-GB" sz="2400" dirty="0">
                <a:latin typeface="+mj-lt"/>
              </a:rPr>
              <a:t> 2) Explain the difference between short-term and long-term memory</a:t>
            </a:r>
          </a:p>
          <a:p>
            <a:pPr algn="l"/>
            <a:r>
              <a:rPr lang="en-GB" sz="2400" dirty="0">
                <a:latin typeface="+mj-lt"/>
              </a:rPr>
              <a:t> 3) Apply the stages of the information-processing model to a physical</a:t>
            </a:r>
          </a:p>
          <a:p>
            <a:pPr algn="l"/>
            <a:r>
              <a:rPr lang="en-GB" sz="2400" dirty="0">
                <a:latin typeface="+mj-lt"/>
              </a:rPr>
              <a:t>      activity</a:t>
            </a:r>
          </a:p>
          <a:p>
            <a:pPr algn="l"/>
            <a:r>
              <a:rPr lang="en-GB" sz="2400" dirty="0">
                <a:latin typeface="+mj-lt"/>
              </a:rPr>
              <a:t> 4) Explain what is meant by limited-channel capacity and single-channel</a:t>
            </a:r>
          </a:p>
          <a:p>
            <a:pPr algn="l"/>
            <a:r>
              <a:rPr lang="en-GB" sz="2400" dirty="0">
                <a:latin typeface="+mj-lt"/>
              </a:rPr>
              <a:t>      hypothesis</a:t>
            </a:r>
          </a:p>
        </p:txBody>
      </p:sp>
      <p:sp>
        <p:nvSpPr>
          <p:cNvPr id="6" name="Rounded Rectangle 5">
            <a:extLst>
              <a:ext uri="{FF2B5EF4-FFF2-40B4-BE49-F238E27FC236}">
                <a16:creationId xmlns:a16="http://schemas.microsoft.com/office/drawing/2014/main" id="{C5856E02-3AE4-6F4C-9FA8-CBFC0D893D7E}"/>
              </a:ext>
            </a:extLst>
          </p:cNvPr>
          <p:cNvSpPr/>
          <p:nvPr/>
        </p:nvSpPr>
        <p:spPr>
          <a:xfrm>
            <a:off x="395536" y="395952"/>
            <a:ext cx="4101954" cy="1569661"/>
          </a:xfrm>
          <a:prstGeom prst="roundRect">
            <a:avLst/>
          </a:prstGeom>
          <a:solidFill>
            <a:schemeClr val="accent4">
              <a:lumMod val="60000"/>
              <a:lumOff val="40000"/>
            </a:schemeClr>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F643DB1-4BBD-BB4D-A4C9-0168BE0B6EAA}"/>
              </a:ext>
            </a:extLst>
          </p:cNvPr>
          <p:cNvSpPr txBox="1"/>
          <p:nvPr/>
        </p:nvSpPr>
        <p:spPr>
          <a:xfrm>
            <a:off x="539552" y="623590"/>
            <a:ext cx="3816424" cy="1077218"/>
          </a:xfrm>
          <a:prstGeom prst="rect">
            <a:avLst/>
          </a:prstGeom>
          <a:noFill/>
        </p:spPr>
        <p:txBody>
          <a:bodyPr wrap="square" rtlCol="0">
            <a:spAutoFit/>
          </a:bodyPr>
          <a:lstStyle/>
          <a:p>
            <a:pPr algn="ctr"/>
            <a:r>
              <a:rPr lang="en-GB" sz="3200" dirty="0">
                <a:solidFill>
                  <a:schemeClr val="bg1"/>
                </a:solidFill>
                <a:latin typeface="+mj-lt"/>
              </a:rPr>
              <a:t>Skill acquisition and psychology</a:t>
            </a:r>
            <a:endParaRPr lang="en-US" sz="3200" dirty="0">
              <a:solidFill>
                <a:schemeClr val="bg1"/>
              </a:solidFill>
              <a:latin typeface="+mj-lt"/>
            </a:endParaRPr>
          </a:p>
        </p:txBody>
      </p:sp>
      <p:sp>
        <p:nvSpPr>
          <p:cNvPr id="9" name="Rounded Rectangle 8">
            <a:extLst>
              <a:ext uri="{FF2B5EF4-FFF2-40B4-BE49-F238E27FC236}">
                <a16:creationId xmlns:a16="http://schemas.microsoft.com/office/drawing/2014/main" id="{41544A29-2240-584F-B2ED-049EFFFFA7E8}"/>
              </a:ext>
            </a:extLst>
          </p:cNvPr>
          <p:cNvSpPr/>
          <p:nvPr/>
        </p:nvSpPr>
        <p:spPr>
          <a:xfrm>
            <a:off x="4603913" y="395952"/>
            <a:ext cx="4101954" cy="1569661"/>
          </a:xfrm>
          <a:prstGeom prst="roundRect">
            <a:avLst/>
          </a:prstGeom>
          <a:solidFill>
            <a:srgbClr val="FFD579"/>
          </a:solidFill>
          <a:ln>
            <a:solidFill>
              <a:srgbClr val="CA9F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DB26D15-AB79-7743-9BA8-D26F7EECCBBE}"/>
              </a:ext>
            </a:extLst>
          </p:cNvPr>
          <p:cNvSpPr txBox="1"/>
          <p:nvPr/>
        </p:nvSpPr>
        <p:spPr>
          <a:xfrm>
            <a:off x="4745427" y="395953"/>
            <a:ext cx="3816424" cy="1569660"/>
          </a:xfrm>
          <a:prstGeom prst="rect">
            <a:avLst/>
          </a:prstGeom>
          <a:noFill/>
        </p:spPr>
        <p:txBody>
          <a:bodyPr wrap="square" rtlCol="0">
            <a:spAutoFit/>
          </a:bodyPr>
          <a:lstStyle/>
          <a:p>
            <a:pPr algn="ctr"/>
            <a:r>
              <a:rPr lang="en-GB" sz="3200" u="sng" dirty="0">
                <a:solidFill>
                  <a:schemeClr val="bg1"/>
                </a:solidFill>
                <a:latin typeface="+mj-lt"/>
              </a:rPr>
              <a:t>Chapter 8</a:t>
            </a:r>
            <a:endParaRPr lang="en-GB" sz="3200" dirty="0">
              <a:solidFill>
                <a:schemeClr val="bg1"/>
              </a:solidFill>
              <a:latin typeface="+mj-lt"/>
            </a:endParaRPr>
          </a:p>
          <a:p>
            <a:pPr algn="ctr"/>
            <a:r>
              <a:rPr lang="en-GB" sz="3200" dirty="0">
                <a:solidFill>
                  <a:schemeClr val="bg1"/>
                </a:solidFill>
                <a:latin typeface="+mj-lt"/>
              </a:rPr>
              <a:t>Skills and skill acquisition</a:t>
            </a:r>
            <a:endParaRPr lang="en-US" sz="3200" dirty="0">
              <a:solidFill>
                <a:schemeClr val="bg1"/>
              </a:solidFill>
              <a:latin typeface="+mj-lt"/>
            </a:endParaRPr>
          </a:p>
        </p:txBody>
      </p:sp>
      <p:sp>
        <p:nvSpPr>
          <p:cNvPr id="4" name="Footer Placeholder 2">
            <a:extLst>
              <a:ext uri="{FF2B5EF4-FFF2-40B4-BE49-F238E27FC236}">
                <a16:creationId xmlns:a16="http://schemas.microsoft.com/office/drawing/2014/main" id="{15F77E65-942E-89A2-935E-D4F67E9A659B}"/>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50B0BFC4-3566-C72A-3344-76C09E3777CE}"/>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10" name="Picture 9">
            <a:extLst>
              <a:ext uri="{FF2B5EF4-FFF2-40B4-BE49-F238E27FC236}">
                <a16:creationId xmlns:a16="http://schemas.microsoft.com/office/drawing/2014/main" id="{75E867C1-6732-F892-28FE-A967D484F8B1}"/>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11" name="Picture 10">
            <a:extLst>
              <a:ext uri="{FF2B5EF4-FFF2-40B4-BE49-F238E27FC236}">
                <a16:creationId xmlns:a16="http://schemas.microsoft.com/office/drawing/2014/main" id="{9DB34A56-75CA-B819-4B05-3EC1A02D19BD}"/>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7366090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16632"/>
            <a:ext cx="8784976" cy="936104"/>
          </a:xfrm>
          <a:noFill/>
        </p:spPr>
        <p:style>
          <a:lnRef idx="2">
            <a:schemeClr val="dk1"/>
          </a:lnRef>
          <a:fillRef idx="1">
            <a:schemeClr val="lt1"/>
          </a:fillRef>
          <a:effectRef idx="0">
            <a:schemeClr val="dk1"/>
          </a:effectRef>
          <a:fontRef idx="minor">
            <a:schemeClr val="dk1"/>
          </a:fontRef>
        </p:style>
        <p:txBody>
          <a:bodyPr/>
          <a:lstStyle/>
          <a:p>
            <a:r>
              <a:rPr lang="en-GB" dirty="0">
                <a:latin typeface="+mj-lt"/>
              </a:rPr>
              <a:t>What you need to know</a:t>
            </a:r>
          </a:p>
        </p:txBody>
      </p:sp>
      <p:pic>
        <p:nvPicPr>
          <p:cNvPr id="6" name="Picture 5">
            <a:extLst>
              <a:ext uri="{FF2B5EF4-FFF2-40B4-BE49-F238E27FC236}">
                <a16:creationId xmlns:a16="http://schemas.microsoft.com/office/drawing/2014/main" id="{23B56366-8868-3840-B2EC-CFE016EB39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2348880"/>
            <a:ext cx="8784976" cy="2868501"/>
          </a:xfrm>
          <a:prstGeom prst="rect">
            <a:avLst/>
          </a:prstGeom>
        </p:spPr>
      </p:pic>
      <p:sp>
        <p:nvSpPr>
          <p:cNvPr id="3" name="Footer Placeholder 2">
            <a:extLst>
              <a:ext uri="{FF2B5EF4-FFF2-40B4-BE49-F238E27FC236}">
                <a16:creationId xmlns:a16="http://schemas.microsoft.com/office/drawing/2014/main" id="{60E36B99-7AFD-98EC-81B5-8C68F1C94815}"/>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66A6E8CC-F6B8-FFFB-FFE4-63C9A64A0CB3}"/>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5" name="Picture 4">
            <a:extLst>
              <a:ext uri="{FF2B5EF4-FFF2-40B4-BE49-F238E27FC236}">
                <a16:creationId xmlns:a16="http://schemas.microsoft.com/office/drawing/2014/main" id="{0EC48958-7012-03A0-5212-7C4B669AB849}"/>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8" name="Picture 7">
            <a:extLst>
              <a:ext uri="{FF2B5EF4-FFF2-40B4-BE49-F238E27FC236}">
                <a16:creationId xmlns:a16="http://schemas.microsoft.com/office/drawing/2014/main" id="{F0DB2695-63AB-F309-55C2-6904DBE23D11}"/>
              </a:ext>
            </a:extLst>
          </p:cNvPr>
          <p:cNvPicPr>
            <a:picLocks noChangeAspect="1"/>
          </p:cNvPicPr>
          <p:nvPr/>
        </p:nvPicPr>
        <p:blipFill>
          <a:blip r:embed="rId5"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4182880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normAutofit/>
          </a:bodyPr>
          <a:lstStyle/>
          <a:p>
            <a:r>
              <a:rPr lang="en-GB" dirty="0">
                <a:latin typeface="+mj-lt"/>
              </a:rPr>
              <a:t>Information processing</a:t>
            </a:r>
          </a:p>
        </p:txBody>
      </p:sp>
      <p:sp>
        <p:nvSpPr>
          <p:cNvPr id="3" name="Content Placeholder 2"/>
          <p:cNvSpPr>
            <a:spLocks noGrp="1"/>
          </p:cNvSpPr>
          <p:nvPr>
            <p:ph idx="1"/>
          </p:nvPr>
        </p:nvSpPr>
        <p:spPr>
          <a:xfrm>
            <a:off x="457200" y="1484784"/>
            <a:ext cx="8229600" cy="5040560"/>
          </a:xfrm>
          <a:noFill/>
        </p:spPr>
        <p:style>
          <a:lnRef idx="2">
            <a:schemeClr val="dk1"/>
          </a:lnRef>
          <a:fillRef idx="1">
            <a:schemeClr val="lt1"/>
          </a:fillRef>
          <a:effectRef idx="0">
            <a:schemeClr val="dk1"/>
          </a:effectRef>
          <a:fontRef idx="minor">
            <a:schemeClr val="dk1"/>
          </a:fontRef>
        </p:style>
        <p:txBody>
          <a:bodyPr>
            <a:normAutofit/>
          </a:bodyPr>
          <a:lstStyle/>
          <a:p>
            <a:r>
              <a:rPr lang="en-GB" dirty="0">
                <a:latin typeface="+mj-lt"/>
              </a:rPr>
              <a:t>How do we process information to allow us to make good decisions?</a:t>
            </a:r>
          </a:p>
          <a:p>
            <a:pPr>
              <a:buNone/>
            </a:pPr>
            <a:endParaRPr lang="en-GB" dirty="0">
              <a:latin typeface="+mj-lt"/>
            </a:endParaRPr>
          </a:p>
          <a:p>
            <a:endParaRPr lang="en-GB" dirty="0">
              <a:latin typeface="+mj-lt"/>
            </a:endParaRPr>
          </a:p>
        </p:txBody>
      </p:sp>
      <p:sp>
        <p:nvSpPr>
          <p:cNvPr id="5" name="Rounded Rectangle 4"/>
          <p:cNvSpPr/>
          <p:nvPr/>
        </p:nvSpPr>
        <p:spPr>
          <a:xfrm>
            <a:off x="304800" y="1566204"/>
            <a:ext cx="8534400" cy="79599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2"/>
          <p:cNvPicPr>
            <a:picLocks noChangeAspect="1" noChangeArrowheads="1"/>
          </p:cNvPicPr>
          <p:nvPr/>
        </p:nvPicPr>
        <p:blipFill>
          <a:blip r:embed="rId3" cstate="print"/>
          <a:srcRect/>
          <a:stretch>
            <a:fillRect/>
          </a:stretch>
        </p:blipFill>
        <p:spPr bwMode="auto">
          <a:xfrm>
            <a:off x="1199272" y="2438400"/>
            <a:ext cx="6705600" cy="4023360"/>
          </a:xfrm>
          <a:prstGeom prst="rect">
            <a:avLst/>
          </a:prstGeom>
          <a:noFill/>
          <a:ln w="9525">
            <a:noFill/>
            <a:miter lim="800000"/>
            <a:headEnd/>
            <a:tailEnd/>
          </a:ln>
        </p:spPr>
      </p:pic>
      <p:sp>
        <p:nvSpPr>
          <p:cNvPr id="6" name="TextBox 5"/>
          <p:cNvSpPr txBox="1"/>
          <p:nvPr/>
        </p:nvSpPr>
        <p:spPr>
          <a:xfrm>
            <a:off x="4648200" y="6019800"/>
            <a:ext cx="4191000" cy="646331"/>
          </a:xfrm>
          <a:prstGeom prst="rect">
            <a:avLst/>
          </a:prstGeom>
          <a:solidFill>
            <a:schemeClr val="bg1"/>
          </a:solidFill>
          <a:ln w="38100">
            <a:solidFill>
              <a:srgbClr val="00B050"/>
            </a:solidFill>
          </a:ln>
        </p:spPr>
        <p:txBody>
          <a:bodyPr wrap="square" rtlCol="0">
            <a:spAutoFit/>
          </a:bodyPr>
          <a:lstStyle/>
          <a:p>
            <a:r>
              <a:rPr lang="en-GB" dirty="0">
                <a:latin typeface="+mj-lt"/>
              </a:rPr>
              <a:t>What information is this player thinking about as his opponent is about to serve?</a:t>
            </a:r>
          </a:p>
        </p:txBody>
      </p:sp>
      <p:sp>
        <p:nvSpPr>
          <p:cNvPr id="9" name="Footer Placeholder 2">
            <a:extLst>
              <a:ext uri="{FF2B5EF4-FFF2-40B4-BE49-F238E27FC236}">
                <a16:creationId xmlns:a16="http://schemas.microsoft.com/office/drawing/2014/main" id="{B4553855-AC93-8B23-D49E-BE55B935286F}"/>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628EC992-F005-EEAC-90E9-D354FCC02D5E}"/>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11" name="Picture 10">
            <a:extLst>
              <a:ext uri="{FF2B5EF4-FFF2-40B4-BE49-F238E27FC236}">
                <a16:creationId xmlns:a16="http://schemas.microsoft.com/office/drawing/2014/main" id="{6763DC8F-8CA5-3D59-76D3-A6E2577098C4}"/>
              </a:ext>
            </a:extLst>
          </p:cNvPr>
          <p:cNvPicPr>
            <a:picLocks noChangeAspect="1"/>
          </p:cNvPicPr>
          <p:nvPr/>
        </p:nvPicPr>
        <p:blipFill>
          <a:blip r:embed="rId5"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12" name="Picture 11">
            <a:extLst>
              <a:ext uri="{FF2B5EF4-FFF2-40B4-BE49-F238E27FC236}">
                <a16:creationId xmlns:a16="http://schemas.microsoft.com/office/drawing/2014/main" id="{4F0F851A-FEF1-927D-7647-DFD40DF872DD}"/>
              </a:ext>
            </a:extLst>
          </p:cNvPr>
          <p:cNvPicPr>
            <a:picLocks noChangeAspect="1"/>
          </p:cNvPicPr>
          <p:nvPr/>
        </p:nvPicPr>
        <p:blipFill>
          <a:blip r:embed="rId6"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34470813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normAutofit/>
          </a:bodyPr>
          <a:lstStyle/>
          <a:p>
            <a:r>
              <a:rPr lang="en-GB" dirty="0">
                <a:latin typeface="+mj-lt"/>
              </a:rPr>
              <a:t>Information processing</a:t>
            </a:r>
          </a:p>
        </p:txBody>
      </p:sp>
      <p:sp>
        <p:nvSpPr>
          <p:cNvPr id="3" name="Content Placeholder 2"/>
          <p:cNvSpPr>
            <a:spLocks noGrp="1"/>
          </p:cNvSpPr>
          <p:nvPr>
            <p:ph idx="1"/>
          </p:nvPr>
        </p:nvSpPr>
        <p:spPr>
          <a:xfrm>
            <a:off x="457200" y="1484784"/>
            <a:ext cx="8229600" cy="5040560"/>
          </a:xfrm>
          <a:noFill/>
        </p:spPr>
        <p:style>
          <a:lnRef idx="2">
            <a:schemeClr val="dk1"/>
          </a:lnRef>
          <a:fillRef idx="1">
            <a:schemeClr val="lt1"/>
          </a:fillRef>
          <a:effectRef idx="0">
            <a:schemeClr val="dk1"/>
          </a:effectRef>
          <a:fontRef idx="minor">
            <a:schemeClr val="dk1"/>
          </a:fontRef>
        </p:style>
        <p:txBody>
          <a:bodyPr>
            <a:normAutofit/>
          </a:bodyPr>
          <a:lstStyle/>
          <a:p>
            <a:r>
              <a:rPr lang="en-GB" dirty="0">
                <a:latin typeface="+mj-lt"/>
              </a:rPr>
              <a:t>The brain controls everything you do and is therefore processes information from a number of sources:</a:t>
            </a:r>
          </a:p>
          <a:p>
            <a:pPr lvl="1"/>
            <a:r>
              <a:rPr lang="en-GB" dirty="0">
                <a:latin typeface="+mj-lt"/>
              </a:rPr>
              <a:t>Eyes (visual information)</a:t>
            </a:r>
          </a:p>
          <a:p>
            <a:pPr lvl="1"/>
            <a:r>
              <a:rPr lang="en-GB" dirty="0">
                <a:latin typeface="+mj-lt"/>
              </a:rPr>
              <a:t>Ears (hearing/auditory information)</a:t>
            </a:r>
          </a:p>
          <a:p>
            <a:pPr lvl="1"/>
            <a:r>
              <a:rPr lang="en-GB" dirty="0">
                <a:latin typeface="+mj-lt"/>
              </a:rPr>
              <a:t>Skin (sensory information)</a:t>
            </a:r>
          </a:p>
          <a:p>
            <a:pPr lvl="1"/>
            <a:r>
              <a:rPr lang="en-GB" dirty="0">
                <a:latin typeface="+mj-lt"/>
              </a:rPr>
              <a:t>Muscles (which provide action through movement)</a:t>
            </a:r>
          </a:p>
          <a:p>
            <a:endParaRPr lang="en-GB" dirty="0">
              <a:latin typeface="+mj-lt"/>
            </a:endParaRPr>
          </a:p>
          <a:p>
            <a:r>
              <a:rPr lang="en-GB" b="1" dirty="0">
                <a:latin typeface="+mj-lt"/>
              </a:rPr>
              <a:t>The information processing model</a:t>
            </a:r>
            <a:r>
              <a:rPr lang="en-GB" dirty="0">
                <a:latin typeface="+mj-lt"/>
              </a:rPr>
              <a:t> ‘is a four stage process that a performer goes through to make a decision and act upon it’</a:t>
            </a:r>
            <a:endParaRPr lang="en-GB" b="1" dirty="0">
              <a:latin typeface="+mj-lt"/>
            </a:endParaRPr>
          </a:p>
          <a:p>
            <a:endParaRPr lang="en-GB" dirty="0">
              <a:latin typeface="+mj-lt"/>
            </a:endParaRPr>
          </a:p>
        </p:txBody>
      </p:sp>
      <p:sp>
        <p:nvSpPr>
          <p:cNvPr id="4" name="Rounded Rectangle 3"/>
          <p:cNvSpPr/>
          <p:nvPr/>
        </p:nvSpPr>
        <p:spPr>
          <a:xfrm>
            <a:off x="304800" y="4577860"/>
            <a:ext cx="8534400" cy="13716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ooter Placeholder 2">
            <a:extLst>
              <a:ext uri="{FF2B5EF4-FFF2-40B4-BE49-F238E27FC236}">
                <a16:creationId xmlns:a16="http://schemas.microsoft.com/office/drawing/2014/main" id="{75DF5386-39AB-F6B6-2546-0F496DF1CA74}"/>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4520664F-FD81-2358-1811-F91F6A24A1EB}"/>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7" name="Picture 6">
            <a:extLst>
              <a:ext uri="{FF2B5EF4-FFF2-40B4-BE49-F238E27FC236}">
                <a16:creationId xmlns:a16="http://schemas.microsoft.com/office/drawing/2014/main" id="{1695DE8A-E315-5740-25ED-CA1CC01D1427}"/>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8" name="Picture 7">
            <a:extLst>
              <a:ext uri="{FF2B5EF4-FFF2-40B4-BE49-F238E27FC236}">
                <a16:creationId xmlns:a16="http://schemas.microsoft.com/office/drawing/2014/main" id="{402BABEA-FBD8-F579-2087-B122B24F5184}"/>
              </a:ext>
            </a:extLst>
          </p:cNvPr>
          <p:cNvPicPr>
            <a:picLocks noChangeAspect="1"/>
          </p:cNvPicPr>
          <p:nvPr/>
        </p:nvPicPr>
        <p:blipFill>
          <a:blip r:embed="rId5"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3695209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32512"/>
            <a:ext cx="8229600" cy="1143000"/>
          </a:xfrm>
          <a:noFill/>
        </p:spPr>
        <p:style>
          <a:lnRef idx="2">
            <a:schemeClr val="dk1"/>
          </a:lnRef>
          <a:fillRef idx="1">
            <a:schemeClr val="lt1"/>
          </a:fillRef>
          <a:effectRef idx="0">
            <a:schemeClr val="dk1"/>
          </a:effectRef>
          <a:fontRef idx="minor">
            <a:schemeClr val="dk1"/>
          </a:fontRef>
        </p:style>
        <p:txBody>
          <a:bodyPr>
            <a:normAutofit/>
          </a:bodyPr>
          <a:lstStyle/>
          <a:p>
            <a:r>
              <a:rPr lang="en-GB" dirty="0">
                <a:latin typeface="+mj-lt"/>
              </a:rPr>
              <a:t>Information processing </a:t>
            </a:r>
            <a:r>
              <a:rPr lang="en-GB" b="1" dirty="0">
                <a:latin typeface="+mj-lt"/>
              </a:rPr>
              <a:t>model</a:t>
            </a:r>
          </a:p>
        </p:txBody>
      </p:sp>
      <p:sp>
        <p:nvSpPr>
          <p:cNvPr id="3" name="Content Placeholder 2"/>
          <p:cNvSpPr>
            <a:spLocks noGrp="1"/>
          </p:cNvSpPr>
          <p:nvPr>
            <p:ph idx="1"/>
          </p:nvPr>
        </p:nvSpPr>
        <p:spPr>
          <a:xfrm>
            <a:off x="457200" y="1447800"/>
            <a:ext cx="8229600" cy="5181600"/>
          </a:xfrm>
          <a:noFill/>
        </p:spPr>
        <p:style>
          <a:lnRef idx="2">
            <a:schemeClr val="dk1"/>
          </a:lnRef>
          <a:fillRef idx="1">
            <a:schemeClr val="lt1"/>
          </a:fillRef>
          <a:effectRef idx="0">
            <a:schemeClr val="dk1"/>
          </a:effectRef>
          <a:fontRef idx="minor">
            <a:schemeClr val="dk1"/>
          </a:fontRef>
        </p:style>
        <p:txBody>
          <a:bodyPr>
            <a:normAutofit/>
          </a:bodyPr>
          <a:lstStyle/>
          <a:p>
            <a:pPr>
              <a:buNone/>
            </a:pPr>
            <a:endParaRPr lang="en-GB" dirty="0"/>
          </a:p>
          <a:p>
            <a:pPr>
              <a:buNone/>
            </a:pPr>
            <a:endParaRPr lang="en-GB" dirty="0"/>
          </a:p>
          <a:p>
            <a:endParaRPr lang="en-GB" dirty="0"/>
          </a:p>
        </p:txBody>
      </p:sp>
      <p:graphicFrame>
        <p:nvGraphicFramePr>
          <p:cNvPr id="6" name="Diagram 5"/>
          <p:cNvGraphicFramePr/>
          <p:nvPr/>
        </p:nvGraphicFramePr>
        <p:xfrm>
          <a:off x="152400" y="1524000"/>
          <a:ext cx="5638800" cy="495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5867400" y="1524000"/>
            <a:ext cx="2743200" cy="923330"/>
          </a:xfrm>
          <a:prstGeom prst="rect">
            <a:avLst/>
          </a:prstGeom>
          <a:noFill/>
          <a:ln w="28575">
            <a:solidFill>
              <a:schemeClr val="tx1"/>
            </a:solidFill>
          </a:ln>
        </p:spPr>
        <p:txBody>
          <a:bodyPr wrap="square" rtlCol="0">
            <a:spAutoFit/>
          </a:bodyPr>
          <a:lstStyle/>
          <a:p>
            <a:r>
              <a:rPr lang="en-GB" b="1" dirty="0">
                <a:latin typeface="+mj-lt"/>
              </a:rPr>
              <a:t>Input </a:t>
            </a:r>
          </a:p>
          <a:p>
            <a:r>
              <a:rPr lang="en-GB" b="1" dirty="0">
                <a:latin typeface="+mj-lt"/>
              </a:rPr>
              <a:t>- </a:t>
            </a:r>
            <a:r>
              <a:rPr lang="en-GB" dirty="0">
                <a:latin typeface="+mj-lt"/>
              </a:rPr>
              <a:t>The information that is received</a:t>
            </a:r>
            <a:endParaRPr lang="en-GB" b="1" dirty="0">
              <a:latin typeface="+mj-lt"/>
            </a:endParaRPr>
          </a:p>
        </p:txBody>
      </p:sp>
      <p:sp>
        <p:nvSpPr>
          <p:cNvPr id="8" name="TextBox 7"/>
          <p:cNvSpPr txBox="1"/>
          <p:nvPr/>
        </p:nvSpPr>
        <p:spPr>
          <a:xfrm>
            <a:off x="5867400" y="2514600"/>
            <a:ext cx="2743200" cy="1477328"/>
          </a:xfrm>
          <a:prstGeom prst="rect">
            <a:avLst/>
          </a:prstGeom>
          <a:noFill/>
          <a:ln w="28575">
            <a:solidFill>
              <a:schemeClr val="tx1"/>
            </a:solidFill>
          </a:ln>
        </p:spPr>
        <p:txBody>
          <a:bodyPr wrap="square" rtlCol="0">
            <a:spAutoFit/>
          </a:bodyPr>
          <a:lstStyle/>
          <a:p>
            <a:r>
              <a:rPr lang="en-GB" b="1" dirty="0">
                <a:latin typeface="+mj-lt"/>
              </a:rPr>
              <a:t>Decision making</a:t>
            </a:r>
            <a:r>
              <a:rPr lang="en-GB" dirty="0">
                <a:latin typeface="+mj-lt"/>
              </a:rPr>
              <a:t> </a:t>
            </a:r>
          </a:p>
          <a:p>
            <a:pPr>
              <a:buFontTx/>
              <a:buChar char="-"/>
            </a:pPr>
            <a:r>
              <a:rPr lang="en-GB" dirty="0">
                <a:latin typeface="+mj-lt"/>
              </a:rPr>
              <a:t>Information is analysed by the performer so they can choose the most appropriate response</a:t>
            </a:r>
          </a:p>
        </p:txBody>
      </p:sp>
      <p:sp>
        <p:nvSpPr>
          <p:cNvPr id="9" name="TextBox 8"/>
          <p:cNvSpPr txBox="1"/>
          <p:nvPr/>
        </p:nvSpPr>
        <p:spPr>
          <a:xfrm>
            <a:off x="5867400" y="4066736"/>
            <a:ext cx="2743200" cy="923330"/>
          </a:xfrm>
          <a:prstGeom prst="rect">
            <a:avLst/>
          </a:prstGeom>
          <a:noFill/>
          <a:ln w="28575">
            <a:solidFill>
              <a:schemeClr val="tx1"/>
            </a:solidFill>
          </a:ln>
        </p:spPr>
        <p:txBody>
          <a:bodyPr wrap="square" rtlCol="0">
            <a:spAutoFit/>
          </a:bodyPr>
          <a:lstStyle/>
          <a:p>
            <a:r>
              <a:rPr lang="en-GB" b="1" dirty="0">
                <a:latin typeface="+mj-lt"/>
              </a:rPr>
              <a:t>Output</a:t>
            </a:r>
          </a:p>
          <a:p>
            <a:r>
              <a:rPr lang="en-GB" dirty="0">
                <a:latin typeface="+mj-lt"/>
              </a:rPr>
              <a:t>- The decision is made and then acted upon</a:t>
            </a:r>
          </a:p>
        </p:txBody>
      </p:sp>
      <p:sp>
        <p:nvSpPr>
          <p:cNvPr id="10" name="TextBox 9"/>
          <p:cNvSpPr txBox="1"/>
          <p:nvPr/>
        </p:nvSpPr>
        <p:spPr>
          <a:xfrm>
            <a:off x="5867400" y="5063196"/>
            <a:ext cx="2743200" cy="1477328"/>
          </a:xfrm>
          <a:prstGeom prst="rect">
            <a:avLst/>
          </a:prstGeom>
          <a:noFill/>
          <a:ln w="28575">
            <a:solidFill>
              <a:schemeClr val="tx1"/>
            </a:solidFill>
          </a:ln>
        </p:spPr>
        <p:txBody>
          <a:bodyPr wrap="square" rtlCol="0">
            <a:spAutoFit/>
          </a:bodyPr>
          <a:lstStyle/>
          <a:p>
            <a:r>
              <a:rPr lang="en-GB" b="1" dirty="0">
                <a:latin typeface="+mj-lt"/>
              </a:rPr>
              <a:t>Feedback</a:t>
            </a:r>
            <a:endParaRPr lang="en-GB" dirty="0">
              <a:latin typeface="+mj-lt"/>
            </a:endParaRPr>
          </a:p>
          <a:p>
            <a:r>
              <a:rPr lang="en-GB" dirty="0">
                <a:latin typeface="+mj-lt"/>
              </a:rPr>
              <a:t>- Information is also received about the output/outcome (was the action good or bad?)</a:t>
            </a:r>
          </a:p>
        </p:txBody>
      </p:sp>
      <p:sp>
        <p:nvSpPr>
          <p:cNvPr id="4" name="Footer Placeholder 2">
            <a:extLst>
              <a:ext uri="{FF2B5EF4-FFF2-40B4-BE49-F238E27FC236}">
                <a16:creationId xmlns:a16="http://schemas.microsoft.com/office/drawing/2014/main" id="{9FEB35F2-279A-44AD-1F95-0C05F44E7B31}"/>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BFC1FCE3-8093-1E0F-98BE-FCDAC27B42D3}"/>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11" name="Picture 10">
            <a:extLst>
              <a:ext uri="{FF2B5EF4-FFF2-40B4-BE49-F238E27FC236}">
                <a16:creationId xmlns:a16="http://schemas.microsoft.com/office/drawing/2014/main" id="{A299548E-3FB5-12C9-C491-8E33E089E1E8}"/>
              </a:ext>
            </a:extLst>
          </p:cNvPr>
          <p:cNvPicPr>
            <a:picLocks noChangeAspect="1"/>
          </p:cNvPicPr>
          <p:nvPr/>
        </p:nvPicPr>
        <p:blipFill>
          <a:blip r:embed="rId9"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12" name="Picture 11">
            <a:extLst>
              <a:ext uri="{FF2B5EF4-FFF2-40B4-BE49-F238E27FC236}">
                <a16:creationId xmlns:a16="http://schemas.microsoft.com/office/drawing/2014/main" id="{80A69F57-1E05-260A-29C3-033D2B9EECAF}"/>
              </a:ext>
            </a:extLst>
          </p:cNvPr>
          <p:cNvPicPr>
            <a:picLocks noChangeAspect="1"/>
          </p:cNvPicPr>
          <p:nvPr/>
        </p:nvPicPr>
        <p:blipFill>
          <a:blip r:embed="rId10"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4297195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60648"/>
            <a:ext cx="8534400" cy="882352"/>
          </a:xfrm>
          <a:noFill/>
        </p:spPr>
        <p:style>
          <a:lnRef idx="2">
            <a:schemeClr val="dk1"/>
          </a:lnRef>
          <a:fillRef idx="1">
            <a:schemeClr val="lt1"/>
          </a:fillRef>
          <a:effectRef idx="0">
            <a:schemeClr val="dk1"/>
          </a:effectRef>
          <a:fontRef idx="minor">
            <a:schemeClr val="dk1"/>
          </a:fontRef>
        </p:style>
        <p:txBody>
          <a:bodyPr>
            <a:normAutofit/>
          </a:bodyPr>
          <a:lstStyle/>
          <a:p>
            <a:r>
              <a:rPr lang="en-GB" dirty="0">
                <a:latin typeface="+mj-lt"/>
              </a:rPr>
              <a:t>The four stages in detail</a:t>
            </a:r>
          </a:p>
        </p:txBody>
      </p:sp>
      <p:sp>
        <p:nvSpPr>
          <p:cNvPr id="3" name="Content Placeholder 2"/>
          <p:cNvSpPr>
            <a:spLocks noGrp="1"/>
          </p:cNvSpPr>
          <p:nvPr>
            <p:ph idx="1"/>
          </p:nvPr>
        </p:nvSpPr>
        <p:spPr>
          <a:xfrm>
            <a:off x="304800" y="1219200"/>
            <a:ext cx="8534400" cy="5410200"/>
          </a:xfrm>
          <a:noFill/>
        </p:spPr>
        <p:style>
          <a:lnRef idx="2">
            <a:schemeClr val="dk1"/>
          </a:lnRef>
          <a:fillRef idx="1">
            <a:schemeClr val="lt1"/>
          </a:fillRef>
          <a:effectRef idx="0">
            <a:schemeClr val="dk1"/>
          </a:effectRef>
          <a:fontRef idx="minor">
            <a:schemeClr val="dk1"/>
          </a:fontRef>
        </p:style>
        <p:txBody>
          <a:bodyPr>
            <a:normAutofit/>
          </a:bodyPr>
          <a:lstStyle/>
          <a:p>
            <a:pPr>
              <a:buNone/>
            </a:pPr>
            <a:r>
              <a:rPr lang="en-GB" dirty="0"/>
              <a:t> </a:t>
            </a:r>
          </a:p>
          <a:p>
            <a:pPr>
              <a:buNone/>
            </a:pPr>
            <a:endParaRPr lang="en-GB" dirty="0"/>
          </a:p>
          <a:p>
            <a:endParaRPr lang="en-GB" dirty="0"/>
          </a:p>
        </p:txBody>
      </p:sp>
      <p:graphicFrame>
        <p:nvGraphicFramePr>
          <p:cNvPr id="6" name="Table 5"/>
          <p:cNvGraphicFramePr>
            <a:graphicFrameLocks noGrp="1"/>
          </p:cNvGraphicFramePr>
          <p:nvPr>
            <p:extLst>
              <p:ext uri="{D42A27DB-BD31-4B8C-83A1-F6EECF244321}">
                <p14:modId xmlns:p14="http://schemas.microsoft.com/office/powerpoint/2010/main" val="3719494038"/>
              </p:ext>
            </p:extLst>
          </p:nvPr>
        </p:nvGraphicFramePr>
        <p:xfrm>
          <a:off x="381000" y="1295400"/>
          <a:ext cx="8382000" cy="5174801"/>
        </p:xfrm>
        <a:graphic>
          <a:graphicData uri="http://schemas.openxmlformats.org/drawingml/2006/table">
            <a:tbl>
              <a:tblPr firstRow="1" bandRow="1">
                <a:tableStyleId>{5DA37D80-6434-44D0-A028-1B22A696006F}</a:tableStyleId>
              </a:tblPr>
              <a:tblGrid>
                <a:gridCol w="4191000">
                  <a:extLst>
                    <a:ext uri="{9D8B030D-6E8A-4147-A177-3AD203B41FA5}">
                      <a16:colId xmlns:a16="http://schemas.microsoft.com/office/drawing/2014/main" val="20000"/>
                    </a:ext>
                  </a:extLst>
                </a:gridCol>
                <a:gridCol w="4191000">
                  <a:extLst>
                    <a:ext uri="{9D8B030D-6E8A-4147-A177-3AD203B41FA5}">
                      <a16:colId xmlns:a16="http://schemas.microsoft.com/office/drawing/2014/main" val="20001"/>
                    </a:ext>
                  </a:extLst>
                </a:gridCol>
              </a:tblGrid>
              <a:tr h="389793">
                <a:tc>
                  <a:txBody>
                    <a:bodyPr/>
                    <a:lstStyle/>
                    <a:p>
                      <a:r>
                        <a:rPr lang="en-GB" dirty="0">
                          <a:latin typeface="+mj-lt"/>
                        </a:rPr>
                        <a:t>Input</a:t>
                      </a:r>
                      <a:endParaRPr lang="en-GB" b="1" dirty="0">
                        <a:latin typeface="+mj-lt"/>
                      </a:endParaRPr>
                    </a:p>
                  </a:txBody>
                  <a:tcPr/>
                </a:tc>
                <a:tc>
                  <a:txBody>
                    <a:bodyPr/>
                    <a:lstStyle/>
                    <a:p>
                      <a:r>
                        <a:rPr lang="en-GB" dirty="0">
                          <a:latin typeface="+mj-lt"/>
                        </a:rPr>
                        <a:t>Decision making</a:t>
                      </a:r>
                    </a:p>
                  </a:txBody>
                  <a:tcPr/>
                </a:tc>
                <a:extLst>
                  <a:ext uri="{0D108BD9-81ED-4DB2-BD59-A6C34878D82A}">
                    <a16:rowId xmlns:a16="http://schemas.microsoft.com/office/drawing/2014/main" val="10000"/>
                  </a:ext>
                </a:extLst>
              </a:tr>
              <a:tr h="2124807">
                <a:tc>
                  <a:txBody>
                    <a:bodyPr/>
                    <a:lstStyle/>
                    <a:p>
                      <a:pPr>
                        <a:buFontTx/>
                        <a:buChar char="-"/>
                      </a:pPr>
                      <a:r>
                        <a:rPr lang="en-GB" dirty="0">
                          <a:latin typeface="+mj-lt"/>
                        </a:rPr>
                        <a:t>Information is received via the senses </a:t>
                      </a:r>
                    </a:p>
                    <a:p>
                      <a:pPr>
                        <a:buFontTx/>
                        <a:buChar char="-"/>
                      </a:pPr>
                      <a:r>
                        <a:rPr lang="en-GB" dirty="0">
                          <a:latin typeface="+mj-lt"/>
                        </a:rPr>
                        <a:t>A great deal of information is received</a:t>
                      </a:r>
                      <a:r>
                        <a:rPr lang="en-GB" baseline="0" dirty="0">
                          <a:latin typeface="+mj-lt"/>
                        </a:rPr>
                        <a:t> so the p</a:t>
                      </a:r>
                      <a:r>
                        <a:rPr lang="en-GB" dirty="0">
                          <a:latin typeface="+mj-lt"/>
                        </a:rPr>
                        <a:t>erformer must ‘select’ the most important information to focus on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latin typeface="+mj-lt"/>
                        </a:rPr>
                        <a:t>-The information is analysed and a decision is made</a:t>
                      </a:r>
                    </a:p>
                    <a:p>
                      <a:pPr marL="0" marR="0" indent="0" algn="l" defTabSz="914400" rtl="0" eaLnBrk="1" fontAlgn="auto" latinLnBrk="0" hangingPunct="1">
                        <a:lnSpc>
                          <a:spcPct val="100000"/>
                        </a:lnSpc>
                        <a:spcBef>
                          <a:spcPts val="0"/>
                        </a:spcBef>
                        <a:spcAft>
                          <a:spcPts val="0"/>
                        </a:spcAft>
                        <a:buClrTx/>
                        <a:buSzTx/>
                        <a:buFontTx/>
                        <a:buChar char="-"/>
                        <a:tabLst/>
                        <a:defRPr/>
                      </a:pPr>
                      <a:r>
                        <a:rPr lang="en-GB" dirty="0">
                          <a:latin typeface="+mj-lt"/>
                        </a:rPr>
                        <a:t>If the situation has been experienced many times before, the performer will have information in their long-term memory (LTM), which will help them to make their decision.</a:t>
                      </a:r>
                    </a:p>
                  </a:txBody>
                  <a:tcPr/>
                </a:tc>
                <a:extLst>
                  <a:ext uri="{0D108BD9-81ED-4DB2-BD59-A6C34878D82A}">
                    <a16:rowId xmlns:a16="http://schemas.microsoft.com/office/drawing/2014/main" val="10001"/>
                  </a:ext>
                </a:extLst>
              </a:tr>
              <a:tr h="374201">
                <a:tc>
                  <a:txBody>
                    <a:bodyPr/>
                    <a:lstStyle/>
                    <a:p>
                      <a:r>
                        <a:rPr lang="en-GB" b="1" dirty="0">
                          <a:latin typeface="+mj-lt"/>
                        </a:rPr>
                        <a:t>Output</a:t>
                      </a:r>
                    </a:p>
                  </a:txBody>
                  <a:tcPr/>
                </a:tc>
                <a:tc>
                  <a:txBody>
                    <a:bodyPr/>
                    <a:lstStyle/>
                    <a:p>
                      <a:r>
                        <a:rPr lang="en-GB" b="1" dirty="0">
                          <a:latin typeface="+mj-lt"/>
                        </a:rPr>
                        <a:t>Feedback</a:t>
                      </a:r>
                    </a:p>
                  </a:txBody>
                  <a:tcPr/>
                </a:tc>
                <a:extLst>
                  <a:ext uri="{0D108BD9-81ED-4DB2-BD59-A6C34878D82A}">
                    <a16:rowId xmlns:a16="http://schemas.microsoft.com/office/drawing/2014/main" val="10002"/>
                  </a:ext>
                </a:extLst>
              </a:tr>
              <a:tr h="2058108">
                <a:tc>
                  <a:txBody>
                    <a:bodyPr/>
                    <a:lstStyle/>
                    <a:p>
                      <a:r>
                        <a:rPr lang="en-GB" dirty="0">
                          <a:latin typeface="+mj-lt"/>
                        </a:rPr>
                        <a:t>-The decision is made and acted upon:</a:t>
                      </a:r>
                    </a:p>
                    <a:p>
                      <a:r>
                        <a:rPr lang="en-GB" dirty="0">
                          <a:latin typeface="+mj-lt"/>
                        </a:rPr>
                        <a:t>-The brain</a:t>
                      </a:r>
                      <a:r>
                        <a:rPr lang="en-GB" baseline="0" dirty="0">
                          <a:latin typeface="+mj-lt"/>
                        </a:rPr>
                        <a:t> sends information to the muscles</a:t>
                      </a:r>
                    </a:p>
                    <a:p>
                      <a:r>
                        <a:rPr lang="en-GB" baseline="0" dirty="0">
                          <a:latin typeface="+mj-lt"/>
                        </a:rPr>
                        <a:t>-The muscles contract creating movement and the skill is performed</a:t>
                      </a:r>
                      <a:endParaRPr lang="en-GB" dirty="0">
                        <a:latin typeface="+mj-lt"/>
                      </a:endParaRPr>
                    </a:p>
                  </a:txBody>
                  <a:tcPr/>
                </a:tc>
                <a:tc>
                  <a:txBody>
                    <a:bodyPr/>
                    <a:lstStyle/>
                    <a:p>
                      <a:r>
                        <a:rPr lang="en-GB" dirty="0">
                          <a:latin typeface="+mj-lt"/>
                        </a:rPr>
                        <a:t>-Information</a:t>
                      </a:r>
                      <a:r>
                        <a:rPr lang="en-GB" baseline="0" dirty="0">
                          <a:latin typeface="+mj-lt"/>
                        </a:rPr>
                        <a:t> is received about the </a:t>
                      </a:r>
                      <a:r>
                        <a:rPr lang="en-GB" u="sng" baseline="0" dirty="0">
                          <a:latin typeface="+mj-lt"/>
                        </a:rPr>
                        <a:t>outcome</a:t>
                      </a:r>
                      <a:r>
                        <a:rPr lang="en-GB" u="none" baseline="0" dirty="0">
                          <a:latin typeface="+mj-lt"/>
                        </a:rPr>
                        <a:t> (‘how successful was I?’)</a:t>
                      </a:r>
                      <a:endParaRPr lang="en-GB" u="sng" baseline="0" dirty="0">
                        <a:latin typeface="+mj-lt"/>
                      </a:endParaRPr>
                    </a:p>
                    <a:p>
                      <a:r>
                        <a:rPr lang="en-GB" baseline="0" dirty="0">
                          <a:latin typeface="+mj-lt"/>
                        </a:rPr>
                        <a:t>-This knowledge will be stored in the short-term memory (STM) at first, but will be moved to the LTM if the skill is practiced many times. </a:t>
                      </a:r>
                    </a:p>
                    <a:p>
                      <a:r>
                        <a:rPr lang="en-GB" baseline="0" dirty="0">
                          <a:latin typeface="+mj-lt"/>
                        </a:rPr>
                        <a:t>- This will help the performer to improve their decision making next time.</a:t>
                      </a:r>
                      <a:endParaRPr lang="en-GB" dirty="0">
                        <a:latin typeface="+mj-lt"/>
                      </a:endParaRPr>
                    </a:p>
                  </a:txBody>
                  <a:tcPr/>
                </a:tc>
                <a:extLst>
                  <a:ext uri="{0D108BD9-81ED-4DB2-BD59-A6C34878D82A}">
                    <a16:rowId xmlns:a16="http://schemas.microsoft.com/office/drawing/2014/main" val="10003"/>
                  </a:ext>
                </a:extLst>
              </a:tr>
            </a:tbl>
          </a:graphicData>
        </a:graphic>
      </p:graphicFrame>
      <p:sp>
        <p:nvSpPr>
          <p:cNvPr id="4" name="Footer Placeholder 2">
            <a:extLst>
              <a:ext uri="{FF2B5EF4-FFF2-40B4-BE49-F238E27FC236}">
                <a16:creationId xmlns:a16="http://schemas.microsoft.com/office/drawing/2014/main" id="{6FFD93EE-EC70-3421-1AC3-18F0D54598D6}"/>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31310F34-85E4-6AE9-F11D-3F0BA1C78111}"/>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7" name="Picture 6">
            <a:extLst>
              <a:ext uri="{FF2B5EF4-FFF2-40B4-BE49-F238E27FC236}">
                <a16:creationId xmlns:a16="http://schemas.microsoft.com/office/drawing/2014/main" id="{9D803C6D-C81A-587F-B126-29EE492C410E}"/>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8" name="Picture 7">
            <a:extLst>
              <a:ext uri="{FF2B5EF4-FFF2-40B4-BE49-F238E27FC236}">
                <a16:creationId xmlns:a16="http://schemas.microsoft.com/office/drawing/2014/main" id="{EA64FACA-24D8-CA7C-97FA-ED9FC1666D6D}"/>
              </a:ext>
            </a:extLst>
          </p:cNvPr>
          <p:cNvPicPr>
            <a:picLocks noChangeAspect="1"/>
          </p:cNvPicPr>
          <p:nvPr/>
        </p:nvPicPr>
        <p:blipFill>
          <a:blip r:embed="rId5"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25720836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lstStyle/>
          <a:p>
            <a:r>
              <a:rPr lang="en-GB" dirty="0">
                <a:latin typeface="+mj-lt"/>
              </a:rPr>
              <a:t>Skill and ability</a:t>
            </a:r>
          </a:p>
        </p:txBody>
      </p:sp>
      <p:sp>
        <p:nvSpPr>
          <p:cNvPr id="3" name="Content Placeholder 2"/>
          <p:cNvSpPr>
            <a:spLocks noGrp="1"/>
          </p:cNvSpPr>
          <p:nvPr>
            <p:ph idx="1"/>
          </p:nvPr>
        </p:nvSpPr>
        <p:spPr>
          <a:xfrm>
            <a:off x="457200" y="1484784"/>
            <a:ext cx="4114800" cy="5040560"/>
          </a:xfrm>
          <a:noFill/>
        </p:spPr>
        <p:style>
          <a:lnRef idx="2">
            <a:schemeClr val="dk1"/>
          </a:lnRef>
          <a:fillRef idx="1">
            <a:schemeClr val="lt1"/>
          </a:fillRef>
          <a:effectRef idx="0">
            <a:schemeClr val="dk1"/>
          </a:effectRef>
          <a:fontRef idx="minor">
            <a:schemeClr val="dk1"/>
          </a:fontRef>
        </p:style>
        <p:txBody>
          <a:bodyPr>
            <a:normAutofit/>
          </a:bodyPr>
          <a:lstStyle/>
          <a:p>
            <a:r>
              <a:rPr lang="en-GB" dirty="0">
                <a:latin typeface="+mj-lt"/>
              </a:rPr>
              <a:t>Muhammad Ali had the </a:t>
            </a:r>
            <a:r>
              <a:rPr lang="en-GB" b="1" dirty="0">
                <a:latin typeface="+mj-lt"/>
              </a:rPr>
              <a:t>ability</a:t>
            </a:r>
            <a:r>
              <a:rPr lang="en-GB" dirty="0">
                <a:latin typeface="+mj-lt"/>
              </a:rPr>
              <a:t> to punch with speed</a:t>
            </a:r>
          </a:p>
          <a:p>
            <a:r>
              <a:rPr lang="en-GB" dirty="0">
                <a:latin typeface="+mj-lt"/>
              </a:rPr>
              <a:t>But he had to develop his speed punching </a:t>
            </a:r>
            <a:r>
              <a:rPr lang="en-GB" b="1" dirty="0">
                <a:latin typeface="+mj-lt"/>
              </a:rPr>
              <a:t>skills</a:t>
            </a:r>
            <a:r>
              <a:rPr lang="en-GB" dirty="0">
                <a:latin typeface="+mj-lt"/>
              </a:rPr>
              <a:t> by practicing over and over on the speed bag</a:t>
            </a:r>
          </a:p>
          <a:p>
            <a:pPr>
              <a:buNone/>
            </a:pPr>
            <a:endParaRPr lang="en-GB" dirty="0"/>
          </a:p>
        </p:txBody>
      </p:sp>
      <p:sp>
        <p:nvSpPr>
          <p:cNvPr id="5" name="TextBox 4"/>
          <p:cNvSpPr txBox="1"/>
          <p:nvPr/>
        </p:nvSpPr>
        <p:spPr>
          <a:xfrm>
            <a:off x="4648200" y="5604804"/>
            <a:ext cx="4038600" cy="923330"/>
          </a:xfrm>
          <a:prstGeom prst="rect">
            <a:avLst/>
          </a:prstGeom>
          <a:noFill/>
          <a:ln w="12700">
            <a:solidFill>
              <a:srgbClr val="00B050"/>
            </a:solidFill>
          </a:ln>
        </p:spPr>
        <p:txBody>
          <a:bodyPr wrap="square" rtlCol="0">
            <a:spAutoFit/>
          </a:bodyPr>
          <a:lstStyle/>
          <a:p>
            <a:pPr algn="ctr"/>
            <a:r>
              <a:rPr lang="en-GB" dirty="0">
                <a:latin typeface="+mj-lt"/>
              </a:rPr>
              <a:t>A person’s </a:t>
            </a:r>
            <a:r>
              <a:rPr lang="en-GB" b="1" dirty="0">
                <a:latin typeface="+mj-lt"/>
              </a:rPr>
              <a:t>ability</a:t>
            </a:r>
            <a:r>
              <a:rPr lang="en-GB" dirty="0">
                <a:latin typeface="+mj-lt"/>
              </a:rPr>
              <a:t> will help them learn a </a:t>
            </a:r>
            <a:r>
              <a:rPr lang="en-GB" b="1" dirty="0">
                <a:latin typeface="+mj-lt"/>
              </a:rPr>
              <a:t>skill</a:t>
            </a:r>
            <a:r>
              <a:rPr lang="en-GB" dirty="0">
                <a:latin typeface="+mj-lt"/>
              </a:rPr>
              <a:t> quickly, but practice is still essential to develop </a:t>
            </a:r>
            <a:r>
              <a:rPr lang="en-GB" b="1" dirty="0">
                <a:latin typeface="+mj-lt"/>
              </a:rPr>
              <a:t>skill</a:t>
            </a:r>
          </a:p>
        </p:txBody>
      </p:sp>
      <p:pic>
        <p:nvPicPr>
          <p:cNvPr id="1026" name="Picture 2"/>
          <p:cNvPicPr>
            <a:picLocks noChangeAspect="1" noChangeArrowheads="1"/>
          </p:cNvPicPr>
          <p:nvPr/>
        </p:nvPicPr>
        <p:blipFill>
          <a:blip r:embed="rId2" cstate="print"/>
          <a:srcRect/>
          <a:stretch>
            <a:fillRect/>
          </a:stretch>
        </p:blipFill>
        <p:spPr bwMode="auto">
          <a:xfrm>
            <a:off x="4662269" y="1524000"/>
            <a:ext cx="4037288" cy="4029953"/>
          </a:xfrm>
          <a:prstGeom prst="rect">
            <a:avLst/>
          </a:prstGeom>
          <a:noFill/>
          <a:ln w="9525">
            <a:noFill/>
            <a:miter lim="800000"/>
            <a:headEnd/>
            <a:tailEnd/>
          </a:ln>
        </p:spPr>
      </p:pic>
      <p:sp>
        <p:nvSpPr>
          <p:cNvPr id="4" name="Footer Placeholder 2">
            <a:extLst>
              <a:ext uri="{FF2B5EF4-FFF2-40B4-BE49-F238E27FC236}">
                <a16:creationId xmlns:a16="http://schemas.microsoft.com/office/drawing/2014/main" id="{67E08DA9-97F7-E2E4-8E60-964F63B9FE34}"/>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DDECB016-B23F-001A-040C-65EA91BC716E}"/>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7" name="Picture 6">
            <a:extLst>
              <a:ext uri="{FF2B5EF4-FFF2-40B4-BE49-F238E27FC236}">
                <a16:creationId xmlns:a16="http://schemas.microsoft.com/office/drawing/2014/main" id="{B636776F-4B08-4D00-262D-4A7937D1C467}"/>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8" name="Picture 7">
            <a:extLst>
              <a:ext uri="{FF2B5EF4-FFF2-40B4-BE49-F238E27FC236}">
                <a16:creationId xmlns:a16="http://schemas.microsoft.com/office/drawing/2014/main" id="{8F85C0DB-834D-17EC-7DE1-17264AEBB3F2}"/>
              </a:ext>
            </a:extLst>
          </p:cNvPr>
          <p:cNvPicPr>
            <a:picLocks noChangeAspect="1"/>
          </p:cNvPicPr>
          <p:nvPr/>
        </p:nvPicPr>
        <p:blipFill>
          <a:blip r:embed="rId5"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12974762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3204" y="228600"/>
            <a:ext cx="8263596" cy="857256"/>
          </a:xfrm>
          <a:ln w="28575">
            <a:solidFill>
              <a:schemeClr val="tx1"/>
            </a:solidFill>
          </a:ln>
        </p:spPr>
        <p:txBody>
          <a:bodyPr>
            <a:normAutofit fontScale="90000"/>
          </a:bodyPr>
          <a:lstStyle/>
          <a:p>
            <a:pPr fontAlgn="auto">
              <a:spcAft>
                <a:spcPts val="0"/>
              </a:spcAft>
              <a:defRPr/>
            </a:pPr>
            <a:r>
              <a:rPr lang="en-GB" sz="4900" dirty="0">
                <a:solidFill>
                  <a:schemeClr val="tx1"/>
                </a:solidFill>
              </a:rPr>
              <a:t>Long-term and short-term memory</a:t>
            </a:r>
            <a:endParaRPr lang="en-GB" sz="3100" dirty="0">
              <a:solidFill>
                <a:schemeClr val="tx1"/>
              </a:solidFill>
            </a:endParaRPr>
          </a:p>
        </p:txBody>
      </p:sp>
      <p:sp>
        <p:nvSpPr>
          <p:cNvPr id="25603" name="Text Placeholder 2"/>
          <p:cNvSpPr>
            <a:spLocks noGrp="1"/>
          </p:cNvSpPr>
          <p:nvPr>
            <p:ph type="body" idx="1"/>
          </p:nvPr>
        </p:nvSpPr>
        <p:spPr>
          <a:xfrm>
            <a:off x="428625" y="5766882"/>
            <a:ext cx="4040188" cy="762000"/>
          </a:xfrm>
        </p:spPr>
        <p:txBody>
          <a:bodyPr/>
          <a:lstStyle/>
          <a:p>
            <a:pPr algn="ctr"/>
            <a:r>
              <a:rPr lang="en-GB" dirty="0"/>
              <a:t>LONG-TERM</a:t>
            </a:r>
          </a:p>
        </p:txBody>
      </p:sp>
      <p:sp>
        <p:nvSpPr>
          <p:cNvPr id="25604" name="Text Placeholder 3"/>
          <p:cNvSpPr>
            <a:spLocks noGrp="1"/>
          </p:cNvSpPr>
          <p:nvPr>
            <p:ph type="body" sz="half" idx="3"/>
          </p:nvPr>
        </p:nvSpPr>
        <p:spPr>
          <a:xfrm>
            <a:off x="4645025" y="5743136"/>
            <a:ext cx="4041775" cy="762000"/>
          </a:xfrm>
        </p:spPr>
        <p:txBody>
          <a:bodyPr/>
          <a:lstStyle/>
          <a:p>
            <a:pPr algn="ctr"/>
            <a:r>
              <a:rPr lang="en-GB" dirty="0"/>
              <a:t>SHORT-TERM</a:t>
            </a:r>
          </a:p>
        </p:txBody>
      </p:sp>
      <p:sp>
        <p:nvSpPr>
          <p:cNvPr id="5" name="Content Placeholder 4"/>
          <p:cNvSpPr>
            <a:spLocks noGrp="1"/>
          </p:cNvSpPr>
          <p:nvPr>
            <p:ph sz="quarter" idx="2"/>
          </p:nvPr>
        </p:nvSpPr>
        <p:spPr>
          <a:xfrm>
            <a:off x="428625" y="1214438"/>
            <a:ext cx="4040188" cy="4652962"/>
          </a:xfrm>
          <a:ln w="28575">
            <a:solidFill>
              <a:schemeClr val="tx1"/>
            </a:solidFill>
            <a:prstDash val="solid"/>
          </a:ln>
        </p:spPr>
        <p:txBody>
          <a:bodyPr>
            <a:noAutofit/>
          </a:bodyPr>
          <a:lstStyle/>
          <a:p>
            <a:r>
              <a:rPr lang="en-GB" sz="2400" dirty="0">
                <a:latin typeface="+mj-lt"/>
              </a:rPr>
              <a:t>Memory store that can hold vast amounts of information for a long period</a:t>
            </a:r>
          </a:p>
          <a:p>
            <a:r>
              <a:rPr lang="en-GB" sz="2400" dirty="0">
                <a:latin typeface="+mj-lt"/>
              </a:rPr>
              <a:t>Experts will have more information stored here as they have rehearsed more</a:t>
            </a:r>
          </a:p>
          <a:p>
            <a:r>
              <a:rPr lang="en-GB" sz="2400" dirty="0">
                <a:latin typeface="+mj-lt"/>
              </a:rPr>
              <a:t>Making decision making easier and more efficient</a:t>
            </a:r>
          </a:p>
          <a:p>
            <a:r>
              <a:rPr lang="en-GB" sz="2400" dirty="0">
                <a:latin typeface="+mj-lt"/>
              </a:rPr>
              <a:t>Because they know what worked well in the past and what didn’t</a:t>
            </a:r>
          </a:p>
          <a:p>
            <a:pPr>
              <a:buNone/>
            </a:pPr>
            <a:endParaRPr lang="en-GB" sz="2400" dirty="0">
              <a:latin typeface="+mj-lt"/>
            </a:endParaRPr>
          </a:p>
        </p:txBody>
      </p:sp>
      <p:sp>
        <p:nvSpPr>
          <p:cNvPr id="6" name="Content Placeholder 5"/>
          <p:cNvSpPr>
            <a:spLocks noGrp="1"/>
          </p:cNvSpPr>
          <p:nvPr>
            <p:ph sz="quarter" idx="4"/>
          </p:nvPr>
        </p:nvSpPr>
        <p:spPr>
          <a:xfrm>
            <a:off x="4645025" y="1214438"/>
            <a:ext cx="4041775" cy="4652962"/>
          </a:xfrm>
          <a:ln w="28575">
            <a:solidFill>
              <a:schemeClr val="tx1"/>
            </a:solidFill>
            <a:prstDash val="solid"/>
          </a:ln>
        </p:spPr>
        <p:txBody>
          <a:bodyPr>
            <a:normAutofit/>
          </a:bodyPr>
          <a:lstStyle/>
          <a:p>
            <a:pPr>
              <a:spcBef>
                <a:spcPct val="0"/>
              </a:spcBef>
            </a:pPr>
            <a:r>
              <a:rPr lang="en-GB" sz="2400" dirty="0">
                <a:latin typeface="+mj-lt"/>
              </a:rPr>
              <a:t>A system for storing a small amount of information for a brief period</a:t>
            </a:r>
          </a:p>
          <a:p>
            <a:pPr>
              <a:spcBef>
                <a:spcPct val="0"/>
              </a:spcBef>
            </a:pPr>
            <a:r>
              <a:rPr lang="en-GB" sz="2400" dirty="0">
                <a:latin typeface="+mj-lt"/>
              </a:rPr>
              <a:t>If actions are not rehearsed (practiced), this information is lost</a:t>
            </a:r>
          </a:p>
          <a:p>
            <a:pPr>
              <a:spcBef>
                <a:spcPct val="0"/>
              </a:spcBef>
            </a:pPr>
            <a:endParaRPr lang="en-GB" sz="2400" dirty="0">
              <a:latin typeface="+mj-lt"/>
            </a:endParaRPr>
          </a:p>
        </p:txBody>
      </p:sp>
      <p:sp>
        <p:nvSpPr>
          <p:cNvPr id="3" name="Footer Placeholder 2">
            <a:extLst>
              <a:ext uri="{FF2B5EF4-FFF2-40B4-BE49-F238E27FC236}">
                <a16:creationId xmlns:a16="http://schemas.microsoft.com/office/drawing/2014/main" id="{53DA93B5-2547-9952-902C-C001614E838C}"/>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614F021D-1BA0-552E-600B-4EBC76F350C5}"/>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7" name="Picture 6">
            <a:extLst>
              <a:ext uri="{FF2B5EF4-FFF2-40B4-BE49-F238E27FC236}">
                <a16:creationId xmlns:a16="http://schemas.microsoft.com/office/drawing/2014/main" id="{0DF421C5-537C-0186-1193-D9F6C77EA47F}"/>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8" name="Picture 7">
            <a:extLst>
              <a:ext uri="{FF2B5EF4-FFF2-40B4-BE49-F238E27FC236}">
                <a16:creationId xmlns:a16="http://schemas.microsoft.com/office/drawing/2014/main" id="{0C197E76-D75C-3A35-3CA8-F0EE7D96CACB}"/>
              </a:ext>
            </a:extLst>
          </p:cNvPr>
          <p:cNvPicPr>
            <a:picLocks noChangeAspect="1"/>
          </p:cNvPicPr>
          <p:nvPr/>
        </p:nvPicPr>
        <p:blipFill>
          <a:blip r:embed="rId5"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custDataLst>
      <p:tags r:id="rId1"/>
    </p:custDataLst>
    <p:extLst>
      <p:ext uri="{BB962C8B-B14F-4D97-AF65-F5344CB8AC3E}">
        <p14:creationId xmlns:p14="http://schemas.microsoft.com/office/powerpoint/2010/main" val="5303352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additive="base">
                                        <p:cTn id="7" dur="500" fill="hold"/>
                                        <p:tgtEl>
                                          <p:spTgt spid="5">
                                            <p:bg/>
                                          </p:spTgt>
                                        </p:tgtEl>
                                        <p:attrNameLst>
                                          <p:attrName>ppt_x</p:attrName>
                                        </p:attrNameLst>
                                      </p:cBhvr>
                                      <p:tavLst>
                                        <p:tav tm="0">
                                          <p:val>
                                            <p:strVal val="#ppt_x"/>
                                          </p:val>
                                        </p:tav>
                                        <p:tav tm="100000">
                                          <p:val>
                                            <p:strVal val="#ppt_x"/>
                                          </p:val>
                                        </p:tav>
                                      </p:tavLst>
                                    </p:anim>
                                    <p:anim calcmode="lin" valueType="num">
                                      <p:cBhvr additive="base">
                                        <p:cTn id="8" dur="500" fill="hold"/>
                                        <p:tgtEl>
                                          <p:spTgt spid="5">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additive="base">
                                        <p:cTn id="2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 calcmode="lin" valueType="num">
                                      <p:cBhvr additive="base">
                                        <p:cTn id="3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bg/>
                                          </p:spTgt>
                                        </p:tgtEl>
                                        <p:attrNameLst>
                                          <p:attrName>style.visibility</p:attrName>
                                        </p:attrNameLst>
                                      </p:cBhvr>
                                      <p:to>
                                        <p:strVal val="visible"/>
                                      </p:to>
                                    </p:set>
                                    <p:anim calcmode="lin" valueType="num">
                                      <p:cBhvr additive="base">
                                        <p:cTn id="37" dur="500" fill="hold"/>
                                        <p:tgtEl>
                                          <p:spTgt spid="6">
                                            <p:bg/>
                                          </p:spTgt>
                                        </p:tgtEl>
                                        <p:attrNameLst>
                                          <p:attrName>ppt_x</p:attrName>
                                        </p:attrNameLst>
                                      </p:cBhvr>
                                      <p:tavLst>
                                        <p:tav tm="0">
                                          <p:val>
                                            <p:strVal val="#ppt_x"/>
                                          </p:val>
                                        </p:tav>
                                        <p:tav tm="100000">
                                          <p:val>
                                            <p:strVal val="#ppt_x"/>
                                          </p:val>
                                        </p:tav>
                                      </p:tavLst>
                                    </p:anim>
                                    <p:anim calcmode="lin" valueType="num">
                                      <p:cBhvr additive="base">
                                        <p:cTn id="38" dur="500" fill="hold"/>
                                        <p:tgtEl>
                                          <p:spTgt spid="6">
                                            <p:bg/>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
                                            <p:txEl>
                                              <p:pRg st="0" end="0"/>
                                            </p:txEl>
                                          </p:spTgt>
                                        </p:tgtEl>
                                        <p:attrNameLst>
                                          <p:attrName>style.visibility</p:attrName>
                                        </p:attrNameLst>
                                      </p:cBhvr>
                                      <p:to>
                                        <p:strVal val="visible"/>
                                      </p:to>
                                    </p:set>
                                    <p:anim calcmode="lin" valueType="num">
                                      <p:cBhvr additive="base">
                                        <p:cTn id="4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6">
                                            <p:txEl>
                                              <p:pRg st="1" end="1"/>
                                            </p:txEl>
                                          </p:spTgt>
                                        </p:tgtEl>
                                        <p:attrNameLst>
                                          <p:attrName>style.visibility</p:attrName>
                                        </p:attrNameLst>
                                      </p:cBhvr>
                                      <p:to>
                                        <p:strVal val="visible"/>
                                      </p:to>
                                    </p:set>
                                    <p:anim calcmode="lin" valueType="num">
                                      <p:cBhvr additive="base">
                                        <p:cTn id="49"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6" grpId="0" build="p"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noAutofit/>
          </a:bodyPr>
          <a:lstStyle/>
          <a:p>
            <a:r>
              <a:rPr lang="en-GB" sz="4000" dirty="0">
                <a:latin typeface="+mj-lt"/>
              </a:rPr>
              <a:t>Practical example (Basketball lay-up)</a:t>
            </a:r>
          </a:p>
        </p:txBody>
      </p:sp>
      <p:sp>
        <p:nvSpPr>
          <p:cNvPr id="3" name="Content Placeholder 2"/>
          <p:cNvSpPr>
            <a:spLocks noGrp="1"/>
          </p:cNvSpPr>
          <p:nvPr>
            <p:ph idx="1"/>
          </p:nvPr>
        </p:nvSpPr>
        <p:spPr>
          <a:xfrm>
            <a:off x="457200" y="1484784"/>
            <a:ext cx="8229600" cy="5040560"/>
          </a:xfrm>
          <a:noFill/>
        </p:spPr>
        <p:style>
          <a:lnRef idx="2">
            <a:schemeClr val="dk1"/>
          </a:lnRef>
          <a:fillRef idx="1">
            <a:schemeClr val="lt1"/>
          </a:fillRef>
          <a:effectRef idx="0">
            <a:schemeClr val="dk1"/>
          </a:effectRef>
          <a:fontRef idx="minor">
            <a:schemeClr val="dk1"/>
          </a:fontRef>
        </p:style>
        <p:txBody>
          <a:bodyPr>
            <a:normAutofit fontScale="77500" lnSpcReduction="20000"/>
          </a:bodyPr>
          <a:lstStyle/>
          <a:p>
            <a:pPr marL="0" indent="0">
              <a:buNone/>
            </a:pPr>
            <a:r>
              <a:rPr lang="en-GB" i="1" dirty="0">
                <a:latin typeface="+mj-lt"/>
              </a:rPr>
              <a:t>A player has just received the ball near to the basket</a:t>
            </a:r>
          </a:p>
          <a:p>
            <a:r>
              <a:rPr lang="en-GB" b="1" dirty="0">
                <a:latin typeface="+mj-lt"/>
              </a:rPr>
              <a:t>Input </a:t>
            </a:r>
            <a:r>
              <a:rPr lang="en-GB" dirty="0">
                <a:latin typeface="+mj-lt"/>
              </a:rPr>
              <a:t>– The information received could include: the position of defenders/team-mates. The player sees that no defenders are blocking his route to the basket.</a:t>
            </a:r>
          </a:p>
          <a:p>
            <a:r>
              <a:rPr lang="en-GB" b="1" dirty="0">
                <a:latin typeface="+mj-lt"/>
              </a:rPr>
              <a:t>Decision making </a:t>
            </a:r>
            <a:r>
              <a:rPr lang="en-GB" dirty="0">
                <a:latin typeface="+mj-lt"/>
              </a:rPr>
              <a:t>– Based on this information, the player decides that the best option is to lay-up. </a:t>
            </a:r>
          </a:p>
          <a:p>
            <a:r>
              <a:rPr lang="en-GB" b="1" dirty="0">
                <a:latin typeface="+mj-lt"/>
              </a:rPr>
              <a:t>Output </a:t>
            </a:r>
            <a:r>
              <a:rPr lang="en-GB" dirty="0">
                <a:latin typeface="+mj-lt"/>
              </a:rPr>
              <a:t>– Player performs the lay-up and scores.</a:t>
            </a:r>
          </a:p>
          <a:p>
            <a:r>
              <a:rPr lang="en-GB" b="1" dirty="0">
                <a:latin typeface="+mj-lt"/>
              </a:rPr>
              <a:t>Feedback</a:t>
            </a:r>
            <a:r>
              <a:rPr lang="en-GB" dirty="0">
                <a:latin typeface="+mj-lt"/>
              </a:rPr>
              <a:t> – The player receives feedback; (</a:t>
            </a:r>
            <a:r>
              <a:rPr lang="en-GB" u="sng" dirty="0">
                <a:latin typeface="+mj-lt"/>
              </a:rPr>
              <a:t>visual</a:t>
            </a:r>
            <a:r>
              <a:rPr lang="en-GB" dirty="0">
                <a:latin typeface="+mj-lt"/>
              </a:rPr>
              <a:t> – they see that they scored, </a:t>
            </a:r>
            <a:r>
              <a:rPr lang="en-GB" u="sng" dirty="0">
                <a:latin typeface="+mj-lt"/>
              </a:rPr>
              <a:t>hearing/auditory</a:t>
            </a:r>
            <a:r>
              <a:rPr lang="en-GB" dirty="0">
                <a:latin typeface="+mj-lt"/>
              </a:rPr>
              <a:t> – they crowd cheered and the coach congratulated the player, </a:t>
            </a:r>
            <a:r>
              <a:rPr lang="en-GB" u="sng" dirty="0">
                <a:latin typeface="+mj-lt"/>
              </a:rPr>
              <a:t>sensory</a:t>
            </a:r>
            <a:r>
              <a:rPr lang="en-GB" dirty="0">
                <a:latin typeface="+mj-lt"/>
              </a:rPr>
              <a:t> – it felt right when the ball left the hand). </a:t>
            </a:r>
          </a:p>
          <a:p>
            <a:r>
              <a:rPr lang="en-GB" dirty="0">
                <a:latin typeface="+mj-lt"/>
              </a:rPr>
              <a:t>This feedback tells the player that their decision was successful. As a result they will be more likely to make the same decision next time. </a:t>
            </a:r>
          </a:p>
          <a:p>
            <a:r>
              <a:rPr lang="en-GB" dirty="0">
                <a:latin typeface="+mj-lt"/>
              </a:rPr>
              <a:t>If they practice this skill many times, the feedback they receive will be stored in their </a:t>
            </a:r>
            <a:r>
              <a:rPr lang="en-GB" u="sng" dirty="0">
                <a:latin typeface="+mj-lt"/>
              </a:rPr>
              <a:t>LTM</a:t>
            </a:r>
            <a:r>
              <a:rPr lang="en-GB" dirty="0">
                <a:latin typeface="+mj-lt"/>
              </a:rPr>
              <a:t>, helping them to make better and faster decisions in the future. If they don’t practice, the information will only be stored in the </a:t>
            </a:r>
            <a:r>
              <a:rPr lang="en-GB" u="sng" dirty="0">
                <a:latin typeface="+mj-lt"/>
              </a:rPr>
              <a:t>STM</a:t>
            </a:r>
            <a:r>
              <a:rPr lang="en-GB" dirty="0">
                <a:latin typeface="+mj-lt"/>
              </a:rPr>
              <a:t> and will quickly be forgotten.</a:t>
            </a:r>
          </a:p>
        </p:txBody>
      </p:sp>
      <p:sp>
        <p:nvSpPr>
          <p:cNvPr id="4" name="Footer Placeholder 2">
            <a:extLst>
              <a:ext uri="{FF2B5EF4-FFF2-40B4-BE49-F238E27FC236}">
                <a16:creationId xmlns:a16="http://schemas.microsoft.com/office/drawing/2014/main" id="{AA9E5EED-8D83-AC7D-40FE-7238157704A7}"/>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49B01DE1-99B4-8986-5437-8ABA10838042}"/>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6" name="Picture 5">
            <a:extLst>
              <a:ext uri="{FF2B5EF4-FFF2-40B4-BE49-F238E27FC236}">
                <a16:creationId xmlns:a16="http://schemas.microsoft.com/office/drawing/2014/main" id="{8681DB01-F9BF-0412-33BC-98761578D052}"/>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7" name="Picture 6">
            <a:extLst>
              <a:ext uri="{FF2B5EF4-FFF2-40B4-BE49-F238E27FC236}">
                <a16:creationId xmlns:a16="http://schemas.microsoft.com/office/drawing/2014/main" id="{10C8EC03-9363-8112-26E1-203ABA7361AF}"/>
              </a:ext>
            </a:extLst>
          </p:cNvPr>
          <p:cNvPicPr>
            <a:picLocks noChangeAspect="1"/>
          </p:cNvPicPr>
          <p:nvPr/>
        </p:nvPicPr>
        <p:blipFill>
          <a:blip r:embed="rId5"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39395384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882352"/>
          </a:xfrm>
          <a:noFill/>
        </p:spPr>
        <p:style>
          <a:lnRef idx="2">
            <a:schemeClr val="dk1"/>
          </a:lnRef>
          <a:fillRef idx="1">
            <a:schemeClr val="lt1"/>
          </a:fillRef>
          <a:effectRef idx="0">
            <a:schemeClr val="dk1"/>
          </a:effectRef>
          <a:fontRef idx="minor">
            <a:schemeClr val="dk1"/>
          </a:fontRef>
        </p:style>
        <p:txBody>
          <a:bodyPr>
            <a:normAutofit/>
          </a:bodyPr>
          <a:lstStyle/>
          <a:p>
            <a:r>
              <a:rPr lang="en-GB" dirty="0">
                <a:latin typeface="+mj-lt"/>
              </a:rPr>
              <a:t>Recap</a:t>
            </a:r>
          </a:p>
        </p:txBody>
      </p:sp>
      <p:pic>
        <p:nvPicPr>
          <p:cNvPr id="2050" name="Picture 2"/>
          <p:cNvPicPr>
            <a:picLocks noChangeAspect="1" noChangeArrowheads="1"/>
          </p:cNvPicPr>
          <p:nvPr/>
        </p:nvPicPr>
        <p:blipFill>
          <a:blip r:embed="rId3" cstate="print"/>
          <a:srcRect/>
          <a:stretch>
            <a:fillRect/>
          </a:stretch>
        </p:blipFill>
        <p:spPr bwMode="auto">
          <a:xfrm>
            <a:off x="519618" y="1280647"/>
            <a:ext cx="8090982" cy="5134221"/>
          </a:xfrm>
          <a:prstGeom prst="rect">
            <a:avLst/>
          </a:prstGeom>
          <a:noFill/>
          <a:ln w="9525">
            <a:noFill/>
            <a:miter lim="800000"/>
            <a:headEnd/>
            <a:tailEnd/>
          </a:ln>
        </p:spPr>
      </p:pic>
      <p:sp>
        <p:nvSpPr>
          <p:cNvPr id="3" name="Content Placeholder 2"/>
          <p:cNvSpPr>
            <a:spLocks noGrp="1"/>
          </p:cNvSpPr>
          <p:nvPr>
            <p:ph idx="1"/>
          </p:nvPr>
        </p:nvSpPr>
        <p:spPr>
          <a:xfrm>
            <a:off x="457200" y="1219200"/>
            <a:ext cx="8229600" cy="5257800"/>
          </a:xfrm>
          <a:noFill/>
        </p:spPr>
        <p:style>
          <a:lnRef idx="2">
            <a:schemeClr val="dk1"/>
          </a:lnRef>
          <a:fillRef idx="1">
            <a:schemeClr val="lt1"/>
          </a:fillRef>
          <a:effectRef idx="0">
            <a:schemeClr val="dk1"/>
          </a:effectRef>
          <a:fontRef idx="minor">
            <a:schemeClr val="dk1"/>
          </a:fontRef>
        </p:style>
        <p:txBody>
          <a:bodyPr>
            <a:normAutofit/>
          </a:bodyPr>
          <a:lstStyle/>
          <a:p>
            <a:r>
              <a:rPr lang="en-GB" dirty="0">
                <a:solidFill>
                  <a:schemeClr val="bg1"/>
                </a:solidFill>
                <a:latin typeface="+mj-lt"/>
              </a:rPr>
              <a:t>Think about the situation the player is in and answer the questions below:</a:t>
            </a:r>
          </a:p>
          <a:p>
            <a:endParaRPr lang="en-GB" sz="1800" i="1" dirty="0">
              <a:solidFill>
                <a:schemeClr val="bg1"/>
              </a:solidFill>
              <a:latin typeface="+mj-lt"/>
            </a:endParaRPr>
          </a:p>
          <a:p>
            <a:pPr marL="0" indent="0">
              <a:buNone/>
            </a:pPr>
            <a:r>
              <a:rPr lang="en-GB" sz="1600" i="1" dirty="0">
                <a:solidFill>
                  <a:schemeClr val="bg1"/>
                </a:solidFill>
                <a:latin typeface="+mj-lt"/>
              </a:rPr>
              <a:t>(George Ford – England Rugby)</a:t>
            </a:r>
            <a:endParaRPr lang="en-GB" sz="2400" b="1" i="1" dirty="0">
              <a:solidFill>
                <a:schemeClr val="bg1"/>
              </a:solidFill>
              <a:latin typeface="+mj-lt"/>
            </a:endParaRPr>
          </a:p>
          <a:p>
            <a:endParaRPr lang="en-GB" dirty="0">
              <a:latin typeface="+mj-lt"/>
            </a:endParaRPr>
          </a:p>
          <a:p>
            <a:pPr marL="0" indent="0">
              <a:buNone/>
            </a:pPr>
            <a:endParaRPr lang="en-GB" dirty="0">
              <a:latin typeface="+mj-lt"/>
            </a:endParaRPr>
          </a:p>
        </p:txBody>
      </p:sp>
      <p:sp>
        <p:nvSpPr>
          <p:cNvPr id="5" name="TextBox 4"/>
          <p:cNvSpPr txBox="1"/>
          <p:nvPr/>
        </p:nvSpPr>
        <p:spPr>
          <a:xfrm>
            <a:off x="685800" y="4191000"/>
            <a:ext cx="7772400" cy="1754326"/>
          </a:xfrm>
          <a:prstGeom prst="rect">
            <a:avLst/>
          </a:prstGeom>
          <a:noFill/>
        </p:spPr>
        <p:txBody>
          <a:bodyPr wrap="square" rtlCol="0">
            <a:spAutoFit/>
          </a:bodyPr>
          <a:lstStyle/>
          <a:p>
            <a:r>
              <a:rPr lang="en-GB" dirty="0">
                <a:solidFill>
                  <a:schemeClr val="bg1"/>
                </a:solidFill>
              </a:rPr>
              <a:t>Can you explain:</a:t>
            </a:r>
          </a:p>
          <a:p>
            <a:r>
              <a:rPr lang="en-GB" dirty="0">
                <a:solidFill>
                  <a:schemeClr val="bg1"/>
                </a:solidFill>
              </a:rPr>
              <a:t>1) Input - What sort of information is the player receiving?</a:t>
            </a:r>
          </a:p>
          <a:p>
            <a:r>
              <a:rPr lang="en-GB" dirty="0">
                <a:solidFill>
                  <a:schemeClr val="bg1"/>
                </a:solidFill>
              </a:rPr>
              <a:t>2) Decision making – What are his options?</a:t>
            </a:r>
          </a:p>
          <a:p>
            <a:r>
              <a:rPr lang="en-GB" dirty="0">
                <a:solidFill>
                  <a:schemeClr val="bg1"/>
                </a:solidFill>
              </a:rPr>
              <a:t>3) Other than the input, what might influence the decision he makes?</a:t>
            </a:r>
          </a:p>
          <a:p>
            <a:r>
              <a:rPr lang="en-GB" dirty="0">
                <a:solidFill>
                  <a:schemeClr val="bg1"/>
                </a:solidFill>
              </a:rPr>
              <a:t>4) What will he receive once the skill is complete?</a:t>
            </a:r>
          </a:p>
          <a:p>
            <a:r>
              <a:rPr lang="en-GB" dirty="0">
                <a:solidFill>
                  <a:schemeClr val="bg1"/>
                </a:solidFill>
              </a:rPr>
              <a:t>5) How might the outcome influence his future decisions?</a:t>
            </a:r>
          </a:p>
        </p:txBody>
      </p:sp>
      <p:sp>
        <p:nvSpPr>
          <p:cNvPr id="4" name="Footer Placeholder 2">
            <a:extLst>
              <a:ext uri="{FF2B5EF4-FFF2-40B4-BE49-F238E27FC236}">
                <a16:creationId xmlns:a16="http://schemas.microsoft.com/office/drawing/2014/main" id="{993C93DE-B82E-A86D-A622-00ECEA59C978}"/>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9DB35CB0-8633-1021-16FD-0701AE4F0936}"/>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7" name="Picture 6">
            <a:extLst>
              <a:ext uri="{FF2B5EF4-FFF2-40B4-BE49-F238E27FC236}">
                <a16:creationId xmlns:a16="http://schemas.microsoft.com/office/drawing/2014/main" id="{79386A4F-B4DC-23BC-CBD5-68DD8ACC0BE1}"/>
              </a:ext>
            </a:extLst>
          </p:cNvPr>
          <p:cNvPicPr>
            <a:picLocks noChangeAspect="1"/>
          </p:cNvPicPr>
          <p:nvPr/>
        </p:nvPicPr>
        <p:blipFill>
          <a:blip r:embed="rId5"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8" name="Picture 7">
            <a:extLst>
              <a:ext uri="{FF2B5EF4-FFF2-40B4-BE49-F238E27FC236}">
                <a16:creationId xmlns:a16="http://schemas.microsoft.com/office/drawing/2014/main" id="{0F452A28-2796-AA74-E1B5-C50296E052CD}"/>
              </a:ext>
            </a:extLst>
          </p:cNvPr>
          <p:cNvPicPr>
            <a:picLocks noChangeAspect="1"/>
          </p:cNvPicPr>
          <p:nvPr/>
        </p:nvPicPr>
        <p:blipFill>
          <a:blip r:embed="rId6"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5766317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normAutofit/>
          </a:bodyPr>
          <a:lstStyle/>
          <a:p>
            <a:r>
              <a:rPr lang="en-GB" dirty="0">
                <a:latin typeface="+mj-lt"/>
              </a:rPr>
              <a:t>Limited-channel capacity</a:t>
            </a:r>
          </a:p>
        </p:txBody>
      </p:sp>
      <p:sp>
        <p:nvSpPr>
          <p:cNvPr id="3" name="Content Placeholder 2"/>
          <p:cNvSpPr>
            <a:spLocks noGrp="1"/>
          </p:cNvSpPr>
          <p:nvPr>
            <p:ph idx="1"/>
          </p:nvPr>
        </p:nvSpPr>
        <p:spPr>
          <a:xfrm>
            <a:off x="457200" y="1484784"/>
            <a:ext cx="8229600" cy="5040560"/>
          </a:xfrm>
          <a:noFill/>
        </p:spPr>
        <p:style>
          <a:lnRef idx="2">
            <a:schemeClr val="dk1"/>
          </a:lnRef>
          <a:fillRef idx="1">
            <a:schemeClr val="lt1"/>
          </a:fillRef>
          <a:effectRef idx="0">
            <a:schemeClr val="dk1"/>
          </a:effectRef>
          <a:fontRef idx="minor">
            <a:schemeClr val="dk1"/>
          </a:fontRef>
        </p:style>
        <p:txBody>
          <a:bodyPr>
            <a:normAutofit/>
          </a:bodyPr>
          <a:lstStyle/>
          <a:p>
            <a:r>
              <a:rPr lang="en-GB" dirty="0">
                <a:latin typeface="+mj-lt"/>
              </a:rPr>
              <a:t>“the idea that our brains can only process a certain amount of information at once; too much information results in overload”</a:t>
            </a:r>
          </a:p>
          <a:p>
            <a:endParaRPr lang="en-GB" dirty="0">
              <a:latin typeface="+mj-lt"/>
            </a:endParaRPr>
          </a:p>
          <a:p>
            <a:r>
              <a:rPr lang="en-GB" dirty="0">
                <a:latin typeface="+mj-lt"/>
              </a:rPr>
              <a:t>So if we try to do more than one thing at once, our performance suffers as the brain struggles to process all the information</a:t>
            </a:r>
          </a:p>
          <a:p>
            <a:r>
              <a:rPr lang="en-GB" dirty="0">
                <a:latin typeface="+mj-lt"/>
              </a:rPr>
              <a:t>(Too much information processing will cause overload and confusion)</a:t>
            </a:r>
          </a:p>
          <a:p>
            <a:r>
              <a:rPr lang="en-GB" dirty="0">
                <a:latin typeface="+mj-lt"/>
              </a:rPr>
              <a:t>This is known as </a:t>
            </a:r>
            <a:r>
              <a:rPr lang="en-GB" b="1" dirty="0">
                <a:latin typeface="+mj-lt"/>
              </a:rPr>
              <a:t>limited channel capacity</a:t>
            </a:r>
          </a:p>
          <a:p>
            <a:endParaRPr lang="en-GB" dirty="0">
              <a:latin typeface="+mj-lt"/>
            </a:endParaRPr>
          </a:p>
        </p:txBody>
      </p:sp>
    </p:spTree>
    <p:extLst>
      <p:ext uri="{BB962C8B-B14F-4D97-AF65-F5344CB8AC3E}">
        <p14:creationId xmlns:p14="http://schemas.microsoft.com/office/powerpoint/2010/main" val="6773733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normAutofit/>
          </a:bodyPr>
          <a:lstStyle/>
          <a:p>
            <a:r>
              <a:rPr lang="en-GB" dirty="0">
                <a:latin typeface="+mj-lt"/>
              </a:rPr>
              <a:t>Limited-channel capacity</a:t>
            </a:r>
          </a:p>
        </p:txBody>
      </p:sp>
      <p:sp>
        <p:nvSpPr>
          <p:cNvPr id="3" name="Content Placeholder 2"/>
          <p:cNvSpPr>
            <a:spLocks noGrp="1"/>
          </p:cNvSpPr>
          <p:nvPr>
            <p:ph idx="1"/>
          </p:nvPr>
        </p:nvSpPr>
        <p:spPr>
          <a:xfrm>
            <a:off x="457200" y="1484784"/>
            <a:ext cx="8229600" cy="5040560"/>
          </a:xfrm>
          <a:noFill/>
        </p:spPr>
        <p:style>
          <a:lnRef idx="2">
            <a:schemeClr val="dk1"/>
          </a:lnRef>
          <a:fillRef idx="1">
            <a:schemeClr val="lt1"/>
          </a:fillRef>
          <a:effectRef idx="0">
            <a:schemeClr val="dk1"/>
          </a:effectRef>
          <a:fontRef idx="minor">
            <a:schemeClr val="dk1"/>
          </a:fontRef>
        </p:style>
        <p:txBody>
          <a:bodyPr>
            <a:normAutofit/>
          </a:bodyPr>
          <a:lstStyle/>
          <a:p>
            <a:r>
              <a:rPr lang="en-GB" dirty="0">
                <a:latin typeface="+mj-lt"/>
              </a:rPr>
              <a:t>Q – What information do the boxers need to process?</a:t>
            </a:r>
          </a:p>
          <a:p>
            <a:r>
              <a:rPr lang="en-GB" dirty="0">
                <a:latin typeface="+mj-lt"/>
              </a:rPr>
              <a:t>Q – Could this be an example of LCC in action?</a:t>
            </a:r>
          </a:p>
          <a:p>
            <a:r>
              <a:rPr lang="en-GB" dirty="0">
                <a:latin typeface="+mj-lt"/>
              </a:rPr>
              <a:t>Q – What might the final outcome be?</a:t>
            </a:r>
          </a:p>
          <a:p>
            <a:endParaRPr lang="en-GB" b="1" dirty="0">
              <a:latin typeface="+mj-lt"/>
            </a:endParaRPr>
          </a:p>
          <a:p>
            <a:endParaRPr lang="en-GB" dirty="0">
              <a:latin typeface="+mj-lt"/>
            </a:endParaRPr>
          </a:p>
        </p:txBody>
      </p:sp>
      <p:pic>
        <p:nvPicPr>
          <p:cNvPr id="1027" name="Picture 3"/>
          <p:cNvPicPr>
            <a:picLocks noChangeAspect="1" noChangeArrowheads="1"/>
          </p:cNvPicPr>
          <p:nvPr/>
        </p:nvPicPr>
        <p:blipFill>
          <a:blip r:embed="rId3" cstate="print"/>
          <a:srcRect/>
          <a:stretch>
            <a:fillRect/>
          </a:stretch>
        </p:blipFill>
        <p:spPr bwMode="auto">
          <a:xfrm>
            <a:off x="1676400" y="2999936"/>
            <a:ext cx="5791200" cy="3435458"/>
          </a:xfrm>
          <a:prstGeom prst="rect">
            <a:avLst/>
          </a:prstGeom>
          <a:noFill/>
          <a:ln w="9525">
            <a:noFill/>
            <a:miter lim="800000"/>
            <a:headEnd/>
            <a:tailEnd/>
          </a:ln>
        </p:spPr>
      </p:pic>
      <p:sp>
        <p:nvSpPr>
          <p:cNvPr id="6" name="TextBox 5"/>
          <p:cNvSpPr txBox="1"/>
          <p:nvPr/>
        </p:nvSpPr>
        <p:spPr>
          <a:xfrm>
            <a:off x="6553200" y="6023029"/>
            <a:ext cx="2286000" cy="646331"/>
          </a:xfrm>
          <a:prstGeom prst="rect">
            <a:avLst/>
          </a:prstGeom>
          <a:solidFill>
            <a:schemeClr val="bg1"/>
          </a:solidFill>
          <a:ln w="28575">
            <a:solidFill>
              <a:srgbClr val="00B050"/>
            </a:solidFill>
          </a:ln>
        </p:spPr>
        <p:txBody>
          <a:bodyPr wrap="square" rtlCol="0">
            <a:spAutoFit/>
          </a:bodyPr>
          <a:lstStyle/>
          <a:p>
            <a:r>
              <a:rPr lang="en-GB" dirty="0">
                <a:latin typeface="+mj-lt"/>
              </a:rPr>
              <a:t>Anthony Joshua and Carlos </a:t>
            </a:r>
            <a:r>
              <a:rPr lang="en-GB" dirty="0" err="1">
                <a:latin typeface="+mj-lt"/>
              </a:rPr>
              <a:t>Takam</a:t>
            </a:r>
            <a:endParaRPr lang="en-GB" dirty="0">
              <a:latin typeface="+mj-lt"/>
            </a:endParaRPr>
          </a:p>
        </p:txBody>
      </p:sp>
      <p:sp>
        <p:nvSpPr>
          <p:cNvPr id="4" name="Footer Placeholder 2">
            <a:extLst>
              <a:ext uri="{FF2B5EF4-FFF2-40B4-BE49-F238E27FC236}">
                <a16:creationId xmlns:a16="http://schemas.microsoft.com/office/drawing/2014/main" id="{676E8B3B-8652-B384-3769-2C6D2F4EFED2}"/>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0DF59D72-120D-A61B-699A-4D6DF4294C4E}"/>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7" name="Picture 6">
            <a:extLst>
              <a:ext uri="{FF2B5EF4-FFF2-40B4-BE49-F238E27FC236}">
                <a16:creationId xmlns:a16="http://schemas.microsoft.com/office/drawing/2014/main" id="{18B18513-D040-3416-116A-FB86C9740A67}"/>
              </a:ext>
            </a:extLst>
          </p:cNvPr>
          <p:cNvPicPr>
            <a:picLocks noChangeAspect="1"/>
          </p:cNvPicPr>
          <p:nvPr/>
        </p:nvPicPr>
        <p:blipFill>
          <a:blip r:embed="rId5"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8" name="Picture 7">
            <a:extLst>
              <a:ext uri="{FF2B5EF4-FFF2-40B4-BE49-F238E27FC236}">
                <a16:creationId xmlns:a16="http://schemas.microsoft.com/office/drawing/2014/main" id="{B485539D-F129-97C7-F054-89A4C073E061}"/>
              </a:ext>
            </a:extLst>
          </p:cNvPr>
          <p:cNvPicPr>
            <a:picLocks noChangeAspect="1"/>
          </p:cNvPicPr>
          <p:nvPr/>
        </p:nvPicPr>
        <p:blipFill>
          <a:blip r:embed="rId6"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15815876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normAutofit fontScale="90000"/>
          </a:bodyPr>
          <a:lstStyle/>
          <a:p>
            <a:r>
              <a:rPr lang="en-GB" dirty="0">
                <a:latin typeface="+mj-lt"/>
              </a:rPr>
              <a:t>Single-channel and multi-channel hypotheses</a:t>
            </a:r>
          </a:p>
        </p:txBody>
      </p:sp>
      <p:sp>
        <p:nvSpPr>
          <p:cNvPr id="3" name="Content Placeholder 2"/>
          <p:cNvSpPr>
            <a:spLocks noGrp="1"/>
          </p:cNvSpPr>
          <p:nvPr>
            <p:ph idx="1"/>
          </p:nvPr>
        </p:nvSpPr>
        <p:spPr>
          <a:xfrm>
            <a:off x="457200" y="1484784"/>
            <a:ext cx="8229600" cy="5040560"/>
          </a:xfrm>
          <a:noFill/>
        </p:spPr>
        <p:style>
          <a:lnRef idx="2">
            <a:schemeClr val="dk1"/>
          </a:lnRef>
          <a:fillRef idx="1">
            <a:schemeClr val="lt1"/>
          </a:fillRef>
          <a:effectRef idx="0">
            <a:schemeClr val="dk1"/>
          </a:effectRef>
          <a:fontRef idx="minor">
            <a:schemeClr val="dk1"/>
          </a:fontRef>
        </p:style>
        <p:txBody>
          <a:bodyPr>
            <a:normAutofit lnSpcReduction="10000"/>
          </a:bodyPr>
          <a:lstStyle/>
          <a:p>
            <a:r>
              <a:rPr lang="en-GB" b="1" dirty="0">
                <a:latin typeface="+mj-lt"/>
              </a:rPr>
              <a:t>Single channel </a:t>
            </a:r>
            <a:r>
              <a:rPr lang="en-GB" b="1" u="sng" dirty="0">
                <a:latin typeface="+mj-lt"/>
              </a:rPr>
              <a:t>hypothesis</a:t>
            </a:r>
            <a:r>
              <a:rPr lang="en-GB" b="1" dirty="0">
                <a:latin typeface="+mj-lt"/>
              </a:rPr>
              <a:t> – </a:t>
            </a:r>
          </a:p>
          <a:p>
            <a:pPr lvl="1"/>
            <a:r>
              <a:rPr lang="en-GB" dirty="0">
                <a:latin typeface="+mj-lt"/>
              </a:rPr>
              <a:t>The performer can only process one piece of information at a time</a:t>
            </a:r>
          </a:p>
          <a:p>
            <a:pPr lvl="1"/>
            <a:r>
              <a:rPr lang="en-GB" dirty="0">
                <a:latin typeface="+mj-lt"/>
              </a:rPr>
              <a:t>Until one has been dealt with, another cannot be acted upon</a:t>
            </a:r>
          </a:p>
          <a:p>
            <a:pPr lvl="1"/>
            <a:r>
              <a:rPr lang="en-GB" dirty="0">
                <a:latin typeface="+mj-lt"/>
              </a:rPr>
              <a:t>Can you provide an example to illustrate this? </a:t>
            </a:r>
          </a:p>
          <a:p>
            <a:r>
              <a:rPr lang="en-GB" b="1" dirty="0">
                <a:latin typeface="+mj-lt"/>
              </a:rPr>
              <a:t>Multi-channel hypothesis – </a:t>
            </a:r>
          </a:p>
          <a:p>
            <a:pPr lvl="1"/>
            <a:r>
              <a:rPr lang="en-GB" dirty="0">
                <a:latin typeface="+mj-lt"/>
              </a:rPr>
              <a:t>The brain has several channels, each dedicated to a different task</a:t>
            </a:r>
          </a:p>
          <a:p>
            <a:pPr lvl="1"/>
            <a:r>
              <a:rPr lang="en-GB" dirty="0">
                <a:latin typeface="+mj-lt"/>
              </a:rPr>
              <a:t>Visual information may be processed in one channel</a:t>
            </a:r>
          </a:p>
          <a:p>
            <a:pPr lvl="1"/>
            <a:r>
              <a:rPr lang="en-GB" dirty="0">
                <a:latin typeface="+mj-lt"/>
              </a:rPr>
              <a:t>Verbal information may be process through another</a:t>
            </a:r>
          </a:p>
          <a:p>
            <a:pPr lvl="1"/>
            <a:r>
              <a:rPr lang="en-GB" dirty="0">
                <a:latin typeface="+mj-lt"/>
              </a:rPr>
              <a:t>Performance suffers only if a channel gets overloaded (e.g. too much verbal information)</a:t>
            </a:r>
          </a:p>
          <a:p>
            <a:endParaRPr lang="en-GB" b="1" dirty="0">
              <a:latin typeface="+mj-lt"/>
            </a:endParaRPr>
          </a:p>
          <a:p>
            <a:endParaRPr lang="en-GB" dirty="0">
              <a:latin typeface="+mj-lt"/>
            </a:endParaRPr>
          </a:p>
        </p:txBody>
      </p:sp>
      <p:sp>
        <p:nvSpPr>
          <p:cNvPr id="4" name="Footer Placeholder 2">
            <a:extLst>
              <a:ext uri="{FF2B5EF4-FFF2-40B4-BE49-F238E27FC236}">
                <a16:creationId xmlns:a16="http://schemas.microsoft.com/office/drawing/2014/main" id="{902E9A19-6FB1-0B1B-E404-183D6BFACAF8}"/>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485F07D1-9755-8E10-6DD6-CEA3DB1A5719}"/>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6" name="Picture 5">
            <a:extLst>
              <a:ext uri="{FF2B5EF4-FFF2-40B4-BE49-F238E27FC236}">
                <a16:creationId xmlns:a16="http://schemas.microsoft.com/office/drawing/2014/main" id="{946832F4-4140-8902-01EC-2D8DB0BBDB33}"/>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7" name="Picture 6">
            <a:extLst>
              <a:ext uri="{FF2B5EF4-FFF2-40B4-BE49-F238E27FC236}">
                <a16:creationId xmlns:a16="http://schemas.microsoft.com/office/drawing/2014/main" id="{FEFE82D7-F9D3-AFE9-1B8D-95089F850D81}"/>
              </a:ext>
            </a:extLst>
          </p:cNvPr>
          <p:cNvPicPr>
            <a:picLocks noChangeAspect="1"/>
          </p:cNvPicPr>
          <p:nvPr/>
        </p:nvPicPr>
        <p:blipFill>
          <a:blip r:embed="rId5"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2353203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5408" y="2492896"/>
            <a:ext cx="7851648" cy="792088"/>
          </a:xfrm>
          <a:ln>
            <a:solidFill>
              <a:schemeClr val="tx1"/>
            </a:solidFill>
          </a:ln>
        </p:spPr>
        <p:txBody>
          <a:bodyPr>
            <a:normAutofit fontScale="90000"/>
          </a:bodyPr>
          <a:lstStyle/>
          <a:p>
            <a:pPr algn="l"/>
            <a:r>
              <a:rPr lang="en-GB" sz="3600" dirty="0"/>
              <a:t> </a:t>
            </a:r>
            <a:br>
              <a:rPr lang="en-GB" dirty="0"/>
            </a:br>
            <a:r>
              <a:rPr lang="en-GB" sz="4900" dirty="0"/>
              <a:t>8.5 The stages of learning</a:t>
            </a:r>
            <a:endParaRPr lang="en-GB" dirty="0"/>
          </a:p>
        </p:txBody>
      </p:sp>
      <p:sp>
        <p:nvSpPr>
          <p:cNvPr id="3" name="Subtitle 2"/>
          <p:cNvSpPr>
            <a:spLocks noGrp="1"/>
          </p:cNvSpPr>
          <p:nvPr>
            <p:ph type="subTitle" idx="1"/>
          </p:nvPr>
        </p:nvSpPr>
        <p:spPr>
          <a:xfrm>
            <a:off x="605408" y="3356992"/>
            <a:ext cx="7851648" cy="2088232"/>
          </a:xfrm>
          <a:ln>
            <a:solidFill>
              <a:schemeClr val="tx1"/>
            </a:solidFill>
          </a:ln>
        </p:spPr>
        <p:txBody>
          <a:bodyPr>
            <a:normAutofit fontScale="92500" lnSpcReduction="20000"/>
          </a:bodyPr>
          <a:lstStyle/>
          <a:p>
            <a:pPr algn="ctr"/>
            <a:r>
              <a:rPr lang="en-GB" sz="2400" dirty="0">
                <a:latin typeface="+mj-lt"/>
              </a:rPr>
              <a:t> </a:t>
            </a:r>
            <a:r>
              <a:rPr lang="en-GB" sz="2400" u="sng" dirty="0">
                <a:latin typeface="+mj-lt"/>
              </a:rPr>
              <a:t>Learning objectives</a:t>
            </a:r>
          </a:p>
          <a:p>
            <a:pPr algn="l"/>
            <a:r>
              <a:rPr lang="en-GB" sz="2400" dirty="0">
                <a:latin typeface="+mj-lt"/>
              </a:rPr>
              <a:t> 1) Outline the three stages of learning: cognitive, associative,</a:t>
            </a:r>
          </a:p>
          <a:p>
            <a:pPr algn="l"/>
            <a:r>
              <a:rPr lang="en-GB" sz="2400" dirty="0">
                <a:latin typeface="+mj-lt"/>
              </a:rPr>
              <a:t>      autonomous</a:t>
            </a:r>
          </a:p>
          <a:p>
            <a:pPr algn="l"/>
            <a:r>
              <a:rPr lang="en-GB" sz="2400" dirty="0">
                <a:latin typeface="+mj-lt"/>
              </a:rPr>
              <a:t> 2) Describe the characteristics of a performer at each stage of</a:t>
            </a:r>
          </a:p>
          <a:p>
            <a:pPr algn="l"/>
            <a:r>
              <a:rPr lang="en-GB" sz="2400" dirty="0">
                <a:latin typeface="+mj-lt"/>
              </a:rPr>
              <a:t>      learning</a:t>
            </a:r>
          </a:p>
          <a:p>
            <a:pPr algn="l"/>
            <a:r>
              <a:rPr lang="en-GB" sz="2400" dirty="0">
                <a:latin typeface="+mj-lt"/>
              </a:rPr>
              <a:t> 3) Apply these characteristics to a physical activity</a:t>
            </a:r>
          </a:p>
        </p:txBody>
      </p:sp>
      <p:sp>
        <p:nvSpPr>
          <p:cNvPr id="6" name="Rounded Rectangle 5">
            <a:extLst>
              <a:ext uri="{FF2B5EF4-FFF2-40B4-BE49-F238E27FC236}">
                <a16:creationId xmlns:a16="http://schemas.microsoft.com/office/drawing/2014/main" id="{C5856E02-3AE4-6F4C-9FA8-CBFC0D893D7E}"/>
              </a:ext>
            </a:extLst>
          </p:cNvPr>
          <p:cNvSpPr/>
          <p:nvPr/>
        </p:nvSpPr>
        <p:spPr>
          <a:xfrm>
            <a:off x="395536" y="395952"/>
            <a:ext cx="4101954" cy="1569661"/>
          </a:xfrm>
          <a:prstGeom prst="roundRect">
            <a:avLst/>
          </a:prstGeom>
          <a:solidFill>
            <a:schemeClr val="accent4">
              <a:lumMod val="60000"/>
              <a:lumOff val="40000"/>
            </a:schemeClr>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F643DB1-4BBD-BB4D-A4C9-0168BE0B6EAA}"/>
              </a:ext>
            </a:extLst>
          </p:cNvPr>
          <p:cNvSpPr txBox="1"/>
          <p:nvPr/>
        </p:nvSpPr>
        <p:spPr>
          <a:xfrm>
            <a:off x="539552" y="623590"/>
            <a:ext cx="3816424" cy="1077218"/>
          </a:xfrm>
          <a:prstGeom prst="rect">
            <a:avLst/>
          </a:prstGeom>
          <a:noFill/>
        </p:spPr>
        <p:txBody>
          <a:bodyPr wrap="square" rtlCol="0">
            <a:spAutoFit/>
          </a:bodyPr>
          <a:lstStyle/>
          <a:p>
            <a:pPr algn="ctr"/>
            <a:r>
              <a:rPr lang="en-GB" sz="3200" dirty="0">
                <a:solidFill>
                  <a:schemeClr val="bg1"/>
                </a:solidFill>
                <a:latin typeface="+mj-lt"/>
              </a:rPr>
              <a:t>Skill acquisition and psychology</a:t>
            </a:r>
            <a:endParaRPr lang="en-US" sz="3200" dirty="0">
              <a:solidFill>
                <a:schemeClr val="bg1"/>
              </a:solidFill>
              <a:latin typeface="+mj-lt"/>
            </a:endParaRPr>
          </a:p>
        </p:txBody>
      </p:sp>
      <p:sp>
        <p:nvSpPr>
          <p:cNvPr id="9" name="Rounded Rectangle 8">
            <a:extLst>
              <a:ext uri="{FF2B5EF4-FFF2-40B4-BE49-F238E27FC236}">
                <a16:creationId xmlns:a16="http://schemas.microsoft.com/office/drawing/2014/main" id="{41544A29-2240-584F-B2ED-049EFFFFA7E8}"/>
              </a:ext>
            </a:extLst>
          </p:cNvPr>
          <p:cNvSpPr/>
          <p:nvPr/>
        </p:nvSpPr>
        <p:spPr>
          <a:xfrm>
            <a:off x="4603913" y="395952"/>
            <a:ext cx="4101954" cy="1569661"/>
          </a:xfrm>
          <a:prstGeom prst="roundRect">
            <a:avLst/>
          </a:prstGeom>
          <a:solidFill>
            <a:srgbClr val="FFD579"/>
          </a:solidFill>
          <a:ln>
            <a:solidFill>
              <a:srgbClr val="CA9F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DB26D15-AB79-7743-9BA8-D26F7EECCBBE}"/>
              </a:ext>
            </a:extLst>
          </p:cNvPr>
          <p:cNvSpPr txBox="1"/>
          <p:nvPr/>
        </p:nvSpPr>
        <p:spPr>
          <a:xfrm>
            <a:off x="4745427" y="395953"/>
            <a:ext cx="3816424" cy="1569660"/>
          </a:xfrm>
          <a:prstGeom prst="rect">
            <a:avLst/>
          </a:prstGeom>
          <a:noFill/>
        </p:spPr>
        <p:txBody>
          <a:bodyPr wrap="square" rtlCol="0">
            <a:spAutoFit/>
          </a:bodyPr>
          <a:lstStyle/>
          <a:p>
            <a:pPr algn="ctr"/>
            <a:r>
              <a:rPr lang="en-GB" sz="3200" u="sng" dirty="0">
                <a:solidFill>
                  <a:schemeClr val="bg1"/>
                </a:solidFill>
                <a:latin typeface="+mj-lt"/>
              </a:rPr>
              <a:t>Chapter 8</a:t>
            </a:r>
            <a:endParaRPr lang="en-GB" sz="3200" dirty="0">
              <a:solidFill>
                <a:schemeClr val="bg1"/>
              </a:solidFill>
              <a:latin typeface="+mj-lt"/>
            </a:endParaRPr>
          </a:p>
          <a:p>
            <a:pPr algn="ctr"/>
            <a:r>
              <a:rPr lang="en-GB" sz="3200" dirty="0">
                <a:solidFill>
                  <a:schemeClr val="bg1"/>
                </a:solidFill>
                <a:latin typeface="+mj-lt"/>
              </a:rPr>
              <a:t>Skills and skill acquisition</a:t>
            </a:r>
            <a:endParaRPr lang="en-US" sz="3200" dirty="0">
              <a:solidFill>
                <a:schemeClr val="bg1"/>
              </a:solidFill>
              <a:latin typeface="+mj-lt"/>
            </a:endParaRPr>
          </a:p>
        </p:txBody>
      </p:sp>
      <p:sp>
        <p:nvSpPr>
          <p:cNvPr id="4" name="Footer Placeholder 2">
            <a:extLst>
              <a:ext uri="{FF2B5EF4-FFF2-40B4-BE49-F238E27FC236}">
                <a16:creationId xmlns:a16="http://schemas.microsoft.com/office/drawing/2014/main" id="{AE29AF5D-CF5E-DAD0-01A5-20BBB8591F64}"/>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F45C0F4C-2BB1-3D95-B886-F68389CA040A}"/>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10" name="Picture 9">
            <a:extLst>
              <a:ext uri="{FF2B5EF4-FFF2-40B4-BE49-F238E27FC236}">
                <a16:creationId xmlns:a16="http://schemas.microsoft.com/office/drawing/2014/main" id="{645C84DA-8145-44CD-9625-40BB8D6559F7}"/>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11" name="Picture 10">
            <a:extLst>
              <a:ext uri="{FF2B5EF4-FFF2-40B4-BE49-F238E27FC236}">
                <a16:creationId xmlns:a16="http://schemas.microsoft.com/office/drawing/2014/main" id="{6AC8265D-C749-AFEB-8D64-A439187A4CCB}"/>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22145574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16632"/>
            <a:ext cx="8784976" cy="936104"/>
          </a:xfrm>
          <a:noFill/>
        </p:spPr>
        <p:style>
          <a:lnRef idx="2">
            <a:schemeClr val="dk1"/>
          </a:lnRef>
          <a:fillRef idx="1">
            <a:schemeClr val="lt1"/>
          </a:fillRef>
          <a:effectRef idx="0">
            <a:schemeClr val="dk1"/>
          </a:effectRef>
          <a:fontRef idx="minor">
            <a:schemeClr val="dk1"/>
          </a:fontRef>
        </p:style>
        <p:txBody>
          <a:bodyPr/>
          <a:lstStyle/>
          <a:p>
            <a:r>
              <a:rPr lang="en-GB" dirty="0">
                <a:latin typeface="+mj-lt"/>
              </a:rPr>
              <a:t>What you need to know</a:t>
            </a:r>
          </a:p>
        </p:txBody>
      </p:sp>
      <p:pic>
        <p:nvPicPr>
          <p:cNvPr id="6" name="Picture 5">
            <a:extLst>
              <a:ext uri="{FF2B5EF4-FFF2-40B4-BE49-F238E27FC236}">
                <a16:creationId xmlns:a16="http://schemas.microsoft.com/office/drawing/2014/main" id="{B34FB871-6880-1448-BC3C-29EE5D7A6A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024" y="2924944"/>
            <a:ext cx="8676456" cy="1256870"/>
          </a:xfrm>
          <a:prstGeom prst="rect">
            <a:avLst/>
          </a:prstGeom>
        </p:spPr>
      </p:pic>
      <p:sp>
        <p:nvSpPr>
          <p:cNvPr id="3" name="Footer Placeholder 2">
            <a:extLst>
              <a:ext uri="{FF2B5EF4-FFF2-40B4-BE49-F238E27FC236}">
                <a16:creationId xmlns:a16="http://schemas.microsoft.com/office/drawing/2014/main" id="{5387520A-28C5-DA3E-FF83-1630CBD7DB92}"/>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3BEE7D3F-757C-8AA0-60E2-B4FD2C9768DF}"/>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5" name="Picture 4">
            <a:extLst>
              <a:ext uri="{FF2B5EF4-FFF2-40B4-BE49-F238E27FC236}">
                <a16:creationId xmlns:a16="http://schemas.microsoft.com/office/drawing/2014/main" id="{F76F1BEE-6CA2-CE5D-4979-5D495CEE8F67}"/>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8" name="Picture 7">
            <a:extLst>
              <a:ext uri="{FF2B5EF4-FFF2-40B4-BE49-F238E27FC236}">
                <a16:creationId xmlns:a16="http://schemas.microsoft.com/office/drawing/2014/main" id="{03D02835-E107-C896-5347-F6D3EDE825E0}"/>
              </a:ext>
            </a:extLst>
          </p:cNvPr>
          <p:cNvPicPr>
            <a:picLocks noChangeAspect="1"/>
          </p:cNvPicPr>
          <p:nvPr/>
        </p:nvPicPr>
        <p:blipFill>
          <a:blip r:embed="rId5"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9750554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lstStyle/>
          <a:p>
            <a:r>
              <a:rPr lang="en-GB" dirty="0">
                <a:latin typeface="+mj-lt"/>
              </a:rPr>
              <a:t>The stages of learning</a:t>
            </a:r>
          </a:p>
        </p:txBody>
      </p:sp>
      <p:sp>
        <p:nvSpPr>
          <p:cNvPr id="3" name="Content Placeholder 2"/>
          <p:cNvSpPr>
            <a:spLocks noGrp="1"/>
          </p:cNvSpPr>
          <p:nvPr>
            <p:ph idx="1"/>
          </p:nvPr>
        </p:nvSpPr>
        <p:spPr>
          <a:xfrm>
            <a:off x="457200" y="1484784"/>
            <a:ext cx="8229600" cy="5040560"/>
          </a:xfrm>
          <a:noFill/>
        </p:spPr>
        <p:style>
          <a:lnRef idx="2">
            <a:schemeClr val="dk1"/>
          </a:lnRef>
          <a:fillRef idx="1">
            <a:schemeClr val="lt1"/>
          </a:fillRef>
          <a:effectRef idx="0">
            <a:schemeClr val="dk1"/>
          </a:effectRef>
          <a:fontRef idx="minor">
            <a:schemeClr val="dk1"/>
          </a:fontRef>
        </p:style>
        <p:txBody>
          <a:bodyPr>
            <a:normAutofit/>
          </a:bodyPr>
          <a:lstStyle/>
          <a:p>
            <a:r>
              <a:rPr lang="en-GB" dirty="0">
                <a:latin typeface="+mj-lt"/>
              </a:rPr>
              <a:t>How does a performer learn a skill or develop from a beginner to a skilled performer?</a:t>
            </a:r>
          </a:p>
          <a:p>
            <a:r>
              <a:rPr lang="en-GB" i="1" dirty="0">
                <a:latin typeface="+mj-lt"/>
              </a:rPr>
              <a:t>When learning any skill there are three stages to learning…</a:t>
            </a:r>
          </a:p>
          <a:p>
            <a:pPr lvl="1"/>
            <a:r>
              <a:rPr lang="en-GB" i="1" dirty="0">
                <a:latin typeface="+mj-lt"/>
              </a:rPr>
              <a:t>1 – Cognitive stage</a:t>
            </a:r>
          </a:p>
          <a:p>
            <a:pPr lvl="1"/>
            <a:r>
              <a:rPr lang="en-GB" i="1" dirty="0">
                <a:latin typeface="+mj-lt"/>
              </a:rPr>
              <a:t>2 – Associative stage</a:t>
            </a:r>
          </a:p>
          <a:p>
            <a:pPr lvl="1"/>
            <a:r>
              <a:rPr lang="en-GB" i="1" dirty="0">
                <a:latin typeface="+mj-lt"/>
              </a:rPr>
              <a:t>3 – Autonomous stage</a:t>
            </a:r>
          </a:p>
        </p:txBody>
      </p:sp>
      <p:sp>
        <p:nvSpPr>
          <p:cNvPr id="5" name="Rounded Rectangle 4"/>
          <p:cNvSpPr/>
          <p:nvPr/>
        </p:nvSpPr>
        <p:spPr>
          <a:xfrm>
            <a:off x="381000" y="3276600"/>
            <a:ext cx="4572000" cy="1295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ooter Placeholder 2">
            <a:extLst>
              <a:ext uri="{FF2B5EF4-FFF2-40B4-BE49-F238E27FC236}">
                <a16:creationId xmlns:a16="http://schemas.microsoft.com/office/drawing/2014/main" id="{66BE0224-09A9-5E15-AB1A-06D2CBCBB668}"/>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2F9A7ABB-7E8E-E2B7-148E-21B59965249C}"/>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7" name="Picture 6">
            <a:extLst>
              <a:ext uri="{FF2B5EF4-FFF2-40B4-BE49-F238E27FC236}">
                <a16:creationId xmlns:a16="http://schemas.microsoft.com/office/drawing/2014/main" id="{28C2335F-8B6F-B960-1AF3-872C866197CC}"/>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8" name="Picture 7">
            <a:extLst>
              <a:ext uri="{FF2B5EF4-FFF2-40B4-BE49-F238E27FC236}">
                <a16:creationId xmlns:a16="http://schemas.microsoft.com/office/drawing/2014/main" id="{8755BB88-F314-A1DA-83A8-9F154B4095A6}"/>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16108847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ight Arrow 9"/>
          <p:cNvSpPr/>
          <p:nvPr/>
        </p:nvSpPr>
        <p:spPr>
          <a:xfrm>
            <a:off x="3733800" y="1600200"/>
            <a:ext cx="2209800" cy="914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1504567288"/>
              </p:ext>
            </p:extLst>
          </p:nvPr>
        </p:nvGraphicFramePr>
        <p:xfrm>
          <a:off x="457200" y="228600"/>
          <a:ext cx="8229600" cy="6400800"/>
        </p:xfrm>
        <a:graphic>
          <a:graphicData uri="http://schemas.openxmlformats.org/drawingml/2006/table">
            <a:tbl>
              <a:tblPr firstRow="1" bandRow="1">
                <a:tableStyleId>{5C22544A-7EE6-4342-B048-85BDC9FD1C3A}</a:tableStyleId>
              </a:tblPr>
              <a:tblGrid>
                <a:gridCol w="2971800">
                  <a:extLst>
                    <a:ext uri="{9D8B030D-6E8A-4147-A177-3AD203B41FA5}">
                      <a16:colId xmlns:a16="http://schemas.microsoft.com/office/drawing/2014/main" val="20000"/>
                    </a:ext>
                  </a:extLst>
                </a:gridCol>
                <a:gridCol w="25146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588021">
                <a:tc>
                  <a:txBody>
                    <a:bodyPr/>
                    <a:lstStyle/>
                    <a:p>
                      <a:r>
                        <a:rPr lang="en-GB" dirty="0">
                          <a:latin typeface="+mj-lt"/>
                        </a:rPr>
                        <a:t>Stage</a:t>
                      </a:r>
                    </a:p>
                  </a:txBody>
                  <a:tcPr/>
                </a:tc>
                <a:tc>
                  <a:txBody>
                    <a:bodyPr/>
                    <a:lstStyle/>
                    <a:p>
                      <a:r>
                        <a:rPr lang="en-GB" dirty="0">
                          <a:latin typeface="+mj-lt"/>
                        </a:rPr>
                        <a:t>Mistakes</a:t>
                      </a:r>
                    </a:p>
                  </a:txBody>
                  <a:tcPr/>
                </a:tc>
                <a:tc>
                  <a:txBody>
                    <a:bodyPr/>
                    <a:lstStyle/>
                    <a:p>
                      <a:endParaRPr lang="en-GB" dirty="0">
                        <a:latin typeface="+mj-lt"/>
                      </a:endParaRPr>
                    </a:p>
                  </a:txBody>
                  <a:tcPr/>
                </a:tc>
                <a:extLst>
                  <a:ext uri="{0D108BD9-81ED-4DB2-BD59-A6C34878D82A}">
                    <a16:rowId xmlns:a16="http://schemas.microsoft.com/office/drawing/2014/main" val="10000"/>
                  </a:ext>
                </a:extLst>
              </a:tr>
              <a:tr h="2102408">
                <a:tc>
                  <a:txBody>
                    <a:bodyPr/>
                    <a:lstStyle/>
                    <a:p>
                      <a:r>
                        <a:rPr lang="en-GB" b="1" dirty="0">
                          <a:latin typeface="+mj-lt"/>
                        </a:rPr>
                        <a:t>Cognitive</a:t>
                      </a:r>
                      <a:r>
                        <a:rPr lang="en-GB" b="1" baseline="0" dirty="0">
                          <a:latin typeface="+mj-lt"/>
                        </a:rPr>
                        <a:t> stage</a:t>
                      </a:r>
                    </a:p>
                    <a:p>
                      <a:r>
                        <a:rPr lang="en-GB" b="1" baseline="0" dirty="0">
                          <a:latin typeface="+mj-lt"/>
                        </a:rPr>
                        <a:t>- </a:t>
                      </a:r>
                      <a:r>
                        <a:rPr lang="en-GB" b="0" baseline="0" dirty="0">
                          <a:latin typeface="+mj-lt"/>
                        </a:rPr>
                        <a:t>The preparation stage: you start to learn a new skill or technique. You consciously think about what is involved and the actions you need to perform the skill</a:t>
                      </a:r>
                      <a:endParaRPr lang="en-GB" b="1" dirty="0">
                        <a:latin typeface="+mj-lt"/>
                      </a:endParaRPr>
                    </a:p>
                  </a:txBody>
                  <a:tcPr/>
                </a:tc>
                <a:tc>
                  <a:txBody>
                    <a:bodyPr/>
                    <a:lstStyle/>
                    <a:p>
                      <a:r>
                        <a:rPr lang="en-GB" dirty="0">
                          <a:latin typeface="+mj-lt"/>
                        </a:rPr>
                        <a:t>A large number of mistakes will be made</a:t>
                      </a:r>
                    </a:p>
                    <a:p>
                      <a:endParaRPr lang="en-GB" dirty="0">
                        <a:latin typeface="+mj-lt"/>
                      </a:endParaRPr>
                    </a:p>
                    <a:p>
                      <a:endParaRPr lang="en-GB" dirty="0">
                        <a:latin typeface="+mj-lt"/>
                      </a:endParaRPr>
                    </a:p>
                    <a:p>
                      <a:endParaRPr lang="en-GB" dirty="0">
                        <a:latin typeface="+mj-lt"/>
                      </a:endParaRPr>
                    </a:p>
                    <a:p>
                      <a:r>
                        <a:rPr lang="en-GB" dirty="0">
                          <a:latin typeface="+mj-lt"/>
                        </a:rPr>
                        <a:t>Shooting too far away</a:t>
                      </a:r>
                    </a:p>
                  </a:txBody>
                  <a:tcPr/>
                </a:tc>
                <a:tc>
                  <a:txBody>
                    <a:bodyPr/>
                    <a:lstStyle/>
                    <a:p>
                      <a:endParaRPr lang="en-GB">
                        <a:latin typeface="+mj-lt"/>
                      </a:endParaRPr>
                    </a:p>
                  </a:txBody>
                  <a:tcPr/>
                </a:tc>
                <a:extLst>
                  <a:ext uri="{0D108BD9-81ED-4DB2-BD59-A6C34878D82A}">
                    <a16:rowId xmlns:a16="http://schemas.microsoft.com/office/drawing/2014/main" val="10001"/>
                  </a:ext>
                </a:extLst>
              </a:tr>
              <a:tr h="1661735">
                <a:tc>
                  <a:txBody>
                    <a:bodyPr/>
                    <a:lstStyle/>
                    <a:p>
                      <a:r>
                        <a:rPr lang="en-GB" b="1" dirty="0">
                          <a:latin typeface="+mj-lt"/>
                        </a:rPr>
                        <a:t>Associative stage</a:t>
                      </a:r>
                    </a:p>
                    <a:p>
                      <a:pPr>
                        <a:buFontTx/>
                        <a:buChar char="-"/>
                      </a:pPr>
                      <a:r>
                        <a:rPr lang="en-GB" b="0" baseline="0" dirty="0">
                          <a:latin typeface="+mj-lt"/>
                        </a:rPr>
                        <a:t>The practice stage: You continue repeating and practicing skills and techniques so they improve</a:t>
                      </a:r>
                    </a:p>
                  </a:txBody>
                  <a:tcPr/>
                </a:tc>
                <a:tc>
                  <a:txBody>
                    <a:bodyPr/>
                    <a:lstStyle/>
                    <a:p>
                      <a:r>
                        <a:rPr lang="en-GB" dirty="0">
                          <a:latin typeface="+mj-lt"/>
                        </a:rPr>
                        <a:t>Skills improve</a:t>
                      </a:r>
                    </a:p>
                    <a:p>
                      <a:endParaRPr lang="en-GB" dirty="0">
                        <a:latin typeface="+mj-lt"/>
                      </a:endParaRPr>
                    </a:p>
                    <a:p>
                      <a:r>
                        <a:rPr lang="en-GB" dirty="0">
                          <a:latin typeface="+mj-lt"/>
                        </a:rPr>
                        <a:t> </a:t>
                      </a:r>
                    </a:p>
                    <a:p>
                      <a:r>
                        <a:rPr lang="en-GB" dirty="0">
                          <a:latin typeface="+mj-lt"/>
                        </a:rPr>
                        <a:t>Number of misses gradually decreases</a:t>
                      </a:r>
                    </a:p>
                  </a:txBody>
                  <a:tcPr/>
                </a:tc>
                <a:tc>
                  <a:txBody>
                    <a:bodyPr/>
                    <a:lstStyle/>
                    <a:p>
                      <a:endParaRPr lang="en-GB">
                        <a:latin typeface="+mj-lt"/>
                      </a:endParaRPr>
                    </a:p>
                  </a:txBody>
                  <a:tcPr/>
                </a:tc>
                <a:extLst>
                  <a:ext uri="{0D108BD9-81ED-4DB2-BD59-A6C34878D82A}">
                    <a16:rowId xmlns:a16="http://schemas.microsoft.com/office/drawing/2014/main" val="10002"/>
                  </a:ext>
                </a:extLst>
              </a:tr>
              <a:tr h="2048636">
                <a:tc>
                  <a:txBody>
                    <a:bodyPr/>
                    <a:lstStyle/>
                    <a:p>
                      <a:r>
                        <a:rPr lang="en-GB" b="1" dirty="0">
                          <a:latin typeface="+mj-lt"/>
                        </a:rPr>
                        <a:t>Autonomous stage</a:t>
                      </a:r>
                    </a:p>
                    <a:p>
                      <a:r>
                        <a:rPr lang="en-GB" b="0" dirty="0">
                          <a:latin typeface="+mj-lt"/>
                        </a:rPr>
                        <a:t>- The automatic stage: perform</a:t>
                      </a:r>
                      <a:r>
                        <a:rPr lang="en-GB" b="0" baseline="0" dirty="0">
                          <a:latin typeface="+mj-lt"/>
                        </a:rPr>
                        <a:t> the skill naturally and without conscious thought, showing control and accuracy</a:t>
                      </a:r>
                      <a:endParaRPr lang="en-GB" b="0" dirty="0">
                        <a:latin typeface="+mj-lt"/>
                      </a:endParaRPr>
                    </a:p>
                  </a:txBody>
                  <a:tcPr/>
                </a:tc>
                <a:tc>
                  <a:txBody>
                    <a:bodyPr/>
                    <a:lstStyle/>
                    <a:p>
                      <a:r>
                        <a:rPr lang="en-GB" dirty="0">
                          <a:latin typeface="+mj-lt"/>
                        </a:rPr>
                        <a:t>Mistakes are rare.</a:t>
                      </a:r>
                      <a:r>
                        <a:rPr lang="en-GB" baseline="0" dirty="0">
                          <a:latin typeface="+mj-lt"/>
                        </a:rPr>
                        <a:t> When you do make mistakes you can analyse what went wrong</a:t>
                      </a:r>
                    </a:p>
                    <a:p>
                      <a:endParaRPr lang="en-GB" baseline="0" dirty="0">
                        <a:latin typeface="+mj-lt"/>
                      </a:endParaRPr>
                    </a:p>
                    <a:p>
                      <a:r>
                        <a:rPr lang="en-GB" baseline="0" dirty="0">
                          <a:latin typeface="+mj-lt"/>
                        </a:rPr>
                        <a:t>Scoring every time </a:t>
                      </a:r>
                      <a:endParaRPr lang="en-GB" dirty="0">
                        <a:latin typeface="+mj-lt"/>
                      </a:endParaRPr>
                    </a:p>
                  </a:txBody>
                  <a:tcPr/>
                </a:tc>
                <a:tc>
                  <a:txBody>
                    <a:bodyPr/>
                    <a:lstStyle/>
                    <a:p>
                      <a:endParaRPr lang="en-GB" dirty="0">
                        <a:latin typeface="+mj-lt"/>
                      </a:endParaRPr>
                    </a:p>
                  </a:txBody>
                  <a:tcPr/>
                </a:tc>
                <a:extLst>
                  <a:ext uri="{0D108BD9-81ED-4DB2-BD59-A6C34878D82A}">
                    <a16:rowId xmlns:a16="http://schemas.microsoft.com/office/drawing/2014/main" val="10003"/>
                  </a:ext>
                </a:extLst>
              </a:tr>
            </a:tbl>
          </a:graphicData>
        </a:graphic>
      </p:graphicFrame>
      <p:pic>
        <p:nvPicPr>
          <p:cNvPr id="2051" name="Picture 3"/>
          <p:cNvPicPr>
            <a:picLocks noChangeAspect="1" noChangeArrowheads="1"/>
          </p:cNvPicPr>
          <p:nvPr/>
        </p:nvPicPr>
        <p:blipFill>
          <a:blip r:embed="rId2" cstate="print"/>
          <a:srcRect/>
          <a:stretch>
            <a:fillRect/>
          </a:stretch>
        </p:blipFill>
        <p:spPr bwMode="auto">
          <a:xfrm>
            <a:off x="6934200" y="4191000"/>
            <a:ext cx="1876425" cy="2438400"/>
          </a:xfrm>
          <a:prstGeom prst="rect">
            <a:avLst/>
          </a:prstGeom>
          <a:ln>
            <a:noFill/>
          </a:ln>
          <a:effectLst>
            <a:softEdge rad="112500"/>
          </a:effectLst>
        </p:spPr>
      </p:pic>
      <p:pic>
        <p:nvPicPr>
          <p:cNvPr id="2053" name="Picture 5" descr="Image result for basketball lay-up"/>
          <p:cNvPicPr>
            <a:picLocks noChangeAspect="1" noChangeArrowheads="1"/>
          </p:cNvPicPr>
          <p:nvPr/>
        </p:nvPicPr>
        <p:blipFill>
          <a:blip r:embed="rId3" cstate="print"/>
          <a:srcRect/>
          <a:stretch>
            <a:fillRect/>
          </a:stretch>
        </p:blipFill>
        <p:spPr bwMode="auto">
          <a:xfrm>
            <a:off x="6858000" y="304800"/>
            <a:ext cx="1752600" cy="2609851"/>
          </a:xfrm>
          <a:prstGeom prst="rect">
            <a:avLst/>
          </a:prstGeom>
          <a:ln>
            <a:noFill/>
          </a:ln>
          <a:effectLst>
            <a:softEdge rad="112500"/>
          </a:effectLst>
        </p:spPr>
      </p:pic>
      <p:pic>
        <p:nvPicPr>
          <p:cNvPr id="2050" name="Picture 2"/>
          <p:cNvPicPr>
            <a:picLocks noChangeAspect="1" noChangeArrowheads="1"/>
          </p:cNvPicPr>
          <p:nvPr/>
        </p:nvPicPr>
        <p:blipFill>
          <a:blip r:embed="rId4" cstate="print"/>
          <a:srcRect/>
          <a:stretch>
            <a:fillRect/>
          </a:stretch>
        </p:blipFill>
        <p:spPr bwMode="auto">
          <a:xfrm>
            <a:off x="6019800" y="2133600"/>
            <a:ext cx="1895475" cy="2409825"/>
          </a:xfrm>
          <a:prstGeom prst="rect">
            <a:avLst/>
          </a:prstGeom>
          <a:ln>
            <a:noFill/>
          </a:ln>
          <a:effectLst>
            <a:softEdge rad="112500"/>
          </a:effectLst>
        </p:spPr>
      </p:pic>
      <p:sp>
        <p:nvSpPr>
          <p:cNvPr id="11" name="Right Arrow 10"/>
          <p:cNvSpPr/>
          <p:nvPr/>
        </p:nvSpPr>
        <p:spPr>
          <a:xfrm>
            <a:off x="3477064" y="1933136"/>
            <a:ext cx="2362200" cy="914400"/>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ight Arrow 11"/>
          <p:cNvSpPr/>
          <p:nvPr/>
        </p:nvSpPr>
        <p:spPr>
          <a:xfrm>
            <a:off x="3477064" y="3477064"/>
            <a:ext cx="2362200" cy="1219200"/>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ight Arrow 12"/>
          <p:cNvSpPr/>
          <p:nvPr/>
        </p:nvSpPr>
        <p:spPr>
          <a:xfrm>
            <a:off x="3477064" y="5682952"/>
            <a:ext cx="2362200" cy="914400"/>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Footer Placeholder 2">
            <a:extLst>
              <a:ext uri="{FF2B5EF4-FFF2-40B4-BE49-F238E27FC236}">
                <a16:creationId xmlns:a16="http://schemas.microsoft.com/office/drawing/2014/main" id="{DC4C0009-7DBA-E595-5D3F-7D62A69DD019}"/>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0DC0C56E-7F1D-C5AB-E902-EDAE08EA2B1F}"/>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4" name="Picture 3">
            <a:extLst>
              <a:ext uri="{FF2B5EF4-FFF2-40B4-BE49-F238E27FC236}">
                <a16:creationId xmlns:a16="http://schemas.microsoft.com/office/drawing/2014/main" id="{ED0904E0-7A83-DC9E-451C-0EB6F8908BCD}"/>
              </a:ext>
            </a:extLst>
          </p:cNvPr>
          <p:cNvPicPr>
            <a:picLocks noChangeAspect="1"/>
          </p:cNvPicPr>
          <p:nvPr/>
        </p:nvPicPr>
        <p:blipFill>
          <a:blip r:embed="rId6"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5" name="Picture 4">
            <a:extLst>
              <a:ext uri="{FF2B5EF4-FFF2-40B4-BE49-F238E27FC236}">
                <a16:creationId xmlns:a16="http://schemas.microsoft.com/office/drawing/2014/main" id="{DF96F446-A18D-7296-8588-2CBA709FFD1B}"/>
              </a:ext>
            </a:extLst>
          </p:cNvPr>
          <p:cNvPicPr>
            <a:picLocks noChangeAspect="1"/>
          </p:cNvPicPr>
          <p:nvPr/>
        </p:nvPicPr>
        <p:blipFill>
          <a:blip r:embed="rId7"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18432697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838200" y="1520633"/>
            <a:ext cx="7467600" cy="4970435"/>
          </a:xfrm>
          <a:prstGeom prst="rect">
            <a:avLst/>
          </a:prstGeom>
          <a:ln>
            <a:noFill/>
          </a:ln>
          <a:effectLst>
            <a:softEdge rad="112500"/>
          </a:effectLst>
        </p:spPr>
      </p:pic>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lstStyle/>
          <a:p>
            <a:r>
              <a:rPr lang="en-GB" dirty="0">
                <a:latin typeface="+mj-lt"/>
              </a:rPr>
              <a:t>Factors affecting skill level</a:t>
            </a:r>
          </a:p>
        </p:txBody>
      </p:sp>
      <p:sp>
        <p:nvSpPr>
          <p:cNvPr id="3" name="Content Placeholder 2"/>
          <p:cNvSpPr>
            <a:spLocks noGrp="1"/>
          </p:cNvSpPr>
          <p:nvPr>
            <p:ph idx="1"/>
          </p:nvPr>
        </p:nvSpPr>
        <p:spPr>
          <a:xfrm>
            <a:off x="457200" y="1484784"/>
            <a:ext cx="8229600" cy="5040560"/>
          </a:xfrm>
          <a:noFill/>
        </p:spPr>
        <p:style>
          <a:lnRef idx="2">
            <a:schemeClr val="dk1"/>
          </a:lnRef>
          <a:fillRef idx="1">
            <a:schemeClr val="lt1"/>
          </a:fillRef>
          <a:effectRef idx="0">
            <a:schemeClr val="dk1"/>
          </a:effectRef>
          <a:fontRef idx="minor">
            <a:schemeClr val="dk1"/>
          </a:fontRef>
        </p:style>
        <p:txBody>
          <a:bodyPr>
            <a:normAutofit/>
          </a:bodyPr>
          <a:lstStyle/>
          <a:p>
            <a:r>
              <a:rPr lang="en-GB" dirty="0">
                <a:latin typeface="+mj-lt"/>
              </a:rPr>
              <a:t>Why are there so many; </a:t>
            </a:r>
          </a:p>
          <a:p>
            <a:pPr lvl="1"/>
            <a:r>
              <a:rPr lang="en-GB" dirty="0">
                <a:latin typeface="+mj-lt"/>
              </a:rPr>
              <a:t>Skilled Footballers in Brazil?</a:t>
            </a:r>
          </a:p>
          <a:p>
            <a:pPr lvl="1"/>
            <a:r>
              <a:rPr lang="en-GB" dirty="0">
                <a:latin typeface="+mj-lt"/>
              </a:rPr>
              <a:t>Skilled cross country skiers in Norway?</a:t>
            </a:r>
          </a:p>
          <a:p>
            <a:pPr lvl="1"/>
            <a:r>
              <a:rPr lang="en-GB" dirty="0">
                <a:latin typeface="+mj-lt"/>
              </a:rPr>
              <a:t>Skilled Cricketers in India?</a:t>
            </a:r>
          </a:p>
        </p:txBody>
      </p:sp>
      <p:sp>
        <p:nvSpPr>
          <p:cNvPr id="4" name="Footer Placeholder 2">
            <a:extLst>
              <a:ext uri="{FF2B5EF4-FFF2-40B4-BE49-F238E27FC236}">
                <a16:creationId xmlns:a16="http://schemas.microsoft.com/office/drawing/2014/main" id="{A215807B-FECD-450B-7E94-70D396936CBB}"/>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47BC619F-A17A-8182-59B7-790B070CA821}"/>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6" name="Picture 5">
            <a:extLst>
              <a:ext uri="{FF2B5EF4-FFF2-40B4-BE49-F238E27FC236}">
                <a16:creationId xmlns:a16="http://schemas.microsoft.com/office/drawing/2014/main" id="{81A4CA6F-D64F-6AA5-B8EE-05477EF61474}"/>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7" name="Picture 6">
            <a:extLst>
              <a:ext uri="{FF2B5EF4-FFF2-40B4-BE49-F238E27FC236}">
                <a16:creationId xmlns:a16="http://schemas.microsoft.com/office/drawing/2014/main" id="{582ADCA5-4A93-91ED-4B38-CD28DD3FDA2E}"/>
              </a:ext>
            </a:extLst>
          </p:cNvPr>
          <p:cNvPicPr>
            <a:picLocks noChangeAspect="1"/>
          </p:cNvPicPr>
          <p:nvPr/>
        </p:nvPicPr>
        <p:blipFill>
          <a:blip r:embed="rId5"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24627901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lstStyle/>
          <a:p>
            <a:r>
              <a:rPr lang="en-GB" dirty="0">
                <a:latin typeface="+mj-lt"/>
              </a:rPr>
              <a:t>The stages of learning</a:t>
            </a:r>
          </a:p>
        </p:txBody>
      </p:sp>
      <p:sp>
        <p:nvSpPr>
          <p:cNvPr id="3" name="Content Placeholder 2"/>
          <p:cNvSpPr>
            <a:spLocks noGrp="1"/>
          </p:cNvSpPr>
          <p:nvPr>
            <p:ph idx="1"/>
          </p:nvPr>
        </p:nvSpPr>
        <p:spPr>
          <a:xfrm>
            <a:off x="457200" y="1484784"/>
            <a:ext cx="8229600" cy="5040560"/>
          </a:xfrm>
          <a:noFill/>
        </p:spPr>
        <p:style>
          <a:lnRef idx="2">
            <a:schemeClr val="dk1"/>
          </a:lnRef>
          <a:fillRef idx="1">
            <a:schemeClr val="lt1"/>
          </a:fillRef>
          <a:effectRef idx="0">
            <a:schemeClr val="dk1"/>
          </a:effectRef>
          <a:fontRef idx="minor">
            <a:schemeClr val="dk1"/>
          </a:fontRef>
        </p:style>
        <p:txBody>
          <a:bodyPr>
            <a:normAutofit/>
          </a:bodyPr>
          <a:lstStyle/>
          <a:p>
            <a:pPr>
              <a:buNone/>
            </a:pPr>
            <a:endParaRPr lang="en-GB" dirty="0">
              <a:latin typeface="+mj-lt"/>
            </a:endParaRPr>
          </a:p>
          <a:p>
            <a:pPr>
              <a:buNone/>
            </a:pPr>
            <a:endParaRPr lang="en-GB" dirty="0">
              <a:latin typeface="+mj-lt"/>
            </a:endParaRPr>
          </a:p>
          <a:p>
            <a:pPr>
              <a:buNone/>
            </a:pPr>
            <a:endParaRPr lang="en-GB" dirty="0">
              <a:latin typeface="+mj-lt"/>
            </a:endParaRPr>
          </a:p>
          <a:p>
            <a:pPr>
              <a:buNone/>
            </a:pPr>
            <a:endParaRPr lang="en-GB" dirty="0">
              <a:latin typeface="+mj-lt"/>
            </a:endParaRPr>
          </a:p>
          <a:p>
            <a:r>
              <a:rPr lang="en-GB" dirty="0">
                <a:latin typeface="+mj-lt"/>
              </a:rPr>
              <a:t>The stages of learning form a continuum</a:t>
            </a:r>
          </a:p>
          <a:p>
            <a:r>
              <a:rPr lang="en-GB" dirty="0">
                <a:latin typeface="+mj-lt"/>
              </a:rPr>
              <a:t>You gradually progress from one end to the other as your skill level develops</a:t>
            </a:r>
          </a:p>
          <a:p>
            <a:r>
              <a:rPr lang="en-GB" dirty="0">
                <a:latin typeface="+mj-lt"/>
              </a:rPr>
              <a:t>You may sometimes need to move back a stage</a:t>
            </a:r>
          </a:p>
          <a:p>
            <a:r>
              <a:rPr lang="en-GB" dirty="0">
                <a:latin typeface="+mj-lt"/>
              </a:rPr>
              <a:t>E.g. If you find you are using the incorrect technique and need to ‘re-learn’ the correct one</a:t>
            </a:r>
          </a:p>
        </p:txBody>
      </p:sp>
      <p:cxnSp>
        <p:nvCxnSpPr>
          <p:cNvPr id="6" name="Straight Arrow Connector 5"/>
          <p:cNvCxnSpPr/>
          <p:nvPr/>
        </p:nvCxnSpPr>
        <p:spPr>
          <a:xfrm>
            <a:off x="990600" y="2590800"/>
            <a:ext cx="7162800" cy="0"/>
          </a:xfrm>
          <a:prstGeom prst="straightConnector1">
            <a:avLst/>
          </a:prstGeom>
          <a:ln w="38100">
            <a:headEnd type="arrow"/>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28600" y="2057400"/>
            <a:ext cx="1752600" cy="369332"/>
          </a:xfrm>
          <a:prstGeom prst="rect">
            <a:avLst/>
          </a:prstGeom>
          <a:solidFill>
            <a:schemeClr val="bg1"/>
          </a:solidFill>
          <a:ln w="28575">
            <a:solidFill>
              <a:schemeClr val="tx1"/>
            </a:solidFill>
          </a:ln>
        </p:spPr>
        <p:txBody>
          <a:bodyPr wrap="square" rtlCol="0">
            <a:spAutoFit/>
          </a:bodyPr>
          <a:lstStyle/>
          <a:p>
            <a:r>
              <a:rPr lang="en-GB" dirty="0"/>
              <a:t>Cognitive stage</a:t>
            </a:r>
          </a:p>
        </p:txBody>
      </p:sp>
      <p:sp>
        <p:nvSpPr>
          <p:cNvPr id="8" name="TextBox 7"/>
          <p:cNvSpPr txBox="1"/>
          <p:nvPr/>
        </p:nvSpPr>
        <p:spPr>
          <a:xfrm>
            <a:off x="6858000" y="2057400"/>
            <a:ext cx="2057400" cy="369332"/>
          </a:xfrm>
          <a:prstGeom prst="rect">
            <a:avLst/>
          </a:prstGeom>
          <a:solidFill>
            <a:schemeClr val="bg1"/>
          </a:solidFill>
          <a:ln w="28575">
            <a:solidFill>
              <a:schemeClr val="tx1"/>
            </a:solidFill>
          </a:ln>
        </p:spPr>
        <p:txBody>
          <a:bodyPr wrap="square" rtlCol="0">
            <a:spAutoFit/>
          </a:bodyPr>
          <a:lstStyle/>
          <a:p>
            <a:r>
              <a:rPr lang="en-GB" dirty="0"/>
              <a:t>Autonomous stage</a:t>
            </a:r>
          </a:p>
        </p:txBody>
      </p:sp>
      <p:sp>
        <p:nvSpPr>
          <p:cNvPr id="9" name="TextBox 8"/>
          <p:cNvSpPr txBox="1"/>
          <p:nvPr/>
        </p:nvSpPr>
        <p:spPr>
          <a:xfrm>
            <a:off x="3581400" y="2057400"/>
            <a:ext cx="1905000" cy="369332"/>
          </a:xfrm>
          <a:prstGeom prst="rect">
            <a:avLst/>
          </a:prstGeom>
          <a:solidFill>
            <a:schemeClr val="bg1"/>
          </a:solidFill>
          <a:ln w="28575">
            <a:solidFill>
              <a:schemeClr val="tx1"/>
            </a:solidFill>
          </a:ln>
        </p:spPr>
        <p:txBody>
          <a:bodyPr wrap="square" rtlCol="0">
            <a:spAutoFit/>
          </a:bodyPr>
          <a:lstStyle/>
          <a:p>
            <a:r>
              <a:rPr lang="en-GB" dirty="0"/>
              <a:t>Associative stage</a:t>
            </a:r>
          </a:p>
        </p:txBody>
      </p:sp>
      <p:sp>
        <p:nvSpPr>
          <p:cNvPr id="4" name="Footer Placeholder 2">
            <a:extLst>
              <a:ext uri="{FF2B5EF4-FFF2-40B4-BE49-F238E27FC236}">
                <a16:creationId xmlns:a16="http://schemas.microsoft.com/office/drawing/2014/main" id="{6DC2D100-D506-E135-179F-B67495BAAABD}"/>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64CBA8AF-85D7-EF10-DC60-3FE0A3BE9991}"/>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10" name="Picture 9">
            <a:extLst>
              <a:ext uri="{FF2B5EF4-FFF2-40B4-BE49-F238E27FC236}">
                <a16:creationId xmlns:a16="http://schemas.microsoft.com/office/drawing/2014/main" id="{88D0A12A-3A7F-F710-DEB7-5E38E6E519B1}"/>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11" name="Picture 10">
            <a:extLst>
              <a:ext uri="{FF2B5EF4-FFF2-40B4-BE49-F238E27FC236}">
                <a16:creationId xmlns:a16="http://schemas.microsoft.com/office/drawing/2014/main" id="{F9EAA10A-F5FD-7F7B-11B2-CCDFCFC5E502}"/>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40178114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normAutofit fontScale="90000"/>
          </a:bodyPr>
          <a:lstStyle/>
          <a:p>
            <a:r>
              <a:rPr lang="en-GB" dirty="0">
                <a:latin typeface="+mj-lt"/>
              </a:rPr>
              <a:t>How to learn a skill during each stage</a:t>
            </a:r>
          </a:p>
        </p:txBody>
      </p:sp>
      <p:sp>
        <p:nvSpPr>
          <p:cNvPr id="3" name="Content Placeholder 2"/>
          <p:cNvSpPr>
            <a:spLocks noGrp="1"/>
          </p:cNvSpPr>
          <p:nvPr>
            <p:ph idx="1"/>
          </p:nvPr>
        </p:nvSpPr>
        <p:spPr>
          <a:xfrm>
            <a:off x="457200" y="1484784"/>
            <a:ext cx="8229600" cy="5040560"/>
          </a:xfrm>
          <a:noFill/>
        </p:spPr>
        <p:style>
          <a:lnRef idx="2">
            <a:schemeClr val="dk1"/>
          </a:lnRef>
          <a:fillRef idx="1">
            <a:schemeClr val="lt1"/>
          </a:fillRef>
          <a:effectRef idx="0">
            <a:schemeClr val="dk1"/>
          </a:effectRef>
          <a:fontRef idx="minor">
            <a:schemeClr val="dk1"/>
          </a:fontRef>
        </p:style>
        <p:txBody>
          <a:bodyPr>
            <a:normAutofit/>
          </a:bodyPr>
          <a:lstStyle/>
          <a:p>
            <a:pPr>
              <a:buFontTx/>
              <a:buChar char="-"/>
            </a:pPr>
            <a:r>
              <a:rPr lang="en-GB" b="1" dirty="0">
                <a:latin typeface="+mj-lt"/>
              </a:rPr>
              <a:t>Task – </a:t>
            </a:r>
            <a:r>
              <a:rPr lang="en-GB" dirty="0">
                <a:latin typeface="+mj-lt"/>
              </a:rPr>
              <a:t>Copy and complete the table (page 160 of the Cambridge GCSE text-book) for a player learning to serve in Tennis</a:t>
            </a:r>
          </a:p>
          <a:p>
            <a:pPr>
              <a:buFontTx/>
              <a:buChar char="-"/>
            </a:pPr>
            <a:r>
              <a:rPr lang="en-GB" i="1" dirty="0">
                <a:latin typeface="+mj-lt"/>
              </a:rPr>
              <a:t>You could use a different sport/skill if you choose</a:t>
            </a:r>
          </a:p>
        </p:txBody>
      </p:sp>
      <p:pic>
        <p:nvPicPr>
          <p:cNvPr id="6" name="Picture 3"/>
          <p:cNvPicPr>
            <a:picLocks noChangeAspect="1" noChangeArrowheads="1"/>
          </p:cNvPicPr>
          <p:nvPr/>
        </p:nvPicPr>
        <p:blipFill>
          <a:blip r:embed="rId3" cstate="print"/>
          <a:srcRect/>
          <a:stretch>
            <a:fillRect/>
          </a:stretch>
        </p:blipFill>
        <p:spPr bwMode="auto">
          <a:xfrm>
            <a:off x="409136" y="3211242"/>
            <a:ext cx="4724400" cy="3371850"/>
          </a:xfrm>
          <a:prstGeom prst="rect">
            <a:avLst/>
          </a:prstGeom>
          <a:ln>
            <a:noFill/>
          </a:ln>
          <a:effectLst>
            <a:softEdge rad="112500"/>
          </a:effectLst>
        </p:spPr>
      </p:pic>
      <p:sp>
        <p:nvSpPr>
          <p:cNvPr id="5" name="TextBox 4">
            <a:extLst>
              <a:ext uri="{FF2B5EF4-FFF2-40B4-BE49-F238E27FC236}">
                <a16:creationId xmlns:a16="http://schemas.microsoft.com/office/drawing/2014/main" id="{009B065D-17EA-3B47-8C98-B86D9D5347B4}"/>
              </a:ext>
            </a:extLst>
          </p:cNvPr>
          <p:cNvSpPr txBox="1"/>
          <p:nvPr/>
        </p:nvSpPr>
        <p:spPr>
          <a:xfrm>
            <a:off x="5508104" y="3681898"/>
            <a:ext cx="3481536" cy="646331"/>
          </a:xfrm>
          <a:prstGeom prst="rect">
            <a:avLst/>
          </a:prstGeom>
          <a:solidFill>
            <a:schemeClr val="bg1"/>
          </a:solidFill>
          <a:ln>
            <a:solidFill>
              <a:schemeClr val="accent1"/>
            </a:solidFill>
          </a:ln>
        </p:spPr>
        <p:txBody>
          <a:bodyPr wrap="square" rtlCol="0">
            <a:spAutoFit/>
          </a:bodyPr>
          <a:lstStyle/>
          <a:p>
            <a:r>
              <a:rPr lang="en-US" dirty="0">
                <a:latin typeface="+mj-lt"/>
              </a:rPr>
              <a:t>…or move to the next slide to see a worked example (basketball lay-up)</a:t>
            </a:r>
          </a:p>
        </p:txBody>
      </p:sp>
      <p:sp>
        <p:nvSpPr>
          <p:cNvPr id="4" name="Footer Placeholder 2">
            <a:extLst>
              <a:ext uri="{FF2B5EF4-FFF2-40B4-BE49-F238E27FC236}">
                <a16:creationId xmlns:a16="http://schemas.microsoft.com/office/drawing/2014/main" id="{A14A1B4A-ACAC-CAC8-DC06-C7B4744B3830}"/>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80B17B4D-954A-8BA5-0C40-A2EF22123F33}"/>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8" name="Picture 7">
            <a:extLst>
              <a:ext uri="{FF2B5EF4-FFF2-40B4-BE49-F238E27FC236}">
                <a16:creationId xmlns:a16="http://schemas.microsoft.com/office/drawing/2014/main" id="{20622BDB-B4C6-CFE1-B6E2-886F42C4D46C}"/>
              </a:ext>
            </a:extLst>
          </p:cNvPr>
          <p:cNvPicPr>
            <a:picLocks noChangeAspect="1"/>
          </p:cNvPicPr>
          <p:nvPr/>
        </p:nvPicPr>
        <p:blipFill>
          <a:blip r:embed="rId5"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9" name="Picture 8">
            <a:extLst>
              <a:ext uri="{FF2B5EF4-FFF2-40B4-BE49-F238E27FC236}">
                <a16:creationId xmlns:a16="http://schemas.microsoft.com/office/drawing/2014/main" id="{2368DE9E-7FF9-EA94-2C3F-12441DCA698B}"/>
              </a:ext>
            </a:extLst>
          </p:cNvPr>
          <p:cNvPicPr>
            <a:picLocks noChangeAspect="1"/>
          </p:cNvPicPr>
          <p:nvPr/>
        </p:nvPicPr>
        <p:blipFill>
          <a:blip r:embed="rId6"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10248014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normAutofit fontScale="90000"/>
          </a:bodyPr>
          <a:lstStyle/>
          <a:p>
            <a:r>
              <a:rPr lang="en-GB" dirty="0">
                <a:latin typeface="+mj-lt"/>
              </a:rPr>
              <a:t>How to learn a skill during each stage – (</a:t>
            </a:r>
            <a:r>
              <a:rPr lang="en-GB" b="1" dirty="0">
                <a:latin typeface="+mj-lt"/>
              </a:rPr>
              <a:t>cognitive stage)</a:t>
            </a:r>
          </a:p>
        </p:txBody>
      </p:sp>
      <p:sp>
        <p:nvSpPr>
          <p:cNvPr id="3" name="Content Placeholder 2"/>
          <p:cNvSpPr>
            <a:spLocks noGrp="1"/>
          </p:cNvSpPr>
          <p:nvPr>
            <p:ph idx="1"/>
          </p:nvPr>
        </p:nvSpPr>
        <p:spPr>
          <a:xfrm>
            <a:off x="457200" y="1484784"/>
            <a:ext cx="8229600" cy="5040560"/>
          </a:xfrm>
          <a:noFill/>
        </p:spPr>
        <p:style>
          <a:lnRef idx="2">
            <a:schemeClr val="dk1"/>
          </a:lnRef>
          <a:fillRef idx="1">
            <a:schemeClr val="lt1"/>
          </a:fillRef>
          <a:effectRef idx="0">
            <a:schemeClr val="dk1"/>
          </a:effectRef>
          <a:fontRef idx="minor">
            <a:schemeClr val="dk1"/>
          </a:fontRef>
        </p:style>
        <p:txBody>
          <a:bodyPr>
            <a:normAutofit/>
          </a:bodyPr>
          <a:lstStyle/>
          <a:p>
            <a:pPr>
              <a:buFontTx/>
              <a:buChar char="-"/>
            </a:pPr>
            <a:endParaRPr lang="en-GB" i="1" dirty="0">
              <a:latin typeface="+mj-lt"/>
            </a:endParaRPr>
          </a:p>
          <a:p>
            <a:pPr marL="0" indent="0">
              <a:buNone/>
            </a:pPr>
            <a:r>
              <a:rPr lang="en-GB" i="1" dirty="0">
                <a:latin typeface="+mj-lt"/>
              </a:rPr>
              <a:t>- During this stage: </a:t>
            </a:r>
          </a:p>
          <a:p>
            <a:pPr lvl="1">
              <a:buFontTx/>
              <a:buChar char="-"/>
            </a:pPr>
            <a:r>
              <a:rPr lang="en-GB" i="1" dirty="0">
                <a:latin typeface="+mj-lt"/>
              </a:rPr>
              <a:t>You break down the skill into its’ subroutines </a:t>
            </a:r>
          </a:p>
          <a:p>
            <a:pPr lvl="1">
              <a:buFontTx/>
              <a:buChar char="-"/>
            </a:pPr>
            <a:r>
              <a:rPr lang="en-GB" i="1" dirty="0">
                <a:latin typeface="+mj-lt"/>
              </a:rPr>
              <a:t>Try to learn each subroutine</a:t>
            </a:r>
          </a:p>
          <a:p>
            <a:pPr lvl="1">
              <a:buFontTx/>
              <a:buChar char="-"/>
            </a:pPr>
            <a:r>
              <a:rPr lang="en-GB" i="1" dirty="0">
                <a:latin typeface="+mj-lt"/>
              </a:rPr>
              <a:t>Make lots of mistakes and need coaching advice</a:t>
            </a:r>
          </a:p>
          <a:p>
            <a:pPr lvl="1">
              <a:buFontTx/>
              <a:buChar char="-"/>
            </a:pPr>
            <a:r>
              <a:rPr lang="en-GB" i="1" dirty="0">
                <a:latin typeface="+mj-lt"/>
              </a:rPr>
              <a:t>Demonstrations are useful to show you how the skill should be performed</a:t>
            </a:r>
          </a:p>
        </p:txBody>
      </p:sp>
      <p:sp>
        <p:nvSpPr>
          <p:cNvPr id="4" name="TextBox 3">
            <a:extLst>
              <a:ext uri="{FF2B5EF4-FFF2-40B4-BE49-F238E27FC236}">
                <a16:creationId xmlns:a16="http://schemas.microsoft.com/office/drawing/2014/main" id="{7D14D83B-F494-E04D-8A72-C18F2EAB4CE1}"/>
              </a:ext>
            </a:extLst>
          </p:cNvPr>
          <p:cNvSpPr txBox="1"/>
          <p:nvPr/>
        </p:nvSpPr>
        <p:spPr>
          <a:xfrm>
            <a:off x="6858000" y="890218"/>
            <a:ext cx="2057400" cy="369332"/>
          </a:xfrm>
          <a:prstGeom prst="rect">
            <a:avLst/>
          </a:prstGeom>
          <a:solidFill>
            <a:schemeClr val="bg1"/>
          </a:solidFill>
          <a:ln>
            <a:solidFill>
              <a:srgbClr val="C00000"/>
            </a:solidFill>
          </a:ln>
        </p:spPr>
        <p:txBody>
          <a:bodyPr wrap="square" rtlCol="0">
            <a:spAutoFit/>
          </a:bodyPr>
          <a:lstStyle/>
          <a:p>
            <a:r>
              <a:rPr lang="en-US" dirty="0">
                <a:latin typeface="+mj-lt"/>
              </a:rPr>
              <a:t>Basketball – lay-up</a:t>
            </a:r>
          </a:p>
        </p:txBody>
      </p:sp>
      <p:sp>
        <p:nvSpPr>
          <p:cNvPr id="7" name="TextBox 6">
            <a:extLst>
              <a:ext uri="{FF2B5EF4-FFF2-40B4-BE49-F238E27FC236}">
                <a16:creationId xmlns:a16="http://schemas.microsoft.com/office/drawing/2014/main" id="{703C6826-D30B-9040-A072-2E4B00AF8666}"/>
              </a:ext>
            </a:extLst>
          </p:cNvPr>
          <p:cNvSpPr txBox="1"/>
          <p:nvPr/>
        </p:nvSpPr>
        <p:spPr>
          <a:xfrm>
            <a:off x="685800" y="5048071"/>
            <a:ext cx="7772400" cy="1200329"/>
          </a:xfrm>
          <a:prstGeom prst="rect">
            <a:avLst/>
          </a:prstGeom>
          <a:noFill/>
          <a:ln>
            <a:solidFill>
              <a:srgbClr val="C00000"/>
            </a:solidFill>
          </a:ln>
        </p:spPr>
        <p:txBody>
          <a:bodyPr wrap="square" rtlCol="0">
            <a:spAutoFit/>
          </a:bodyPr>
          <a:lstStyle/>
          <a:p>
            <a:r>
              <a:rPr lang="en-GB" i="1" u="sng" dirty="0" err="1">
                <a:latin typeface="+mj-lt"/>
              </a:rPr>
              <a:t>E.g</a:t>
            </a:r>
            <a:r>
              <a:rPr lang="en-GB" i="1" u="sng" dirty="0">
                <a:latin typeface="+mj-lt"/>
              </a:rPr>
              <a:t>:</a:t>
            </a:r>
          </a:p>
          <a:p>
            <a:pPr>
              <a:buFontTx/>
              <a:buChar char="-"/>
            </a:pPr>
            <a:r>
              <a:rPr lang="en-GB" i="1" dirty="0">
                <a:latin typeface="+mj-lt"/>
              </a:rPr>
              <a:t>Learning how to release the ball</a:t>
            </a:r>
          </a:p>
          <a:p>
            <a:pPr>
              <a:buFontTx/>
              <a:buChar char="-"/>
            </a:pPr>
            <a:r>
              <a:rPr lang="en-GB" i="1" dirty="0">
                <a:latin typeface="+mj-lt"/>
              </a:rPr>
              <a:t>Learning to hit the back-board in the correct place</a:t>
            </a:r>
          </a:p>
          <a:p>
            <a:pPr>
              <a:buFontTx/>
              <a:buChar char="-"/>
            </a:pPr>
            <a:r>
              <a:rPr lang="en-GB" i="1" dirty="0">
                <a:latin typeface="+mj-lt"/>
              </a:rPr>
              <a:t>Learning how to take two steps and take-off  etc…</a:t>
            </a:r>
          </a:p>
        </p:txBody>
      </p:sp>
      <p:sp>
        <p:nvSpPr>
          <p:cNvPr id="5" name="Footer Placeholder 2">
            <a:extLst>
              <a:ext uri="{FF2B5EF4-FFF2-40B4-BE49-F238E27FC236}">
                <a16:creationId xmlns:a16="http://schemas.microsoft.com/office/drawing/2014/main" id="{CCA0B33C-0EC9-2662-C129-594464B38383}"/>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D06D9965-E8BC-6F65-CA7D-EC6C45D5AD71}"/>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8" name="Picture 7">
            <a:extLst>
              <a:ext uri="{FF2B5EF4-FFF2-40B4-BE49-F238E27FC236}">
                <a16:creationId xmlns:a16="http://schemas.microsoft.com/office/drawing/2014/main" id="{8337FEF4-19D5-CA9B-86CD-A5B9CE01C49F}"/>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9" name="Picture 8">
            <a:extLst>
              <a:ext uri="{FF2B5EF4-FFF2-40B4-BE49-F238E27FC236}">
                <a16:creationId xmlns:a16="http://schemas.microsoft.com/office/drawing/2014/main" id="{AF7654AD-567C-73C6-AE7E-5569F339AEBC}"/>
              </a:ext>
            </a:extLst>
          </p:cNvPr>
          <p:cNvPicPr>
            <a:picLocks noChangeAspect="1"/>
          </p:cNvPicPr>
          <p:nvPr/>
        </p:nvPicPr>
        <p:blipFill>
          <a:blip r:embed="rId5"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38272653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normAutofit fontScale="90000"/>
          </a:bodyPr>
          <a:lstStyle/>
          <a:p>
            <a:r>
              <a:rPr lang="en-GB" dirty="0">
                <a:latin typeface="+mj-lt"/>
              </a:rPr>
              <a:t>How to learn a skill during each stage – (</a:t>
            </a:r>
            <a:r>
              <a:rPr lang="en-GB" b="1" dirty="0">
                <a:latin typeface="+mj-lt"/>
              </a:rPr>
              <a:t>associative stage)</a:t>
            </a:r>
          </a:p>
        </p:txBody>
      </p:sp>
      <p:sp>
        <p:nvSpPr>
          <p:cNvPr id="3" name="Content Placeholder 2"/>
          <p:cNvSpPr>
            <a:spLocks noGrp="1"/>
          </p:cNvSpPr>
          <p:nvPr>
            <p:ph idx="1"/>
          </p:nvPr>
        </p:nvSpPr>
        <p:spPr>
          <a:xfrm>
            <a:off x="457200" y="1484784"/>
            <a:ext cx="8229600" cy="5040560"/>
          </a:xfrm>
          <a:noFill/>
        </p:spPr>
        <p:style>
          <a:lnRef idx="2">
            <a:schemeClr val="dk1"/>
          </a:lnRef>
          <a:fillRef idx="1">
            <a:schemeClr val="lt1"/>
          </a:fillRef>
          <a:effectRef idx="0">
            <a:schemeClr val="dk1"/>
          </a:effectRef>
          <a:fontRef idx="minor">
            <a:schemeClr val="dk1"/>
          </a:fontRef>
        </p:style>
        <p:txBody>
          <a:bodyPr>
            <a:normAutofit/>
          </a:bodyPr>
          <a:lstStyle/>
          <a:p>
            <a:pPr>
              <a:buFontTx/>
              <a:buChar char="-"/>
            </a:pPr>
            <a:endParaRPr lang="en-GB" i="1" dirty="0">
              <a:latin typeface="+mj-lt"/>
            </a:endParaRPr>
          </a:p>
          <a:p>
            <a:pPr>
              <a:buFontTx/>
              <a:buChar char="-"/>
            </a:pPr>
            <a:r>
              <a:rPr lang="en-GB" i="1" dirty="0">
                <a:latin typeface="+mj-lt"/>
              </a:rPr>
              <a:t>During this stage:</a:t>
            </a:r>
          </a:p>
          <a:p>
            <a:pPr lvl="1">
              <a:buFontTx/>
              <a:buChar char="-"/>
            </a:pPr>
            <a:r>
              <a:rPr lang="en-GB" i="1" dirty="0">
                <a:latin typeface="+mj-lt"/>
              </a:rPr>
              <a:t>You combine the subroutines of the skill</a:t>
            </a:r>
          </a:p>
          <a:p>
            <a:pPr lvl="1">
              <a:buFontTx/>
              <a:buChar char="-"/>
            </a:pPr>
            <a:r>
              <a:rPr lang="en-GB" i="1" dirty="0">
                <a:latin typeface="+mj-lt"/>
              </a:rPr>
              <a:t>You practice, becoming more consistent</a:t>
            </a:r>
          </a:p>
          <a:p>
            <a:pPr lvl="1">
              <a:buFontTx/>
              <a:buChar char="-"/>
            </a:pPr>
            <a:r>
              <a:rPr lang="en-GB" i="1" dirty="0">
                <a:latin typeface="+mj-lt"/>
              </a:rPr>
              <a:t>You may control/adapt the environment to help you focus on what you need to</a:t>
            </a:r>
          </a:p>
          <a:p>
            <a:pPr lvl="1">
              <a:buFontTx/>
              <a:buChar char="-"/>
            </a:pPr>
            <a:r>
              <a:rPr lang="en-GB" i="1" dirty="0">
                <a:latin typeface="+mj-lt"/>
              </a:rPr>
              <a:t>You may start to try out more advanced techniques</a:t>
            </a:r>
          </a:p>
        </p:txBody>
      </p:sp>
      <p:sp>
        <p:nvSpPr>
          <p:cNvPr id="4" name="TextBox 3">
            <a:extLst>
              <a:ext uri="{FF2B5EF4-FFF2-40B4-BE49-F238E27FC236}">
                <a16:creationId xmlns:a16="http://schemas.microsoft.com/office/drawing/2014/main" id="{E9EEEDE8-848B-6040-893D-EC8C94AEB906}"/>
              </a:ext>
            </a:extLst>
          </p:cNvPr>
          <p:cNvSpPr txBox="1"/>
          <p:nvPr/>
        </p:nvSpPr>
        <p:spPr>
          <a:xfrm>
            <a:off x="6858000" y="1218982"/>
            <a:ext cx="2057400" cy="369332"/>
          </a:xfrm>
          <a:prstGeom prst="rect">
            <a:avLst/>
          </a:prstGeom>
          <a:solidFill>
            <a:schemeClr val="bg1"/>
          </a:solidFill>
          <a:ln>
            <a:solidFill>
              <a:srgbClr val="C00000"/>
            </a:solidFill>
          </a:ln>
        </p:spPr>
        <p:txBody>
          <a:bodyPr wrap="square" rtlCol="0">
            <a:spAutoFit/>
          </a:bodyPr>
          <a:lstStyle/>
          <a:p>
            <a:r>
              <a:rPr lang="en-US" dirty="0">
                <a:latin typeface="+mj-lt"/>
              </a:rPr>
              <a:t>Basketball – lay-up</a:t>
            </a:r>
          </a:p>
        </p:txBody>
      </p:sp>
      <p:sp>
        <p:nvSpPr>
          <p:cNvPr id="5" name="TextBox 4">
            <a:extLst>
              <a:ext uri="{FF2B5EF4-FFF2-40B4-BE49-F238E27FC236}">
                <a16:creationId xmlns:a16="http://schemas.microsoft.com/office/drawing/2014/main" id="{5D522336-37EA-7048-B491-02D42ECF7FB0}"/>
              </a:ext>
            </a:extLst>
          </p:cNvPr>
          <p:cNvSpPr txBox="1"/>
          <p:nvPr/>
        </p:nvSpPr>
        <p:spPr>
          <a:xfrm>
            <a:off x="685800" y="5048071"/>
            <a:ext cx="7772400" cy="1200329"/>
          </a:xfrm>
          <a:prstGeom prst="rect">
            <a:avLst/>
          </a:prstGeom>
          <a:noFill/>
          <a:ln>
            <a:solidFill>
              <a:srgbClr val="C00000"/>
            </a:solidFill>
          </a:ln>
        </p:spPr>
        <p:txBody>
          <a:bodyPr wrap="square" rtlCol="0">
            <a:spAutoFit/>
          </a:bodyPr>
          <a:lstStyle/>
          <a:p>
            <a:r>
              <a:rPr lang="en-GB" i="1" u="sng" dirty="0" err="1">
                <a:latin typeface="+mj-lt"/>
              </a:rPr>
              <a:t>E.g</a:t>
            </a:r>
            <a:r>
              <a:rPr lang="en-GB" i="1" u="sng" dirty="0">
                <a:latin typeface="+mj-lt"/>
              </a:rPr>
              <a:t>:</a:t>
            </a:r>
          </a:p>
          <a:p>
            <a:pPr>
              <a:buFontTx/>
              <a:buChar char="-"/>
            </a:pPr>
            <a:r>
              <a:rPr lang="en-GB" i="1" dirty="0">
                <a:latin typeface="+mj-lt"/>
              </a:rPr>
              <a:t>Dribble up, take two steps, and shoot (combining the sub-routines)</a:t>
            </a:r>
          </a:p>
          <a:p>
            <a:pPr>
              <a:buFontTx/>
              <a:buChar char="-"/>
            </a:pPr>
            <a:r>
              <a:rPr lang="en-GB" i="1" dirty="0">
                <a:latin typeface="+mj-lt"/>
              </a:rPr>
              <a:t>Use of a static defender (controlling the environment)</a:t>
            </a:r>
          </a:p>
          <a:p>
            <a:pPr>
              <a:buFontTx/>
              <a:buChar char="-"/>
            </a:pPr>
            <a:r>
              <a:rPr lang="en-GB" i="1" dirty="0">
                <a:latin typeface="+mj-lt"/>
              </a:rPr>
              <a:t>Try varying spin off the back-board (trying more advanced skills/techniques)</a:t>
            </a:r>
          </a:p>
        </p:txBody>
      </p:sp>
      <p:sp>
        <p:nvSpPr>
          <p:cNvPr id="6" name="Footer Placeholder 2">
            <a:extLst>
              <a:ext uri="{FF2B5EF4-FFF2-40B4-BE49-F238E27FC236}">
                <a16:creationId xmlns:a16="http://schemas.microsoft.com/office/drawing/2014/main" id="{2593532D-8EDC-B35A-B134-8DF621830A6E}"/>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E2AED590-D97E-B38D-6303-9FCD1BDC63DB}"/>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8" name="Picture 7">
            <a:extLst>
              <a:ext uri="{FF2B5EF4-FFF2-40B4-BE49-F238E27FC236}">
                <a16:creationId xmlns:a16="http://schemas.microsoft.com/office/drawing/2014/main" id="{1721BE71-3B74-1DAF-3AE1-FA9A9CF25053}"/>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9" name="Picture 8">
            <a:extLst>
              <a:ext uri="{FF2B5EF4-FFF2-40B4-BE49-F238E27FC236}">
                <a16:creationId xmlns:a16="http://schemas.microsoft.com/office/drawing/2014/main" id="{B6AA5831-A6B0-3308-BC2A-A40D290AB690}"/>
              </a:ext>
            </a:extLst>
          </p:cNvPr>
          <p:cNvPicPr>
            <a:picLocks noChangeAspect="1"/>
          </p:cNvPicPr>
          <p:nvPr/>
        </p:nvPicPr>
        <p:blipFill>
          <a:blip r:embed="rId5"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39058836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normAutofit fontScale="90000"/>
          </a:bodyPr>
          <a:lstStyle/>
          <a:p>
            <a:r>
              <a:rPr lang="en-GB" dirty="0">
                <a:latin typeface="+mj-lt"/>
              </a:rPr>
              <a:t>How to learn a skill during each stage – (</a:t>
            </a:r>
            <a:r>
              <a:rPr lang="en-GB" b="1" dirty="0">
                <a:latin typeface="+mj-lt"/>
              </a:rPr>
              <a:t>autonomous stage)</a:t>
            </a:r>
          </a:p>
        </p:txBody>
      </p:sp>
      <p:sp>
        <p:nvSpPr>
          <p:cNvPr id="3" name="Content Placeholder 2"/>
          <p:cNvSpPr>
            <a:spLocks noGrp="1"/>
          </p:cNvSpPr>
          <p:nvPr>
            <p:ph idx="1"/>
          </p:nvPr>
        </p:nvSpPr>
        <p:spPr>
          <a:xfrm>
            <a:off x="457200" y="1484784"/>
            <a:ext cx="8229600" cy="5040560"/>
          </a:xfrm>
          <a:noFill/>
        </p:spPr>
        <p:style>
          <a:lnRef idx="2">
            <a:schemeClr val="dk1"/>
          </a:lnRef>
          <a:fillRef idx="1">
            <a:schemeClr val="lt1"/>
          </a:fillRef>
          <a:effectRef idx="0">
            <a:schemeClr val="dk1"/>
          </a:effectRef>
          <a:fontRef idx="minor">
            <a:schemeClr val="dk1"/>
          </a:fontRef>
        </p:style>
        <p:txBody>
          <a:bodyPr>
            <a:normAutofit/>
          </a:bodyPr>
          <a:lstStyle/>
          <a:p>
            <a:pPr>
              <a:buFontTx/>
              <a:buChar char="-"/>
            </a:pPr>
            <a:r>
              <a:rPr lang="en-GB" i="1" dirty="0">
                <a:latin typeface="+mj-lt"/>
              </a:rPr>
              <a:t>During this stage: </a:t>
            </a:r>
          </a:p>
          <a:p>
            <a:pPr lvl="1">
              <a:buFontTx/>
              <a:buChar char="-"/>
            </a:pPr>
            <a:r>
              <a:rPr lang="en-GB" i="1" dirty="0">
                <a:latin typeface="+mj-lt"/>
              </a:rPr>
              <a:t>You can perform the skill without thinking about the technique you are using</a:t>
            </a:r>
          </a:p>
          <a:p>
            <a:pPr lvl="1">
              <a:buFontTx/>
              <a:buChar char="-"/>
            </a:pPr>
            <a:r>
              <a:rPr lang="en-GB" i="1" dirty="0">
                <a:latin typeface="+mj-lt"/>
              </a:rPr>
              <a:t>You can use the skill in full games </a:t>
            </a:r>
          </a:p>
          <a:p>
            <a:pPr lvl="1">
              <a:buFontTx/>
              <a:buChar char="-"/>
            </a:pPr>
            <a:r>
              <a:rPr lang="en-GB" i="1" dirty="0">
                <a:latin typeface="+mj-lt"/>
              </a:rPr>
              <a:t>You know what went wrong when you make a mistake and can adapt</a:t>
            </a:r>
          </a:p>
          <a:p>
            <a:pPr lvl="1">
              <a:buFontTx/>
              <a:buChar char="-"/>
            </a:pPr>
            <a:r>
              <a:rPr lang="en-GB" i="1" dirty="0">
                <a:latin typeface="+mj-lt"/>
              </a:rPr>
              <a:t>You perform the skill with accuracy, consistency and flair</a:t>
            </a:r>
          </a:p>
          <a:p>
            <a:pPr>
              <a:buFontTx/>
              <a:buChar char="-"/>
            </a:pPr>
            <a:endParaRPr lang="en-GB" i="1" dirty="0">
              <a:latin typeface="+mj-lt"/>
            </a:endParaRPr>
          </a:p>
        </p:txBody>
      </p:sp>
      <p:sp>
        <p:nvSpPr>
          <p:cNvPr id="4" name="TextBox 3">
            <a:extLst>
              <a:ext uri="{FF2B5EF4-FFF2-40B4-BE49-F238E27FC236}">
                <a16:creationId xmlns:a16="http://schemas.microsoft.com/office/drawing/2014/main" id="{BF8C154A-411F-3244-9C0F-3D1EC1013EC5}"/>
              </a:ext>
            </a:extLst>
          </p:cNvPr>
          <p:cNvSpPr txBox="1"/>
          <p:nvPr/>
        </p:nvSpPr>
        <p:spPr>
          <a:xfrm>
            <a:off x="6858000" y="1256006"/>
            <a:ext cx="2057400" cy="369332"/>
          </a:xfrm>
          <a:prstGeom prst="rect">
            <a:avLst/>
          </a:prstGeom>
          <a:solidFill>
            <a:schemeClr val="bg1"/>
          </a:solidFill>
          <a:ln>
            <a:solidFill>
              <a:srgbClr val="C00000"/>
            </a:solidFill>
          </a:ln>
        </p:spPr>
        <p:txBody>
          <a:bodyPr wrap="square" rtlCol="0">
            <a:spAutoFit/>
          </a:bodyPr>
          <a:lstStyle/>
          <a:p>
            <a:r>
              <a:rPr lang="en-US" dirty="0">
                <a:latin typeface="+mj-lt"/>
              </a:rPr>
              <a:t>Basketball – lay-up</a:t>
            </a:r>
          </a:p>
        </p:txBody>
      </p:sp>
      <p:sp>
        <p:nvSpPr>
          <p:cNvPr id="5" name="TextBox 4">
            <a:extLst>
              <a:ext uri="{FF2B5EF4-FFF2-40B4-BE49-F238E27FC236}">
                <a16:creationId xmlns:a16="http://schemas.microsoft.com/office/drawing/2014/main" id="{E0212343-1C8C-2F46-83FC-77D46D172034}"/>
              </a:ext>
            </a:extLst>
          </p:cNvPr>
          <p:cNvSpPr txBox="1"/>
          <p:nvPr/>
        </p:nvSpPr>
        <p:spPr>
          <a:xfrm>
            <a:off x="685800" y="5048071"/>
            <a:ext cx="7772400" cy="923330"/>
          </a:xfrm>
          <a:prstGeom prst="rect">
            <a:avLst/>
          </a:prstGeom>
          <a:noFill/>
          <a:ln>
            <a:solidFill>
              <a:srgbClr val="C00000"/>
            </a:solidFill>
          </a:ln>
        </p:spPr>
        <p:txBody>
          <a:bodyPr wrap="square" rtlCol="0">
            <a:spAutoFit/>
          </a:bodyPr>
          <a:lstStyle/>
          <a:p>
            <a:r>
              <a:rPr lang="en-GB" i="1" u="sng" dirty="0" err="1">
                <a:latin typeface="+mj-lt"/>
              </a:rPr>
              <a:t>E.g</a:t>
            </a:r>
            <a:r>
              <a:rPr lang="en-GB" i="1" u="sng" dirty="0">
                <a:latin typeface="+mj-lt"/>
              </a:rPr>
              <a:t>:</a:t>
            </a:r>
          </a:p>
          <a:p>
            <a:pPr>
              <a:buFontTx/>
              <a:buChar char="-"/>
            </a:pPr>
            <a:r>
              <a:rPr lang="en-GB" i="1" dirty="0">
                <a:latin typeface="+mj-lt"/>
              </a:rPr>
              <a:t>Using the skill during competitive games…</a:t>
            </a:r>
          </a:p>
          <a:p>
            <a:pPr>
              <a:buFontTx/>
              <a:buChar char="-"/>
            </a:pPr>
            <a:r>
              <a:rPr lang="en-GB" i="1" dirty="0">
                <a:latin typeface="+mj-lt"/>
              </a:rPr>
              <a:t> i.e. performing lay-ups in changing environments, with defenders present.</a:t>
            </a:r>
          </a:p>
        </p:txBody>
      </p:sp>
      <p:sp>
        <p:nvSpPr>
          <p:cNvPr id="6" name="Footer Placeholder 2">
            <a:extLst>
              <a:ext uri="{FF2B5EF4-FFF2-40B4-BE49-F238E27FC236}">
                <a16:creationId xmlns:a16="http://schemas.microsoft.com/office/drawing/2014/main" id="{BC23D1CB-DDED-6AD7-C0B9-EE0F4FD2BAB5}"/>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DDE42E31-8975-EC1E-A8E4-C7AA87D61031}"/>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8" name="Picture 7">
            <a:extLst>
              <a:ext uri="{FF2B5EF4-FFF2-40B4-BE49-F238E27FC236}">
                <a16:creationId xmlns:a16="http://schemas.microsoft.com/office/drawing/2014/main" id="{2FF2273E-CC1F-238B-298C-494A0B2E87E0}"/>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9" name="Picture 8">
            <a:extLst>
              <a:ext uri="{FF2B5EF4-FFF2-40B4-BE49-F238E27FC236}">
                <a16:creationId xmlns:a16="http://schemas.microsoft.com/office/drawing/2014/main" id="{A4CA9294-D633-82E5-F5A6-1921AE03E044}"/>
              </a:ext>
            </a:extLst>
          </p:cNvPr>
          <p:cNvPicPr>
            <a:picLocks noChangeAspect="1"/>
          </p:cNvPicPr>
          <p:nvPr/>
        </p:nvPicPr>
        <p:blipFill>
          <a:blip r:embed="rId5"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9581869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lstStyle/>
          <a:p>
            <a:r>
              <a:rPr lang="en-GB" dirty="0">
                <a:latin typeface="+mj-lt"/>
              </a:rPr>
              <a:t>How to practice skills</a:t>
            </a:r>
          </a:p>
        </p:txBody>
      </p:sp>
      <p:sp>
        <p:nvSpPr>
          <p:cNvPr id="3" name="Content Placeholder 2"/>
          <p:cNvSpPr>
            <a:spLocks noGrp="1"/>
          </p:cNvSpPr>
          <p:nvPr>
            <p:ph idx="1"/>
          </p:nvPr>
        </p:nvSpPr>
        <p:spPr>
          <a:xfrm>
            <a:off x="457200" y="1484784"/>
            <a:ext cx="8229600" cy="5040560"/>
          </a:xfrm>
          <a:noFill/>
        </p:spPr>
        <p:style>
          <a:lnRef idx="2">
            <a:schemeClr val="dk1"/>
          </a:lnRef>
          <a:fillRef idx="1">
            <a:schemeClr val="lt1"/>
          </a:fillRef>
          <a:effectRef idx="0">
            <a:schemeClr val="dk1"/>
          </a:effectRef>
          <a:fontRef idx="minor">
            <a:schemeClr val="dk1"/>
          </a:fontRef>
        </p:style>
        <p:txBody>
          <a:bodyPr>
            <a:normAutofit/>
          </a:bodyPr>
          <a:lstStyle/>
          <a:p>
            <a:pPr>
              <a:buNone/>
            </a:pPr>
            <a:r>
              <a:rPr lang="en-GB" dirty="0">
                <a:latin typeface="+mj-lt"/>
              </a:rPr>
              <a:t>Practice/rehearsal is essential for a skilled performance</a:t>
            </a:r>
          </a:p>
          <a:p>
            <a:pPr>
              <a:buNone/>
            </a:pPr>
            <a:endParaRPr lang="en-GB" dirty="0">
              <a:latin typeface="+mj-lt"/>
            </a:endParaRPr>
          </a:p>
          <a:p>
            <a:pPr>
              <a:buNone/>
            </a:pPr>
            <a:endParaRPr lang="en-GB" dirty="0">
              <a:latin typeface="+mj-lt"/>
            </a:endParaRPr>
          </a:p>
          <a:p>
            <a:r>
              <a:rPr lang="en-GB" b="1" dirty="0">
                <a:latin typeface="+mj-lt"/>
              </a:rPr>
              <a:t>There are many different ways of approaching the task of practice:</a:t>
            </a:r>
            <a:endParaRPr lang="en-GB" dirty="0">
              <a:latin typeface="+mj-lt"/>
            </a:endParaRPr>
          </a:p>
          <a:p>
            <a:pPr lvl="1"/>
            <a:r>
              <a:rPr lang="en-GB" dirty="0">
                <a:latin typeface="+mj-lt"/>
              </a:rPr>
              <a:t>Whole practice</a:t>
            </a:r>
          </a:p>
          <a:p>
            <a:pPr lvl="1"/>
            <a:r>
              <a:rPr lang="en-GB" dirty="0">
                <a:latin typeface="+mj-lt"/>
              </a:rPr>
              <a:t>Part practice</a:t>
            </a:r>
          </a:p>
          <a:p>
            <a:pPr lvl="1"/>
            <a:r>
              <a:rPr lang="en-GB" dirty="0">
                <a:latin typeface="+mj-lt"/>
              </a:rPr>
              <a:t>Whole-part-whole practice</a:t>
            </a:r>
          </a:p>
          <a:p>
            <a:pPr lvl="1"/>
            <a:r>
              <a:rPr lang="en-GB" dirty="0">
                <a:latin typeface="+mj-lt"/>
              </a:rPr>
              <a:t>Fixed-variable practice</a:t>
            </a:r>
          </a:p>
          <a:p>
            <a:pPr lvl="1"/>
            <a:endParaRPr lang="en-GB" dirty="0">
              <a:latin typeface="+mj-lt"/>
            </a:endParaRPr>
          </a:p>
          <a:p>
            <a:pPr lvl="1" algn="ctr">
              <a:buNone/>
            </a:pPr>
            <a:r>
              <a:rPr lang="en-GB" sz="2000" i="1" dirty="0">
                <a:latin typeface="+mj-lt"/>
              </a:rPr>
              <a:t>Make sure you understand each of these forms of practice</a:t>
            </a:r>
          </a:p>
          <a:p>
            <a:pPr>
              <a:buNone/>
            </a:pPr>
            <a:endParaRPr lang="en-GB" dirty="0">
              <a:latin typeface="+mj-lt"/>
            </a:endParaRPr>
          </a:p>
          <a:p>
            <a:pPr>
              <a:buNone/>
            </a:pPr>
            <a:endParaRPr lang="en-GB" dirty="0">
              <a:latin typeface="+mj-lt"/>
            </a:endParaRPr>
          </a:p>
          <a:p>
            <a:pPr>
              <a:buNone/>
            </a:pPr>
            <a:endParaRPr lang="en-GB" dirty="0">
              <a:latin typeface="+mj-lt"/>
            </a:endParaRPr>
          </a:p>
        </p:txBody>
      </p:sp>
      <p:sp>
        <p:nvSpPr>
          <p:cNvPr id="5" name="TextBox 4"/>
          <p:cNvSpPr txBox="1"/>
          <p:nvPr/>
        </p:nvSpPr>
        <p:spPr>
          <a:xfrm>
            <a:off x="4419600" y="1981200"/>
            <a:ext cx="4495800" cy="646331"/>
          </a:xfrm>
          <a:prstGeom prst="rect">
            <a:avLst/>
          </a:prstGeom>
          <a:solidFill>
            <a:schemeClr val="bg1"/>
          </a:solidFill>
          <a:ln w="28575">
            <a:solidFill>
              <a:srgbClr val="00B0F0"/>
            </a:solidFill>
          </a:ln>
        </p:spPr>
        <p:txBody>
          <a:bodyPr wrap="square" rtlCol="0">
            <a:spAutoFit/>
          </a:bodyPr>
          <a:lstStyle/>
          <a:p>
            <a:r>
              <a:rPr lang="en-GB" dirty="0">
                <a:latin typeface="+mj-lt"/>
              </a:rPr>
              <a:t>Can you remember the 6 components of a skilled performance?</a:t>
            </a:r>
          </a:p>
        </p:txBody>
      </p:sp>
      <p:sp>
        <p:nvSpPr>
          <p:cNvPr id="6" name="Rounded Rectangle 5"/>
          <p:cNvSpPr/>
          <p:nvPr/>
        </p:nvSpPr>
        <p:spPr>
          <a:xfrm>
            <a:off x="1323536" y="5937740"/>
            <a:ext cx="6858000" cy="457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ooter Placeholder 2">
            <a:extLst>
              <a:ext uri="{FF2B5EF4-FFF2-40B4-BE49-F238E27FC236}">
                <a16:creationId xmlns:a16="http://schemas.microsoft.com/office/drawing/2014/main" id="{E7D32BE3-0809-E111-64A6-2D2FE30BE3EF}"/>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6E8593B4-7025-B77D-925E-607E82FEF251}"/>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8" name="Picture 7">
            <a:extLst>
              <a:ext uri="{FF2B5EF4-FFF2-40B4-BE49-F238E27FC236}">
                <a16:creationId xmlns:a16="http://schemas.microsoft.com/office/drawing/2014/main" id="{F6B123E5-9B1F-BCDC-D282-356A4BF9BE89}"/>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9" name="Picture 8">
            <a:extLst>
              <a:ext uri="{FF2B5EF4-FFF2-40B4-BE49-F238E27FC236}">
                <a16:creationId xmlns:a16="http://schemas.microsoft.com/office/drawing/2014/main" id="{3917660E-81B8-9178-332C-6B34EC0B7373}"/>
              </a:ext>
            </a:extLst>
          </p:cNvPr>
          <p:cNvPicPr>
            <a:picLocks noChangeAspect="1"/>
          </p:cNvPicPr>
          <p:nvPr/>
        </p:nvPicPr>
        <p:blipFill>
          <a:blip r:embed="rId5"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20558433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nvGraphicFramePr>
        <p:xfrm>
          <a:off x="1524000" y="14478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p:cNvSpPr txBox="1"/>
          <p:nvPr/>
        </p:nvSpPr>
        <p:spPr>
          <a:xfrm>
            <a:off x="228600" y="228600"/>
            <a:ext cx="2971800" cy="1938992"/>
          </a:xfrm>
          <a:prstGeom prst="rect">
            <a:avLst/>
          </a:prstGeom>
          <a:solidFill>
            <a:schemeClr val="bg1"/>
          </a:solidFill>
          <a:ln>
            <a:solidFill>
              <a:schemeClr val="tx1"/>
            </a:solidFill>
          </a:ln>
        </p:spPr>
        <p:txBody>
          <a:bodyPr wrap="square" rtlCol="0">
            <a:spAutoFit/>
          </a:bodyPr>
          <a:lstStyle/>
          <a:p>
            <a:r>
              <a:rPr lang="en-GB" sz="2400" u="sng" dirty="0">
                <a:latin typeface="+mj-lt"/>
              </a:rPr>
              <a:t>Practice all the different parts at once </a:t>
            </a:r>
            <a:r>
              <a:rPr lang="en-GB" sz="2400" dirty="0">
                <a:latin typeface="+mj-lt"/>
              </a:rPr>
              <a:t>(the whole skill – e.g. A defensive shot in cricket)</a:t>
            </a:r>
          </a:p>
        </p:txBody>
      </p:sp>
      <p:sp>
        <p:nvSpPr>
          <p:cNvPr id="12" name="TextBox 11"/>
          <p:cNvSpPr txBox="1"/>
          <p:nvPr/>
        </p:nvSpPr>
        <p:spPr>
          <a:xfrm>
            <a:off x="5943600" y="228600"/>
            <a:ext cx="2971800" cy="1938992"/>
          </a:xfrm>
          <a:prstGeom prst="rect">
            <a:avLst/>
          </a:prstGeom>
          <a:solidFill>
            <a:schemeClr val="bg1"/>
          </a:solidFill>
          <a:ln>
            <a:solidFill>
              <a:schemeClr val="tx1"/>
            </a:solidFill>
          </a:ln>
        </p:spPr>
        <p:txBody>
          <a:bodyPr wrap="square" rtlCol="0">
            <a:spAutoFit/>
          </a:bodyPr>
          <a:lstStyle/>
          <a:p>
            <a:r>
              <a:rPr lang="en-GB" sz="2400" u="sng" dirty="0">
                <a:latin typeface="+mj-lt"/>
              </a:rPr>
              <a:t>Break down the skill into smaller parts </a:t>
            </a:r>
            <a:r>
              <a:rPr lang="en-GB" sz="2400" dirty="0">
                <a:latin typeface="+mj-lt"/>
              </a:rPr>
              <a:t>(e.g. To learn the batting grip and footwork separately)</a:t>
            </a:r>
          </a:p>
        </p:txBody>
      </p:sp>
      <p:sp>
        <p:nvSpPr>
          <p:cNvPr id="13" name="TextBox 12"/>
          <p:cNvSpPr txBox="1"/>
          <p:nvPr/>
        </p:nvSpPr>
        <p:spPr>
          <a:xfrm>
            <a:off x="228600" y="4648200"/>
            <a:ext cx="2971800" cy="1938992"/>
          </a:xfrm>
          <a:prstGeom prst="rect">
            <a:avLst/>
          </a:prstGeom>
          <a:solidFill>
            <a:schemeClr val="bg1"/>
          </a:solidFill>
          <a:ln>
            <a:solidFill>
              <a:schemeClr val="tx1"/>
            </a:solidFill>
          </a:ln>
        </p:spPr>
        <p:txBody>
          <a:bodyPr wrap="square" rtlCol="0">
            <a:spAutoFit/>
          </a:bodyPr>
          <a:lstStyle/>
          <a:p>
            <a:r>
              <a:rPr lang="en-GB" sz="2400" u="sng" dirty="0">
                <a:latin typeface="+mj-lt"/>
              </a:rPr>
              <a:t>Repeat the technique in one situation over and over  again </a:t>
            </a:r>
            <a:r>
              <a:rPr lang="en-GB" sz="2400" dirty="0">
                <a:latin typeface="+mj-lt"/>
              </a:rPr>
              <a:t>(this is known as a drill)</a:t>
            </a:r>
          </a:p>
          <a:p>
            <a:endParaRPr lang="en-GB" sz="2400" dirty="0">
              <a:latin typeface="+mj-lt"/>
            </a:endParaRPr>
          </a:p>
        </p:txBody>
      </p:sp>
      <p:sp>
        <p:nvSpPr>
          <p:cNvPr id="14" name="TextBox 13"/>
          <p:cNvSpPr txBox="1"/>
          <p:nvPr/>
        </p:nvSpPr>
        <p:spPr>
          <a:xfrm>
            <a:off x="5943600" y="4648200"/>
            <a:ext cx="2971800" cy="1569660"/>
          </a:xfrm>
          <a:prstGeom prst="rect">
            <a:avLst/>
          </a:prstGeom>
          <a:solidFill>
            <a:schemeClr val="bg1"/>
          </a:solidFill>
          <a:ln>
            <a:solidFill>
              <a:schemeClr val="tx1"/>
            </a:solidFill>
          </a:ln>
        </p:spPr>
        <p:txBody>
          <a:bodyPr wrap="square" rtlCol="0">
            <a:spAutoFit/>
          </a:bodyPr>
          <a:lstStyle/>
          <a:p>
            <a:r>
              <a:rPr lang="en-GB" sz="2400" u="sng" dirty="0">
                <a:latin typeface="+mj-lt"/>
              </a:rPr>
              <a:t>Repeat the technique in a range of different situations </a:t>
            </a:r>
            <a:r>
              <a:rPr lang="en-GB" sz="2400" dirty="0">
                <a:latin typeface="+mj-lt"/>
              </a:rPr>
              <a:t>(in isolation or in competition)</a:t>
            </a:r>
          </a:p>
        </p:txBody>
      </p:sp>
      <p:cxnSp>
        <p:nvCxnSpPr>
          <p:cNvPr id="16" name="Straight Arrow Connector 15"/>
          <p:cNvCxnSpPr>
            <a:endCxn id="10" idx="3"/>
          </p:cNvCxnSpPr>
          <p:nvPr/>
        </p:nvCxnSpPr>
        <p:spPr>
          <a:xfrm flipH="1" flipV="1">
            <a:off x="3200400" y="1198096"/>
            <a:ext cx="914400" cy="47830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endCxn id="12" idx="2"/>
          </p:cNvCxnSpPr>
          <p:nvPr/>
        </p:nvCxnSpPr>
        <p:spPr>
          <a:xfrm flipV="1">
            <a:off x="6324600" y="2167592"/>
            <a:ext cx="1104900" cy="88040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endCxn id="14" idx="1"/>
          </p:cNvCxnSpPr>
          <p:nvPr/>
        </p:nvCxnSpPr>
        <p:spPr>
          <a:xfrm>
            <a:off x="4953000" y="5334000"/>
            <a:ext cx="990600" cy="9903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endCxn id="13" idx="0"/>
          </p:cNvCxnSpPr>
          <p:nvPr/>
        </p:nvCxnSpPr>
        <p:spPr>
          <a:xfrm flipH="1">
            <a:off x="1714500" y="3581400"/>
            <a:ext cx="876300" cy="10668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Footer Placeholder 2">
            <a:extLst>
              <a:ext uri="{FF2B5EF4-FFF2-40B4-BE49-F238E27FC236}">
                <a16:creationId xmlns:a16="http://schemas.microsoft.com/office/drawing/2014/main" id="{4D36F10C-6464-161C-BCB2-160529F6E8DD}"/>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499276EC-2B81-7AB4-D935-02D4A8986DFA}"/>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4" name="Picture 3">
            <a:extLst>
              <a:ext uri="{FF2B5EF4-FFF2-40B4-BE49-F238E27FC236}">
                <a16:creationId xmlns:a16="http://schemas.microsoft.com/office/drawing/2014/main" id="{926C6AC0-47F7-ECFB-C427-8BB65C3F6A26}"/>
              </a:ext>
            </a:extLst>
          </p:cNvPr>
          <p:cNvPicPr>
            <a:picLocks noChangeAspect="1"/>
          </p:cNvPicPr>
          <p:nvPr/>
        </p:nvPicPr>
        <p:blipFill>
          <a:blip r:embed="rId9"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5" name="Picture 4">
            <a:extLst>
              <a:ext uri="{FF2B5EF4-FFF2-40B4-BE49-F238E27FC236}">
                <a16:creationId xmlns:a16="http://schemas.microsoft.com/office/drawing/2014/main" id="{949E1FE1-0E8F-E23A-D2F8-15EF08D8934D}"/>
              </a:ext>
            </a:extLst>
          </p:cNvPr>
          <p:cNvPicPr>
            <a:picLocks noChangeAspect="1"/>
          </p:cNvPicPr>
          <p:nvPr/>
        </p:nvPicPr>
        <p:blipFill>
          <a:blip r:embed="rId10"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36018306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lstStyle/>
          <a:p>
            <a:r>
              <a:rPr lang="en-GB" dirty="0">
                <a:latin typeface="+mj-lt"/>
              </a:rPr>
              <a:t>Practicing skills (example)</a:t>
            </a:r>
          </a:p>
        </p:txBody>
      </p:sp>
      <p:sp>
        <p:nvSpPr>
          <p:cNvPr id="3" name="Content Placeholder 2"/>
          <p:cNvSpPr>
            <a:spLocks noGrp="1"/>
          </p:cNvSpPr>
          <p:nvPr>
            <p:ph idx="1"/>
          </p:nvPr>
        </p:nvSpPr>
        <p:spPr>
          <a:xfrm>
            <a:off x="457200" y="1484784"/>
            <a:ext cx="8229600" cy="5040560"/>
          </a:xfrm>
          <a:noFill/>
        </p:spPr>
        <p:style>
          <a:lnRef idx="2">
            <a:schemeClr val="dk1"/>
          </a:lnRef>
          <a:fillRef idx="1">
            <a:schemeClr val="lt1"/>
          </a:fillRef>
          <a:effectRef idx="0">
            <a:schemeClr val="dk1"/>
          </a:effectRef>
          <a:fontRef idx="minor">
            <a:schemeClr val="dk1"/>
          </a:fontRef>
        </p:style>
        <p:txBody>
          <a:bodyPr>
            <a:normAutofit/>
          </a:bodyPr>
          <a:lstStyle/>
          <a:p>
            <a:r>
              <a:rPr lang="en-GB" sz="2000" b="1" dirty="0">
                <a:latin typeface="+mj-lt"/>
              </a:rPr>
              <a:t>Whole-part-whole (swimming)</a:t>
            </a:r>
          </a:p>
          <a:p>
            <a:pPr>
              <a:buNone/>
            </a:pPr>
            <a:endParaRPr lang="en-GB" sz="2000" b="1" dirty="0">
              <a:latin typeface="+mj-lt"/>
            </a:endParaRPr>
          </a:p>
          <a:p>
            <a:pPr>
              <a:buNone/>
            </a:pPr>
            <a:endParaRPr lang="en-GB" dirty="0">
              <a:latin typeface="+mj-lt"/>
            </a:endParaRPr>
          </a:p>
          <a:p>
            <a:pPr>
              <a:buNone/>
            </a:pPr>
            <a:endParaRPr lang="en-GB" dirty="0">
              <a:latin typeface="+mj-lt"/>
            </a:endParaRPr>
          </a:p>
          <a:p>
            <a:pPr>
              <a:buNone/>
            </a:pPr>
            <a:endParaRPr lang="en-GB" dirty="0">
              <a:latin typeface="+mj-lt"/>
            </a:endParaRPr>
          </a:p>
        </p:txBody>
      </p:sp>
      <p:graphicFrame>
        <p:nvGraphicFramePr>
          <p:cNvPr id="7" name="Table 6"/>
          <p:cNvGraphicFramePr>
            <a:graphicFrameLocks noGrp="1"/>
          </p:cNvGraphicFramePr>
          <p:nvPr>
            <p:extLst>
              <p:ext uri="{D42A27DB-BD31-4B8C-83A1-F6EECF244321}">
                <p14:modId xmlns:p14="http://schemas.microsoft.com/office/powerpoint/2010/main" val="1681710394"/>
              </p:ext>
            </p:extLst>
          </p:nvPr>
        </p:nvGraphicFramePr>
        <p:xfrm>
          <a:off x="609600" y="1905000"/>
          <a:ext cx="7924800" cy="4495800"/>
        </p:xfrm>
        <a:graphic>
          <a:graphicData uri="http://schemas.openxmlformats.org/drawingml/2006/table">
            <a:tbl>
              <a:tblPr firstRow="1" bandRow="1">
                <a:tableStyleId>{5940675A-B579-460E-94D1-54222C63F5DA}</a:tableStyleId>
              </a:tblPr>
              <a:tblGrid>
                <a:gridCol w="7924800">
                  <a:extLst>
                    <a:ext uri="{9D8B030D-6E8A-4147-A177-3AD203B41FA5}">
                      <a16:colId xmlns:a16="http://schemas.microsoft.com/office/drawing/2014/main" val="20000"/>
                    </a:ext>
                  </a:extLst>
                </a:gridCol>
              </a:tblGrid>
              <a:tr h="1498600">
                <a:tc>
                  <a:txBody>
                    <a:bodyPr/>
                    <a:lstStyle/>
                    <a:p>
                      <a:pPr>
                        <a:buFontTx/>
                        <a:buChar char="-"/>
                      </a:pPr>
                      <a:r>
                        <a:rPr lang="en-GB" b="1" dirty="0">
                          <a:latin typeface="+mj-lt"/>
                        </a:rPr>
                        <a:t>Whole</a:t>
                      </a:r>
                    </a:p>
                    <a:p>
                      <a:pPr>
                        <a:buFontTx/>
                        <a:buNone/>
                      </a:pPr>
                      <a:endParaRPr lang="en-GB" b="1" dirty="0">
                        <a:latin typeface="+mj-lt"/>
                      </a:endParaRPr>
                    </a:p>
                    <a:p>
                      <a:pPr>
                        <a:buFontTx/>
                        <a:buNone/>
                      </a:pPr>
                      <a:r>
                        <a:rPr lang="en-GB" b="0" i="1" dirty="0">
                          <a:latin typeface="+mj-lt"/>
                        </a:rPr>
                        <a:t>The swimmer does a length of freestyle (front crawl); the coach identifies that they</a:t>
                      </a:r>
                      <a:r>
                        <a:rPr lang="en-GB" b="0" i="1" baseline="0" dirty="0">
                          <a:latin typeface="+mj-lt"/>
                        </a:rPr>
                        <a:t> are breathing with every stroke (turning side to side)</a:t>
                      </a:r>
                      <a:endParaRPr lang="en-GB" b="0" i="1" dirty="0">
                        <a:latin typeface="+mj-lt"/>
                      </a:endParaRPr>
                    </a:p>
                  </a:txBody>
                  <a:tcPr/>
                </a:tc>
                <a:extLst>
                  <a:ext uri="{0D108BD9-81ED-4DB2-BD59-A6C34878D82A}">
                    <a16:rowId xmlns:a16="http://schemas.microsoft.com/office/drawing/2014/main" val="10000"/>
                  </a:ext>
                </a:extLst>
              </a:tr>
              <a:tr h="1498600">
                <a:tc>
                  <a:txBody>
                    <a:bodyPr/>
                    <a:lstStyle/>
                    <a:p>
                      <a:pPr>
                        <a:buFontTx/>
                        <a:buChar char="-"/>
                      </a:pPr>
                      <a:r>
                        <a:rPr lang="en-GB" b="1" dirty="0">
                          <a:latin typeface="+mj-lt"/>
                        </a:rPr>
                        <a:t>Part</a:t>
                      </a:r>
                    </a:p>
                    <a:p>
                      <a:pPr>
                        <a:buFontTx/>
                        <a:buChar char="-"/>
                      </a:pPr>
                      <a:endParaRPr lang="en-GB" b="1" dirty="0">
                        <a:latin typeface="+mj-lt"/>
                      </a:endParaRPr>
                    </a:p>
                    <a:p>
                      <a:pPr>
                        <a:buFontTx/>
                        <a:buNone/>
                      </a:pPr>
                      <a:r>
                        <a:rPr lang="en-GB" b="0" i="1" dirty="0">
                          <a:latin typeface="+mj-lt"/>
                        </a:rPr>
                        <a:t>The swimmer practices breathing every second</a:t>
                      </a:r>
                      <a:r>
                        <a:rPr lang="en-GB" b="0" i="1" baseline="0" dirty="0">
                          <a:latin typeface="+mj-lt"/>
                        </a:rPr>
                        <a:t> breath while standing stationary in the pool</a:t>
                      </a:r>
                      <a:endParaRPr lang="en-GB" b="0" i="1" dirty="0">
                        <a:latin typeface="+mj-lt"/>
                      </a:endParaRPr>
                    </a:p>
                  </a:txBody>
                  <a:tcPr/>
                </a:tc>
                <a:extLst>
                  <a:ext uri="{0D108BD9-81ED-4DB2-BD59-A6C34878D82A}">
                    <a16:rowId xmlns:a16="http://schemas.microsoft.com/office/drawing/2014/main" val="10001"/>
                  </a:ext>
                </a:extLst>
              </a:tr>
              <a:tr h="1498600">
                <a:tc>
                  <a:txBody>
                    <a:bodyPr/>
                    <a:lstStyle/>
                    <a:p>
                      <a:pPr>
                        <a:buFontTx/>
                        <a:buChar char="-"/>
                      </a:pPr>
                      <a:r>
                        <a:rPr lang="en-GB" b="1" baseline="0" dirty="0">
                          <a:latin typeface="+mj-lt"/>
                        </a:rPr>
                        <a:t>Whole</a:t>
                      </a:r>
                    </a:p>
                    <a:p>
                      <a:pPr>
                        <a:buFontTx/>
                        <a:buChar char="-"/>
                      </a:pPr>
                      <a:endParaRPr lang="en-GB" b="1" baseline="0" dirty="0">
                        <a:latin typeface="+mj-lt"/>
                      </a:endParaRPr>
                    </a:p>
                    <a:p>
                      <a:pPr>
                        <a:buFontTx/>
                        <a:buNone/>
                      </a:pPr>
                      <a:r>
                        <a:rPr lang="en-GB" b="0" i="1" baseline="0" dirty="0">
                          <a:latin typeface="+mj-lt"/>
                        </a:rPr>
                        <a:t>The swimmer does a length of freestyle (front crawl) using the correct breathing technique</a:t>
                      </a:r>
                      <a:endParaRPr lang="en-GB" b="0" i="1" dirty="0">
                        <a:latin typeface="+mj-lt"/>
                      </a:endParaRPr>
                    </a:p>
                  </a:txBody>
                  <a:tcPr/>
                </a:tc>
                <a:extLst>
                  <a:ext uri="{0D108BD9-81ED-4DB2-BD59-A6C34878D82A}">
                    <a16:rowId xmlns:a16="http://schemas.microsoft.com/office/drawing/2014/main" val="10002"/>
                  </a:ext>
                </a:extLst>
              </a:tr>
            </a:tbl>
          </a:graphicData>
        </a:graphic>
      </p:graphicFrame>
      <p:sp>
        <p:nvSpPr>
          <p:cNvPr id="4" name="Footer Placeholder 2">
            <a:extLst>
              <a:ext uri="{FF2B5EF4-FFF2-40B4-BE49-F238E27FC236}">
                <a16:creationId xmlns:a16="http://schemas.microsoft.com/office/drawing/2014/main" id="{775B2483-6945-77DF-0A71-00973F44EA25}"/>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5888A512-356D-597B-FB8A-0D97A7BFF2EF}"/>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6" name="Picture 5">
            <a:extLst>
              <a:ext uri="{FF2B5EF4-FFF2-40B4-BE49-F238E27FC236}">
                <a16:creationId xmlns:a16="http://schemas.microsoft.com/office/drawing/2014/main" id="{665EF023-3B28-5776-2793-D12989F610D9}"/>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8" name="Picture 7">
            <a:extLst>
              <a:ext uri="{FF2B5EF4-FFF2-40B4-BE49-F238E27FC236}">
                <a16:creationId xmlns:a16="http://schemas.microsoft.com/office/drawing/2014/main" id="{8B56DD70-23B3-0B9C-173A-AFBB0B5BFF52}"/>
              </a:ext>
            </a:extLst>
          </p:cNvPr>
          <p:cNvPicPr>
            <a:picLocks noChangeAspect="1"/>
          </p:cNvPicPr>
          <p:nvPr/>
        </p:nvPicPr>
        <p:blipFill>
          <a:blip r:embed="rId5"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5087582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lstStyle/>
          <a:p>
            <a:r>
              <a:rPr lang="en-GB" dirty="0">
                <a:latin typeface="+mj-lt"/>
              </a:rPr>
              <a:t>Practicing skills (example)</a:t>
            </a:r>
          </a:p>
        </p:txBody>
      </p:sp>
      <p:sp>
        <p:nvSpPr>
          <p:cNvPr id="3" name="Content Placeholder 2"/>
          <p:cNvSpPr>
            <a:spLocks noGrp="1"/>
          </p:cNvSpPr>
          <p:nvPr>
            <p:ph idx="1"/>
          </p:nvPr>
        </p:nvSpPr>
        <p:spPr>
          <a:xfrm>
            <a:off x="457200" y="1484784"/>
            <a:ext cx="8229600" cy="5040560"/>
          </a:xfrm>
          <a:noFill/>
        </p:spPr>
        <p:style>
          <a:lnRef idx="2">
            <a:schemeClr val="dk1"/>
          </a:lnRef>
          <a:fillRef idx="1">
            <a:schemeClr val="lt1"/>
          </a:fillRef>
          <a:effectRef idx="0">
            <a:schemeClr val="dk1"/>
          </a:effectRef>
          <a:fontRef idx="minor">
            <a:schemeClr val="dk1"/>
          </a:fontRef>
        </p:style>
        <p:txBody>
          <a:bodyPr>
            <a:normAutofit/>
          </a:bodyPr>
          <a:lstStyle/>
          <a:p>
            <a:r>
              <a:rPr lang="en-GB" sz="2000" b="1" dirty="0">
                <a:latin typeface="+mj-lt"/>
              </a:rPr>
              <a:t>Whole-part-whole (badminton)</a:t>
            </a:r>
          </a:p>
          <a:p>
            <a:pPr>
              <a:buNone/>
            </a:pPr>
            <a:endParaRPr lang="en-GB" sz="2000" b="1" dirty="0">
              <a:latin typeface="+mj-lt"/>
            </a:endParaRPr>
          </a:p>
          <a:p>
            <a:pPr>
              <a:buNone/>
            </a:pPr>
            <a:endParaRPr lang="en-GB" dirty="0">
              <a:latin typeface="+mj-lt"/>
            </a:endParaRPr>
          </a:p>
          <a:p>
            <a:pPr>
              <a:buNone/>
            </a:pPr>
            <a:endParaRPr lang="en-GB" dirty="0">
              <a:latin typeface="+mj-lt"/>
            </a:endParaRPr>
          </a:p>
          <a:p>
            <a:pPr>
              <a:buNone/>
            </a:pPr>
            <a:endParaRPr lang="en-GB" dirty="0">
              <a:latin typeface="+mj-lt"/>
            </a:endParaRPr>
          </a:p>
        </p:txBody>
      </p:sp>
      <p:graphicFrame>
        <p:nvGraphicFramePr>
          <p:cNvPr id="7" name="Table 6"/>
          <p:cNvGraphicFramePr>
            <a:graphicFrameLocks noGrp="1"/>
          </p:cNvGraphicFramePr>
          <p:nvPr>
            <p:extLst>
              <p:ext uri="{D42A27DB-BD31-4B8C-83A1-F6EECF244321}">
                <p14:modId xmlns:p14="http://schemas.microsoft.com/office/powerpoint/2010/main" val="948858929"/>
              </p:ext>
            </p:extLst>
          </p:nvPr>
        </p:nvGraphicFramePr>
        <p:xfrm>
          <a:off x="609600" y="1905000"/>
          <a:ext cx="7924800" cy="4495800"/>
        </p:xfrm>
        <a:graphic>
          <a:graphicData uri="http://schemas.openxmlformats.org/drawingml/2006/table">
            <a:tbl>
              <a:tblPr firstRow="1" bandRow="1">
                <a:tableStyleId>{5940675A-B579-460E-94D1-54222C63F5DA}</a:tableStyleId>
              </a:tblPr>
              <a:tblGrid>
                <a:gridCol w="7924800">
                  <a:extLst>
                    <a:ext uri="{9D8B030D-6E8A-4147-A177-3AD203B41FA5}">
                      <a16:colId xmlns:a16="http://schemas.microsoft.com/office/drawing/2014/main" val="20000"/>
                    </a:ext>
                  </a:extLst>
                </a:gridCol>
              </a:tblGrid>
              <a:tr h="1498600">
                <a:tc>
                  <a:txBody>
                    <a:bodyPr/>
                    <a:lstStyle/>
                    <a:p>
                      <a:pPr>
                        <a:buFontTx/>
                        <a:buChar char="-"/>
                      </a:pPr>
                      <a:r>
                        <a:rPr lang="en-GB" b="1" dirty="0">
                          <a:latin typeface="+mj-lt"/>
                        </a:rPr>
                        <a:t>Whole</a:t>
                      </a:r>
                    </a:p>
                    <a:p>
                      <a:pPr>
                        <a:buFontTx/>
                        <a:buNone/>
                      </a:pPr>
                      <a:endParaRPr lang="en-GB" b="1" dirty="0">
                        <a:latin typeface="+mj-lt"/>
                      </a:endParaRPr>
                    </a:p>
                    <a:p>
                      <a:pPr>
                        <a:buFontTx/>
                        <a:buNone/>
                      </a:pPr>
                      <a:r>
                        <a:rPr lang="en-GB" b="0" i="1" dirty="0">
                          <a:latin typeface="+mj-lt"/>
                        </a:rPr>
                        <a:t>The performer plays a singles game; the coach notices that they</a:t>
                      </a:r>
                      <a:r>
                        <a:rPr lang="en-GB" b="0" i="1" baseline="0" dirty="0">
                          <a:latin typeface="+mj-lt"/>
                        </a:rPr>
                        <a:t> aren’t moving back to the centre of the court quickly enough after each shot</a:t>
                      </a:r>
                      <a:endParaRPr lang="en-GB" b="0" i="1" dirty="0">
                        <a:latin typeface="+mj-lt"/>
                      </a:endParaRPr>
                    </a:p>
                  </a:txBody>
                  <a:tcPr/>
                </a:tc>
                <a:extLst>
                  <a:ext uri="{0D108BD9-81ED-4DB2-BD59-A6C34878D82A}">
                    <a16:rowId xmlns:a16="http://schemas.microsoft.com/office/drawing/2014/main" val="10000"/>
                  </a:ext>
                </a:extLst>
              </a:tr>
              <a:tr h="1498600">
                <a:tc>
                  <a:txBody>
                    <a:bodyPr/>
                    <a:lstStyle/>
                    <a:p>
                      <a:pPr>
                        <a:buFontTx/>
                        <a:buChar char="-"/>
                      </a:pPr>
                      <a:r>
                        <a:rPr lang="en-GB" b="1" dirty="0">
                          <a:latin typeface="+mj-lt"/>
                        </a:rPr>
                        <a:t>Part</a:t>
                      </a:r>
                    </a:p>
                    <a:p>
                      <a:pPr>
                        <a:buFontTx/>
                        <a:buChar char="-"/>
                      </a:pPr>
                      <a:endParaRPr lang="en-GB" b="1" dirty="0">
                        <a:latin typeface="+mj-lt"/>
                      </a:endParaRPr>
                    </a:p>
                    <a:p>
                      <a:pPr>
                        <a:buFontTx/>
                        <a:buNone/>
                      </a:pPr>
                      <a:r>
                        <a:rPr lang="en-GB" b="0" i="1" dirty="0">
                          <a:latin typeface="+mj-lt"/>
                        </a:rPr>
                        <a:t>The coach uses a drill to focus on positioning - (e.g. the player has to run to the baseline or either </a:t>
                      </a:r>
                      <a:r>
                        <a:rPr lang="en-GB" b="0" i="1" dirty="0" err="1">
                          <a:latin typeface="+mj-lt"/>
                        </a:rPr>
                        <a:t>sideline</a:t>
                      </a:r>
                      <a:r>
                        <a:rPr lang="en-GB" b="0" i="1" dirty="0">
                          <a:latin typeface="+mj-lt"/>
                        </a:rPr>
                        <a:t> when a call is made, quickly returning to the centre each time).</a:t>
                      </a:r>
                    </a:p>
                  </a:txBody>
                  <a:tcPr/>
                </a:tc>
                <a:extLst>
                  <a:ext uri="{0D108BD9-81ED-4DB2-BD59-A6C34878D82A}">
                    <a16:rowId xmlns:a16="http://schemas.microsoft.com/office/drawing/2014/main" val="10001"/>
                  </a:ext>
                </a:extLst>
              </a:tr>
              <a:tr h="1498600">
                <a:tc>
                  <a:txBody>
                    <a:bodyPr/>
                    <a:lstStyle/>
                    <a:p>
                      <a:pPr>
                        <a:buFontTx/>
                        <a:buChar char="-"/>
                      </a:pPr>
                      <a:r>
                        <a:rPr lang="en-GB" b="1" baseline="0" dirty="0">
                          <a:latin typeface="+mj-lt"/>
                        </a:rPr>
                        <a:t>Whole</a:t>
                      </a:r>
                    </a:p>
                    <a:p>
                      <a:pPr>
                        <a:buFontTx/>
                        <a:buChar char="-"/>
                      </a:pPr>
                      <a:endParaRPr lang="en-GB" b="1" baseline="0" dirty="0">
                        <a:latin typeface="+mj-lt"/>
                      </a:endParaRPr>
                    </a:p>
                    <a:p>
                      <a:pPr>
                        <a:buFontTx/>
                        <a:buNone/>
                      </a:pPr>
                      <a:r>
                        <a:rPr lang="en-GB" b="0" i="1" baseline="0" dirty="0">
                          <a:latin typeface="+mj-lt"/>
                        </a:rPr>
                        <a:t>The performer plays a singles game and their movement and positioning have now improved.</a:t>
                      </a:r>
                      <a:endParaRPr lang="en-GB" b="0" i="1" dirty="0">
                        <a:latin typeface="+mj-lt"/>
                      </a:endParaRPr>
                    </a:p>
                  </a:txBody>
                  <a:tcPr/>
                </a:tc>
                <a:extLst>
                  <a:ext uri="{0D108BD9-81ED-4DB2-BD59-A6C34878D82A}">
                    <a16:rowId xmlns:a16="http://schemas.microsoft.com/office/drawing/2014/main" val="10002"/>
                  </a:ext>
                </a:extLst>
              </a:tr>
            </a:tbl>
          </a:graphicData>
        </a:graphic>
      </p:graphicFrame>
      <p:sp>
        <p:nvSpPr>
          <p:cNvPr id="4" name="Footer Placeholder 2">
            <a:extLst>
              <a:ext uri="{FF2B5EF4-FFF2-40B4-BE49-F238E27FC236}">
                <a16:creationId xmlns:a16="http://schemas.microsoft.com/office/drawing/2014/main" id="{6303CB95-C2A7-DB42-EF3B-EE68AC9E92D6}"/>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08FB7AA9-E98D-909C-68C1-9BC81DEFF68E}"/>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6" name="Picture 5">
            <a:extLst>
              <a:ext uri="{FF2B5EF4-FFF2-40B4-BE49-F238E27FC236}">
                <a16:creationId xmlns:a16="http://schemas.microsoft.com/office/drawing/2014/main" id="{C86F99E8-2119-DCBD-DB78-C113B147846A}"/>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8" name="Picture 7">
            <a:extLst>
              <a:ext uri="{FF2B5EF4-FFF2-40B4-BE49-F238E27FC236}">
                <a16:creationId xmlns:a16="http://schemas.microsoft.com/office/drawing/2014/main" id="{EB23377B-00B0-E55E-5B8A-7B9B95C6DCD2}"/>
              </a:ext>
            </a:extLst>
          </p:cNvPr>
          <p:cNvPicPr>
            <a:picLocks noChangeAspect="1"/>
          </p:cNvPicPr>
          <p:nvPr/>
        </p:nvPicPr>
        <p:blipFill>
          <a:blip r:embed="rId5"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250584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5408" y="2492896"/>
            <a:ext cx="7851648" cy="792088"/>
          </a:xfrm>
          <a:ln>
            <a:solidFill>
              <a:schemeClr val="tx1"/>
            </a:solidFill>
          </a:ln>
        </p:spPr>
        <p:txBody>
          <a:bodyPr>
            <a:normAutofit fontScale="90000"/>
          </a:bodyPr>
          <a:lstStyle/>
          <a:p>
            <a:pPr algn="l"/>
            <a:r>
              <a:rPr lang="en-GB" sz="3600" dirty="0"/>
              <a:t> </a:t>
            </a:r>
            <a:br>
              <a:rPr lang="en-GB" dirty="0"/>
            </a:br>
            <a:r>
              <a:rPr lang="en-GB" sz="4900" dirty="0"/>
              <a:t>8.6 Feedback</a:t>
            </a:r>
            <a:endParaRPr lang="en-GB" dirty="0"/>
          </a:p>
        </p:txBody>
      </p:sp>
      <p:sp>
        <p:nvSpPr>
          <p:cNvPr id="3" name="Subtitle 2"/>
          <p:cNvSpPr>
            <a:spLocks noGrp="1"/>
          </p:cNvSpPr>
          <p:nvPr>
            <p:ph type="subTitle" idx="1"/>
          </p:nvPr>
        </p:nvSpPr>
        <p:spPr>
          <a:xfrm>
            <a:off x="605408" y="3356992"/>
            <a:ext cx="7851648" cy="2088232"/>
          </a:xfrm>
          <a:ln>
            <a:solidFill>
              <a:schemeClr val="tx1"/>
            </a:solidFill>
          </a:ln>
        </p:spPr>
        <p:txBody>
          <a:bodyPr>
            <a:normAutofit fontScale="92500" lnSpcReduction="20000"/>
          </a:bodyPr>
          <a:lstStyle/>
          <a:p>
            <a:pPr algn="ctr"/>
            <a:r>
              <a:rPr lang="en-GB" sz="2400" dirty="0">
                <a:latin typeface="+mj-lt"/>
              </a:rPr>
              <a:t> </a:t>
            </a:r>
            <a:r>
              <a:rPr lang="en-GB" sz="2400" u="sng" dirty="0">
                <a:latin typeface="+mj-lt"/>
              </a:rPr>
              <a:t>Learning objectives</a:t>
            </a:r>
          </a:p>
          <a:p>
            <a:pPr algn="l"/>
            <a:r>
              <a:rPr lang="en-GB" sz="2400" dirty="0">
                <a:latin typeface="+mj-lt"/>
              </a:rPr>
              <a:t> 1) Identify and outline the four different types of feedback </a:t>
            </a:r>
          </a:p>
          <a:p>
            <a:pPr algn="l"/>
            <a:r>
              <a:rPr lang="en-GB" sz="2400" dirty="0">
                <a:latin typeface="+mj-lt"/>
              </a:rPr>
              <a:t> 2) Explain how each type of feedback links to the stages of learning</a:t>
            </a:r>
          </a:p>
          <a:p>
            <a:pPr algn="l"/>
            <a:r>
              <a:rPr lang="en-GB" sz="2400" dirty="0">
                <a:latin typeface="+mj-lt"/>
              </a:rPr>
              <a:t>      and can be given to performers at different levels</a:t>
            </a:r>
          </a:p>
          <a:p>
            <a:pPr algn="l"/>
            <a:r>
              <a:rPr lang="en-GB" sz="2400" dirty="0">
                <a:latin typeface="+mj-lt"/>
              </a:rPr>
              <a:t> 3) Explain the importance of receiving good feedback and the</a:t>
            </a:r>
          </a:p>
          <a:p>
            <a:pPr algn="l"/>
            <a:r>
              <a:rPr lang="en-GB" sz="2400" dirty="0">
                <a:latin typeface="+mj-lt"/>
              </a:rPr>
              <a:t>      impact it can have on performance</a:t>
            </a:r>
          </a:p>
        </p:txBody>
      </p:sp>
      <p:sp>
        <p:nvSpPr>
          <p:cNvPr id="6" name="Rounded Rectangle 5">
            <a:extLst>
              <a:ext uri="{FF2B5EF4-FFF2-40B4-BE49-F238E27FC236}">
                <a16:creationId xmlns:a16="http://schemas.microsoft.com/office/drawing/2014/main" id="{C5856E02-3AE4-6F4C-9FA8-CBFC0D893D7E}"/>
              </a:ext>
            </a:extLst>
          </p:cNvPr>
          <p:cNvSpPr/>
          <p:nvPr/>
        </p:nvSpPr>
        <p:spPr>
          <a:xfrm>
            <a:off x="395536" y="395952"/>
            <a:ext cx="4101954" cy="1569661"/>
          </a:xfrm>
          <a:prstGeom prst="roundRect">
            <a:avLst/>
          </a:prstGeom>
          <a:solidFill>
            <a:schemeClr val="accent4">
              <a:lumMod val="60000"/>
              <a:lumOff val="40000"/>
            </a:schemeClr>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F643DB1-4BBD-BB4D-A4C9-0168BE0B6EAA}"/>
              </a:ext>
            </a:extLst>
          </p:cNvPr>
          <p:cNvSpPr txBox="1"/>
          <p:nvPr/>
        </p:nvSpPr>
        <p:spPr>
          <a:xfrm>
            <a:off x="539552" y="623590"/>
            <a:ext cx="3816424" cy="1077218"/>
          </a:xfrm>
          <a:prstGeom prst="rect">
            <a:avLst/>
          </a:prstGeom>
          <a:noFill/>
        </p:spPr>
        <p:txBody>
          <a:bodyPr wrap="square" rtlCol="0">
            <a:spAutoFit/>
          </a:bodyPr>
          <a:lstStyle/>
          <a:p>
            <a:pPr algn="ctr"/>
            <a:r>
              <a:rPr lang="en-GB" sz="3200" dirty="0">
                <a:solidFill>
                  <a:schemeClr val="bg1"/>
                </a:solidFill>
                <a:latin typeface="+mj-lt"/>
              </a:rPr>
              <a:t>Skill acquisition and psychology</a:t>
            </a:r>
            <a:endParaRPr lang="en-US" sz="3200" dirty="0">
              <a:solidFill>
                <a:schemeClr val="bg1"/>
              </a:solidFill>
              <a:latin typeface="+mj-lt"/>
            </a:endParaRPr>
          </a:p>
        </p:txBody>
      </p:sp>
      <p:sp>
        <p:nvSpPr>
          <p:cNvPr id="9" name="Rounded Rectangle 8">
            <a:extLst>
              <a:ext uri="{FF2B5EF4-FFF2-40B4-BE49-F238E27FC236}">
                <a16:creationId xmlns:a16="http://schemas.microsoft.com/office/drawing/2014/main" id="{41544A29-2240-584F-B2ED-049EFFFFA7E8}"/>
              </a:ext>
            </a:extLst>
          </p:cNvPr>
          <p:cNvSpPr/>
          <p:nvPr/>
        </p:nvSpPr>
        <p:spPr>
          <a:xfrm>
            <a:off x="4603913" y="395952"/>
            <a:ext cx="4101954" cy="1569661"/>
          </a:xfrm>
          <a:prstGeom prst="roundRect">
            <a:avLst/>
          </a:prstGeom>
          <a:solidFill>
            <a:srgbClr val="FFD579"/>
          </a:solidFill>
          <a:ln>
            <a:solidFill>
              <a:srgbClr val="CA9F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DB26D15-AB79-7743-9BA8-D26F7EECCBBE}"/>
              </a:ext>
            </a:extLst>
          </p:cNvPr>
          <p:cNvSpPr txBox="1"/>
          <p:nvPr/>
        </p:nvSpPr>
        <p:spPr>
          <a:xfrm>
            <a:off x="4745427" y="395953"/>
            <a:ext cx="3816424" cy="1569660"/>
          </a:xfrm>
          <a:prstGeom prst="rect">
            <a:avLst/>
          </a:prstGeom>
          <a:noFill/>
        </p:spPr>
        <p:txBody>
          <a:bodyPr wrap="square" rtlCol="0">
            <a:spAutoFit/>
          </a:bodyPr>
          <a:lstStyle/>
          <a:p>
            <a:pPr algn="ctr"/>
            <a:r>
              <a:rPr lang="en-GB" sz="3200" u="sng" dirty="0">
                <a:solidFill>
                  <a:schemeClr val="bg1"/>
                </a:solidFill>
                <a:latin typeface="+mj-lt"/>
              </a:rPr>
              <a:t>Chapter 8</a:t>
            </a:r>
            <a:endParaRPr lang="en-GB" sz="3200" dirty="0">
              <a:solidFill>
                <a:schemeClr val="bg1"/>
              </a:solidFill>
              <a:latin typeface="+mj-lt"/>
            </a:endParaRPr>
          </a:p>
          <a:p>
            <a:pPr algn="ctr"/>
            <a:r>
              <a:rPr lang="en-GB" sz="3200" dirty="0">
                <a:solidFill>
                  <a:schemeClr val="bg1"/>
                </a:solidFill>
                <a:latin typeface="+mj-lt"/>
              </a:rPr>
              <a:t>Skills and skill acquisition</a:t>
            </a:r>
            <a:endParaRPr lang="en-US" sz="3200" dirty="0">
              <a:solidFill>
                <a:schemeClr val="bg1"/>
              </a:solidFill>
              <a:latin typeface="+mj-lt"/>
            </a:endParaRPr>
          </a:p>
        </p:txBody>
      </p:sp>
      <p:sp>
        <p:nvSpPr>
          <p:cNvPr id="4" name="Footer Placeholder 2">
            <a:extLst>
              <a:ext uri="{FF2B5EF4-FFF2-40B4-BE49-F238E27FC236}">
                <a16:creationId xmlns:a16="http://schemas.microsoft.com/office/drawing/2014/main" id="{EF296B52-AB8D-971C-CA26-AC7F146F247A}"/>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5D66A5F8-C1D2-653D-A691-5DFBB36DD4CB}"/>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10" name="Picture 9">
            <a:extLst>
              <a:ext uri="{FF2B5EF4-FFF2-40B4-BE49-F238E27FC236}">
                <a16:creationId xmlns:a16="http://schemas.microsoft.com/office/drawing/2014/main" id="{EC0B6CB5-0E6B-775A-1D67-9D92BBBDFCDB}"/>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11" name="Picture 10">
            <a:extLst>
              <a:ext uri="{FF2B5EF4-FFF2-40B4-BE49-F238E27FC236}">
                <a16:creationId xmlns:a16="http://schemas.microsoft.com/office/drawing/2014/main" id="{D9CB5E91-A135-3163-7B1C-55B3BDC1563A}"/>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9307400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idx="1"/>
            <p:extLst>
              <p:ext uri="{D42A27DB-BD31-4B8C-83A1-F6EECF244321}">
                <p14:modId xmlns:p14="http://schemas.microsoft.com/office/powerpoint/2010/main" val="2298498084"/>
              </p:ext>
            </p:extLst>
          </p:nvPr>
        </p:nvGraphicFramePr>
        <p:xfrm>
          <a:off x="457200" y="685800"/>
          <a:ext cx="8229600" cy="60197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 name="Round Same Side Corner Rectangle 13"/>
          <p:cNvSpPr/>
          <p:nvPr/>
        </p:nvSpPr>
        <p:spPr>
          <a:xfrm rot="5400000">
            <a:off x="4867382" y="2738707"/>
            <a:ext cx="1170979" cy="6486144"/>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PH"/>
          </a:p>
        </p:txBody>
      </p:sp>
      <p:sp>
        <p:nvSpPr>
          <p:cNvPr id="16" name="TextBox 15"/>
          <p:cNvSpPr txBox="1"/>
          <p:nvPr/>
        </p:nvSpPr>
        <p:spPr>
          <a:xfrm>
            <a:off x="457200" y="0"/>
            <a:ext cx="8229600" cy="707886"/>
          </a:xfrm>
          <a:prstGeom prst="rect">
            <a:avLst/>
          </a:prstGeom>
          <a:noFill/>
        </p:spPr>
        <p:txBody>
          <a:bodyPr wrap="square" rtlCol="0">
            <a:spAutoFit/>
          </a:bodyPr>
          <a:lstStyle/>
          <a:p>
            <a:pPr algn="ctr"/>
            <a:r>
              <a:rPr lang="en-GB" sz="4000" b="1" dirty="0">
                <a:latin typeface="+mj-lt"/>
              </a:rPr>
              <a:t>Factors affecting skill level</a:t>
            </a:r>
          </a:p>
        </p:txBody>
      </p:sp>
      <p:sp>
        <p:nvSpPr>
          <p:cNvPr id="18" name="TextBox 17"/>
          <p:cNvSpPr txBox="1"/>
          <p:nvPr/>
        </p:nvSpPr>
        <p:spPr>
          <a:xfrm>
            <a:off x="2209800" y="5410200"/>
            <a:ext cx="6400800" cy="1061829"/>
          </a:xfrm>
          <a:prstGeom prst="rect">
            <a:avLst/>
          </a:prstGeom>
          <a:noFill/>
        </p:spPr>
        <p:txBody>
          <a:bodyPr wrap="square" rtlCol="0">
            <a:spAutoFit/>
          </a:bodyPr>
          <a:lstStyle/>
          <a:p>
            <a:pPr>
              <a:buFont typeface="Arial" pitchFamily="34" charset="0"/>
              <a:buChar char="•"/>
            </a:pPr>
            <a:r>
              <a:rPr lang="en-GB" sz="2100" dirty="0">
                <a:latin typeface="+mj-lt"/>
              </a:rPr>
              <a:t>  The quality of teaching and coaching will affect skill</a:t>
            </a:r>
          </a:p>
          <a:p>
            <a:pPr>
              <a:buFont typeface="Arial" pitchFamily="34" charset="0"/>
              <a:buChar char="•"/>
            </a:pPr>
            <a:r>
              <a:rPr lang="en-GB" sz="2100" dirty="0">
                <a:latin typeface="+mj-lt"/>
              </a:rPr>
              <a:t>  Andy Murray moved to a Spanish Tennis academy to</a:t>
            </a:r>
          </a:p>
          <a:p>
            <a:r>
              <a:rPr lang="en-GB" sz="2100" dirty="0">
                <a:latin typeface="+mj-lt"/>
              </a:rPr>
              <a:t>   develop his skills</a:t>
            </a:r>
          </a:p>
        </p:txBody>
      </p:sp>
      <p:sp>
        <p:nvSpPr>
          <p:cNvPr id="2" name="Footer Placeholder 2">
            <a:extLst>
              <a:ext uri="{FF2B5EF4-FFF2-40B4-BE49-F238E27FC236}">
                <a16:creationId xmlns:a16="http://schemas.microsoft.com/office/drawing/2014/main" id="{639B7245-371B-222F-33C6-458B72D6A9BE}"/>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892DAE04-E8C1-C524-727C-1DB66E3A7572}"/>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4" name="Picture 3">
            <a:extLst>
              <a:ext uri="{FF2B5EF4-FFF2-40B4-BE49-F238E27FC236}">
                <a16:creationId xmlns:a16="http://schemas.microsoft.com/office/drawing/2014/main" id="{55627B2D-B37D-8DDB-8F8E-A8469215D68A}"/>
              </a:ext>
            </a:extLst>
          </p:cNvPr>
          <p:cNvPicPr>
            <a:picLocks noChangeAspect="1"/>
          </p:cNvPicPr>
          <p:nvPr/>
        </p:nvPicPr>
        <p:blipFill>
          <a:blip r:embed="rId8"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5" name="Picture 4">
            <a:extLst>
              <a:ext uri="{FF2B5EF4-FFF2-40B4-BE49-F238E27FC236}">
                <a16:creationId xmlns:a16="http://schemas.microsoft.com/office/drawing/2014/main" id="{E4E0577B-6FFB-7FB8-F64E-7B414EA78587}"/>
              </a:ext>
            </a:extLst>
          </p:cNvPr>
          <p:cNvPicPr>
            <a:picLocks noChangeAspect="1"/>
          </p:cNvPicPr>
          <p:nvPr/>
        </p:nvPicPr>
        <p:blipFill>
          <a:blip r:embed="rId9"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1684579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16632"/>
            <a:ext cx="8784976" cy="936104"/>
          </a:xfrm>
          <a:noFill/>
        </p:spPr>
        <p:style>
          <a:lnRef idx="2">
            <a:schemeClr val="dk1"/>
          </a:lnRef>
          <a:fillRef idx="1">
            <a:schemeClr val="lt1"/>
          </a:fillRef>
          <a:effectRef idx="0">
            <a:schemeClr val="dk1"/>
          </a:effectRef>
          <a:fontRef idx="minor">
            <a:schemeClr val="dk1"/>
          </a:fontRef>
        </p:style>
        <p:txBody>
          <a:bodyPr/>
          <a:lstStyle/>
          <a:p>
            <a:r>
              <a:rPr lang="en-GB" dirty="0">
                <a:latin typeface="+mj-lt"/>
              </a:rPr>
              <a:t>What you need to know</a:t>
            </a:r>
          </a:p>
        </p:txBody>
      </p:sp>
      <p:pic>
        <p:nvPicPr>
          <p:cNvPr id="4" name="Picture 3">
            <a:extLst>
              <a:ext uri="{FF2B5EF4-FFF2-40B4-BE49-F238E27FC236}">
                <a16:creationId xmlns:a16="http://schemas.microsoft.com/office/drawing/2014/main" id="{26FEB840-72DD-1E4B-B877-2BEC1F409A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823" y="1844824"/>
            <a:ext cx="8598657" cy="3997974"/>
          </a:xfrm>
          <a:prstGeom prst="rect">
            <a:avLst/>
          </a:prstGeom>
        </p:spPr>
      </p:pic>
      <p:sp>
        <p:nvSpPr>
          <p:cNvPr id="3" name="Footer Placeholder 2">
            <a:extLst>
              <a:ext uri="{FF2B5EF4-FFF2-40B4-BE49-F238E27FC236}">
                <a16:creationId xmlns:a16="http://schemas.microsoft.com/office/drawing/2014/main" id="{D757C48B-AE67-5D13-DE7D-12B520D9E4B4}"/>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9CD7E989-D240-56C1-FF6F-5DDB8168CDDC}"/>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6" name="Picture 5">
            <a:extLst>
              <a:ext uri="{FF2B5EF4-FFF2-40B4-BE49-F238E27FC236}">
                <a16:creationId xmlns:a16="http://schemas.microsoft.com/office/drawing/2014/main" id="{0498AC0C-E18A-62A7-0636-C155980A4DF2}"/>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8" name="Picture 7">
            <a:extLst>
              <a:ext uri="{FF2B5EF4-FFF2-40B4-BE49-F238E27FC236}">
                <a16:creationId xmlns:a16="http://schemas.microsoft.com/office/drawing/2014/main" id="{6C1899A0-F26B-BB7C-4B83-6F877C1BC1EC}"/>
              </a:ext>
            </a:extLst>
          </p:cNvPr>
          <p:cNvPicPr>
            <a:picLocks noChangeAspect="1"/>
          </p:cNvPicPr>
          <p:nvPr/>
        </p:nvPicPr>
        <p:blipFill>
          <a:blip r:embed="rId5"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35590519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034752"/>
          </a:xfrm>
          <a:noFill/>
        </p:spPr>
        <p:style>
          <a:lnRef idx="2">
            <a:schemeClr val="dk1"/>
          </a:lnRef>
          <a:fillRef idx="1">
            <a:schemeClr val="lt1"/>
          </a:fillRef>
          <a:effectRef idx="0">
            <a:schemeClr val="dk1"/>
          </a:effectRef>
          <a:fontRef idx="minor">
            <a:schemeClr val="dk1"/>
          </a:fontRef>
        </p:style>
        <p:txBody>
          <a:bodyPr/>
          <a:lstStyle/>
          <a:p>
            <a:r>
              <a:rPr lang="en-GB" dirty="0">
                <a:latin typeface="+mj-lt"/>
              </a:rPr>
              <a:t>Feedback</a:t>
            </a:r>
          </a:p>
        </p:txBody>
      </p:sp>
      <p:sp>
        <p:nvSpPr>
          <p:cNvPr id="3" name="Content Placeholder 2"/>
          <p:cNvSpPr>
            <a:spLocks noGrp="1"/>
          </p:cNvSpPr>
          <p:nvPr>
            <p:ph idx="1"/>
          </p:nvPr>
        </p:nvSpPr>
        <p:spPr>
          <a:xfrm>
            <a:off x="457200" y="1371600"/>
            <a:ext cx="8229600" cy="5257800"/>
          </a:xfrm>
          <a:noFill/>
        </p:spPr>
        <p:style>
          <a:lnRef idx="2">
            <a:schemeClr val="dk1"/>
          </a:lnRef>
          <a:fillRef idx="1">
            <a:schemeClr val="lt1"/>
          </a:fillRef>
          <a:effectRef idx="0">
            <a:schemeClr val="dk1"/>
          </a:effectRef>
          <a:fontRef idx="minor">
            <a:schemeClr val="dk1"/>
          </a:fontRef>
        </p:style>
        <p:txBody>
          <a:bodyPr>
            <a:normAutofit/>
          </a:bodyPr>
          <a:lstStyle/>
          <a:p>
            <a:r>
              <a:rPr lang="en-GB" b="1" dirty="0">
                <a:latin typeface="+mj-lt"/>
              </a:rPr>
              <a:t>Feedback</a:t>
            </a:r>
          </a:p>
          <a:p>
            <a:pPr lvl="1"/>
            <a:r>
              <a:rPr lang="en-GB" dirty="0">
                <a:latin typeface="+mj-lt"/>
              </a:rPr>
              <a:t>“The information that a performer receives about their performance”</a:t>
            </a:r>
          </a:p>
          <a:p>
            <a:endParaRPr lang="en-GB" b="1" dirty="0">
              <a:latin typeface="+mj-lt"/>
            </a:endParaRPr>
          </a:p>
          <a:p>
            <a:r>
              <a:rPr lang="en-GB" b="1" dirty="0">
                <a:latin typeface="+mj-lt"/>
              </a:rPr>
              <a:t>Question</a:t>
            </a:r>
            <a:r>
              <a:rPr lang="en-GB" dirty="0">
                <a:latin typeface="+mj-lt"/>
              </a:rPr>
              <a:t> – Give reasons why feedback is important when learning or developing a skill (</a:t>
            </a:r>
            <a:r>
              <a:rPr lang="en-GB" b="1" dirty="0">
                <a:latin typeface="+mj-lt"/>
              </a:rPr>
              <a:t>4</a:t>
            </a:r>
            <a:r>
              <a:rPr lang="en-GB" dirty="0">
                <a:latin typeface="+mj-lt"/>
              </a:rPr>
              <a:t>)</a:t>
            </a:r>
          </a:p>
          <a:p>
            <a:pPr lvl="1"/>
            <a:r>
              <a:rPr lang="en-GB" sz="2000" i="1" dirty="0">
                <a:latin typeface="+mj-lt"/>
              </a:rPr>
              <a:t>Identifies strengths so they can be built on</a:t>
            </a:r>
          </a:p>
          <a:p>
            <a:pPr lvl="1"/>
            <a:r>
              <a:rPr lang="en-GB" sz="2000" i="1" dirty="0">
                <a:latin typeface="+mj-lt"/>
              </a:rPr>
              <a:t>Identifies weaknesses to work on</a:t>
            </a:r>
          </a:p>
          <a:p>
            <a:pPr lvl="1"/>
            <a:r>
              <a:rPr lang="en-GB" sz="2000" i="1" dirty="0">
                <a:latin typeface="+mj-lt"/>
              </a:rPr>
              <a:t>Stops mistakes being repeated</a:t>
            </a:r>
          </a:p>
          <a:p>
            <a:pPr lvl="1"/>
            <a:r>
              <a:rPr lang="en-GB" sz="2000" i="1" dirty="0">
                <a:latin typeface="+mj-lt"/>
              </a:rPr>
              <a:t>See if extra training or practice is needed</a:t>
            </a:r>
          </a:p>
          <a:p>
            <a:pPr lvl="1"/>
            <a:r>
              <a:rPr lang="en-GB" sz="2000" i="1" dirty="0">
                <a:latin typeface="+mj-lt"/>
              </a:rPr>
              <a:t>Set goals or targets for improvement</a:t>
            </a:r>
          </a:p>
          <a:p>
            <a:pPr lvl="1"/>
            <a:r>
              <a:rPr lang="en-GB" sz="2000" i="1" dirty="0">
                <a:latin typeface="+mj-lt"/>
              </a:rPr>
              <a:t>Motivates performer/develops self-esteem</a:t>
            </a:r>
          </a:p>
          <a:p>
            <a:pPr lvl="1"/>
            <a:r>
              <a:rPr lang="en-GB" sz="2000" i="1" dirty="0">
                <a:latin typeface="+mj-lt"/>
              </a:rPr>
              <a:t>Allows comparison to the ideal performance</a:t>
            </a:r>
          </a:p>
          <a:p>
            <a:pPr>
              <a:buNone/>
            </a:pPr>
            <a:endParaRPr lang="en-GB" dirty="0">
              <a:latin typeface="+mj-lt"/>
            </a:endParaRPr>
          </a:p>
        </p:txBody>
      </p:sp>
      <p:sp>
        <p:nvSpPr>
          <p:cNvPr id="5" name="TextBox 4"/>
          <p:cNvSpPr txBox="1"/>
          <p:nvPr/>
        </p:nvSpPr>
        <p:spPr>
          <a:xfrm>
            <a:off x="5586040" y="304800"/>
            <a:ext cx="3048000" cy="923330"/>
          </a:xfrm>
          <a:prstGeom prst="rect">
            <a:avLst/>
          </a:prstGeom>
          <a:solidFill>
            <a:schemeClr val="bg1"/>
          </a:solidFill>
          <a:ln>
            <a:solidFill>
              <a:srgbClr val="FF0000"/>
            </a:solidFill>
          </a:ln>
        </p:spPr>
        <p:txBody>
          <a:bodyPr wrap="square" rtlCol="0">
            <a:spAutoFit/>
          </a:bodyPr>
          <a:lstStyle/>
          <a:p>
            <a:r>
              <a:rPr lang="en-GB" dirty="0">
                <a:latin typeface="+mj-lt"/>
              </a:rPr>
              <a:t>This topic relates to the final stage of the information processing model</a:t>
            </a:r>
          </a:p>
        </p:txBody>
      </p:sp>
      <p:sp>
        <p:nvSpPr>
          <p:cNvPr id="6" name="Rounded Rectangle 5"/>
          <p:cNvSpPr/>
          <p:nvPr/>
        </p:nvSpPr>
        <p:spPr>
          <a:xfrm>
            <a:off x="304800" y="1905000"/>
            <a:ext cx="8534400" cy="762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6824004" y="4995204"/>
            <a:ext cx="2209800" cy="1754326"/>
          </a:xfrm>
          <a:prstGeom prst="rect">
            <a:avLst/>
          </a:prstGeom>
          <a:solidFill>
            <a:schemeClr val="bg1"/>
          </a:solidFill>
          <a:ln w="28575">
            <a:solidFill>
              <a:schemeClr val="accent2"/>
            </a:solidFill>
          </a:ln>
        </p:spPr>
        <p:txBody>
          <a:bodyPr wrap="square" rtlCol="0">
            <a:spAutoFit/>
          </a:bodyPr>
          <a:lstStyle/>
          <a:p>
            <a:r>
              <a:rPr lang="en-GB" dirty="0">
                <a:latin typeface="+mj-lt"/>
              </a:rPr>
              <a:t>Without feedback you have nothing to compare your performance to – you may regress (get worse at a skill)</a:t>
            </a:r>
          </a:p>
        </p:txBody>
      </p:sp>
      <p:sp>
        <p:nvSpPr>
          <p:cNvPr id="8" name="Rounded Rectangle 7"/>
          <p:cNvSpPr/>
          <p:nvPr/>
        </p:nvSpPr>
        <p:spPr>
          <a:xfrm>
            <a:off x="304800" y="3200400"/>
            <a:ext cx="8534400" cy="77606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ooter Placeholder 2">
            <a:extLst>
              <a:ext uri="{FF2B5EF4-FFF2-40B4-BE49-F238E27FC236}">
                <a16:creationId xmlns:a16="http://schemas.microsoft.com/office/drawing/2014/main" id="{9D30BC07-4EB5-F68D-298C-AFB06A0694B6}"/>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33B934AB-5B30-F99E-760F-E835401D9343}"/>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10" name="Picture 9">
            <a:extLst>
              <a:ext uri="{FF2B5EF4-FFF2-40B4-BE49-F238E27FC236}">
                <a16:creationId xmlns:a16="http://schemas.microsoft.com/office/drawing/2014/main" id="{DA2E551D-CB6D-AAD8-8569-E044EF47002E}"/>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11" name="Picture 10">
            <a:extLst>
              <a:ext uri="{FF2B5EF4-FFF2-40B4-BE49-F238E27FC236}">
                <a16:creationId xmlns:a16="http://schemas.microsoft.com/office/drawing/2014/main" id="{86745918-8828-B9A0-0711-C7147D2ADBF4}"/>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74259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blinds(horizontal)">
                                      <p:cBhvr>
                                        <p:cTn id="7" dur="500"/>
                                        <p:tgtEl>
                                          <p:spTgt spid="3">
                                            <p:txEl>
                                              <p:pRg st="4" end="4"/>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blinds(horizontal)">
                                      <p:cBhvr>
                                        <p:cTn id="10" dur="500"/>
                                        <p:tgtEl>
                                          <p:spTgt spid="3">
                                            <p:txEl>
                                              <p:pRg st="5" end="5"/>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blinds(horizontal)">
                                      <p:cBhvr>
                                        <p:cTn id="13" dur="500"/>
                                        <p:tgtEl>
                                          <p:spTgt spid="3">
                                            <p:txEl>
                                              <p:pRg st="6" end="6"/>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3">
                                            <p:txEl>
                                              <p:pRg st="7" end="7"/>
                                            </p:txEl>
                                          </p:spTgt>
                                        </p:tgtEl>
                                        <p:attrNameLst>
                                          <p:attrName>style.visibility</p:attrName>
                                        </p:attrNameLst>
                                      </p:cBhvr>
                                      <p:to>
                                        <p:strVal val="visible"/>
                                      </p:to>
                                    </p:set>
                                    <p:animEffect transition="in" filter="blinds(horizontal)">
                                      <p:cBhvr>
                                        <p:cTn id="16" dur="500"/>
                                        <p:tgtEl>
                                          <p:spTgt spid="3">
                                            <p:txEl>
                                              <p:pRg st="7" end="7"/>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animEffect transition="in" filter="blinds(horizontal)">
                                      <p:cBhvr>
                                        <p:cTn id="19" dur="500"/>
                                        <p:tgtEl>
                                          <p:spTgt spid="3">
                                            <p:txEl>
                                              <p:pRg st="8" end="8"/>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3">
                                            <p:txEl>
                                              <p:pRg st="9" end="9"/>
                                            </p:txEl>
                                          </p:spTgt>
                                        </p:tgtEl>
                                        <p:attrNameLst>
                                          <p:attrName>style.visibility</p:attrName>
                                        </p:attrNameLst>
                                      </p:cBhvr>
                                      <p:to>
                                        <p:strVal val="visible"/>
                                      </p:to>
                                    </p:set>
                                    <p:animEffect transition="in" filter="blinds(horizontal)">
                                      <p:cBhvr>
                                        <p:cTn id="22" dur="500"/>
                                        <p:tgtEl>
                                          <p:spTgt spid="3">
                                            <p:txEl>
                                              <p:pRg st="9" end="9"/>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animEffect transition="in" filter="blinds(horizontal)">
                                      <p:cBhvr>
                                        <p:cTn id="25"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lstStyle/>
          <a:p>
            <a:r>
              <a:rPr lang="en-GB" dirty="0">
                <a:latin typeface="+mj-lt"/>
              </a:rPr>
              <a:t>The feedback loop</a:t>
            </a:r>
          </a:p>
        </p:txBody>
      </p:sp>
      <p:sp>
        <p:nvSpPr>
          <p:cNvPr id="3" name="Content Placeholder 2"/>
          <p:cNvSpPr>
            <a:spLocks noGrp="1"/>
          </p:cNvSpPr>
          <p:nvPr>
            <p:ph idx="1"/>
          </p:nvPr>
        </p:nvSpPr>
        <p:spPr>
          <a:xfrm>
            <a:off x="457200" y="1484784"/>
            <a:ext cx="8229600" cy="5040560"/>
          </a:xfrm>
          <a:noFill/>
        </p:spPr>
        <p:style>
          <a:lnRef idx="2">
            <a:schemeClr val="dk1"/>
          </a:lnRef>
          <a:fillRef idx="1">
            <a:schemeClr val="lt1"/>
          </a:fillRef>
          <a:effectRef idx="0">
            <a:schemeClr val="dk1"/>
          </a:effectRef>
          <a:fontRef idx="minor">
            <a:schemeClr val="dk1"/>
          </a:fontRef>
        </p:style>
        <p:txBody>
          <a:bodyPr>
            <a:normAutofit/>
          </a:bodyPr>
          <a:lstStyle/>
          <a:p>
            <a:pPr>
              <a:buNone/>
            </a:pPr>
            <a:endParaRPr lang="en-GB" dirty="0"/>
          </a:p>
        </p:txBody>
      </p:sp>
      <p:sp>
        <p:nvSpPr>
          <p:cNvPr id="5" name="TextBox 4"/>
          <p:cNvSpPr txBox="1"/>
          <p:nvPr/>
        </p:nvSpPr>
        <p:spPr>
          <a:xfrm>
            <a:off x="6553200" y="3399472"/>
            <a:ext cx="2438400" cy="1200329"/>
          </a:xfrm>
          <a:prstGeom prst="rect">
            <a:avLst/>
          </a:prstGeom>
          <a:solidFill>
            <a:schemeClr val="bg1"/>
          </a:solidFill>
          <a:ln>
            <a:solidFill>
              <a:srgbClr val="FF0000"/>
            </a:solidFill>
          </a:ln>
        </p:spPr>
        <p:txBody>
          <a:bodyPr wrap="square" rtlCol="0">
            <a:spAutoFit/>
          </a:bodyPr>
          <a:lstStyle/>
          <a:p>
            <a:pPr algn="ctr"/>
            <a:r>
              <a:rPr lang="en-GB" dirty="0">
                <a:latin typeface="+mj-lt"/>
              </a:rPr>
              <a:t>The diagram shows where feedback fits into the cycle of improving performances</a:t>
            </a:r>
          </a:p>
        </p:txBody>
      </p:sp>
      <p:sp>
        <p:nvSpPr>
          <p:cNvPr id="7" name="TextBox 6"/>
          <p:cNvSpPr txBox="1"/>
          <p:nvPr/>
        </p:nvSpPr>
        <p:spPr>
          <a:xfrm>
            <a:off x="6553200" y="4953000"/>
            <a:ext cx="2438400" cy="1754326"/>
          </a:xfrm>
          <a:prstGeom prst="rect">
            <a:avLst/>
          </a:prstGeom>
          <a:solidFill>
            <a:schemeClr val="bg1"/>
          </a:solidFill>
          <a:ln w="28575">
            <a:solidFill>
              <a:schemeClr val="accent2"/>
            </a:solidFill>
          </a:ln>
        </p:spPr>
        <p:txBody>
          <a:bodyPr wrap="square" rtlCol="0">
            <a:spAutoFit/>
          </a:bodyPr>
          <a:lstStyle/>
          <a:p>
            <a:pPr algn="ctr"/>
            <a:r>
              <a:rPr lang="en-GB" dirty="0">
                <a:latin typeface="+mj-lt"/>
              </a:rPr>
              <a:t>Without feedback, it would be impossible to assess your performance and you wouldn’t know how to improve</a:t>
            </a:r>
          </a:p>
        </p:txBody>
      </p:sp>
      <p:graphicFrame>
        <p:nvGraphicFramePr>
          <p:cNvPr id="8" name="Diagram 7"/>
          <p:cNvGraphicFramePr/>
          <p:nvPr/>
        </p:nvGraphicFramePr>
        <p:xfrm>
          <a:off x="381000" y="19812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p:cNvSpPr txBox="1"/>
          <p:nvPr/>
        </p:nvSpPr>
        <p:spPr>
          <a:xfrm>
            <a:off x="6172200" y="372070"/>
            <a:ext cx="2362200" cy="923330"/>
          </a:xfrm>
          <a:prstGeom prst="rect">
            <a:avLst/>
          </a:prstGeom>
          <a:solidFill>
            <a:schemeClr val="bg1"/>
          </a:solidFill>
          <a:ln>
            <a:solidFill>
              <a:schemeClr val="accent1"/>
            </a:solidFill>
          </a:ln>
        </p:spPr>
        <p:txBody>
          <a:bodyPr wrap="square" rtlCol="0">
            <a:spAutoFit/>
          </a:bodyPr>
          <a:lstStyle/>
          <a:p>
            <a:r>
              <a:rPr lang="en-GB" dirty="0">
                <a:latin typeface="+mj-lt"/>
              </a:rPr>
              <a:t>You need to learn the stages of the feedback loop</a:t>
            </a:r>
          </a:p>
        </p:txBody>
      </p:sp>
      <p:sp>
        <p:nvSpPr>
          <p:cNvPr id="4" name="Footer Placeholder 2">
            <a:extLst>
              <a:ext uri="{FF2B5EF4-FFF2-40B4-BE49-F238E27FC236}">
                <a16:creationId xmlns:a16="http://schemas.microsoft.com/office/drawing/2014/main" id="{7F0BD3BF-8631-79BE-7774-C14A7C042E11}"/>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6A95DC26-AD39-6AFF-8F2F-1C252E2496B1}"/>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10" name="Picture 9">
            <a:extLst>
              <a:ext uri="{FF2B5EF4-FFF2-40B4-BE49-F238E27FC236}">
                <a16:creationId xmlns:a16="http://schemas.microsoft.com/office/drawing/2014/main" id="{D1B444E7-701A-43A7-51B2-60DE07D163EA}"/>
              </a:ext>
            </a:extLst>
          </p:cNvPr>
          <p:cNvPicPr>
            <a:picLocks noChangeAspect="1"/>
          </p:cNvPicPr>
          <p:nvPr/>
        </p:nvPicPr>
        <p:blipFill>
          <a:blip r:embed="rId8"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11" name="Picture 10">
            <a:extLst>
              <a:ext uri="{FF2B5EF4-FFF2-40B4-BE49-F238E27FC236}">
                <a16:creationId xmlns:a16="http://schemas.microsoft.com/office/drawing/2014/main" id="{DE08C59C-44BA-6AEB-600C-364851EB08B1}"/>
              </a:ext>
            </a:extLst>
          </p:cNvPr>
          <p:cNvPicPr>
            <a:picLocks noChangeAspect="1"/>
          </p:cNvPicPr>
          <p:nvPr/>
        </p:nvPicPr>
        <p:blipFill>
          <a:blip r:embed="rId9"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14549518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lstStyle/>
          <a:p>
            <a:r>
              <a:rPr lang="en-GB" dirty="0">
                <a:latin typeface="+mj-lt"/>
              </a:rPr>
              <a:t>Types of feedback</a:t>
            </a:r>
          </a:p>
        </p:txBody>
      </p:sp>
      <p:sp>
        <p:nvSpPr>
          <p:cNvPr id="3" name="Content Placeholder 2"/>
          <p:cNvSpPr>
            <a:spLocks noGrp="1"/>
          </p:cNvSpPr>
          <p:nvPr>
            <p:ph idx="1"/>
          </p:nvPr>
        </p:nvSpPr>
        <p:spPr>
          <a:xfrm>
            <a:off x="457200" y="1484784"/>
            <a:ext cx="8229600" cy="5040560"/>
          </a:xfrm>
          <a:noFill/>
        </p:spPr>
        <p:style>
          <a:lnRef idx="2">
            <a:schemeClr val="dk1"/>
          </a:lnRef>
          <a:fillRef idx="1">
            <a:schemeClr val="lt1"/>
          </a:fillRef>
          <a:effectRef idx="0">
            <a:schemeClr val="dk1"/>
          </a:effectRef>
          <a:fontRef idx="minor">
            <a:schemeClr val="dk1"/>
          </a:fontRef>
        </p:style>
        <p:txBody>
          <a:bodyPr>
            <a:normAutofit/>
          </a:bodyPr>
          <a:lstStyle/>
          <a:p>
            <a:r>
              <a:rPr lang="en-GB" b="1" dirty="0">
                <a:latin typeface="+mj-lt"/>
              </a:rPr>
              <a:t>Extrinsic</a:t>
            </a:r>
          </a:p>
          <a:p>
            <a:pPr lvl="1"/>
            <a:r>
              <a:rPr lang="en-GB" dirty="0">
                <a:latin typeface="+mj-lt"/>
              </a:rPr>
              <a:t>Information from an external source (coach, fans)</a:t>
            </a:r>
          </a:p>
          <a:p>
            <a:r>
              <a:rPr lang="en-GB" b="1" dirty="0">
                <a:latin typeface="+mj-lt"/>
              </a:rPr>
              <a:t>Intrinsic</a:t>
            </a:r>
          </a:p>
          <a:p>
            <a:pPr lvl="1"/>
            <a:r>
              <a:rPr lang="en-GB" dirty="0">
                <a:latin typeface="+mj-lt"/>
              </a:rPr>
              <a:t>Information from within (emotions, thoughts, feel of a movement)</a:t>
            </a:r>
          </a:p>
          <a:p>
            <a:pPr>
              <a:buNone/>
            </a:pPr>
            <a:endParaRPr lang="en-GB" dirty="0">
              <a:latin typeface="+mj-lt"/>
            </a:endParaRPr>
          </a:p>
        </p:txBody>
      </p:sp>
      <p:sp>
        <p:nvSpPr>
          <p:cNvPr id="10" name="TextBox 9"/>
          <p:cNvSpPr txBox="1"/>
          <p:nvPr/>
        </p:nvSpPr>
        <p:spPr>
          <a:xfrm>
            <a:off x="1114864" y="4482986"/>
            <a:ext cx="2743200" cy="1754326"/>
          </a:xfrm>
          <a:prstGeom prst="rect">
            <a:avLst/>
          </a:prstGeom>
          <a:solidFill>
            <a:schemeClr val="bg1"/>
          </a:solidFill>
          <a:ln>
            <a:solidFill>
              <a:srgbClr val="FF0000"/>
            </a:solidFill>
          </a:ln>
        </p:spPr>
        <p:txBody>
          <a:bodyPr wrap="square" rtlCol="0">
            <a:spAutoFit/>
          </a:bodyPr>
          <a:lstStyle/>
          <a:p>
            <a:pPr algn="ctr"/>
            <a:r>
              <a:rPr lang="en-GB" b="1" dirty="0">
                <a:latin typeface="+mj-lt"/>
              </a:rPr>
              <a:t>Extrinsic feedback </a:t>
            </a:r>
            <a:r>
              <a:rPr lang="en-GB" dirty="0">
                <a:latin typeface="+mj-lt"/>
              </a:rPr>
              <a:t>–Important for those at the ‘</a:t>
            </a:r>
            <a:r>
              <a:rPr lang="en-GB" b="1" dirty="0">
                <a:latin typeface="+mj-lt"/>
              </a:rPr>
              <a:t>cognitive stage</a:t>
            </a:r>
            <a:r>
              <a:rPr lang="en-GB" dirty="0">
                <a:latin typeface="+mj-lt"/>
              </a:rPr>
              <a:t>’ of learning (beginners). </a:t>
            </a:r>
          </a:p>
          <a:p>
            <a:pPr algn="ctr"/>
            <a:r>
              <a:rPr lang="en-GB" dirty="0">
                <a:latin typeface="+mj-lt"/>
              </a:rPr>
              <a:t>As they are yet to develop a ‘feel’ for skills/techniques</a:t>
            </a:r>
          </a:p>
        </p:txBody>
      </p:sp>
      <p:sp>
        <p:nvSpPr>
          <p:cNvPr id="11" name="TextBox 10"/>
          <p:cNvSpPr txBox="1"/>
          <p:nvPr/>
        </p:nvSpPr>
        <p:spPr>
          <a:xfrm>
            <a:off x="3996396" y="4482986"/>
            <a:ext cx="4114800" cy="1754326"/>
          </a:xfrm>
          <a:prstGeom prst="rect">
            <a:avLst/>
          </a:prstGeom>
          <a:solidFill>
            <a:schemeClr val="bg1"/>
          </a:solidFill>
          <a:ln>
            <a:solidFill>
              <a:srgbClr val="FF0000"/>
            </a:solidFill>
          </a:ln>
        </p:spPr>
        <p:txBody>
          <a:bodyPr wrap="square" rtlCol="0">
            <a:spAutoFit/>
          </a:bodyPr>
          <a:lstStyle/>
          <a:p>
            <a:pPr algn="ctr"/>
            <a:r>
              <a:rPr lang="en-GB" b="1" dirty="0">
                <a:latin typeface="+mj-lt"/>
              </a:rPr>
              <a:t>Intrinsic feedback </a:t>
            </a:r>
            <a:r>
              <a:rPr lang="en-GB" dirty="0">
                <a:latin typeface="+mj-lt"/>
              </a:rPr>
              <a:t>– Used by those at the ‘</a:t>
            </a:r>
            <a:r>
              <a:rPr lang="en-GB" b="1" dirty="0">
                <a:latin typeface="+mj-lt"/>
              </a:rPr>
              <a:t>autonomous stage</a:t>
            </a:r>
            <a:r>
              <a:rPr lang="en-GB" dirty="0">
                <a:latin typeface="+mj-lt"/>
              </a:rPr>
              <a:t>’ of learning (experts). </a:t>
            </a:r>
          </a:p>
          <a:p>
            <a:pPr algn="ctr"/>
            <a:r>
              <a:rPr lang="en-GB" dirty="0">
                <a:latin typeface="+mj-lt"/>
              </a:rPr>
              <a:t>As they are able to judge the quality of their performance and what needs to be improved through the ‘feel’ of a movement</a:t>
            </a:r>
          </a:p>
        </p:txBody>
      </p:sp>
      <p:sp>
        <p:nvSpPr>
          <p:cNvPr id="12" name="TextBox 11"/>
          <p:cNvSpPr txBox="1"/>
          <p:nvPr/>
        </p:nvSpPr>
        <p:spPr>
          <a:xfrm>
            <a:off x="228600" y="3910776"/>
            <a:ext cx="8610600" cy="369332"/>
          </a:xfrm>
          <a:prstGeom prst="rect">
            <a:avLst/>
          </a:prstGeom>
          <a:solidFill>
            <a:schemeClr val="bg1"/>
          </a:solidFill>
          <a:ln>
            <a:solidFill>
              <a:schemeClr val="accent2"/>
            </a:solidFill>
          </a:ln>
        </p:spPr>
        <p:txBody>
          <a:bodyPr wrap="square" rtlCol="0">
            <a:spAutoFit/>
          </a:bodyPr>
          <a:lstStyle/>
          <a:p>
            <a:r>
              <a:rPr lang="en-GB" i="1" dirty="0"/>
              <a:t>Which type of feedback is most suitable for athletes at the different stages of learning?</a:t>
            </a:r>
          </a:p>
        </p:txBody>
      </p:sp>
      <p:sp>
        <p:nvSpPr>
          <p:cNvPr id="4" name="Footer Placeholder 2">
            <a:extLst>
              <a:ext uri="{FF2B5EF4-FFF2-40B4-BE49-F238E27FC236}">
                <a16:creationId xmlns:a16="http://schemas.microsoft.com/office/drawing/2014/main" id="{A65D735C-3081-02EC-070F-E44EB782D5D3}"/>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A970C779-83CE-CCE7-D766-63891DD9DF58}"/>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6" name="Picture 5">
            <a:extLst>
              <a:ext uri="{FF2B5EF4-FFF2-40B4-BE49-F238E27FC236}">
                <a16:creationId xmlns:a16="http://schemas.microsoft.com/office/drawing/2014/main" id="{4A340967-36BF-9F6E-C7A5-6C41D4C282C1}"/>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7" name="Picture 6">
            <a:extLst>
              <a:ext uri="{FF2B5EF4-FFF2-40B4-BE49-F238E27FC236}">
                <a16:creationId xmlns:a16="http://schemas.microsoft.com/office/drawing/2014/main" id="{F68CA463-36ED-F50D-BC0E-A627D69447C9}"/>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1716067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normAutofit fontScale="90000"/>
          </a:bodyPr>
          <a:lstStyle/>
          <a:p>
            <a:r>
              <a:rPr lang="en-GB" dirty="0">
                <a:latin typeface="+mj-lt"/>
              </a:rPr>
              <a:t>Identify the types of feedback taking place</a:t>
            </a:r>
          </a:p>
        </p:txBody>
      </p:sp>
      <p:sp>
        <p:nvSpPr>
          <p:cNvPr id="3" name="Content Placeholder 2"/>
          <p:cNvSpPr>
            <a:spLocks noGrp="1"/>
          </p:cNvSpPr>
          <p:nvPr>
            <p:ph idx="1"/>
          </p:nvPr>
        </p:nvSpPr>
        <p:spPr>
          <a:xfrm>
            <a:off x="457200" y="1484784"/>
            <a:ext cx="8229600" cy="5040560"/>
          </a:xfrm>
          <a:noFill/>
        </p:spPr>
        <p:style>
          <a:lnRef idx="2">
            <a:schemeClr val="dk1"/>
          </a:lnRef>
          <a:fillRef idx="1">
            <a:schemeClr val="lt1"/>
          </a:fillRef>
          <a:effectRef idx="0">
            <a:schemeClr val="dk1"/>
          </a:effectRef>
          <a:fontRef idx="minor">
            <a:schemeClr val="dk1"/>
          </a:fontRef>
        </p:style>
        <p:txBody>
          <a:bodyPr>
            <a:normAutofit/>
          </a:bodyPr>
          <a:lstStyle/>
          <a:p>
            <a:pPr>
              <a:buNone/>
            </a:pPr>
            <a:endParaRPr lang="en-GB" dirty="0"/>
          </a:p>
        </p:txBody>
      </p:sp>
      <p:pic>
        <p:nvPicPr>
          <p:cNvPr id="6146" name="Picture 2" descr="Image result for female high jump"/>
          <p:cNvPicPr>
            <a:picLocks noChangeAspect="1" noChangeArrowheads="1"/>
          </p:cNvPicPr>
          <p:nvPr/>
        </p:nvPicPr>
        <p:blipFill>
          <a:blip r:embed="rId2" cstate="print"/>
          <a:srcRect/>
          <a:stretch>
            <a:fillRect/>
          </a:stretch>
        </p:blipFill>
        <p:spPr bwMode="auto">
          <a:xfrm>
            <a:off x="900332" y="1535332"/>
            <a:ext cx="7391400" cy="4927600"/>
          </a:xfrm>
          <a:prstGeom prst="rect">
            <a:avLst/>
          </a:prstGeom>
          <a:noFill/>
        </p:spPr>
      </p:pic>
      <p:sp>
        <p:nvSpPr>
          <p:cNvPr id="8" name="TextBox 7"/>
          <p:cNvSpPr txBox="1"/>
          <p:nvPr/>
        </p:nvSpPr>
        <p:spPr>
          <a:xfrm>
            <a:off x="5410200" y="4642340"/>
            <a:ext cx="2819400" cy="1754326"/>
          </a:xfrm>
          <a:prstGeom prst="rect">
            <a:avLst/>
          </a:prstGeom>
          <a:solidFill>
            <a:schemeClr val="bg1"/>
          </a:solidFill>
          <a:ln>
            <a:solidFill>
              <a:schemeClr val="accent1"/>
            </a:solidFill>
          </a:ln>
        </p:spPr>
        <p:txBody>
          <a:bodyPr wrap="square" rtlCol="0">
            <a:spAutoFit/>
          </a:bodyPr>
          <a:lstStyle/>
          <a:p>
            <a:pPr algn="ctr"/>
            <a:r>
              <a:rPr lang="en-GB" dirty="0">
                <a:latin typeface="+mj-lt"/>
              </a:rPr>
              <a:t>Spanish high jumper Ruth </a:t>
            </a:r>
            <a:r>
              <a:rPr lang="en-GB" dirty="0" err="1">
                <a:latin typeface="+mj-lt"/>
              </a:rPr>
              <a:t>Beitia</a:t>
            </a:r>
            <a:r>
              <a:rPr lang="en-GB" dirty="0">
                <a:latin typeface="+mj-lt"/>
              </a:rPr>
              <a:t> at the IAAF World Championships 2017 – receiving intrinsic feedback from the feel of the movement</a:t>
            </a:r>
          </a:p>
        </p:txBody>
      </p:sp>
      <p:sp>
        <p:nvSpPr>
          <p:cNvPr id="4" name="Footer Placeholder 2">
            <a:extLst>
              <a:ext uri="{FF2B5EF4-FFF2-40B4-BE49-F238E27FC236}">
                <a16:creationId xmlns:a16="http://schemas.microsoft.com/office/drawing/2014/main" id="{09EFA810-BD03-5D6F-8815-A0BD7EFF7A7B}"/>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67DD5B53-AFD0-3553-5F6C-F2BC16887ABE}"/>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6" name="Picture 5">
            <a:extLst>
              <a:ext uri="{FF2B5EF4-FFF2-40B4-BE49-F238E27FC236}">
                <a16:creationId xmlns:a16="http://schemas.microsoft.com/office/drawing/2014/main" id="{7FFE9DBB-FAAB-E711-88D7-B05E61FA2ADD}"/>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7" name="Picture 6">
            <a:extLst>
              <a:ext uri="{FF2B5EF4-FFF2-40B4-BE49-F238E27FC236}">
                <a16:creationId xmlns:a16="http://schemas.microsoft.com/office/drawing/2014/main" id="{450DE615-EA83-2538-F535-32CC1390D1C9}"/>
              </a:ext>
            </a:extLst>
          </p:cNvPr>
          <p:cNvPicPr>
            <a:picLocks noChangeAspect="1"/>
          </p:cNvPicPr>
          <p:nvPr/>
        </p:nvPicPr>
        <p:blipFill>
          <a:blip r:embed="rId5"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1127894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134141" y="1143000"/>
            <a:ext cx="8857459" cy="4644945"/>
          </a:xfrm>
          <a:prstGeom prst="rect">
            <a:avLst/>
          </a:prstGeom>
          <a:noFill/>
          <a:ln w="9525">
            <a:noFill/>
            <a:miter lim="800000"/>
            <a:headEnd/>
            <a:tailEnd/>
          </a:ln>
        </p:spPr>
      </p:pic>
      <p:sp>
        <p:nvSpPr>
          <p:cNvPr id="8" name="TextBox 7"/>
          <p:cNvSpPr txBox="1"/>
          <p:nvPr/>
        </p:nvSpPr>
        <p:spPr>
          <a:xfrm>
            <a:off x="304800" y="1295400"/>
            <a:ext cx="2133600" cy="1477328"/>
          </a:xfrm>
          <a:prstGeom prst="rect">
            <a:avLst/>
          </a:prstGeom>
          <a:solidFill>
            <a:schemeClr val="bg1"/>
          </a:solidFill>
          <a:ln>
            <a:solidFill>
              <a:schemeClr val="accent1"/>
            </a:solidFill>
          </a:ln>
        </p:spPr>
        <p:txBody>
          <a:bodyPr wrap="square" rtlCol="0">
            <a:spAutoFit/>
          </a:bodyPr>
          <a:lstStyle/>
          <a:p>
            <a:pPr algn="ctr"/>
            <a:r>
              <a:rPr lang="en-GB" dirty="0">
                <a:latin typeface="+mj-lt"/>
              </a:rPr>
              <a:t>Dele </a:t>
            </a:r>
            <a:r>
              <a:rPr lang="en-GB" dirty="0" err="1">
                <a:latin typeface="+mj-lt"/>
              </a:rPr>
              <a:t>Alli</a:t>
            </a:r>
            <a:r>
              <a:rPr lang="en-GB" dirty="0">
                <a:latin typeface="+mj-lt"/>
              </a:rPr>
              <a:t> (Tottenham) receiving extrinsic feedback from supporters</a:t>
            </a:r>
          </a:p>
        </p:txBody>
      </p:sp>
      <p:sp>
        <p:nvSpPr>
          <p:cNvPr id="2" name="Footer Placeholder 2">
            <a:extLst>
              <a:ext uri="{FF2B5EF4-FFF2-40B4-BE49-F238E27FC236}">
                <a16:creationId xmlns:a16="http://schemas.microsoft.com/office/drawing/2014/main" id="{8C31E07A-03A8-E7A4-2926-37FCB201285C}"/>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B1BDA8EB-A0CF-7052-A05C-63F5A4361718}"/>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4" name="Picture 3">
            <a:extLst>
              <a:ext uri="{FF2B5EF4-FFF2-40B4-BE49-F238E27FC236}">
                <a16:creationId xmlns:a16="http://schemas.microsoft.com/office/drawing/2014/main" id="{31B8E182-80FD-162E-C2C7-3252EA4662C0}"/>
              </a:ext>
            </a:extLst>
          </p:cNvPr>
          <p:cNvPicPr>
            <a:picLocks noChangeAspect="1"/>
          </p:cNvPicPr>
          <p:nvPr/>
        </p:nvPicPr>
        <p:blipFill>
          <a:blip r:embed="rId5"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5" name="Picture 4">
            <a:extLst>
              <a:ext uri="{FF2B5EF4-FFF2-40B4-BE49-F238E27FC236}">
                <a16:creationId xmlns:a16="http://schemas.microsoft.com/office/drawing/2014/main" id="{DB05CC57-852D-F611-42D2-83BF3C04B369}"/>
              </a:ext>
            </a:extLst>
          </p:cNvPr>
          <p:cNvPicPr>
            <a:picLocks noChangeAspect="1"/>
          </p:cNvPicPr>
          <p:nvPr/>
        </p:nvPicPr>
        <p:blipFill>
          <a:blip r:embed="rId6"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2246092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2224548" y="-174922"/>
            <a:ext cx="4676775" cy="7032922"/>
          </a:xfrm>
          <a:prstGeom prst="rect">
            <a:avLst/>
          </a:prstGeom>
          <a:noFill/>
          <a:ln w="9525">
            <a:noFill/>
            <a:miter lim="800000"/>
            <a:headEnd/>
            <a:tailEnd/>
          </a:ln>
        </p:spPr>
      </p:pic>
      <p:sp>
        <p:nvSpPr>
          <p:cNvPr id="8" name="TextBox 7"/>
          <p:cNvSpPr txBox="1"/>
          <p:nvPr/>
        </p:nvSpPr>
        <p:spPr>
          <a:xfrm>
            <a:off x="6096000" y="2743200"/>
            <a:ext cx="2133600" cy="1477328"/>
          </a:xfrm>
          <a:prstGeom prst="rect">
            <a:avLst/>
          </a:prstGeom>
          <a:solidFill>
            <a:schemeClr val="bg1"/>
          </a:solidFill>
          <a:ln>
            <a:solidFill>
              <a:schemeClr val="accent1"/>
            </a:solidFill>
          </a:ln>
        </p:spPr>
        <p:txBody>
          <a:bodyPr wrap="square" rtlCol="0">
            <a:spAutoFit/>
          </a:bodyPr>
          <a:lstStyle/>
          <a:p>
            <a:pPr algn="ctr"/>
            <a:r>
              <a:rPr lang="en-GB" dirty="0">
                <a:latin typeface="+mj-lt"/>
              </a:rPr>
              <a:t>Kobe Bryant (former LA Lakers) receiving intrinsic feedback from the feel of the movement</a:t>
            </a:r>
          </a:p>
        </p:txBody>
      </p:sp>
      <p:sp>
        <p:nvSpPr>
          <p:cNvPr id="2" name="Footer Placeholder 2">
            <a:extLst>
              <a:ext uri="{FF2B5EF4-FFF2-40B4-BE49-F238E27FC236}">
                <a16:creationId xmlns:a16="http://schemas.microsoft.com/office/drawing/2014/main" id="{677964C0-48C8-6668-0696-A2EED7EF691B}"/>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C37924E9-29D9-4D79-371A-84E157917839}"/>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4" name="Picture 3">
            <a:extLst>
              <a:ext uri="{FF2B5EF4-FFF2-40B4-BE49-F238E27FC236}">
                <a16:creationId xmlns:a16="http://schemas.microsoft.com/office/drawing/2014/main" id="{49B9FE63-83FD-65CA-FD8A-121049ECE387}"/>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5" name="Picture 4">
            <a:extLst>
              <a:ext uri="{FF2B5EF4-FFF2-40B4-BE49-F238E27FC236}">
                <a16:creationId xmlns:a16="http://schemas.microsoft.com/office/drawing/2014/main" id="{7FF80083-CB5D-E6EA-2BAD-4D05BEEAAE8E}"/>
              </a:ext>
            </a:extLst>
          </p:cNvPr>
          <p:cNvPicPr>
            <a:picLocks noChangeAspect="1"/>
          </p:cNvPicPr>
          <p:nvPr/>
        </p:nvPicPr>
        <p:blipFill>
          <a:blip r:embed="rId5"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2388623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discus release"/>
          <p:cNvPicPr>
            <a:picLocks noChangeAspect="1" noChangeArrowheads="1"/>
          </p:cNvPicPr>
          <p:nvPr/>
        </p:nvPicPr>
        <p:blipFill>
          <a:blip r:embed="rId2" cstate="print"/>
          <a:srcRect/>
          <a:stretch>
            <a:fillRect/>
          </a:stretch>
        </p:blipFill>
        <p:spPr bwMode="auto">
          <a:xfrm>
            <a:off x="0" y="381000"/>
            <a:ext cx="9144000" cy="6096000"/>
          </a:xfrm>
          <a:prstGeom prst="rect">
            <a:avLst/>
          </a:prstGeom>
          <a:noFill/>
        </p:spPr>
      </p:pic>
      <p:sp>
        <p:nvSpPr>
          <p:cNvPr id="4" name="TextBox 3"/>
          <p:cNvSpPr txBox="1"/>
          <p:nvPr/>
        </p:nvSpPr>
        <p:spPr>
          <a:xfrm>
            <a:off x="304800" y="685800"/>
            <a:ext cx="2133600" cy="2031325"/>
          </a:xfrm>
          <a:prstGeom prst="rect">
            <a:avLst/>
          </a:prstGeom>
          <a:solidFill>
            <a:schemeClr val="bg1"/>
          </a:solidFill>
          <a:ln>
            <a:solidFill>
              <a:schemeClr val="accent1"/>
            </a:solidFill>
          </a:ln>
        </p:spPr>
        <p:txBody>
          <a:bodyPr wrap="square" rtlCol="0">
            <a:spAutoFit/>
          </a:bodyPr>
          <a:lstStyle/>
          <a:p>
            <a:pPr algn="ctr"/>
            <a:r>
              <a:rPr lang="en-GB" dirty="0" err="1">
                <a:latin typeface="+mj-lt"/>
              </a:rPr>
              <a:t>Yaime</a:t>
            </a:r>
            <a:r>
              <a:rPr lang="en-GB" dirty="0">
                <a:latin typeface="+mj-lt"/>
              </a:rPr>
              <a:t> Perez in the 2017 IAAF World Championships receiving intrinsic feedback from the feel of the movement</a:t>
            </a:r>
          </a:p>
        </p:txBody>
      </p:sp>
      <p:sp>
        <p:nvSpPr>
          <p:cNvPr id="2" name="Footer Placeholder 2">
            <a:extLst>
              <a:ext uri="{FF2B5EF4-FFF2-40B4-BE49-F238E27FC236}">
                <a16:creationId xmlns:a16="http://schemas.microsoft.com/office/drawing/2014/main" id="{0BDCC2C8-BE7F-3FF2-996D-FDFD8130AE5A}"/>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2C3C4787-C954-8E5E-CD5D-1A149C170B8D}"/>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5" name="Picture 4">
            <a:extLst>
              <a:ext uri="{FF2B5EF4-FFF2-40B4-BE49-F238E27FC236}">
                <a16:creationId xmlns:a16="http://schemas.microsoft.com/office/drawing/2014/main" id="{8D422F2E-D9AB-8715-CD86-9D8FBFA3A263}"/>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6" name="Picture 5">
            <a:extLst>
              <a:ext uri="{FF2B5EF4-FFF2-40B4-BE49-F238E27FC236}">
                <a16:creationId xmlns:a16="http://schemas.microsoft.com/office/drawing/2014/main" id="{8EF0DAD0-0E8A-17DE-CC5F-DC0020F9FD7E}"/>
              </a:ext>
            </a:extLst>
          </p:cNvPr>
          <p:cNvPicPr>
            <a:picLocks noChangeAspect="1"/>
          </p:cNvPicPr>
          <p:nvPr/>
        </p:nvPicPr>
        <p:blipFill>
          <a:blip r:embed="rId5"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2389540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Related image"/>
          <p:cNvPicPr>
            <a:picLocks noChangeAspect="1" noChangeArrowheads="1"/>
          </p:cNvPicPr>
          <p:nvPr/>
        </p:nvPicPr>
        <p:blipFill>
          <a:blip r:embed="rId2" cstate="print"/>
          <a:srcRect/>
          <a:stretch>
            <a:fillRect/>
          </a:stretch>
        </p:blipFill>
        <p:spPr bwMode="auto">
          <a:xfrm>
            <a:off x="0" y="381000"/>
            <a:ext cx="9144000" cy="6100764"/>
          </a:xfrm>
          <a:prstGeom prst="rect">
            <a:avLst/>
          </a:prstGeom>
          <a:noFill/>
        </p:spPr>
      </p:pic>
      <p:sp>
        <p:nvSpPr>
          <p:cNvPr id="4" name="TextBox 3"/>
          <p:cNvSpPr txBox="1"/>
          <p:nvPr/>
        </p:nvSpPr>
        <p:spPr>
          <a:xfrm>
            <a:off x="6553200" y="4724400"/>
            <a:ext cx="2133600" cy="1477328"/>
          </a:xfrm>
          <a:prstGeom prst="rect">
            <a:avLst/>
          </a:prstGeom>
          <a:solidFill>
            <a:schemeClr val="bg1"/>
          </a:solidFill>
          <a:ln>
            <a:solidFill>
              <a:schemeClr val="accent1"/>
            </a:solidFill>
          </a:ln>
        </p:spPr>
        <p:txBody>
          <a:bodyPr wrap="square" rtlCol="0">
            <a:spAutoFit/>
          </a:bodyPr>
          <a:lstStyle/>
          <a:p>
            <a:pPr algn="ctr"/>
            <a:r>
              <a:rPr lang="en-GB" dirty="0">
                <a:latin typeface="+mj-lt"/>
              </a:rPr>
              <a:t>Andy Murray receiving extrinsic feedback from former coach Ivan Lendl</a:t>
            </a:r>
          </a:p>
        </p:txBody>
      </p:sp>
      <p:sp>
        <p:nvSpPr>
          <p:cNvPr id="2" name="Footer Placeholder 2">
            <a:extLst>
              <a:ext uri="{FF2B5EF4-FFF2-40B4-BE49-F238E27FC236}">
                <a16:creationId xmlns:a16="http://schemas.microsoft.com/office/drawing/2014/main" id="{28C5672E-DA13-D34B-6E80-233E79EE0E8A}"/>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87D8108C-EE2C-6940-C77D-6B01B1D85D47}"/>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5" name="Picture 4">
            <a:extLst>
              <a:ext uri="{FF2B5EF4-FFF2-40B4-BE49-F238E27FC236}">
                <a16:creationId xmlns:a16="http://schemas.microsoft.com/office/drawing/2014/main" id="{2961E490-36BE-1445-C965-4B5615D608A3}"/>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6" name="Picture 5">
            <a:extLst>
              <a:ext uri="{FF2B5EF4-FFF2-40B4-BE49-F238E27FC236}">
                <a16:creationId xmlns:a16="http://schemas.microsoft.com/office/drawing/2014/main" id="{A515E531-1A6B-3222-727D-0BACF848FBA0}"/>
              </a:ext>
            </a:extLst>
          </p:cNvPr>
          <p:cNvPicPr>
            <a:picLocks noChangeAspect="1"/>
          </p:cNvPicPr>
          <p:nvPr/>
        </p:nvPicPr>
        <p:blipFill>
          <a:blip r:embed="rId5"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2226782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lstStyle/>
          <a:p>
            <a:r>
              <a:rPr lang="en-GB" dirty="0">
                <a:latin typeface="+mj-lt"/>
              </a:rPr>
              <a:t>Types of feedback</a:t>
            </a:r>
          </a:p>
        </p:txBody>
      </p:sp>
      <p:sp>
        <p:nvSpPr>
          <p:cNvPr id="3" name="Content Placeholder 2"/>
          <p:cNvSpPr>
            <a:spLocks noGrp="1"/>
          </p:cNvSpPr>
          <p:nvPr>
            <p:ph idx="1"/>
          </p:nvPr>
        </p:nvSpPr>
        <p:spPr>
          <a:xfrm>
            <a:off x="457200" y="1484784"/>
            <a:ext cx="8229600" cy="5040560"/>
          </a:xfrm>
          <a:noFill/>
        </p:spPr>
        <p:style>
          <a:lnRef idx="2">
            <a:schemeClr val="dk1"/>
          </a:lnRef>
          <a:fillRef idx="1">
            <a:schemeClr val="lt1"/>
          </a:fillRef>
          <a:effectRef idx="0">
            <a:schemeClr val="dk1"/>
          </a:effectRef>
          <a:fontRef idx="minor">
            <a:schemeClr val="dk1"/>
          </a:fontRef>
        </p:style>
        <p:txBody>
          <a:bodyPr>
            <a:normAutofit/>
          </a:bodyPr>
          <a:lstStyle/>
          <a:p>
            <a:r>
              <a:rPr lang="en-GB" sz="2400" b="1" dirty="0">
                <a:latin typeface="+mj-lt"/>
              </a:rPr>
              <a:t>Knowledge of results</a:t>
            </a:r>
          </a:p>
          <a:p>
            <a:pPr lvl="1"/>
            <a:r>
              <a:rPr lang="en-GB" sz="2200" dirty="0">
                <a:latin typeface="+mj-lt"/>
              </a:rPr>
              <a:t>Knowing your score, time, distance or place in the race; this allows you to judge or measure how well you have done </a:t>
            </a:r>
          </a:p>
          <a:p>
            <a:r>
              <a:rPr lang="en-GB" sz="2400" b="1" dirty="0">
                <a:latin typeface="+mj-lt"/>
              </a:rPr>
              <a:t>Knowledge of performance</a:t>
            </a:r>
          </a:p>
          <a:p>
            <a:pPr lvl="1"/>
            <a:r>
              <a:rPr lang="en-GB" sz="2200" dirty="0">
                <a:latin typeface="+mj-lt"/>
              </a:rPr>
              <a:t>Analysing quality of movement or use of techniques (e.g. whether landing following a gymnastics routine was clean)</a:t>
            </a:r>
          </a:p>
          <a:p>
            <a:pPr lvl="1">
              <a:buNone/>
            </a:pPr>
            <a:endParaRPr lang="en-GB" dirty="0">
              <a:latin typeface="+mj-lt"/>
            </a:endParaRPr>
          </a:p>
          <a:p>
            <a:pPr>
              <a:buNone/>
            </a:pPr>
            <a:endParaRPr lang="en-GB" dirty="0">
              <a:latin typeface="+mj-lt"/>
            </a:endParaRPr>
          </a:p>
        </p:txBody>
      </p:sp>
      <p:sp>
        <p:nvSpPr>
          <p:cNvPr id="7" name="TextBox 6"/>
          <p:cNvSpPr txBox="1"/>
          <p:nvPr/>
        </p:nvSpPr>
        <p:spPr>
          <a:xfrm>
            <a:off x="5618872" y="375140"/>
            <a:ext cx="3352800" cy="923330"/>
          </a:xfrm>
          <a:prstGeom prst="rect">
            <a:avLst/>
          </a:prstGeom>
          <a:solidFill>
            <a:schemeClr val="bg1"/>
          </a:solidFill>
          <a:ln>
            <a:solidFill>
              <a:srgbClr val="FF0000"/>
            </a:solidFill>
          </a:ln>
        </p:spPr>
        <p:txBody>
          <a:bodyPr wrap="square" rtlCol="0">
            <a:spAutoFit/>
          </a:bodyPr>
          <a:lstStyle/>
          <a:p>
            <a:r>
              <a:rPr lang="en-GB" dirty="0">
                <a:latin typeface="+mj-lt"/>
              </a:rPr>
              <a:t>Feedback can </a:t>
            </a:r>
            <a:r>
              <a:rPr lang="en-GB" b="1" dirty="0">
                <a:latin typeface="+mj-lt"/>
              </a:rPr>
              <a:t>also</a:t>
            </a:r>
            <a:r>
              <a:rPr lang="en-GB" dirty="0">
                <a:latin typeface="+mj-lt"/>
              </a:rPr>
              <a:t> come in the form of ‘knowledge of results’ and ‘knowledge of performance’</a:t>
            </a:r>
          </a:p>
        </p:txBody>
      </p:sp>
      <p:sp>
        <p:nvSpPr>
          <p:cNvPr id="8" name="TextBox 7"/>
          <p:cNvSpPr txBox="1"/>
          <p:nvPr/>
        </p:nvSpPr>
        <p:spPr>
          <a:xfrm>
            <a:off x="533400" y="4495800"/>
            <a:ext cx="8077200" cy="1938992"/>
          </a:xfrm>
          <a:prstGeom prst="rect">
            <a:avLst/>
          </a:prstGeom>
          <a:solidFill>
            <a:schemeClr val="bg1"/>
          </a:solidFill>
          <a:ln w="28575">
            <a:solidFill>
              <a:srgbClr val="00B050"/>
            </a:solidFill>
          </a:ln>
        </p:spPr>
        <p:txBody>
          <a:bodyPr wrap="square" rtlCol="0">
            <a:spAutoFit/>
          </a:bodyPr>
          <a:lstStyle/>
          <a:p>
            <a:r>
              <a:rPr lang="en-GB" sz="2400" b="1" dirty="0">
                <a:latin typeface="+mj-lt"/>
              </a:rPr>
              <a:t>Question</a:t>
            </a:r>
            <a:r>
              <a:rPr lang="en-GB" sz="2400" dirty="0">
                <a:latin typeface="+mj-lt"/>
              </a:rPr>
              <a:t> – Give an example of how ‘knowledge of results’ is used to provide feedback in a named activity	(</a:t>
            </a:r>
            <a:r>
              <a:rPr lang="en-GB" sz="2400" b="1" dirty="0">
                <a:latin typeface="+mj-lt"/>
              </a:rPr>
              <a:t>1</a:t>
            </a:r>
            <a:r>
              <a:rPr lang="en-GB" sz="2400" dirty="0">
                <a:latin typeface="+mj-lt"/>
              </a:rPr>
              <a:t>)</a:t>
            </a:r>
          </a:p>
          <a:p>
            <a:endParaRPr lang="en-GB" b="1" dirty="0">
              <a:latin typeface="+mj-lt"/>
            </a:endParaRPr>
          </a:p>
          <a:p>
            <a:r>
              <a:rPr lang="en-GB" i="1" dirty="0">
                <a:latin typeface="+mj-lt"/>
              </a:rPr>
              <a:t>- Athletics – time/distance/position</a:t>
            </a:r>
          </a:p>
          <a:p>
            <a:r>
              <a:rPr lang="en-GB" i="1" dirty="0">
                <a:latin typeface="+mj-lt"/>
              </a:rPr>
              <a:t>- Swimming – time/position</a:t>
            </a:r>
          </a:p>
          <a:p>
            <a:r>
              <a:rPr lang="en-GB" i="1" dirty="0">
                <a:latin typeface="+mj-lt"/>
              </a:rPr>
              <a:t>- Diving – judges scores</a:t>
            </a:r>
          </a:p>
        </p:txBody>
      </p:sp>
      <p:sp>
        <p:nvSpPr>
          <p:cNvPr id="4" name="Footer Placeholder 2">
            <a:extLst>
              <a:ext uri="{FF2B5EF4-FFF2-40B4-BE49-F238E27FC236}">
                <a16:creationId xmlns:a16="http://schemas.microsoft.com/office/drawing/2014/main" id="{A00225D6-04EB-3CDD-41F5-91923409F8D0}"/>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BA361408-D2EE-7066-CDB0-A2AE596A9A15}"/>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6" name="Picture 5">
            <a:extLst>
              <a:ext uri="{FF2B5EF4-FFF2-40B4-BE49-F238E27FC236}">
                <a16:creationId xmlns:a16="http://schemas.microsoft.com/office/drawing/2014/main" id="{D9DDB63E-C15A-625D-F114-814E439EB623}"/>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9" name="Picture 8">
            <a:extLst>
              <a:ext uri="{FF2B5EF4-FFF2-40B4-BE49-F238E27FC236}">
                <a16:creationId xmlns:a16="http://schemas.microsoft.com/office/drawing/2014/main" id="{EAD21858-C1FA-112D-906D-F32E6C9F8F74}"/>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4213359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blinds(horizontal)">
                                      <p:cBhvr>
                                        <p:cTn id="7" dur="500"/>
                                        <p:tgtEl>
                                          <p:spTgt spid="8">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8">
                                            <p:txEl>
                                              <p:pRg st="3" end="3"/>
                                            </p:txEl>
                                          </p:spTgt>
                                        </p:tgtEl>
                                        <p:attrNameLst>
                                          <p:attrName>style.visibility</p:attrName>
                                        </p:attrNameLst>
                                      </p:cBhvr>
                                      <p:to>
                                        <p:strVal val="visible"/>
                                      </p:to>
                                    </p:set>
                                    <p:animEffect transition="in" filter="blinds(horizontal)">
                                      <p:cBhvr>
                                        <p:cTn id="10" dur="500"/>
                                        <p:tgtEl>
                                          <p:spTgt spid="8">
                                            <p:txEl>
                                              <p:pRg st="3" end="3"/>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8">
                                            <p:txEl>
                                              <p:pRg st="4" end="4"/>
                                            </p:txEl>
                                          </p:spTgt>
                                        </p:tgtEl>
                                        <p:attrNameLst>
                                          <p:attrName>style.visibility</p:attrName>
                                        </p:attrNameLst>
                                      </p:cBhvr>
                                      <p:to>
                                        <p:strVal val="visible"/>
                                      </p:to>
                                    </p:set>
                                    <p:animEffect transition="in" filter="blinds(horizontal)">
                                      <p:cBhvr>
                                        <p:cTn id="13"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idx="1"/>
            <p:extLst>
              <p:ext uri="{D42A27DB-BD31-4B8C-83A1-F6EECF244321}">
                <p14:modId xmlns:p14="http://schemas.microsoft.com/office/powerpoint/2010/main" val="3167362960"/>
              </p:ext>
            </p:extLst>
          </p:nvPr>
        </p:nvGraphicFramePr>
        <p:xfrm>
          <a:off x="457200" y="457200"/>
          <a:ext cx="8229600" cy="60197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 name="Group 9"/>
          <p:cNvGrpSpPr/>
          <p:nvPr/>
        </p:nvGrpSpPr>
        <p:grpSpPr>
          <a:xfrm>
            <a:off x="2209800" y="5181600"/>
            <a:ext cx="6486144" cy="1170979"/>
            <a:chOff x="2962656" y="196937"/>
            <a:chExt cx="5266944" cy="1551979"/>
          </a:xfrm>
        </p:grpSpPr>
        <p:sp>
          <p:nvSpPr>
            <p:cNvPr id="14" name="Round Same Side Corner Rectangle 13"/>
            <p:cNvSpPr/>
            <p:nvPr/>
          </p:nvSpPr>
          <p:spPr>
            <a:xfrm rot="5400000">
              <a:off x="4820138" y="-1660545"/>
              <a:ext cx="1551979" cy="5266944"/>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PH"/>
            </a:p>
          </p:txBody>
        </p:sp>
        <p:sp>
          <p:nvSpPr>
            <p:cNvPr id="15" name="Round Same Side Corner Rectangle 4"/>
            <p:cNvSpPr/>
            <p:nvPr/>
          </p:nvSpPr>
          <p:spPr>
            <a:xfrm>
              <a:off x="3083568" y="272698"/>
              <a:ext cx="5070271" cy="140045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6210" tIns="78105" rIns="156210" bIns="78105" numCol="1" spcCol="1270" anchor="ctr" anchorCtr="0">
              <a:noAutofit/>
            </a:bodyPr>
            <a:lstStyle/>
            <a:p>
              <a:pPr marL="285750" lvl="1" indent="-285750" algn="l" defTabSz="1822450">
                <a:lnSpc>
                  <a:spcPct val="90000"/>
                </a:lnSpc>
                <a:spcBef>
                  <a:spcPct val="0"/>
                </a:spcBef>
                <a:spcAft>
                  <a:spcPct val="15000"/>
                </a:spcAft>
                <a:buChar char="••"/>
              </a:pPr>
              <a:endParaRPr lang="en-GB" sz="4100" kern="1200" dirty="0">
                <a:latin typeface="+mj-lt"/>
              </a:endParaRPr>
            </a:p>
            <a:p>
              <a:pPr marL="285750" lvl="1" indent="-285750" algn="l" defTabSz="1822450">
                <a:lnSpc>
                  <a:spcPct val="90000"/>
                </a:lnSpc>
                <a:spcBef>
                  <a:spcPct val="0"/>
                </a:spcBef>
                <a:spcAft>
                  <a:spcPct val="15000"/>
                </a:spcAft>
                <a:buChar char="••"/>
              </a:pPr>
              <a:endParaRPr lang="en-GB" sz="4100" kern="1200" dirty="0">
                <a:latin typeface="+mj-lt"/>
              </a:endParaRPr>
            </a:p>
          </p:txBody>
        </p:sp>
      </p:grpSp>
      <p:sp>
        <p:nvSpPr>
          <p:cNvPr id="6" name="TextBox 5"/>
          <p:cNvSpPr txBox="1"/>
          <p:nvPr/>
        </p:nvSpPr>
        <p:spPr>
          <a:xfrm>
            <a:off x="2209800" y="5229664"/>
            <a:ext cx="6400800" cy="1061829"/>
          </a:xfrm>
          <a:prstGeom prst="rect">
            <a:avLst/>
          </a:prstGeom>
          <a:noFill/>
        </p:spPr>
        <p:txBody>
          <a:bodyPr wrap="square" rtlCol="0">
            <a:spAutoFit/>
          </a:bodyPr>
          <a:lstStyle/>
          <a:p>
            <a:pPr>
              <a:buFont typeface="Arial" pitchFamily="34" charset="0"/>
              <a:buChar char="•"/>
            </a:pPr>
            <a:r>
              <a:rPr lang="en-GB" sz="2100" dirty="0">
                <a:latin typeface="+mj-lt"/>
              </a:rPr>
              <a:t>  How young a performer starts may affect how good</a:t>
            </a:r>
          </a:p>
          <a:p>
            <a:r>
              <a:rPr lang="en-GB" sz="2100" dirty="0">
                <a:latin typeface="+mj-lt"/>
              </a:rPr>
              <a:t>    they become</a:t>
            </a:r>
          </a:p>
          <a:p>
            <a:pPr>
              <a:buFont typeface="Arial" pitchFamily="34" charset="0"/>
              <a:buChar char="•"/>
            </a:pPr>
            <a:r>
              <a:rPr lang="en-GB" sz="2100" dirty="0">
                <a:latin typeface="+mj-lt"/>
              </a:rPr>
              <a:t>  They have more time to perfect their skills</a:t>
            </a:r>
          </a:p>
        </p:txBody>
      </p:sp>
      <p:sp>
        <p:nvSpPr>
          <p:cNvPr id="3" name="Footer Placeholder 2">
            <a:extLst>
              <a:ext uri="{FF2B5EF4-FFF2-40B4-BE49-F238E27FC236}">
                <a16:creationId xmlns:a16="http://schemas.microsoft.com/office/drawing/2014/main" id="{E7B29057-36A5-AD78-5504-0C90FAE8E2BA}"/>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670C850A-D588-FA44-E10A-C7B2609BCE5B}"/>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5" name="Picture 4">
            <a:extLst>
              <a:ext uri="{FF2B5EF4-FFF2-40B4-BE49-F238E27FC236}">
                <a16:creationId xmlns:a16="http://schemas.microsoft.com/office/drawing/2014/main" id="{2E95479C-079E-7A87-C869-9ABD8B557F70}"/>
              </a:ext>
            </a:extLst>
          </p:cNvPr>
          <p:cNvPicPr>
            <a:picLocks noChangeAspect="1"/>
          </p:cNvPicPr>
          <p:nvPr/>
        </p:nvPicPr>
        <p:blipFill>
          <a:blip r:embed="rId8"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7" name="Picture 6">
            <a:extLst>
              <a:ext uri="{FF2B5EF4-FFF2-40B4-BE49-F238E27FC236}">
                <a16:creationId xmlns:a16="http://schemas.microsoft.com/office/drawing/2014/main" id="{83B045D5-5A68-2038-BB4A-9E9322DC8808}"/>
              </a:ext>
            </a:extLst>
          </p:cNvPr>
          <p:cNvPicPr>
            <a:picLocks noChangeAspect="1"/>
          </p:cNvPicPr>
          <p:nvPr/>
        </p:nvPicPr>
        <p:blipFill>
          <a:blip r:embed="rId9"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262250134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lstStyle/>
          <a:p>
            <a:r>
              <a:rPr lang="en-GB" dirty="0">
                <a:latin typeface="+mj-lt"/>
              </a:rPr>
              <a:t>Types of feedback</a:t>
            </a:r>
          </a:p>
        </p:txBody>
      </p:sp>
      <p:sp>
        <p:nvSpPr>
          <p:cNvPr id="3" name="Content Placeholder 2"/>
          <p:cNvSpPr>
            <a:spLocks noGrp="1"/>
          </p:cNvSpPr>
          <p:nvPr>
            <p:ph idx="1"/>
          </p:nvPr>
        </p:nvSpPr>
        <p:spPr>
          <a:xfrm>
            <a:off x="457200" y="1484784"/>
            <a:ext cx="8229600" cy="5040560"/>
          </a:xfrm>
          <a:noFill/>
        </p:spPr>
        <p:style>
          <a:lnRef idx="2">
            <a:schemeClr val="dk1"/>
          </a:lnRef>
          <a:fillRef idx="1">
            <a:schemeClr val="lt1"/>
          </a:fillRef>
          <a:effectRef idx="0">
            <a:schemeClr val="dk1"/>
          </a:effectRef>
          <a:fontRef idx="minor">
            <a:schemeClr val="dk1"/>
          </a:fontRef>
        </p:style>
        <p:txBody>
          <a:bodyPr>
            <a:normAutofit/>
          </a:bodyPr>
          <a:lstStyle/>
          <a:p>
            <a:r>
              <a:rPr lang="en-GB" sz="2400" b="1" dirty="0">
                <a:latin typeface="+mj-lt"/>
              </a:rPr>
              <a:t>Task – </a:t>
            </a:r>
            <a:r>
              <a:rPr lang="en-GB" sz="2400" dirty="0">
                <a:latin typeface="+mj-lt"/>
              </a:rPr>
              <a:t>Fill in table (page 164 of Cambridge text-book) on the advantages and disadvantages of the four types of feedback</a:t>
            </a:r>
          </a:p>
          <a:p>
            <a:endParaRPr lang="en-GB" sz="2400" dirty="0">
              <a:latin typeface="+mj-lt"/>
            </a:endParaRPr>
          </a:p>
          <a:p>
            <a:pPr algn="ctr">
              <a:buNone/>
            </a:pPr>
            <a:r>
              <a:rPr lang="en-GB" sz="2400" b="1" dirty="0">
                <a:latin typeface="+mj-lt"/>
              </a:rPr>
              <a:t>Questions</a:t>
            </a:r>
            <a:endParaRPr lang="en-GB" sz="2400" dirty="0">
              <a:latin typeface="+mj-lt"/>
            </a:endParaRPr>
          </a:p>
          <a:p>
            <a:pPr marL="457200" indent="-457200">
              <a:buFont typeface="+mj-lt"/>
              <a:buAutoNum type="arabicPeriod"/>
            </a:pPr>
            <a:r>
              <a:rPr lang="en-GB" sz="2400" dirty="0">
                <a:latin typeface="+mj-lt"/>
              </a:rPr>
              <a:t>Explain why ‘knowledge of results’ may be a useful form of feedback for a performer	(2)</a:t>
            </a:r>
          </a:p>
          <a:p>
            <a:pPr marL="457200" indent="-457200">
              <a:buFont typeface="+mj-lt"/>
              <a:buAutoNum type="arabicPeriod"/>
            </a:pPr>
            <a:r>
              <a:rPr lang="en-GB" sz="2400" dirty="0">
                <a:latin typeface="+mj-lt"/>
              </a:rPr>
              <a:t>Describe the term ‘intrinsic feedback’ and explain the disadvantages of this form of feedback		(3)</a:t>
            </a:r>
          </a:p>
          <a:p>
            <a:pPr marL="457200" indent="-457200">
              <a:buFont typeface="+mj-lt"/>
              <a:buAutoNum type="arabicPeriod"/>
            </a:pPr>
            <a:r>
              <a:rPr lang="en-GB" sz="2400" dirty="0">
                <a:latin typeface="+mj-lt"/>
              </a:rPr>
              <a:t>Describe the term ‘extrinsic feedback’ and discuss whether it is a useful form of feedback for someone in the cognitive stage of learning	(3)</a:t>
            </a:r>
            <a:endParaRPr lang="en-GB" sz="2200" dirty="0">
              <a:latin typeface="+mj-lt"/>
            </a:endParaRPr>
          </a:p>
          <a:p>
            <a:pPr lvl="1">
              <a:buNone/>
            </a:pPr>
            <a:endParaRPr lang="en-GB" dirty="0">
              <a:latin typeface="+mj-lt"/>
            </a:endParaRPr>
          </a:p>
          <a:p>
            <a:pPr>
              <a:buNone/>
            </a:pPr>
            <a:endParaRPr lang="en-GB" dirty="0">
              <a:latin typeface="+mj-lt"/>
            </a:endParaRPr>
          </a:p>
        </p:txBody>
      </p:sp>
      <p:sp>
        <p:nvSpPr>
          <p:cNvPr id="6" name="Rounded Rectangle 5"/>
          <p:cNvSpPr/>
          <p:nvPr/>
        </p:nvSpPr>
        <p:spPr>
          <a:xfrm>
            <a:off x="304800" y="3124200"/>
            <a:ext cx="8534400" cy="289708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B126C52E-ABC5-7449-9BC0-0E14BF94EACC}"/>
              </a:ext>
            </a:extLst>
          </p:cNvPr>
          <p:cNvSpPr txBox="1"/>
          <p:nvPr/>
        </p:nvSpPr>
        <p:spPr>
          <a:xfrm>
            <a:off x="5508104" y="2350621"/>
            <a:ext cx="3481536" cy="646331"/>
          </a:xfrm>
          <a:prstGeom prst="rect">
            <a:avLst/>
          </a:prstGeom>
          <a:solidFill>
            <a:schemeClr val="bg1"/>
          </a:solidFill>
          <a:ln>
            <a:solidFill>
              <a:schemeClr val="accent1"/>
            </a:solidFill>
          </a:ln>
        </p:spPr>
        <p:txBody>
          <a:bodyPr wrap="square" rtlCol="0">
            <a:spAutoFit/>
          </a:bodyPr>
          <a:lstStyle/>
          <a:p>
            <a:r>
              <a:rPr lang="en-US" dirty="0">
                <a:latin typeface="+mj-lt"/>
              </a:rPr>
              <a:t>…or go to the next slide for a summary of the key information </a:t>
            </a:r>
          </a:p>
        </p:txBody>
      </p:sp>
      <p:sp>
        <p:nvSpPr>
          <p:cNvPr id="5" name="Footer Placeholder 2">
            <a:extLst>
              <a:ext uri="{FF2B5EF4-FFF2-40B4-BE49-F238E27FC236}">
                <a16:creationId xmlns:a16="http://schemas.microsoft.com/office/drawing/2014/main" id="{95A40DBD-0B32-2D15-4670-10FB57ADE0FE}"/>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517AFB83-2DC4-03EF-2BB3-D7512571D10B}"/>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8" name="Picture 7">
            <a:extLst>
              <a:ext uri="{FF2B5EF4-FFF2-40B4-BE49-F238E27FC236}">
                <a16:creationId xmlns:a16="http://schemas.microsoft.com/office/drawing/2014/main" id="{9D372D8E-AF5E-9C78-BDF6-0FB440B3B088}"/>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9" name="Picture 8">
            <a:extLst>
              <a:ext uri="{FF2B5EF4-FFF2-40B4-BE49-F238E27FC236}">
                <a16:creationId xmlns:a16="http://schemas.microsoft.com/office/drawing/2014/main" id="{43618BB8-9740-597E-34AD-EA0C1521C1BE}"/>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187036846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49321FDB-BC64-FB44-AB4C-F78647873610}"/>
              </a:ext>
            </a:extLst>
          </p:cNvPr>
          <p:cNvGraphicFramePr>
            <a:graphicFrameLocks noGrp="1"/>
          </p:cNvGraphicFramePr>
          <p:nvPr>
            <p:extLst>
              <p:ext uri="{D42A27DB-BD31-4B8C-83A1-F6EECF244321}">
                <p14:modId xmlns:p14="http://schemas.microsoft.com/office/powerpoint/2010/main" val="3467943939"/>
              </p:ext>
            </p:extLst>
          </p:nvPr>
        </p:nvGraphicFramePr>
        <p:xfrm>
          <a:off x="179512" y="116632"/>
          <a:ext cx="8784975" cy="6631709"/>
        </p:xfrm>
        <a:graphic>
          <a:graphicData uri="http://schemas.openxmlformats.org/drawingml/2006/table">
            <a:tbl>
              <a:tblPr firstRow="1" bandRow="1">
                <a:tableStyleId>{5C22544A-7EE6-4342-B048-85BDC9FD1C3A}</a:tableStyleId>
              </a:tblPr>
              <a:tblGrid>
                <a:gridCol w="1584176">
                  <a:extLst>
                    <a:ext uri="{9D8B030D-6E8A-4147-A177-3AD203B41FA5}">
                      <a16:colId xmlns:a16="http://schemas.microsoft.com/office/drawing/2014/main" val="3781559656"/>
                    </a:ext>
                  </a:extLst>
                </a:gridCol>
                <a:gridCol w="3312368">
                  <a:extLst>
                    <a:ext uri="{9D8B030D-6E8A-4147-A177-3AD203B41FA5}">
                      <a16:colId xmlns:a16="http://schemas.microsoft.com/office/drawing/2014/main" val="2760642677"/>
                    </a:ext>
                  </a:extLst>
                </a:gridCol>
                <a:gridCol w="3888431">
                  <a:extLst>
                    <a:ext uri="{9D8B030D-6E8A-4147-A177-3AD203B41FA5}">
                      <a16:colId xmlns:a16="http://schemas.microsoft.com/office/drawing/2014/main" val="2935587507"/>
                    </a:ext>
                  </a:extLst>
                </a:gridCol>
              </a:tblGrid>
              <a:tr h="370840">
                <a:tc>
                  <a:txBody>
                    <a:bodyPr/>
                    <a:lstStyle/>
                    <a:p>
                      <a:endParaRPr lang="en-US" sz="1800" dirty="0">
                        <a:latin typeface="+mj-lt"/>
                      </a:endParaRPr>
                    </a:p>
                  </a:txBody>
                  <a:tcPr/>
                </a:tc>
                <a:tc>
                  <a:txBody>
                    <a:bodyPr/>
                    <a:lstStyle/>
                    <a:p>
                      <a:r>
                        <a:rPr lang="en-US" sz="1800" b="0" dirty="0">
                          <a:latin typeface="+mj-lt"/>
                        </a:rPr>
                        <a:t>Advantages</a:t>
                      </a:r>
                    </a:p>
                  </a:txBody>
                  <a:tcPr/>
                </a:tc>
                <a:tc>
                  <a:txBody>
                    <a:bodyPr/>
                    <a:lstStyle/>
                    <a:p>
                      <a:r>
                        <a:rPr lang="en-US" sz="1800" b="0" dirty="0">
                          <a:latin typeface="+mj-lt"/>
                        </a:rPr>
                        <a:t>Disadvantages</a:t>
                      </a:r>
                    </a:p>
                  </a:txBody>
                  <a:tcPr/>
                </a:tc>
                <a:extLst>
                  <a:ext uri="{0D108BD9-81ED-4DB2-BD59-A6C34878D82A}">
                    <a16:rowId xmlns:a16="http://schemas.microsoft.com/office/drawing/2014/main" val="2473764698"/>
                  </a:ext>
                </a:extLst>
              </a:tr>
              <a:tr h="1036320">
                <a:tc>
                  <a:txBody>
                    <a:bodyPr/>
                    <a:lstStyle/>
                    <a:p>
                      <a:r>
                        <a:rPr lang="en-US" sz="1800" b="1" dirty="0">
                          <a:latin typeface="+mj-lt"/>
                        </a:rPr>
                        <a:t>Intrinsic feedback</a:t>
                      </a:r>
                    </a:p>
                  </a:txBody>
                  <a:tcPr/>
                </a:tc>
                <a:tc>
                  <a:txBody>
                    <a:bodyPr/>
                    <a:lstStyle/>
                    <a:p>
                      <a:r>
                        <a:rPr lang="en-US" sz="1500" dirty="0">
                          <a:latin typeface="+mj-lt"/>
                        </a:rPr>
                        <a:t>-Performers can make immediate adjustments to their technique</a:t>
                      </a:r>
                    </a:p>
                  </a:txBody>
                  <a:tcPr/>
                </a:tc>
                <a:tc>
                  <a:txBody>
                    <a:bodyPr/>
                    <a:lstStyle/>
                    <a:p>
                      <a:r>
                        <a:rPr lang="en-US" sz="1500" dirty="0">
                          <a:latin typeface="+mj-lt"/>
                        </a:rPr>
                        <a:t>-Requires a high level of knowledge about the skill (autonomous stage learners)</a:t>
                      </a:r>
                    </a:p>
                    <a:p>
                      <a:r>
                        <a:rPr lang="en-US" sz="1500" dirty="0">
                          <a:latin typeface="+mj-lt"/>
                        </a:rPr>
                        <a:t>-Beginners (cognitive learners) do not have this knowledge</a:t>
                      </a:r>
                    </a:p>
                  </a:txBody>
                  <a:tcPr/>
                </a:tc>
                <a:extLst>
                  <a:ext uri="{0D108BD9-81ED-4DB2-BD59-A6C34878D82A}">
                    <a16:rowId xmlns:a16="http://schemas.microsoft.com/office/drawing/2014/main" val="4228583014"/>
                  </a:ext>
                </a:extLst>
              </a:tr>
              <a:tr h="1740131">
                <a:tc>
                  <a:txBody>
                    <a:bodyPr/>
                    <a:lstStyle/>
                    <a:p>
                      <a:r>
                        <a:rPr lang="en-US" sz="1800" b="1" dirty="0">
                          <a:latin typeface="+mj-lt"/>
                        </a:rPr>
                        <a:t>Extrinsic feedback</a:t>
                      </a:r>
                    </a:p>
                  </a:txBody>
                  <a:tcPr/>
                </a:tc>
                <a:tc>
                  <a:txBody>
                    <a:bodyPr/>
                    <a:lstStyle/>
                    <a:p>
                      <a:r>
                        <a:rPr lang="en-US" sz="1500" dirty="0">
                          <a:latin typeface="+mj-lt"/>
                        </a:rPr>
                        <a:t>-Good for beginners (cognitive stage) as they need constant feedback in order to learn</a:t>
                      </a:r>
                    </a:p>
                    <a:p>
                      <a:r>
                        <a:rPr lang="en-US" sz="1500" dirty="0">
                          <a:latin typeface="+mj-lt"/>
                        </a:rPr>
                        <a:t>-Autonomous performers can combine intrinsic and extrinsic feedback to get a better picture of their performance</a:t>
                      </a:r>
                    </a:p>
                  </a:txBody>
                  <a:tcPr/>
                </a:tc>
                <a:tc>
                  <a:txBody>
                    <a:bodyPr/>
                    <a:lstStyle/>
                    <a:p>
                      <a:r>
                        <a:rPr lang="en-US" sz="1500" dirty="0">
                          <a:latin typeface="+mj-lt"/>
                        </a:rPr>
                        <a:t>-Needs a qualified coach to give the feedback</a:t>
                      </a:r>
                    </a:p>
                    <a:p>
                      <a:r>
                        <a:rPr lang="en-US" sz="1500" dirty="0">
                          <a:latin typeface="+mj-lt"/>
                        </a:rPr>
                        <a:t>-Incorrect feedback from a poor-quality coach will cause performances to decline</a:t>
                      </a:r>
                    </a:p>
                  </a:txBody>
                  <a:tcPr/>
                </a:tc>
                <a:extLst>
                  <a:ext uri="{0D108BD9-81ED-4DB2-BD59-A6C34878D82A}">
                    <a16:rowId xmlns:a16="http://schemas.microsoft.com/office/drawing/2014/main" val="671302232"/>
                  </a:ext>
                </a:extLst>
              </a:tr>
              <a:tr h="1508760">
                <a:tc>
                  <a:txBody>
                    <a:bodyPr/>
                    <a:lstStyle/>
                    <a:p>
                      <a:r>
                        <a:rPr lang="en-US" sz="1800" b="1" dirty="0">
                          <a:latin typeface="+mj-lt"/>
                        </a:rPr>
                        <a:t>Knowledge of results</a:t>
                      </a:r>
                    </a:p>
                  </a:txBody>
                  <a:tcPr/>
                </a:tc>
                <a:tc>
                  <a:txBody>
                    <a:bodyPr/>
                    <a:lstStyle/>
                    <a:p>
                      <a:r>
                        <a:rPr lang="en-US" sz="1500" dirty="0">
                          <a:latin typeface="+mj-lt"/>
                        </a:rPr>
                        <a:t>-Gives a quick measure of success</a:t>
                      </a:r>
                    </a:p>
                    <a:p>
                      <a:r>
                        <a:rPr lang="en-US" sz="1500" dirty="0">
                          <a:latin typeface="+mj-lt"/>
                        </a:rPr>
                        <a:t>-Provides a target for improvement</a:t>
                      </a:r>
                    </a:p>
                    <a:p>
                      <a:r>
                        <a:rPr lang="en-US" sz="1500" dirty="0">
                          <a:latin typeface="+mj-lt"/>
                        </a:rPr>
                        <a:t>-Helps to show improvement over time if recorded regularly</a:t>
                      </a:r>
                    </a:p>
                  </a:txBody>
                  <a:tcPr/>
                </a:tc>
                <a:tc>
                  <a:txBody>
                    <a:bodyPr/>
                    <a:lstStyle/>
                    <a:p>
                      <a:r>
                        <a:rPr lang="en-US" sz="1500" dirty="0">
                          <a:latin typeface="+mj-lt"/>
                        </a:rPr>
                        <a:t>-Poor results can be demotivating</a:t>
                      </a:r>
                    </a:p>
                    <a:p>
                      <a:r>
                        <a:rPr lang="en-US" sz="1500" dirty="0">
                          <a:latin typeface="+mj-lt"/>
                        </a:rPr>
                        <a:t>-Improvement might slow down which can be demotivating</a:t>
                      </a:r>
                    </a:p>
                    <a:p>
                      <a:r>
                        <a:rPr lang="en-US" sz="1500" dirty="0">
                          <a:latin typeface="+mj-lt"/>
                        </a:rPr>
                        <a:t>-Results may not reflect skill or performance (e.g. coming 1</a:t>
                      </a:r>
                      <a:r>
                        <a:rPr lang="en-US" sz="1500" baseline="30000" dirty="0">
                          <a:latin typeface="+mj-lt"/>
                        </a:rPr>
                        <a:t>st</a:t>
                      </a:r>
                      <a:r>
                        <a:rPr lang="en-US" sz="1500" dirty="0">
                          <a:latin typeface="+mj-lt"/>
                        </a:rPr>
                        <a:t> against weak opponents doesn’t tell us much)</a:t>
                      </a:r>
                    </a:p>
                  </a:txBody>
                  <a:tcPr/>
                </a:tc>
                <a:extLst>
                  <a:ext uri="{0D108BD9-81ED-4DB2-BD59-A6C34878D82A}">
                    <a16:rowId xmlns:a16="http://schemas.microsoft.com/office/drawing/2014/main" val="991065979"/>
                  </a:ext>
                </a:extLst>
              </a:tr>
              <a:tr h="1975658">
                <a:tc>
                  <a:txBody>
                    <a:bodyPr/>
                    <a:lstStyle/>
                    <a:p>
                      <a:r>
                        <a:rPr lang="en-US" sz="1800" b="1" dirty="0">
                          <a:latin typeface="+mj-lt"/>
                        </a:rPr>
                        <a:t>Knowledge of performance</a:t>
                      </a:r>
                    </a:p>
                  </a:txBody>
                  <a:tcPr/>
                </a:tc>
                <a:tc>
                  <a:txBody>
                    <a:bodyPr/>
                    <a:lstStyle/>
                    <a:p>
                      <a:r>
                        <a:rPr lang="en-US" sz="1500" dirty="0">
                          <a:latin typeface="+mj-lt"/>
                        </a:rPr>
                        <a:t>-Feedback can be tailored to suit the performer’s ability level</a:t>
                      </a:r>
                    </a:p>
                    <a:p>
                      <a:r>
                        <a:rPr lang="en-US" sz="1500" dirty="0">
                          <a:latin typeface="+mj-lt"/>
                        </a:rPr>
                        <a:t>-Can be simple feedback on 1 or 2 areas for beginners</a:t>
                      </a:r>
                    </a:p>
                    <a:p>
                      <a:r>
                        <a:rPr lang="en-US" sz="1500" dirty="0">
                          <a:latin typeface="+mj-lt"/>
                        </a:rPr>
                        <a:t>-Can be specific, complex and detailed for experienced performers</a:t>
                      </a:r>
                    </a:p>
                  </a:txBody>
                  <a:tcPr/>
                </a:tc>
                <a:tc>
                  <a:txBody>
                    <a:bodyPr/>
                    <a:lstStyle/>
                    <a:p>
                      <a:r>
                        <a:rPr lang="en-US" sz="1500" dirty="0">
                          <a:latin typeface="+mj-lt"/>
                        </a:rPr>
                        <a:t>-Can be difficult or time-consuming to analyze performances of experts</a:t>
                      </a:r>
                    </a:p>
                    <a:p>
                      <a:r>
                        <a:rPr lang="en-US" sz="1500" dirty="0">
                          <a:latin typeface="+mj-lt"/>
                        </a:rPr>
                        <a:t>-There may be many skills and techniques that require feedback which is time consuming</a:t>
                      </a:r>
                    </a:p>
                    <a:p>
                      <a:r>
                        <a:rPr lang="en-US" sz="1500" dirty="0">
                          <a:latin typeface="+mj-lt"/>
                        </a:rPr>
                        <a:t>-A coach may need to watch videos of the performance first if they are to provide accurate feedback</a:t>
                      </a:r>
                    </a:p>
                  </a:txBody>
                  <a:tcPr/>
                </a:tc>
                <a:extLst>
                  <a:ext uri="{0D108BD9-81ED-4DB2-BD59-A6C34878D82A}">
                    <a16:rowId xmlns:a16="http://schemas.microsoft.com/office/drawing/2014/main" val="3755097448"/>
                  </a:ext>
                </a:extLst>
              </a:tr>
            </a:tbl>
          </a:graphicData>
        </a:graphic>
      </p:graphicFrame>
      <p:sp>
        <p:nvSpPr>
          <p:cNvPr id="2" name="Footer Placeholder 2">
            <a:extLst>
              <a:ext uri="{FF2B5EF4-FFF2-40B4-BE49-F238E27FC236}">
                <a16:creationId xmlns:a16="http://schemas.microsoft.com/office/drawing/2014/main" id="{5125DE43-E32E-7A7D-B022-BF2EFC7505D3}"/>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AB11D080-823F-FD64-09EB-E4CC58FF5705}"/>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4" name="Picture 3">
            <a:extLst>
              <a:ext uri="{FF2B5EF4-FFF2-40B4-BE49-F238E27FC236}">
                <a16:creationId xmlns:a16="http://schemas.microsoft.com/office/drawing/2014/main" id="{E519CEF2-7956-F852-882D-CF57964C84BF}"/>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5" name="Picture 4">
            <a:extLst>
              <a:ext uri="{FF2B5EF4-FFF2-40B4-BE49-F238E27FC236}">
                <a16:creationId xmlns:a16="http://schemas.microsoft.com/office/drawing/2014/main" id="{6CDFD20E-A4FD-384D-EDFF-3D89E1830C59}"/>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79871475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304800" y="1975340"/>
            <a:ext cx="8534400" cy="838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lstStyle/>
          <a:p>
            <a:r>
              <a:rPr lang="en-GB" dirty="0">
                <a:latin typeface="+mj-lt"/>
              </a:rPr>
              <a:t>Quality feedback</a:t>
            </a:r>
          </a:p>
        </p:txBody>
      </p:sp>
      <p:sp>
        <p:nvSpPr>
          <p:cNvPr id="3" name="Content Placeholder 2"/>
          <p:cNvSpPr>
            <a:spLocks noGrp="1"/>
          </p:cNvSpPr>
          <p:nvPr>
            <p:ph idx="1"/>
          </p:nvPr>
        </p:nvSpPr>
        <p:spPr>
          <a:xfrm>
            <a:off x="457200" y="1484784"/>
            <a:ext cx="8229600" cy="5040560"/>
          </a:xfrm>
          <a:noFill/>
        </p:spPr>
        <p:style>
          <a:lnRef idx="2">
            <a:schemeClr val="dk1"/>
          </a:lnRef>
          <a:fillRef idx="1">
            <a:schemeClr val="lt1"/>
          </a:fillRef>
          <a:effectRef idx="0">
            <a:schemeClr val="dk1"/>
          </a:effectRef>
          <a:fontRef idx="minor">
            <a:schemeClr val="dk1"/>
          </a:fontRef>
        </p:style>
        <p:txBody>
          <a:bodyPr>
            <a:normAutofit/>
          </a:bodyPr>
          <a:lstStyle/>
          <a:p>
            <a:r>
              <a:rPr lang="en-GB" sz="2400" dirty="0">
                <a:latin typeface="+mj-lt"/>
              </a:rPr>
              <a:t>Feedback can be either </a:t>
            </a:r>
            <a:r>
              <a:rPr lang="en-GB" sz="2400" b="1" dirty="0">
                <a:latin typeface="+mj-lt"/>
              </a:rPr>
              <a:t>positive</a:t>
            </a:r>
            <a:r>
              <a:rPr lang="en-GB" sz="2400" dirty="0">
                <a:latin typeface="+mj-lt"/>
              </a:rPr>
              <a:t> or </a:t>
            </a:r>
            <a:r>
              <a:rPr lang="en-GB" sz="2400" b="1" dirty="0">
                <a:latin typeface="+mj-lt"/>
              </a:rPr>
              <a:t>negative</a:t>
            </a:r>
          </a:p>
          <a:p>
            <a:r>
              <a:rPr lang="en-GB" sz="2400" b="1" dirty="0">
                <a:latin typeface="+mj-lt"/>
              </a:rPr>
              <a:t>Positive</a:t>
            </a:r>
            <a:r>
              <a:rPr lang="en-GB" sz="2400" dirty="0">
                <a:latin typeface="+mj-lt"/>
              </a:rPr>
              <a:t> – focusing on what you did well</a:t>
            </a:r>
          </a:p>
          <a:p>
            <a:r>
              <a:rPr lang="en-GB" sz="2400" b="1" dirty="0">
                <a:latin typeface="+mj-lt"/>
              </a:rPr>
              <a:t>Negative</a:t>
            </a:r>
            <a:r>
              <a:rPr lang="en-GB" sz="2400" dirty="0">
                <a:latin typeface="+mj-lt"/>
              </a:rPr>
              <a:t> – focusing on what you did less well</a:t>
            </a:r>
          </a:p>
          <a:p>
            <a:endParaRPr lang="en-GB" sz="2400" b="1" dirty="0">
              <a:latin typeface="+mj-lt"/>
            </a:endParaRPr>
          </a:p>
          <a:p>
            <a:r>
              <a:rPr lang="en-GB" sz="2400" b="1" dirty="0">
                <a:latin typeface="+mj-lt"/>
              </a:rPr>
              <a:t>Good feedback</a:t>
            </a:r>
            <a:r>
              <a:rPr lang="en-GB" sz="2400" dirty="0">
                <a:latin typeface="+mj-lt"/>
              </a:rPr>
              <a:t> should be – </a:t>
            </a:r>
          </a:p>
          <a:p>
            <a:pPr>
              <a:buNone/>
            </a:pPr>
            <a:endParaRPr lang="en-GB" dirty="0">
              <a:latin typeface="+mj-lt"/>
            </a:endParaRPr>
          </a:p>
          <a:p>
            <a:pPr>
              <a:buNone/>
            </a:pPr>
            <a:endParaRPr lang="en-GB" dirty="0">
              <a:latin typeface="+mj-lt"/>
            </a:endParaRPr>
          </a:p>
        </p:txBody>
      </p:sp>
      <p:sp>
        <p:nvSpPr>
          <p:cNvPr id="5" name="TextBox 4"/>
          <p:cNvSpPr txBox="1"/>
          <p:nvPr/>
        </p:nvSpPr>
        <p:spPr>
          <a:xfrm>
            <a:off x="6996332" y="1572064"/>
            <a:ext cx="2023404" cy="2031325"/>
          </a:xfrm>
          <a:prstGeom prst="rect">
            <a:avLst/>
          </a:prstGeom>
          <a:solidFill>
            <a:schemeClr val="bg1"/>
          </a:solidFill>
          <a:ln w="12700">
            <a:solidFill>
              <a:srgbClr val="00B050"/>
            </a:solidFill>
          </a:ln>
        </p:spPr>
        <p:txBody>
          <a:bodyPr wrap="square" rtlCol="0">
            <a:spAutoFit/>
          </a:bodyPr>
          <a:lstStyle/>
          <a:p>
            <a:r>
              <a:rPr lang="en-GB" b="1" dirty="0">
                <a:latin typeface="+mj-lt"/>
              </a:rPr>
              <a:t>Positive feedback </a:t>
            </a:r>
            <a:r>
              <a:rPr lang="en-GB" dirty="0">
                <a:latin typeface="+mj-lt"/>
              </a:rPr>
              <a:t>provides </a:t>
            </a:r>
            <a:r>
              <a:rPr lang="en-GB" u="sng" dirty="0">
                <a:latin typeface="+mj-lt"/>
              </a:rPr>
              <a:t>motivation</a:t>
            </a:r>
            <a:r>
              <a:rPr lang="en-GB" dirty="0">
                <a:latin typeface="+mj-lt"/>
              </a:rPr>
              <a:t> ensuring that the performer builds towards future success</a:t>
            </a:r>
            <a:endParaRPr lang="en-GB" b="1" dirty="0">
              <a:latin typeface="+mj-lt"/>
            </a:endParaRPr>
          </a:p>
        </p:txBody>
      </p:sp>
      <p:sp>
        <p:nvSpPr>
          <p:cNvPr id="8" name="Rectangle 7"/>
          <p:cNvSpPr/>
          <p:nvPr/>
        </p:nvSpPr>
        <p:spPr>
          <a:xfrm>
            <a:off x="762000" y="3733800"/>
            <a:ext cx="1143000" cy="2646878"/>
          </a:xfrm>
          <a:prstGeom prst="rect">
            <a:avLst/>
          </a:prstGeom>
          <a:noFill/>
        </p:spPr>
        <p:txBody>
          <a:bodyPr wrap="square" lIns="91440" tIns="45720" rIns="91440" bIns="45720">
            <a:spAutoFit/>
          </a:bodyPr>
          <a:lstStyle/>
          <a:p>
            <a:pPr algn="ctr"/>
            <a:r>
              <a:rPr lang="en-GB" sz="16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F</a:t>
            </a:r>
          </a:p>
        </p:txBody>
      </p:sp>
      <p:sp>
        <p:nvSpPr>
          <p:cNvPr id="9" name="TextBox 8"/>
          <p:cNvSpPr txBox="1"/>
          <p:nvPr/>
        </p:nvSpPr>
        <p:spPr>
          <a:xfrm>
            <a:off x="2286000" y="4495800"/>
            <a:ext cx="6553200" cy="1477328"/>
          </a:xfrm>
          <a:prstGeom prst="rect">
            <a:avLst/>
          </a:prstGeom>
          <a:noFill/>
        </p:spPr>
        <p:txBody>
          <a:bodyPr wrap="square" rtlCol="0">
            <a:spAutoFit/>
          </a:bodyPr>
          <a:lstStyle/>
          <a:p>
            <a:r>
              <a:rPr lang="en-GB" sz="2400" b="1" dirty="0"/>
              <a:t>Fast</a:t>
            </a:r>
            <a:r>
              <a:rPr lang="en-GB" sz="2400" dirty="0"/>
              <a:t> – </a:t>
            </a:r>
            <a:r>
              <a:rPr lang="en-GB" i="1" dirty="0"/>
              <a:t>given as soon as possible after the event</a:t>
            </a:r>
            <a:endParaRPr lang="en-GB" sz="2400" b="1" i="1" dirty="0"/>
          </a:p>
          <a:p>
            <a:r>
              <a:rPr lang="en-GB" sz="2400" b="1" dirty="0"/>
              <a:t>Focused</a:t>
            </a:r>
            <a:r>
              <a:rPr lang="en-GB" sz="2400" dirty="0"/>
              <a:t> – </a:t>
            </a:r>
            <a:r>
              <a:rPr lang="en-GB" i="1" dirty="0"/>
              <a:t>on the key areas for development</a:t>
            </a:r>
            <a:endParaRPr lang="en-GB" sz="2400" b="1" i="1" dirty="0"/>
          </a:p>
          <a:p>
            <a:r>
              <a:rPr lang="en-GB" sz="2400" b="1" dirty="0"/>
              <a:t>Factual</a:t>
            </a:r>
            <a:r>
              <a:rPr lang="en-GB" sz="2400" dirty="0"/>
              <a:t> – </a:t>
            </a:r>
            <a:r>
              <a:rPr lang="en-GB" i="1" dirty="0"/>
              <a:t>based on evidence of what you did well and what 	        you need to improve</a:t>
            </a:r>
            <a:endParaRPr lang="en-GB" sz="2400" b="1" i="1" dirty="0"/>
          </a:p>
        </p:txBody>
      </p:sp>
      <p:cxnSp>
        <p:nvCxnSpPr>
          <p:cNvPr id="11" name="Straight Connector 10"/>
          <p:cNvCxnSpPr>
            <a:stCxn id="8" idx="3"/>
          </p:cNvCxnSpPr>
          <p:nvPr/>
        </p:nvCxnSpPr>
        <p:spPr>
          <a:xfrm flipV="1">
            <a:off x="1905000" y="4724400"/>
            <a:ext cx="457200" cy="332839"/>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8" idx="3"/>
          </p:cNvCxnSpPr>
          <p:nvPr/>
        </p:nvCxnSpPr>
        <p:spPr>
          <a:xfrm flipV="1">
            <a:off x="1905000" y="5029200"/>
            <a:ext cx="457200" cy="28039"/>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8" idx="3"/>
          </p:cNvCxnSpPr>
          <p:nvPr/>
        </p:nvCxnSpPr>
        <p:spPr>
          <a:xfrm>
            <a:off x="1905000" y="5057239"/>
            <a:ext cx="457200" cy="429161"/>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62596" y="6336268"/>
            <a:ext cx="8610600" cy="369332"/>
          </a:xfrm>
          <a:prstGeom prst="rect">
            <a:avLst/>
          </a:prstGeom>
          <a:solidFill>
            <a:schemeClr val="bg1"/>
          </a:solidFill>
          <a:ln>
            <a:solidFill>
              <a:srgbClr val="00B050"/>
            </a:solidFill>
          </a:ln>
        </p:spPr>
        <p:txBody>
          <a:bodyPr wrap="square" rtlCol="0">
            <a:spAutoFit/>
          </a:bodyPr>
          <a:lstStyle/>
          <a:p>
            <a:r>
              <a:rPr lang="en-GB" b="1" dirty="0">
                <a:latin typeface="+mj-lt"/>
              </a:rPr>
              <a:t>Question</a:t>
            </a:r>
            <a:r>
              <a:rPr lang="en-GB" dirty="0">
                <a:latin typeface="+mj-lt"/>
              </a:rPr>
              <a:t> – describe the qualities of effective feedback	       (</a:t>
            </a:r>
            <a:r>
              <a:rPr lang="en-GB" b="1" dirty="0">
                <a:latin typeface="+mj-lt"/>
              </a:rPr>
              <a:t>3</a:t>
            </a:r>
            <a:r>
              <a:rPr lang="en-GB" dirty="0">
                <a:latin typeface="+mj-lt"/>
              </a:rPr>
              <a:t>)</a:t>
            </a:r>
            <a:endParaRPr lang="en-GB" b="1" dirty="0">
              <a:latin typeface="+mj-lt"/>
            </a:endParaRPr>
          </a:p>
        </p:txBody>
      </p:sp>
      <p:sp>
        <p:nvSpPr>
          <p:cNvPr id="4" name="Footer Placeholder 2">
            <a:extLst>
              <a:ext uri="{FF2B5EF4-FFF2-40B4-BE49-F238E27FC236}">
                <a16:creationId xmlns:a16="http://schemas.microsoft.com/office/drawing/2014/main" id="{EA1F1105-96A0-96B8-ACF2-D49E1D29DC81}"/>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7BB03B6D-2981-527C-F03A-CC36009CD478}"/>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10" name="Picture 9">
            <a:extLst>
              <a:ext uri="{FF2B5EF4-FFF2-40B4-BE49-F238E27FC236}">
                <a16:creationId xmlns:a16="http://schemas.microsoft.com/office/drawing/2014/main" id="{67D74B70-4D50-A9D8-F6D7-E94EA85B73E4}"/>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12" name="Picture 11">
            <a:extLst>
              <a:ext uri="{FF2B5EF4-FFF2-40B4-BE49-F238E27FC236}">
                <a16:creationId xmlns:a16="http://schemas.microsoft.com/office/drawing/2014/main" id="{9A92DF1D-74D6-9ACC-B618-0F47E304F55D}"/>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293330874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408" y="260648"/>
            <a:ext cx="8295456" cy="1143000"/>
          </a:xfrm>
          <a:noFill/>
        </p:spPr>
        <p:style>
          <a:lnRef idx="2">
            <a:schemeClr val="dk1"/>
          </a:lnRef>
          <a:fillRef idx="1">
            <a:schemeClr val="lt1"/>
          </a:fillRef>
          <a:effectRef idx="0">
            <a:schemeClr val="dk1"/>
          </a:effectRef>
          <a:fontRef idx="minor">
            <a:schemeClr val="dk1"/>
          </a:fontRef>
        </p:style>
        <p:txBody>
          <a:bodyPr/>
          <a:lstStyle/>
          <a:p>
            <a:r>
              <a:rPr lang="en-GB" dirty="0">
                <a:latin typeface="+mj-lt"/>
              </a:rPr>
              <a:t>Types of feedback</a:t>
            </a:r>
          </a:p>
        </p:txBody>
      </p:sp>
      <p:sp>
        <p:nvSpPr>
          <p:cNvPr id="3" name="Content Placeholder 2"/>
          <p:cNvSpPr>
            <a:spLocks noGrp="1"/>
          </p:cNvSpPr>
          <p:nvPr>
            <p:ph idx="1"/>
          </p:nvPr>
        </p:nvSpPr>
        <p:spPr>
          <a:xfrm>
            <a:off x="429064" y="1484784"/>
            <a:ext cx="8305800" cy="5040560"/>
          </a:xfrm>
          <a:noFill/>
        </p:spPr>
        <p:style>
          <a:lnRef idx="2">
            <a:schemeClr val="dk1"/>
          </a:lnRef>
          <a:fillRef idx="1">
            <a:schemeClr val="lt1"/>
          </a:fillRef>
          <a:effectRef idx="0">
            <a:schemeClr val="dk1"/>
          </a:effectRef>
          <a:fontRef idx="minor">
            <a:schemeClr val="dk1"/>
          </a:fontRef>
        </p:style>
        <p:txBody>
          <a:bodyPr>
            <a:normAutofit/>
          </a:bodyPr>
          <a:lstStyle/>
          <a:p>
            <a:r>
              <a:rPr lang="en-GB" sz="2400" b="1" dirty="0">
                <a:latin typeface="+mj-lt"/>
              </a:rPr>
              <a:t>Question</a:t>
            </a:r>
          </a:p>
          <a:p>
            <a:r>
              <a:rPr lang="en-GB" sz="2400" dirty="0">
                <a:latin typeface="+mj-lt"/>
              </a:rPr>
              <a:t>Which types of feedback would benefit each of these performers? Give reasons for your choice</a:t>
            </a:r>
          </a:p>
          <a:p>
            <a:pPr marL="850392" lvl="1" indent="-457200">
              <a:buFont typeface="+mj-lt"/>
              <a:buAutoNum type="arabicParenR"/>
            </a:pPr>
            <a:r>
              <a:rPr lang="en-GB" sz="2200" dirty="0">
                <a:latin typeface="+mj-lt"/>
              </a:rPr>
              <a:t>A beginner at hockey</a:t>
            </a:r>
          </a:p>
          <a:p>
            <a:pPr marL="850392" lvl="1" indent="-457200">
              <a:buFont typeface="+mj-lt"/>
              <a:buAutoNum type="arabicParenR"/>
            </a:pPr>
            <a:r>
              <a:rPr lang="en-GB" sz="2200" dirty="0">
                <a:latin typeface="+mj-lt"/>
              </a:rPr>
              <a:t>A beginner at </a:t>
            </a:r>
            <a:r>
              <a:rPr lang="en-GB" sz="2200" dirty="0" err="1">
                <a:latin typeface="+mj-lt"/>
              </a:rPr>
              <a:t>trampolining</a:t>
            </a:r>
            <a:endParaRPr lang="en-GB" sz="2200" dirty="0">
              <a:latin typeface="+mj-lt"/>
            </a:endParaRPr>
          </a:p>
          <a:p>
            <a:pPr marL="850392" lvl="1" indent="-457200">
              <a:buFont typeface="+mj-lt"/>
              <a:buAutoNum type="arabicParenR"/>
            </a:pPr>
            <a:r>
              <a:rPr lang="en-GB" sz="2200" dirty="0">
                <a:latin typeface="+mj-lt"/>
              </a:rPr>
              <a:t>An advanced triple jumper</a:t>
            </a:r>
          </a:p>
          <a:p>
            <a:pPr marL="850392" lvl="1" indent="-457200">
              <a:buFont typeface="+mj-lt"/>
              <a:buAutoNum type="arabicParenR"/>
            </a:pPr>
            <a:r>
              <a:rPr lang="en-GB" sz="2200" dirty="0">
                <a:latin typeface="+mj-lt"/>
              </a:rPr>
              <a:t>An advanced rugby player</a:t>
            </a:r>
          </a:p>
          <a:p>
            <a:pPr marL="850392" lvl="1" indent="-457200">
              <a:buNone/>
            </a:pPr>
            <a:endParaRPr lang="en-GB" sz="2200" dirty="0">
              <a:latin typeface="+mj-lt"/>
            </a:endParaRPr>
          </a:p>
          <a:p>
            <a:pPr marL="850392" lvl="1" indent="-457200">
              <a:buFont typeface="+mj-lt"/>
              <a:buAutoNum type="arabicParenR"/>
            </a:pPr>
            <a:r>
              <a:rPr lang="en-GB" sz="2000" i="1" dirty="0">
                <a:latin typeface="+mj-lt"/>
              </a:rPr>
              <a:t>Extrinsic, knowledge of performance</a:t>
            </a:r>
          </a:p>
          <a:p>
            <a:pPr marL="850392" lvl="1" indent="-457200">
              <a:buFont typeface="+mj-lt"/>
              <a:buAutoNum type="arabicParenR"/>
            </a:pPr>
            <a:r>
              <a:rPr lang="en-GB" sz="2000" i="1" dirty="0">
                <a:latin typeface="+mj-lt"/>
              </a:rPr>
              <a:t>Extrinsic, knowledge of results, knowledge of performance</a:t>
            </a:r>
          </a:p>
          <a:p>
            <a:pPr marL="850392" lvl="1" indent="-457200">
              <a:buFont typeface="+mj-lt"/>
              <a:buAutoNum type="arabicParenR"/>
            </a:pPr>
            <a:r>
              <a:rPr lang="en-GB" sz="2000" i="1" dirty="0">
                <a:latin typeface="+mj-lt"/>
              </a:rPr>
              <a:t>Intrinsic, extrinsic, knowledge of results, knowledge of performance</a:t>
            </a:r>
          </a:p>
          <a:p>
            <a:pPr marL="850392" lvl="1" indent="-457200">
              <a:buFont typeface="+mj-lt"/>
              <a:buAutoNum type="arabicParenR"/>
            </a:pPr>
            <a:r>
              <a:rPr lang="en-GB" sz="2000" i="1" dirty="0">
                <a:latin typeface="+mj-lt"/>
              </a:rPr>
              <a:t>Intrinsic, extrinsic, knowledge of performance</a:t>
            </a:r>
          </a:p>
          <a:p>
            <a:pPr lvl="1">
              <a:buNone/>
            </a:pPr>
            <a:endParaRPr lang="en-GB" dirty="0">
              <a:latin typeface="+mj-lt"/>
            </a:endParaRPr>
          </a:p>
          <a:p>
            <a:pPr>
              <a:buNone/>
            </a:pPr>
            <a:endParaRPr lang="en-GB" dirty="0">
              <a:latin typeface="+mj-lt"/>
            </a:endParaRPr>
          </a:p>
        </p:txBody>
      </p:sp>
      <p:sp>
        <p:nvSpPr>
          <p:cNvPr id="6" name="Rounded Rectangle 5"/>
          <p:cNvSpPr/>
          <p:nvPr/>
        </p:nvSpPr>
        <p:spPr>
          <a:xfrm>
            <a:off x="304800" y="1947204"/>
            <a:ext cx="8534400" cy="247239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ooter Placeholder 2">
            <a:extLst>
              <a:ext uri="{FF2B5EF4-FFF2-40B4-BE49-F238E27FC236}">
                <a16:creationId xmlns:a16="http://schemas.microsoft.com/office/drawing/2014/main" id="{017C5108-19D9-707A-5A09-7A890934A93C}"/>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3FEB0565-46BA-AD2B-23E4-30FC51C80383}"/>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7" name="Picture 6">
            <a:extLst>
              <a:ext uri="{FF2B5EF4-FFF2-40B4-BE49-F238E27FC236}">
                <a16:creationId xmlns:a16="http://schemas.microsoft.com/office/drawing/2014/main" id="{C6715295-B0F4-D5F0-CDEB-88FC8C0FD0AA}"/>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8" name="Picture 7">
            <a:extLst>
              <a:ext uri="{FF2B5EF4-FFF2-40B4-BE49-F238E27FC236}">
                <a16:creationId xmlns:a16="http://schemas.microsoft.com/office/drawing/2014/main" id="{E5B701F8-1F19-3D98-63E1-318244E517CA}"/>
              </a:ext>
            </a:extLst>
          </p:cNvPr>
          <p:cNvPicPr>
            <a:picLocks noChangeAspect="1"/>
          </p:cNvPicPr>
          <p:nvPr/>
        </p:nvPicPr>
        <p:blipFill>
          <a:blip r:embed="rId5"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3776888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blinds(horizontal)">
                                      <p:cBhvr>
                                        <p:cTn id="7" dur="500"/>
                                        <p:tgtEl>
                                          <p:spTgt spid="3">
                                            <p:txEl>
                                              <p:pRg st="7" end="7"/>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8" end="8"/>
                                            </p:txEl>
                                          </p:spTgt>
                                        </p:tgtEl>
                                        <p:attrNameLst>
                                          <p:attrName>style.visibility</p:attrName>
                                        </p:attrNameLst>
                                      </p:cBhvr>
                                      <p:to>
                                        <p:strVal val="visible"/>
                                      </p:to>
                                    </p:set>
                                    <p:animEffect transition="in" filter="blinds(horizontal)">
                                      <p:cBhvr>
                                        <p:cTn id="12" dur="500"/>
                                        <p:tgtEl>
                                          <p:spTgt spid="3">
                                            <p:txEl>
                                              <p:pRg st="8" end="8"/>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animEffect transition="in" filter="blinds(horizontal)">
                                      <p:cBhvr>
                                        <p:cTn id="17" dur="500"/>
                                        <p:tgtEl>
                                          <p:spTgt spid="3">
                                            <p:txEl>
                                              <p:pRg st="9" end="9"/>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10" end="10"/>
                                            </p:txEl>
                                          </p:spTgt>
                                        </p:tgtEl>
                                        <p:attrNameLst>
                                          <p:attrName>style.visibility</p:attrName>
                                        </p:attrNameLst>
                                      </p:cBhvr>
                                      <p:to>
                                        <p:strVal val="visible"/>
                                      </p:to>
                                    </p:set>
                                    <p:animEffect transition="in" filter="blinds(horizontal)">
                                      <p:cBhvr>
                                        <p:cTn id="2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5408" y="2492896"/>
            <a:ext cx="7851648" cy="792088"/>
          </a:xfrm>
          <a:ln>
            <a:solidFill>
              <a:schemeClr val="tx1"/>
            </a:solidFill>
          </a:ln>
        </p:spPr>
        <p:txBody>
          <a:bodyPr>
            <a:normAutofit fontScale="90000"/>
          </a:bodyPr>
          <a:lstStyle/>
          <a:p>
            <a:pPr algn="l"/>
            <a:r>
              <a:rPr lang="en-GB" sz="3600" dirty="0"/>
              <a:t> </a:t>
            </a:r>
            <a:br>
              <a:rPr lang="en-GB" dirty="0"/>
            </a:br>
            <a:r>
              <a:rPr lang="en-GB" sz="4900" dirty="0"/>
              <a:t>8.7 Guidance</a:t>
            </a:r>
            <a:endParaRPr lang="en-GB" dirty="0"/>
          </a:p>
        </p:txBody>
      </p:sp>
      <p:sp>
        <p:nvSpPr>
          <p:cNvPr id="3" name="Subtitle 2"/>
          <p:cNvSpPr>
            <a:spLocks noGrp="1"/>
          </p:cNvSpPr>
          <p:nvPr>
            <p:ph type="subTitle" idx="1"/>
          </p:nvPr>
        </p:nvSpPr>
        <p:spPr>
          <a:xfrm>
            <a:off x="605408" y="3356992"/>
            <a:ext cx="7851648" cy="2088232"/>
          </a:xfrm>
          <a:ln>
            <a:solidFill>
              <a:schemeClr val="tx1"/>
            </a:solidFill>
          </a:ln>
        </p:spPr>
        <p:txBody>
          <a:bodyPr>
            <a:normAutofit fontScale="92500" lnSpcReduction="20000"/>
          </a:bodyPr>
          <a:lstStyle/>
          <a:p>
            <a:pPr algn="ctr"/>
            <a:r>
              <a:rPr lang="en-GB" sz="2400" dirty="0">
                <a:latin typeface="+mj-lt"/>
              </a:rPr>
              <a:t> </a:t>
            </a:r>
            <a:r>
              <a:rPr lang="en-GB" sz="2400" u="sng" dirty="0">
                <a:latin typeface="+mj-lt"/>
              </a:rPr>
              <a:t>Learning objectives</a:t>
            </a:r>
          </a:p>
          <a:p>
            <a:pPr algn="l"/>
            <a:r>
              <a:rPr lang="en-GB" sz="2400" dirty="0">
                <a:latin typeface="+mj-lt"/>
              </a:rPr>
              <a:t> 1) Identify and outline the different types of guidance </a:t>
            </a:r>
          </a:p>
          <a:p>
            <a:pPr algn="l"/>
            <a:r>
              <a:rPr lang="en-GB" sz="2400" dirty="0">
                <a:latin typeface="+mj-lt"/>
              </a:rPr>
              <a:t> 2) Summarise the advantages and disadvantages of different types</a:t>
            </a:r>
          </a:p>
          <a:p>
            <a:pPr algn="l"/>
            <a:r>
              <a:rPr lang="en-GB" sz="2400" dirty="0">
                <a:latin typeface="+mj-lt"/>
              </a:rPr>
              <a:t>      of guidance</a:t>
            </a:r>
          </a:p>
          <a:p>
            <a:pPr algn="l"/>
            <a:r>
              <a:rPr lang="en-GB" sz="2400" dirty="0">
                <a:latin typeface="+mj-lt"/>
              </a:rPr>
              <a:t> 3) Explain how different types of guidance can be used during</a:t>
            </a:r>
          </a:p>
          <a:p>
            <a:pPr algn="l"/>
            <a:r>
              <a:rPr lang="en-GB" sz="2400" dirty="0">
                <a:latin typeface="+mj-lt"/>
              </a:rPr>
              <a:t>      different stages of learning</a:t>
            </a:r>
          </a:p>
        </p:txBody>
      </p:sp>
      <p:sp>
        <p:nvSpPr>
          <p:cNvPr id="6" name="Rounded Rectangle 5">
            <a:extLst>
              <a:ext uri="{FF2B5EF4-FFF2-40B4-BE49-F238E27FC236}">
                <a16:creationId xmlns:a16="http://schemas.microsoft.com/office/drawing/2014/main" id="{C5856E02-3AE4-6F4C-9FA8-CBFC0D893D7E}"/>
              </a:ext>
            </a:extLst>
          </p:cNvPr>
          <p:cNvSpPr/>
          <p:nvPr/>
        </p:nvSpPr>
        <p:spPr>
          <a:xfrm>
            <a:off x="395536" y="395952"/>
            <a:ext cx="4101954" cy="1569661"/>
          </a:xfrm>
          <a:prstGeom prst="roundRect">
            <a:avLst/>
          </a:prstGeom>
          <a:solidFill>
            <a:schemeClr val="accent4">
              <a:lumMod val="60000"/>
              <a:lumOff val="40000"/>
            </a:schemeClr>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F643DB1-4BBD-BB4D-A4C9-0168BE0B6EAA}"/>
              </a:ext>
            </a:extLst>
          </p:cNvPr>
          <p:cNvSpPr txBox="1"/>
          <p:nvPr/>
        </p:nvSpPr>
        <p:spPr>
          <a:xfrm>
            <a:off x="539552" y="623590"/>
            <a:ext cx="3816424" cy="1077218"/>
          </a:xfrm>
          <a:prstGeom prst="rect">
            <a:avLst/>
          </a:prstGeom>
          <a:noFill/>
        </p:spPr>
        <p:txBody>
          <a:bodyPr wrap="square" rtlCol="0">
            <a:spAutoFit/>
          </a:bodyPr>
          <a:lstStyle/>
          <a:p>
            <a:pPr algn="ctr"/>
            <a:r>
              <a:rPr lang="en-GB" sz="3200" dirty="0">
                <a:solidFill>
                  <a:schemeClr val="bg1"/>
                </a:solidFill>
                <a:latin typeface="+mj-lt"/>
              </a:rPr>
              <a:t>Skill acquisition and psychology</a:t>
            </a:r>
            <a:endParaRPr lang="en-US" sz="3200" dirty="0">
              <a:solidFill>
                <a:schemeClr val="bg1"/>
              </a:solidFill>
              <a:latin typeface="+mj-lt"/>
            </a:endParaRPr>
          </a:p>
        </p:txBody>
      </p:sp>
      <p:sp>
        <p:nvSpPr>
          <p:cNvPr id="9" name="Rounded Rectangle 8">
            <a:extLst>
              <a:ext uri="{FF2B5EF4-FFF2-40B4-BE49-F238E27FC236}">
                <a16:creationId xmlns:a16="http://schemas.microsoft.com/office/drawing/2014/main" id="{41544A29-2240-584F-B2ED-049EFFFFA7E8}"/>
              </a:ext>
            </a:extLst>
          </p:cNvPr>
          <p:cNvSpPr/>
          <p:nvPr/>
        </p:nvSpPr>
        <p:spPr>
          <a:xfrm>
            <a:off x="4603913" y="395952"/>
            <a:ext cx="4101954" cy="1569661"/>
          </a:xfrm>
          <a:prstGeom prst="roundRect">
            <a:avLst/>
          </a:prstGeom>
          <a:solidFill>
            <a:srgbClr val="FFD579"/>
          </a:solidFill>
          <a:ln>
            <a:solidFill>
              <a:srgbClr val="CA9F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DB26D15-AB79-7743-9BA8-D26F7EECCBBE}"/>
              </a:ext>
            </a:extLst>
          </p:cNvPr>
          <p:cNvSpPr txBox="1"/>
          <p:nvPr/>
        </p:nvSpPr>
        <p:spPr>
          <a:xfrm>
            <a:off x="4745427" y="395953"/>
            <a:ext cx="3816424" cy="1569660"/>
          </a:xfrm>
          <a:prstGeom prst="rect">
            <a:avLst/>
          </a:prstGeom>
          <a:noFill/>
        </p:spPr>
        <p:txBody>
          <a:bodyPr wrap="square" rtlCol="0">
            <a:spAutoFit/>
          </a:bodyPr>
          <a:lstStyle/>
          <a:p>
            <a:pPr algn="ctr"/>
            <a:r>
              <a:rPr lang="en-GB" sz="3200" u="sng" dirty="0">
                <a:solidFill>
                  <a:schemeClr val="bg1"/>
                </a:solidFill>
                <a:latin typeface="+mj-lt"/>
              </a:rPr>
              <a:t>Chapter 8</a:t>
            </a:r>
            <a:endParaRPr lang="en-GB" sz="3200" dirty="0">
              <a:solidFill>
                <a:schemeClr val="bg1"/>
              </a:solidFill>
              <a:latin typeface="+mj-lt"/>
            </a:endParaRPr>
          </a:p>
          <a:p>
            <a:pPr algn="ctr"/>
            <a:r>
              <a:rPr lang="en-GB" sz="3200" dirty="0">
                <a:solidFill>
                  <a:schemeClr val="bg1"/>
                </a:solidFill>
                <a:latin typeface="+mj-lt"/>
              </a:rPr>
              <a:t>Skills and skill acquisition</a:t>
            </a:r>
            <a:endParaRPr lang="en-US" sz="3200" dirty="0">
              <a:solidFill>
                <a:schemeClr val="bg1"/>
              </a:solidFill>
              <a:latin typeface="+mj-lt"/>
            </a:endParaRPr>
          </a:p>
        </p:txBody>
      </p:sp>
      <p:sp>
        <p:nvSpPr>
          <p:cNvPr id="4" name="Footer Placeholder 2">
            <a:extLst>
              <a:ext uri="{FF2B5EF4-FFF2-40B4-BE49-F238E27FC236}">
                <a16:creationId xmlns:a16="http://schemas.microsoft.com/office/drawing/2014/main" id="{19EF92B1-E6CC-E433-0227-266BF3130DC8}"/>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83CE1215-6182-E6C3-9946-AE3690F86775}"/>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10" name="Picture 9">
            <a:extLst>
              <a:ext uri="{FF2B5EF4-FFF2-40B4-BE49-F238E27FC236}">
                <a16:creationId xmlns:a16="http://schemas.microsoft.com/office/drawing/2014/main" id="{177FC8C2-1A15-1FF7-6C85-40AE7E62AC44}"/>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11" name="Picture 10">
            <a:extLst>
              <a:ext uri="{FF2B5EF4-FFF2-40B4-BE49-F238E27FC236}">
                <a16:creationId xmlns:a16="http://schemas.microsoft.com/office/drawing/2014/main" id="{95B95EF5-BCD0-BD47-00C1-C7376743091E}"/>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800204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16632"/>
            <a:ext cx="8784976" cy="936104"/>
          </a:xfrm>
          <a:noFill/>
        </p:spPr>
        <p:style>
          <a:lnRef idx="2">
            <a:schemeClr val="dk1"/>
          </a:lnRef>
          <a:fillRef idx="1">
            <a:schemeClr val="lt1"/>
          </a:fillRef>
          <a:effectRef idx="0">
            <a:schemeClr val="dk1"/>
          </a:effectRef>
          <a:fontRef idx="minor">
            <a:schemeClr val="dk1"/>
          </a:fontRef>
        </p:style>
        <p:txBody>
          <a:bodyPr/>
          <a:lstStyle/>
          <a:p>
            <a:r>
              <a:rPr lang="en-GB" dirty="0">
                <a:latin typeface="+mj-lt"/>
              </a:rPr>
              <a:t>What you need to know</a:t>
            </a:r>
          </a:p>
        </p:txBody>
      </p:sp>
      <p:pic>
        <p:nvPicPr>
          <p:cNvPr id="4" name="Picture 3">
            <a:extLst>
              <a:ext uri="{FF2B5EF4-FFF2-40B4-BE49-F238E27FC236}">
                <a16:creationId xmlns:a16="http://schemas.microsoft.com/office/drawing/2014/main" id="{0B0E20A8-30FA-3046-BBF2-32218ABA66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024" y="2564904"/>
            <a:ext cx="8676456" cy="2483332"/>
          </a:xfrm>
          <a:prstGeom prst="rect">
            <a:avLst/>
          </a:prstGeom>
        </p:spPr>
      </p:pic>
      <p:sp>
        <p:nvSpPr>
          <p:cNvPr id="3" name="Footer Placeholder 2">
            <a:extLst>
              <a:ext uri="{FF2B5EF4-FFF2-40B4-BE49-F238E27FC236}">
                <a16:creationId xmlns:a16="http://schemas.microsoft.com/office/drawing/2014/main" id="{618E737D-7667-1C67-EAE6-00D9BA5A0A74}"/>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FC2E9FFA-A368-14AC-C0DC-8F23E1BC912D}"/>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6" name="Picture 5">
            <a:extLst>
              <a:ext uri="{FF2B5EF4-FFF2-40B4-BE49-F238E27FC236}">
                <a16:creationId xmlns:a16="http://schemas.microsoft.com/office/drawing/2014/main" id="{ACF24DD7-2E11-3BD6-2251-0A9603F52B6B}"/>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8" name="Picture 7">
            <a:extLst>
              <a:ext uri="{FF2B5EF4-FFF2-40B4-BE49-F238E27FC236}">
                <a16:creationId xmlns:a16="http://schemas.microsoft.com/office/drawing/2014/main" id="{763087D8-C430-15D3-6C44-15F379DC18FA}"/>
              </a:ext>
            </a:extLst>
          </p:cNvPr>
          <p:cNvPicPr>
            <a:picLocks noChangeAspect="1"/>
          </p:cNvPicPr>
          <p:nvPr/>
        </p:nvPicPr>
        <p:blipFill>
          <a:blip r:embed="rId5"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187028159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034752"/>
          </a:xfrm>
          <a:noFill/>
        </p:spPr>
        <p:style>
          <a:lnRef idx="2">
            <a:schemeClr val="dk1"/>
          </a:lnRef>
          <a:fillRef idx="1">
            <a:schemeClr val="lt1"/>
          </a:fillRef>
          <a:effectRef idx="0">
            <a:schemeClr val="dk1"/>
          </a:effectRef>
          <a:fontRef idx="minor">
            <a:schemeClr val="dk1"/>
          </a:fontRef>
        </p:style>
        <p:txBody>
          <a:bodyPr/>
          <a:lstStyle/>
          <a:p>
            <a:r>
              <a:rPr lang="en-GB" dirty="0">
                <a:latin typeface="+mj-lt"/>
              </a:rPr>
              <a:t>Guidance</a:t>
            </a:r>
          </a:p>
        </p:txBody>
      </p:sp>
      <p:sp>
        <p:nvSpPr>
          <p:cNvPr id="3" name="Content Placeholder 2"/>
          <p:cNvSpPr>
            <a:spLocks noGrp="1"/>
          </p:cNvSpPr>
          <p:nvPr>
            <p:ph idx="1"/>
          </p:nvPr>
        </p:nvSpPr>
        <p:spPr>
          <a:xfrm>
            <a:off x="457200" y="1371600"/>
            <a:ext cx="8229600" cy="5257800"/>
          </a:xfrm>
          <a:noFill/>
        </p:spPr>
        <p:style>
          <a:lnRef idx="2">
            <a:schemeClr val="dk1"/>
          </a:lnRef>
          <a:fillRef idx="1">
            <a:schemeClr val="lt1"/>
          </a:fillRef>
          <a:effectRef idx="0">
            <a:schemeClr val="dk1"/>
          </a:effectRef>
          <a:fontRef idx="minor">
            <a:schemeClr val="dk1"/>
          </a:fontRef>
        </p:style>
        <p:txBody>
          <a:bodyPr>
            <a:normAutofit/>
          </a:bodyPr>
          <a:lstStyle/>
          <a:p>
            <a:r>
              <a:rPr lang="en-GB" dirty="0">
                <a:latin typeface="+mj-lt"/>
              </a:rPr>
              <a:t>“Help and instruction given to guide learners through movements, skills and techniques to help them acquire skills”</a:t>
            </a:r>
            <a:endParaRPr lang="en-GB" b="1" dirty="0">
              <a:latin typeface="+mj-lt"/>
            </a:endParaRPr>
          </a:p>
          <a:p>
            <a:pPr>
              <a:buNone/>
            </a:pPr>
            <a:r>
              <a:rPr lang="en-GB" b="1" dirty="0">
                <a:latin typeface="+mj-lt"/>
              </a:rPr>
              <a:t>The forms of guidance</a:t>
            </a:r>
            <a:endParaRPr lang="en-GB" dirty="0">
              <a:latin typeface="+mj-lt"/>
            </a:endParaRPr>
          </a:p>
          <a:p>
            <a:r>
              <a:rPr lang="en-GB" sz="2400" b="1" dirty="0">
                <a:latin typeface="+mj-lt"/>
              </a:rPr>
              <a:t>Verbal</a:t>
            </a:r>
          </a:p>
          <a:p>
            <a:pPr lvl="1"/>
            <a:r>
              <a:rPr lang="en-GB" sz="2000" i="1" dirty="0">
                <a:latin typeface="+mj-lt"/>
              </a:rPr>
              <a:t>In the form of words</a:t>
            </a:r>
          </a:p>
          <a:p>
            <a:r>
              <a:rPr lang="en-GB" sz="2400" b="1" dirty="0">
                <a:latin typeface="+mj-lt"/>
              </a:rPr>
              <a:t>Visual</a:t>
            </a:r>
          </a:p>
          <a:p>
            <a:pPr lvl="1"/>
            <a:r>
              <a:rPr lang="en-GB" sz="2000" i="1" dirty="0">
                <a:latin typeface="+mj-lt"/>
              </a:rPr>
              <a:t>In the form of images, video or demonstration</a:t>
            </a:r>
          </a:p>
          <a:p>
            <a:r>
              <a:rPr lang="en-GB" sz="2400" b="1" dirty="0">
                <a:latin typeface="+mj-lt"/>
              </a:rPr>
              <a:t>Mechanical</a:t>
            </a:r>
          </a:p>
          <a:p>
            <a:pPr lvl="1"/>
            <a:r>
              <a:rPr lang="en-GB" sz="2000" i="1" dirty="0">
                <a:latin typeface="+mj-lt"/>
              </a:rPr>
              <a:t>The use of physical supports such as harnesses</a:t>
            </a:r>
          </a:p>
          <a:p>
            <a:r>
              <a:rPr lang="en-GB" sz="2400" b="1" dirty="0">
                <a:latin typeface="+mj-lt"/>
              </a:rPr>
              <a:t>Manual</a:t>
            </a:r>
          </a:p>
          <a:p>
            <a:pPr lvl="1"/>
            <a:r>
              <a:rPr lang="en-GB" sz="2000" i="1" dirty="0">
                <a:latin typeface="+mj-lt"/>
              </a:rPr>
              <a:t>‘Hands on’ guidance (e.g. showing you how to hold a racquet)</a:t>
            </a:r>
          </a:p>
        </p:txBody>
      </p:sp>
      <p:sp>
        <p:nvSpPr>
          <p:cNvPr id="5" name="TextBox 4"/>
          <p:cNvSpPr txBox="1"/>
          <p:nvPr/>
        </p:nvSpPr>
        <p:spPr>
          <a:xfrm>
            <a:off x="4267200" y="304800"/>
            <a:ext cx="4366840" cy="923330"/>
          </a:xfrm>
          <a:prstGeom prst="rect">
            <a:avLst/>
          </a:prstGeom>
          <a:solidFill>
            <a:schemeClr val="bg1"/>
          </a:solidFill>
          <a:ln>
            <a:solidFill>
              <a:srgbClr val="FF0000"/>
            </a:solidFill>
          </a:ln>
        </p:spPr>
        <p:txBody>
          <a:bodyPr wrap="square" rtlCol="0">
            <a:spAutoFit/>
          </a:bodyPr>
          <a:lstStyle/>
          <a:p>
            <a:r>
              <a:rPr lang="en-GB" dirty="0">
                <a:latin typeface="+mj-lt"/>
              </a:rPr>
              <a:t>This topic refers to the ways in which  coaches and teachers can help performers to acquire/develop skills and techniques</a:t>
            </a:r>
          </a:p>
        </p:txBody>
      </p:sp>
      <p:sp>
        <p:nvSpPr>
          <p:cNvPr id="6" name="Rounded Rectangle 5"/>
          <p:cNvSpPr/>
          <p:nvPr/>
        </p:nvSpPr>
        <p:spPr>
          <a:xfrm>
            <a:off x="304800" y="1413804"/>
            <a:ext cx="8534400" cy="1219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5867400" y="2686928"/>
            <a:ext cx="2765476" cy="1200329"/>
          </a:xfrm>
          <a:prstGeom prst="rect">
            <a:avLst/>
          </a:prstGeom>
          <a:solidFill>
            <a:schemeClr val="bg1"/>
          </a:solidFill>
          <a:ln w="28575">
            <a:solidFill>
              <a:schemeClr val="accent2"/>
            </a:solidFill>
          </a:ln>
        </p:spPr>
        <p:txBody>
          <a:bodyPr wrap="square" rtlCol="0">
            <a:spAutoFit/>
          </a:bodyPr>
          <a:lstStyle/>
          <a:p>
            <a:r>
              <a:rPr lang="en-GB" b="1" dirty="0">
                <a:latin typeface="+mj-lt"/>
              </a:rPr>
              <a:t>Mechanical</a:t>
            </a:r>
            <a:r>
              <a:rPr lang="en-GB" dirty="0">
                <a:latin typeface="+mj-lt"/>
              </a:rPr>
              <a:t> and </a:t>
            </a:r>
            <a:r>
              <a:rPr lang="en-GB" b="1" dirty="0">
                <a:latin typeface="+mj-lt"/>
              </a:rPr>
              <a:t>manual</a:t>
            </a:r>
            <a:r>
              <a:rPr lang="en-GB" dirty="0">
                <a:latin typeface="+mj-lt"/>
              </a:rPr>
              <a:t> guidance are often grouped together as they both refer to physical support</a:t>
            </a:r>
          </a:p>
        </p:txBody>
      </p:sp>
      <p:sp>
        <p:nvSpPr>
          <p:cNvPr id="4" name="Footer Placeholder 2">
            <a:extLst>
              <a:ext uri="{FF2B5EF4-FFF2-40B4-BE49-F238E27FC236}">
                <a16:creationId xmlns:a16="http://schemas.microsoft.com/office/drawing/2014/main" id="{EEACFEA8-BEEC-2EF7-14D0-AC65E5CFE918}"/>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206271AD-DEA3-48E2-6B30-912B74874AD0}"/>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9" name="Picture 8">
            <a:extLst>
              <a:ext uri="{FF2B5EF4-FFF2-40B4-BE49-F238E27FC236}">
                <a16:creationId xmlns:a16="http://schemas.microsoft.com/office/drawing/2014/main" id="{5AB50585-563F-68BF-9E46-78807B99D133}"/>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10" name="Picture 9">
            <a:extLst>
              <a:ext uri="{FF2B5EF4-FFF2-40B4-BE49-F238E27FC236}">
                <a16:creationId xmlns:a16="http://schemas.microsoft.com/office/drawing/2014/main" id="{E6E3281C-8781-EFA1-328F-1802E3B38B5A}"/>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357404810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034752"/>
          </a:xfrm>
          <a:noFill/>
        </p:spPr>
        <p:style>
          <a:lnRef idx="2">
            <a:schemeClr val="dk1"/>
          </a:lnRef>
          <a:fillRef idx="1">
            <a:schemeClr val="lt1"/>
          </a:fillRef>
          <a:effectRef idx="0">
            <a:schemeClr val="dk1"/>
          </a:effectRef>
          <a:fontRef idx="minor">
            <a:schemeClr val="dk1"/>
          </a:fontRef>
        </p:style>
        <p:txBody>
          <a:bodyPr/>
          <a:lstStyle/>
          <a:p>
            <a:r>
              <a:rPr lang="en-GB" dirty="0">
                <a:latin typeface="+mj-lt"/>
              </a:rPr>
              <a:t>Types of guidance</a:t>
            </a:r>
          </a:p>
        </p:txBody>
      </p:sp>
      <p:sp>
        <p:nvSpPr>
          <p:cNvPr id="3" name="Content Placeholder 2"/>
          <p:cNvSpPr>
            <a:spLocks noGrp="1"/>
          </p:cNvSpPr>
          <p:nvPr>
            <p:ph idx="1"/>
          </p:nvPr>
        </p:nvSpPr>
        <p:spPr>
          <a:xfrm>
            <a:off x="457200" y="1371600"/>
            <a:ext cx="8229600" cy="5257800"/>
          </a:xfrm>
          <a:noFill/>
        </p:spPr>
        <p:style>
          <a:lnRef idx="2">
            <a:schemeClr val="dk1"/>
          </a:lnRef>
          <a:fillRef idx="1">
            <a:schemeClr val="lt1"/>
          </a:fillRef>
          <a:effectRef idx="0">
            <a:schemeClr val="dk1"/>
          </a:effectRef>
          <a:fontRef idx="minor">
            <a:schemeClr val="dk1"/>
          </a:fontRef>
        </p:style>
        <p:txBody>
          <a:bodyPr>
            <a:normAutofit/>
          </a:bodyPr>
          <a:lstStyle/>
          <a:p>
            <a:pPr>
              <a:buNone/>
            </a:pPr>
            <a:endParaRPr lang="en-GB" sz="2000" i="1" dirty="0"/>
          </a:p>
        </p:txBody>
      </p:sp>
      <p:sp>
        <p:nvSpPr>
          <p:cNvPr id="5" name="TextBox 4"/>
          <p:cNvSpPr txBox="1"/>
          <p:nvPr/>
        </p:nvSpPr>
        <p:spPr>
          <a:xfrm>
            <a:off x="5791200" y="304800"/>
            <a:ext cx="2842840" cy="923330"/>
          </a:xfrm>
          <a:prstGeom prst="rect">
            <a:avLst/>
          </a:prstGeom>
          <a:solidFill>
            <a:schemeClr val="bg1"/>
          </a:solidFill>
          <a:ln>
            <a:solidFill>
              <a:srgbClr val="FF0000"/>
            </a:solidFill>
          </a:ln>
        </p:spPr>
        <p:txBody>
          <a:bodyPr wrap="square" rtlCol="0">
            <a:spAutoFit/>
          </a:bodyPr>
          <a:lstStyle/>
          <a:p>
            <a:r>
              <a:rPr lang="en-GB" dirty="0">
                <a:latin typeface="+mj-lt"/>
              </a:rPr>
              <a:t>Which type of guidance is being displayed in each of the following images?</a:t>
            </a:r>
          </a:p>
        </p:txBody>
      </p:sp>
      <p:pic>
        <p:nvPicPr>
          <p:cNvPr id="2050" name="Picture 2"/>
          <p:cNvPicPr>
            <a:picLocks noChangeAspect="1" noChangeArrowheads="1"/>
          </p:cNvPicPr>
          <p:nvPr/>
        </p:nvPicPr>
        <p:blipFill>
          <a:blip r:embed="rId2" cstate="print"/>
          <a:srcRect/>
          <a:stretch>
            <a:fillRect/>
          </a:stretch>
        </p:blipFill>
        <p:spPr bwMode="auto">
          <a:xfrm>
            <a:off x="834688" y="1427872"/>
            <a:ext cx="7389813" cy="5105400"/>
          </a:xfrm>
          <a:prstGeom prst="rect">
            <a:avLst/>
          </a:prstGeom>
          <a:noFill/>
          <a:ln w="9525">
            <a:noFill/>
            <a:miter lim="800000"/>
            <a:headEnd/>
            <a:tailEnd/>
          </a:ln>
        </p:spPr>
      </p:pic>
      <p:sp>
        <p:nvSpPr>
          <p:cNvPr id="8" name="TextBox 7"/>
          <p:cNvSpPr txBox="1"/>
          <p:nvPr/>
        </p:nvSpPr>
        <p:spPr>
          <a:xfrm>
            <a:off x="6629400" y="5486400"/>
            <a:ext cx="2133600" cy="1200329"/>
          </a:xfrm>
          <a:prstGeom prst="rect">
            <a:avLst/>
          </a:prstGeom>
          <a:solidFill>
            <a:schemeClr val="bg1"/>
          </a:solidFill>
          <a:ln>
            <a:solidFill>
              <a:srgbClr val="FF0000"/>
            </a:solidFill>
          </a:ln>
        </p:spPr>
        <p:txBody>
          <a:bodyPr wrap="square" rtlCol="0">
            <a:spAutoFit/>
          </a:bodyPr>
          <a:lstStyle/>
          <a:p>
            <a:r>
              <a:rPr lang="en-GB" dirty="0">
                <a:latin typeface="+mj-lt"/>
              </a:rPr>
              <a:t>Verbal - The coach is using words to explain movements and techniques</a:t>
            </a:r>
          </a:p>
        </p:txBody>
      </p:sp>
      <p:sp>
        <p:nvSpPr>
          <p:cNvPr id="4" name="Footer Placeholder 2">
            <a:extLst>
              <a:ext uri="{FF2B5EF4-FFF2-40B4-BE49-F238E27FC236}">
                <a16:creationId xmlns:a16="http://schemas.microsoft.com/office/drawing/2014/main" id="{B3B34DBE-112D-A33A-8519-4AD0BAEFC834}"/>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ADD7C8E0-45E9-A6B5-BFE6-9955B22E468A}"/>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7" name="Picture 6">
            <a:extLst>
              <a:ext uri="{FF2B5EF4-FFF2-40B4-BE49-F238E27FC236}">
                <a16:creationId xmlns:a16="http://schemas.microsoft.com/office/drawing/2014/main" id="{743FA159-6F18-348D-04AF-697BC0B17E68}"/>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9" name="Picture 8">
            <a:extLst>
              <a:ext uri="{FF2B5EF4-FFF2-40B4-BE49-F238E27FC236}">
                <a16:creationId xmlns:a16="http://schemas.microsoft.com/office/drawing/2014/main" id="{0C7367CF-B650-220B-A6ED-6403C22EBB9C}"/>
              </a:ext>
            </a:extLst>
          </p:cNvPr>
          <p:cNvPicPr>
            <a:picLocks noChangeAspect="1"/>
          </p:cNvPicPr>
          <p:nvPr/>
        </p:nvPicPr>
        <p:blipFill>
          <a:blip r:embed="rId5"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4138707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034752"/>
          </a:xfrm>
          <a:noFill/>
        </p:spPr>
        <p:style>
          <a:lnRef idx="2">
            <a:schemeClr val="dk1"/>
          </a:lnRef>
          <a:fillRef idx="1">
            <a:schemeClr val="lt1"/>
          </a:fillRef>
          <a:effectRef idx="0">
            <a:schemeClr val="dk1"/>
          </a:effectRef>
          <a:fontRef idx="minor">
            <a:schemeClr val="dk1"/>
          </a:fontRef>
        </p:style>
        <p:txBody>
          <a:bodyPr/>
          <a:lstStyle/>
          <a:p>
            <a:r>
              <a:rPr lang="en-GB" dirty="0"/>
              <a:t>Types of guidance</a:t>
            </a:r>
          </a:p>
        </p:txBody>
      </p:sp>
      <p:sp>
        <p:nvSpPr>
          <p:cNvPr id="3" name="Content Placeholder 2"/>
          <p:cNvSpPr>
            <a:spLocks noGrp="1"/>
          </p:cNvSpPr>
          <p:nvPr>
            <p:ph idx="1"/>
          </p:nvPr>
        </p:nvSpPr>
        <p:spPr>
          <a:xfrm>
            <a:off x="457200" y="1371600"/>
            <a:ext cx="8229600" cy="5257800"/>
          </a:xfrm>
          <a:noFill/>
        </p:spPr>
        <p:style>
          <a:lnRef idx="2">
            <a:schemeClr val="dk1"/>
          </a:lnRef>
          <a:fillRef idx="1">
            <a:schemeClr val="lt1"/>
          </a:fillRef>
          <a:effectRef idx="0">
            <a:schemeClr val="dk1"/>
          </a:effectRef>
          <a:fontRef idx="minor">
            <a:schemeClr val="dk1"/>
          </a:fontRef>
        </p:style>
        <p:txBody>
          <a:bodyPr>
            <a:normAutofit/>
          </a:bodyPr>
          <a:lstStyle/>
          <a:p>
            <a:pPr>
              <a:buNone/>
            </a:pPr>
            <a:endParaRPr lang="en-GB" sz="2000" i="1" dirty="0">
              <a:latin typeface="+mj-lt"/>
            </a:endParaRPr>
          </a:p>
        </p:txBody>
      </p:sp>
      <p:pic>
        <p:nvPicPr>
          <p:cNvPr id="3074" name="Picture 2"/>
          <p:cNvPicPr>
            <a:picLocks noChangeAspect="1" noChangeArrowheads="1"/>
          </p:cNvPicPr>
          <p:nvPr/>
        </p:nvPicPr>
        <p:blipFill>
          <a:blip r:embed="rId3" cstate="print"/>
          <a:srcRect/>
          <a:stretch>
            <a:fillRect/>
          </a:stretch>
        </p:blipFill>
        <p:spPr bwMode="auto">
          <a:xfrm>
            <a:off x="1229016" y="1420236"/>
            <a:ext cx="6705600" cy="5171985"/>
          </a:xfrm>
          <a:prstGeom prst="rect">
            <a:avLst/>
          </a:prstGeom>
          <a:noFill/>
          <a:ln w="9525">
            <a:noFill/>
            <a:miter lim="800000"/>
            <a:headEnd/>
            <a:tailEnd/>
          </a:ln>
        </p:spPr>
      </p:pic>
      <p:sp>
        <p:nvSpPr>
          <p:cNvPr id="8" name="TextBox 7"/>
          <p:cNvSpPr txBox="1"/>
          <p:nvPr/>
        </p:nvSpPr>
        <p:spPr>
          <a:xfrm>
            <a:off x="6629400" y="5257800"/>
            <a:ext cx="2133600" cy="1200329"/>
          </a:xfrm>
          <a:prstGeom prst="rect">
            <a:avLst/>
          </a:prstGeom>
          <a:solidFill>
            <a:schemeClr val="bg1"/>
          </a:solidFill>
          <a:ln>
            <a:solidFill>
              <a:srgbClr val="FF0000"/>
            </a:solidFill>
          </a:ln>
        </p:spPr>
        <p:txBody>
          <a:bodyPr wrap="square" rtlCol="0">
            <a:spAutoFit/>
          </a:bodyPr>
          <a:lstStyle/>
          <a:p>
            <a:r>
              <a:rPr lang="en-GB" dirty="0">
                <a:latin typeface="+mj-lt"/>
              </a:rPr>
              <a:t>Mechanical - The harness provides mechanical guidance for the </a:t>
            </a:r>
            <a:r>
              <a:rPr lang="en-GB" dirty="0" err="1">
                <a:latin typeface="+mj-lt"/>
              </a:rPr>
              <a:t>trampolinist</a:t>
            </a:r>
            <a:r>
              <a:rPr lang="en-GB" dirty="0">
                <a:latin typeface="+mj-lt"/>
              </a:rPr>
              <a:t>. </a:t>
            </a:r>
          </a:p>
        </p:txBody>
      </p:sp>
      <p:sp>
        <p:nvSpPr>
          <p:cNvPr id="4" name="Footer Placeholder 2">
            <a:extLst>
              <a:ext uri="{FF2B5EF4-FFF2-40B4-BE49-F238E27FC236}">
                <a16:creationId xmlns:a16="http://schemas.microsoft.com/office/drawing/2014/main" id="{82D451F4-14F6-8134-3991-092BCA8E9828}"/>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FB7C205A-404C-F973-364C-98937053726E}"/>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6" name="Picture 5">
            <a:extLst>
              <a:ext uri="{FF2B5EF4-FFF2-40B4-BE49-F238E27FC236}">
                <a16:creationId xmlns:a16="http://schemas.microsoft.com/office/drawing/2014/main" id="{FEDB65FA-0B6D-6834-0026-E345F9F0383F}"/>
              </a:ext>
            </a:extLst>
          </p:cNvPr>
          <p:cNvPicPr>
            <a:picLocks noChangeAspect="1"/>
          </p:cNvPicPr>
          <p:nvPr/>
        </p:nvPicPr>
        <p:blipFill>
          <a:blip r:embed="rId5"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7" name="Picture 6">
            <a:extLst>
              <a:ext uri="{FF2B5EF4-FFF2-40B4-BE49-F238E27FC236}">
                <a16:creationId xmlns:a16="http://schemas.microsoft.com/office/drawing/2014/main" id="{EF86D50F-640C-D98E-0EE9-8DC86368BBB0}"/>
              </a:ext>
            </a:extLst>
          </p:cNvPr>
          <p:cNvPicPr>
            <a:picLocks noChangeAspect="1"/>
          </p:cNvPicPr>
          <p:nvPr/>
        </p:nvPicPr>
        <p:blipFill>
          <a:blip r:embed="rId6"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2364321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034752"/>
          </a:xfrm>
          <a:noFill/>
        </p:spPr>
        <p:style>
          <a:lnRef idx="2">
            <a:schemeClr val="dk1"/>
          </a:lnRef>
          <a:fillRef idx="1">
            <a:schemeClr val="lt1"/>
          </a:fillRef>
          <a:effectRef idx="0">
            <a:schemeClr val="dk1"/>
          </a:effectRef>
          <a:fontRef idx="minor">
            <a:schemeClr val="dk1"/>
          </a:fontRef>
        </p:style>
        <p:txBody>
          <a:bodyPr/>
          <a:lstStyle/>
          <a:p>
            <a:r>
              <a:rPr lang="en-GB" dirty="0">
                <a:latin typeface="+mj-lt"/>
              </a:rPr>
              <a:t>Types of guidance</a:t>
            </a:r>
          </a:p>
        </p:txBody>
      </p:sp>
      <p:sp>
        <p:nvSpPr>
          <p:cNvPr id="3" name="Content Placeholder 2"/>
          <p:cNvSpPr>
            <a:spLocks noGrp="1"/>
          </p:cNvSpPr>
          <p:nvPr>
            <p:ph idx="1"/>
          </p:nvPr>
        </p:nvSpPr>
        <p:spPr>
          <a:xfrm>
            <a:off x="457200" y="1371600"/>
            <a:ext cx="8229600" cy="5257800"/>
          </a:xfrm>
          <a:noFill/>
        </p:spPr>
        <p:style>
          <a:lnRef idx="2">
            <a:schemeClr val="dk1"/>
          </a:lnRef>
          <a:fillRef idx="1">
            <a:schemeClr val="lt1"/>
          </a:fillRef>
          <a:effectRef idx="0">
            <a:schemeClr val="dk1"/>
          </a:effectRef>
          <a:fontRef idx="minor">
            <a:schemeClr val="dk1"/>
          </a:fontRef>
        </p:style>
        <p:txBody>
          <a:bodyPr>
            <a:normAutofit/>
          </a:bodyPr>
          <a:lstStyle/>
          <a:p>
            <a:pPr>
              <a:buNone/>
            </a:pPr>
            <a:endParaRPr lang="en-GB" sz="2000" i="1" dirty="0"/>
          </a:p>
        </p:txBody>
      </p:sp>
      <p:pic>
        <p:nvPicPr>
          <p:cNvPr id="4099" name="Picture 3"/>
          <p:cNvPicPr>
            <a:picLocks noChangeAspect="1" noChangeArrowheads="1"/>
          </p:cNvPicPr>
          <p:nvPr/>
        </p:nvPicPr>
        <p:blipFill>
          <a:blip r:embed="rId3" cstate="print"/>
          <a:srcRect/>
          <a:stretch>
            <a:fillRect/>
          </a:stretch>
        </p:blipFill>
        <p:spPr bwMode="auto">
          <a:xfrm>
            <a:off x="1123320" y="1403556"/>
            <a:ext cx="6908800" cy="5181600"/>
          </a:xfrm>
          <a:prstGeom prst="rect">
            <a:avLst/>
          </a:prstGeom>
          <a:noFill/>
          <a:ln w="9525">
            <a:noFill/>
            <a:miter lim="800000"/>
            <a:headEnd/>
            <a:tailEnd/>
          </a:ln>
        </p:spPr>
      </p:pic>
      <p:sp>
        <p:nvSpPr>
          <p:cNvPr id="8" name="TextBox 7"/>
          <p:cNvSpPr txBox="1"/>
          <p:nvPr/>
        </p:nvSpPr>
        <p:spPr>
          <a:xfrm>
            <a:off x="6393420" y="4953000"/>
            <a:ext cx="2590800" cy="1754326"/>
          </a:xfrm>
          <a:prstGeom prst="rect">
            <a:avLst/>
          </a:prstGeom>
          <a:solidFill>
            <a:schemeClr val="bg1"/>
          </a:solidFill>
          <a:ln>
            <a:solidFill>
              <a:srgbClr val="FF0000"/>
            </a:solidFill>
          </a:ln>
        </p:spPr>
        <p:txBody>
          <a:bodyPr wrap="square" rtlCol="0">
            <a:spAutoFit/>
          </a:bodyPr>
          <a:lstStyle/>
          <a:p>
            <a:r>
              <a:rPr lang="en-GB" dirty="0">
                <a:latin typeface="+mj-lt"/>
              </a:rPr>
              <a:t>Manual – the coach physically guides the performer through a movement. This enables the development of  ‘</a:t>
            </a:r>
            <a:r>
              <a:rPr lang="en-GB" b="1" dirty="0">
                <a:latin typeface="+mj-lt"/>
              </a:rPr>
              <a:t>muscle memory</a:t>
            </a:r>
            <a:r>
              <a:rPr lang="en-GB" dirty="0">
                <a:latin typeface="+mj-lt"/>
              </a:rPr>
              <a:t>’</a:t>
            </a:r>
          </a:p>
        </p:txBody>
      </p:sp>
      <p:sp>
        <p:nvSpPr>
          <p:cNvPr id="4" name="Footer Placeholder 2">
            <a:extLst>
              <a:ext uri="{FF2B5EF4-FFF2-40B4-BE49-F238E27FC236}">
                <a16:creationId xmlns:a16="http://schemas.microsoft.com/office/drawing/2014/main" id="{CC3E11E3-D0B0-2EE2-6E8F-38DB1EE56058}"/>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A923672B-D23F-C024-BD0F-9218D7A578D9}"/>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6" name="Picture 5">
            <a:extLst>
              <a:ext uri="{FF2B5EF4-FFF2-40B4-BE49-F238E27FC236}">
                <a16:creationId xmlns:a16="http://schemas.microsoft.com/office/drawing/2014/main" id="{D29CA3F9-F79B-BEFC-8DDB-63B1EC1EA2FB}"/>
              </a:ext>
            </a:extLst>
          </p:cNvPr>
          <p:cNvPicPr>
            <a:picLocks noChangeAspect="1"/>
          </p:cNvPicPr>
          <p:nvPr/>
        </p:nvPicPr>
        <p:blipFill>
          <a:blip r:embed="rId5"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7" name="Picture 6">
            <a:extLst>
              <a:ext uri="{FF2B5EF4-FFF2-40B4-BE49-F238E27FC236}">
                <a16:creationId xmlns:a16="http://schemas.microsoft.com/office/drawing/2014/main" id="{ABDCDCA9-E992-C28B-C3A5-564C8A73E655}"/>
              </a:ext>
            </a:extLst>
          </p:cNvPr>
          <p:cNvPicPr>
            <a:picLocks noChangeAspect="1"/>
          </p:cNvPicPr>
          <p:nvPr/>
        </p:nvPicPr>
        <p:blipFill>
          <a:blip r:embed="rId6"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903470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normAutofit fontScale="90000"/>
          </a:bodyPr>
          <a:lstStyle/>
          <a:p>
            <a:r>
              <a:rPr lang="en-GB" dirty="0">
                <a:latin typeface="+mj-lt"/>
              </a:rPr>
              <a:t>Mastering skills against adversity </a:t>
            </a:r>
          </a:p>
        </p:txBody>
      </p:sp>
      <p:sp>
        <p:nvSpPr>
          <p:cNvPr id="3" name="Content Placeholder 2"/>
          <p:cNvSpPr>
            <a:spLocks noGrp="1"/>
          </p:cNvSpPr>
          <p:nvPr>
            <p:ph idx="1"/>
          </p:nvPr>
        </p:nvSpPr>
        <p:spPr>
          <a:xfrm>
            <a:off x="457200" y="1484784"/>
            <a:ext cx="8229600" cy="5040560"/>
          </a:xfrm>
          <a:noFill/>
        </p:spPr>
        <p:style>
          <a:lnRef idx="2">
            <a:schemeClr val="dk1"/>
          </a:lnRef>
          <a:fillRef idx="1">
            <a:schemeClr val="lt1"/>
          </a:fillRef>
          <a:effectRef idx="0">
            <a:schemeClr val="dk1"/>
          </a:effectRef>
          <a:fontRef idx="minor">
            <a:schemeClr val="dk1"/>
          </a:fontRef>
        </p:style>
        <p:txBody>
          <a:bodyPr>
            <a:normAutofit/>
          </a:bodyPr>
          <a:lstStyle/>
          <a:p>
            <a:r>
              <a:rPr lang="en-GB" dirty="0" err="1">
                <a:latin typeface="+mj-lt"/>
              </a:rPr>
              <a:t>Paralympic</a:t>
            </a:r>
            <a:r>
              <a:rPr lang="en-GB" dirty="0">
                <a:latin typeface="+mj-lt"/>
              </a:rPr>
              <a:t> athletes had to use their abilities to develop a new range of skills</a:t>
            </a:r>
          </a:p>
          <a:p>
            <a:r>
              <a:rPr lang="en-GB" dirty="0">
                <a:latin typeface="+mj-lt"/>
              </a:rPr>
              <a:t>They showed courage to overshadow their disabilities</a:t>
            </a:r>
          </a:p>
          <a:p>
            <a:pPr lvl="1"/>
            <a:endParaRPr lang="en-GB" dirty="0">
              <a:latin typeface="+mj-lt"/>
            </a:endParaRPr>
          </a:p>
          <a:p>
            <a:pPr lvl="1"/>
            <a:endParaRPr lang="en-GB" dirty="0">
              <a:latin typeface="+mj-lt"/>
            </a:endParaRPr>
          </a:p>
          <a:p>
            <a:pPr>
              <a:buNone/>
            </a:pPr>
            <a:endParaRPr lang="en-GB" dirty="0">
              <a:latin typeface="+mj-lt"/>
            </a:endParaRPr>
          </a:p>
        </p:txBody>
      </p:sp>
      <p:pic>
        <p:nvPicPr>
          <p:cNvPr id="3075" name="Picture 3"/>
          <p:cNvPicPr>
            <a:picLocks noChangeAspect="1" noChangeArrowheads="1"/>
          </p:cNvPicPr>
          <p:nvPr/>
        </p:nvPicPr>
        <p:blipFill>
          <a:blip r:embed="rId2" cstate="print"/>
          <a:srcRect/>
          <a:stretch>
            <a:fillRect/>
          </a:stretch>
        </p:blipFill>
        <p:spPr bwMode="auto">
          <a:xfrm>
            <a:off x="1905000" y="2817231"/>
            <a:ext cx="5410200" cy="3607601"/>
          </a:xfrm>
          <a:prstGeom prst="rect">
            <a:avLst/>
          </a:prstGeom>
          <a:ln>
            <a:noFill/>
          </a:ln>
          <a:effectLst>
            <a:softEdge rad="112500"/>
          </a:effectLst>
        </p:spPr>
      </p:pic>
      <p:sp>
        <p:nvSpPr>
          <p:cNvPr id="4" name="Footer Placeholder 2">
            <a:extLst>
              <a:ext uri="{FF2B5EF4-FFF2-40B4-BE49-F238E27FC236}">
                <a16:creationId xmlns:a16="http://schemas.microsoft.com/office/drawing/2014/main" id="{2AC58A8C-1EFE-A17C-C038-F3B30B0F8715}"/>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35367B0D-48E1-8870-D205-C82C9C85D5E8}"/>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6" name="Picture 5">
            <a:extLst>
              <a:ext uri="{FF2B5EF4-FFF2-40B4-BE49-F238E27FC236}">
                <a16:creationId xmlns:a16="http://schemas.microsoft.com/office/drawing/2014/main" id="{EB73B416-FDDE-B30F-80E7-6ECED9EC9E3C}"/>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7" name="Picture 6">
            <a:extLst>
              <a:ext uri="{FF2B5EF4-FFF2-40B4-BE49-F238E27FC236}">
                <a16:creationId xmlns:a16="http://schemas.microsoft.com/office/drawing/2014/main" id="{6EACF1B3-6F41-AFDF-76EB-A3FE9BF4E511}"/>
              </a:ext>
            </a:extLst>
          </p:cNvPr>
          <p:cNvPicPr>
            <a:picLocks noChangeAspect="1"/>
          </p:cNvPicPr>
          <p:nvPr/>
        </p:nvPicPr>
        <p:blipFill>
          <a:blip r:embed="rId5"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86810080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034752"/>
          </a:xfrm>
          <a:noFill/>
        </p:spPr>
        <p:style>
          <a:lnRef idx="2">
            <a:schemeClr val="dk1"/>
          </a:lnRef>
          <a:fillRef idx="1">
            <a:schemeClr val="lt1"/>
          </a:fillRef>
          <a:effectRef idx="0">
            <a:schemeClr val="dk1"/>
          </a:effectRef>
          <a:fontRef idx="minor">
            <a:schemeClr val="dk1"/>
          </a:fontRef>
        </p:style>
        <p:txBody>
          <a:bodyPr/>
          <a:lstStyle/>
          <a:p>
            <a:r>
              <a:rPr lang="en-GB" dirty="0">
                <a:latin typeface="+mj-lt"/>
              </a:rPr>
              <a:t>Types of guidance</a:t>
            </a:r>
          </a:p>
        </p:txBody>
      </p:sp>
      <p:sp>
        <p:nvSpPr>
          <p:cNvPr id="3" name="Content Placeholder 2"/>
          <p:cNvSpPr>
            <a:spLocks noGrp="1"/>
          </p:cNvSpPr>
          <p:nvPr>
            <p:ph idx="1"/>
          </p:nvPr>
        </p:nvSpPr>
        <p:spPr>
          <a:xfrm>
            <a:off x="457200" y="1371600"/>
            <a:ext cx="8229600" cy="5257800"/>
          </a:xfrm>
          <a:noFill/>
        </p:spPr>
        <p:style>
          <a:lnRef idx="2">
            <a:schemeClr val="dk1"/>
          </a:lnRef>
          <a:fillRef idx="1">
            <a:schemeClr val="lt1"/>
          </a:fillRef>
          <a:effectRef idx="0">
            <a:schemeClr val="dk1"/>
          </a:effectRef>
          <a:fontRef idx="minor">
            <a:schemeClr val="dk1"/>
          </a:fontRef>
        </p:style>
        <p:txBody>
          <a:bodyPr>
            <a:normAutofit/>
          </a:bodyPr>
          <a:lstStyle/>
          <a:p>
            <a:pPr>
              <a:buNone/>
            </a:pPr>
            <a:endParaRPr lang="en-GB" sz="2000" i="1" dirty="0"/>
          </a:p>
        </p:txBody>
      </p:sp>
      <p:pic>
        <p:nvPicPr>
          <p:cNvPr id="5122" name="Picture 2"/>
          <p:cNvPicPr>
            <a:picLocks noChangeAspect="1" noChangeArrowheads="1"/>
          </p:cNvPicPr>
          <p:nvPr/>
        </p:nvPicPr>
        <p:blipFill>
          <a:blip r:embed="rId3" cstate="print"/>
          <a:srcRect/>
          <a:stretch>
            <a:fillRect/>
          </a:stretch>
        </p:blipFill>
        <p:spPr bwMode="auto">
          <a:xfrm>
            <a:off x="716234" y="1447800"/>
            <a:ext cx="7665766" cy="5105400"/>
          </a:xfrm>
          <a:prstGeom prst="rect">
            <a:avLst/>
          </a:prstGeom>
          <a:noFill/>
          <a:ln w="9525">
            <a:noFill/>
            <a:miter lim="800000"/>
            <a:headEnd/>
            <a:tailEnd/>
          </a:ln>
        </p:spPr>
      </p:pic>
      <p:sp>
        <p:nvSpPr>
          <p:cNvPr id="8" name="TextBox 7"/>
          <p:cNvSpPr txBox="1"/>
          <p:nvPr/>
        </p:nvSpPr>
        <p:spPr>
          <a:xfrm>
            <a:off x="6393420" y="5228272"/>
            <a:ext cx="2590800" cy="1200329"/>
          </a:xfrm>
          <a:prstGeom prst="rect">
            <a:avLst/>
          </a:prstGeom>
          <a:solidFill>
            <a:schemeClr val="bg1"/>
          </a:solidFill>
          <a:ln>
            <a:solidFill>
              <a:srgbClr val="FF0000"/>
            </a:solidFill>
          </a:ln>
        </p:spPr>
        <p:txBody>
          <a:bodyPr wrap="square" rtlCol="0">
            <a:spAutoFit/>
          </a:bodyPr>
          <a:lstStyle/>
          <a:p>
            <a:r>
              <a:rPr lang="en-GB" dirty="0">
                <a:latin typeface="+mj-lt"/>
              </a:rPr>
              <a:t>Visual – the coach shows the swimmers how to perform a skill/technique through demonstration</a:t>
            </a:r>
          </a:p>
        </p:txBody>
      </p:sp>
      <p:sp>
        <p:nvSpPr>
          <p:cNvPr id="9" name="TextBox 8"/>
          <p:cNvSpPr txBox="1"/>
          <p:nvPr/>
        </p:nvSpPr>
        <p:spPr>
          <a:xfrm>
            <a:off x="152400" y="5228272"/>
            <a:ext cx="2590800" cy="1477328"/>
          </a:xfrm>
          <a:prstGeom prst="rect">
            <a:avLst/>
          </a:prstGeom>
          <a:solidFill>
            <a:schemeClr val="bg1"/>
          </a:solidFill>
          <a:ln>
            <a:solidFill>
              <a:schemeClr val="accent2">
                <a:lumMod val="75000"/>
              </a:schemeClr>
            </a:solidFill>
          </a:ln>
        </p:spPr>
        <p:txBody>
          <a:bodyPr wrap="square" rtlCol="0">
            <a:spAutoFit/>
          </a:bodyPr>
          <a:lstStyle/>
          <a:p>
            <a:r>
              <a:rPr lang="en-GB" dirty="0">
                <a:latin typeface="+mj-lt"/>
              </a:rPr>
              <a:t>At which stage(s) of learning do you think each of these forms of guidance would be appropriate?</a:t>
            </a:r>
          </a:p>
        </p:txBody>
      </p:sp>
      <p:sp>
        <p:nvSpPr>
          <p:cNvPr id="4" name="Footer Placeholder 2">
            <a:extLst>
              <a:ext uri="{FF2B5EF4-FFF2-40B4-BE49-F238E27FC236}">
                <a16:creationId xmlns:a16="http://schemas.microsoft.com/office/drawing/2014/main" id="{FFCECD62-7531-90AD-DBCB-2E55D8BEC626}"/>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D6B8E24-7DBD-C416-F567-B50320EE2D4C}"/>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6" name="Picture 5">
            <a:extLst>
              <a:ext uri="{FF2B5EF4-FFF2-40B4-BE49-F238E27FC236}">
                <a16:creationId xmlns:a16="http://schemas.microsoft.com/office/drawing/2014/main" id="{E42163F5-F5B7-FFB1-89A4-6FAC165E1F77}"/>
              </a:ext>
            </a:extLst>
          </p:cNvPr>
          <p:cNvPicPr>
            <a:picLocks noChangeAspect="1"/>
          </p:cNvPicPr>
          <p:nvPr/>
        </p:nvPicPr>
        <p:blipFill>
          <a:blip r:embed="rId5"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7" name="Picture 6">
            <a:extLst>
              <a:ext uri="{FF2B5EF4-FFF2-40B4-BE49-F238E27FC236}">
                <a16:creationId xmlns:a16="http://schemas.microsoft.com/office/drawing/2014/main" id="{F7387DE0-736A-013F-D12D-54B89056A515}"/>
              </a:ext>
            </a:extLst>
          </p:cNvPr>
          <p:cNvPicPr>
            <a:picLocks noChangeAspect="1"/>
          </p:cNvPicPr>
          <p:nvPr/>
        </p:nvPicPr>
        <p:blipFill>
          <a:blip r:embed="rId6"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2338841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034752"/>
          </a:xfrm>
          <a:noFill/>
        </p:spPr>
        <p:style>
          <a:lnRef idx="2">
            <a:schemeClr val="dk1"/>
          </a:lnRef>
          <a:fillRef idx="1">
            <a:schemeClr val="lt1"/>
          </a:fillRef>
          <a:effectRef idx="0">
            <a:schemeClr val="dk1"/>
          </a:effectRef>
          <a:fontRef idx="minor">
            <a:schemeClr val="dk1"/>
          </a:fontRef>
        </p:style>
        <p:txBody>
          <a:bodyPr>
            <a:noAutofit/>
          </a:bodyPr>
          <a:lstStyle/>
          <a:p>
            <a:r>
              <a:rPr lang="en-GB" sz="4000" dirty="0">
                <a:latin typeface="+mj-lt"/>
              </a:rPr>
              <a:t>Guidance and the stages of learning</a:t>
            </a:r>
          </a:p>
        </p:txBody>
      </p:sp>
      <p:sp>
        <p:nvSpPr>
          <p:cNvPr id="3" name="Content Placeholder 2"/>
          <p:cNvSpPr>
            <a:spLocks noGrp="1"/>
          </p:cNvSpPr>
          <p:nvPr>
            <p:ph idx="1"/>
          </p:nvPr>
        </p:nvSpPr>
        <p:spPr>
          <a:xfrm>
            <a:off x="457200" y="1371600"/>
            <a:ext cx="8229600" cy="5257800"/>
          </a:xfrm>
          <a:noFill/>
        </p:spPr>
        <p:style>
          <a:lnRef idx="2">
            <a:schemeClr val="dk1"/>
          </a:lnRef>
          <a:fillRef idx="1">
            <a:schemeClr val="lt1"/>
          </a:fillRef>
          <a:effectRef idx="0">
            <a:schemeClr val="dk1"/>
          </a:effectRef>
          <a:fontRef idx="minor">
            <a:schemeClr val="dk1"/>
          </a:fontRef>
        </p:style>
        <p:txBody>
          <a:bodyPr>
            <a:normAutofit/>
          </a:bodyPr>
          <a:lstStyle/>
          <a:p>
            <a:r>
              <a:rPr lang="en-GB" sz="2400" dirty="0">
                <a:latin typeface="+mj-lt"/>
              </a:rPr>
              <a:t>At which stage(s) of learning do you think each of these forms of guidance would be appropriate?</a:t>
            </a:r>
          </a:p>
          <a:p>
            <a:r>
              <a:rPr lang="en-GB" sz="2400" i="1" dirty="0">
                <a:latin typeface="+mj-lt"/>
              </a:rPr>
              <a:t>Remember – cognitive, associative, autonomous</a:t>
            </a:r>
          </a:p>
          <a:p>
            <a:endParaRPr lang="en-GB" sz="2400" i="1" dirty="0">
              <a:latin typeface="+mj-lt"/>
            </a:endParaRPr>
          </a:p>
          <a:p>
            <a:pPr marL="457200" indent="-457200">
              <a:buFont typeface="+mj-lt"/>
              <a:buAutoNum type="arabicPeriod"/>
            </a:pPr>
            <a:r>
              <a:rPr lang="en-GB" sz="2400" i="1" dirty="0">
                <a:latin typeface="+mj-lt"/>
              </a:rPr>
              <a:t>Visual</a:t>
            </a:r>
          </a:p>
          <a:p>
            <a:pPr marL="457200" indent="-457200">
              <a:buFont typeface="+mj-lt"/>
              <a:buAutoNum type="arabicPeriod"/>
            </a:pPr>
            <a:endParaRPr lang="en-GB" sz="2400" i="1" dirty="0">
              <a:latin typeface="+mj-lt"/>
            </a:endParaRPr>
          </a:p>
          <a:p>
            <a:pPr marL="457200" indent="-457200">
              <a:buFont typeface="+mj-lt"/>
              <a:buAutoNum type="arabicPeriod"/>
            </a:pPr>
            <a:endParaRPr lang="en-GB" sz="2400" i="1" dirty="0">
              <a:latin typeface="+mj-lt"/>
            </a:endParaRPr>
          </a:p>
          <a:p>
            <a:pPr marL="457200" indent="-457200">
              <a:buFont typeface="+mj-lt"/>
              <a:buAutoNum type="arabicPeriod"/>
            </a:pPr>
            <a:r>
              <a:rPr lang="en-GB" sz="2400" i="1" dirty="0">
                <a:latin typeface="+mj-lt"/>
              </a:rPr>
              <a:t>Verbal</a:t>
            </a:r>
          </a:p>
          <a:p>
            <a:pPr marL="457200" indent="-457200">
              <a:buFont typeface="+mj-lt"/>
              <a:buAutoNum type="arabicPeriod"/>
            </a:pPr>
            <a:endParaRPr lang="en-GB" sz="2400" i="1" dirty="0">
              <a:latin typeface="+mj-lt"/>
            </a:endParaRPr>
          </a:p>
          <a:p>
            <a:pPr marL="457200" indent="-457200">
              <a:buFont typeface="+mj-lt"/>
              <a:buAutoNum type="arabicPeriod"/>
            </a:pPr>
            <a:endParaRPr lang="en-GB" sz="2400" i="1" dirty="0">
              <a:latin typeface="+mj-lt"/>
            </a:endParaRPr>
          </a:p>
          <a:p>
            <a:pPr marL="457200" indent="-457200">
              <a:buFont typeface="+mj-lt"/>
              <a:buAutoNum type="arabicPeriod"/>
            </a:pPr>
            <a:r>
              <a:rPr lang="en-GB" sz="2400" i="1" dirty="0">
                <a:latin typeface="+mj-lt"/>
              </a:rPr>
              <a:t>Mechanical/manual</a:t>
            </a:r>
          </a:p>
          <a:p>
            <a:pPr>
              <a:buNone/>
            </a:pPr>
            <a:endParaRPr lang="en-GB" sz="2000" i="1" dirty="0">
              <a:latin typeface="+mj-lt"/>
            </a:endParaRPr>
          </a:p>
        </p:txBody>
      </p:sp>
      <p:sp>
        <p:nvSpPr>
          <p:cNvPr id="4" name="TextBox 3">
            <a:extLst>
              <a:ext uri="{FF2B5EF4-FFF2-40B4-BE49-F238E27FC236}">
                <a16:creationId xmlns:a16="http://schemas.microsoft.com/office/drawing/2014/main" id="{72DA3461-E042-E74E-8276-C3D182D0B83A}"/>
              </a:ext>
            </a:extLst>
          </p:cNvPr>
          <p:cNvSpPr txBox="1"/>
          <p:nvPr/>
        </p:nvSpPr>
        <p:spPr>
          <a:xfrm>
            <a:off x="2743200" y="2819400"/>
            <a:ext cx="5715000" cy="923330"/>
          </a:xfrm>
          <a:prstGeom prst="rect">
            <a:avLst/>
          </a:prstGeom>
          <a:noFill/>
          <a:ln>
            <a:solidFill>
              <a:schemeClr val="accent3"/>
            </a:solidFill>
          </a:ln>
        </p:spPr>
        <p:txBody>
          <a:bodyPr wrap="square" rtlCol="0">
            <a:spAutoFit/>
          </a:bodyPr>
          <a:lstStyle/>
          <a:p>
            <a:r>
              <a:rPr lang="en-US" dirty="0"/>
              <a:t>All stages – but essential at the cognitive stage as beginners need to see an overall picture of the skill so that they understand how it should be performed.</a:t>
            </a:r>
          </a:p>
        </p:txBody>
      </p:sp>
      <p:sp>
        <p:nvSpPr>
          <p:cNvPr id="7" name="TextBox 6">
            <a:extLst>
              <a:ext uri="{FF2B5EF4-FFF2-40B4-BE49-F238E27FC236}">
                <a16:creationId xmlns:a16="http://schemas.microsoft.com/office/drawing/2014/main" id="{9362DB15-9F8A-3046-834B-34C878386633}"/>
              </a:ext>
            </a:extLst>
          </p:cNvPr>
          <p:cNvSpPr txBox="1"/>
          <p:nvPr/>
        </p:nvSpPr>
        <p:spPr>
          <a:xfrm>
            <a:off x="2743200" y="4114800"/>
            <a:ext cx="5715000" cy="923330"/>
          </a:xfrm>
          <a:prstGeom prst="rect">
            <a:avLst/>
          </a:prstGeom>
          <a:noFill/>
          <a:ln>
            <a:solidFill>
              <a:schemeClr val="accent3"/>
            </a:solidFill>
          </a:ln>
        </p:spPr>
        <p:txBody>
          <a:bodyPr wrap="square" rtlCol="0">
            <a:spAutoFit/>
          </a:bodyPr>
          <a:lstStyle/>
          <a:p>
            <a:r>
              <a:rPr lang="en-GB" dirty="0"/>
              <a:t>Associative/autonomous as cognitive learners may not understand the terms used. More detailed explanations can be provided for autonomous learners.</a:t>
            </a:r>
            <a:endParaRPr lang="en-US" dirty="0"/>
          </a:p>
        </p:txBody>
      </p:sp>
      <p:sp>
        <p:nvSpPr>
          <p:cNvPr id="8" name="TextBox 7">
            <a:extLst>
              <a:ext uri="{FF2B5EF4-FFF2-40B4-BE49-F238E27FC236}">
                <a16:creationId xmlns:a16="http://schemas.microsoft.com/office/drawing/2014/main" id="{C5759FB4-3291-5D45-85A2-6426DDC9A929}"/>
              </a:ext>
            </a:extLst>
          </p:cNvPr>
          <p:cNvSpPr txBox="1"/>
          <p:nvPr/>
        </p:nvSpPr>
        <p:spPr>
          <a:xfrm>
            <a:off x="3886200" y="5334000"/>
            <a:ext cx="4572000" cy="1200329"/>
          </a:xfrm>
          <a:prstGeom prst="rect">
            <a:avLst/>
          </a:prstGeom>
          <a:noFill/>
          <a:ln>
            <a:solidFill>
              <a:schemeClr val="accent3"/>
            </a:solidFill>
          </a:ln>
        </p:spPr>
        <p:txBody>
          <a:bodyPr wrap="square" rtlCol="0">
            <a:spAutoFit/>
          </a:bodyPr>
          <a:lstStyle/>
          <a:p>
            <a:r>
              <a:rPr lang="en-GB" dirty="0"/>
              <a:t>Cognitive – as it enables performers to gain a ‘feel’ for the movement. Autonomous learners already have this and can provide their own intrinsic feedback.</a:t>
            </a:r>
            <a:endParaRPr lang="en-US" dirty="0"/>
          </a:p>
        </p:txBody>
      </p:sp>
      <p:sp>
        <p:nvSpPr>
          <p:cNvPr id="5" name="Footer Placeholder 2">
            <a:extLst>
              <a:ext uri="{FF2B5EF4-FFF2-40B4-BE49-F238E27FC236}">
                <a16:creationId xmlns:a16="http://schemas.microsoft.com/office/drawing/2014/main" id="{FB5EDFD9-C178-25F3-DE86-1CD504E9DC98}"/>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9B6F37B6-C246-D865-1A70-13B3945A9DD9}"/>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9" name="Picture 8">
            <a:extLst>
              <a:ext uri="{FF2B5EF4-FFF2-40B4-BE49-F238E27FC236}">
                <a16:creationId xmlns:a16="http://schemas.microsoft.com/office/drawing/2014/main" id="{13501E98-E487-03B1-9695-FC583BBA4F18}"/>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10" name="Picture 9">
            <a:extLst>
              <a:ext uri="{FF2B5EF4-FFF2-40B4-BE49-F238E27FC236}">
                <a16:creationId xmlns:a16="http://schemas.microsoft.com/office/drawing/2014/main" id="{094C531F-DCB5-CA3E-0CA5-46D5E5C044C5}"/>
              </a:ext>
            </a:extLst>
          </p:cNvPr>
          <p:cNvPicPr>
            <a:picLocks noChangeAspect="1"/>
          </p:cNvPicPr>
          <p:nvPr/>
        </p:nvPicPr>
        <p:blipFill>
          <a:blip r:embed="rId5"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2297881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034752"/>
          </a:xfrm>
          <a:noFill/>
        </p:spPr>
        <p:style>
          <a:lnRef idx="2">
            <a:schemeClr val="dk1"/>
          </a:lnRef>
          <a:fillRef idx="1">
            <a:schemeClr val="lt1"/>
          </a:fillRef>
          <a:effectRef idx="0">
            <a:schemeClr val="dk1"/>
          </a:effectRef>
          <a:fontRef idx="minor">
            <a:schemeClr val="dk1"/>
          </a:fontRef>
        </p:style>
        <p:txBody>
          <a:bodyPr>
            <a:normAutofit/>
          </a:bodyPr>
          <a:lstStyle/>
          <a:p>
            <a:r>
              <a:rPr lang="en-GB" dirty="0">
                <a:latin typeface="+mj-lt"/>
              </a:rPr>
              <a:t>Using guidance</a:t>
            </a:r>
          </a:p>
        </p:txBody>
      </p:sp>
      <p:sp>
        <p:nvSpPr>
          <p:cNvPr id="3" name="Content Placeholder 2"/>
          <p:cNvSpPr>
            <a:spLocks noGrp="1"/>
          </p:cNvSpPr>
          <p:nvPr>
            <p:ph idx="1"/>
          </p:nvPr>
        </p:nvSpPr>
        <p:spPr>
          <a:xfrm>
            <a:off x="457200" y="1371600"/>
            <a:ext cx="8229600" cy="5257800"/>
          </a:xfrm>
          <a:noFill/>
        </p:spPr>
        <p:style>
          <a:lnRef idx="2">
            <a:schemeClr val="dk1"/>
          </a:lnRef>
          <a:fillRef idx="1">
            <a:schemeClr val="lt1"/>
          </a:fillRef>
          <a:effectRef idx="0">
            <a:schemeClr val="dk1"/>
          </a:effectRef>
          <a:fontRef idx="minor">
            <a:schemeClr val="dk1"/>
          </a:fontRef>
        </p:style>
        <p:txBody>
          <a:bodyPr>
            <a:normAutofit/>
          </a:bodyPr>
          <a:lstStyle/>
          <a:p>
            <a:r>
              <a:rPr lang="en-GB" sz="2400" b="1" dirty="0">
                <a:latin typeface="+mj-lt"/>
              </a:rPr>
              <a:t>Visual guidance</a:t>
            </a:r>
          </a:p>
          <a:p>
            <a:pPr lvl="1"/>
            <a:r>
              <a:rPr lang="en-GB" sz="2200" dirty="0">
                <a:latin typeface="+mj-lt"/>
              </a:rPr>
              <a:t>Useful at all stages of learning</a:t>
            </a:r>
          </a:p>
          <a:p>
            <a:pPr lvl="1"/>
            <a:r>
              <a:rPr lang="en-GB" sz="2200" dirty="0">
                <a:latin typeface="+mj-lt"/>
              </a:rPr>
              <a:t>Most effective at cognitive stage to provide an overall picture of the skill</a:t>
            </a:r>
          </a:p>
          <a:p>
            <a:r>
              <a:rPr lang="en-GB" sz="2400" b="1" dirty="0">
                <a:latin typeface="+mj-lt"/>
              </a:rPr>
              <a:t>Verbal guidance</a:t>
            </a:r>
          </a:p>
          <a:p>
            <a:pPr lvl="1"/>
            <a:r>
              <a:rPr lang="en-GB" sz="2200" dirty="0">
                <a:latin typeface="+mj-lt"/>
              </a:rPr>
              <a:t>Limited use for cognitive learners as they lack understanding of terms used</a:t>
            </a:r>
          </a:p>
          <a:p>
            <a:pPr lvl="1"/>
            <a:r>
              <a:rPr lang="en-GB" sz="2200" dirty="0">
                <a:latin typeface="+mj-lt"/>
              </a:rPr>
              <a:t>More detailed explanations are appropriate for associative and autonomous learners</a:t>
            </a:r>
          </a:p>
          <a:p>
            <a:r>
              <a:rPr lang="en-GB" sz="2400" b="1" dirty="0">
                <a:latin typeface="+mj-lt"/>
              </a:rPr>
              <a:t>Manual/mechanical guidance</a:t>
            </a:r>
          </a:p>
          <a:p>
            <a:pPr lvl="1"/>
            <a:r>
              <a:rPr lang="en-GB" sz="2200" dirty="0">
                <a:latin typeface="+mj-lt"/>
              </a:rPr>
              <a:t>Useful during the cognitive stage as it helps the learner get a ‘feel’ for the movement</a:t>
            </a:r>
          </a:p>
          <a:p>
            <a:pPr lvl="1"/>
            <a:r>
              <a:rPr lang="en-GB" sz="2200" dirty="0">
                <a:latin typeface="+mj-lt"/>
              </a:rPr>
              <a:t>Used to ensure safety in advanced performers (e.g. climbing)</a:t>
            </a:r>
          </a:p>
          <a:p>
            <a:endParaRPr lang="en-GB" sz="2400" dirty="0">
              <a:latin typeface="+mj-lt"/>
            </a:endParaRPr>
          </a:p>
          <a:p>
            <a:pPr>
              <a:buNone/>
            </a:pPr>
            <a:endParaRPr lang="en-GB" sz="2000" i="1" dirty="0">
              <a:latin typeface="+mj-lt"/>
            </a:endParaRPr>
          </a:p>
        </p:txBody>
      </p:sp>
      <p:sp>
        <p:nvSpPr>
          <p:cNvPr id="6" name="TextBox 5"/>
          <p:cNvSpPr txBox="1"/>
          <p:nvPr/>
        </p:nvSpPr>
        <p:spPr>
          <a:xfrm>
            <a:off x="5452404" y="110196"/>
            <a:ext cx="3581400" cy="923330"/>
          </a:xfrm>
          <a:prstGeom prst="rect">
            <a:avLst/>
          </a:prstGeom>
          <a:solidFill>
            <a:schemeClr val="bg1"/>
          </a:solidFill>
          <a:ln>
            <a:solidFill>
              <a:schemeClr val="accent2"/>
            </a:solidFill>
          </a:ln>
        </p:spPr>
        <p:txBody>
          <a:bodyPr wrap="square" rtlCol="0">
            <a:spAutoFit/>
          </a:bodyPr>
          <a:lstStyle/>
          <a:p>
            <a:r>
              <a:rPr lang="en-GB" dirty="0">
                <a:latin typeface="+mj-lt"/>
              </a:rPr>
              <a:t>Which type(s) of guidance should be used for learners in each of the three stages of learning?</a:t>
            </a:r>
          </a:p>
        </p:txBody>
      </p:sp>
      <p:sp>
        <p:nvSpPr>
          <p:cNvPr id="4" name="Footer Placeholder 2">
            <a:extLst>
              <a:ext uri="{FF2B5EF4-FFF2-40B4-BE49-F238E27FC236}">
                <a16:creationId xmlns:a16="http://schemas.microsoft.com/office/drawing/2014/main" id="{4246E94D-12B2-CD8D-5EC2-F17330FFD0F3}"/>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5B51C32F-5B13-719B-F2D2-8BF2402FCE80}"/>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7" name="Picture 6">
            <a:extLst>
              <a:ext uri="{FF2B5EF4-FFF2-40B4-BE49-F238E27FC236}">
                <a16:creationId xmlns:a16="http://schemas.microsoft.com/office/drawing/2014/main" id="{BA117007-3BF5-8E69-D28F-E57DF273CAB6}"/>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8" name="Picture 7">
            <a:extLst>
              <a:ext uri="{FF2B5EF4-FFF2-40B4-BE49-F238E27FC236}">
                <a16:creationId xmlns:a16="http://schemas.microsoft.com/office/drawing/2014/main" id="{545AB63E-7F1F-8B9A-A43F-1B52B64D35FB}"/>
              </a:ext>
            </a:extLst>
          </p:cNvPr>
          <p:cNvPicPr>
            <a:picLocks noChangeAspect="1"/>
          </p:cNvPicPr>
          <p:nvPr/>
        </p:nvPicPr>
        <p:blipFill>
          <a:blip r:embed="rId5"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3956414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blinds(horizontal)">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blinds(horizontal)">
                                      <p:cBhvr>
                                        <p:cTn id="15" dur="500"/>
                                        <p:tgtEl>
                                          <p:spTgt spid="3">
                                            <p:txEl>
                                              <p:pRg st="4" end="4"/>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blinds(horizontal)">
                                      <p:cBhvr>
                                        <p:cTn id="18" dur="500"/>
                                        <p:tgtEl>
                                          <p:spTgt spid="3">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Effect transition="in" filter="blinds(horizontal)">
                                      <p:cBhvr>
                                        <p:cTn id="23" dur="500"/>
                                        <p:tgtEl>
                                          <p:spTgt spid="3">
                                            <p:txEl>
                                              <p:pRg st="7" end="7"/>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animEffect transition="in" filter="blinds(horizontal)">
                                      <p:cBhvr>
                                        <p:cTn id="26"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034752"/>
          </a:xfrm>
          <a:noFill/>
        </p:spPr>
        <p:style>
          <a:lnRef idx="2">
            <a:schemeClr val="dk1"/>
          </a:lnRef>
          <a:fillRef idx="1">
            <a:schemeClr val="lt1"/>
          </a:fillRef>
          <a:effectRef idx="0">
            <a:schemeClr val="dk1"/>
          </a:effectRef>
          <a:fontRef idx="minor">
            <a:schemeClr val="dk1"/>
          </a:fontRef>
        </p:style>
        <p:txBody>
          <a:bodyPr>
            <a:normAutofit/>
          </a:bodyPr>
          <a:lstStyle/>
          <a:p>
            <a:r>
              <a:rPr lang="en-GB" dirty="0">
                <a:latin typeface="+mj-lt"/>
              </a:rPr>
              <a:t>Advantages and disadvantages </a:t>
            </a:r>
          </a:p>
        </p:txBody>
      </p:sp>
      <p:sp>
        <p:nvSpPr>
          <p:cNvPr id="3" name="Content Placeholder 2"/>
          <p:cNvSpPr>
            <a:spLocks noGrp="1"/>
          </p:cNvSpPr>
          <p:nvPr>
            <p:ph idx="1"/>
          </p:nvPr>
        </p:nvSpPr>
        <p:spPr>
          <a:xfrm>
            <a:off x="457200" y="1371600"/>
            <a:ext cx="8229600" cy="5257800"/>
          </a:xfrm>
          <a:noFill/>
        </p:spPr>
        <p:style>
          <a:lnRef idx="2">
            <a:schemeClr val="dk1"/>
          </a:lnRef>
          <a:fillRef idx="1">
            <a:schemeClr val="lt1"/>
          </a:fillRef>
          <a:effectRef idx="0">
            <a:schemeClr val="dk1"/>
          </a:effectRef>
          <a:fontRef idx="minor">
            <a:schemeClr val="dk1"/>
          </a:fontRef>
        </p:style>
        <p:txBody>
          <a:bodyPr>
            <a:normAutofit/>
          </a:bodyPr>
          <a:lstStyle/>
          <a:p>
            <a:r>
              <a:rPr lang="en-GB" sz="2400" b="1" dirty="0">
                <a:latin typeface="+mj-lt"/>
              </a:rPr>
              <a:t>Task – </a:t>
            </a:r>
            <a:r>
              <a:rPr lang="en-GB" sz="2400" dirty="0">
                <a:latin typeface="+mj-lt"/>
              </a:rPr>
              <a:t>Complete the table (page 168 of the Cambridge GCSE text-book), describing the </a:t>
            </a:r>
            <a:r>
              <a:rPr lang="en-GB" sz="2400" b="1" dirty="0">
                <a:latin typeface="+mj-lt"/>
              </a:rPr>
              <a:t>advantages and disadvantages</a:t>
            </a:r>
            <a:r>
              <a:rPr lang="en-GB" sz="2400" dirty="0">
                <a:latin typeface="+mj-lt"/>
              </a:rPr>
              <a:t> of the different types of guidance</a:t>
            </a:r>
          </a:p>
          <a:p>
            <a:pPr>
              <a:buNone/>
            </a:pPr>
            <a:endParaRPr lang="en-GB" sz="2000" i="1" dirty="0">
              <a:latin typeface="+mj-lt"/>
            </a:endParaRPr>
          </a:p>
        </p:txBody>
      </p:sp>
      <p:sp>
        <p:nvSpPr>
          <p:cNvPr id="5" name="TextBox 4">
            <a:extLst>
              <a:ext uri="{FF2B5EF4-FFF2-40B4-BE49-F238E27FC236}">
                <a16:creationId xmlns:a16="http://schemas.microsoft.com/office/drawing/2014/main" id="{99B1F047-E371-4849-8845-918FBB5C2D42}"/>
              </a:ext>
            </a:extLst>
          </p:cNvPr>
          <p:cNvSpPr txBox="1"/>
          <p:nvPr/>
        </p:nvSpPr>
        <p:spPr>
          <a:xfrm>
            <a:off x="5508104" y="2350621"/>
            <a:ext cx="3481536" cy="646331"/>
          </a:xfrm>
          <a:prstGeom prst="rect">
            <a:avLst/>
          </a:prstGeom>
          <a:solidFill>
            <a:schemeClr val="bg1"/>
          </a:solidFill>
          <a:ln>
            <a:solidFill>
              <a:schemeClr val="accent1"/>
            </a:solidFill>
          </a:ln>
        </p:spPr>
        <p:txBody>
          <a:bodyPr wrap="square" rtlCol="0">
            <a:spAutoFit/>
          </a:bodyPr>
          <a:lstStyle/>
          <a:p>
            <a:r>
              <a:rPr lang="en-US" dirty="0">
                <a:latin typeface="+mj-lt"/>
              </a:rPr>
              <a:t>…or go to the next slide for a summary of the key information </a:t>
            </a:r>
          </a:p>
        </p:txBody>
      </p:sp>
      <p:sp>
        <p:nvSpPr>
          <p:cNvPr id="4" name="Footer Placeholder 2">
            <a:extLst>
              <a:ext uri="{FF2B5EF4-FFF2-40B4-BE49-F238E27FC236}">
                <a16:creationId xmlns:a16="http://schemas.microsoft.com/office/drawing/2014/main" id="{6F1E0D1A-EEAB-90B2-60AC-231983ECF25B}"/>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0196FF66-166C-9889-55BE-2E69A1533B4C}"/>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7" name="Picture 6">
            <a:extLst>
              <a:ext uri="{FF2B5EF4-FFF2-40B4-BE49-F238E27FC236}">
                <a16:creationId xmlns:a16="http://schemas.microsoft.com/office/drawing/2014/main" id="{A3EB5F8F-2D57-EA33-27C5-7B0CA2023B86}"/>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8" name="Picture 7">
            <a:extLst>
              <a:ext uri="{FF2B5EF4-FFF2-40B4-BE49-F238E27FC236}">
                <a16:creationId xmlns:a16="http://schemas.microsoft.com/office/drawing/2014/main" id="{D4FBA5C7-5843-972D-6570-A767BF3D4A98}"/>
              </a:ext>
            </a:extLst>
          </p:cNvPr>
          <p:cNvPicPr>
            <a:picLocks noChangeAspect="1"/>
          </p:cNvPicPr>
          <p:nvPr/>
        </p:nvPicPr>
        <p:blipFill>
          <a:blip r:embed="rId5"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175741286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49321FDB-BC64-FB44-AB4C-F78647873610}"/>
              </a:ext>
            </a:extLst>
          </p:cNvPr>
          <p:cNvGraphicFramePr>
            <a:graphicFrameLocks noGrp="1"/>
          </p:cNvGraphicFramePr>
          <p:nvPr>
            <p:extLst>
              <p:ext uri="{D42A27DB-BD31-4B8C-83A1-F6EECF244321}">
                <p14:modId xmlns:p14="http://schemas.microsoft.com/office/powerpoint/2010/main" val="1364051953"/>
              </p:ext>
            </p:extLst>
          </p:nvPr>
        </p:nvGraphicFramePr>
        <p:xfrm>
          <a:off x="179512" y="116632"/>
          <a:ext cx="8784975" cy="6497320"/>
        </p:xfrm>
        <a:graphic>
          <a:graphicData uri="http://schemas.openxmlformats.org/drawingml/2006/table">
            <a:tbl>
              <a:tblPr firstRow="1" bandRow="1">
                <a:tableStyleId>{5C22544A-7EE6-4342-B048-85BDC9FD1C3A}</a:tableStyleId>
              </a:tblPr>
              <a:tblGrid>
                <a:gridCol w="1584176">
                  <a:extLst>
                    <a:ext uri="{9D8B030D-6E8A-4147-A177-3AD203B41FA5}">
                      <a16:colId xmlns:a16="http://schemas.microsoft.com/office/drawing/2014/main" val="3781559656"/>
                    </a:ext>
                  </a:extLst>
                </a:gridCol>
                <a:gridCol w="3456384">
                  <a:extLst>
                    <a:ext uri="{9D8B030D-6E8A-4147-A177-3AD203B41FA5}">
                      <a16:colId xmlns:a16="http://schemas.microsoft.com/office/drawing/2014/main" val="2760642677"/>
                    </a:ext>
                  </a:extLst>
                </a:gridCol>
                <a:gridCol w="3744415">
                  <a:extLst>
                    <a:ext uri="{9D8B030D-6E8A-4147-A177-3AD203B41FA5}">
                      <a16:colId xmlns:a16="http://schemas.microsoft.com/office/drawing/2014/main" val="2935587507"/>
                    </a:ext>
                  </a:extLst>
                </a:gridCol>
              </a:tblGrid>
              <a:tr h="370840">
                <a:tc>
                  <a:txBody>
                    <a:bodyPr/>
                    <a:lstStyle/>
                    <a:p>
                      <a:endParaRPr lang="en-US" sz="1800" dirty="0">
                        <a:latin typeface="+mj-lt"/>
                      </a:endParaRPr>
                    </a:p>
                  </a:txBody>
                  <a:tcPr/>
                </a:tc>
                <a:tc>
                  <a:txBody>
                    <a:bodyPr/>
                    <a:lstStyle/>
                    <a:p>
                      <a:r>
                        <a:rPr lang="en-US" sz="1800" b="0" dirty="0">
                          <a:latin typeface="+mj-lt"/>
                        </a:rPr>
                        <a:t>Advantages</a:t>
                      </a:r>
                    </a:p>
                  </a:txBody>
                  <a:tcPr/>
                </a:tc>
                <a:tc>
                  <a:txBody>
                    <a:bodyPr/>
                    <a:lstStyle/>
                    <a:p>
                      <a:r>
                        <a:rPr lang="en-US" sz="1800" b="0" dirty="0">
                          <a:latin typeface="+mj-lt"/>
                        </a:rPr>
                        <a:t>Disadvantages</a:t>
                      </a:r>
                    </a:p>
                  </a:txBody>
                  <a:tcPr/>
                </a:tc>
                <a:extLst>
                  <a:ext uri="{0D108BD9-81ED-4DB2-BD59-A6C34878D82A}">
                    <a16:rowId xmlns:a16="http://schemas.microsoft.com/office/drawing/2014/main" val="2473764698"/>
                  </a:ext>
                </a:extLst>
              </a:tr>
              <a:tr h="1036320">
                <a:tc>
                  <a:txBody>
                    <a:bodyPr/>
                    <a:lstStyle/>
                    <a:p>
                      <a:r>
                        <a:rPr lang="en-US" sz="1800" b="1" dirty="0">
                          <a:latin typeface="+mj-lt"/>
                        </a:rPr>
                        <a:t>Visual guidance</a:t>
                      </a:r>
                    </a:p>
                  </a:txBody>
                  <a:tcPr/>
                </a:tc>
                <a:tc>
                  <a:txBody>
                    <a:bodyPr/>
                    <a:lstStyle/>
                    <a:p>
                      <a:r>
                        <a:rPr lang="en-US" sz="1600" dirty="0">
                          <a:latin typeface="+mj-lt"/>
                        </a:rPr>
                        <a:t>-Performers can form a mental picture of correct performance</a:t>
                      </a:r>
                    </a:p>
                    <a:p>
                      <a:r>
                        <a:rPr lang="en-US" sz="1600" dirty="0">
                          <a:latin typeface="+mj-lt"/>
                        </a:rPr>
                        <a:t>-Demonstrations can be repeated if necessary</a:t>
                      </a:r>
                    </a:p>
                    <a:p>
                      <a:r>
                        <a:rPr lang="en-US" sz="1600" dirty="0">
                          <a:latin typeface="+mj-lt"/>
                        </a:rPr>
                        <a:t>-Slow-motion video can be used to focus on specific sub-routines of a skill</a:t>
                      </a:r>
                    </a:p>
                    <a:p>
                      <a:r>
                        <a:rPr lang="en-US" sz="1600" dirty="0">
                          <a:latin typeface="+mj-lt"/>
                        </a:rPr>
                        <a:t>-Useful in all stages of learning</a:t>
                      </a:r>
                    </a:p>
                  </a:txBody>
                  <a:tcPr/>
                </a:tc>
                <a:tc>
                  <a:txBody>
                    <a:bodyPr/>
                    <a:lstStyle/>
                    <a:p>
                      <a:r>
                        <a:rPr lang="en-US" sz="1600" dirty="0">
                          <a:latin typeface="+mj-lt"/>
                        </a:rPr>
                        <a:t>-Demonstrations need to be accurately and expertly performed</a:t>
                      </a:r>
                    </a:p>
                    <a:p>
                      <a:r>
                        <a:rPr lang="en-US" sz="1600" dirty="0">
                          <a:latin typeface="+mj-lt"/>
                        </a:rPr>
                        <a:t>-Poor-quality videos are not helpful</a:t>
                      </a:r>
                    </a:p>
                  </a:txBody>
                  <a:tcPr/>
                </a:tc>
                <a:extLst>
                  <a:ext uri="{0D108BD9-81ED-4DB2-BD59-A6C34878D82A}">
                    <a16:rowId xmlns:a16="http://schemas.microsoft.com/office/drawing/2014/main" val="4228583014"/>
                  </a:ext>
                </a:extLst>
              </a:tr>
              <a:tr h="1740131">
                <a:tc>
                  <a:txBody>
                    <a:bodyPr/>
                    <a:lstStyle/>
                    <a:p>
                      <a:r>
                        <a:rPr lang="en-US" sz="1800" b="1" dirty="0">
                          <a:latin typeface="+mj-lt"/>
                        </a:rPr>
                        <a:t>Verbal guidance</a:t>
                      </a:r>
                    </a:p>
                  </a:txBody>
                  <a:tcPr/>
                </a:tc>
                <a:tc>
                  <a:txBody>
                    <a:bodyPr/>
                    <a:lstStyle/>
                    <a:p>
                      <a:r>
                        <a:rPr lang="en-US" sz="1600" dirty="0">
                          <a:latin typeface="+mj-lt"/>
                        </a:rPr>
                        <a:t>-It is immediate. Instructions can be acted upon straight away</a:t>
                      </a:r>
                    </a:p>
                    <a:p>
                      <a:r>
                        <a:rPr lang="en-US" sz="1600" dirty="0">
                          <a:latin typeface="+mj-lt"/>
                        </a:rPr>
                        <a:t>-Coaches can use questions to assess and check understanding</a:t>
                      </a:r>
                    </a:p>
                    <a:p>
                      <a:r>
                        <a:rPr lang="en-US" sz="1600" dirty="0">
                          <a:latin typeface="+mj-lt"/>
                        </a:rPr>
                        <a:t>-Verbal and visual guidance can be combined to paint a more accurate picture for the learner</a:t>
                      </a:r>
                    </a:p>
                  </a:txBody>
                  <a:tcPr/>
                </a:tc>
                <a:tc>
                  <a:txBody>
                    <a:bodyPr/>
                    <a:lstStyle/>
                    <a:p>
                      <a:r>
                        <a:rPr lang="en-US" sz="1600" dirty="0">
                          <a:latin typeface="+mj-lt"/>
                        </a:rPr>
                        <a:t>-Long or complicated instructions are hard to take in (see limited channel capacity – topic 8.4)</a:t>
                      </a:r>
                    </a:p>
                    <a:p>
                      <a:r>
                        <a:rPr lang="en-US" sz="1600" dirty="0">
                          <a:latin typeface="+mj-lt"/>
                        </a:rPr>
                        <a:t>-This can cause issues for beginners taking in lots of new information at once</a:t>
                      </a:r>
                    </a:p>
                    <a:p>
                      <a:r>
                        <a:rPr lang="en-US" sz="1600" dirty="0">
                          <a:latin typeface="+mj-lt"/>
                        </a:rPr>
                        <a:t>-Some movements cannot be accurately explained using words</a:t>
                      </a:r>
                    </a:p>
                  </a:txBody>
                  <a:tcPr/>
                </a:tc>
                <a:extLst>
                  <a:ext uri="{0D108BD9-81ED-4DB2-BD59-A6C34878D82A}">
                    <a16:rowId xmlns:a16="http://schemas.microsoft.com/office/drawing/2014/main" val="671302232"/>
                  </a:ext>
                </a:extLst>
              </a:tr>
              <a:tr h="1508760">
                <a:tc>
                  <a:txBody>
                    <a:bodyPr/>
                    <a:lstStyle/>
                    <a:p>
                      <a:r>
                        <a:rPr lang="en-US" sz="1800" b="1" dirty="0">
                          <a:latin typeface="+mj-lt"/>
                        </a:rPr>
                        <a:t>Manual/ mechanical guidance</a:t>
                      </a:r>
                    </a:p>
                  </a:txBody>
                  <a:tcPr/>
                </a:tc>
                <a:tc>
                  <a:txBody>
                    <a:bodyPr/>
                    <a:lstStyle/>
                    <a:p>
                      <a:r>
                        <a:rPr lang="en-US" sz="1600" dirty="0">
                          <a:latin typeface="+mj-lt"/>
                        </a:rPr>
                        <a:t>-Useful in the early stages of learning</a:t>
                      </a:r>
                    </a:p>
                    <a:p>
                      <a:r>
                        <a:rPr lang="en-US" sz="1600" dirty="0">
                          <a:latin typeface="+mj-lt"/>
                        </a:rPr>
                        <a:t>-Helps an individual get a feel for the movement and develop muscle memory</a:t>
                      </a:r>
                    </a:p>
                    <a:p>
                      <a:r>
                        <a:rPr lang="en-US" sz="1600" dirty="0">
                          <a:latin typeface="+mj-lt"/>
                        </a:rPr>
                        <a:t>-Can provide a safe environment to try out more hazardous activities (e.g. trampolining/gymnastics)</a:t>
                      </a:r>
                    </a:p>
                    <a:p>
                      <a:r>
                        <a:rPr lang="en-US" sz="1600" dirty="0">
                          <a:latin typeface="+mj-lt"/>
                        </a:rPr>
                        <a:t>-Gives performers a sense of security and helps deal with feelings of anxiety or fear</a:t>
                      </a:r>
                    </a:p>
                  </a:txBody>
                  <a:tcPr/>
                </a:tc>
                <a:tc>
                  <a:txBody>
                    <a:bodyPr/>
                    <a:lstStyle/>
                    <a:p>
                      <a:r>
                        <a:rPr lang="en-US" sz="1600" dirty="0">
                          <a:latin typeface="+mj-lt"/>
                        </a:rPr>
                        <a:t>-Learners can come to depend on support from coach/equipment</a:t>
                      </a:r>
                    </a:p>
                    <a:p>
                      <a:r>
                        <a:rPr lang="en-US" sz="1600" dirty="0">
                          <a:latin typeface="+mj-lt"/>
                        </a:rPr>
                        <a:t>-Can give learners an unrealistic feeling of the motion (e.g. when they do not support their full body-weight in gymnastics)</a:t>
                      </a:r>
                    </a:p>
                    <a:p>
                      <a:r>
                        <a:rPr lang="en-US" sz="1600" dirty="0">
                          <a:latin typeface="+mj-lt"/>
                        </a:rPr>
                        <a:t>-Learners may resist having manual/mechanical guidance taken away</a:t>
                      </a:r>
                    </a:p>
                  </a:txBody>
                  <a:tcPr/>
                </a:tc>
                <a:extLst>
                  <a:ext uri="{0D108BD9-81ED-4DB2-BD59-A6C34878D82A}">
                    <a16:rowId xmlns:a16="http://schemas.microsoft.com/office/drawing/2014/main" val="991065979"/>
                  </a:ext>
                </a:extLst>
              </a:tr>
            </a:tbl>
          </a:graphicData>
        </a:graphic>
      </p:graphicFrame>
      <p:sp>
        <p:nvSpPr>
          <p:cNvPr id="2" name="Footer Placeholder 2">
            <a:extLst>
              <a:ext uri="{FF2B5EF4-FFF2-40B4-BE49-F238E27FC236}">
                <a16:creationId xmlns:a16="http://schemas.microsoft.com/office/drawing/2014/main" id="{574E0B18-CFDA-00A8-11D6-8B7A30EA11C6}"/>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CA7FFA93-1F4A-652F-3183-BE5EBE28DEC1}"/>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4" name="Picture 3">
            <a:extLst>
              <a:ext uri="{FF2B5EF4-FFF2-40B4-BE49-F238E27FC236}">
                <a16:creationId xmlns:a16="http://schemas.microsoft.com/office/drawing/2014/main" id="{DA67995F-D107-6FD4-CD82-D707C7B4A2E5}"/>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5" name="Picture 4">
            <a:extLst>
              <a:ext uri="{FF2B5EF4-FFF2-40B4-BE49-F238E27FC236}">
                <a16:creationId xmlns:a16="http://schemas.microsoft.com/office/drawing/2014/main" id="{68C8BDE0-1F45-6EFE-32F2-4E5A18706F56}"/>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29555354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normAutofit fontScale="90000"/>
          </a:bodyPr>
          <a:lstStyle/>
          <a:p>
            <a:r>
              <a:rPr lang="en-GB" dirty="0">
                <a:latin typeface="+mj-lt"/>
              </a:rPr>
              <a:t>Explain what helps us to learn skills in sport	(6)</a:t>
            </a:r>
          </a:p>
        </p:txBody>
      </p:sp>
      <p:sp>
        <p:nvSpPr>
          <p:cNvPr id="3" name="Content Placeholder 2"/>
          <p:cNvSpPr>
            <a:spLocks noGrp="1"/>
          </p:cNvSpPr>
          <p:nvPr>
            <p:ph idx="1"/>
          </p:nvPr>
        </p:nvSpPr>
        <p:spPr>
          <a:xfrm>
            <a:off x="457200" y="1484784"/>
            <a:ext cx="8229600" cy="5040560"/>
          </a:xfrm>
          <a:noFill/>
        </p:spPr>
        <p:style>
          <a:lnRef idx="2">
            <a:schemeClr val="dk1"/>
          </a:lnRef>
          <a:fillRef idx="1">
            <a:schemeClr val="lt1"/>
          </a:fillRef>
          <a:effectRef idx="0">
            <a:schemeClr val="dk1"/>
          </a:effectRef>
          <a:fontRef idx="minor">
            <a:schemeClr val="dk1"/>
          </a:fontRef>
        </p:style>
        <p:txBody>
          <a:bodyPr>
            <a:normAutofit fontScale="70000" lnSpcReduction="20000"/>
          </a:bodyPr>
          <a:lstStyle/>
          <a:p>
            <a:pPr>
              <a:buNone/>
            </a:pPr>
            <a:r>
              <a:rPr lang="en-GB" i="1" dirty="0">
                <a:latin typeface="+mj-lt"/>
              </a:rPr>
              <a:t>Guidance:</a:t>
            </a:r>
          </a:p>
          <a:p>
            <a:pPr>
              <a:buFontTx/>
              <a:buChar char="-"/>
            </a:pPr>
            <a:r>
              <a:rPr lang="en-GB" b="1" i="1" dirty="0">
                <a:latin typeface="+mj-lt"/>
              </a:rPr>
              <a:t>Visual</a:t>
            </a:r>
            <a:r>
              <a:rPr lang="en-GB" i="1" dirty="0">
                <a:latin typeface="+mj-lt"/>
              </a:rPr>
              <a:t> – Demonstrations or images show us what we need to do</a:t>
            </a:r>
          </a:p>
          <a:p>
            <a:pPr>
              <a:buFontTx/>
              <a:buChar char="-"/>
            </a:pPr>
            <a:r>
              <a:rPr lang="en-GB" b="1" i="1" dirty="0">
                <a:latin typeface="+mj-lt"/>
              </a:rPr>
              <a:t>Verbal</a:t>
            </a:r>
            <a:r>
              <a:rPr lang="en-GB" i="1" dirty="0">
                <a:latin typeface="+mj-lt"/>
              </a:rPr>
              <a:t> – Explanations can help to develop understanding</a:t>
            </a:r>
          </a:p>
          <a:p>
            <a:pPr>
              <a:buFontTx/>
              <a:buChar char="-"/>
            </a:pPr>
            <a:r>
              <a:rPr lang="en-GB" b="1" i="1" dirty="0">
                <a:latin typeface="+mj-lt"/>
              </a:rPr>
              <a:t>Mechanical/manual </a:t>
            </a:r>
            <a:r>
              <a:rPr lang="en-GB" i="1" dirty="0">
                <a:latin typeface="+mj-lt"/>
              </a:rPr>
              <a:t>– help to give a ‘feel’ for the movement and develop ‘muscle memory’</a:t>
            </a:r>
          </a:p>
          <a:p>
            <a:pPr>
              <a:buNone/>
            </a:pPr>
            <a:r>
              <a:rPr lang="en-GB" i="1" dirty="0">
                <a:latin typeface="+mj-lt"/>
              </a:rPr>
              <a:t>Feedback:</a:t>
            </a:r>
          </a:p>
          <a:p>
            <a:pPr>
              <a:buFontTx/>
              <a:buChar char="-"/>
            </a:pPr>
            <a:r>
              <a:rPr lang="en-GB" b="1" i="1" dirty="0">
                <a:latin typeface="+mj-lt"/>
              </a:rPr>
              <a:t>Knowledge of performance </a:t>
            </a:r>
            <a:r>
              <a:rPr lang="en-GB" i="1" dirty="0">
                <a:latin typeface="+mj-lt"/>
              </a:rPr>
              <a:t>– helps to analyse quality of performance and make adjustments</a:t>
            </a:r>
          </a:p>
          <a:p>
            <a:pPr>
              <a:buFontTx/>
              <a:buChar char="-"/>
            </a:pPr>
            <a:r>
              <a:rPr lang="en-GB" b="1" i="1" dirty="0">
                <a:latin typeface="+mj-lt"/>
              </a:rPr>
              <a:t>Knowledge of results </a:t>
            </a:r>
            <a:r>
              <a:rPr lang="en-GB" i="1" dirty="0">
                <a:latin typeface="+mj-lt"/>
              </a:rPr>
              <a:t>– helps to judge how well you have done</a:t>
            </a:r>
          </a:p>
          <a:p>
            <a:pPr>
              <a:buFontTx/>
              <a:buChar char="-"/>
            </a:pPr>
            <a:r>
              <a:rPr lang="en-GB" b="1" i="1" dirty="0">
                <a:latin typeface="+mj-lt"/>
              </a:rPr>
              <a:t>Intrinsic</a:t>
            </a:r>
            <a:r>
              <a:rPr lang="en-GB" i="1" dirty="0">
                <a:latin typeface="+mj-lt"/>
              </a:rPr>
              <a:t> – Information from the feel of a movement helps performers make adjustments to their technique</a:t>
            </a:r>
          </a:p>
          <a:p>
            <a:pPr>
              <a:buFontTx/>
              <a:buChar char="-"/>
            </a:pPr>
            <a:r>
              <a:rPr lang="en-GB" b="1" i="1" dirty="0">
                <a:latin typeface="+mj-lt"/>
              </a:rPr>
              <a:t>Extrinsic</a:t>
            </a:r>
            <a:r>
              <a:rPr lang="en-GB" i="1" dirty="0">
                <a:latin typeface="+mj-lt"/>
              </a:rPr>
              <a:t> – Provides a picture of what needs to be improved</a:t>
            </a:r>
          </a:p>
          <a:p>
            <a:pPr>
              <a:buNone/>
            </a:pPr>
            <a:r>
              <a:rPr lang="en-GB" i="1" dirty="0">
                <a:latin typeface="+mj-lt"/>
              </a:rPr>
              <a:t>Type of practice used:</a:t>
            </a:r>
          </a:p>
          <a:p>
            <a:pPr>
              <a:buFontTx/>
              <a:buChar char="-"/>
            </a:pPr>
            <a:r>
              <a:rPr lang="en-GB" b="1" i="1" dirty="0">
                <a:latin typeface="+mj-lt"/>
              </a:rPr>
              <a:t>Whole</a:t>
            </a:r>
            <a:r>
              <a:rPr lang="en-GB" i="1" dirty="0">
                <a:latin typeface="+mj-lt"/>
              </a:rPr>
              <a:t> – You practice the whole skill mimicking actual performance</a:t>
            </a:r>
          </a:p>
          <a:p>
            <a:pPr>
              <a:buFontTx/>
              <a:buChar char="-"/>
            </a:pPr>
            <a:r>
              <a:rPr lang="en-GB" b="1" i="1" dirty="0">
                <a:latin typeface="+mj-lt"/>
              </a:rPr>
              <a:t>Part </a:t>
            </a:r>
            <a:r>
              <a:rPr lang="en-GB" i="1" dirty="0">
                <a:latin typeface="+mj-lt"/>
              </a:rPr>
              <a:t>– Skills are broken down, practiced and then put back together again</a:t>
            </a:r>
          </a:p>
          <a:p>
            <a:pPr>
              <a:buFontTx/>
              <a:buChar char="-"/>
            </a:pPr>
            <a:r>
              <a:rPr lang="en-GB" b="1" i="1" dirty="0">
                <a:latin typeface="+mj-lt"/>
              </a:rPr>
              <a:t>Variable</a:t>
            </a:r>
            <a:r>
              <a:rPr lang="en-GB" i="1" dirty="0">
                <a:latin typeface="+mj-lt"/>
              </a:rPr>
              <a:t> – Skills are practiced in different situations. This is useful for open skills as the environment is constantly changing </a:t>
            </a:r>
          </a:p>
          <a:p>
            <a:pPr>
              <a:buFontTx/>
              <a:buChar char="-"/>
            </a:pPr>
            <a:r>
              <a:rPr lang="en-GB" b="1" i="1" dirty="0">
                <a:latin typeface="+mj-lt"/>
              </a:rPr>
              <a:t>Fixed</a:t>
            </a:r>
            <a:r>
              <a:rPr lang="en-GB" i="1" dirty="0">
                <a:latin typeface="+mj-lt"/>
              </a:rPr>
              <a:t> – Skills are practiced in the same conditions. This is appropriate for closed skills such </a:t>
            </a:r>
            <a:r>
              <a:rPr lang="en-GB" i="1">
                <a:latin typeface="+mj-lt"/>
              </a:rPr>
              <a:t>as a set-shot </a:t>
            </a:r>
            <a:r>
              <a:rPr lang="en-GB" i="1" dirty="0">
                <a:latin typeface="+mj-lt"/>
              </a:rPr>
              <a:t>in basketball</a:t>
            </a:r>
          </a:p>
        </p:txBody>
      </p:sp>
      <p:sp>
        <p:nvSpPr>
          <p:cNvPr id="4" name="Footer Placeholder 2">
            <a:extLst>
              <a:ext uri="{FF2B5EF4-FFF2-40B4-BE49-F238E27FC236}">
                <a16:creationId xmlns:a16="http://schemas.microsoft.com/office/drawing/2014/main" id="{47590F93-4B77-E966-E62B-F60B9A90259E}"/>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CD600053-3B2F-C4E1-1659-4578C7E16B28}"/>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6" name="Picture 5">
            <a:extLst>
              <a:ext uri="{FF2B5EF4-FFF2-40B4-BE49-F238E27FC236}">
                <a16:creationId xmlns:a16="http://schemas.microsoft.com/office/drawing/2014/main" id="{EC8539E3-E1E7-8150-9B2C-6AB67BD86788}"/>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7" name="Picture 6">
            <a:extLst>
              <a:ext uri="{FF2B5EF4-FFF2-40B4-BE49-F238E27FC236}">
                <a16:creationId xmlns:a16="http://schemas.microsoft.com/office/drawing/2014/main" id="{0CF71D80-DEDE-7E0E-735C-314A39DDB163}"/>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1880997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linds(horizontal)">
                                      <p:cBhvr>
                                        <p:cTn id="13" dur="500"/>
                                        <p:tgtEl>
                                          <p:spTgt spid="3">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linds(horizontal)">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blinds(horizontal)">
                                      <p:cBhvr>
                                        <p:cTn id="21" dur="500"/>
                                        <p:tgtEl>
                                          <p:spTgt spid="3">
                                            <p:txEl>
                                              <p:pRg st="4" end="4"/>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blinds(horizontal)">
                                      <p:cBhvr>
                                        <p:cTn id="24" dur="500"/>
                                        <p:tgtEl>
                                          <p:spTgt spid="3">
                                            <p:txEl>
                                              <p:pRg st="5" end="5"/>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blinds(horizontal)">
                                      <p:cBhvr>
                                        <p:cTn id="27" dur="500"/>
                                        <p:tgtEl>
                                          <p:spTgt spid="3">
                                            <p:txEl>
                                              <p:pRg st="6" end="6"/>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blinds(horizontal)">
                                      <p:cBhvr>
                                        <p:cTn id="30" dur="500"/>
                                        <p:tgtEl>
                                          <p:spTgt spid="3">
                                            <p:txEl>
                                              <p:pRg st="7" end="7"/>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blinds(horizontal)">
                                      <p:cBhvr>
                                        <p:cTn id="33" dur="500"/>
                                        <p:tgtEl>
                                          <p:spTgt spid="3">
                                            <p:txEl>
                                              <p:pRg st="8" end="8"/>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blinds(horizontal)">
                                      <p:cBhvr>
                                        <p:cTn id="38" dur="500"/>
                                        <p:tgtEl>
                                          <p:spTgt spid="3">
                                            <p:txEl>
                                              <p:pRg st="9" end="9"/>
                                            </p:txEl>
                                          </p:spTgt>
                                        </p:tgtEl>
                                      </p:cBhvr>
                                    </p:animEffect>
                                  </p:childTnLst>
                                </p:cTn>
                              </p:par>
                              <p:par>
                                <p:cTn id="39" presetID="3" presetClass="entr" presetSubtype="10" fill="hold"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Effect transition="in" filter="blinds(horizontal)">
                                      <p:cBhvr>
                                        <p:cTn id="41" dur="500"/>
                                        <p:tgtEl>
                                          <p:spTgt spid="3">
                                            <p:txEl>
                                              <p:pRg st="10" end="10"/>
                                            </p:txEl>
                                          </p:spTgt>
                                        </p:tgtEl>
                                      </p:cBhvr>
                                    </p:animEffect>
                                  </p:childTnLst>
                                </p:cTn>
                              </p:par>
                              <p:par>
                                <p:cTn id="42" presetID="3" presetClass="entr" presetSubtype="10" fill="hold" nodeType="withEffect">
                                  <p:stCondLst>
                                    <p:cond delay="0"/>
                                  </p:stCondLst>
                                  <p:childTnLst>
                                    <p:set>
                                      <p:cBhvr>
                                        <p:cTn id="43" dur="1" fill="hold">
                                          <p:stCondLst>
                                            <p:cond delay="0"/>
                                          </p:stCondLst>
                                        </p:cTn>
                                        <p:tgtEl>
                                          <p:spTgt spid="3">
                                            <p:txEl>
                                              <p:pRg st="11" end="11"/>
                                            </p:txEl>
                                          </p:spTgt>
                                        </p:tgtEl>
                                        <p:attrNameLst>
                                          <p:attrName>style.visibility</p:attrName>
                                        </p:attrNameLst>
                                      </p:cBhvr>
                                      <p:to>
                                        <p:strVal val="visible"/>
                                      </p:to>
                                    </p:set>
                                    <p:animEffect transition="in" filter="blinds(horizontal)">
                                      <p:cBhvr>
                                        <p:cTn id="44" dur="500"/>
                                        <p:tgtEl>
                                          <p:spTgt spid="3">
                                            <p:txEl>
                                              <p:pRg st="11" end="11"/>
                                            </p:txEl>
                                          </p:spTgt>
                                        </p:tgtEl>
                                      </p:cBhvr>
                                    </p:animEffect>
                                  </p:childTnLst>
                                </p:cTn>
                              </p:par>
                              <p:par>
                                <p:cTn id="45" presetID="3" presetClass="entr" presetSubtype="10" fill="hold" nodeType="with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animEffect transition="in" filter="blinds(horizontal)">
                                      <p:cBhvr>
                                        <p:cTn id="47" dur="500"/>
                                        <p:tgtEl>
                                          <p:spTgt spid="3">
                                            <p:txEl>
                                              <p:pRg st="12" end="12"/>
                                            </p:txEl>
                                          </p:spTgt>
                                        </p:tgtEl>
                                      </p:cBhvr>
                                    </p:animEffect>
                                  </p:childTnLst>
                                </p:cTn>
                              </p:par>
                              <p:par>
                                <p:cTn id="48" presetID="3" presetClass="entr" presetSubtype="10" fill="hold" nodeType="withEffect">
                                  <p:stCondLst>
                                    <p:cond delay="0"/>
                                  </p:stCondLst>
                                  <p:childTnLst>
                                    <p:set>
                                      <p:cBhvr>
                                        <p:cTn id="49" dur="1" fill="hold">
                                          <p:stCondLst>
                                            <p:cond delay="0"/>
                                          </p:stCondLst>
                                        </p:cTn>
                                        <p:tgtEl>
                                          <p:spTgt spid="3">
                                            <p:txEl>
                                              <p:pRg st="13" end="13"/>
                                            </p:txEl>
                                          </p:spTgt>
                                        </p:tgtEl>
                                        <p:attrNameLst>
                                          <p:attrName>style.visibility</p:attrName>
                                        </p:attrNameLst>
                                      </p:cBhvr>
                                      <p:to>
                                        <p:strVal val="visible"/>
                                      </p:to>
                                    </p:set>
                                    <p:animEffect transition="in" filter="blinds(horizontal)">
                                      <p:cBhvr>
                                        <p:cTn id="50"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normAutofit/>
          </a:bodyPr>
          <a:lstStyle/>
          <a:p>
            <a:r>
              <a:rPr lang="en-GB" dirty="0">
                <a:latin typeface="+mj-lt"/>
              </a:rPr>
              <a:t>Past exam questions</a:t>
            </a:r>
          </a:p>
        </p:txBody>
      </p:sp>
      <p:sp>
        <p:nvSpPr>
          <p:cNvPr id="3" name="Content Placeholder 2"/>
          <p:cNvSpPr>
            <a:spLocks noGrp="1"/>
          </p:cNvSpPr>
          <p:nvPr>
            <p:ph idx="1"/>
          </p:nvPr>
        </p:nvSpPr>
        <p:spPr>
          <a:xfrm>
            <a:off x="457200" y="1484784"/>
            <a:ext cx="8229600" cy="5040560"/>
          </a:xfrm>
          <a:noFill/>
        </p:spPr>
        <p:style>
          <a:lnRef idx="2">
            <a:schemeClr val="dk1"/>
          </a:lnRef>
          <a:fillRef idx="1">
            <a:schemeClr val="lt1"/>
          </a:fillRef>
          <a:effectRef idx="0">
            <a:schemeClr val="dk1"/>
          </a:effectRef>
          <a:fontRef idx="minor">
            <a:schemeClr val="dk1"/>
          </a:fontRef>
        </p:style>
        <p:txBody>
          <a:bodyPr>
            <a:normAutofit/>
          </a:bodyPr>
          <a:lstStyle/>
          <a:p>
            <a:pPr marL="514350" indent="-514350">
              <a:buAutoNum type="arabicParenR"/>
            </a:pPr>
            <a:r>
              <a:rPr lang="en-GB" dirty="0">
                <a:latin typeface="+mj-lt"/>
              </a:rPr>
              <a:t>Describe the differences between skill and ability </a:t>
            </a:r>
            <a:r>
              <a:rPr lang="en-GB" b="1" dirty="0">
                <a:latin typeface="+mj-lt"/>
              </a:rPr>
              <a:t>(2)</a:t>
            </a:r>
            <a:endParaRPr lang="en-GB" dirty="0">
              <a:latin typeface="+mj-lt"/>
            </a:endParaRPr>
          </a:p>
          <a:p>
            <a:pPr marL="514350" indent="-514350">
              <a:buAutoNum type="arabicParenR"/>
            </a:pPr>
            <a:endParaRPr lang="en-GB" dirty="0">
              <a:solidFill>
                <a:srgbClr val="FF0000"/>
              </a:solidFill>
              <a:latin typeface="+mj-lt"/>
            </a:endParaRPr>
          </a:p>
          <a:p>
            <a:pPr marL="514350" indent="-514350">
              <a:buAutoNum type="arabicParenR"/>
            </a:pPr>
            <a:r>
              <a:rPr lang="en-GB" dirty="0">
                <a:solidFill>
                  <a:schemeClr val="tx1"/>
                </a:solidFill>
                <a:latin typeface="+mj-lt"/>
              </a:rPr>
              <a:t>Skill level is determined by a number of factors.</a:t>
            </a:r>
          </a:p>
          <a:p>
            <a:pPr marL="514350" indent="-514350">
              <a:buNone/>
            </a:pPr>
            <a:r>
              <a:rPr lang="en-GB" dirty="0">
                <a:solidFill>
                  <a:schemeClr val="tx1"/>
                </a:solidFill>
                <a:latin typeface="+mj-lt"/>
              </a:rPr>
              <a:t>	Describe </a:t>
            </a:r>
            <a:r>
              <a:rPr lang="en-GB" b="1" dirty="0">
                <a:solidFill>
                  <a:schemeClr val="tx1"/>
                </a:solidFill>
                <a:latin typeface="+mj-lt"/>
              </a:rPr>
              <a:t>4</a:t>
            </a:r>
            <a:r>
              <a:rPr lang="en-GB" dirty="0">
                <a:solidFill>
                  <a:schemeClr val="tx1"/>
                </a:solidFill>
                <a:latin typeface="+mj-lt"/>
              </a:rPr>
              <a:t> factors that have an impact on the skill level of a performer	</a:t>
            </a:r>
            <a:r>
              <a:rPr lang="en-GB" b="1" dirty="0">
                <a:solidFill>
                  <a:schemeClr val="tx1"/>
                </a:solidFill>
                <a:latin typeface="+mj-lt"/>
              </a:rPr>
              <a:t>(4)</a:t>
            </a:r>
            <a:endParaRPr lang="en-GB" dirty="0">
              <a:solidFill>
                <a:schemeClr val="tx1"/>
              </a:solidFill>
              <a:latin typeface="+mj-lt"/>
            </a:endParaRPr>
          </a:p>
          <a:p>
            <a:pPr>
              <a:buNone/>
            </a:pPr>
            <a:endParaRPr lang="en-GB" dirty="0">
              <a:latin typeface="+mj-lt"/>
            </a:endParaRPr>
          </a:p>
        </p:txBody>
      </p:sp>
      <p:sp>
        <p:nvSpPr>
          <p:cNvPr id="4" name="Footer Placeholder 2">
            <a:extLst>
              <a:ext uri="{FF2B5EF4-FFF2-40B4-BE49-F238E27FC236}">
                <a16:creationId xmlns:a16="http://schemas.microsoft.com/office/drawing/2014/main" id="{337664A9-E9F3-B43F-CD9F-1AC2609A589D}"/>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62D2A98F-33AD-BD1C-B6AA-A72EC6713F12}"/>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6" name="Picture 5">
            <a:extLst>
              <a:ext uri="{FF2B5EF4-FFF2-40B4-BE49-F238E27FC236}">
                <a16:creationId xmlns:a16="http://schemas.microsoft.com/office/drawing/2014/main" id="{666D045C-A82E-E050-2EBB-2C6E26A03120}"/>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7" name="Picture 6">
            <a:extLst>
              <a:ext uri="{FF2B5EF4-FFF2-40B4-BE49-F238E27FC236}">
                <a16:creationId xmlns:a16="http://schemas.microsoft.com/office/drawing/2014/main" id="{1BAE483E-0F60-E92A-18A6-18BB9C3E19A4}"/>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179825482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1908</TotalTime>
  <Words>7880</Words>
  <Application>Microsoft Office PowerPoint</Application>
  <PresentationFormat>On-screen Show (4:3)</PresentationFormat>
  <Paragraphs>904</Paragraphs>
  <Slides>85</Slides>
  <Notes>26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85</vt:i4>
      </vt:variant>
    </vt:vector>
  </HeadingPairs>
  <TitlesOfParts>
    <vt:vector size="92" baseType="lpstr">
      <vt:lpstr>Arial</vt:lpstr>
      <vt:lpstr>Calibri</vt:lpstr>
      <vt:lpstr>Constantia</vt:lpstr>
      <vt:lpstr>gg sans</vt:lpstr>
      <vt:lpstr>Times New Roman</vt:lpstr>
      <vt:lpstr>Wingdings 2</vt:lpstr>
      <vt:lpstr>Flow</vt:lpstr>
      <vt:lpstr>  8.1 Skill and ability</vt:lpstr>
      <vt:lpstr>What you need to know</vt:lpstr>
      <vt:lpstr>Skill and ability</vt:lpstr>
      <vt:lpstr>Skill and ability</vt:lpstr>
      <vt:lpstr>Factors affecting skill level</vt:lpstr>
      <vt:lpstr>PowerPoint Presentation</vt:lpstr>
      <vt:lpstr>PowerPoint Presentation</vt:lpstr>
      <vt:lpstr>Mastering skills against adversity </vt:lpstr>
      <vt:lpstr>Past exam questions</vt:lpstr>
      <vt:lpstr>Mark Scheme</vt:lpstr>
      <vt:lpstr>  8.2 Skilled performance</vt:lpstr>
      <vt:lpstr>What you need to know</vt:lpstr>
      <vt:lpstr>Skilled performance</vt:lpstr>
      <vt:lpstr>The 6 characteristics of skilled performance</vt:lpstr>
      <vt:lpstr>Sporting examples</vt:lpstr>
      <vt:lpstr>The components of fitness</vt:lpstr>
      <vt:lpstr>  8.3 Skill classification</vt:lpstr>
      <vt:lpstr>What you need to know</vt:lpstr>
      <vt:lpstr>Classification of skills</vt:lpstr>
      <vt:lpstr>Basic and complex skills</vt:lpstr>
      <vt:lpstr>Basic or complex?</vt:lpstr>
      <vt:lpstr>Open and closed skills</vt:lpstr>
      <vt:lpstr>Open or closed?</vt:lpstr>
      <vt:lpstr>Fine and gross skills</vt:lpstr>
      <vt:lpstr>Fine or gross?</vt:lpstr>
      <vt:lpstr>Continua (the plural of continuum)</vt:lpstr>
      <vt:lpstr>Continua (the plural of continuum)</vt:lpstr>
      <vt:lpstr>Question</vt:lpstr>
      <vt:lpstr>Continua (the plural of continuum)</vt:lpstr>
      <vt:lpstr>Question</vt:lpstr>
      <vt:lpstr>Continua (the plural of continuum)</vt:lpstr>
      <vt:lpstr>Question</vt:lpstr>
      <vt:lpstr>Summary task</vt:lpstr>
      <vt:lpstr>  8.4 Simple information-processing model</vt:lpstr>
      <vt:lpstr>What you need to know</vt:lpstr>
      <vt:lpstr>Information processing</vt:lpstr>
      <vt:lpstr>Information processing</vt:lpstr>
      <vt:lpstr>Information processing model</vt:lpstr>
      <vt:lpstr>The four stages in detail</vt:lpstr>
      <vt:lpstr>Long-term and short-term memory</vt:lpstr>
      <vt:lpstr>Practical example (Basketball lay-up)</vt:lpstr>
      <vt:lpstr>Recap</vt:lpstr>
      <vt:lpstr>Limited-channel capacity</vt:lpstr>
      <vt:lpstr>Limited-channel capacity</vt:lpstr>
      <vt:lpstr>Single-channel and multi-channel hypotheses</vt:lpstr>
      <vt:lpstr>  8.5 The stages of learning</vt:lpstr>
      <vt:lpstr>What you need to know</vt:lpstr>
      <vt:lpstr>The stages of learning</vt:lpstr>
      <vt:lpstr>PowerPoint Presentation</vt:lpstr>
      <vt:lpstr>The stages of learning</vt:lpstr>
      <vt:lpstr>How to learn a skill during each stage</vt:lpstr>
      <vt:lpstr>How to learn a skill during each stage – (cognitive stage)</vt:lpstr>
      <vt:lpstr>How to learn a skill during each stage – (associative stage)</vt:lpstr>
      <vt:lpstr>How to learn a skill during each stage – (autonomous stage)</vt:lpstr>
      <vt:lpstr>How to practice skills</vt:lpstr>
      <vt:lpstr>PowerPoint Presentation</vt:lpstr>
      <vt:lpstr>Practicing skills (example)</vt:lpstr>
      <vt:lpstr>Practicing skills (example)</vt:lpstr>
      <vt:lpstr>  8.6 Feedback</vt:lpstr>
      <vt:lpstr>What you need to know</vt:lpstr>
      <vt:lpstr>Feedback</vt:lpstr>
      <vt:lpstr>The feedback loop</vt:lpstr>
      <vt:lpstr>Types of feedback</vt:lpstr>
      <vt:lpstr>Identify the types of feedback taking place</vt:lpstr>
      <vt:lpstr>PowerPoint Presentation</vt:lpstr>
      <vt:lpstr>PowerPoint Presentation</vt:lpstr>
      <vt:lpstr>PowerPoint Presentation</vt:lpstr>
      <vt:lpstr>PowerPoint Presentation</vt:lpstr>
      <vt:lpstr>Types of feedback</vt:lpstr>
      <vt:lpstr>Types of feedback</vt:lpstr>
      <vt:lpstr>PowerPoint Presentation</vt:lpstr>
      <vt:lpstr>Quality feedback</vt:lpstr>
      <vt:lpstr>Types of feedback</vt:lpstr>
      <vt:lpstr>  8.7 Guidance</vt:lpstr>
      <vt:lpstr>What you need to know</vt:lpstr>
      <vt:lpstr>Guidance</vt:lpstr>
      <vt:lpstr>Types of guidance</vt:lpstr>
      <vt:lpstr>Types of guidance</vt:lpstr>
      <vt:lpstr>Types of guidance</vt:lpstr>
      <vt:lpstr>Types of guidance</vt:lpstr>
      <vt:lpstr>Guidance and the stages of learning</vt:lpstr>
      <vt:lpstr>Using guidance</vt:lpstr>
      <vt:lpstr>Advantages and disadvantages </vt:lpstr>
      <vt:lpstr>PowerPoint Presentation</vt:lpstr>
      <vt:lpstr>Explain what helps us to learn skills in sport (6)</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Anatomy and Physiology</dc:title>
  <dc:creator>aparker</dc:creator>
  <cp:lastModifiedBy>Chezka Mae Madrona</cp:lastModifiedBy>
  <cp:revision>56</cp:revision>
  <cp:lastPrinted>2019-09-02T06:20:37Z</cp:lastPrinted>
  <dcterms:created xsi:type="dcterms:W3CDTF">2017-06-15T08:44:28Z</dcterms:created>
  <dcterms:modified xsi:type="dcterms:W3CDTF">2025-04-12T09:23:48Z</dcterms:modified>
</cp:coreProperties>
</file>