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70" r:id="rId2"/>
    <p:sldId id="279" r:id="rId3"/>
    <p:sldId id="318" r:id="rId4"/>
    <p:sldId id="307" r:id="rId5"/>
    <p:sldId id="319" r:id="rId6"/>
    <p:sldId id="320" r:id="rId7"/>
    <p:sldId id="321" r:id="rId8"/>
    <p:sldId id="340" r:id="rId9"/>
    <p:sldId id="338" r:id="rId10"/>
    <p:sldId id="341" r:id="rId11"/>
    <p:sldId id="322" r:id="rId12"/>
    <p:sldId id="323" r:id="rId13"/>
    <p:sldId id="324" r:id="rId14"/>
    <p:sldId id="325" r:id="rId15"/>
    <p:sldId id="326" r:id="rId16"/>
    <p:sldId id="280" r:id="rId17"/>
    <p:sldId id="282" r:id="rId18"/>
    <p:sldId id="284" r:id="rId19"/>
    <p:sldId id="274" r:id="rId20"/>
    <p:sldId id="275" r:id="rId21"/>
    <p:sldId id="277" r:id="rId22"/>
    <p:sldId id="276" r:id="rId23"/>
    <p:sldId id="327" r:id="rId24"/>
    <p:sldId id="328" r:id="rId25"/>
    <p:sldId id="329" r:id="rId26"/>
    <p:sldId id="330" r:id="rId27"/>
    <p:sldId id="331" r:id="rId28"/>
    <p:sldId id="332" r:id="rId29"/>
    <p:sldId id="286" r:id="rId30"/>
    <p:sldId id="287" r:id="rId31"/>
    <p:sldId id="288" r:id="rId32"/>
    <p:sldId id="289" r:id="rId33"/>
    <p:sldId id="296" r:id="rId34"/>
    <p:sldId id="333" r:id="rId35"/>
    <p:sldId id="334" r:id="rId36"/>
    <p:sldId id="335" r:id="rId37"/>
    <p:sldId id="342" r:id="rId38"/>
    <p:sldId id="343" r:id="rId39"/>
    <p:sldId id="344" r:id="rId40"/>
    <p:sldId id="346" r:id="rId41"/>
    <p:sldId id="347" r:id="rId42"/>
    <p:sldId id="348" r:id="rId43"/>
    <p:sldId id="309" r:id="rId44"/>
    <p:sldId id="311" r:id="rId45"/>
    <p:sldId id="312" r:id="rId46"/>
    <p:sldId id="267" r:id="rId47"/>
    <p:sldId id="281" r:id="rId48"/>
    <p:sldId id="283" r:id="rId49"/>
    <p:sldId id="316" r:id="rId50"/>
    <p:sldId id="315" r:id="rId51"/>
    <p:sldId id="349" r:id="rId52"/>
    <p:sldId id="350" r:id="rId53"/>
    <p:sldId id="352" r:id="rId54"/>
    <p:sldId id="351" r:id="rId5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7FF"/>
    <a:srgbClr val="D883FF"/>
    <a:srgbClr val="005493"/>
    <a:srgbClr val="F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277" autoAdjust="0"/>
  </p:normalViewPr>
  <p:slideViewPr>
    <p:cSldViewPr>
      <p:cViewPr varScale="1">
        <p:scale>
          <a:sx n="63" d="100"/>
          <a:sy n="63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E9C061-A797-497A-BF23-1A2E007E1B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E7410A-2438-4412-9F3C-E7AC37C051D9}">
      <dgm:prSet phldrT="[Text]"/>
      <dgm:spPr/>
      <dgm:t>
        <a:bodyPr/>
        <a:lstStyle/>
        <a:p>
          <a:r>
            <a:rPr lang="en-GB" dirty="0">
              <a:latin typeface="+mj-lt"/>
            </a:rPr>
            <a:t>Pulse raiser</a:t>
          </a:r>
        </a:p>
      </dgm:t>
    </dgm:pt>
    <dgm:pt modelId="{F9AC5557-84DD-4C42-8495-C608A89D9B8F}" type="parTrans" cxnId="{1F585ECA-841C-4D1E-B30D-07B648A3B08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D66DF1EC-00B8-468C-BCE3-D654D4E52B57}" type="sibTrans" cxnId="{1F585ECA-841C-4D1E-B30D-07B648A3B08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FA5F22E-216A-403C-8966-47DAA00C6178}">
      <dgm:prSet phldrT="[Text]"/>
      <dgm:spPr/>
      <dgm:t>
        <a:bodyPr/>
        <a:lstStyle/>
        <a:p>
          <a:r>
            <a:rPr lang="en-GB" dirty="0">
              <a:latin typeface="+mj-lt"/>
            </a:rPr>
            <a:t>Increases HR, stroke volume &amp; cardiac output</a:t>
          </a:r>
        </a:p>
      </dgm:t>
    </dgm:pt>
    <dgm:pt modelId="{870108AA-980C-43A5-AE70-950BE02F1751}" type="parTrans" cxnId="{98FE00FD-A35C-4474-B7FC-A4CF44F8E749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4CC06EC-6610-49BC-8EA8-C95AA8EFB6F5}" type="sibTrans" cxnId="{98FE00FD-A35C-4474-B7FC-A4CF44F8E749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B402D56-D4D7-4492-BB81-E78E1D323D9C}">
      <dgm:prSet phldrT="[Text]"/>
      <dgm:spPr/>
      <dgm:t>
        <a:bodyPr/>
        <a:lstStyle/>
        <a:p>
          <a:r>
            <a:rPr lang="en-GB" dirty="0">
              <a:latin typeface="+mj-lt"/>
            </a:rPr>
            <a:t>E.g. Running, skipping</a:t>
          </a:r>
        </a:p>
      </dgm:t>
    </dgm:pt>
    <dgm:pt modelId="{F86197C6-0749-4F0F-A0AF-8C7D695A9DC3}" type="parTrans" cxnId="{28EB53AE-BBB7-41B8-8A14-204427FB4822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585DFA7B-8005-4158-A9F5-039834C9BF54}" type="sibTrans" cxnId="{28EB53AE-BBB7-41B8-8A14-204427FB4822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9511DBAC-968A-475C-A50F-80E9E9CE8BC5}">
      <dgm:prSet phldrT="[Text]"/>
      <dgm:spPr/>
      <dgm:t>
        <a:bodyPr/>
        <a:lstStyle/>
        <a:p>
          <a:r>
            <a:rPr lang="en-GB" dirty="0">
              <a:latin typeface="+mj-lt"/>
            </a:rPr>
            <a:t>Dynamic stretches</a:t>
          </a:r>
        </a:p>
      </dgm:t>
    </dgm:pt>
    <dgm:pt modelId="{DE6490A9-6660-4A2A-9985-932FBD7BBCAC}" type="parTrans" cxnId="{C834CE8C-7786-4705-917A-EF54B621F82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D418579C-E172-4257-8025-23ABA49E2B80}" type="sibTrans" cxnId="{C834CE8C-7786-4705-917A-EF54B621F82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9BB7C4CE-8550-434F-AD6F-9D878F271DB9}">
      <dgm:prSet phldrT="[Text]"/>
      <dgm:spPr/>
      <dgm:t>
        <a:bodyPr/>
        <a:lstStyle/>
        <a:p>
          <a:r>
            <a:rPr lang="en-GB" dirty="0">
              <a:latin typeface="+mj-lt"/>
            </a:rPr>
            <a:t>Increases flexibility</a:t>
          </a:r>
        </a:p>
      </dgm:t>
    </dgm:pt>
    <dgm:pt modelId="{7EC4B0F7-9627-4E17-8069-0D8744B0F9E7}" type="parTrans" cxnId="{04666FF0-6B3F-42D6-8FBD-7DE1D62744D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BD9E9DA9-CAB9-4C89-8054-796C4DB7CCB1}" type="sibTrans" cxnId="{04666FF0-6B3F-42D6-8FBD-7DE1D62744D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C627E22A-508D-49AF-8A18-F5162E45970E}">
      <dgm:prSet phldrT="[Text]"/>
      <dgm:spPr/>
      <dgm:t>
        <a:bodyPr/>
        <a:lstStyle/>
        <a:p>
          <a:r>
            <a:rPr lang="en-GB" dirty="0">
              <a:latin typeface="+mj-lt"/>
            </a:rPr>
            <a:t>E.g. Lunges, squats, heel flicks</a:t>
          </a:r>
        </a:p>
      </dgm:t>
    </dgm:pt>
    <dgm:pt modelId="{E6D6655C-1DAD-4DEA-897B-E0DCB45CC7C9}" type="parTrans" cxnId="{F9FD26C5-E3A9-4079-A402-9C9DAAD94E7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CB57D6EF-DADD-479E-8862-5DE7A38F4404}" type="sibTrans" cxnId="{F9FD26C5-E3A9-4079-A402-9C9DAAD94E7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7A9BC12-322D-446E-8ACD-720F9983A3E9}">
      <dgm:prSet phldrT="[Text]"/>
      <dgm:spPr/>
      <dgm:t>
        <a:bodyPr/>
        <a:lstStyle/>
        <a:p>
          <a:r>
            <a:rPr lang="en-GB" dirty="0">
              <a:latin typeface="+mj-lt"/>
            </a:rPr>
            <a:t>Skill familiarisation</a:t>
          </a:r>
        </a:p>
      </dgm:t>
    </dgm:pt>
    <dgm:pt modelId="{807961D6-0F08-4170-89A8-AE682B0A7708}" type="parTrans" cxnId="{08879CA8-80CF-4063-BC7D-0064AA19E106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28F992D5-ECB2-43D7-8224-07ED5D203D1A}" type="sibTrans" cxnId="{08879CA8-80CF-4063-BC7D-0064AA19E106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AF6412D-8C48-460A-8E36-8E3A9E7C9EB3}">
      <dgm:prSet phldrT="[Text]"/>
      <dgm:spPr/>
      <dgm:t>
        <a:bodyPr/>
        <a:lstStyle/>
        <a:p>
          <a:r>
            <a:rPr lang="en-GB" dirty="0">
              <a:latin typeface="+mj-lt"/>
            </a:rPr>
            <a:t>Imitates actions of the sport</a:t>
          </a:r>
        </a:p>
      </dgm:t>
    </dgm:pt>
    <dgm:pt modelId="{ECF09E41-AF04-44EE-A11C-A288E2F5C7B9}" type="parTrans" cxnId="{1D05C71C-9A60-47C0-8BB5-47778BDA47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12490711-B3F1-4169-9C35-28F278499251}" type="sibTrans" cxnId="{1D05C71C-9A60-47C0-8BB5-47778BDA47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E22A91AD-BD93-4246-9AA6-4A969F8F3226}">
      <dgm:prSet phldrT="[Text]"/>
      <dgm:spPr/>
      <dgm:t>
        <a:bodyPr/>
        <a:lstStyle/>
        <a:p>
          <a:r>
            <a:rPr lang="en-GB" dirty="0">
              <a:latin typeface="+mj-lt"/>
            </a:rPr>
            <a:t>E.g. Dribbling in basketball</a:t>
          </a:r>
        </a:p>
      </dgm:t>
    </dgm:pt>
    <dgm:pt modelId="{87FF19A4-015D-4720-AAA1-4D40F99B9079}" type="parTrans" cxnId="{84CB3AA3-8C88-4527-9827-EA1B38E3E6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206E27AE-9AAC-469F-B6BD-9C2D3FC59548}" type="sibTrans" cxnId="{84CB3AA3-8C88-4527-9827-EA1B38E3E6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4689A2ED-35D4-4C4A-B493-B06D927F1A93}" type="pres">
      <dgm:prSet presAssocID="{EEE9C061-A797-497A-BF23-1A2E007E1B40}" presName="linearFlow" presStyleCnt="0">
        <dgm:presLayoutVars>
          <dgm:dir/>
          <dgm:animLvl val="lvl"/>
          <dgm:resizeHandles val="exact"/>
        </dgm:presLayoutVars>
      </dgm:prSet>
      <dgm:spPr/>
    </dgm:pt>
    <dgm:pt modelId="{A369F3F5-ED45-475E-9632-DE5B30A069C1}" type="pres">
      <dgm:prSet presAssocID="{0EE7410A-2438-4412-9F3C-E7AC37C051D9}" presName="composite" presStyleCnt="0"/>
      <dgm:spPr/>
    </dgm:pt>
    <dgm:pt modelId="{C791B1FA-3592-4774-8855-5FDC9784E8EB}" type="pres">
      <dgm:prSet presAssocID="{0EE7410A-2438-4412-9F3C-E7AC37C051D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0CD3E30-5F79-44C0-A7E1-7EF59ADE990B}" type="pres">
      <dgm:prSet presAssocID="{0EE7410A-2438-4412-9F3C-E7AC37C051D9}" presName="descendantText" presStyleLbl="alignAcc1" presStyleIdx="0" presStyleCnt="3">
        <dgm:presLayoutVars>
          <dgm:bulletEnabled val="1"/>
        </dgm:presLayoutVars>
      </dgm:prSet>
      <dgm:spPr/>
    </dgm:pt>
    <dgm:pt modelId="{65F9F5D3-1641-4B6A-AC7A-B7F507959EB7}" type="pres">
      <dgm:prSet presAssocID="{D66DF1EC-00B8-468C-BCE3-D654D4E52B57}" presName="sp" presStyleCnt="0"/>
      <dgm:spPr/>
    </dgm:pt>
    <dgm:pt modelId="{ACF213C3-96EA-4249-B709-2E163A25C38A}" type="pres">
      <dgm:prSet presAssocID="{9511DBAC-968A-475C-A50F-80E9E9CE8BC5}" presName="composite" presStyleCnt="0"/>
      <dgm:spPr/>
    </dgm:pt>
    <dgm:pt modelId="{02248946-0A6D-402D-973C-2510CD4DC50C}" type="pres">
      <dgm:prSet presAssocID="{9511DBAC-968A-475C-A50F-80E9E9CE8BC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0D0695A-1EC7-4FA5-AE62-F0AEE23B8257}" type="pres">
      <dgm:prSet presAssocID="{9511DBAC-968A-475C-A50F-80E9E9CE8BC5}" presName="descendantText" presStyleLbl="alignAcc1" presStyleIdx="1" presStyleCnt="3">
        <dgm:presLayoutVars>
          <dgm:bulletEnabled val="1"/>
        </dgm:presLayoutVars>
      </dgm:prSet>
      <dgm:spPr/>
    </dgm:pt>
    <dgm:pt modelId="{85AFE3B2-1E37-4547-A223-28BA2C60FF8F}" type="pres">
      <dgm:prSet presAssocID="{D418579C-E172-4257-8025-23ABA49E2B80}" presName="sp" presStyleCnt="0"/>
      <dgm:spPr/>
    </dgm:pt>
    <dgm:pt modelId="{653766BA-4A09-40A0-9EAC-92634BF2ED28}" type="pres">
      <dgm:prSet presAssocID="{77A9BC12-322D-446E-8ACD-720F9983A3E9}" presName="composite" presStyleCnt="0"/>
      <dgm:spPr/>
    </dgm:pt>
    <dgm:pt modelId="{A49EA979-AFDF-4A5A-A590-C999A276E730}" type="pres">
      <dgm:prSet presAssocID="{77A9BC12-322D-446E-8ACD-720F9983A3E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9DF0DFC-0B1B-4A96-9C7D-6262ED3A19A2}" type="pres">
      <dgm:prSet presAssocID="{77A9BC12-322D-446E-8ACD-720F9983A3E9}" presName="descendantText" presStyleLbl="alignAcc1" presStyleIdx="2" presStyleCnt="3" custLinFactNeighborX="114" custLinFactNeighborY="4667">
        <dgm:presLayoutVars>
          <dgm:bulletEnabled val="1"/>
        </dgm:presLayoutVars>
      </dgm:prSet>
      <dgm:spPr/>
    </dgm:pt>
  </dgm:ptLst>
  <dgm:cxnLst>
    <dgm:cxn modelId="{89ACE90F-154A-4D4C-BFE9-D77CB76B6799}" type="presOf" srcId="{C627E22A-508D-49AF-8A18-F5162E45970E}" destId="{70D0695A-1EC7-4FA5-AE62-F0AEE23B8257}" srcOrd="0" destOrd="1" presId="urn:microsoft.com/office/officeart/2005/8/layout/chevron2"/>
    <dgm:cxn modelId="{CFBFF711-8BB8-4FE1-9B41-065259D7F3EC}" type="presOf" srcId="{E22A91AD-BD93-4246-9AA6-4A969F8F3226}" destId="{29DF0DFC-0B1B-4A96-9C7D-6262ED3A19A2}" srcOrd="0" destOrd="1" presId="urn:microsoft.com/office/officeart/2005/8/layout/chevron2"/>
    <dgm:cxn modelId="{62115C1A-0D92-4BE8-9A39-D83AFC87C48C}" type="presOf" srcId="{9511DBAC-968A-475C-A50F-80E9E9CE8BC5}" destId="{02248946-0A6D-402D-973C-2510CD4DC50C}" srcOrd="0" destOrd="0" presId="urn:microsoft.com/office/officeart/2005/8/layout/chevron2"/>
    <dgm:cxn modelId="{1D05C71C-9A60-47C0-8BB5-47778BDA4770}" srcId="{77A9BC12-322D-446E-8ACD-720F9983A3E9}" destId="{3AF6412D-8C48-460A-8E36-8E3A9E7C9EB3}" srcOrd="0" destOrd="0" parTransId="{ECF09E41-AF04-44EE-A11C-A288E2F5C7B9}" sibTransId="{12490711-B3F1-4169-9C35-28F278499251}"/>
    <dgm:cxn modelId="{8BFACD2E-27B0-4123-8C80-BADAFAFAA1E7}" type="presOf" srcId="{3FA5F22E-216A-403C-8966-47DAA00C6178}" destId="{20CD3E30-5F79-44C0-A7E1-7EF59ADE990B}" srcOrd="0" destOrd="0" presId="urn:microsoft.com/office/officeart/2005/8/layout/chevron2"/>
    <dgm:cxn modelId="{238AD53C-7913-43AD-BFCB-46885BF66094}" type="presOf" srcId="{0EE7410A-2438-4412-9F3C-E7AC37C051D9}" destId="{C791B1FA-3592-4774-8855-5FDC9784E8EB}" srcOrd="0" destOrd="0" presId="urn:microsoft.com/office/officeart/2005/8/layout/chevron2"/>
    <dgm:cxn modelId="{8F27BC50-32EE-4F5C-BAD6-8E52F2EE1B5F}" type="presOf" srcId="{3AF6412D-8C48-460A-8E36-8E3A9E7C9EB3}" destId="{29DF0DFC-0B1B-4A96-9C7D-6262ED3A19A2}" srcOrd="0" destOrd="0" presId="urn:microsoft.com/office/officeart/2005/8/layout/chevron2"/>
    <dgm:cxn modelId="{CCCA0C74-B6E6-4E08-A147-D033794EB2EF}" type="presOf" srcId="{7B402D56-D4D7-4492-BB81-E78E1D323D9C}" destId="{20CD3E30-5F79-44C0-A7E1-7EF59ADE990B}" srcOrd="0" destOrd="1" presId="urn:microsoft.com/office/officeart/2005/8/layout/chevron2"/>
    <dgm:cxn modelId="{C834CE8C-7786-4705-917A-EF54B621F828}" srcId="{EEE9C061-A797-497A-BF23-1A2E007E1B40}" destId="{9511DBAC-968A-475C-A50F-80E9E9CE8BC5}" srcOrd="1" destOrd="0" parTransId="{DE6490A9-6660-4A2A-9985-932FBD7BBCAC}" sibTransId="{D418579C-E172-4257-8025-23ABA49E2B80}"/>
    <dgm:cxn modelId="{7B1DAE8E-497E-430B-B9CA-BE90272B2D75}" type="presOf" srcId="{77A9BC12-322D-446E-8ACD-720F9983A3E9}" destId="{A49EA979-AFDF-4A5A-A590-C999A276E730}" srcOrd="0" destOrd="0" presId="urn:microsoft.com/office/officeart/2005/8/layout/chevron2"/>
    <dgm:cxn modelId="{1F0BCA90-3E63-4623-A8F4-4399BAEC559B}" type="presOf" srcId="{EEE9C061-A797-497A-BF23-1A2E007E1B40}" destId="{4689A2ED-35D4-4C4A-B493-B06D927F1A93}" srcOrd="0" destOrd="0" presId="urn:microsoft.com/office/officeart/2005/8/layout/chevron2"/>
    <dgm:cxn modelId="{84CB3AA3-8C88-4527-9827-EA1B38E3E670}" srcId="{77A9BC12-322D-446E-8ACD-720F9983A3E9}" destId="{E22A91AD-BD93-4246-9AA6-4A969F8F3226}" srcOrd="1" destOrd="0" parTransId="{87FF19A4-015D-4720-AAA1-4D40F99B9079}" sibTransId="{206E27AE-9AAC-469F-B6BD-9C2D3FC59548}"/>
    <dgm:cxn modelId="{08879CA8-80CF-4063-BC7D-0064AA19E106}" srcId="{EEE9C061-A797-497A-BF23-1A2E007E1B40}" destId="{77A9BC12-322D-446E-8ACD-720F9983A3E9}" srcOrd="2" destOrd="0" parTransId="{807961D6-0F08-4170-89A8-AE682B0A7708}" sibTransId="{28F992D5-ECB2-43D7-8224-07ED5D203D1A}"/>
    <dgm:cxn modelId="{28EB53AE-BBB7-41B8-8A14-204427FB4822}" srcId="{0EE7410A-2438-4412-9F3C-E7AC37C051D9}" destId="{7B402D56-D4D7-4492-BB81-E78E1D323D9C}" srcOrd="1" destOrd="0" parTransId="{F86197C6-0749-4F0F-A0AF-8C7D695A9DC3}" sibTransId="{585DFA7B-8005-4158-A9F5-039834C9BF54}"/>
    <dgm:cxn modelId="{0BB732B3-DB5E-4E0E-A496-0AE800CC96FF}" type="presOf" srcId="{9BB7C4CE-8550-434F-AD6F-9D878F271DB9}" destId="{70D0695A-1EC7-4FA5-AE62-F0AEE23B8257}" srcOrd="0" destOrd="0" presId="urn:microsoft.com/office/officeart/2005/8/layout/chevron2"/>
    <dgm:cxn modelId="{F9FD26C5-E3A9-4079-A402-9C9DAAD94E75}" srcId="{9511DBAC-968A-475C-A50F-80E9E9CE8BC5}" destId="{C627E22A-508D-49AF-8A18-F5162E45970E}" srcOrd="1" destOrd="0" parTransId="{E6D6655C-1DAD-4DEA-897B-E0DCB45CC7C9}" sibTransId="{CB57D6EF-DADD-479E-8862-5DE7A38F4404}"/>
    <dgm:cxn modelId="{1F585ECA-841C-4D1E-B30D-07B648A3B088}" srcId="{EEE9C061-A797-497A-BF23-1A2E007E1B40}" destId="{0EE7410A-2438-4412-9F3C-E7AC37C051D9}" srcOrd="0" destOrd="0" parTransId="{F9AC5557-84DD-4C42-8495-C608A89D9B8F}" sibTransId="{D66DF1EC-00B8-468C-BCE3-D654D4E52B57}"/>
    <dgm:cxn modelId="{04666FF0-6B3F-42D6-8FBD-7DE1D62744D5}" srcId="{9511DBAC-968A-475C-A50F-80E9E9CE8BC5}" destId="{9BB7C4CE-8550-434F-AD6F-9D878F271DB9}" srcOrd="0" destOrd="0" parTransId="{7EC4B0F7-9627-4E17-8069-0D8744B0F9E7}" sibTransId="{BD9E9DA9-CAB9-4C89-8054-796C4DB7CCB1}"/>
    <dgm:cxn modelId="{98FE00FD-A35C-4474-B7FC-A4CF44F8E749}" srcId="{0EE7410A-2438-4412-9F3C-E7AC37C051D9}" destId="{3FA5F22E-216A-403C-8966-47DAA00C6178}" srcOrd="0" destOrd="0" parTransId="{870108AA-980C-43A5-AE70-950BE02F1751}" sibTransId="{34CC06EC-6610-49BC-8EA8-C95AA8EFB6F5}"/>
    <dgm:cxn modelId="{3E2523AA-F6C0-43E5-A44F-8C7BFB91B7CB}" type="presParOf" srcId="{4689A2ED-35D4-4C4A-B493-B06D927F1A93}" destId="{A369F3F5-ED45-475E-9632-DE5B30A069C1}" srcOrd="0" destOrd="0" presId="urn:microsoft.com/office/officeart/2005/8/layout/chevron2"/>
    <dgm:cxn modelId="{787AC5A9-3C49-4081-BF71-0DFF6BF49955}" type="presParOf" srcId="{A369F3F5-ED45-475E-9632-DE5B30A069C1}" destId="{C791B1FA-3592-4774-8855-5FDC9784E8EB}" srcOrd="0" destOrd="0" presId="urn:microsoft.com/office/officeart/2005/8/layout/chevron2"/>
    <dgm:cxn modelId="{8CCB4586-4493-4295-A333-6F28D4469CE9}" type="presParOf" srcId="{A369F3F5-ED45-475E-9632-DE5B30A069C1}" destId="{20CD3E30-5F79-44C0-A7E1-7EF59ADE990B}" srcOrd="1" destOrd="0" presId="urn:microsoft.com/office/officeart/2005/8/layout/chevron2"/>
    <dgm:cxn modelId="{F8164A6D-79C2-45F9-9222-8564233E65DB}" type="presParOf" srcId="{4689A2ED-35D4-4C4A-B493-B06D927F1A93}" destId="{65F9F5D3-1641-4B6A-AC7A-B7F507959EB7}" srcOrd="1" destOrd="0" presId="urn:microsoft.com/office/officeart/2005/8/layout/chevron2"/>
    <dgm:cxn modelId="{EECFFD2B-ED89-4D68-A018-4E3C946162EB}" type="presParOf" srcId="{4689A2ED-35D4-4C4A-B493-B06D927F1A93}" destId="{ACF213C3-96EA-4249-B709-2E163A25C38A}" srcOrd="2" destOrd="0" presId="urn:microsoft.com/office/officeart/2005/8/layout/chevron2"/>
    <dgm:cxn modelId="{5DC5CF1B-0EA1-4972-975A-E20E56125915}" type="presParOf" srcId="{ACF213C3-96EA-4249-B709-2E163A25C38A}" destId="{02248946-0A6D-402D-973C-2510CD4DC50C}" srcOrd="0" destOrd="0" presId="urn:microsoft.com/office/officeart/2005/8/layout/chevron2"/>
    <dgm:cxn modelId="{FD718F14-3358-4576-B914-D2ED03D38A83}" type="presParOf" srcId="{ACF213C3-96EA-4249-B709-2E163A25C38A}" destId="{70D0695A-1EC7-4FA5-AE62-F0AEE23B8257}" srcOrd="1" destOrd="0" presId="urn:microsoft.com/office/officeart/2005/8/layout/chevron2"/>
    <dgm:cxn modelId="{1A728495-BCBA-4459-9479-1D2C28248DE4}" type="presParOf" srcId="{4689A2ED-35D4-4C4A-B493-B06D927F1A93}" destId="{85AFE3B2-1E37-4547-A223-28BA2C60FF8F}" srcOrd="3" destOrd="0" presId="urn:microsoft.com/office/officeart/2005/8/layout/chevron2"/>
    <dgm:cxn modelId="{87D6A833-DC92-4949-964F-0B76A5C54E2B}" type="presParOf" srcId="{4689A2ED-35D4-4C4A-B493-B06D927F1A93}" destId="{653766BA-4A09-40A0-9EAC-92634BF2ED28}" srcOrd="4" destOrd="0" presId="urn:microsoft.com/office/officeart/2005/8/layout/chevron2"/>
    <dgm:cxn modelId="{999DA951-E4DF-4D41-8BB0-7B513269D86E}" type="presParOf" srcId="{653766BA-4A09-40A0-9EAC-92634BF2ED28}" destId="{A49EA979-AFDF-4A5A-A590-C999A276E730}" srcOrd="0" destOrd="0" presId="urn:microsoft.com/office/officeart/2005/8/layout/chevron2"/>
    <dgm:cxn modelId="{93BED216-4FEA-4E9F-BB57-0C52BBE3CD83}" type="presParOf" srcId="{653766BA-4A09-40A0-9EAC-92634BF2ED28}" destId="{29DF0DFC-0B1B-4A96-9C7D-6262ED3A19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9C061-A797-497A-BF23-1A2E007E1B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E7410A-2438-4412-9F3C-E7AC37C051D9}">
      <dgm:prSet phldrT="[Text]"/>
      <dgm:spPr/>
      <dgm:t>
        <a:bodyPr/>
        <a:lstStyle/>
        <a:p>
          <a:r>
            <a:rPr lang="en-GB" dirty="0">
              <a:latin typeface="+mj-lt"/>
            </a:rPr>
            <a:t>Light motor activity</a:t>
          </a:r>
        </a:p>
      </dgm:t>
    </dgm:pt>
    <dgm:pt modelId="{F9AC5557-84DD-4C42-8495-C608A89D9B8F}" type="parTrans" cxnId="{1F585ECA-841C-4D1E-B30D-07B648A3B08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D66DF1EC-00B8-468C-BCE3-D654D4E52B57}" type="sibTrans" cxnId="{1F585ECA-841C-4D1E-B30D-07B648A3B08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FA5F22E-216A-403C-8966-47DAA00C6178}">
      <dgm:prSet phldrT="[Text]" custT="1"/>
      <dgm:spPr/>
      <dgm:t>
        <a:bodyPr/>
        <a:lstStyle/>
        <a:p>
          <a:r>
            <a:rPr lang="en-GB" sz="1800" dirty="0">
              <a:latin typeface="+mj-lt"/>
            </a:rPr>
            <a:t>5-10 minutes</a:t>
          </a:r>
        </a:p>
      </dgm:t>
    </dgm:pt>
    <dgm:pt modelId="{870108AA-980C-43A5-AE70-950BE02F1751}" type="parTrans" cxnId="{98FE00FD-A35C-4474-B7FC-A4CF44F8E749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4CC06EC-6610-49BC-8EA8-C95AA8EFB6F5}" type="sibTrans" cxnId="{98FE00FD-A35C-4474-B7FC-A4CF44F8E749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9511DBAC-968A-475C-A50F-80E9E9CE8BC5}">
      <dgm:prSet phldrT="[Text]"/>
      <dgm:spPr/>
      <dgm:t>
        <a:bodyPr/>
        <a:lstStyle/>
        <a:p>
          <a:r>
            <a:rPr lang="en-GB" dirty="0">
              <a:latin typeface="+mj-lt"/>
            </a:rPr>
            <a:t>Static stretches</a:t>
          </a:r>
        </a:p>
      </dgm:t>
    </dgm:pt>
    <dgm:pt modelId="{DE6490A9-6660-4A2A-9985-932FBD7BBCAC}" type="parTrans" cxnId="{C834CE8C-7786-4705-917A-EF54B621F82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D418579C-E172-4257-8025-23ABA49E2B80}" type="sibTrans" cxnId="{C834CE8C-7786-4705-917A-EF54B621F82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9BB7C4CE-8550-434F-AD6F-9D878F271DB9}">
      <dgm:prSet phldrT="[Text]" custT="1"/>
      <dgm:spPr/>
      <dgm:t>
        <a:bodyPr/>
        <a:lstStyle/>
        <a:p>
          <a:r>
            <a:rPr lang="en-GB" sz="2000" dirty="0">
              <a:latin typeface="+mj-lt"/>
            </a:rPr>
            <a:t>To help muscles re-establish their normal range of movement</a:t>
          </a:r>
        </a:p>
      </dgm:t>
    </dgm:pt>
    <dgm:pt modelId="{7EC4B0F7-9627-4E17-8069-0D8744B0F9E7}" type="parTrans" cxnId="{04666FF0-6B3F-42D6-8FBD-7DE1D62744D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BD9E9DA9-CAB9-4C89-8054-796C4DB7CCB1}" type="sibTrans" cxnId="{04666FF0-6B3F-42D6-8FBD-7DE1D62744D5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7A9BC12-322D-446E-8ACD-720F9983A3E9}">
      <dgm:prSet phldrT="[Text]"/>
      <dgm:spPr/>
      <dgm:t>
        <a:bodyPr/>
        <a:lstStyle/>
        <a:p>
          <a:r>
            <a:rPr lang="en-GB" dirty="0">
              <a:latin typeface="+mj-lt"/>
            </a:rPr>
            <a:t>Breathing exercises</a:t>
          </a:r>
        </a:p>
      </dgm:t>
    </dgm:pt>
    <dgm:pt modelId="{28F992D5-ECB2-43D7-8224-07ED5D203D1A}" type="sibTrans" cxnId="{08879CA8-80CF-4063-BC7D-0064AA19E106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807961D6-0F08-4170-89A8-AE682B0A7708}" type="parTrans" cxnId="{08879CA8-80CF-4063-BC7D-0064AA19E106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3AF6412D-8C48-460A-8E36-8E3A9E7C9EB3}">
      <dgm:prSet phldrT="[Text]" custT="1"/>
      <dgm:spPr/>
      <dgm:t>
        <a:bodyPr/>
        <a:lstStyle/>
        <a:p>
          <a:r>
            <a:rPr lang="en-GB" sz="2000" dirty="0">
              <a:latin typeface="+mj-lt"/>
            </a:rPr>
            <a:t>To aid relaxation and transition back to daily life</a:t>
          </a:r>
        </a:p>
      </dgm:t>
    </dgm:pt>
    <dgm:pt modelId="{12490711-B3F1-4169-9C35-28F278499251}" type="sibTrans" cxnId="{1D05C71C-9A60-47C0-8BB5-47778BDA47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ECF09E41-AF04-44EE-A11C-A288E2F5C7B9}" type="parTrans" cxnId="{1D05C71C-9A60-47C0-8BB5-47778BDA477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7575508F-A0A5-4F1C-A5FD-F46B2272B489}">
      <dgm:prSet phldrT="[Text]" custT="1"/>
      <dgm:spPr/>
      <dgm:t>
        <a:bodyPr/>
        <a:lstStyle/>
        <a:p>
          <a:r>
            <a:rPr lang="en-GB" sz="1800" dirty="0">
              <a:latin typeface="+mj-lt"/>
            </a:rPr>
            <a:t>Light jogging/walking</a:t>
          </a:r>
        </a:p>
      </dgm:t>
    </dgm:pt>
    <dgm:pt modelId="{2C110E48-9547-426D-A4A9-A862A9D2F5C4}" type="parTrans" cxnId="{BEA7C987-C1EA-41F3-A28D-039ADD1BAA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8E3A731-5C6A-4097-A75C-E807E7E58893}" type="sibTrans" cxnId="{BEA7C987-C1EA-41F3-A28D-039ADD1BAA6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BA8B9AF-1190-41FD-BC60-8304F5E88714}">
      <dgm:prSet phldrT="[Text]" custT="1"/>
      <dgm:spPr/>
      <dgm:t>
        <a:bodyPr/>
        <a:lstStyle/>
        <a:p>
          <a:r>
            <a:rPr lang="en-GB" sz="1800" dirty="0">
              <a:latin typeface="+mj-lt"/>
            </a:rPr>
            <a:t>To decrease body temperature and remove waste products from the muscles</a:t>
          </a:r>
        </a:p>
      </dgm:t>
    </dgm:pt>
    <dgm:pt modelId="{61B368DD-BA71-48F3-8CCA-5D75C2E45E9E}" type="parTrans" cxnId="{961E8558-4232-4D29-A04C-BB0AF2E05FA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13EAB2E-EB4A-47FE-8726-B1A4DD2BE32F}" type="sibTrans" cxnId="{961E8558-4232-4D29-A04C-BB0AF2E05FA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48270B4-FBEF-4ABF-AD63-0B2D46734B8C}">
      <dgm:prSet phldrT="[Text]" custT="1"/>
      <dgm:spPr/>
      <dgm:t>
        <a:bodyPr/>
        <a:lstStyle/>
        <a:p>
          <a:r>
            <a:rPr lang="en-GB" sz="2000" dirty="0">
              <a:latin typeface="+mj-lt"/>
            </a:rPr>
            <a:t>5-10 minutes</a:t>
          </a:r>
        </a:p>
      </dgm:t>
    </dgm:pt>
    <dgm:pt modelId="{BEA423D7-25CA-474D-A108-94A0C32AF429}" type="parTrans" cxnId="{4E4EFE15-CD27-4A39-ADED-D8A6E9656E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F3BB99C-43F7-461E-9B61-E3E3C810F65B}" type="sibTrans" cxnId="{4E4EFE15-CD27-4A39-ADED-D8A6E9656E5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9E4AB1E-B4B4-45BC-B7F2-12407DDA5046}">
      <dgm:prSet phldrT="[Text]" custT="1"/>
      <dgm:spPr/>
      <dgm:t>
        <a:bodyPr/>
        <a:lstStyle/>
        <a:p>
          <a:r>
            <a:rPr lang="en-GB" sz="2000" dirty="0">
              <a:latin typeface="+mj-lt"/>
            </a:rPr>
            <a:t>Optional</a:t>
          </a:r>
        </a:p>
      </dgm:t>
    </dgm:pt>
    <dgm:pt modelId="{C97071A7-4E45-478A-B7FE-AC23C8F59D7C}" type="parTrans" cxnId="{BE4A673F-AAB7-43AD-87B8-29CEFB8C1C2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462644F-97F1-42F9-AA05-BDF96917BED4}" type="sibTrans" cxnId="{BE4A673F-AAB7-43AD-87B8-29CEFB8C1C2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689A2ED-35D4-4C4A-B493-B06D927F1A93}" type="pres">
      <dgm:prSet presAssocID="{EEE9C061-A797-497A-BF23-1A2E007E1B40}" presName="linearFlow" presStyleCnt="0">
        <dgm:presLayoutVars>
          <dgm:dir/>
          <dgm:animLvl val="lvl"/>
          <dgm:resizeHandles val="exact"/>
        </dgm:presLayoutVars>
      </dgm:prSet>
      <dgm:spPr/>
    </dgm:pt>
    <dgm:pt modelId="{A369F3F5-ED45-475E-9632-DE5B30A069C1}" type="pres">
      <dgm:prSet presAssocID="{0EE7410A-2438-4412-9F3C-E7AC37C051D9}" presName="composite" presStyleCnt="0"/>
      <dgm:spPr/>
    </dgm:pt>
    <dgm:pt modelId="{C791B1FA-3592-4774-8855-5FDC9784E8EB}" type="pres">
      <dgm:prSet presAssocID="{0EE7410A-2438-4412-9F3C-E7AC37C051D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0CD3E30-5F79-44C0-A7E1-7EF59ADE990B}" type="pres">
      <dgm:prSet presAssocID="{0EE7410A-2438-4412-9F3C-E7AC37C051D9}" presName="descendantText" presStyleLbl="alignAcc1" presStyleIdx="0" presStyleCnt="3">
        <dgm:presLayoutVars>
          <dgm:bulletEnabled val="1"/>
        </dgm:presLayoutVars>
      </dgm:prSet>
      <dgm:spPr/>
    </dgm:pt>
    <dgm:pt modelId="{65F9F5D3-1641-4B6A-AC7A-B7F507959EB7}" type="pres">
      <dgm:prSet presAssocID="{D66DF1EC-00B8-468C-BCE3-D654D4E52B57}" presName="sp" presStyleCnt="0"/>
      <dgm:spPr/>
    </dgm:pt>
    <dgm:pt modelId="{ACF213C3-96EA-4249-B709-2E163A25C38A}" type="pres">
      <dgm:prSet presAssocID="{9511DBAC-968A-475C-A50F-80E9E9CE8BC5}" presName="composite" presStyleCnt="0"/>
      <dgm:spPr/>
    </dgm:pt>
    <dgm:pt modelId="{02248946-0A6D-402D-973C-2510CD4DC50C}" type="pres">
      <dgm:prSet presAssocID="{9511DBAC-968A-475C-A50F-80E9E9CE8BC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0D0695A-1EC7-4FA5-AE62-F0AEE23B8257}" type="pres">
      <dgm:prSet presAssocID="{9511DBAC-968A-475C-A50F-80E9E9CE8BC5}" presName="descendantText" presStyleLbl="alignAcc1" presStyleIdx="1" presStyleCnt="3">
        <dgm:presLayoutVars>
          <dgm:bulletEnabled val="1"/>
        </dgm:presLayoutVars>
      </dgm:prSet>
      <dgm:spPr/>
    </dgm:pt>
    <dgm:pt modelId="{85AFE3B2-1E37-4547-A223-28BA2C60FF8F}" type="pres">
      <dgm:prSet presAssocID="{D418579C-E172-4257-8025-23ABA49E2B80}" presName="sp" presStyleCnt="0"/>
      <dgm:spPr/>
    </dgm:pt>
    <dgm:pt modelId="{653766BA-4A09-40A0-9EAC-92634BF2ED28}" type="pres">
      <dgm:prSet presAssocID="{77A9BC12-322D-446E-8ACD-720F9983A3E9}" presName="composite" presStyleCnt="0"/>
      <dgm:spPr/>
    </dgm:pt>
    <dgm:pt modelId="{A49EA979-AFDF-4A5A-A590-C999A276E730}" type="pres">
      <dgm:prSet presAssocID="{77A9BC12-322D-446E-8ACD-720F9983A3E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9DF0DFC-0B1B-4A96-9C7D-6262ED3A19A2}" type="pres">
      <dgm:prSet presAssocID="{77A9BC12-322D-446E-8ACD-720F9983A3E9}" presName="descendantText" presStyleLbl="alignAcc1" presStyleIdx="2" presStyleCnt="3" custLinFactNeighborY="-1246">
        <dgm:presLayoutVars>
          <dgm:bulletEnabled val="1"/>
        </dgm:presLayoutVars>
      </dgm:prSet>
      <dgm:spPr/>
    </dgm:pt>
  </dgm:ptLst>
  <dgm:cxnLst>
    <dgm:cxn modelId="{DE905701-E8B8-452A-B743-6E03EDCEEC7D}" type="presOf" srcId="{A9E4AB1E-B4B4-45BC-B7F2-12407DDA5046}" destId="{29DF0DFC-0B1B-4A96-9C7D-6262ED3A19A2}" srcOrd="0" destOrd="0" presId="urn:microsoft.com/office/officeart/2005/8/layout/chevron2"/>
    <dgm:cxn modelId="{4E4EFE15-CD27-4A39-ADED-D8A6E9656E58}" srcId="{9511DBAC-968A-475C-A50F-80E9E9CE8BC5}" destId="{748270B4-FBEF-4ABF-AD63-0B2D46734B8C}" srcOrd="0" destOrd="0" parTransId="{BEA423D7-25CA-474D-A108-94A0C32AF429}" sibTransId="{1F3BB99C-43F7-461E-9B61-E3E3C810F65B}"/>
    <dgm:cxn modelId="{1D05C71C-9A60-47C0-8BB5-47778BDA4770}" srcId="{77A9BC12-322D-446E-8ACD-720F9983A3E9}" destId="{3AF6412D-8C48-460A-8E36-8E3A9E7C9EB3}" srcOrd="1" destOrd="0" parTransId="{ECF09E41-AF04-44EE-A11C-A288E2F5C7B9}" sibTransId="{12490711-B3F1-4169-9C35-28F278499251}"/>
    <dgm:cxn modelId="{6110DE1E-07BE-4C04-BC38-DB21977AD2EF}" type="presOf" srcId="{3FA5F22E-216A-403C-8966-47DAA00C6178}" destId="{20CD3E30-5F79-44C0-A7E1-7EF59ADE990B}" srcOrd="0" destOrd="0" presId="urn:microsoft.com/office/officeart/2005/8/layout/chevron2"/>
    <dgm:cxn modelId="{2F7D3C2E-505E-4746-9A21-099868CF5A45}" type="presOf" srcId="{7575508F-A0A5-4F1C-A5FD-F46B2272B489}" destId="{20CD3E30-5F79-44C0-A7E1-7EF59ADE990B}" srcOrd="0" destOrd="1" presId="urn:microsoft.com/office/officeart/2005/8/layout/chevron2"/>
    <dgm:cxn modelId="{C038283D-CC39-427E-8AED-5B0ED7E88749}" type="presOf" srcId="{748270B4-FBEF-4ABF-AD63-0B2D46734B8C}" destId="{70D0695A-1EC7-4FA5-AE62-F0AEE23B8257}" srcOrd="0" destOrd="0" presId="urn:microsoft.com/office/officeart/2005/8/layout/chevron2"/>
    <dgm:cxn modelId="{BE4A673F-AAB7-43AD-87B8-29CEFB8C1C2E}" srcId="{77A9BC12-322D-446E-8ACD-720F9983A3E9}" destId="{A9E4AB1E-B4B4-45BC-B7F2-12407DDA5046}" srcOrd="0" destOrd="0" parTransId="{C97071A7-4E45-478A-B7FE-AC23C8F59D7C}" sibTransId="{B462644F-97F1-42F9-AA05-BDF96917BED4}"/>
    <dgm:cxn modelId="{99630654-8452-49C7-813D-C9D502F0732A}" type="presOf" srcId="{0EE7410A-2438-4412-9F3C-E7AC37C051D9}" destId="{C791B1FA-3592-4774-8855-5FDC9784E8EB}" srcOrd="0" destOrd="0" presId="urn:microsoft.com/office/officeart/2005/8/layout/chevron2"/>
    <dgm:cxn modelId="{961E8558-4232-4D29-A04C-BB0AF2E05FAC}" srcId="{0EE7410A-2438-4412-9F3C-E7AC37C051D9}" destId="{2BA8B9AF-1190-41FD-BC60-8304F5E88714}" srcOrd="2" destOrd="0" parTransId="{61B368DD-BA71-48F3-8CCA-5D75C2E45E9E}" sibTransId="{B13EAB2E-EB4A-47FE-8726-B1A4DD2BE32F}"/>
    <dgm:cxn modelId="{BEA7C987-C1EA-41F3-A28D-039ADD1BAA63}" srcId="{0EE7410A-2438-4412-9F3C-E7AC37C051D9}" destId="{7575508F-A0A5-4F1C-A5FD-F46B2272B489}" srcOrd="1" destOrd="0" parTransId="{2C110E48-9547-426D-A4A9-A862A9D2F5C4}" sibTransId="{58E3A731-5C6A-4097-A75C-E807E7E58893}"/>
    <dgm:cxn modelId="{EEBEA78C-67F5-42E9-944F-EE763DEC914D}" type="presOf" srcId="{9511DBAC-968A-475C-A50F-80E9E9CE8BC5}" destId="{02248946-0A6D-402D-973C-2510CD4DC50C}" srcOrd="0" destOrd="0" presId="urn:microsoft.com/office/officeart/2005/8/layout/chevron2"/>
    <dgm:cxn modelId="{C834CE8C-7786-4705-917A-EF54B621F828}" srcId="{EEE9C061-A797-497A-BF23-1A2E007E1B40}" destId="{9511DBAC-968A-475C-A50F-80E9E9CE8BC5}" srcOrd="1" destOrd="0" parTransId="{DE6490A9-6660-4A2A-9985-932FBD7BBCAC}" sibTransId="{D418579C-E172-4257-8025-23ABA49E2B80}"/>
    <dgm:cxn modelId="{AB141D99-25EF-43FC-81AA-F64AACBA5655}" type="presOf" srcId="{77A9BC12-322D-446E-8ACD-720F9983A3E9}" destId="{A49EA979-AFDF-4A5A-A590-C999A276E730}" srcOrd="0" destOrd="0" presId="urn:microsoft.com/office/officeart/2005/8/layout/chevron2"/>
    <dgm:cxn modelId="{803965A0-0326-4C4E-8429-6593098C8C44}" type="presOf" srcId="{EEE9C061-A797-497A-BF23-1A2E007E1B40}" destId="{4689A2ED-35D4-4C4A-B493-B06D927F1A93}" srcOrd="0" destOrd="0" presId="urn:microsoft.com/office/officeart/2005/8/layout/chevron2"/>
    <dgm:cxn modelId="{51B4BEA0-7CFD-4F6A-9776-B842BC5716EE}" type="presOf" srcId="{2BA8B9AF-1190-41FD-BC60-8304F5E88714}" destId="{20CD3E30-5F79-44C0-A7E1-7EF59ADE990B}" srcOrd="0" destOrd="2" presId="urn:microsoft.com/office/officeart/2005/8/layout/chevron2"/>
    <dgm:cxn modelId="{08879CA8-80CF-4063-BC7D-0064AA19E106}" srcId="{EEE9C061-A797-497A-BF23-1A2E007E1B40}" destId="{77A9BC12-322D-446E-8ACD-720F9983A3E9}" srcOrd="2" destOrd="0" parTransId="{807961D6-0F08-4170-89A8-AE682B0A7708}" sibTransId="{28F992D5-ECB2-43D7-8224-07ED5D203D1A}"/>
    <dgm:cxn modelId="{954BC5AA-C753-48CE-A546-B52FEC47E164}" type="presOf" srcId="{9BB7C4CE-8550-434F-AD6F-9D878F271DB9}" destId="{70D0695A-1EC7-4FA5-AE62-F0AEE23B8257}" srcOrd="0" destOrd="1" presId="urn:microsoft.com/office/officeart/2005/8/layout/chevron2"/>
    <dgm:cxn modelId="{1F585ECA-841C-4D1E-B30D-07B648A3B088}" srcId="{EEE9C061-A797-497A-BF23-1A2E007E1B40}" destId="{0EE7410A-2438-4412-9F3C-E7AC37C051D9}" srcOrd="0" destOrd="0" parTransId="{F9AC5557-84DD-4C42-8495-C608A89D9B8F}" sibTransId="{D66DF1EC-00B8-468C-BCE3-D654D4E52B57}"/>
    <dgm:cxn modelId="{04666FF0-6B3F-42D6-8FBD-7DE1D62744D5}" srcId="{9511DBAC-968A-475C-A50F-80E9E9CE8BC5}" destId="{9BB7C4CE-8550-434F-AD6F-9D878F271DB9}" srcOrd="1" destOrd="0" parTransId="{7EC4B0F7-9627-4E17-8069-0D8744B0F9E7}" sibTransId="{BD9E9DA9-CAB9-4C89-8054-796C4DB7CCB1}"/>
    <dgm:cxn modelId="{98FE00FD-A35C-4474-B7FC-A4CF44F8E749}" srcId="{0EE7410A-2438-4412-9F3C-E7AC37C051D9}" destId="{3FA5F22E-216A-403C-8966-47DAA00C6178}" srcOrd="0" destOrd="0" parTransId="{870108AA-980C-43A5-AE70-950BE02F1751}" sibTransId="{34CC06EC-6610-49BC-8EA8-C95AA8EFB6F5}"/>
    <dgm:cxn modelId="{E87FDCFF-27E0-46C9-BE4E-5443207572DC}" type="presOf" srcId="{3AF6412D-8C48-460A-8E36-8E3A9E7C9EB3}" destId="{29DF0DFC-0B1B-4A96-9C7D-6262ED3A19A2}" srcOrd="0" destOrd="1" presId="urn:microsoft.com/office/officeart/2005/8/layout/chevron2"/>
    <dgm:cxn modelId="{93200D5F-12AF-488B-B93A-FCB891AC8218}" type="presParOf" srcId="{4689A2ED-35D4-4C4A-B493-B06D927F1A93}" destId="{A369F3F5-ED45-475E-9632-DE5B30A069C1}" srcOrd="0" destOrd="0" presId="urn:microsoft.com/office/officeart/2005/8/layout/chevron2"/>
    <dgm:cxn modelId="{0EDB30CB-B43D-48C4-95B7-1BB6982D9708}" type="presParOf" srcId="{A369F3F5-ED45-475E-9632-DE5B30A069C1}" destId="{C791B1FA-3592-4774-8855-5FDC9784E8EB}" srcOrd="0" destOrd="0" presId="urn:microsoft.com/office/officeart/2005/8/layout/chevron2"/>
    <dgm:cxn modelId="{432F285B-8664-4326-A046-7C14C923E12B}" type="presParOf" srcId="{A369F3F5-ED45-475E-9632-DE5B30A069C1}" destId="{20CD3E30-5F79-44C0-A7E1-7EF59ADE990B}" srcOrd="1" destOrd="0" presId="urn:microsoft.com/office/officeart/2005/8/layout/chevron2"/>
    <dgm:cxn modelId="{9A141F26-E0FB-4B73-A07A-E3FD815E75B2}" type="presParOf" srcId="{4689A2ED-35D4-4C4A-B493-B06D927F1A93}" destId="{65F9F5D3-1641-4B6A-AC7A-B7F507959EB7}" srcOrd="1" destOrd="0" presId="urn:microsoft.com/office/officeart/2005/8/layout/chevron2"/>
    <dgm:cxn modelId="{87EF704E-5293-4393-AE1C-1C50F147487D}" type="presParOf" srcId="{4689A2ED-35D4-4C4A-B493-B06D927F1A93}" destId="{ACF213C3-96EA-4249-B709-2E163A25C38A}" srcOrd="2" destOrd="0" presId="urn:microsoft.com/office/officeart/2005/8/layout/chevron2"/>
    <dgm:cxn modelId="{63783E6A-A80B-46D1-A95B-55E9775731B9}" type="presParOf" srcId="{ACF213C3-96EA-4249-B709-2E163A25C38A}" destId="{02248946-0A6D-402D-973C-2510CD4DC50C}" srcOrd="0" destOrd="0" presId="urn:microsoft.com/office/officeart/2005/8/layout/chevron2"/>
    <dgm:cxn modelId="{050A0AB6-BCF7-49D0-92C9-87BD7A0269A0}" type="presParOf" srcId="{ACF213C3-96EA-4249-B709-2E163A25C38A}" destId="{70D0695A-1EC7-4FA5-AE62-F0AEE23B8257}" srcOrd="1" destOrd="0" presId="urn:microsoft.com/office/officeart/2005/8/layout/chevron2"/>
    <dgm:cxn modelId="{FFFD43C7-1234-4470-8BBA-30D62291ADC1}" type="presParOf" srcId="{4689A2ED-35D4-4C4A-B493-B06D927F1A93}" destId="{85AFE3B2-1E37-4547-A223-28BA2C60FF8F}" srcOrd="3" destOrd="0" presId="urn:microsoft.com/office/officeart/2005/8/layout/chevron2"/>
    <dgm:cxn modelId="{3D233F1F-4817-4A23-BA2D-8DACFB871798}" type="presParOf" srcId="{4689A2ED-35D4-4C4A-B493-B06D927F1A93}" destId="{653766BA-4A09-40A0-9EAC-92634BF2ED28}" srcOrd="4" destOrd="0" presId="urn:microsoft.com/office/officeart/2005/8/layout/chevron2"/>
    <dgm:cxn modelId="{04DE1CC0-66C4-4DC2-A309-6F4EFD5E8A7C}" type="presParOf" srcId="{653766BA-4A09-40A0-9EAC-92634BF2ED28}" destId="{A49EA979-AFDF-4A5A-A590-C999A276E730}" srcOrd="0" destOrd="0" presId="urn:microsoft.com/office/officeart/2005/8/layout/chevron2"/>
    <dgm:cxn modelId="{F5FA86F0-9605-41B8-8DBF-32F3DE571017}" type="presParOf" srcId="{653766BA-4A09-40A0-9EAC-92634BF2ED28}" destId="{29DF0DFC-0B1B-4A96-9C7D-6262ED3A19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1B1FA-3592-4774-8855-5FDC9784E8EB}">
      <dsp:nvSpPr>
        <dsp:cNvPr id="0" name=""/>
        <dsp:cNvSpPr/>
      </dsp:nvSpPr>
      <dsp:spPr>
        <a:xfrm rot="5400000">
          <a:off x="-278267" y="278913"/>
          <a:ext cx="1855115" cy="12985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+mj-lt"/>
            </a:rPr>
            <a:t>Pulse raiser</a:t>
          </a:r>
        </a:p>
      </dsp:txBody>
      <dsp:txXfrm rot="-5400000">
        <a:off x="1" y="649935"/>
        <a:ext cx="1298580" cy="556535"/>
      </dsp:txXfrm>
    </dsp:sp>
    <dsp:sp modelId="{20CD3E30-5F79-44C0-A7E1-7EF59ADE990B}">
      <dsp:nvSpPr>
        <dsp:cNvPr id="0" name=""/>
        <dsp:cNvSpPr/>
      </dsp:nvSpPr>
      <dsp:spPr>
        <a:xfrm rot="5400000">
          <a:off x="4161177" y="-2861951"/>
          <a:ext cx="1205824" cy="6931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Increases HR, stroke volume &amp; cardiac output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E.g. Running, skipping</a:t>
          </a:r>
        </a:p>
      </dsp:txBody>
      <dsp:txXfrm rot="-5400000">
        <a:off x="1298580" y="59509"/>
        <a:ext cx="6872156" cy="1088098"/>
      </dsp:txXfrm>
    </dsp:sp>
    <dsp:sp modelId="{02248946-0A6D-402D-973C-2510CD4DC50C}">
      <dsp:nvSpPr>
        <dsp:cNvPr id="0" name=""/>
        <dsp:cNvSpPr/>
      </dsp:nvSpPr>
      <dsp:spPr>
        <a:xfrm rot="5400000">
          <a:off x="-278267" y="1942303"/>
          <a:ext cx="1855115" cy="12985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+mj-lt"/>
            </a:rPr>
            <a:t>Dynamic stretches</a:t>
          </a:r>
        </a:p>
      </dsp:txBody>
      <dsp:txXfrm rot="-5400000">
        <a:off x="1" y="2313325"/>
        <a:ext cx="1298580" cy="556535"/>
      </dsp:txXfrm>
    </dsp:sp>
    <dsp:sp modelId="{70D0695A-1EC7-4FA5-AE62-F0AEE23B8257}">
      <dsp:nvSpPr>
        <dsp:cNvPr id="0" name=""/>
        <dsp:cNvSpPr/>
      </dsp:nvSpPr>
      <dsp:spPr>
        <a:xfrm rot="5400000">
          <a:off x="4161177" y="-1198561"/>
          <a:ext cx="1205824" cy="6931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Increases flexibility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E.g. Lunges, squats, heel flicks</a:t>
          </a:r>
        </a:p>
      </dsp:txBody>
      <dsp:txXfrm rot="-5400000">
        <a:off x="1298580" y="1722899"/>
        <a:ext cx="6872156" cy="1088098"/>
      </dsp:txXfrm>
    </dsp:sp>
    <dsp:sp modelId="{A49EA979-AFDF-4A5A-A590-C999A276E730}">
      <dsp:nvSpPr>
        <dsp:cNvPr id="0" name=""/>
        <dsp:cNvSpPr/>
      </dsp:nvSpPr>
      <dsp:spPr>
        <a:xfrm rot="5400000">
          <a:off x="-278267" y="3605693"/>
          <a:ext cx="1855115" cy="12985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+mj-lt"/>
            </a:rPr>
            <a:t>Skill familiarisation</a:t>
          </a:r>
        </a:p>
      </dsp:txBody>
      <dsp:txXfrm rot="-5400000">
        <a:off x="1" y="3976715"/>
        <a:ext cx="1298580" cy="556535"/>
      </dsp:txXfrm>
    </dsp:sp>
    <dsp:sp modelId="{29DF0DFC-0B1B-4A96-9C7D-6262ED3A19A2}">
      <dsp:nvSpPr>
        <dsp:cNvPr id="0" name=""/>
        <dsp:cNvSpPr/>
      </dsp:nvSpPr>
      <dsp:spPr>
        <a:xfrm rot="5400000">
          <a:off x="4161177" y="521104"/>
          <a:ext cx="1205824" cy="69310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Imitates actions of the sport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latin typeface="+mj-lt"/>
            </a:rPr>
            <a:t>E.g. Dribbling in basketball</a:t>
          </a:r>
        </a:p>
      </dsp:txBody>
      <dsp:txXfrm rot="-5400000">
        <a:off x="1298580" y="3442565"/>
        <a:ext cx="6872156" cy="1088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1B1FA-3592-4774-8855-5FDC9784E8EB}">
      <dsp:nvSpPr>
        <dsp:cNvPr id="0" name=""/>
        <dsp:cNvSpPr/>
      </dsp:nvSpPr>
      <dsp:spPr>
        <a:xfrm rot="5400000">
          <a:off x="-277995" y="281171"/>
          <a:ext cx="1853303" cy="12973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+mj-lt"/>
            </a:rPr>
            <a:t>Light motor activity</a:t>
          </a:r>
        </a:p>
      </dsp:txBody>
      <dsp:txXfrm rot="-5400000">
        <a:off x="1" y="651831"/>
        <a:ext cx="1297312" cy="555991"/>
      </dsp:txXfrm>
    </dsp:sp>
    <dsp:sp modelId="{20CD3E30-5F79-44C0-A7E1-7EF59ADE990B}">
      <dsp:nvSpPr>
        <dsp:cNvPr id="0" name=""/>
        <dsp:cNvSpPr/>
      </dsp:nvSpPr>
      <dsp:spPr>
        <a:xfrm rot="5400000">
          <a:off x="4161132" y="-2860643"/>
          <a:ext cx="1204647" cy="6932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+mj-lt"/>
            </a:rPr>
            <a:t>5-10 minutes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+mj-lt"/>
            </a:rPr>
            <a:t>Light jogging/walking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+mj-lt"/>
            </a:rPr>
            <a:t>To decrease body temperature and remove waste products from the muscles</a:t>
          </a:r>
        </a:p>
      </dsp:txBody>
      <dsp:txXfrm rot="-5400000">
        <a:off x="1297312" y="61983"/>
        <a:ext cx="6873481" cy="1087035"/>
      </dsp:txXfrm>
    </dsp:sp>
    <dsp:sp modelId="{02248946-0A6D-402D-973C-2510CD4DC50C}">
      <dsp:nvSpPr>
        <dsp:cNvPr id="0" name=""/>
        <dsp:cNvSpPr/>
      </dsp:nvSpPr>
      <dsp:spPr>
        <a:xfrm rot="5400000">
          <a:off x="-277995" y="1942937"/>
          <a:ext cx="1853303" cy="12973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+mj-lt"/>
            </a:rPr>
            <a:t>Static stretches</a:t>
          </a:r>
        </a:p>
      </dsp:txBody>
      <dsp:txXfrm rot="-5400000">
        <a:off x="1" y="2313597"/>
        <a:ext cx="1297312" cy="555991"/>
      </dsp:txXfrm>
    </dsp:sp>
    <dsp:sp modelId="{70D0695A-1EC7-4FA5-AE62-F0AEE23B8257}">
      <dsp:nvSpPr>
        <dsp:cNvPr id="0" name=""/>
        <dsp:cNvSpPr/>
      </dsp:nvSpPr>
      <dsp:spPr>
        <a:xfrm rot="5400000">
          <a:off x="4161132" y="-1198878"/>
          <a:ext cx="1204647" cy="6932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+mj-lt"/>
            </a:rPr>
            <a:t>5-10 minutes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+mj-lt"/>
            </a:rPr>
            <a:t>To help muscles re-establish their normal range of movement</a:t>
          </a:r>
        </a:p>
      </dsp:txBody>
      <dsp:txXfrm rot="-5400000">
        <a:off x="1297312" y="1723748"/>
        <a:ext cx="6873481" cy="1087035"/>
      </dsp:txXfrm>
    </dsp:sp>
    <dsp:sp modelId="{A49EA979-AFDF-4A5A-A590-C999A276E730}">
      <dsp:nvSpPr>
        <dsp:cNvPr id="0" name=""/>
        <dsp:cNvSpPr/>
      </dsp:nvSpPr>
      <dsp:spPr>
        <a:xfrm rot="5400000">
          <a:off x="-277995" y="3604702"/>
          <a:ext cx="1853303" cy="12973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+mj-lt"/>
            </a:rPr>
            <a:t>Breathing exercises</a:t>
          </a:r>
        </a:p>
      </dsp:txBody>
      <dsp:txXfrm rot="-5400000">
        <a:off x="1" y="3975362"/>
        <a:ext cx="1297312" cy="555991"/>
      </dsp:txXfrm>
    </dsp:sp>
    <dsp:sp modelId="{29DF0DFC-0B1B-4A96-9C7D-6262ED3A19A2}">
      <dsp:nvSpPr>
        <dsp:cNvPr id="0" name=""/>
        <dsp:cNvSpPr/>
      </dsp:nvSpPr>
      <dsp:spPr>
        <a:xfrm rot="5400000">
          <a:off x="4161132" y="447877"/>
          <a:ext cx="1204647" cy="6932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+mj-lt"/>
            </a:rPr>
            <a:t>Optional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+mj-lt"/>
            </a:rPr>
            <a:t>To aid relaxation and transition back to daily life</a:t>
          </a:r>
        </a:p>
      </dsp:txBody>
      <dsp:txXfrm rot="-5400000">
        <a:off x="1297312" y="3370503"/>
        <a:ext cx="6873481" cy="1087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F9-AAFC-48F8-AA31-33DECCA68C82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02FA-EEAC-4AD9-AB22-AEDEED8C0C2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492896"/>
            <a:ext cx="7851648" cy="79208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200" dirty="0"/>
              <a:t>7.1 Principles of training and overload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088232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en-GB" sz="2400" dirty="0">
                <a:latin typeface="+mj-lt"/>
              </a:rPr>
              <a:t> </a:t>
            </a:r>
            <a:r>
              <a:rPr lang="en-GB" sz="2400" u="sng" dirty="0">
                <a:latin typeface="+mj-lt"/>
              </a:rPr>
              <a:t>Learning objectives</a:t>
            </a:r>
          </a:p>
          <a:p>
            <a:pPr algn="l"/>
            <a:r>
              <a:rPr lang="en-GB" sz="2400" dirty="0">
                <a:latin typeface="+mj-lt"/>
              </a:rPr>
              <a:t> 1) Understand the principles of training known as SPORT</a:t>
            </a:r>
          </a:p>
          <a:p>
            <a:pPr algn="l"/>
            <a:r>
              <a:rPr lang="en-GB" sz="2400" dirty="0">
                <a:latin typeface="+mj-lt"/>
              </a:rPr>
              <a:t> 2) Apply these principles to a training programme</a:t>
            </a:r>
          </a:p>
          <a:p>
            <a:pPr algn="l"/>
            <a:r>
              <a:rPr lang="en-GB" sz="2400" dirty="0">
                <a:latin typeface="+mj-lt"/>
              </a:rPr>
              <a:t> 3) Provide examples of the principles of overload known as FITT</a:t>
            </a:r>
          </a:p>
          <a:p>
            <a:pPr algn="l"/>
            <a:r>
              <a:rPr lang="en-GB" sz="2400" dirty="0">
                <a:latin typeface="+mj-lt"/>
              </a:rPr>
              <a:t> 4) Explain the dangers of overtraining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Health, fitness and training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00549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+mj-lt"/>
              </a:rPr>
              <a:t>Chapter 7</a:t>
            </a:r>
            <a:endParaRPr lang="en-GB" sz="3200" dirty="0">
              <a:latin typeface="+mj-lt"/>
            </a:endParaRPr>
          </a:p>
          <a:p>
            <a:pPr algn="ctr"/>
            <a:r>
              <a:rPr lang="en-GB" sz="3200" dirty="0">
                <a:latin typeface="+mj-lt"/>
              </a:rPr>
              <a:t>Training</a:t>
            </a:r>
            <a:endParaRPr lang="en-US" sz="3200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386F05C-D071-A26C-2A00-91C1240FBA6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9FE44-15F1-6F4D-0D1A-48661D369B1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4B656-1A05-E112-ABCA-CA0452D80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4A2B2-DE0C-CE62-B83F-E73A55B1E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A5D402-5D29-2842-AA46-0B4BC5B5CA98}"/>
              </a:ext>
            </a:extLst>
          </p:cNvPr>
          <p:cNvSpPr txBox="1"/>
          <p:nvPr/>
        </p:nvSpPr>
        <p:spPr>
          <a:xfrm>
            <a:off x="6300192" y="116632"/>
            <a:ext cx="2736304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5493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+mj-lt"/>
              </a:rPr>
              <a:t>Task</a:t>
            </a:r>
            <a:r>
              <a:rPr lang="en-US" dirty="0">
                <a:latin typeface="+mj-lt"/>
              </a:rPr>
              <a:t> – Design a one week training </a:t>
            </a:r>
            <a:r>
              <a:rPr lang="en-US" dirty="0" err="1">
                <a:latin typeface="+mj-lt"/>
              </a:rPr>
              <a:t>programme</a:t>
            </a:r>
            <a:r>
              <a:rPr lang="en-US" dirty="0">
                <a:latin typeface="+mj-lt"/>
              </a:rPr>
              <a:t> for an activity and training aim of your choice. </a:t>
            </a:r>
          </a:p>
          <a:p>
            <a:endParaRPr lang="en-US" u="sng" dirty="0">
              <a:latin typeface="+mj-lt"/>
            </a:endParaRPr>
          </a:p>
          <a:p>
            <a:r>
              <a:rPr lang="en-US" dirty="0">
                <a:latin typeface="+mj-lt"/>
              </a:rPr>
              <a:t>Try to evidence the principles of training where possible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5F245-D3DE-DF4D-8F37-F5CF113C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096000" cy="6624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062BE-3755-0E4B-9064-64D5E119FBAB}"/>
              </a:ext>
            </a:extLst>
          </p:cNvPr>
          <p:cNvSpPr txBox="1"/>
          <p:nvPr/>
        </p:nvSpPr>
        <p:spPr>
          <a:xfrm>
            <a:off x="6307696" y="2627034"/>
            <a:ext cx="2728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Progression </a:t>
            </a:r>
            <a:r>
              <a:rPr lang="en-US" dirty="0">
                <a:latin typeface="+mj-lt"/>
              </a:rPr>
              <a:t>is achieved by applying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overload </a:t>
            </a:r>
            <a:r>
              <a:rPr lang="en-US" dirty="0">
                <a:latin typeface="+mj-lt"/>
              </a:rPr>
              <a:t>(increasing time)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solidFill>
                  <a:srgbClr val="FFC000"/>
                </a:solidFill>
                <a:latin typeface="+mj-lt"/>
              </a:rPr>
              <a:t>Specific </a:t>
            </a:r>
            <a:r>
              <a:rPr lang="en-US" dirty="0">
                <a:latin typeface="+mj-lt"/>
              </a:rPr>
              <a:t>to the activity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solidFill>
                  <a:srgbClr val="00B050"/>
                </a:solidFill>
                <a:latin typeface="+mj-lt"/>
              </a:rPr>
              <a:t>Specific </a:t>
            </a:r>
            <a:r>
              <a:rPr lang="en-US" dirty="0">
                <a:latin typeface="+mj-lt"/>
              </a:rPr>
              <a:t>to the training aim</a:t>
            </a:r>
            <a:endParaRPr lang="en-US" dirty="0">
              <a:solidFill>
                <a:srgbClr val="00B050"/>
              </a:solidFill>
              <a:latin typeface="+mj-lt"/>
            </a:endParaRPr>
          </a:p>
          <a:p>
            <a:endParaRPr lang="en-US" dirty="0">
              <a:solidFill>
                <a:srgbClr val="FFC000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Variety helps to avoid </a:t>
            </a:r>
            <a:r>
              <a:rPr lang="en-US" dirty="0">
                <a:solidFill>
                  <a:srgbClr val="9437FF"/>
                </a:solidFill>
                <a:latin typeface="+mj-lt"/>
              </a:rPr>
              <a:t>tedium</a:t>
            </a:r>
          </a:p>
          <a:p>
            <a:endParaRPr lang="en-US" dirty="0">
              <a:solidFill>
                <a:srgbClr val="9437FF"/>
              </a:solidFill>
              <a:latin typeface="+mj-lt"/>
            </a:endParaRPr>
          </a:p>
          <a:p>
            <a:r>
              <a:rPr lang="en-US" dirty="0">
                <a:solidFill>
                  <a:srgbClr val="00B0F0"/>
                </a:solidFill>
                <a:latin typeface="+mj-lt"/>
              </a:rPr>
              <a:t>Reversibility</a:t>
            </a:r>
            <a:r>
              <a:rPr lang="en-US" dirty="0">
                <a:latin typeface="+mj-lt"/>
              </a:rPr>
              <a:t> Rest days help to prevent overtraining and reversibility</a:t>
            </a:r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2455EF4-9BFB-1CF0-8CEB-604B0E3DFE1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865C0-8C51-FCE1-0F44-101FBE71216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240A7-7832-0E84-EE2F-C3F9D1918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17D87-A95E-5302-90AF-E78939265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4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EF59-A7EB-1A43-8199-34CB4A86D2C4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Questions</a:t>
            </a:r>
            <a:endParaRPr lang="en-GB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BACC-8BB9-1048-B867-682AD6B18E9C}"/>
              </a:ext>
            </a:extLst>
          </p:cNvPr>
          <p:cNvSpPr txBox="1">
            <a:spLocks/>
          </p:cNvSpPr>
          <p:nvPr/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Font typeface="Wingdings 2"/>
              <a:buNone/>
            </a:pPr>
            <a:r>
              <a:rPr lang="en-GB" b="1" dirty="0">
                <a:latin typeface="+mj-lt"/>
              </a:rPr>
              <a:t>How might a coach ensure specificity when designing a training programme for a marathon runner looking to develop cardiovascular endurance? (4)</a:t>
            </a:r>
          </a:p>
          <a:p>
            <a:pPr lvl="1">
              <a:buFont typeface="Wingdings 2"/>
              <a:buNone/>
            </a:pPr>
            <a:r>
              <a:rPr lang="en-GB" dirty="0">
                <a:latin typeface="+mj-lt"/>
              </a:rPr>
              <a:t>a) Type of training</a:t>
            </a:r>
          </a:p>
          <a:p>
            <a:pPr lvl="1">
              <a:buFont typeface="Wingdings 2"/>
              <a:buNone/>
            </a:pPr>
            <a:endParaRPr lang="en-GB" dirty="0">
              <a:latin typeface="+mj-lt"/>
            </a:endParaRPr>
          </a:p>
          <a:p>
            <a:pPr lvl="1">
              <a:buFont typeface="Wingdings 2"/>
              <a:buNone/>
            </a:pPr>
            <a:r>
              <a:rPr lang="en-GB" dirty="0">
                <a:latin typeface="+mj-lt"/>
              </a:rPr>
              <a:t>b) Intensity</a:t>
            </a:r>
          </a:p>
          <a:p>
            <a:pPr lvl="1">
              <a:buFont typeface="Wingdings 2"/>
              <a:buNone/>
            </a:pPr>
            <a:endParaRPr lang="en-GB" dirty="0">
              <a:latin typeface="+mj-lt"/>
            </a:endParaRPr>
          </a:p>
          <a:p>
            <a:pPr lvl="1">
              <a:buFont typeface="Wingdings 2"/>
              <a:buNone/>
            </a:pPr>
            <a:r>
              <a:rPr lang="en-GB" dirty="0">
                <a:latin typeface="+mj-lt"/>
              </a:rPr>
              <a:t>c) Duration</a:t>
            </a:r>
          </a:p>
          <a:p>
            <a:pPr lvl="1"/>
            <a:endParaRPr lang="en-GB" dirty="0">
              <a:latin typeface="+mj-lt"/>
            </a:endParaRPr>
          </a:p>
          <a:p>
            <a:pPr lvl="1">
              <a:buFont typeface="Wingdings 2"/>
              <a:buNone/>
            </a:pPr>
            <a:r>
              <a:rPr lang="en-GB" dirty="0">
                <a:latin typeface="+mj-lt"/>
              </a:rPr>
              <a:t>d) Muscle groups</a:t>
            </a:r>
          </a:p>
          <a:p>
            <a:pPr lvl="1"/>
            <a:endParaRPr lang="en-GB" dirty="0">
              <a:latin typeface="+mj-lt"/>
            </a:endParaRPr>
          </a:p>
          <a:p>
            <a:pPr lvl="1">
              <a:buFont typeface="Wingdings 2"/>
              <a:buNone/>
            </a:pPr>
            <a:r>
              <a:rPr lang="en-GB" dirty="0">
                <a:latin typeface="+mj-lt"/>
              </a:rPr>
              <a:t>e) Individual needs</a:t>
            </a: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9F4E3B-B194-0746-AF23-CD5F69A85998}"/>
              </a:ext>
            </a:extLst>
          </p:cNvPr>
          <p:cNvSpPr/>
          <p:nvPr/>
        </p:nvSpPr>
        <p:spPr>
          <a:xfrm>
            <a:off x="323528" y="1412776"/>
            <a:ext cx="8496944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0CB93-3604-B44B-BBE3-2E54B0734E56}"/>
              </a:ext>
            </a:extLst>
          </p:cNvPr>
          <p:cNvSpPr txBox="1"/>
          <p:nvPr/>
        </p:nvSpPr>
        <p:spPr>
          <a:xfrm>
            <a:off x="4499992" y="2576951"/>
            <a:ext cx="3693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Continuous training / fartlek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D8327-43EF-8E43-BD60-C401069E872E}"/>
              </a:ext>
            </a:extLst>
          </p:cNvPr>
          <p:cNvSpPr txBox="1"/>
          <p:nvPr/>
        </p:nvSpPr>
        <p:spPr>
          <a:xfrm>
            <a:off x="4499992" y="3501008"/>
            <a:ext cx="3693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60-80% of maximum heart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C085A-8E61-8D41-9A9B-D4E7C8D10804}"/>
              </a:ext>
            </a:extLst>
          </p:cNvPr>
          <p:cNvSpPr txBox="1"/>
          <p:nvPr/>
        </p:nvSpPr>
        <p:spPr>
          <a:xfrm>
            <a:off x="4496645" y="4355432"/>
            <a:ext cx="3693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Minimum of 20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38693-F6D7-8C41-89C9-59EFC568CD8E}"/>
              </a:ext>
            </a:extLst>
          </p:cNvPr>
          <p:cNvSpPr txBox="1"/>
          <p:nvPr/>
        </p:nvSpPr>
        <p:spPr>
          <a:xfrm>
            <a:off x="4496645" y="5214725"/>
            <a:ext cx="36930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Lower body muscle groups (quadriceps, hamstrings, gastrocnemius, </a:t>
            </a:r>
            <a:r>
              <a:rPr lang="en-US" sz="1400" dirty="0" err="1">
                <a:latin typeface="+mj-lt"/>
              </a:rPr>
              <a:t>gluteals</a:t>
            </a:r>
            <a:r>
              <a:rPr lang="en-US" sz="1400" dirty="0">
                <a:latin typeface="+mj-lt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90E82-F37C-6941-B0CA-BD8E9FB24EF2}"/>
              </a:ext>
            </a:extLst>
          </p:cNvPr>
          <p:cNvSpPr txBox="1"/>
          <p:nvPr/>
        </p:nvSpPr>
        <p:spPr>
          <a:xfrm>
            <a:off x="4490628" y="6105706"/>
            <a:ext cx="36930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Intensity and duration must reflect the current fitness level of the athlete 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322B8B6-DC8A-C89F-BDAE-F62B789F80A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691B7-D1E1-54B4-D2B2-B40691A7FE9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B8E8F-6096-8A46-C3A6-2CF084C56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5D8F3E-4180-96A5-B217-AED7DF134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F16A-4A4A-394E-8492-83ABA89729E3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Questions</a:t>
            </a:r>
            <a:endParaRPr lang="en-GB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C382-4CC4-AB40-9F94-945DB7CA60B5}"/>
              </a:ext>
            </a:extLst>
          </p:cNvPr>
          <p:cNvSpPr txBox="1">
            <a:spLocks/>
          </p:cNvSpPr>
          <p:nvPr/>
        </p:nvSpPr>
        <p:spPr>
          <a:xfrm>
            <a:off x="457200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Font typeface="Wingdings 2"/>
              <a:buNone/>
            </a:pPr>
            <a:r>
              <a:rPr lang="en-GB" b="1" dirty="0">
                <a:latin typeface="+mj-lt"/>
              </a:rPr>
              <a:t>Describe the term progression (2)</a:t>
            </a:r>
          </a:p>
          <a:p>
            <a:pPr lvl="1"/>
            <a:endParaRPr lang="en-GB" dirty="0">
              <a:latin typeface="+mj-lt"/>
            </a:endParaRPr>
          </a:p>
          <a:p>
            <a:pPr lvl="1"/>
            <a:r>
              <a:rPr lang="en-GB" i="1" dirty="0">
                <a:latin typeface="+mj-lt"/>
              </a:rPr>
              <a:t>Increase in work done should be gradual</a:t>
            </a:r>
          </a:p>
          <a:p>
            <a:pPr lvl="1"/>
            <a:r>
              <a:rPr lang="en-GB" i="1" dirty="0">
                <a:latin typeface="+mj-lt"/>
              </a:rPr>
              <a:t>An athlete should only progress when the body has adapted to previous demands</a:t>
            </a:r>
          </a:p>
          <a:p>
            <a:pPr lvl="1"/>
            <a:r>
              <a:rPr lang="en-GB" i="1" dirty="0">
                <a:latin typeface="+mj-lt"/>
              </a:rPr>
              <a:t>This will ensure constant fitness improvements</a:t>
            </a:r>
          </a:p>
          <a:p>
            <a:pPr lvl="1"/>
            <a:r>
              <a:rPr lang="en-GB" i="1" dirty="0">
                <a:latin typeface="+mj-lt"/>
              </a:rPr>
              <a:t>And will help to reduce chances of injury (through </a:t>
            </a:r>
            <a:r>
              <a:rPr lang="en-GB" b="1" i="1" dirty="0">
                <a:latin typeface="+mj-lt"/>
              </a:rPr>
              <a:t>overtraining</a:t>
            </a:r>
            <a:r>
              <a:rPr lang="en-GB" i="1" dirty="0">
                <a:latin typeface="+mj-lt"/>
              </a:rPr>
              <a:t>)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AA3522-82BB-214A-AAAE-FBB69F41D6C7}"/>
              </a:ext>
            </a:extLst>
          </p:cNvPr>
          <p:cNvSpPr/>
          <p:nvPr/>
        </p:nvSpPr>
        <p:spPr>
          <a:xfrm>
            <a:off x="323528" y="1340768"/>
            <a:ext cx="849694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E79E219-A1F1-48FD-505D-D3A566B8599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8A2B8-F871-71FA-7D92-69D9D47EF16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294AB-04AE-3E4E-8237-D371B4B42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960FE-DA35-5BD8-8462-2D5149A5A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03F7-CF7E-5B40-A21D-895841DC5B7D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Questions</a:t>
            </a:r>
            <a:endParaRPr lang="en-GB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CBDD0-C7C2-EA4E-BEF6-7CFB0827427C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 2"/>
              <a:buNone/>
            </a:pPr>
            <a:r>
              <a:rPr lang="en-GB" b="1" i="1" dirty="0">
                <a:latin typeface="+mj-lt"/>
              </a:rPr>
              <a:t>	</a:t>
            </a:r>
            <a:r>
              <a:rPr lang="en-GB" b="1" dirty="0">
                <a:latin typeface="+mj-lt"/>
              </a:rPr>
              <a:t>How could a coach avoid reversibility when training an athlete? (4)</a:t>
            </a:r>
          </a:p>
          <a:p>
            <a:pPr lvl="1">
              <a:buFont typeface="Wingdings 2"/>
              <a:buNone/>
            </a:pPr>
            <a:endParaRPr lang="en-GB" b="1" dirty="0">
              <a:latin typeface="+mj-lt"/>
            </a:endParaRPr>
          </a:p>
          <a:p>
            <a:pPr lvl="1"/>
            <a:r>
              <a:rPr lang="en-GB" i="1" dirty="0">
                <a:latin typeface="+mj-lt"/>
              </a:rPr>
              <a:t>Overload should be used to ensure that gains are made</a:t>
            </a:r>
          </a:p>
          <a:p>
            <a:pPr lvl="1"/>
            <a:r>
              <a:rPr lang="en-GB" i="1" dirty="0">
                <a:latin typeface="+mj-lt"/>
              </a:rPr>
              <a:t>Ensure progression is used to prevent injury </a:t>
            </a:r>
          </a:p>
          <a:p>
            <a:pPr lvl="1"/>
            <a:r>
              <a:rPr lang="en-GB" i="1" dirty="0">
                <a:latin typeface="+mj-lt"/>
              </a:rPr>
              <a:t>Rest periods should be included to avoid injury</a:t>
            </a:r>
          </a:p>
          <a:p>
            <a:pPr lvl="1"/>
            <a:r>
              <a:rPr lang="en-GB" i="1" dirty="0">
                <a:latin typeface="+mj-lt"/>
              </a:rPr>
              <a:t>Avoid too much emphasis on a single component of fitness as this may lead to reversibility in another</a:t>
            </a:r>
          </a:p>
          <a:p>
            <a:pPr lvl="1"/>
            <a:r>
              <a:rPr lang="en-GB" i="1" dirty="0">
                <a:latin typeface="+mj-lt"/>
              </a:rPr>
              <a:t>If injuries occur, use alternative training methods (e.g. swimming) to prevent fitness losses</a:t>
            </a:r>
          </a:p>
          <a:p>
            <a:pPr lvl="1"/>
            <a:r>
              <a:rPr lang="en-GB" i="1" dirty="0">
                <a:latin typeface="+mj-lt"/>
              </a:rPr>
              <a:t>Training should be varied to avoid tedium </a:t>
            </a:r>
          </a:p>
          <a:p>
            <a:pPr lvl="1"/>
            <a:r>
              <a:rPr lang="en-GB" i="1" dirty="0">
                <a:latin typeface="+mj-lt"/>
              </a:rPr>
              <a:t>Goal-setting should be used to motivate athlete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F88770-FD45-3641-8AB7-CC93694A7815}"/>
              </a:ext>
            </a:extLst>
          </p:cNvPr>
          <p:cNvSpPr/>
          <p:nvPr/>
        </p:nvSpPr>
        <p:spPr>
          <a:xfrm>
            <a:off x="323528" y="1340768"/>
            <a:ext cx="8496944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3E6303B-106A-D5EB-32AC-71F08A430E7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90F47-4821-549B-7E3F-07ED2F4CAF8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BB369-10E7-93FB-0DEE-CBF9768A5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DBF50-790A-7212-A76A-8483F242F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AF4B-A17A-8C4C-B921-A1B5FF654913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Questions</a:t>
            </a:r>
            <a:endParaRPr lang="en-GB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F00CF-B775-724A-803B-502D2C5AC1E1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latin typeface="+mj-lt"/>
              </a:rPr>
              <a:t>This is all about motivating an athlete</a:t>
            </a:r>
          </a:p>
          <a:p>
            <a:pPr lvl="1"/>
            <a:r>
              <a:rPr lang="en-GB" dirty="0">
                <a:latin typeface="+mj-lt"/>
              </a:rPr>
              <a:t>If a training programme isn’t varied, an athlete may get bored and lose motivation</a:t>
            </a:r>
          </a:p>
          <a:p>
            <a:pPr lvl="1"/>
            <a:r>
              <a:rPr lang="en-GB" dirty="0">
                <a:latin typeface="+mj-lt"/>
              </a:rPr>
              <a:t>Leading to fitness losses (reversibility)</a:t>
            </a:r>
          </a:p>
          <a:p>
            <a:pPr lvl="1"/>
            <a:endParaRPr lang="en-GB" dirty="0">
              <a:latin typeface="+mj-lt"/>
            </a:endParaRPr>
          </a:p>
          <a:p>
            <a:pPr lvl="1"/>
            <a:r>
              <a:rPr lang="en-GB" b="1" dirty="0">
                <a:latin typeface="+mj-lt"/>
              </a:rPr>
              <a:t>How might a coach avoid tedium when training an athlete?	(2)</a:t>
            </a:r>
          </a:p>
          <a:p>
            <a:pPr marL="393192" lvl="1" indent="0">
              <a:buNone/>
            </a:pPr>
            <a:endParaRPr lang="en-GB" dirty="0">
              <a:latin typeface="+mj-lt"/>
            </a:endParaRPr>
          </a:p>
          <a:p>
            <a:pPr lvl="1"/>
            <a:r>
              <a:rPr lang="en-GB" i="1" dirty="0">
                <a:latin typeface="+mj-lt"/>
              </a:rPr>
              <a:t>Use a range of training methods (e.g. circuits, weight training, continuous training) </a:t>
            </a:r>
          </a:p>
          <a:p>
            <a:pPr lvl="1"/>
            <a:r>
              <a:rPr lang="en-GB" i="1" dirty="0">
                <a:latin typeface="+mj-lt"/>
              </a:rPr>
              <a:t>Use goal setting to motivate the athlete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7D4AE0-2F90-754B-97C2-8F67A49BD423}"/>
              </a:ext>
            </a:extLst>
          </p:cNvPr>
          <p:cNvSpPr/>
          <p:nvPr/>
        </p:nvSpPr>
        <p:spPr>
          <a:xfrm>
            <a:off x="323528" y="3501008"/>
            <a:ext cx="8496944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4E9325D-7BC4-BF7A-937E-243AF01173F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09282-6675-D269-AB01-C727640ED04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D9618-83DE-C0FA-41F9-A81349D07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194E9-41EE-60CD-7D93-BF7C616E5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BC45-5C0A-3D48-8A05-24CE3DAB6E1F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Questions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7097-27DF-BF4F-96BB-C5EC5800833E}"/>
              </a:ext>
            </a:extLst>
          </p:cNvPr>
          <p:cNvSpPr txBox="1">
            <a:spLocks/>
          </p:cNvSpPr>
          <p:nvPr/>
        </p:nvSpPr>
        <p:spPr>
          <a:xfrm>
            <a:off x="457200" y="1340768"/>
            <a:ext cx="8229600" cy="51845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GB" sz="2400" b="1" dirty="0">
                <a:latin typeface="+mj-lt"/>
              </a:rPr>
              <a:t>	Using two training principles, describe how a coach could ensure that a performer improves (4 marks)</a:t>
            </a:r>
            <a:endParaRPr lang="en-GB" b="1" i="1" dirty="0">
              <a:latin typeface="+mj-lt"/>
            </a:endParaRPr>
          </a:p>
          <a:p>
            <a:pPr>
              <a:buFont typeface="Wingdings 2"/>
              <a:buNone/>
            </a:pPr>
            <a:endParaRPr lang="en-GB" i="1" dirty="0">
              <a:latin typeface="+mj-lt"/>
            </a:endParaRPr>
          </a:p>
          <a:p>
            <a:r>
              <a:rPr lang="en-GB" i="1" dirty="0">
                <a:latin typeface="+mj-lt"/>
              </a:rPr>
              <a:t>Specificity – </a:t>
            </a:r>
            <a:r>
              <a:rPr lang="en-GB" dirty="0">
                <a:latin typeface="+mj-lt"/>
              </a:rPr>
              <a:t>the training should be specific to the activity </a:t>
            </a:r>
          </a:p>
          <a:p>
            <a:r>
              <a:rPr lang="en-GB" i="1" dirty="0">
                <a:latin typeface="+mj-lt"/>
              </a:rPr>
              <a:t>Overload – </a:t>
            </a:r>
            <a:r>
              <a:rPr lang="en-GB" dirty="0">
                <a:latin typeface="+mj-lt"/>
              </a:rPr>
              <a:t>An increase in either time (duration), frequency or intensity</a:t>
            </a:r>
          </a:p>
          <a:p>
            <a:r>
              <a:rPr lang="en-GB" i="1" dirty="0">
                <a:latin typeface="+mj-lt"/>
              </a:rPr>
              <a:t>Progression – </a:t>
            </a:r>
            <a:r>
              <a:rPr lang="en-GB" dirty="0">
                <a:latin typeface="+mj-lt"/>
              </a:rPr>
              <a:t>Increase should be gradual to avoid injury / to ensure athlete increases at a steady level</a:t>
            </a:r>
            <a:endParaRPr lang="en-GB" i="1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BE9009A-BAC1-5046-1A5D-3925609F3C3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A2ED9-7ADC-4ACD-36BA-241AD6D4CAC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5C736-2264-9E5C-67C2-E83BAC2E9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C4266-EF8C-7719-8F36-6D9B05EEF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492896"/>
            <a:ext cx="7851648" cy="79208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7.2 Methods of training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088232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GB" sz="2400" dirty="0">
                <a:latin typeface="+mj-lt"/>
              </a:rPr>
              <a:t> </a:t>
            </a:r>
            <a:r>
              <a:rPr lang="en-GB" sz="2400" u="sng" dirty="0">
                <a:latin typeface="+mj-lt"/>
              </a:rPr>
              <a:t>Learning objectives</a:t>
            </a:r>
          </a:p>
          <a:p>
            <a:pPr algn="l"/>
            <a:r>
              <a:rPr lang="en-GB" sz="2400" dirty="0">
                <a:latin typeface="+mj-lt"/>
              </a:rPr>
              <a:t> 1) Outline the six training methods and the activities involved</a:t>
            </a:r>
          </a:p>
          <a:p>
            <a:pPr algn="l"/>
            <a:r>
              <a:rPr lang="en-GB" sz="2400" dirty="0">
                <a:latin typeface="+mj-lt"/>
              </a:rPr>
              <a:t> 2) Link each training method to goals for improving specific areas of</a:t>
            </a:r>
          </a:p>
          <a:p>
            <a:pPr algn="l"/>
            <a:r>
              <a:rPr lang="en-GB" sz="2400" dirty="0">
                <a:latin typeface="+mj-lt"/>
              </a:rPr>
              <a:t>     fitness</a:t>
            </a:r>
          </a:p>
          <a:p>
            <a:pPr algn="l"/>
            <a:r>
              <a:rPr lang="en-GB" sz="2400" dirty="0">
                <a:latin typeface="+mj-lt"/>
              </a:rPr>
              <a:t> 3) Explain the advantages and disadvantages of specialised high</a:t>
            </a:r>
          </a:p>
          <a:p>
            <a:pPr algn="l"/>
            <a:r>
              <a:rPr lang="en-GB" sz="2400" dirty="0">
                <a:latin typeface="+mj-lt"/>
              </a:rPr>
              <a:t>     altitude training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Health, fitness and training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00549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+mj-lt"/>
              </a:rPr>
              <a:t>Chapter 7</a:t>
            </a:r>
            <a:endParaRPr lang="en-GB" sz="3200" dirty="0">
              <a:latin typeface="+mj-lt"/>
            </a:endParaRPr>
          </a:p>
          <a:p>
            <a:pPr algn="ctr"/>
            <a:r>
              <a:rPr lang="en-GB" sz="3200" dirty="0">
                <a:latin typeface="+mj-lt"/>
              </a:rPr>
              <a:t>Training</a:t>
            </a:r>
            <a:endParaRPr lang="en-US" sz="3200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9B23D94-278E-2691-1275-97C8122B1A7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68712-E62D-112F-4C2B-81C80ECA8C1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897858-37B1-0187-60FD-6AD5ED951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26F513-E7F2-DF2C-8694-C2A42180E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0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310E1-1F0F-A34C-AF17-1FC4C432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795576" cy="265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66110-9508-D34F-A5B7-9A4495CE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00"/>
          <a:stretch/>
        </p:blipFill>
        <p:spPr>
          <a:xfrm>
            <a:off x="683568" y="3933056"/>
            <a:ext cx="7795576" cy="291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738EE-C3B8-4B4E-A797-6E3193D5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525344"/>
            <a:ext cx="833884" cy="292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9CEF27-2DE9-1B4D-B1B7-3DA7B2340EB5}"/>
              </a:ext>
            </a:extLst>
          </p:cNvPr>
          <p:cNvSpPr txBox="1"/>
          <p:nvPr/>
        </p:nvSpPr>
        <p:spPr>
          <a:xfrm>
            <a:off x="7380312" y="3600512"/>
            <a:ext cx="1053221" cy="1885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C6E80-6C65-F56B-6450-25655637162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48830-6CE5-0090-2342-66DD0F450F0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C6B71-A84B-CFA0-BFAA-A27481191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9A15B6-E113-9363-27D7-2028F770BA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9D939D-61DD-094E-A6F3-D869E4AA3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685151" y="1175236"/>
            <a:ext cx="7793993" cy="4368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43D3ED-7FD9-B24C-BE22-4ECF9044B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151" y="1124744"/>
            <a:ext cx="7793993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F2EE4C-5033-FF4B-B91A-C0063794B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1" y="5612332"/>
            <a:ext cx="7793993" cy="11290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0C781-CC7D-0F18-724D-0F779557630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7A093-5E18-DB2E-EE18-69ECA6D07A9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23BB2-D725-B202-2378-EA977491E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7C780-09AC-35F1-F6F7-8CC9CF89F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5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Continuous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330824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Starter questions</a:t>
            </a:r>
          </a:p>
          <a:p>
            <a:pPr marL="0" indent="0" algn="ctr">
              <a:buNone/>
            </a:pPr>
            <a:endParaRPr lang="en-GB" b="1" u="sng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continuous training?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components of fitness will it develop?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Does continuous training need to take the form of running?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How long should a continuous training session last?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At what intensity should an athlete work?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Are there any safety considerations?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pros and cons of continuous training?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B258C-9A9F-384C-9F92-864A42F71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5"/>
          <a:stretch/>
        </p:blipFill>
        <p:spPr>
          <a:xfrm>
            <a:off x="4860032" y="1268761"/>
            <a:ext cx="4283968" cy="52565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18EC422-767A-4613-843E-CEB373B8D11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F1B85-BBCE-EE73-25EA-A871B6C41ED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18ECC-EA04-BA87-CF5A-DD81709E3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5A454-A87A-061B-013F-9958CC579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9ADDF6-F355-2C49-86CC-12CD9B478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784976" cy="44644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D751C-BAAE-ABCC-DE9B-CB2D756B248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AC432-98B1-3FFE-8F36-CE5A65FE037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7DF26-A10F-E5F7-E1D3-6B0C8580C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DB2B4-BB0F-71C0-ACF6-CA2477F12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Continuous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“Involves continuous activity without rest intervals”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It is typically used to improve cardio-vascular endurance and muscular endurance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Cycling, running and swimming are common methods of continuous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Should last for at least 20 minutes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Intensity can be calculated using HR… </a:t>
            </a:r>
            <a:r>
              <a:rPr lang="en-GB" b="1" dirty="0">
                <a:latin typeface="+mj-lt"/>
              </a:rPr>
              <a:t>60-80%</a:t>
            </a:r>
            <a:r>
              <a:rPr lang="en-GB" dirty="0">
                <a:latin typeface="+mj-lt"/>
              </a:rPr>
              <a:t> of maximum heart-rate should be maintained in order for the athlete to make </a:t>
            </a:r>
            <a:r>
              <a:rPr lang="en-GB" b="1" dirty="0">
                <a:latin typeface="+mj-lt"/>
              </a:rPr>
              <a:t>aerobic</a:t>
            </a:r>
            <a:r>
              <a:rPr lang="en-GB" dirty="0">
                <a:latin typeface="+mj-lt"/>
              </a:rPr>
              <a:t> gains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1340768"/>
            <a:ext cx="864096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367400" y="4077072"/>
            <a:ext cx="8424936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92080" y="5466710"/>
            <a:ext cx="3312368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HOW DO WE CALCULATE THIS?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152" y="6091628"/>
            <a:ext cx="8077296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220 – age = </a:t>
            </a:r>
            <a:r>
              <a:rPr lang="en-GB" dirty="0" err="1">
                <a:latin typeface="+mj-lt"/>
              </a:rPr>
              <a:t>HRmax</a:t>
            </a:r>
            <a:r>
              <a:rPr lang="en-GB" dirty="0">
                <a:latin typeface="+mj-lt"/>
              </a:rPr>
              <a:t>	...then multiply </a:t>
            </a:r>
            <a:r>
              <a:rPr lang="en-GB" dirty="0" err="1">
                <a:latin typeface="+mj-lt"/>
              </a:rPr>
              <a:t>HRmax</a:t>
            </a:r>
            <a:r>
              <a:rPr lang="en-GB" dirty="0">
                <a:latin typeface="+mj-lt"/>
              </a:rPr>
              <a:t> by 0.6 or 0.8 to calculate 60% or 80%</a:t>
            </a:r>
          </a:p>
        </p:txBody>
      </p:sp>
      <p:cxnSp>
        <p:nvCxnSpPr>
          <p:cNvPr id="9" name="Straight Arrow Connector 8"/>
          <p:cNvCxnSpPr>
            <a:stCxn id="6" idx="1"/>
            <a:endCxn id="7" idx="0"/>
          </p:cNvCxnSpPr>
          <p:nvPr/>
        </p:nvCxnSpPr>
        <p:spPr>
          <a:xfrm flipH="1">
            <a:off x="4565800" y="5635987"/>
            <a:ext cx="726280" cy="4556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6156F4D-D578-B982-86AD-EB55D79543C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B065C-A7A9-7ED3-696D-9FE99807DFB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274FC-9234-BFAB-104B-62880C6BE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200B9-7122-7A0F-9DEC-11A00B7C6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Continuous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GB" dirty="0">
                <a:latin typeface="+mj-lt"/>
              </a:rPr>
              <a:t>Safety – Inappropriate footwear can lead to injuries such as ‘shin splints’ when running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>
                <a:latin typeface="+mj-lt"/>
              </a:rPr>
              <a:t> 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86634"/>
              </p:ext>
            </p:extLst>
          </p:nvPr>
        </p:nvGraphicFramePr>
        <p:xfrm>
          <a:off x="871456" y="2348880"/>
          <a:ext cx="7776864" cy="4104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553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553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be used for a variety of activities (e.g. running, swimming, cycling)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Little variation can lead to tedium </a:t>
                      </a:r>
                      <a:r>
                        <a:rPr lang="en-GB">
                          <a:latin typeface="+mj-lt"/>
                        </a:rPr>
                        <a:t>(boredom)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246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be easily adapted to the individual’s 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Limited</a:t>
                      </a:r>
                      <a:r>
                        <a:rPr lang="en-GB" baseline="0" dirty="0">
                          <a:latin typeface="+mj-lt"/>
                        </a:rPr>
                        <a:t> specificity for games players due to lack of change in speed/direction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553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Requires little</a:t>
                      </a:r>
                      <a:r>
                        <a:rPr lang="en-GB" baseline="0" dirty="0">
                          <a:latin typeface="+mj-lt"/>
                        </a:rPr>
                        <a:t> to no equipment /cheap/can be done almost anywhere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553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reduce the chance</a:t>
                      </a:r>
                      <a:r>
                        <a:rPr lang="en-GB" baseline="0" dirty="0">
                          <a:latin typeface="+mj-lt"/>
                        </a:rPr>
                        <a:t> of CHD (coronary heart disease)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BC2013D-FD80-DE5B-C2B6-E3AC1D55821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49D42-B5F7-E4DD-E6AA-FD22AE8925D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0188C-E688-F01E-8A30-2E8E4FFB1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35D3A-2C94-2654-D61C-2CAA707C3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7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Continuous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en-GB" dirty="0">
                <a:latin typeface="+mj-lt"/>
              </a:rPr>
              <a:t>	Describe </a:t>
            </a:r>
            <a:r>
              <a:rPr lang="en-GB" b="1" dirty="0">
                <a:latin typeface="+mj-lt"/>
              </a:rPr>
              <a:t>continuous training</a:t>
            </a:r>
            <a:r>
              <a:rPr lang="en-GB" dirty="0">
                <a:latin typeface="+mj-lt"/>
              </a:rPr>
              <a:t> and explain the benefits of using this training method		(4)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r>
              <a:rPr lang="en-GB" i="1" dirty="0">
                <a:latin typeface="+mj-lt"/>
              </a:rPr>
              <a:t>Activity is continuous and without rest intervals</a:t>
            </a:r>
          </a:p>
          <a:p>
            <a:r>
              <a:rPr lang="en-GB" i="1" dirty="0">
                <a:latin typeface="+mj-lt"/>
              </a:rPr>
              <a:t>It can be used for a variety of activities including running, swimming and cycling</a:t>
            </a:r>
          </a:p>
          <a:p>
            <a:r>
              <a:rPr lang="en-GB" i="1" dirty="0">
                <a:latin typeface="+mj-lt"/>
              </a:rPr>
              <a:t>It can be easily adapted to the individual’s needs</a:t>
            </a:r>
          </a:p>
          <a:p>
            <a:r>
              <a:rPr lang="en-GB" i="1" dirty="0">
                <a:latin typeface="+mj-lt"/>
              </a:rPr>
              <a:t>It requires little to no equipment and can be done almost anywhere</a:t>
            </a:r>
          </a:p>
          <a:p>
            <a:r>
              <a:rPr lang="en-GB" i="1" dirty="0">
                <a:latin typeface="+mj-lt"/>
              </a:rPr>
              <a:t> Helps to improve cardiovascular endurance and muscular endurance</a:t>
            </a:r>
          </a:p>
          <a:p>
            <a:r>
              <a:rPr lang="en-GB" i="1" dirty="0">
                <a:latin typeface="+mj-lt"/>
              </a:rPr>
              <a:t>Can help with weight loss and reduces chances of developing coronary heart disease (CHD)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3A4F947-98B9-EC34-904A-CA0D7893D56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C92CE-5E70-C9F1-8306-D095F7729A8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94D03-2538-4F2D-0F14-B3205A504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34243-BFE7-32AD-F096-7EEB0FF2A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Fartlek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826768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training and what are its key features?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components of fitness will it develop?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Does 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training need to take the form of running?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How do we measure intensity when 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training?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Are there any safety considerations?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benefits of 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training?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B5D32-5ECE-5949-A946-610AC8032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4341168" cy="52565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DE4EB89-9459-CCC6-813B-FF20709553B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27393-06CC-EF3C-93E4-8E2B091D9C5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B45CD-3454-1807-5F3F-53D6B9355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22BDC-6B24-C703-21DC-940701D8C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1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Fartlek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“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means ‘speed play’ – It is a form of continuous training. Its key characteristics are variations in pace and terrain (or gradient)”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It is used to improve </a:t>
            </a:r>
            <a:r>
              <a:rPr lang="en-GB" b="1" dirty="0">
                <a:latin typeface="+mj-lt"/>
              </a:rPr>
              <a:t>cardio-vascular endurance </a:t>
            </a:r>
            <a:r>
              <a:rPr lang="en-GB" dirty="0">
                <a:latin typeface="+mj-lt"/>
              </a:rPr>
              <a:t>and </a:t>
            </a:r>
            <a:r>
              <a:rPr lang="en-GB" b="1" dirty="0">
                <a:latin typeface="+mj-lt"/>
              </a:rPr>
              <a:t>muscular endurance </a:t>
            </a:r>
            <a:r>
              <a:rPr lang="en-GB" dirty="0">
                <a:latin typeface="+mj-lt"/>
              </a:rPr>
              <a:t>(although changes in pace mean that performers can work both aerobically and </a:t>
            </a:r>
            <a:r>
              <a:rPr lang="en-GB" dirty="0" err="1">
                <a:latin typeface="+mj-lt"/>
              </a:rPr>
              <a:t>anaerobically</a:t>
            </a:r>
            <a:r>
              <a:rPr lang="en-GB" dirty="0">
                <a:latin typeface="+mj-lt"/>
              </a:rPr>
              <a:t> during a session)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latin typeface="+mj-lt"/>
              </a:rPr>
              <a:t>Cycling</a:t>
            </a:r>
            <a:r>
              <a:rPr lang="en-GB" dirty="0">
                <a:latin typeface="+mj-lt"/>
              </a:rPr>
              <a:t> and </a:t>
            </a:r>
            <a:r>
              <a:rPr lang="en-GB" b="1" dirty="0">
                <a:latin typeface="+mj-lt"/>
              </a:rPr>
              <a:t>running</a:t>
            </a:r>
            <a:r>
              <a:rPr lang="en-GB" dirty="0">
                <a:latin typeface="+mj-lt"/>
              </a:rPr>
              <a:t> are common methods of continuous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Intensity can be measured using the </a:t>
            </a:r>
            <a:r>
              <a:rPr lang="en-GB" b="1" u="sng" dirty="0">
                <a:latin typeface="+mj-lt"/>
              </a:rPr>
              <a:t>RPE</a:t>
            </a:r>
            <a:r>
              <a:rPr lang="en-GB" dirty="0">
                <a:latin typeface="+mj-lt"/>
              </a:rPr>
              <a:t> scale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30140" y="5537744"/>
            <a:ext cx="360040" cy="546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51520" y="1340768"/>
            <a:ext cx="8640960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48064" y="6084004"/>
            <a:ext cx="33123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More details on slide 13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D4DB3FC-48B5-3696-40C6-33C573C8748D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5B733-F2CE-3A27-ADEA-5CAD770901E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545A2-4393-20F8-A9F3-5A8A4DB07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77C8C-31C6-18C8-91B2-AAFDE7A11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92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Fartlek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>
                <a:latin typeface="+mj-lt"/>
              </a:rPr>
              <a:t>Safety – check equipment (bicycle, footwear etc…) before use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>
                <a:latin typeface="+mj-lt"/>
              </a:rPr>
              <a:t> 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956918"/>
              </p:ext>
            </p:extLst>
          </p:nvPr>
        </p:nvGraphicFramePr>
        <p:xfrm>
          <a:off x="899592" y="2276872"/>
          <a:ext cx="7732992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2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3384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55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Can be used for a variety of activities (e.g. running, swimming, cycling)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3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Can be easily adapted to the individual’s needs (specificity)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11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Requires little</a:t>
                      </a:r>
                      <a:r>
                        <a:rPr lang="en-GB" sz="2000" baseline="0" dirty="0">
                          <a:latin typeface="+mj-lt"/>
                        </a:rPr>
                        <a:t> to no equipment /cheap/can be done almost anywhere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Variation means that tedium is less likely to occur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Enables performers to improve both aerobic and anaerobic fitness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Suitable</a:t>
                      </a:r>
                      <a:r>
                        <a:rPr lang="en-GB" sz="2000" baseline="0" dirty="0">
                          <a:latin typeface="+mj-lt"/>
                        </a:rPr>
                        <a:t> for games players where sprints are followed by periods of low intensity work (they require both aerobic and anaerobic fitness)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4259936-6232-2F86-0931-FC5F5945F0A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8148B-2F98-6F9C-0B6B-2CF4A2296FA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08C56-EB27-D870-638D-497ACEBDA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E7834-030B-5B11-BA5C-7E5F236E4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7647"/>
            <a:ext cx="8229600" cy="949105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b="1" dirty="0">
                <a:latin typeface="+mj-lt"/>
              </a:rPr>
              <a:t>RPE</a:t>
            </a:r>
            <a:r>
              <a:rPr lang="en-GB" sz="4000" dirty="0">
                <a:latin typeface="+mj-lt"/>
              </a:rPr>
              <a:t> (Rating of perceived exertion)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/>
            <a:r>
              <a:rPr lang="en-GB" b="1" dirty="0">
                <a:latin typeface="+mj-lt"/>
              </a:rPr>
              <a:t>Borg’s scale</a:t>
            </a:r>
            <a:r>
              <a:rPr lang="en-GB" dirty="0">
                <a:latin typeface="+mj-lt"/>
              </a:rPr>
              <a:t> of </a:t>
            </a:r>
            <a:r>
              <a:rPr lang="en-GB" b="1" dirty="0">
                <a:latin typeface="+mj-lt"/>
              </a:rPr>
              <a:t>RPE </a:t>
            </a:r>
            <a:r>
              <a:rPr lang="en-GB" dirty="0">
                <a:latin typeface="+mj-lt"/>
              </a:rPr>
              <a:t>is used to measure physical activity intensity level</a:t>
            </a:r>
          </a:p>
          <a:p>
            <a:pPr marL="514350" indent="-514350"/>
            <a:r>
              <a:rPr lang="en-GB" dirty="0">
                <a:latin typeface="+mj-lt"/>
              </a:rPr>
              <a:t>Perceived exertion is ‘how hard you feel your body is working’</a:t>
            </a:r>
          </a:p>
          <a:p>
            <a:pPr marL="514350" indent="-514350"/>
            <a:r>
              <a:rPr lang="en-GB" dirty="0">
                <a:latin typeface="+mj-lt"/>
              </a:rPr>
              <a:t>This is a more suitable measure of intensity for </a:t>
            </a:r>
            <a:r>
              <a:rPr lang="en-GB" dirty="0" err="1">
                <a:latin typeface="+mj-lt"/>
              </a:rPr>
              <a:t>Fartlek</a:t>
            </a:r>
            <a:r>
              <a:rPr lang="en-GB" dirty="0">
                <a:latin typeface="+mj-lt"/>
              </a:rPr>
              <a:t> training than heart rate…</a:t>
            </a:r>
          </a:p>
          <a:p>
            <a:pPr marL="514350" indent="-514350"/>
            <a:r>
              <a:rPr lang="en-GB" dirty="0">
                <a:latin typeface="+mj-lt"/>
              </a:rPr>
              <a:t>…because changes in intensity mean that HR would be constantly changing throughout training…</a:t>
            </a:r>
          </a:p>
          <a:p>
            <a:pPr marL="514350" indent="-514350"/>
            <a:r>
              <a:rPr lang="en-GB" dirty="0">
                <a:latin typeface="+mj-lt"/>
              </a:rPr>
              <a:t>…and therefore would be difficult to monitor </a:t>
            </a:r>
          </a:p>
          <a:p>
            <a:pPr marL="514350" indent="-514350"/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1340768"/>
            <a:ext cx="8640960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7693839-7D02-B8F2-AF91-D163BD4F0D0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6C5BE-A7EA-176E-412B-8A60BF5E9FB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341913-A642-3994-6BC5-5DB71FB9E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FFEBB2-B91F-0122-73D2-952AB12ED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89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6658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7D11E5-55AF-152F-196C-C65E434C50E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4433B-E75A-0766-741E-3D06C24E54D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0839B-5B28-71CB-2710-20BC2BC5E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08D7C-0844-FF19-5176-F784359BB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9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Fartlek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GB" dirty="0">
                <a:latin typeface="+mj-lt"/>
              </a:rPr>
              <a:t>	</a:t>
            </a:r>
            <a:r>
              <a:rPr lang="en-GB" b="1" dirty="0">
                <a:latin typeface="+mj-lt"/>
              </a:rPr>
              <a:t>Describe Fartlek training and explain why someone would use this training type (4)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r>
              <a:rPr lang="en-GB" i="1" dirty="0">
                <a:latin typeface="+mj-lt"/>
              </a:rPr>
              <a:t>Involves varying the speed/intensity at which you perform</a:t>
            </a:r>
          </a:p>
          <a:p>
            <a:r>
              <a:rPr lang="en-GB" i="1" dirty="0">
                <a:latin typeface="+mj-lt"/>
              </a:rPr>
              <a:t>Can involve variations in terrain (e.g. slopes)</a:t>
            </a:r>
          </a:p>
          <a:p>
            <a:r>
              <a:rPr lang="en-GB" i="1" dirty="0">
                <a:latin typeface="+mj-lt"/>
              </a:rPr>
              <a:t>Can involve a variety of activities (e.g. swimming, cycling, running)</a:t>
            </a:r>
          </a:p>
          <a:p>
            <a:r>
              <a:rPr lang="en-GB" i="1" dirty="0">
                <a:latin typeface="+mj-lt"/>
              </a:rPr>
              <a:t>Helps to improve both aerobic and anaerobic fitness</a:t>
            </a:r>
          </a:p>
          <a:p>
            <a:r>
              <a:rPr lang="en-GB" i="1" dirty="0">
                <a:latin typeface="+mj-lt"/>
              </a:rPr>
              <a:t>Useful for games players who require both aerobic and anaerobic fitness</a:t>
            </a:r>
          </a:p>
          <a:p>
            <a:r>
              <a:rPr lang="en-GB" i="1" dirty="0">
                <a:latin typeface="+mj-lt"/>
              </a:rPr>
              <a:t>Can be easily adapted to an individual’s needs</a:t>
            </a:r>
          </a:p>
          <a:p>
            <a:r>
              <a:rPr lang="en-GB" i="1" dirty="0">
                <a:latin typeface="+mj-lt"/>
              </a:rPr>
              <a:t>Varied/enjoyable – (reduces tedium)</a:t>
            </a:r>
          </a:p>
          <a:p>
            <a:pPr marL="514350" indent="-514350">
              <a:buFontTx/>
              <a:buChar char="-"/>
            </a:pPr>
            <a:endParaRPr lang="en-GB" i="1" dirty="0">
              <a:latin typeface="+mj-lt"/>
            </a:endParaRP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6341DFD-93D1-B117-F3E1-CF91AB86A63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C9DE5-3C33-59E4-16FA-F58C62D3BFD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6AF33-6FDA-5304-DBB7-F8B097CFA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4BCC5-7278-6F13-22F9-3283BFB92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Circuit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3610744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circuit training?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How do we monitor the intensity of a circuit training session?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Are there any safety considerations?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pros and cons of circuit training?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F6B17-97E9-5548-80A5-5E57BE7B5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40768"/>
            <a:ext cx="4557192" cy="518457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ACED74B-6EBA-31C9-7033-E16930D7744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50CE6-34E5-F8CD-FF59-B67E9491247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8ABE6-276E-2A6F-B394-2A9C01B1D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12936-3250-2E5B-591E-CB098CD9C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2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7958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dirty="0">
                <a:latin typeface="+mj-lt"/>
              </a:rPr>
              <a:t>Principles of training and overload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5122912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b="1" dirty="0">
                <a:latin typeface="+mj-lt"/>
              </a:rPr>
              <a:t>What is required to create a high quality training programme?</a:t>
            </a:r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  <a:p>
            <a:r>
              <a:rPr lang="en-GB" dirty="0">
                <a:latin typeface="+mj-lt"/>
              </a:rPr>
              <a:t>A well designed training programme that follows a clear set of </a:t>
            </a:r>
            <a:r>
              <a:rPr lang="en-GB" u="sng" dirty="0">
                <a:latin typeface="+mj-lt"/>
              </a:rPr>
              <a:t>training principles</a:t>
            </a:r>
            <a:r>
              <a:rPr lang="en-GB" dirty="0">
                <a:latin typeface="+mj-lt"/>
              </a:rPr>
              <a:t> is essential for improving performance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Programmes need to be personalised based on:</a:t>
            </a:r>
          </a:p>
          <a:p>
            <a:pPr lvl="1"/>
            <a:r>
              <a:rPr lang="en-GB" dirty="0">
                <a:latin typeface="+mj-lt"/>
              </a:rPr>
              <a:t>Individual needs </a:t>
            </a:r>
          </a:p>
          <a:p>
            <a:pPr lvl="1"/>
            <a:r>
              <a:rPr lang="en-GB" dirty="0">
                <a:latin typeface="+mj-lt"/>
              </a:rPr>
              <a:t>Goals or ambitions</a:t>
            </a:r>
          </a:p>
          <a:p>
            <a:pPr lvl="1"/>
            <a:r>
              <a:rPr lang="en-GB" dirty="0">
                <a:latin typeface="+mj-lt"/>
              </a:rPr>
              <a:t>Fitness and health status</a:t>
            </a:r>
          </a:p>
          <a:p>
            <a:pPr marL="393192" lvl="1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Gathering information is therefore an important first step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49CCC-8B80-A144-862A-2110A2C7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6279">
            <a:off x="5947284" y="2096203"/>
            <a:ext cx="1815771" cy="256490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816E4-73E2-C24A-9718-BE63EA2C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6279">
            <a:off x="6789559" y="2823229"/>
            <a:ext cx="1848983" cy="239684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A79C9-1A1F-A44C-A5CA-8DC5BCF8E80D}"/>
              </a:ext>
            </a:extLst>
          </p:cNvPr>
          <p:cNvSpPr txBox="1"/>
          <p:nvPr/>
        </p:nvSpPr>
        <p:spPr>
          <a:xfrm>
            <a:off x="5666570" y="1268760"/>
            <a:ext cx="3180560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Questionnaires are a convenient way of gathering information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50348-1D79-0A49-99BA-59D13E41FF85}"/>
              </a:ext>
            </a:extLst>
          </p:cNvPr>
          <p:cNvSpPr txBox="1"/>
          <p:nvPr/>
        </p:nvSpPr>
        <p:spPr>
          <a:xfrm>
            <a:off x="5666570" y="5448126"/>
            <a:ext cx="3180560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Task – </a:t>
            </a:r>
            <a:r>
              <a:rPr lang="en-US" sz="1600" dirty="0">
                <a:latin typeface="+mj-lt"/>
              </a:rPr>
              <a:t>What sort of questions do you think might be useful when designing a personal training programme for someone?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E19E083-95F9-1232-FA12-E5DA6BED4CCD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D273AB-C167-33E8-C439-B26D9F80D38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AE4CF-F0F8-9E4A-C58F-260605E9A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DB50C-76A5-8A9A-37B2-FF54BDEA5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Circuit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“Involves a chain of different activities that can be selected to suit individual or activity requirements”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Intensity can be monitored by: 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The time at each station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The number of repetitions at each station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The number of circuits completed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The length of rest periods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The weight or resistance used at a particular station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Ensure that all equipment is in good condition and suitable for the individual (e.g. weights are suitably heavy)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1340768"/>
            <a:ext cx="864096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48264" y="2420888"/>
            <a:ext cx="1979712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How could the principle of </a:t>
            </a:r>
            <a:r>
              <a:rPr lang="en-GB" b="1" dirty="0">
                <a:latin typeface="+mj-lt"/>
              </a:rPr>
              <a:t>overload</a:t>
            </a:r>
            <a:r>
              <a:rPr lang="en-GB" dirty="0">
                <a:latin typeface="+mj-lt"/>
              </a:rPr>
              <a:t> be used when planning circuit training?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4D41458-5A59-10AB-3B62-13209D76477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2FA60-9CB1-9945-F71E-306B74ED523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2A0C3-A290-E459-DE2F-4748B2935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0FFBD-2507-3D22-8F10-1F30E1BC0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7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Circuit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/>
              <a:t> </a:t>
            </a:r>
          </a:p>
          <a:p>
            <a:pPr marL="514350" indent="-514350">
              <a:buNone/>
            </a:pPr>
            <a:endParaRPr lang="en-GB" dirty="0"/>
          </a:p>
          <a:p>
            <a:pPr marL="514350" indent="-514350"/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6917"/>
              </p:ext>
            </p:extLst>
          </p:nvPr>
        </p:nvGraphicFramePr>
        <p:xfrm>
          <a:off x="857080" y="1427524"/>
          <a:ext cx="7776864" cy="4685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05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77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be used to develop a range of fitness</a:t>
                      </a:r>
                      <a:r>
                        <a:rPr lang="en-GB" baseline="0" dirty="0">
                          <a:latin typeface="+mj-lt"/>
                        </a:rPr>
                        <a:t> components depending on the stations included (e.g. sit-ups for muscular endurance)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Rest periods may be too short to enable you to work maximally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57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Stations can be used to develop either fitness components</a:t>
                      </a:r>
                      <a:r>
                        <a:rPr lang="en-GB" baseline="0" dirty="0">
                          <a:latin typeface="+mj-lt"/>
                        </a:rPr>
                        <a:t> or skills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Circuit</a:t>
                      </a:r>
                      <a:r>
                        <a:rPr lang="en-GB" baseline="0" dirty="0">
                          <a:latin typeface="+mj-lt"/>
                        </a:rPr>
                        <a:t> training will not provide you with the long aerobic sessions needed to improve cardiovascular endurance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01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Variety of stations means that muscle groups can recover – meaning</a:t>
                      </a:r>
                      <a:r>
                        <a:rPr lang="en-GB" baseline="0" dirty="0">
                          <a:latin typeface="+mj-lt"/>
                        </a:rPr>
                        <a:t> anaerobic work is possible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Intensity</a:t>
                      </a:r>
                      <a:r>
                        <a:rPr lang="en-GB" baseline="0" dirty="0">
                          <a:latin typeface="+mj-lt"/>
                        </a:rPr>
                        <a:t> can be adapted to focus on anaerobic or aerobic fitness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A variety of equipment and a large work space may</a:t>
                      </a:r>
                      <a:r>
                        <a:rPr lang="en-GB" baseline="0" dirty="0">
                          <a:latin typeface="+mj-lt"/>
                        </a:rPr>
                        <a:t> be needed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059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Rest periods can be adapted meaning</a:t>
                      </a:r>
                      <a:r>
                        <a:rPr lang="en-GB" baseline="0" dirty="0">
                          <a:latin typeface="+mj-lt"/>
                        </a:rPr>
                        <a:t> circuit training can either be continuous or interval 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Fatigue can lead to poor technique and increased risk of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059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Variety</a:t>
                      </a:r>
                      <a:r>
                        <a:rPr lang="en-GB" baseline="0" dirty="0">
                          <a:latin typeface="+mj-lt"/>
                        </a:rPr>
                        <a:t> means tedium is less likely to occur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B74A07E-0DBD-5BCA-9E71-9CF8277E92B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361C9-8892-2EE0-7890-BBCA5FAB681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E3A30-F285-EFDE-8ED7-3306DA19E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62039-7553-B522-DBA5-B27CA6329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92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Circuit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en-GB" dirty="0">
                <a:latin typeface="+mj-lt"/>
              </a:rPr>
              <a:t>	</a:t>
            </a:r>
            <a:r>
              <a:rPr lang="en-GB" b="1" dirty="0">
                <a:latin typeface="+mj-lt"/>
              </a:rPr>
              <a:t>How can circuit training be made more demanding to ensure progression is achieved over time? (2)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r>
              <a:rPr lang="en-GB" i="1" dirty="0">
                <a:latin typeface="+mj-lt"/>
              </a:rPr>
              <a:t>Increase the number of circuits</a:t>
            </a:r>
          </a:p>
          <a:p>
            <a:r>
              <a:rPr lang="en-GB" i="1" dirty="0">
                <a:latin typeface="+mj-lt"/>
              </a:rPr>
              <a:t>Increase the time spent at each station</a:t>
            </a:r>
          </a:p>
          <a:p>
            <a:r>
              <a:rPr lang="en-GB" i="1" dirty="0">
                <a:latin typeface="+mj-lt"/>
              </a:rPr>
              <a:t>Increase the number of repetitions at each station</a:t>
            </a:r>
          </a:p>
          <a:p>
            <a:r>
              <a:rPr lang="en-GB" i="1" dirty="0">
                <a:latin typeface="+mj-lt"/>
              </a:rPr>
              <a:t>Increase the weight or resistance used at a particular station</a:t>
            </a:r>
          </a:p>
          <a:p>
            <a:r>
              <a:rPr lang="en-GB" i="1" dirty="0">
                <a:latin typeface="+mj-lt"/>
              </a:rPr>
              <a:t>Decrease rest periods</a:t>
            </a:r>
          </a:p>
          <a:p>
            <a:pPr marL="0" indent="0">
              <a:buNone/>
            </a:pPr>
            <a:endParaRPr lang="en-GB" i="1" dirty="0">
              <a:latin typeface="+mj-lt"/>
            </a:endParaRPr>
          </a:p>
          <a:p>
            <a:pPr marL="514350" indent="-514350">
              <a:buNone/>
            </a:pPr>
            <a:r>
              <a:rPr lang="en-GB" dirty="0"/>
              <a:t>	</a:t>
            </a:r>
            <a:r>
              <a:rPr lang="en-GB" b="1" dirty="0">
                <a:latin typeface="+mj-lt"/>
              </a:rPr>
              <a:t>Describe circuit training and outline the advantages of using this training type (4)</a:t>
            </a:r>
          </a:p>
          <a:p>
            <a:pPr marL="514350" indent="-514350">
              <a:buNone/>
            </a:pPr>
            <a:endParaRPr lang="en-GB" dirty="0"/>
          </a:p>
          <a:p>
            <a:r>
              <a:rPr lang="en-GB" i="1" dirty="0">
                <a:latin typeface="+mj-lt"/>
              </a:rPr>
              <a:t>Refer to slide 31 and the table on slide 32 to mark your answer</a:t>
            </a:r>
          </a:p>
          <a:p>
            <a:pPr marL="0" indent="0">
              <a:buNone/>
            </a:pPr>
            <a:endParaRPr lang="en-GB" i="1" dirty="0">
              <a:latin typeface="+mj-lt"/>
            </a:endParaRP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6F06E41-4DF4-1E44-DA89-8B51DB97A80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B809C-7272-C83D-129B-64D7DB4B57E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E4AF4-1DF9-B0C0-443E-B09C7BAC9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7B554-30DC-DFB4-BDCB-4AB346B13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29600" cy="1019779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dirty="0">
                <a:latin typeface="+mj-lt"/>
              </a:rPr>
              <a:t>HIIT (High-intensity interval training)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16" y="1457465"/>
            <a:ext cx="8136904" cy="489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145820E-C0FA-863F-A957-8FE008114FC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CC5DD-9191-1691-5710-D5253318A3F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589FD-B929-039B-9F8B-42EEA141A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F71E0-5AD6-D715-4427-6D16922FF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3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dirty="0">
                <a:latin typeface="+mj-lt"/>
              </a:rPr>
              <a:t>HIIT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538736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HIIT?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Why are rest periods so important?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components of fitness will it develop?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activities can be used during a HIIT session?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advantages and disadvantages of HIIT?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2E487-1F2D-5647-9135-6F6CDED99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760"/>
            <a:ext cx="4629199" cy="52565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8E91803-7403-C090-693B-5CF19C63D97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D3747-8B25-8077-8AF2-C4D7BC816BE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2D4F3-32BF-AF05-F6C9-1320AE64E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DE9BD-7DEB-4D21-2887-ABC7BA44F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72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HIIT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“Involves periods of intense work followed by rest periods”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Rest periods allow waste products (carbon dioxide/ lactic acid to be removed) so that intensity can be maintained</a:t>
            </a:r>
          </a:p>
          <a:p>
            <a:pPr marL="514350" indent="-51435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For improvements in speed, power and general anaerobic fitness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Methods include sprinting, cycling and swimming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1340768"/>
            <a:ext cx="864096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788024" y="3297758"/>
            <a:ext cx="3024336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How could the principle of </a:t>
            </a:r>
            <a:r>
              <a:rPr lang="en-GB" b="1" dirty="0">
                <a:latin typeface="+mj-lt"/>
              </a:rPr>
              <a:t>overload</a:t>
            </a:r>
            <a:r>
              <a:rPr lang="en-GB" dirty="0">
                <a:latin typeface="+mj-lt"/>
              </a:rPr>
              <a:t> be applied to a HIIT programme?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E886A-8BD4-8849-9D33-B280436A3EB5}"/>
              </a:ext>
            </a:extLst>
          </p:cNvPr>
          <p:cNvSpPr txBox="1"/>
          <p:nvPr/>
        </p:nvSpPr>
        <p:spPr>
          <a:xfrm>
            <a:off x="10591800" y="3777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1572AC8-6A27-29A9-011C-8468DD1621E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6D106-2F04-FA86-10F1-A91172093F3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B564C-3925-B056-D8FD-60D5C647A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7E2DA7-CF4E-D577-0AD7-7692B2D84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HIIT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None/>
            </a:pP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5. </a:t>
            </a:r>
          </a:p>
          <a:p>
            <a:pPr marL="514350" indent="-514350"/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73226"/>
              </p:ext>
            </p:extLst>
          </p:nvPr>
        </p:nvGraphicFramePr>
        <p:xfrm>
          <a:off x="857080" y="1427524"/>
          <a:ext cx="7776864" cy="3885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05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77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Benefits games players, as they need to be able to produce repeated, high intensity bursts of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HIIT can become boring (tedious) leading to a loss of motivation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57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Develops anaerobic fitness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High levels of intensity means there is a risk of injury and overtraining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01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be used to build up a tolerance for lactic acid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Can be easily adapted for different activities (e.g. running, cycling, swimming etc…) and fitness levels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Needs to include rest periods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059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Little or no specialist equipment is required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059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HIIT can be done almost anywhere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09C6DAB-98F8-8904-7384-A424C722A1D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2A5E5-783E-BDB9-909B-228C8514471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BEC03-E854-5399-C583-1B019D1BE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30B355-DCFA-1513-7E69-835F09CAA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76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815C-21D7-A542-9FA2-A65F86D0B6E7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Weight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8294D-CCE1-2F4C-8C64-9B88447622B5}"/>
              </a:ext>
            </a:extLst>
          </p:cNvPr>
          <p:cNvSpPr txBox="1">
            <a:spLocks/>
          </p:cNvSpPr>
          <p:nvPr/>
        </p:nvSpPr>
        <p:spPr>
          <a:xfrm>
            <a:off x="457200" y="1268760"/>
            <a:ext cx="3898776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weight training?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How are reps and sets used to conduct a weight training session?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components of fitness can be developed?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Are there any safety considerations?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pros and cons of weight training?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1EE5E-4231-1542-979B-B2F2778F2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r="4777"/>
          <a:stretch/>
        </p:blipFill>
        <p:spPr>
          <a:xfrm>
            <a:off x="4446930" y="1268760"/>
            <a:ext cx="4248472" cy="52565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E0B0FA4-3FE6-F1A5-E169-1B268FC1768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DA1CB-20E0-35A9-F962-EC1DC4580331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7DFA7-1296-1D7B-4440-553C46515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6CCA2-C71C-652A-2636-659FE103B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0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252-1C7F-D14F-B3BC-791A50DC9956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Weight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57D0-1901-394D-841E-27D5FD2145EA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Weight training exercises use external weights (free-weights and machines) as a resistance to work against.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 rep is a single lift (e.g. one bicep curl). A set is a number of reps performed in one go. For a given exercise, several sets are usually performed with rest periods between each.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Strength (higher weight, fewer reps), muscular endurance (lower weight, higher reps).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Lifting heavy weights carries a significant injury risk. A spotter must be present and participants should warm up thoroughly.</a:t>
            </a:r>
          </a:p>
          <a:p>
            <a:pPr marL="514350" indent="-514350">
              <a:buFont typeface="Wingdings 2"/>
              <a:buNone/>
            </a:pPr>
            <a:endParaRPr lang="en-GB" dirty="0">
              <a:latin typeface="+mj-lt"/>
            </a:endParaRP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D8B8C4-4C78-9A4D-A358-17F8B2A6CABC}"/>
              </a:ext>
            </a:extLst>
          </p:cNvPr>
          <p:cNvSpPr/>
          <p:nvPr/>
        </p:nvSpPr>
        <p:spPr>
          <a:xfrm>
            <a:off x="251520" y="1340768"/>
            <a:ext cx="864096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A1089-0725-7A48-8BA8-AB2AD15023E1}"/>
              </a:ext>
            </a:extLst>
          </p:cNvPr>
          <p:cNvSpPr txBox="1"/>
          <p:nvPr/>
        </p:nvSpPr>
        <p:spPr>
          <a:xfrm>
            <a:off x="4186046" y="5971799"/>
            <a:ext cx="470120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How could the principle of </a:t>
            </a:r>
            <a:r>
              <a:rPr lang="en-GB" b="1" dirty="0">
                <a:latin typeface="+mj-lt"/>
              </a:rPr>
              <a:t>overload</a:t>
            </a:r>
            <a:r>
              <a:rPr lang="en-GB" dirty="0">
                <a:latin typeface="+mj-lt"/>
              </a:rPr>
              <a:t> be applied to a weight training programme?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C55C90C-3183-CD7E-F294-01868B47B1C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E35D8-47EF-F4C6-9D5F-E27E6D04FDC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EE635-AE80-90E2-E718-4B7D55B4D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10B4A-FF56-E166-D304-ADD7A51B2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9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0C2-1D76-6D47-97C8-8EECA6315FA7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Weight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BCD4A-D490-514E-8548-2B7B4E17F650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5"/>
            </a:pPr>
            <a:r>
              <a:rPr lang="en-GB" dirty="0"/>
              <a:t> </a:t>
            </a:r>
          </a:p>
          <a:p>
            <a:pPr marL="514350" indent="-514350">
              <a:buFont typeface="Wingdings 2"/>
              <a:buNone/>
            </a:pPr>
            <a:endParaRPr lang="en-GB" dirty="0"/>
          </a:p>
          <a:p>
            <a:pPr marL="514350" indent="-514350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DDB64C-F1FF-A34A-A0A9-77F19A8B9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481767"/>
              </p:ext>
            </p:extLst>
          </p:nvPr>
        </p:nvGraphicFramePr>
        <p:xfrm>
          <a:off x="857080" y="1427524"/>
          <a:ext cx="777686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0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7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Specificity can be easily applied as athletes can adapt their sessions to focus on the components of fitness and muscle groups required by their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May not be accessible for all as gym fees can be expensive and specialist equipment may be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5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Progression is very easy to monitor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High levels of stress placed on the muscles = high risk of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01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Variety of exercises means tedium is less likely to occur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F68D91-6431-3032-0AC6-61E0A374C30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6755D-09DE-2ED1-4EF2-6B019C86B3F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983DF-A940-CE3D-C15A-3F820E2B3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556C4-B027-0D38-211D-8B486A6F5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8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GB" b="1" dirty="0">
                <a:latin typeface="+mj-lt"/>
              </a:rPr>
              <a:t>	Principles of training 	             Principles of overload</a:t>
            </a:r>
          </a:p>
          <a:p>
            <a:pPr>
              <a:buNone/>
            </a:pPr>
            <a:r>
              <a:rPr lang="en-GB" b="1" dirty="0">
                <a:latin typeface="+mj-lt"/>
              </a:rPr>
              <a:t>	(SPORT)				 (FITT)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r>
              <a:rPr lang="en-GB" dirty="0">
                <a:latin typeface="+mj-lt"/>
              </a:rPr>
              <a:t>Specificity				Frequency</a:t>
            </a:r>
          </a:p>
          <a:p>
            <a:pPr>
              <a:buNone/>
            </a:pPr>
            <a:r>
              <a:rPr lang="en-GB" dirty="0">
                <a:latin typeface="+mj-lt"/>
              </a:rPr>
              <a:t>Progression				Intensity</a:t>
            </a:r>
          </a:p>
          <a:p>
            <a:pPr>
              <a:buNone/>
            </a:pPr>
            <a:r>
              <a:rPr lang="en-GB" dirty="0">
                <a:latin typeface="+mj-lt"/>
              </a:rPr>
              <a:t>Overload				Time</a:t>
            </a:r>
          </a:p>
          <a:p>
            <a:pPr>
              <a:buNone/>
            </a:pPr>
            <a:r>
              <a:rPr lang="en-GB" dirty="0">
                <a:latin typeface="+mj-lt"/>
              </a:rPr>
              <a:t>Reversibility				Type</a:t>
            </a:r>
          </a:p>
          <a:p>
            <a:pPr>
              <a:buNone/>
            </a:pPr>
            <a:r>
              <a:rPr lang="en-GB" dirty="0">
                <a:latin typeface="+mj-lt"/>
              </a:rPr>
              <a:t>Tedium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 algn="ctr">
              <a:buNone/>
            </a:pPr>
            <a:endParaRPr lang="en-GB" sz="2000" i="1" dirty="0">
              <a:latin typeface="+mj-lt"/>
            </a:endParaRPr>
          </a:p>
          <a:p>
            <a:pPr algn="ctr">
              <a:buNone/>
            </a:pPr>
            <a:endParaRPr lang="en-GB" sz="2000" i="1" dirty="0">
              <a:latin typeface="+mj-lt"/>
            </a:endParaRPr>
          </a:p>
          <a:p>
            <a:pPr algn="ctr">
              <a:buNone/>
            </a:pPr>
            <a:r>
              <a:rPr lang="en-GB" sz="2000" i="1" dirty="0">
                <a:latin typeface="+mj-lt"/>
              </a:rPr>
              <a:t>You need to be able to define each principle, and apply it to a training programme</a:t>
            </a: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32040" y="1772816"/>
            <a:ext cx="3888432" cy="21602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8276" y="2823440"/>
            <a:ext cx="165618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1994460" y="2060848"/>
            <a:ext cx="2937580" cy="97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</p:cNvCxnSpPr>
          <p:nvPr/>
        </p:nvCxnSpPr>
        <p:spPr>
          <a:xfrm>
            <a:off x="1994460" y="3039464"/>
            <a:ext cx="2937580" cy="533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23400" y="404664"/>
            <a:ext cx="0" cy="61206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51520" y="188640"/>
            <a:ext cx="4176464" cy="13681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644008" y="188640"/>
            <a:ext cx="4320480" cy="13681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0753E4B-D148-B0B8-D758-87B9982ED8D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6F8FF-8DC8-F82C-4333-1E4680ACAB0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7E65F-C01F-F96A-27BE-0E0111E15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00D9B-E423-1D80-BD3D-2542BEB18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815C-21D7-A542-9FA2-A65F86D0B6E7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Plyometric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8294D-CCE1-2F4C-8C64-9B88447622B5}"/>
              </a:ext>
            </a:extLst>
          </p:cNvPr>
          <p:cNvSpPr txBox="1">
            <a:spLocks/>
          </p:cNvSpPr>
          <p:nvPr/>
        </p:nvSpPr>
        <p:spPr>
          <a:xfrm>
            <a:off x="457200" y="1268760"/>
            <a:ext cx="3898776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is plyometric training?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How should a plyometric training be structured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Which athletes are likely to benefit?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are the pros and cons of plyometric training?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7ED8F-2A8E-2245-81FB-81D30722B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4269160" cy="525658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49EA757-8ABC-F33C-11DC-C664BF238EC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2B911-D3DA-6172-78D0-800D726E42B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24ACC-4038-A3B6-E72D-52F9A9334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118EB5-3EE2-5A64-C3CE-42246090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48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0252-1C7F-D14F-B3BC-791A50DC9956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Plyometric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57D0-1901-394D-841E-27D5FD2145EA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Involves explosive exercises such as clap push-ups, squat-jumps and box-jumps to develop power. Exercises should include a short eccentric (or pre-loading) phase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Exercises are performed in sets, with rest periods between each so that high intensities can be maintained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Athletes who rely on producing fast, powerful movements</a:t>
            </a:r>
          </a:p>
          <a:p>
            <a:pPr marL="880110" lvl="1" indent="-514350"/>
            <a:r>
              <a:rPr lang="en-GB" dirty="0">
                <a:latin typeface="+mj-lt"/>
              </a:rPr>
              <a:t>Long jump, triple jump, high jump</a:t>
            </a:r>
          </a:p>
          <a:p>
            <a:pPr marL="880110" lvl="1" indent="-514350"/>
            <a:r>
              <a:rPr lang="en-GB" dirty="0">
                <a:latin typeface="+mj-lt"/>
              </a:rPr>
              <a:t>Basketball</a:t>
            </a:r>
          </a:p>
          <a:p>
            <a:pPr marL="880110" lvl="1" indent="-514350"/>
            <a:r>
              <a:rPr lang="en-GB" dirty="0">
                <a:latin typeface="+mj-lt"/>
              </a:rPr>
              <a:t>Sprinting</a:t>
            </a:r>
          </a:p>
          <a:p>
            <a:pPr marL="880110" lvl="1" indent="-514350"/>
            <a:r>
              <a:rPr lang="en-GB" dirty="0">
                <a:latin typeface="+mj-lt"/>
              </a:rPr>
              <a:t>Javelin, shot-put, discus</a:t>
            </a:r>
          </a:p>
          <a:p>
            <a:pPr marL="514350" indent="-514350"/>
            <a:endParaRPr lang="en-GB" dirty="0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D8B8C4-4C78-9A4D-A358-17F8B2A6CABC}"/>
              </a:ext>
            </a:extLst>
          </p:cNvPr>
          <p:cNvSpPr/>
          <p:nvPr/>
        </p:nvSpPr>
        <p:spPr>
          <a:xfrm>
            <a:off x="251520" y="1340768"/>
            <a:ext cx="8640960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A1089-0725-7A48-8BA8-AB2AD15023E1}"/>
              </a:ext>
            </a:extLst>
          </p:cNvPr>
          <p:cNvSpPr txBox="1"/>
          <p:nvPr/>
        </p:nvSpPr>
        <p:spPr>
          <a:xfrm>
            <a:off x="5220072" y="5301208"/>
            <a:ext cx="372641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How could the principle of </a:t>
            </a:r>
            <a:r>
              <a:rPr lang="en-GB" b="1" dirty="0">
                <a:latin typeface="+mj-lt"/>
              </a:rPr>
              <a:t>overload</a:t>
            </a:r>
            <a:r>
              <a:rPr lang="en-GB" dirty="0">
                <a:latin typeface="+mj-lt"/>
              </a:rPr>
              <a:t> be applied to a plyometric training programme?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306A78B-CD94-33CD-56B3-DA17E146FCE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F2136-DACE-94AE-AC20-8D3E13B7D28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2E2CD-D672-E3F9-667E-C2C120C0D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081AA-240A-9E87-CAFA-CA90264C1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98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0C2-1D76-6D47-97C8-8EECA6315FA7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00811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Plyometric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BCD4A-D490-514E-8548-2B7B4E17F650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en-GB" dirty="0"/>
              <a:t> </a:t>
            </a:r>
          </a:p>
          <a:p>
            <a:pPr marL="514350" indent="-514350">
              <a:buFont typeface="Wingdings 2"/>
              <a:buNone/>
            </a:pPr>
            <a:endParaRPr lang="en-GB" dirty="0"/>
          </a:p>
          <a:p>
            <a:pPr marL="514350" indent="-514350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DDB64C-F1FF-A34A-A0A9-77F19A8B9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58957"/>
              </p:ext>
            </p:extLst>
          </p:nvPr>
        </p:nvGraphicFramePr>
        <p:xfrm>
          <a:off x="857080" y="1427524"/>
          <a:ext cx="7776864" cy="2860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105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7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Over time, a greater force is created when the muscle contracts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High amount of stress placed on the muscles increases the risk of overtraining/injury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758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Energy is provided more rapidly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j-lt"/>
                        </a:rPr>
                        <a:t>No benefits to aerobic fitness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C205D7E-5B58-D064-8C42-3C14FDA233F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176A4-729E-2AED-7F1E-671802C15C3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1C7A6-C2EC-E212-98B2-D49C7CF14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E3EB6-BF32-6ECE-C0DB-0CF4B67A1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High Altitude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972"/>
            <a:ext cx="8229600" cy="51423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149080"/>
            <a:ext cx="3940696" cy="233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D721755-EC87-3D4B-90DD-E9827088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80" y="1382972"/>
            <a:ext cx="587401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F318B39-AB95-6060-D2EE-982141C74C7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1AEC2-7A50-6118-32FF-36595D3F24E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FEECBF-3E7F-69F2-0E57-6BE02E9BC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3B6AB-76AC-7354-5BDC-A58B787E94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2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High Altitude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>
                <a:latin typeface="+mj-lt"/>
              </a:rPr>
              <a:t>“Specialised training at </a:t>
            </a:r>
            <a:r>
              <a:rPr lang="en-GB" b="1" dirty="0">
                <a:latin typeface="+mj-lt"/>
              </a:rPr>
              <a:t>over 5000 ft</a:t>
            </a:r>
            <a:r>
              <a:rPr lang="en-GB" dirty="0">
                <a:latin typeface="+mj-lt"/>
              </a:rPr>
              <a:t> above sea level to help the body increase production of </a:t>
            </a:r>
            <a:r>
              <a:rPr lang="en-GB" b="1" dirty="0">
                <a:latin typeface="+mj-lt"/>
              </a:rPr>
              <a:t>red blood cells</a:t>
            </a:r>
            <a:r>
              <a:rPr lang="en-GB" dirty="0">
                <a:latin typeface="+mj-lt"/>
              </a:rPr>
              <a:t>”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Oxygen levels are lower at altitude, so the working muscles are provided with less oxygen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To compensate, the body produces more red blood cells, increasing the body’s </a:t>
            </a:r>
            <a:r>
              <a:rPr lang="en-GB" b="1" dirty="0">
                <a:latin typeface="+mj-lt"/>
              </a:rPr>
              <a:t>oxygen carrying capacity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This leads to an increase in VO2 max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Which improves performance in </a:t>
            </a:r>
            <a:r>
              <a:rPr lang="en-GB" b="1" dirty="0">
                <a:latin typeface="+mj-lt"/>
              </a:rPr>
              <a:t>endurance </a:t>
            </a:r>
            <a:r>
              <a:rPr lang="en-GB" dirty="0">
                <a:latin typeface="+mj-lt"/>
              </a:rPr>
              <a:t>events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3528" y="1398708"/>
            <a:ext cx="8496944" cy="7341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24848" y="4783084"/>
            <a:ext cx="2680032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Benefits last for 2-3 months when the athlete returns to sea-level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2A6729D-DC74-5BC4-3382-B82899D2E8E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B581E-165C-94AB-1C49-107E16FAF1F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C746A-90B5-2F46-06B0-D2E75E4EC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ACC28-1E52-AAF2-448F-76C22800D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6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Disadvantages  of  H.A.T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It places more stress on the body</a:t>
            </a:r>
          </a:p>
          <a:p>
            <a:r>
              <a:rPr lang="en-GB" dirty="0">
                <a:latin typeface="+mj-lt"/>
              </a:rPr>
              <a:t>It’s not possible to train as intensively as at sea-level – this can lead to overtraining</a:t>
            </a:r>
          </a:p>
          <a:p>
            <a:r>
              <a:rPr lang="en-GB" dirty="0">
                <a:latin typeface="+mj-lt"/>
              </a:rPr>
              <a:t>It can have a negative effect on the immune system</a:t>
            </a:r>
          </a:p>
          <a:p>
            <a:r>
              <a:rPr lang="en-GB" dirty="0">
                <a:latin typeface="+mj-lt"/>
              </a:rPr>
              <a:t>There can be a loss of muscle mass as the body uses up energy reserves in the muscles</a:t>
            </a:r>
          </a:p>
          <a:p>
            <a:r>
              <a:rPr lang="en-GB" dirty="0">
                <a:latin typeface="+mj-lt"/>
              </a:rPr>
              <a:t>Some people experience dizziness or nausea and are unable to complete their training</a:t>
            </a:r>
          </a:p>
          <a:p>
            <a:r>
              <a:rPr lang="en-GB" dirty="0">
                <a:latin typeface="+mj-lt"/>
              </a:rPr>
              <a:t>Many people don’t have easy access to high altitude locations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397D62D-0CC2-FD1B-F000-8F5B1F430A1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49B58-A0F2-5504-751A-1993341D466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3A79F-462D-5668-FE7F-730515F94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6B335-9B3E-6B4F-ECC0-3F8F66F7C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88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2000" dirty="0">
                <a:latin typeface="+mj-lt"/>
              </a:rPr>
              <a:t> </a:t>
            </a:r>
            <a:br>
              <a:rPr lang="en-GB" sz="2000" dirty="0">
                <a:latin typeface="+mj-lt"/>
              </a:rPr>
            </a:br>
            <a:r>
              <a:rPr lang="en-GB" sz="2700" b="1" dirty="0">
                <a:latin typeface="+mj-lt"/>
              </a:rPr>
              <a:t>Question - </a:t>
            </a:r>
            <a:r>
              <a:rPr lang="en-GB" sz="2700" dirty="0">
                <a:latin typeface="+mj-lt"/>
              </a:rPr>
              <a:t>With reference to a named sporting activity, outline what continuous training is and justify why this training method is relevant to performers in that activity. (4)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GB" b="1" u="sng" dirty="0">
                <a:latin typeface="+mj-lt"/>
              </a:rPr>
              <a:t>1</a:t>
            </a:r>
            <a:r>
              <a:rPr lang="en-GB" dirty="0">
                <a:latin typeface="+mj-lt"/>
              </a:rPr>
              <a:t> – knowledge of the training type</a:t>
            </a:r>
          </a:p>
          <a:p>
            <a:r>
              <a:rPr lang="en-GB" sz="1800" dirty="0">
                <a:latin typeface="+mj-lt"/>
              </a:rPr>
              <a:t>Continuous – Designed to improve CV and muscular endurance</a:t>
            </a:r>
          </a:p>
          <a:p>
            <a:r>
              <a:rPr lang="en-GB" sz="1800" dirty="0">
                <a:latin typeface="+mj-lt"/>
              </a:rPr>
              <a:t>Continuous activity with no rest intervals (e.g. running, cycling, swimming)</a:t>
            </a:r>
          </a:p>
          <a:p>
            <a:pPr>
              <a:buNone/>
            </a:pPr>
            <a:r>
              <a:rPr lang="en-GB" b="1" u="sng" dirty="0">
                <a:latin typeface="+mj-lt"/>
              </a:rPr>
              <a:t>2</a:t>
            </a:r>
            <a:r>
              <a:rPr lang="en-GB" dirty="0">
                <a:latin typeface="+mj-lt"/>
              </a:rPr>
              <a:t> – Application to chosen sporting activity (e.g. netball)</a:t>
            </a:r>
          </a:p>
          <a:p>
            <a:r>
              <a:rPr lang="en-GB" sz="1800" dirty="0">
                <a:latin typeface="+mj-lt"/>
              </a:rPr>
              <a:t>Netball is a sport that requires endurance</a:t>
            </a:r>
          </a:p>
          <a:p>
            <a:pPr>
              <a:buNone/>
            </a:pPr>
            <a:r>
              <a:rPr lang="en-GB" b="1" u="sng" dirty="0">
                <a:latin typeface="+mj-lt"/>
              </a:rPr>
              <a:t>3</a:t>
            </a:r>
            <a:r>
              <a:rPr lang="en-GB" dirty="0">
                <a:latin typeface="+mj-lt"/>
              </a:rPr>
              <a:t> – Justifications (linked to sporting activity)</a:t>
            </a:r>
          </a:p>
          <a:p>
            <a:r>
              <a:rPr lang="en-GB" sz="1800" dirty="0">
                <a:latin typeface="+mj-lt"/>
              </a:rPr>
              <a:t>Netball players need to continuously move around the court for long periods without tiring </a:t>
            </a:r>
          </a:p>
          <a:p>
            <a:r>
              <a:rPr lang="en-GB" sz="1800" dirty="0">
                <a:latin typeface="+mj-lt"/>
              </a:rPr>
              <a:t>E.g. being able to continuously move into spaces in order to receive a pass</a:t>
            </a:r>
          </a:p>
          <a:p>
            <a:r>
              <a:rPr lang="en-GB" sz="1800" dirty="0">
                <a:latin typeface="+mj-lt"/>
              </a:rPr>
              <a:t>E.g. being able to mark a moving attacker for long periods </a:t>
            </a:r>
          </a:p>
          <a:p>
            <a:r>
              <a:rPr lang="en-GB" sz="1800" dirty="0">
                <a:latin typeface="+mj-lt"/>
              </a:rPr>
              <a:t>However, continuous training involves no rest periods and minimal changes in pace while netball does (lacks specificity)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29535C6-E863-1126-974F-5B83391805F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2ABFC-5239-EFB3-FE74-A5DD63554CC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EEF2D-9E24-BF8B-CDED-8FFCED42A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85C4F-1265-CFAF-9387-602DCEB4F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7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492896"/>
            <a:ext cx="7851648" cy="792088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700" dirty="0"/>
              <a:t>7.3 Warming up and cooling down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08823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100" dirty="0">
                <a:latin typeface="+mj-lt"/>
              </a:rPr>
              <a:t> </a:t>
            </a:r>
            <a:r>
              <a:rPr lang="en-GB" sz="2100" u="sng" dirty="0">
                <a:latin typeface="+mj-lt"/>
              </a:rPr>
              <a:t>Learning objectives</a:t>
            </a:r>
          </a:p>
          <a:p>
            <a:pPr algn="l"/>
            <a:r>
              <a:rPr lang="en-GB" sz="2100" dirty="0">
                <a:latin typeface="+mj-lt"/>
              </a:rPr>
              <a:t> 1) Understand the physiological reasons for a warm-up and cool-down</a:t>
            </a:r>
          </a:p>
          <a:p>
            <a:pPr algn="l"/>
            <a:r>
              <a:rPr lang="en-GB" sz="2100" dirty="0">
                <a:latin typeface="+mj-lt"/>
              </a:rPr>
              <a:t> 2) Understand the psychological reasons for a warm-up and cool-down</a:t>
            </a:r>
          </a:p>
          <a:p>
            <a:pPr algn="l"/>
            <a:r>
              <a:rPr lang="en-GB" sz="2100" dirty="0">
                <a:latin typeface="+mj-lt"/>
              </a:rPr>
              <a:t> 3) Explain the phases required in a warm-up and cool-down</a:t>
            </a:r>
          </a:p>
          <a:p>
            <a:pPr algn="l"/>
            <a:r>
              <a:rPr lang="en-GB" sz="2100" dirty="0">
                <a:latin typeface="+mj-lt"/>
              </a:rPr>
              <a:t> 4) Create a warm-up and cool-down for a specific physical activity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Health, fitness and training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00549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+mj-lt"/>
              </a:rPr>
              <a:t>Chapter 7</a:t>
            </a:r>
            <a:endParaRPr lang="en-GB" sz="3200" dirty="0">
              <a:latin typeface="+mj-lt"/>
            </a:endParaRPr>
          </a:p>
          <a:p>
            <a:pPr algn="ctr"/>
            <a:r>
              <a:rPr lang="en-GB" sz="3200" dirty="0">
                <a:latin typeface="+mj-lt"/>
              </a:rPr>
              <a:t>Training</a:t>
            </a:r>
            <a:endParaRPr lang="en-US" sz="3200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D436C7C-9DA0-3E0D-19AE-16E1905C214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E2772-3B34-E8AC-2362-9A2E0A48F63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C0A3A6-9F5B-0300-1817-2D45151D0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FA87F-4B20-27A7-FB26-63A4D8F5C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3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A9F13-1FD7-5046-B701-FF770D84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708920"/>
            <a:ext cx="8532440" cy="17144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FF4ED-D798-E706-4854-87FD8644BDB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4C4F1-CF0F-7C98-15EE-ABAF0519C45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BD134-6280-DA3C-480E-A787255A6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11292-1303-DBF0-D80A-0FBBAFE00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8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Warming-up &amp; Cooling-down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GB" sz="2800" dirty="0">
                <a:latin typeface="+mj-lt"/>
              </a:rPr>
              <a:t>Benefits of a warm-up and cool-down can be </a:t>
            </a:r>
            <a:r>
              <a:rPr lang="en-GB" sz="2800" b="1" dirty="0">
                <a:latin typeface="+mj-lt"/>
              </a:rPr>
              <a:t>psychological</a:t>
            </a:r>
            <a:r>
              <a:rPr lang="en-GB" sz="2800" dirty="0">
                <a:latin typeface="+mj-lt"/>
              </a:rPr>
              <a:t> or </a:t>
            </a:r>
            <a:r>
              <a:rPr lang="en-GB" sz="2800" b="1" dirty="0">
                <a:latin typeface="+mj-lt"/>
              </a:rPr>
              <a:t>physiological</a:t>
            </a:r>
            <a:endParaRPr lang="en-GB" b="1" dirty="0">
              <a:latin typeface="+mj-lt"/>
            </a:endParaRPr>
          </a:p>
          <a:p>
            <a:r>
              <a:rPr lang="en-GB" b="1" dirty="0">
                <a:latin typeface="+mj-lt"/>
              </a:rPr>
              <a:t>Psychological:</a:t>
            </a:r>
          </a:p>
          <a:p>
            <a:pPr lvl="1"/>
            <a:r>
              <a:rPr lang="en-GB" dirty="0">
                <a:latin typeface="+mj-lt"/>
              </a:rPr>
              <a:t>Related to the mind</a:t>
            </a:r>
          </a:p>
          <a:p>
            <a:pPr lvl="1"/>
            <a:r>
              <a:rPr lang="en-GB" dirty="0">
                <a:latin typeface="+mj-lt"/>
              </a:rPr>
              <a:t>Activities that stimulate the mind and help the performer prepare mentally for exercise</a:t>
            </a:r>
          </a:p>
          <a:p>
            <a:pPr lvl="1"/>
            <a:r>
              <a:rPr lang="en-GB" dirty="0">
                <a:latin typeface="+mj-lt"/>
              </a:rPr>
              <a:t>Or to relax afterwards</a:t>
            </a:r>
          </a:p>
          <a:p>
            <a:r>
              <a:rPr lang="en-GB" b="1" dirty="0">
                <a:latin typeface="+mj-lt"/>
              </a:rPr>
              <a:t>Physiological:</a:t>
            </a:r>
          </a:p>
          <a:p>
            <a:pPr lvl="1"/>
            <a:r>
              <a:rPr lang="en-GB" dirty="0">
                <a:latin typeface="+mj-lt"/>
              </a:rPr>
              <a:t>Related to the body</a:t>
            </a:r>
          </a:p>
          <a:p>
            <a:pPr lvl="1"/>
            <a:r>
              <a:rPr lang="en-GB" dirty="0">
                <a:latin typeface="+mj-lt"/>
              </a:rPr>
              <a:t>Activities that help prepare the body for exercise </a:t>
            </a:r>
          </a:p>
          <a:p>
            <a:pPr lvl="1"/>
            <a:r>
              <a:rPr lang="en-GB" dirty="0">
                <a:latin typeface="+mj-lt"/>
              </a:rPr>
              <a:t>Or to wind-down afterwards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528" y="2204864"/>
            <a:ext cx="8496944" cy="2156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23528" y="4365104"/>
            <a:ext cx="8496944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777D542-7751-A20B-69F9-63DB5F9683C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17A0F-2619-25F9-A230-836D9E4D985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6D3EB-544A-1515-6169-53E76593C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394F8-548D-33BB-C727-6FE68E2C0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350D-8FA4-C34B-A8FE-9BF5F08BBE48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Principles of </a:t>
            </a:r>
            <a:r>
              <a:rPr lang="en-GB" b="1">
                <a:latin typeface="+mj-lt"/>
              </a:rPr>
              <a:t>training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BDA3E-6AF2-DE4A-A931-355BECBBF0A1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4464496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GB" b="1">
                <a:latin typeface="+mj-lt"/>
              </a:rPr>
              <a:t>Specificity</a:t>
            </a:r>
          </a:p>
          <a:p>
            <a:pPr marL="0" indent="0">
              <a:buFont typeface="Wingdings 2"/>
              <a:buNone/>
            </a:pPr>
            <a:r>
              <a:rPr lang="en-GB">
                <a:latin typeface="+mj-lt"/>
              </a:rPr>
              <a:t>Training must focus on </a:t>
            </a:r>
            <a:r>
              <a:rPr lang="en-GB" u="sng">
                <a:latin typeface="+mj-lt"/>
              </a:rPr>
              <a:t>specific</a:t>
            </a:r>
            <a:r>
              <a:rPr lang="en-GB">
                <a:latin typeface="+mj-lt"/>
              </a:rPr>
              <a:t> types of activity to improve:</a:t>
            </a:r>
          </a:p>
          <a:p>
            <a:r>
              <a:rPr lang="en-GB" sz="2200">
                <a:latin typeface="+mj-lt"/>
              </a:rPr>
              <a:t>The components of fitness needed by the individual</a:t>
            </a:r>
          </a:p>
          <a:p>
            <a:r>
              <a:rPr lang="en-GB" sz="2200">
                <a:latin typeface="+mj-lt"/>
              </a:rPr>
              <a:t>The relevant muscle groups</a:t>
            </a:r>
          </a:p>
          <a:p>
            <a:endParaRPr lang="en-GB" sz="3600">
              <a:latin typeface="+mj-lt"/>
            </a:endParaRPr>
          </a:p>
          <a:p>
            <a:pPr marL="0" indent="0" algn="ctr">
              <a:buFont typeface="Wingdings 2"/>
              <a:buNone/>
            </a:pPr>
            <a:r>
              <a:rPr lang="en-GB" b="1">
                <a:latin typeface="+mj-lt"/>
              </a:rPr>
              <a:t>Progression</a:t>
            </a:r>
          </a:p>
          <a:p>
            <a:pPr marL="0" indent="0">
              <a:buFont typeface="Wingdings 2"/>
              <a:buNone/>
            </a:pPr>
            <a:r>
              <a:rPr lang="en-GB">
                <a:latin typeface="+mj-lt"/>
              </a:rPr>
              <a:t>Occurs when the body adapts to training:</a:t>
            </a:r>
          </a:p>
          <a:p>
            <a:r>
              <a:rPr lang="en-GB" sz="2200">
                <a:latin typeface="+mj-lt"/>
              </a:rPr>
              <a:t>Moving to a new level of fitness</a:t>
            </a:r>
          </a:p>
          <a:p>
            <a:r>
              <a:rPr lang="en-GB" sz="2200">
                <a:latin typeface="+mj-lt"/>
              </a:rPr>
              <a:t>Progress is achieved through overloading the body</a:t>
            </a:r>
            <a:endParaRPr lang="en-GB" sz="2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37CD5-886D-804A-8C81-953524D0FD13}"/>
              </a:ext>
            </a:extLst>
          </p:cNvPr>
          <p:cNvSpPr txBox="1"/>
          <p:nvPr/>
        </p:nvSpPr>
        <p:spPr>
          <a:xfrm>
            <a:off x="7740352" y="188640"/>
            <a:ext cx="118864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S.P.O.R.T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47D32-B476-7E45-A64F-633032B8BC47}"/>
              </a:ext>
            </a:extLst>
          </p:cNvPr>
          <p:cNvSpPr txBox="1"/>
          <p:nvPr/>
        </p:nvSpPr>
        <p:spPr>
          <a:xfrm>
            <a:off x="5004048" y="3122384"/>
            <a:ext cx="3693096" cy="73866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Sprinters focus on power and speed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Swimmers exercise muscle groups specific to swimming (e.g. the latissimus </a:t>
            </a:r>
            <a:r>
              <a:rPr lang="en-US" sz="1400" dirty="0" err="1">
                <a:latin typeface="+mj-lt"/>
              </a:rPr>
              <a:t>dorsi</a:t>
            </a:r>
            <a:r>
              <a:rPr lang="en-US" sz="1400" dirty="0">
                <a:latin typeface="+mj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17B8E-109A-F146-8C6D-5EB43A7AE54D}"/>
              </a:ext>
            </a:extLst>
          </p:cNvPr>
          <p:cNvSpPr txBox="1"/>
          <p:nvPr/>
        </p:nvSpPr>
        <p:spPr>
          <a:xfrm>
            <a:off x="5004048" y="5786680"/>
            <a:ext cx="3693096" cy="73866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Increases in intensity should be gradual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Most progress is made early on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Progress is slower at higher levels of fitness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70069-25F1-0646-BB74-419A1D79076D}"/>
              </a:ext>
            </a:extLst>
          </p:cNvPr>
          <p:cNvSpPr txBox="1"/>
          <p:nvPr/>
        </p:nvSpPr>
        <p:spPr>
          <a:xfrm>
            <a:off x="8352928" y="5879013"/>
            <a:ext cx="57606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Why?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ED2075-302E-954C-9147-4EB755C2C7C0}"/>
              </a:ext>
            </a:extLst>
          </p:cNvPr>
          <p:cNvCxnSpPr>
            <a:cxnSpLocks/>
          </p:cNvCxnSpPr>
          <p:nvPr/>
        </p:nvCxnSpPr>
        <p:spPr>
          <a:xfrm>
            <a:off x="467544" y="3861048"/>
            <a:ext cx="4464496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BE9BEE5-72E1-8640-A498-FC0F2C462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 b="7622"/>
          <a:stretch/>
        </p:blipFill>
        <p:spPr>
          <a:xfrm>
            <a:off x="5004048" y="1268760"/>
            <a:ext cx="3693096" cy="18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0D747-E0AF-D646-8D36-53A108259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26027"/>
            <a:ext cx="3701210" cy="1802165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892A273-9F83-E2A9-32D0-B77295EDCD4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CDD7F-3415-1F35-3D87-BA58F2CDD731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DAC663-21A6-298D-B229-EEA45523B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D2E2E8-298D-A54E-D396-9F818CA0F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phases of a warm-up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970796"/>
              </p:ext>
            </p:extLst>
          </p:nvPr>
        </p:nvGraphicFramePr>
        <p:xfrm>
          <a:off x="457200" y="1341438"/>
          <a:ext cx="8229600" cy="518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6A5AC-8116-5ECE-C0B9-6BB8A533B79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4B7D4-556D-78E6-FD1D-CFB5AEB9281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7CD70-1720-7BAB-0D50-8987AAE77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853A7-3C77-5773-1309-F15466E00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61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phases of a cool-down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426463"/>
              </p:ext>
            </p:extLst>
          </p:nvPr>
        </p:nvGraphicFramePr>
        <p:xfrm>
          <a:off x="457200" y="1341438"/>
          <a:ext cx="8229600" cy="518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ED70C-E617-C66E-8E6E-E7C3DA3B97A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47558-4F2C-5737-E62B-14E7CF5345F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CD8E5-858A-2262-17FE-53DC470E6D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D2D8D-C643-81DF-49AD-64DAC1FE4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5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Warming-up</a:t>
            </a:r>
            <a:endParaRPr lang="en-GB" sz="5400" b="1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9D78CE-9537-CA49-87DF-177D81B5B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780754"/>
              </p:ext>
            </p:extLst>
          </p:nvPr>
        </p:nvGraphicFramePr>
        <p:xfrm>
          <a:off x="467544" y="1268760"/>
          <a:ext cx="8229600" cy="469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71897404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66468141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Physiological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Psychological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10770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Raises the body temperature – helps the muscles to become more elastic and reduces injury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Focuses the mind on the 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3830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Increase in heart rate and breathing rate – allows more oxygen to be delivered to the working muscles via the blood, increasing energy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Helps prepare mentally for competition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13126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Stretches the muscles and prepares them for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Part of the build-up to match-readiness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9533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Gets the joints moving and increases their range of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157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Gives practice in the skills and techniques to be used in the session/game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27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0E68E3-5039-1C4F-A3E8-48B87FFAEC36}"/>
              </a:ext>
            </a:extLst>
          </p:cNvPr>
          <p:cNvSpPr txBox="1"/>
          <p:nvPr/>
        </p:nvSpPr>
        <p:spPr>
          <a:xfrm>
            <a:off x="5724128" y="405534"/>
            <a:ext cx="309634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Physiological and psychological benefits of a warm-up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AA692-AA59-C8C9-E0FC-BB2D9B3CE61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5FF61-C99A-0467-10CD-99CFC575981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54FE1-9E41-F470-01E3-B66EF4CAE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B2F6B-AEC6-6FBF-C3B8-1227BFE76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58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Cooling-down</a:t>
            </a:r>
            <a:endParaRPr lang="en-GB" sz="5400" b="1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9D78CE-9537-CA49-87DF-177D81B5B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05162"/>
              </p:ext>
            </p:extLst>
          </p:nvPr>
        </p:nvGraphicFramePr>
        <p:xfrm>
          <a:off x="467544" y="1268760"/>
          <a:ext cx="8229600" cy="5244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71897404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66468141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Physiological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j-lt"/>
                        </a:rPr>
                        <a:t>Psychological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10770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Helps reduce the oxygen debt and clear any lactic acid from the muscles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Gives the performer time to calm 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3830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Allows heart rate and blood flow to reduce gradually to resting levels. This maintains oxygen delivery allowing oxygen debt to be paid back more efficiently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Helps transition to less physical daily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13126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Gentle stretching reduced muscle soreness and stiffness later, helps lectic acid to be removed and prevents immediate cramps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Offers a chance to reflect on performance and determine what needs to be done to improve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9533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Stretching helps to reduce risk of injury during the next bout of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157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27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0E68E3-5039-1C4F-A3E8-48B87FFAEC36}"/>
              </a:ext>
            </a:extLst>
          </p:cNvPr>
          <p:cNvSpPr txBox="1"/>
          <p:nvPr/>
        </p:nvSpPr>
        <p:spPr>
          <a:xfrm>
            <a:off x="5724128" y="405534"/>
            <a:ext cx="309634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Physiological and psychological benefits of a cool-down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A3892-FBF0-0CCB-5F5E-9FF05B56C84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1FE5A-B33B-AE67-F7E1-625C9981FF1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465DE-CD53-3672-6C8B-FDE7DC831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FDC87-5C19-430E-3DEF-5F3E5E49B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51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Past exam questions</a:t>
            </a:r>
            <a:endParaRPr lang="en-GB" sz="54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Explain how a cool down after a rigorous training session can benefit a performer	(</a:t>
            </a:r>
            <a:r>
              <a:rPr lang="en-GB" b="1" dirty="0">
                <a:latin typeface="+mj-lt"/>
              </a:rPr>
              <a:t>3 marks</a:t>
            </a:r>
            <a:r>
              <a:rPr lang="en-GB" dirty="0">
                <a:latin typeface="+mj-lt"/>
              </a:rPr>
              <a:t>)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lvl="1"/>
            <a:r>
              <a:rPr lang="en-GB" i="1" dirty="0">
                <a:latin typeface="+mj-lt"/>
              </a:rPr>
              <a:t>See slide 53 for physiological and psychological benefits</a:t>
            </a: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  <a:p>
            <a:pPr marL="514350" indent="-514350">
              <a:buFont typeface="+mj-lt"/>
              <a:buAutoNum type="arabicParenR" startAt="2"/>
            </a:pPr>
            <a:r>
              <a:rPr lang="en-GB" dirty="0">
                <a:latin typeface="+mj-lt"/>
              </a:rPr>
              <a:t>What are the benefits to a performer taking part in a warm-up?	(</a:t>
            </a:r>
            <a:r>
              <a:rPr lang="en-GB" b="1" dirty="0">
                <a:latin typeface="+mj-lt"/>
              </a:rPr>
              <a:t>3 marks</a:t>
            </a:r>
            <a:r>
              <a:rPr lang="en-GB" dirty="0">
                <a:latin typeface="+mj-lt"/>
              </a:rPr>
              <a:t>)</a:t>
            </a:r>
          </a:p>
          <a:p>
            <a:pPr marL="514350" indent="-514350">
              <a:buFont typeface="+mj-lt"/>
              <a:buAutoNum type="arabicParenR" startAt="2"/>
            </a:pPr>
            <a:endParaRPr lang="en-GB" dirty="0">
              <a:latin typeface="+mj-lt"/>
            </a:endParaRPr>
          </a:p>
          <a:p>
            <a:pPr lvl="1"/>
            <a:r>
              <a:rPr lang="en-GB" i="1" dirty="0">
                <a:latin typeface="+mj-lt"/>
              </a:rPr>
              <a:t>See slide 52 for physiological and psychological benefits</a:t>
            </a:r>
          </a:p>
          <a:p>
            <a:pPr lvl="1"/>
            <a:endParaRPr lang="en-GB" dirty="0">
              <a:latin typeface="+mj-lt"/>
            </a:endParaRPr>
          </a:p>
          <a:p>
            <a:pPr marL="514350" indent="-514350">
              <a:buAutoNum type="arabicParenR" startAt="2"/>
            </a:pPr>
            <a:endParaRPr lang="en-GB" dirty="0">
              <a:latin typeface="+mj-lt"/>
            </a:endParaRPr>
          </a:p>
          <a:p>
            <a:pPr marL="514350" indent="-514350">
              <a:buAutoNum type="arabicParenR" startAt="2"/>
            </a:pPr>
            <a:endParaRPr lang="en-GB" dirty="0">
              <a:latin typeface="+mj-lt"/>
            </a:endParaRPr>
          </a:p>
          <a:p>
            <a:pPr marL="514350" indent="-514350">
              <a:buAutoNum type="arabicParenR" startAt="2"/>
            </a:pPr>
            <a:endParaRPr lang="en-GB" dirty="0">
              <a:latin typeface="+mj-lt"/>
            </a:endParaRPr>
          </a:p>
          <a:p>
            <a:pPr marL="514350" indent="-51435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1B4958-43D4-4D21-4837-5252797BB39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0A123-2E39-3FD4-F6F7-E0D6D5ECACC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D7D14-75B3-1033-C503-B41C69992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81598-9E2C-2654-EFF4-8273C3DA8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66EA-0E08-A145-A0C8-39EE82012F32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Principles of </a:t>
            </a:r>
            <a:r>
              <a:rPr lang="en-GB" b="1">
                <a:latin typeface="+mj-lt"/>
              </a:rPr>
              <a:t>training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6627-99CF-6D49-966B-55B7D0672039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4464496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+mj-lt"/>
              </a:rPr>
              <a:t>Overload</a:t>
            </a:r>
          </a:p>
          <a:p>
            <a:r>
              <a:rPr lang="en-GB" dirty="0">
                <a:latin typeface="+mj-lt"/>
              </a:rPr>
              <a:t>Frequency, intensity and time (duration) of training should be increased to ensure fitness gains</a:t>
            </a:r>
            <a:endParaRPr lang="en-GB" dirty="0"/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Reversibility</a:t>
            </a:r>
          </a:p>
          <a:p>
            <a:r>
              <a:rPr lang="en-GB" dirty="0">
                <a:latin typeface="+mj-lt"/>
              </a:rPr>
              <a:t>Any improvements will be lost (reverse) if you stop training</a:t>
            </a:r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Tedium</a:t>
            </a:r>
          </a:p>
          <a:p>
            <a:r>
              <a:rPr lang="en-US" dirty="0">
                <a:latin typeface="+mj-lt"/>
              </a:rPr>
              <a:t>Using a variety of training methods (or exercises) relieves tedium (boredom) in training</a:t>
            </a:r>
            <a:endParaRPr lang="en-GB" dirty="0">
              <a:latin typeface="+mj-lt"/>
            </a:endParaRPr>
          </a:p>
          <a:p>
            <a:pPr marL="0" indent="0" algn="ctr">
              <a:buFont typeface="Wingdings 2"/>
              <a:buNone/>
            </a:pPr>
            <a:endParaRPr lang="en-GB" sz="2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7F6D9-9396-AD4B-B361-B42F39E4A6FF}"/>
              </a:ext>
            </a:extLst>
          </p:cNvPr>
          <p:cNvSpPr txBox="1"/>
          <p:nvPr/>
        </p:nvSpPr>
        <p:spPr>
          <a:xfrm>
            <a:off x="7740352" y="188640"/>
            <a:ext cx="118864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S.P.O.R.T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A0E37-3810-7740-AA1F-5B8128FBB000}"/>
              </a:ext>
            </a:extLst>
          </p:cNvPr>
          <p:cNvSpPr txBox="1"/>
          <p:nvPr/>
        </p:nvSpPr>
        <p:spPr>
          <a:xfrm>
            <a:off x="5004048" y="3483005"/>
            <a:ext cx="369309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Caused by injury and excessive fatigue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Muscle atrophy may occur as well as a deterioration of a range of fitness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7B352-E2EB-7447-9566-D4880467BF45}"/>
              </a:ext>
            </a:extLst>
          </p:cNvPr>
          <p:cNvSpPr txBox="1"/>
          <p:nvPr/>
        </p:nvSpPr>
        <p:spPr>
          <a:xfrm>
            <a:off x="5004048" y="6210352"/>
            <a:ext cx="3693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Tedium can lead to a loss of motivation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8B04A-3A27-0848-8AE0-22C9E2AE2B82}"/>
              </a:ext>
            </a:extLst>
          </p:cNvPr>
          <p:cNvSpPr txBox="1"/>
          <p:nvPr/>
        </p:nvSpPr>
        <p:spPr>
          <a:xfrm>
            <a:off x="5004048" y="1268760"/>
            <a:ext cx="36930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By increasing training demands over time, the body is forced to adapt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967A3C-B8B7-C94C-9C43-4B0FDD24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/>
          <a:stretch/>
        </p:blipFill>
        <p:spPr>
          <a:xfrm>
            <a:off x="5004048" y="4509120"/>
            <a:ext cx="3693096" cy="1630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99AE1-0B38-4B4F-AD9B-4A069EF9E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3824"/>
          <a:stretch/>
        </p:blipFill>
        <p:spPr>
          <a:xfrm>
            <a:off x="5004048" y="1847227"/>
            <a:ext cx="3693096" cy="1563770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FF35709-03B0-BEC1-C20C-9A82161F450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F5C30-3A2E-9314-103B-2AB0E419D51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68110B-2CD1-A8A1-886C-E1CDBB4F3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2345C-644B-4F8A-D39B-5FF0D0CFB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66EA-0E08-A145-A0C8-39EE82012F32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Principles of </a:t>
            </a:r>
            <a:r>
              <a:rPr lang="en-GB" b="1" dirty="0">
                <a:latin typeface="+mj-lt"/>
              </a:rPr>
              <a:t>overload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6627-99CF-6D49-966B-55B7D0672039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3960440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+mj-lt"/>
              </a:rPr>
              <a:t>Frequency</a:t>
            </a:r>
          </a:p>
          <a:p>
            <a:r>
              <a:rPr lang="en-GB" dirty="0">
                <a:latin typeface="+mj-lt"/>
              </a:rPr>
              <a:t>How often you train. Overload can be achieved by adding an additional training session to your weekly schedule</a:t>
            </a:r>
            <a:endParaRPr lang="en-GB" dirty="0"/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Intensity</a:t>
            </a:r>
          </a:p>
          <a:p>
            <a:r>
              <a:rPr lang="en-GB" dirty="0">
                <a:latin typeface="+mj-lt"/>
              </a:rPr>
              <a:t>How hard you train (e.g. increasing HR during exercise, lifting heavier weights, increasing pace etc…)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7F6D9-9396-AD4B-B361-B42F39E4A6FF}"/>
              </a:ext>
            </a:extLst>
          </p:cNvPr>
          <p:cNvSpPr txBox="1"/>
          <p:nvPr/>
        </p:nvSpPr>
        <p:spPr>
          <a:xfrm>
            <a:off x="7740352" y="188640"/>
            <a:ext cx="118864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F.I.T.T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FBC8-07A6-0F44-89F3-6D9775E4A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1845568"/>
            <a:ext cx="4197152" cy="4679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D9C719-2F9E-9745-9375-C4974667166C}"/>
              </a:ext>
            </a:extLst>
          </p:cNvPr>
          <p:cNvSpPr txBox="1"/>
          <p:nvPr/>
        </p:nvSpPr>
        <p:spPr>
          <a:xfrm>
            <a:off x="4499993" y="1268760"/>
            <a:ext cx="419715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How can we apply overload to our training and achieve progression?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0F829A-735B-FCD4-A412-36621E6C721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4D48C-31DD-108C-C1D8-15B4E7D226A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F9850-072D-0E8B-B2DA-4EF1D7DA3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5D9A6A-AC58-4152-2C1A-480715436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66EA-0E08-A145-A0C8-39EE82012F32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Principles of </a:t>
            </a:r>
            <a:r>
              <a:rPr lang="en-GB" b="1" dirty="0">
                <a:latin typeface="+mj-lt"/>
              </a:rPr>
              <a:t>overload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6627-99CF-6D49-966B-55B7D0672039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3960440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dirty="0">
                <a:latin typeface="+mj-lt"/>
              </a:rPr>
              <a:t>Time</a:t>
            </a:r>
          </a:p>
          <a:p>
            <a:r>
              <a:rPr lang="en-US" sz="2800" dirty="0">
                <a:latin typeface="+mj-lt"/>
              </a:rPr>
              <a:t>How long you train for. The duration of training sessions can be increased as you adapt to previous training demands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 algn="ctr">
              <a:buNone/>
            </a:pPr>
            <a:r>
              <a:rPr lang="en-GB" sz="2800" b="1" dirty="0">
                <a:latin typeface="+mj-lt"/>
              </a:rPr>
              <a:t>Type</a:t>
            </a:r>
          </a:p>
          <a:p>
            <a:r>
              <a:rPr lang="en-GB" sz="2800" dirty="0">
                <a:latin typeface="+mj-lt"/>
              </a:rPr>
              <a:t>The activities selected must carry you towards your training aim. They should be specific to what you’re trying to achieve and varied/enjoyable to avoid tedium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7F6D9-9396-AD4B-B361-B42F39E4A6FF}"/>
              </a:ext>
            </a:extLst>
          </p:cNvPr>
          <p:cNvSpPr txBox="1"/>
          <p:nvPr/>
        </p:nvSpPr>
        <p:spPr>
          <a:xfrm>
            <a:off x="7740352" y="188640"/>
            <a:ext cx="118864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F.I.T.T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D9C719-2F9E-9745-9375-C4974667166C}"/>
              </a:ext>
            </a:extLst>
          </p:cNvPr>
          <p:cNvSpPr txBox="1"/>
          <p:nvPr/>
        </p:nvSpPr>
        <p:spPr>
          <a:xfrm>
            <a:off x="4499993" y="1268760"/>
            <a:ext cx="419715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How can we apply overload to our training and achieve progression?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42331-0626-EA46-95F1-1073512D3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1863988"/>
            <a:ext cx="4197151" cy="466135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9F9E9CC-9924-8DFA-09CB-6DAC1E4E4C0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8B49B-E3B9-69C5-B83C-A66B7B3E90A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7969D-4C69-BB6D-892D-59F4D1B5D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31080A-8448-1869-CB6E-B246C4A861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66EA-0E08-A145-A0C8-39EE82012F32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+mj-lt"/>
              </a:rPr>
              <a:t>Overtraining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6627-99CF-6D49-966B-55B7D0672039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4392488" cy="525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+mj-lt"/>
              </a:rPr>
              <a:t>Sudden increases in workload that don’t give the body time to adapt (i.e. when overload is applied to quickly) can lead to a state called </a:t>
            </a:r>
            <a:r>
              <a:rPr lang="en-US" b="1" dirty="0">
                <a:latin typeface="+mj-lt"/>
              </a:rPr>
              <a:t>overtraining</a:t>
            </a:r>
          </a:p>
          <a:p>
            <a:pPr marL="0" indent="0" algn="ctr">
              <a:buNone/>
            </a:pPr>
            <a:endParaRPr lang="en-US" b="1" dirty="0">
              <a:latin typeface="+mj-lt"/>
            </a:endParaRPr>
          </a:p>
          <a:p>
            <a:r>
              <a:rPr lang="en-US" dirty="0">
                <a:latin typeface="+mj-lt"/>
              </a:rPr>
              <a:t>Overtraining often results in overuse injury or excessive fatigue </a:t>
            </a:r>
          </a:p>
          <a:p>
            <a:r>
              <a:rPr lang="en-US" dirty="0">
                <a:latin typeface="+mj-lt"/>
              </a:rPr>
              <a:t>Affecting our ability to train effectively, leading to reversibility and a loss of fitness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412FF-BDAD-C24E-9155-9F2E6E3B815F}"/>
              </a:ext>
            </a:extLst>
          </p:cNvPr>
          <p:cNvSpPr txBox="1"/>
          <p:nvPr/>
        </p:nvSpPr>
        <p:spPr>
          <a:xfrm>
            <a:off x="4932040" y="1274642"/>
            <a:ext cx="376510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Overtraining - </a:t>
            </a:r>
            <a:r>
              <a:rPr lang="en-US" dirty="0">
                <a:latin typeface="+mj-lt"/>
              </a:rPr>
              <a:t>“Excessive exercise that gives the body more work or stress than it can handle”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A4A0B-13CA-0E42-921C-9DCBC4ABF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284111"/>
            <a:ext cx="3769985" cy="4241233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69FC5A5-9D36-9B7C-5161-325D89C6B03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178B0-72D5-E846-B0C6-82C249C9E2C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57FAD-6709-FD8B-0275-0B25CDEFF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D14E89-6139-5FF0-3C69-6AA4B0A66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2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1100</TotalTime>
  <Words>4825</Words>
  <Application>Microsoft Office PowerPoint</Application>
  <PresentationFormat>On-screen Show (4:3)</PresentationFormat>
  <Paragraphs>561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Calibri</vt:lpstr>
      <vt:lpstr>Constantia</vt:lpstr>
      <vt:lpstr>gg sans</vt:lpstr>
      <vt:lpstr>Times New Roman</vt:lpstr>
      <vt:lpstr>Wingdings 2</vt:lpstr>
      <vt:lpstr>Flow</vt:lpstr>
      <vt:lpstr>  7.1 Principles of training and overload </vt:lpstr>
      <vt:lpstr>What you need to know</vt:lpstr>
      <vt:lpstr>Principles of training and overload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7.2 Methods of training </vt:lpstr>
      <vt:lpstr>What you need to know</vt:lpstr>
      <vt:lpstr>What you need to know</vt:lpstr>
      <vt:lpstr>Continuous Training</vt:lpstr>
      <vt:lpstr>Continuous Training</vt:lpstr>
      <vt:lpstr>Continuous Training</vt:lpstr>
      <vt:lpstr>Continuous Training</vt:lpstr>
      <vt:lpstr>Fartlek Training</vt:lpstr>
      <vt:lpstr>Fartlek Training</vt:lpstr>
      <vt:lpstr>Fartlek Training</vt:lpstr>
      <vt:lpstr>RPE (Rating of perceived exertion)</vt:lpstr>
      <vt:lpstr>PowerPoint Presentation</vt:lpstr>
      <vt:lpstr>Fartlek Training</vt:lpstr>
      <vt:lpstr>Circuit Training</vt:lpstr>
      <vt:lpstr>Circuit Training</vt:lpstr>
      <vt:lpstr>Circuit Training</vt:lpstr>
      <vt:lpstr>Circuit Training</vt:lpstr>
      <vt:lpstr>HIIT (High-intensity interval training)</vt:lpstr>
      <vt:lpstr>HIIT</vt:lpstr>
      <vt:lpstr>HIIT</vt:lpstr>
      <vt:lpstr>HIIT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Altitude Training</vt:lpstr>
      <vt:lpstr>High Altitude Training</vt:lpstr>
      <vt:lpstr>Disadvantages  of  H.A.T</vt:lpstr>
      <vt:lpstr>  Question - With reference to a named sporting activity, outline what continuous training is and justify why this training method is relevant to performers in that activity. (4)</vt:lpstr>
      <vt:lpstr>  7.3 Warming up and cooling down </vt:lpstr>
      <vt:lpstr>What you need to know</vt:lpstr>
      <vt:lpstr>Warming-up &amp; Cooling-down</vt:lpstr>
      <vt:lpstr>The phases of a warm-up</vt:lpstr>
      <vt:lpstr>The phases of a cool-down</vt:lpstr>
      <vt:lpstr>Warming-up</vt:lpstr>
      <vt:lpstr>Cooling-down</vt:lpstr>
      <vt:lpstr>Past exam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1: Anatomy and Physiology</dc:title>
  <dc:creator>aparker</dc:creator>
  <cp:lastModifiedBy>Chezka Mae Madrona</cp:lastModifiedBy>
  <cp:revision>70</cp:revision>
  <cp:lastPrinted>2019-09-02T06:20:37Z</cp:lastPrinted>
  <dcterms:created xsi:type="dcterms:W3CDTF">2017-06-15T08:44:28Z</dcterms:created>
  <dcterms:modified xsi:type="dcterms:W3CDTF">2025-04-12T09:10:00Z</dcterms:modified>
</cp:coreProperties>
</file>